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284" r:id="rId2"/>
    <p:sldId id="290" r:id="rId3"/>
    <p:sldId id="325" r:id="rId4"/>
    <p:sldId id="326" r:id="rId5"/>
    <p:sldId id="327" r:id="rId6"/>
  </p:sldIdLst>
  <p:sldSz cx="9144000" cy="6858000" type="screen4x3"/>
  <p:notesSz cx="9601200" cy="7315200"/>
  <p:custDataLst>
    <p:tags r:id="rId9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FFCCCC"/>
    <a:srgbClr val="050000"/>
    <a:srgbClr val="FFFF00"/>
    <a:srgbClr val="2E5352"/>
    <a:srgbClr val="FFBFBF"/>
    <a:srgbClr val="CC9900"/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3" autoAdjust="0"/>
  </p:normalViewPr>
  <p:slideViewPr>
    <p:cSldViewPr snapToGrid="0" showGuides="1">
      <p:cViewPr varScale="1">
        <p:scale>
          <a:sx n="110" d="100"/>
          <a:sy n="110" d="100"/>
        </p:scale>
        <p:origin x="-222" y="-90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071B71EC-EEA1-4D84-AABF-2320F1BEE4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fld id="{C145BBC4-4791-45DB-8749-65505C22BC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5BBC4-4791-45DB-8749-65505C22BCD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5DD52-0AFA-4922-887E-78991362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F1FF6-8F0B-4769-AF78-926B3D8D8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12B60-F30B-4647-A93B-968BEB8CF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ED6CD-A871-4DBF-8FBC-D9BF1AD78A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7687C-B97D-4C8F-8C81-A3E74D53D3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FEB4D-2E40-409E-B771-788D5241F6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46772-FB32-4FC6-8325-4F29DD06BC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2EEB7-4FCB-491B-BD9A-25CB6AEFE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1CF66-9564-4024-B24A-2CE426BC77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E7452-63F1-4CDF-93F0-CF844F60A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20C24-2DA6-4CA4-A330-A6ADBA0106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r>
              <a:rPr lang="en-US"/>
              <a:t>CS 6463: AT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003E6D03-5A66-4918-90D9-4D1EB6B2E1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6463: AT Computational Geometry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1D20-FFC9-4C0E-ACA7-A35CAE6DA834}" type="slidenum">
              <a:rPr lang="en-US"/>
              <a:pPr/>
              <a:t>1</a:t>
            </a:fld>
            <a:endParaRPr lang="en-US"/>
          </a:p>
        </p:txBody>
      </p:sp>
      <p:pic>
        <p:nvPicPr>
          <p:cNvPr id="129109" name="Picture 85" descr="d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5613" y="2427288"/>
            <a:ext cx="1181100" cy="1181100"/>
          </a:xfrm>
          <a:prstGeom prst="rect">
            <a:avLst/>
          </a:prstGeom>
          <a:noFill/>
        </p:spPr>
      </p:pic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rgbClr val="009999"/>
                </a:solidFill>
              </a:rPr>
              <a:t>CS 6463: AT Computational Geometry</a:t>
            </a:r>
            <a:br>
              <a:rPr lang="en-US" sz="3600" dirty="0">
                <a:solidFill>
                  <a:srgbClr val="009999"/>
                </a:solidFill>
              </a:rPr>
            </a:br>
            <a:r>
              <a:rPr lang="en-US" sz="3600" dirty="0">
                <a:solidFill>
                  <a:srgbClr val="009999"/>
                </a:solidFill>
              </a:rPr>
              <a:t>Fall </a:t>
            </a:r>
            <a:r>
              <a:rPr lang="en-US" sz="3600" dirty="0" smtClean="0">
                <a:solidFill>
                  <a:srgbClr val="009999"/>
                </a:solidFill>
              </a:rPr>
              <a:t>2010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r>
              <a:rPr lang="en-US" sz="3600" b="1" i="1" dirty="0">
                <a:solidFill>
                  <a:schemeClr val="accent2"/>
                </a:solidFill>
              </a:rPr>
              <a:t>Expected Runtimes</a:t>
            </a:r>
          </a:p>
          <a:p>
            <a:r>
              <a:rPr lang="en-US" sz="2400" b="1" dirty="0"/>
              <a:t>Carola Wenk</a:t>
            </a:r>
            <a:endParaRPr lang="en-US" sz="2400" dirty="0"/>
          </a:p>
        </p:txBody>
      </p:sp>
      <p:pic>
        <p:nvPicPr>
          <p:cNvPr id="129108" name="Picture 84" descr="pennyfro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4975" y="2960688"/>
            <a:ext cx="647700" cy="647700"/>
          </a:xfrm>
          <a:prstGeom prst="rect">
            <a:avLst/>
          </a:prstGeom>
          <a:noFill/>
        </p:spPr>
      </p:pic>
      <p:pic>
        <p:nvPicPr>
          <p:cNvPr id="129107" name="Picture 83" descr="pennybac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89325" y="2373313"/>
            <a:ext cx="657225" cy="6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6463: AT Computational Geometry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809E-0776-49E7-AA3F-331CE55A0017}" type="slidenum">
              <a:rPr lang="en-US"/>
              <a:pPr/>
              <a:t>2</a:t>
            </a:fld>
            <a:endParaRPr lang="en-US"/>
          </a:p>
        </p:txBody>
      </p:sp>
      <p:pic>
        <p:nvPicPr>
          <p:cNvPr id="193582" name="Picture 46" descr="d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1150" y="3182938"/>
            <a:ext cx="1181100" cy="1181100"/>
          </a:xfrm>
          <a:prstGeom prst="rect">
            <a:avLst/>
          </a:prstGeom>
          <a:noFill/>
        </p:spPr>
      </p:pic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/>
            <a:r>
              <a:rPr lang="en-US"/>
              <a:t>Probability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7475"/>
            <a:ext cx="7772400" cy="1177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Let </a:t>
            </a:r>
            <a:r>
              <a:rPr lang="en-US" sz="1800" i="1" dirty="0">
                <a:solidFill>
                  <a:srgbClr val="008380"/>
                </a:solidFill>
              </a:rPr>
              <a:t>S</a:t>
            </a:r>
            <a:r>
              <a:rPr lang="en-US" sz="1800" dirty="0"/>
              <a:t> be a </a:t>
            </a:r>
            <a:r>
              <a:rPr lang="en-US" sz="1800" b="1" dirty="0"/>
              <a:t>sample space</a:t>
            </a:r>
            <a:r>
              <a:rPr lang="en-US" sz="1800" dirty="0"/>
              <a:t> of possible outcomes.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sz="1800" i="1" dirty="0">
                <a:solidFill>
                  <a:srgbClr val="008380"/>
                </a:solidFill>
              </a:rPr>
              <a:t>E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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>
                <a:sym typeface="Symbol" pitchFamily="18" charset="2"/>
              </a:rPr>
              <a:t> is an </a:t>
            </a:r>
            <a:r>
              <a:rPr lang="en-US" sz="1800" b="1" dirty="0">
                <a:sym typeface="Symbol" pitchFamily="18" charset="2"/>
              </a:rPr>
              <a:t>event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ym typeface="Symbol" pitchFamily="18" charset="2"/>
              </a:rPr>
              <a:t>The (</a:t>
            </a:r>
            <a:r>
              <a:rPr lang="en-US" sz="1800" dirty="0" err="1">
                <a:sym typeface="Symbol" pitchFamily="18" charset="2"/>
              </a:rPr>
              <a:t>Laplacian</a:t>
            </a:r>
            <a:r>
              <a:rPr lang="en-US" sz="1800" dirty="0">
                <a:sym typeface="Symbol" pitchFamily="18" charset="2"/>
              </a:rPr>
              <a:t>) </a:t>
            </a:r>
            <a:r>
              <a:rPr lang="en-US" sz="1800" b="1" dirty="0">
                <a:sym typeface="Symbol" pitchFamily="18" charset="2"/>
              </a:rPr>
              <a:t>probability of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dirty="0">
                <a:sym typeface="Symbol" pitchFamily="18" charset="2"/>
              </a:rPr>
              <a:t> is defined as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P(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)=|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|/|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|</a:t>
            </a:r>
            <a:r>
              <a:rPr lang="en-US" sz="1800" dirty="0">
                <a:sym typeface="Symbol" pitchFamily="18" charset="2"/>
              </a:rPr>
              <a:t/>
            </a:r>
            <a:br>
              <a:rPr lang="en-US" sz="1800" dirty="0">
                <a:sym typeface="Symbol" pitchFamily="18" charset="2"/>
              </a:rPr>
            </a:br>
            <a:r>
              <a:rPr lang="en-US" sz="1800" dirty="0">
                <a:sym typeface="Symbol" pitchFamily="18" charset="2"/>
              </a:rPr>
              <a:t>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P(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)=1/|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|</a:t>
            </a:r>
            <a:r>
              <a:rPr lang="en-US" sz="1800" dirty="0">
                <a:sym typeface="Symbol" pitchFamily="18" charset="2"/>
              </a:rPr>
              <a:t> for all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 dirty="0" err="1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S</a:t>
            </a:r>
            <a:endParaRPr lang="en-US" sz="1800" i="1" dirty="0">
              <a:solidFill>
                <a:srgbClr val="008380"/>
              </a:solidFill>
              <a:sym typeface="Symbol" pitchFamily="18" charset="2"/>
            </a:endParaRPr>
          </a:p>
        </p:txBody>
      </p:sp>
      <p:sp>
        <p:nvSpPr>
          <p:cNvPr id="193576" name="Rectangle 40"/>
          <p:cNvSpPr>
            <a:spLocks noChangeArrowheads="1"/>
          </p:cNvSpPr>
          <p:nvPr/>
        </p:nvSpPr>
        <p:spPr bwMode="auto">
          <a:xfrm>
            <a:off x="665163" y="3538538"/>
            <a:ext cx="7772400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Example:</a:t>
            </a:r>
            <a:r>
              <a:rPr lang="en-US" sz="1800">
                <a:solidFill>
                  <a:schemeClr val="tx1"/>
                </a:solidFill>
              </a:rPr>
              <a:t> Rolling a (six-sided) die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{1,2,3,4,5,6}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P(2) = P({2}) = 1/|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| = 1/6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Let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E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{2,6}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2/6 = 1/3 = P(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rolling a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 or a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6)</a:t>
            </a:r>
          </a:p>
        </p:txBody>
      </p:sp>
      <p:sp>
        <p:nvSpPr>
          <p:cNvPr id="193577" name="Rectangle 41"/>
          <p:cNvSpPr>
            <a:spLocks noChangeArrowheads="1"/>
          </p:cNvSpPr>
          <p:nvPr/>
        </p:nvSpPr>
        <p:spPr bwMode="auto">
          <a:xfrm>
            <a:off x="661988" y="2544763"/>
            <a:ext cx="777240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Note: </a:t>
            </a:r>
            <a:r>
              <a:rPr lang="en-US" sz="1800" dirty="0">
                <a:solidFill>
                  <a:schemeClr val="tx1"/>
                </a:solidFill>
              </a:rPr>
              <a:t>This is a special case of </a:t>
            </a:r>
            <a:r>
              <a:rPr lang="en-US" sz="1800" dirty="0" smtClean="0">
                <a:solidFill>
                  <a:schemeClr val="tx1"/>
                </a:solidFill>
              </a:rPr>
              <a:t>a probability </a:t>
            </a:r>
            <a:r>
              <a:rPr lang="en-US" sz="1800" dirty="0">
                <a:solidFill>
                  <a:schemeClr val="tx1"/>
                </a:solidFill>
              </a:rPr>
              <a:t>distribution.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 In general </a:t>
            </a:r>
            <a:r>
              <a:rPr lang="en-US" sz="1800" dirty="0">
                <a:solidFill>
                  <a:srgbClr val="008380"/>
                </a:solidFill>
              </a:rPr>
              <a:t>P(</a:t>
            </a:r>
            <a:r>
              <a:rPr lang="en-US" sz="1800" i="1" dirty="0">
                <a:solidFill>
                  <a:srgbClr val="008380"/>
                </a:solidFill>
              </a:rPr>
              <a:t>s</a:t>
            </a:r>
            <a:r>
              <a:rPr lang="en-US" sz="1800" dirty="0">
                <a:solidFill>
                  <a:srgbClr val="008380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 can be quite arbitrary. For a loaded die the probabilities could be for example </a:t>
            </a:r>
            <a:r>
              <a:rPr lang="en-US" sz="1800" dirty="0">
                <a:solidFill>
                  <a:srgbClr val="008380"/>
                </a:solidFill>
              </a:rPr>
              <a:t>P(6)=1/2</a:t>
            </a:r>
            <a:r>
              <a:rPr lang="en-US" sz="1800" dirty="0">
                <a:solidFill>
                  <a:schemeClr val="tx1"/>
                </a:solidFill>
              </a:rPr>
              <a:t> and </a:t>
            </a:r>
            <a:r>
              <a:rPr lang="en-US" sz="1800" dirty="0">
                <a:solidFill>
                  <a:srgbClr val="008380"/>
                </a:solidFill>
              </a:rPr>
              <a:t>P(1)=P(2)=P(3)=P(4)=P(5)=1/10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3578" name="Rectangle 42"/>
          <p:cNvSpPr>
            <a:spLocks noChangeArrowheads="1"/>
          </p:cNvSpPr>
          <p:nvPr/>
        </p:nvSpPr>
        <p:spPr bwMode="auto">
          <a:xfrm>
            <a:off x="658813" y="4765675"/>
            <a:ext cx="7772400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In general:</a:t>
            </a:r>
            <a:r>
              <a:rPr lang="en-US" sz="1800">
                <a:solidFill>
                  <a:schemeClr val="tx1"/>
                </a:solidFill>
              </a:rPr>
              <a:t> For any </a:t>
            </a:r>
            <a:r>
              <a:rPr lang="en-US" sz="1800" i="1">
                <a:solidFill>
                  <a:srgbClr val="008380"/>
                </a:solidFill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 and any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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0 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 1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 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= 1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=</a:t>
            </a:r>
            <a:r>
              <a:rPr lang="en-US" sz="180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 P(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</a:p>
        </p:txBody>
      </p:sp>
      <p:sp>
        <p:nvSpPr>
          <p:cNvPr id="193579" name="Text Box 43"/>
          <p:cNvSpPr txBox="1">
            <a:spLocks noChangeArrowheads="1"/>
          </p:cNvSpPr>
          <p:nvPr/>
        </p:nvSpPr>
        <p:spPr bwMode="auto">
          <a:xfrm>
            <a:off x="842963" y="5622925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193580" name="Text Box 44"/>
          <p:cNvSpPr txBox="1">
            <a:spLocks noChangeArrowheads="1"/>
          </p:cNvSpPr>
          <p:nvPr/>
        </p:nvSpPr>
        <p:spPr bwMode="auto">
          <a:xfrm>
            <a:off x="1490663" y="5973763"/>
            <a:ext cx="69215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E</a:t>
            </a:r>
          </a:p>
        </p:txBody>
      </p:sp>
      <p:sp>
        <p:nvSpPr>
          <p:cNvPr id="193581" name="AutoShape 45"/>
          <p:cNvSpPr>
            <a:spLocks noChangeArrowheads="1"/>
          </p:cNvSpPr>
          <p:nvPr/>
        </p:nvSpPr>
        <p:spPr bwMode="auto">
          <a:xfrm>
            <a:off x="549275" y="2627313"/>
            <a:ext cx="7658100" cy="754062"/>
          </a:xfrm>
          <a:prstGeom prst="bracketPair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76" grpId="0"/>
      <p:bldP spid="193577" grpId="0"/>
      <p:bldP spid="193578" grpId="0"/>
      <p:bldP spid="193579" grpId="0"/>
      <p:bldP spid="193580" grpId="0"/>
      <p:bldP spid="1935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6463: AT Computational Geometry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FCD0F-3081-473F-A2CF-0E495B4D52A9}" type="slidenum">
              <a:rPr lang="en-US"/>
              <a:pPr/>
              <a:t>3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/>
            <a:r>
              <a:rPr lang="en-US"/>
              <a:t>Random Variable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7475"/>
            <a:ext cx="7772400" cy="742950"/>
          </a:xfrm>
        </p:spPr>
        <p:txBody>
          <a:bodyPr/>
          <a:lstStyle/>
          <a:p>
            <a:r>
              <a:rPr lang="en-US" sz="2000" dirty="0"/>
              <a:t>A random variable </a:t>
            </a:r>
            <a:r>
              <a:rPr lang="en-US" sz="2000" i="1" dirty="0">
                <a:solidFill>
                  <a:srgbClr val="008380"/>
                </a:solidFill>
              </a:rPr>
              <a:t>X </a:t>
            </a:r>
            <a:r>
              <a:rPr lang="en-US" sz="2000" dirty="0" smtClean="0"/>
              <a:t>on</a:t>
            </a:r>
            <a:r>
              <a:rPr lang="en-US" sz="2000" i="1" dirty="0" smtClean="0">
                <a:solidFill>
                  <a:srgbClr val="008380"/>
                </a:solidFill>
              </a:rPr>
              <a:t> S </a:t>
            </a:r>
            <a:r>
              <a:rPr lang="en-US" sz="2000" dirty="0" smtClean="0"/>
              <a:t>is </a:t>
            </a:r>
            <a:r>
              <a:rPr lang="en-US" sz="2000" dirty="0"/>
              <a:t>a function from </a:t>
            </a:r>
            <a:r>
              <a:rPr lang="en-US" sz="2000" i="1" dirty="0">
                <a:solidFill>
                  <a:srgbClr val="008380"/>
                </a:solidFill>
              </a:rPr>
              <a:t>S</a:t>
            </a:r>
            <a:r>
              <a:rPr lang="en-US" sz="2000" dirty="0"/>
              <a:t> to </a:t>
            </a:r>
            <a:r>
              <a:rPr lang="en-US" sz="2000" i="1" dirty="0">
                <a:solidFill>
                  <a:srgbClr val="008380"/>
                </a:solidFill>
              </a:rPr>
              <a:t>R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i="1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</a:t>
            </a:r>
            <a:r>
              <a:rPr lang="en-US" sz="2000" i="1" dirty="0">
                <a:solidFill>
                  <a:srgbClr val="008380"/>
                </a:solidFill>
              </a:rPr>
              <a:t>S</a:t>
            </a:r>
            <a:r>
              <a:rPr lang="en-US" sz="2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olidFill>
                  <a:srgbClr val="008380"/>
                </a:solidFill>
                <a:cs typeface="Times New Roman" pitchFamily="18" charset="0"/>
              </a:rPr>
              <a:t>→ </a:t>
            </a:r>
            <a:r>
              <a:rPr lang="en-US" sz="2000" b="1" dirty="0">
                <a:solidFill>
                  <a:srgbClr val="008380"/>
                </a:solidFill>
                <a:cs typeface="Times New Roman" pitchFamily="18" charset="0"/>
              </a:rPr>
              <a:t>R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665163" y="2181225"/>
            <a:ext cx="7772400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Example 1:</a:t>
            </a:r>
            <a:r>
              <a:rPr lang="en-US" sz="1800" dirty="0">
                <a:solidFill>
                  <a:schemeClr val="tx1"/>
                </a:solidFill>
              </a:rPr>
              <a:t> Flip coin three times.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S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{HHH, HHT, HTH, HTT, THH, THT, TTH, TTT}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1800">
                <a:solidFill>
                  <a:srgbClr val="050000"/>
                </a:solidFill>
                <a:sym typeface="Symbol" pitchFamily="18" charset="2"/>
              </a:rPr>
              <a:t>Let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X(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= </a:t>
            </a:r>
            <a:r>
              <a:rPr lang="en-US" sz="1800">
                <a:solidFill>
                  <a:srgbClr val="050000"/>
                </a:solidFill>
                <a:sym typeface="Symbol" pitchFamily="18" charset="2"/>
              </a:rPr>
              <a:t># heads in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/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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(HHH) = 3</a:t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   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(HHT)=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(HTH)=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(THH) = 2</a:t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   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(TTH)=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(THT)=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(HTH) = 1</a:t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   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(TTT) = 0</a:t>
            </a:r>
          </a:p>
        </p:txBody>
      </p:sp>
      <p:sp>
        <p:nvSpPr>
          <p:cNvPr id="233482" name="Rectangle 10"/>
          <p:cNvSpPr>
            <a:spLocks noChangeArrowheads="1"/>
          </p:cNvSpPr>
          <p:nvPr/>
        </p:nvSpPr>
        <p:spPr bwMode="auto">
          <a:xfrm>
            <a:off x="663575" y="429895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Example 2:</a:t>
            </a:r>
            <a:r>
              <a:rPr lang="en-US" sz="1800">
                <a:solidFill>
                  <a:schemeClr val="tx1"/>
                </a:solidFill>
              </a:rPr>
              <a:t> Play game: Win </a:t>
            </a:r>
            <a:r>
              <a:rPr lang="en-US" sz="1800">
                <a:solidFill>
                  <a:srgbClr val="008380"/>
                </a:solidFill>
              </a:rPr>
              <a:t>$5</a:t>
            </a:r>
            <a:r>
              <a:rPr lang="en-US" sz="1800">
                <a:solidFill>
                  <a:schemeClr val="tx1"/>
                </a:solidFill>
              </a:rPr>
              <a:t> when getting </a:t>
            </a:r>
            <a:r>
              <a:rPr lang="en-US" sz="1800">
                <a:solidFill>
                  <a:srgbClr val="008380"/>
                </a:solidFill>
              </a:rPr>
              <a:t>HHH</a:t>
            </a:r>
            <a:r>
              <a:rPr lang="en-US" sz="1800">
                <a:solidFill>
                  <a:schemeClr val="tx1"/>
                </a:solidFill>
              </a:rPr>
              <a:t>, pay </a:t>
            </a:r>
            <a:r>
              <a:rPr lang="en-US" sz="1800">
                <a:solidFill>
                  <a:srgbClr val="008380"/>
                </a:solidFill>
              </a:rPr>
              <a:t>$1</a:t>
            </a:r>
            <a:r>
              <a:rPr lang="en-US" sz="1800">
                <a:solidFill>
                  <a:schemeClr val="tx1"/>
                </a:solidFill>
              </a:rPr>
              <a:t> otherwise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50000"/>
                </a:solidFill>
                <a:sym typeface="Symbol" pitchFamily="18" charset="2"/>
              </a:rPr>
              <a:t>Let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1800">
                <a:solidFill>
                  <a:srgbClr val="050000"/>
                </a:solidFill>
                <a:sym typeface="Symbol" pitchFamily="18" charset="2"/>
              </a:rPr>
              <a:t>be the win/loss for the outcome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	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(HHH) = 5</a:t>
            </a:r>
            <a:br>
              <a:rPr lang="en-US" sz="1800">
                <a:solidFill>
                  <a:srgbClr val="008380"/>
                </a:solidFill>
                <a:sym typeface="Symbol" pitchFamily="18" charset="2"/>
              </a:rPr>
            </a:b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    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(HHT) = 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(HTH) = … = -1</a:t>
            </a:r>
          </a:p>
        </p:txBody>
      </p: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617538" y="5570538"/>
            <a:ext cx="6354762" cy="5191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  <a:latin typeface="Comic Sans MS" pitchFamily="66" charset="0"/>
              </a:rPr>
              <a:t>What is the </a:t>
            </a:r>
            <a:r>
              <a:rPr lang="en-US" sz="2800" i="1">
                <a:solidFill>
                  <a:schemeClr val="accent2"/>
                </a:solidFill>
                <a:latin typeface="Comic Sans MS" pitchFamily="66" charset="0"/>
              </a:rPr>
              <a:t>average</a:t>
            </a:r>
            <a:r>
              <a:rPr lang="en-US" sz="2800">
                <a:solidFill>
                  <a:schemeClr val="tx1"/>
                </a:solidFill>
                <a:latin typeface="Comic Sans MS" pitchFamily="66" charset="0"/>
              </a:rPr>
              <a:t> win/loss?</a:t>
            </a:r>
          </a:p>
        </p:txBody>
      </p:sp>
      <p:pic>
        <p:nvPicPr>
          <p:cNvPr id="233484" name="Picture 12" descr="pennyb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100" y="2236788"/>
            <a:ext cx="657225" cy="647700"/>
          </a:xfrm>
          <a:prstGeom prst="rect">
            <a:avLst/>
          </a:prstGeom>
          <a:noFill/>
        </p:spPr>
      </p:pic>
      <p:pic>
        <p:nvPicPr>
          <p:cNvPr id="233485" name="Picture 13" descr="pennyfro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3763" y="2228850"/>
            <a:ext cx="647700" cy="647700"/>
          </a:xfrm>
          <a:prstGeom prst="rect">
            <a:avLst/>
          </a:prstGeom>
          <a:noFill/>
        </p:spPr>
      </p:pic>
      <p:pic>
        <p:nvPicPr>
          <p:cNvPr id="233486" name="Picture 14" descr="pennyfro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2236788"/>
            <a:ext cx="647700" cy="647700"/>
          </a:xfrm>
          <a:prstGeom prst="rect">
            <a:avLst/>
          </a:prstGeom>
          <a:noFill/>
        </p:spPr>
      </p:pic>
      <p:sp>
        <p:nvSpPr>
          <p:cNvPr id="233487" name="Text Box 15"/>
          <p:cNvSpPr txBox="1">
            <a:spLocks noChangeArrowheads="1"/>
          </p:cNvSpPr>
          <p:nvPr/>
        </p:nvSpPr>
        <p:spPr bwMode="auto">
          <a:xfrm>
            <a:off x="6605588" y="1981200"/>
            <a:ext cx="525462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8380"/>
                </a:solidFill>
                <a:latin typeface="Comic Sans MS" pitchFamily="66" charset="0"/>
              </a:rPr>
              <a:t>T</a:t>
            </a:r>
            <a:r>
              <a:rPr lang="en-US" sz="1400">
                <a:solidFill>
                  <a:schemeClr val="tx2"/>
                </a:solidFill>
                <a:latin typeface="Comic Sans MS" pitchFamily="66" charset="0"/>
              </a:rPr>
              <a:t>ail</a:t>
            </a:r>
          </a:p>
        </p:txBody>
      </p:sp>
      <p:sp>
        <p:nvSpPr>
          <p:cNvPr id="233488" name="Text Box 16"/>
          <p:cNvSpPr txBox="1">
            <a:spLocks noChangeArrowheads="1"/>
          </p:cNvSpPr>
          <p:nvPr/>
        </p:nvSpPr>
        <p:spPr bwMode="auto">
          <a:xfrm>
            <a:off x="7275513" y="1973263"/>
            <a:ext cx="617537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8380"/>
                </a:solidFill>
                <a:latin typeface="Comic Sans MS" pitchFamily="66" charset="0"/>
              </a:rPr>
              <a:t>H</a:t>
            </a:r>
            <a:r>
              <a:rPr lang="en-US" sz="1400">
                <a:solidFill>
                  <a:schemeClr val="tx2"/>
                </a:solidFill>
                <a:latin typeface="Comic Sans MS" pitchFamily="66" charset="0"/>
              </a:rPr>
              <a:t>ead</a:t>
            </a:r>
          </a:p>
        </p:txBody>
      </p:sp>
      <p:sp>
        <p:nvSpPr>
          <p:cNvPr id="233489" name="Text Box 17"/>
          <p:cNvSpPr txBox="1">
            <a:spLocks noChangeArrowheads="1"/>
          </p:cNvSpPr>
          <p:nvPr/>
        </p:nvSpPr>
        <p:spPr bwMode="auto">
          <a:xfrm>
            <a:off x="8067675" y="1981200"/>
            <a:ext cx="617538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8380"/>
                </a:solidFill>
                <a:latin typeface="Comic Sans MS" pitchFamily="66" charset="0"/>
              </a:rPr>
              <a:t>H</a:t>
            </a:r>
            <a:r>
              <a:rPr lang="en-US" sz="1400">
                <a:solidFill>
                  <a:schemeClr val="tx2"/>
                </a:solidFill>
                <a:latin typeface="Comic Sans MS" pitchFamily="66" charset="0"/>
              </a:rPr>
              <a:t>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/>
      <p:bldP spid="233482" grpId="0"/>
      <p:bldP spid="233483" grpId="0"/>
      <p:bldP spid="233487" grpId="0"/>
      <p:bldP spid="233488" grpId="0"/>
      <p:bldP spid="2334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6463: AT Computational Geometry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25AE-8BAD-45A5-B052-C45457768438}" type="slidenum">
              <a:rPr lang="en-US"/>
              <a:pPr/>
              <a:t>4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/>
            <a:r>
              <a:rPr lang="en-US"/>
              <a:t>Expected Value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387475"/>
            <a:ext cx="7772400" cy="742950"/>
          </a:xfrm>
        </p:spPr>
        <p:txBody>
          <a:bodyPr/>
          <a:lstStyle/>
          <a:p>
            <a:r>
              <a:rPr lang="en-US" sz="2000"/>
              <a:t>The </a:t>
            </a:r>
            <a:r>
              <a:rPr lang="en-US" sz="2000" b="1"/>
              <a:t>expected value</a:t>
            </a:r>
            <a:r>
              <a:rPr lang="en-US" sz="2000"/>
              <a:t> of a random variable </a:t>
            </a:r>
            <a:r>
              <a:rPr lang="en-US" sz="2000" i="1">
                <a:solidFill>
                  <a:srgbClr val="008380"/>
                </a:solidFill>
              </a:rPr>
              <a:t>X: S</a:t>
            </a:r>
            <a:r>
              <a:rPr lang="en-US" sz="2000" i="1">
                <a:solidFill>
                  <a:srgbClr val="008380"/>
                </a:solidFill>
                <a:cs typeface="Times New Roman" pitchFamily="18" charset="0"/>
              </a:rPr>
              <a:t>→</a:t>
            </a:r>
            <a:r>
              <a:rPr lang="en-US" sz="2000" b="1">
                <a:solidFill>
                  <a:srgbClr val="008380"/>
                </a:solidFill>
                <a:cs typeface="Times New Roman" pitchFamily="18" charset="0"/>
              </a:rPr>
              <a:t>R</a:t>
            </a:r>
            <a:r>
              <a:rPr lang="en-US" sz="2000" i="1">
                <a:solidFill>
                  <a:srgbClr val="008380"/>
                </a:solidFill>
              </a:rPr>
              <a:t> </a:t>
            </a:r>
            <a:r>
              <a:rPr lang="en-US" sz="2000"/>
              <a:t>is defined as</a:t>
            </a:r>
            <a:br>
              <a:rPr lang="en-US" sz="2000"/>
            </a:br>
            <a:r>
              <a:rPr lang="en-US" sz="2000">
                <a:solidFill>
                  <a:srgbClr val="008380"/>
                </a:solidFill>
              </a:rPr>
              <a:t>E(</a:t>
            </a:r>
            <a:r>
              <a:rPr lang="en-US" sz="2000" i="1">
                <a:solidFill>
                  <a:srgbClr val="008380"/>
                </a:solidFill>
              </a:rPr>
              <a:t>X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 i="1">
                <a:solidFill>
                  <a:srgbClr val="008380"/>
                </a:solidFill>
              </a:rPr>
              <a:t> = 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 P(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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=  P({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}) 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482600" y="2287588"/>
            <a:ext cx="8139113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Example 2 (continued):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E(Y) =  P(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)  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) = P(HHH) 5 + P(s) (-1) = 1/2</a:t>
            </a:r>
            <a:r>
              <a:rPr lang="en-US" sz="2000" baseline="30000" dirty="0">
                <a:solidFill>
                  <a:srgbClr val="008380"/>
                </a:solidFill>
                <a:sym typeface="Symbol" pitchFamily="18" charset="2"/>
              </a:rPr>
              <a:t>3 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5 + 7  1/2</a:t>
            </a:r>
            <a:r>
              <a:rPr lang="en-US" sz="2000" baseline="30000" dirty="0">
                <a:solidFill>
                  <a:srgbClr val="008380"/>
                </a:solidFill>
                <a:sym typeface="Symbol" pitchFamily="18" charset="2"/>
              </a:rPr>
              <a:t>3 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(-1) 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	= (5-7)/2</a:t>
            </a:r>
            <a:r>
              <a:rPr lang="en-US" sz="2000" baseline="30000" dirty="0">
                <a:solidFill>
                  <a:srgbClr val="008380"/>
                </a:solidFill>
                <a:sym typeface="Symbol" pitchFamily="18" charset="2"/>
              </a:rPr>
              <a:t>3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 = -2/8 = -1/4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	=  P({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})  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 = P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(HHH)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5  + P(HHT) (-1) + P(HTH) (-1) + </a:t>
            </a: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P(HTT)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rgbClr val="008380"/>
                </a:solidFill>
                <a:sym typeface="Symbol" pitchFamily="18" charset="2"/>
              </a:rPr>
              <a:t>        (-1) + P(THH) (-1) + P(THT) (-1) + P(TTH) (-1) + P(TTT) (-1) 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/>
                </a:solidFill>
                <a:sym typeface="Symbol" pitchFamily="18" charset="2"/>
              </a:rPr>
              <a:t> </a:t>
            </a:r>
            <a:r>
              <a:rPr lang="en-US" sz="2000" dirty="0">
                <a:solidFill>
                  <a:schemeClr val="tx2"/>
                </a:solidFill>
                <a:sym typeface="Symbol" pitchFamily="18" charset="2"/>
              </a:rPr>
              <a:t>The average win/loss is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 E(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) = -1/4</a:t>
            </a:r>
          </a:p>
        </p:txBody>
      </p:sp>
      <p:sp>
        <p:nvSpPr>
          <p:cNvPr id="234503" name="Text Box 7"/>
          <p:cNvSpPr txBox="1">
            <a:spLocks noChangeArrowheads="1"/>
          </p:cNvSpPr>
          <p:nvPr/>
        </p:nvSpPr>
        <p:spPr bwMode="auto">
          <a:xfrm>
            <a:off x="1444625" y="1943100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234504" name="Text Box 8"/>
          <p:cNvSpPr txBox="1">
            <a:spLocks noChangeArrowheads="1"/>
          </p:cNvSpPr>
          <p:nvPr/>
        </p:nvSpPr>
        <p:spPr bwMode="auto">
          <a:xfrm>
            <a:off x="3052763" y="1943100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x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b="1">
                <a:sym typeface="Symbol" pitchFamily="18" charset="2"/>
              </a:rPr>
              <a:t>R</a:t>
            </a:r>
          </a:p>
        </p:txBody>
      </p:sp>
      <p:sp>
        <p:nvSpPr>
          <p:cNvPr id="234505" name="Text Box 9"/>
          <p:cNvSpPr txBox="1">
            <a:spLocks noChangeArrowheads="1"/>
          </p:cNvSpPr>
          <p:nvPr/>
        </p:nvSpPr>
        <p:spPr bwMode="auto">
          <a:xfrm>
            <a:off x="1444625" y="2833688"/>
            <a:ext cx="69215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234506" name="Text Box 10"/>
          <p:cNvSpPr txBox="1">
            <a:spLocks noChangeArrowheads="1"/>
          </p:cNvSpPr>
          <p:nvPr/>
        </p:nvSpPr>
        <p:spPr bwMode="auto">
          <a:xfrm>
            <a:off x="4325938" y="2849563"/>
            <a:ext cx="1011237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S\{HHH}</a:t>
            </a:r>
          </a:p>
        </p:txBody>
      </p:sp>
      <p:sp>
        <p:nvSpPr>
          <p:cNvPr id="234507" name="Text Box 11"/>
          <p:cNvSpPr txBox="1">
            <a:spLocks noChangeArrowheads="1"/>
          </p:cNvSpPr>
          <p:nvPr/>
        </p:nvSpPr>
        <p:spPr bwMode="auto">
          <a:xfrm>
            <a:off x="854075" y="3616325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x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b="1">
                <a:sym typeface="Symbol" pitchFamily="18" charset="2"/>
              </a:rPr>
              <a:t>R</a:t>
            </a:r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476250" y="4633913"/>
            <a:ext cx="8139113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Theorem (Linearity of Expectation):</a:t>
            </a:r>
            <a:r>
              <a:rPr lang="en-US" sz="180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000">
                <a:solidFill>
                  <a:schemeClr val="tx2"/>
                </a:solidFill>
                <a:sym typeface="Symbol" pitchFamily="18" charset="2"/>
              </a:rPr>
              <a:t>Let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X,Y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2000">
                <a:solidFill>
                  <a:schemeClr val="tx2"/>
                </a:solidFill>
                <a:sym typeface="Symbol" pitchFamily="18" charset="2"/>
              </a:rPr>
              <a:t>be two random variables on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chemeClr val="tx2"/>
                </a:solidFill>
                <a:sym typeface="Symbol" pitchFamily="18" charset="2"/>
              </a:rPr>
              <a:t>. Then the following holds:</a:t>
            </a:r>
            <a:br>
              <a:rPr lang="en-US" sz="2000">
                <a:solidFill>
                  <a:schemeClr val="tx2"/>
                </a:solidFill>
                <a:sym typeface="Symbol" pitchFamily="18" charset="2"/>
              </a:rPr>
            </a:b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+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= E(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+ E(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</a:t>
            </a:r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469900" y="5772150"/>
            <a:ext cx="84915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>
                <a:solidFill>
                  <a:schemeClr val="tx1"/>
                </a:solidFill>
              </a:rPr>
              <a:t>Proof: 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+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=  P(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 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)+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)) =   P(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)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+  P(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)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s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=  E(X) + E(Y)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endParaRPr lang="en-US" sz="2000">
              <a:solidFill>
                <a:srgbClr val="008380"/>
              </a:solidFill>
              <a:sym typeface="Symbol" pitchFamily="18" charset="2"/>
            </a:endParaRPr>
          </a:p>
        </p:txBody>
      </p:sp>
      <p:sp>
        <p:nvSpPr>
          <p:cNvPr id="234510" name="Rectangle 14"/>
          <p:cNvSpPr>
            <a:spLocks noChangeArrowheads="1"/>
          </p:cNvSpPr>
          <p:nvPr/>
        </p:nvSpPr>
        <p:spPr bwMode="auto">
          <a:xfrm>
            <a:off x="8686800" y="6243638"/>
            <a:ext cx="160338" cy="17462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4511" name="AutoShape 15"/>
          <p:cNvSpPr>
            <a:spLocks noChangeArrowheads="1"/>
          </p:cNvSpPr>
          <p:nvPr/>
        </p:nvSpPr>
        <p:spPr bwMode="auto">
          <a:xfrm>
            <a:off x="4899025" y="1758950"/>
            <a:ext cx="3784600" cy="623888"/>
          </a:xfrm>
          <a:prstGeom prst="wedgeRectCallout">
            <a:avLst>
              <a:gd name="adj1" fmla="val -19671"/>
              <a:gd name="adj2" fmla="val -33968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Notice the similarity to the </a:t>
            </a:r>
            <a:r>
              <a:rPr lang="en-US" sz="2000" b="1">
                <a:solidFill>
                  <a:schemeClr val="tx2"/>
                </a:solidFill>
              </a:rPr>
              <a:t>arithmetic mean (</a:t>
            </a:r>
            <a:r>
              <a:rPr lang="en-US" sz="2000">
                <a:solidFill>
                  <a:schemeClr val="tx2"/>
                </a:solidFill>
              </a:rPr>
              <a:t>or</a:t>
            </a:r>
            <a:r>
              <a:rPr lang="en-US" sz="2000" b="1">
                <a:solidFill>
                  <a:schemeClr val="tx2"/>
                </a:solidFill>
              </a:rPr>
              <a:t> average)</a:t>
            </a:r>
            <a:r>
              <a:rPr lang="en-US" sz="200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34512" name="Text Box 16"/>
          <p:cNvSpPr txBox="1">
            <a:spLocks noChangeArrowheads="1"/>
          </p:cNvSpPr>
          <p:nvPr/>
        </p:nvSpPr>
        <p:spPr bwMode="auto">
          <a:xfrm>
            <a:off x="2022475" y="5972175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234513" name="Text Box 17"/>
          <p:cNvSpPr txBox="1">
            <a:spLocks noChangeArrowheads="1"/>
          </p:cNvSpPr>
          <p:nvPr/>
        </p:nvSpPr>
        <p:spPr bwMode="auto">
          <a:xfrm>
            <a:off x="4325938" y="5995988"/>
            <a:ext cx="69215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  <p:sp>
        <p:nvSpPr>
          <p:cNvPr id="234514" name="Text Box 18"/>
          <p:cNvSpPr txBox="1">
            <a:spLocks noChangeArrowheads="1"/>
          </p:cNvSpPr>
          <p:nvPr/>
        </p:nvSpPr>
        <p:spPr bwMode="auto">
          <a:xfrm>
            <a:off x="5741988" y="5994400"/>
            <a:ext cx="692150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s</a:t>
            </a:r>
            <a:r>
              <a:rPr lang="en-US" sz="1200">
                <a:sym typeface="Symbol" pitchFamily="18" charset="2"/>
              </a:rPr>
              <a:t></a:t>
            </a:r>
            <a:r>
              <a:rPr lang="en-US" sz="1200" i="1">
                <a:sym typeface="Symbol" pitchFamily="18" charset="2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0" grpId="0"/>
      <p:bldP spid="234505" grpId="0"/>
      <p:bldP spid="234506" grpId="0"/>
      <p:bldP spid="234507" grpId="0"/>
      <p:bldP spid="234508" grpId="0"/>
      <p:bldP spid="234509" grpId="0"/>
      <p:bldP spid="234510" grpId="0" animBg="1"/>
      <p:bldP spid="234511" grpId="0" animBg="1"/>
      <p:bldP spid="234512" grpId="0"/>
      <p:bldP spid="234513" grpId="0"/>
      <p:bldP spid="2345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9/16/10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6463: AT Computational Geometry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6CE3-D770-4999-9F21-647A7316B8A6}" type="slidenum">
              <a:rPr lang="en-US"/>
              <a:pPr/>
              <a:t>5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/>
            <a:r>
              <a:rPr lang="en-US"/>
              <a:t>Randomized algorithms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387475"/>
            <a:ext cx="7772400" cy="1520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Allow random choices during the algorithm</a:t>
            </a:r>
          </a:p>
          <a:p>
            <a:pPr>
              <a:lnSpc>
                <a:spcPct val="90000"/>
              </a:lnSpc>
            </a:pPr>
            <a:r>
              <a:rPr lang="en-US" sz="1800"/>
              <a:t>Sample space </a:t>
            </a:r>
            <a:r>
              <a:rPr lang="en-US" sz="1800" i="1">
                <a:solidFill>
                  <a:srgbClr val="008380"/>
                </a:solidFill>
              </a:rPr>
              <a:t>S</a:t>
            </a:r>
            <a:r>
              <a:rPr lang="en-US" sz="1800"/>
              <a:t> = {all sequences of random choices}</a:t>
            </a:r>
          </a:p>
          <a:p>
            <a:pPr>
              <a:lnSpc>
                <a:spcPct val="90000"/>
              </a:lnSpc>
            </a:pPr>
            <a:r>
              <a:rPr lang="en-US" sz="1800">
                <a:solidFill>
                  <a:schemeClr val="tx2"/>
                </a:solidFill>
                <a:sym typeface="Symbol" pitchFamily="18" charset="2"/>
              </a:rPr>
              <a:t>The runtime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T: S</a:t>
            </a:r>
            <a:r>
              <a:rPr lang="en-US" sz="1800" i="1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→</a:t>
            </a:r>
            <a:r>
              <a:rPr lang="en-US" sz="1800" b="1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R</a:t>
            </a:r>
            <a:r>
              <a:rPr lang="en-US" sz="1800" i="1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is a random variable. The runtime </a:t>
            </a:r>
            <a:r>
              <a:rPr lang="en-US" sz="1800" i="1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T</a:t>
            </a:r>
            <a:r>
              <a:rPr lang="en-US" sz="180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(</a:t>
            </a:r>
            <a:r>
              <a:rPr lang="en-US" sz="1800" i="1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sz="180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)</a:t>
            </a:r>
            <a:r>
              <a:rPr lang="en-US" sz="180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 depends on the particular sequence </a:t>
            </a:r>
            <a:r>
              <a:rPr lang="en-US" sz="1800" i="1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sz="180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 of random choices.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 Consider the </a:t>
            </a:r>
            <a:r>
              <a:rPr lang="en-US" sz="1800" b="1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expected runtime</a:t>
            </a:r>
            <a:r>
              <a:rPr lang="en-US" sz="1800">
                <a:solidFill>
                  <a:schemeClr val="tx2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T</a:t>
            </a:r>
            <a:r>
              <a:rPr lang="en-US" sz="1800">
                <a:solidFill>
                  <a:srgbClr val="008380"/>
                </a:solidFill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235530" name="Rectangle 10"/>
          <p:cNvSpPr>
            <a:spLocks noChangeArrowheads="1"/>
          </p:cNvSpPr>
          <p:nvPr/>
        </p:nvSpPr>
        <p:spPr bwMode="auto">
          <a:xfrm>
            <a:off x="476250" y="3001963"/>
            <a:ext cx="8139113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 b="1" dirty="0">
                <a:solidFill>
                  <a:schemeClr val="tx1"/>
                </a:solidFill>
              </a:rPr>
              <a:t>Example 3 (Trapezoidal map):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runtime depends on the order in which trapezoids are inserted: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600" i="1" dirty="0" err="1">
                <a:solidFill>
                  <a:srgbClr val="008380"/>
                </a:solidFill>
              </a:rPr>
              <a:t>k</a:t>
            </a:r>
            <a:r>
              <a:rPr lang="en-US" sz="1600" i="1" baseline="-25000" dirty="0" err="1">
                <a:solidFill>
                  <a:srgbClr val="008380"/>
                </a:solidFill>
              </a:rPr>
              <a:t>i</a:t>
            </a:r>
            <a:r>
              <a:rPr lang="en-US" sz="1600" dirty="0">
                <a:solidFill>
                  <a:schemeClr val="tx1"/>
                </a:solidFill>
              </a:rPr>
              <a:t> = # new trapezoids created; total runtime is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endParaRPr lang="en-US" sz="1800" i="1" baseline="-25000" dirty="0">
              <a:solidFill>
                <a:srgbClr val="008380"/>
              </a:solidFill>
              <a:sym typeface="Symbol" pitchFamily="18" charset="2"/>
            </a:endParaRP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050000"/>
                </a:solidFill>
                <a:sym typeface="Symbol" pitchFamily="18" charset="2"/>
              </a:rPr>
              <a:t>Worst case: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50000"/>
                </a:solidFill>
                <a:sym typeface="Symbol" pitchFamily="18" charset="2"/>
              </a:rPr>
              <a:t></a:t>
            </a:r>
            <a:r>
              <a:rPr lang="en-US" sz="1800" i="1" dirty="0">
                <a:solidFill>
                  <a:srgbClr val="05000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50000"/>
                </a:solidFill>
                <a:sym typeface="Symbol" pitchFamily="18" charset="2"/>
              </a:rPr>
              <a:t>Total worst-case runtime is</a:t>
            </a:r>
            <a:r>
              <a:rPr lang="en-US" sz="1800" i="1" dirty="0">
                <a:solidFill>
                  <a:srgbClr val="05000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=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 i="1" baseline="30000" dirty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050000"/>
                </a:solidFill>
                <a:cs typeface="Times New Roman" pitchFamily="18" charset="0"/>
              </a:rPr>
              <a:t>Best case: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8380"/>
                </a:solidFill>
                <a:cs typeface="Times New Roman" pitchFamily="18" charset="0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cs typeface="Times New Roman" pitchFamily="18" charset="0"/>
              </a:rPr>
              <a:t>i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=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</a:rPr>
              <a:t>O(1)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50000"/>
                </a:solidFill>
                <a:sym typeface="Symbol" pitchFamily="18" charset="2"/>
              </a:rPr>
              <a:t></a:t>
            </a:r>
            <a:r>
              <a:rPr lang="en-US" sz="1800" i="1" dirty="0">
                <a:solidFill>
                  <a:srgbClr val="050000"/>
                </a:solidFill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50000"/>
                </a:solidFill>
                <a:cs typeface="Times New Roman" pitchFamily="18" charset="0"/>
              </a:rPr>
              <a:t>Total </a:t>
            </a:r>
            <a:r>
              <a:rPr lang="en-US" sz="1800" dirty="0" smtClean="0">
                <a:solidFill>
                  <a:srgbClr val="050000"/>
                </a:solidFill>
                <a:cs typeface="Times New Roman" pitchFamily="18" charset="0"/>
              </a:rPr>
              <a:t>best-case </a:t>
            </a:r>
            <a:r>
              <a:rPr lang="en-US" sz="1800" dirty="0">
                <a:solidFill>
                  <a:srgbClr val="050000"/>
                </a:solidFill>
                <a:cs typeface="Times New Roman" pitchFamily="18" charset="0"/>
              </a:rPr>
              <a:t>runtime is</a:t>
            </a:r>
            <a:r>
              <a:rPr lang="en-US" sz="1800" i="1" dirty="0">
                <a:solidFill>
                  <a:srgbClr val="050000"/>
                </a:solidFill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cs typeface="Times New Roman" pitchFamily="18" charset="0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cs typeface="Times New Roman" pitchFamily="18" charset="0"/>
              </a:rPr>
              <a:t>=1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</a:rPr>
              <a:t> 1</a:t>
            </a:r>
            <a:r>
              <a:rPr lang="en-US" sz="1800" i="1" baseline="-25000" dirty="0">
                <a:solidFill>
                  <a:srgbClr val="008380"/>
                </a:solidFill>
                <a:cs typeface="Times New Roman" pitchFamily="18" charset="0"/>
              </a:rPr>
              <a:t> 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= 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</a:rPr>
              <a:t>O(</a:t>
            </a:r>
            <a:r>
              <a:rPr lang="en-US" sz="1800" i="1" dirty="0">
                <a:solidFill>
                  <a:srgbClr val="008380"/>
                </a:solidFill>
                <a:cs typeface="Times New Roman" pitchFamily="18" charset="0"/>
              </a:rPr>
              <a:t>n</a:t>
            </a:r>
            <a:r>
              <a:rPr lang="en-US" sz="1800" dirty="0">
                <a:solidFill>
                  <a:srgbClr val="008380"/>
                </a:solidFill>
                <a:cs typeface="Times New Roman" pitchFamily="18" charset="0"/>
              </a:rPr>
              <a:t>)</a:t>
            </a:r>
            <a:br>
              <a:rPr lang="en-US" sz="1800" dirty="0">
                <a:solidFill>
                  <a:srgbClr val="008380"/>
                </a:solidFill>
                <a:cs typeface="Times New Roman" pitchFamily="18" charset="0"/>
              </a:rPr>
            </a:br>
            <a:endParaRPr lang="en-US" sz="800" dirty="0">
              <a:solidFill>
                <a:srgbClr val="008380"/>
              </a:solidFill>
              <a:cs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Insert segments in </a:t>
            </a:r>
            <a:r>
              <a:rPr lang="en-US" sz="1800" i="1" dirty="0">
                <a:solidFill>
                  <a:schemeClr val="tx1"/>
                </a:solidFill>
              </a:rPr>
              <a:t>random </a:t>
            </a:r>
            <a:r>
              <a:rPr lang="en-US" sz="1800" dirty="0">
                <a:solidFill>
                  <a:schemeClr val="tx1"/>
                </a:solidFill>
              </a:rPr>
              <a:t>order: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 dirty="0">
                <a:solidFill>
                  <a:srgbClr val="008380"/>
                </a:solidFill>
              </a:rPr>
              <a:t> </a:t>
            </a:r>
            <a:r>
              <a:rPr lang="en-US" sz="1800" i="1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chemeClr val="tx1"/>
                </a:solidFill>
              </a:rPr>
              <a:t> = {all possible permutations/orders of segments}; </a:t>
            </a:r>
            <a:r>
              <a:rPr lang="en-US" sz="1800" dirty="0">
                <a:solidFill>
                  <a:srgbClr val="008380"/>
                </a:solidFill>
              </a:rPr>
              <a:t>|</a:t>
            </a:r>
            <a:r>
              <a:rPr lang="en-US" sz="1800" i="1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</a:rPr>
              <a:t>| = </a:t>
            </a:r>
            <a:r>
              <a:rPr lang="en-US" sz="1800" i="1" dirty="0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rgbClr val="008380"/>
                </a:solidFill>
              </a:rPr>
              <a:t>!</a:t>
            </a:r>
            <a:r>
              <a:rPr lang="en-US" sz="1800" dirty="0">
                <a:solidFill>
                  <a:schemeClr val="tx1"/>
                </a:solidFill>
              </a:rPr>
              <a:t> for </a:t>
            </a:r>
            <a:r>
              <a:rPr lang="en-US" sz="1800" i="1" dirty="0">
                <a:solidFill>
                  <a:srgbClr val="008380"/>
                </a:solidFill>
              </a:rPr>
              <a:t>n</a:t>
            </a:r>
            <a:r>
              <a:rPr lang="en-US" sz="1800" dirty="0">
                <a:solidFill>
                  <a:schemeClr val="tx1"/>
                </a:solidFill>
              </a:rPr>
              <a:t> segments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 dirty="0" err="1">
                <a:solidFill>
                  <a:srgbClr val="008380"/>
                </a:solidFill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</a:rPr>
              <a:t>i</a:t>
            </a:r>
            <a:r>
              <a:rPr lang="en-US" sz="1800" dirty="0">
                <a:solidFill>
                  <a:srgbClr val="008380"/>
                </a:solidFill>
              </a:rPr>
              <a:t> = </a:t>
            </a:r>
            <a:r>
              <a:rPr lang="en-US" sz="1800" i="1" dirty="0" err="1">
                <a:solidFill>
                  <a:srgbClr val="008380"/>
                </a:solidFill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</a:rPr>
              <a:t>i</a:t>
            </a:r>
            <a:r>
              <a:rPr lang="en-US" sz="1800" dirty="0">
                <a:solidFill>
                  <a:srgbClr val="008380"/>
                </a:solidFill>
              </a:rPr>
              <a:t>(</a:t>
            </a:r>
            <a:r>
              <a:rPr lang="en-US" sz="1800" i="1" dirty="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 for some random order </a:t>
            </a:r>
            <a:r>
              <a:rPr lang="en-US" sz="1800" i="1" dirty="0" err="1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 dirty="0" err="1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 i="1" dirty="0" err="1">
                <a:solidFill>
                  <a:srgbClr val="008380"/>
                </a:solidFill>
                <a:latin typeface="Symbol" pitchFamily="18" charset="2"/>
                <a:sym typeface="Symbol" pitchFamily="18" charset="2"/>
              </a:rPr>
              <a:t>P</a:t>
            </a:r>
            <a:endParaRPr lang="en-US" sz="1800" i="1" dirty="0">
              <a:solidFill>
                <a:srgbClr val="008380"/>
              </a:solidFill>
              <a:latin typeface="Symbol" pitchFamily="18" charset="2"/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chemeClr val="tx2"/>
                </a:solidFill>
                <a:sym typeface="Symbol" pitchFamily="18" charset="2"/>
              </a:rPr>
              <a:t>(see theorem on slides)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chemeClr val="tx2"/>
                </a:solidFill>
                <a:sym typeface="Symbol" pitchFamily="18" charset="2"/>
              </a:rPr>
              <a:t>Expected runtime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O(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1)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 O(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800" dirty="0">
              <a:solidFill>
                <a:srgbClr val="008380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600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5532" name="Rectangle 12"/>
          <p:cNvSpPr>
            <a:spLocks noChangeArrowheads="1"/>
          </p:cNvSpPr>
          <p:nvPr/>
        </p:nvSpPr>
        <p:spPr bwMode="auto">
          <a:xfrm>
            <a:off x="8686800" y="6113463"/>
            <a:ext cx="160338" cy="17462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34" name="Text Box 14"/>
          <p:cNvSpPr txBox="1">
            <a:spLocks noChangeArrowheads="1"/>
          </p:cNvSpPr>
          <p:nvPr/>
        </p:nvSpPr>
        <p:spPr bwMode="auto">
          <a:xfrm>
            <a:off x="5083175" y="3525838"/>
            <a:ext cx="4048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5" name="Text Box 15"/>
          <p:cNvSpPr txBox="1">
            <a:spLocks noChangeArrowheads="1"/>
          </p:cNvSpPr>
          <p:nvPr/>
        </p:nvSpPr>
        <p:spPr bwMode="auto">
          <a:xfrm>
            <a:off x="6027738" y="3870325"/>
            <a:ext cx="404812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6" name="Text Box 16"/>
          <p:cNvSpPr txBox="1">
            <a:spLocks noChangeArrowheads="1"/>
          </p:cNvSpPr>
          <p:nvPr/>
        </p:nvSpPr>
        <p:spPr bwMode="auto">
          <a:xfrm>
            <a:off x="5919788" y="4205288"/>
            <a:ext cx="404812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7" name="Text Box 17"/>
          <p:cNvSpPr txBox="1">
            <a:spLocks noChangeArrowheads="1"/>
          </p:cNvSpPr>
          <p:nvPr/>
        </p:nvSpPr>
        <p:spPr bwMode="auto">
          <a:xfrm>
            <a:off x="3914775" y="5699125"/>
            <a:ext cx="404813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8" name="Text Box 18"/>
          <p:cNvSpPr txBox="1">
            <a:spLocks noChangeArrowheads="1"/>
          </p:cNvSpPr>
          <p:nvPr/>
        </p:nvSpPr>
        <p:spPr bwMode="auto">
          <a:xfrm>
            <a:off x="4751388" y="5707063"/>
            <a:ext cx="404812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39" name="Text Box 19"/>
          <p:cNvSpPr txBox="1">
            <a:spLocks noChangeArrowheads="1"/>
          </p:cNvSpPr>
          <p:nvPr/>
        </p:nvSpPr>
        <p:spPr bwMode="auto">
          <a:xfrm>
            <a:off x="6045200" y="5697538"/>
            <a:ext cx="4048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235540" name="AutoShape 20"/>
          <p:cNvSpPr>
            <a:spLocks noChangeArrowheads="1"/>
          </p:cNvSpPr>
          <p:nvPr/>
        </p:nvSpPr>
        <p:spPr bwMode="auto">
          <a:xfrm>
            <a:off x="4137025" y="6134100"/>
            <a:ext cx="2127250" cy="266700"/>
          </a:xfrm>
          <a:prstGeom prst="wedgeRectCallout">
            <a:avLst>
              <a:gd name="adj1" fmla="val -27759"/>
              <a:gd name="adj2" fmla="val -10654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1600">
                <a:solidFill>
                  <a:schemeClr val="tx1"/>
                </a:solidFill>
              </a:rPr>
              <a:t>linearity of expectation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0" grpId="0" uiExpand="1" build="p"/>
      <p:bldP spid="235532" grpId="0" animBg="1"/>
      <p:bldP spid="235534" grpId="0"/>
      <p:bldP spid="235535" grpId="0"/>
      <p:bldP spid="235536" grpId="0"/>
      <p:bldP spid="235537" grpId="0"/>
      <p:bldP spid="235538" grpId="0"/>
      <p:bldP spid="235539" grpId="0"/>
      <p:bldP spid="2355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5269</TotalTime>
  <Words>574</Words>
  <Application>Microsoft Office PowerPoint</Application>
  <PresentationFormat>On-screen Show (4:3)</PresentationFormat>
  <Paragraphs>89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CS 6463: AT Computational Geometry Fall 2010 </vt:lpstr>
      <vt:lpstr>Probability</vt:lpstr>
      <vt:lpstr>Random Variable</vt:lpstr>
      <vt:lpstr>Expected Value</vt:lpstr>
      <vt:lpstr>Randomized algorithms</vt:lpstr>
    </vt:vector>
  </TitlesOfParts>
  <Company>toc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 </cp:lastModifiedBy>
  <cp:revision>210</cp:revision>
  <dcterms:created xsi:type="dcterms:W3CDTF">2001-09-03T00:33:29Z</dcterms:created>
  <dcterms:modified xsi:type="dcterms:W3CDTF">2010-09-15T21:59:33Z</dcterms:modified>
</cp:coreProperties>
</file>