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1" r:id="rId3"/>
    <p:sldId id="276" r:id="rId4"/>
    <p:sldId id="260" r:id="rId5"/>
    <p:sldId id="277" r:id="rId6"/>
    <p:sldId id="272" r:id="rId7"/>
    <p:sldId id="273" r:id="rId8"/>
    <p:sldId id="275" r:id="rId9"/>
    <p:sldId id="274" r:id="rId10"/>
    <p:sldId id="278" r:id="rId11"/>
    <p:sldId id="279" r:id="rId12"/>
    <p:sldId id="280" r:id="rId13"/>
    <p:sldId id="281" r:id="rId14"/>
    <p:sldId id="282" r:id="rId15"/>
    <p:sldId id="283" r:id="rId16"/>
    <p:sldId id="28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9900"/>
    <a:srgbClr val="71C5E8"/>
    <a:srgbClr val="00778B"/>
    <a:srgbClr val="21543F"/>
    <a:srgbClr val="B9D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3F324-08E0-199A-5BA7-3A1F231EF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E868F-5FB9-AEF9-6C5E-AF6543D24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E6CDD-63D6-2536-DE40-4AAAB0FD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17CC1-3AF9-42D0-41D7-D0DE9F97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80A2B-CCF6-ECD3-EBC2-EE3025C1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6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7C42A-5306-C978-A3C9-53F16049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86CE9-E904-989B-877D-74E72F076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A24C1-E0D5-B848-068E-C1280BB5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B1496-17BF-9130-B74F-12C7D6819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D1820-6722-3FBC-F362-90BC24EE8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3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CCAE0F-DA18-F6D0-98EE-39AA70080D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1DE9A-29B8-904D-DB35-8772FFB12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0ED6E-ACDA-2202-50C1-874A7712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E973A-2E83-34F9-0EF2-DB8B01BC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B421C-CC11-18B4-59EA-811ABEE3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CDCD0-E37C-41FC-2541-A20BADD84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5C926-6534-780A-A356-D8F3E7143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431EA-050B-F4B2-555C-14EE6CEC0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A762A-41EE-DD42-6002-5575A6C0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37A81-1C1F-2BC1-395F-68503DF9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9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9DD59-08E5-3C7A-14C7-16818A559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5DDD1-21F1-1C4B-61B6-938E75FFF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85492-D3E9-F58B-C383-E3AF2288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FDB2F-A76A-7650-4386-C0A73C40A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D7BC9-6E5D-567E-2B3B-9BA4C59E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5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675D-6600-1398-CF7B-6CA1B1536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E1445-0F37-5862-5F9D-F42A133D1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6773E-41F6-E9F2-9A06-BB5CD94E6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41AAB-CEF1-B0FF-1813-7AE5031A8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17D39-0C94-EB38-AE19-4BFE2AEA0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9CC0B-A462-6A6B-DF97-5DBFB20A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0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AD62-A2A8-1DD8-719C-EB6D40E11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C51A5-369A-B66C-1BAA-78B3F6FC9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1D544-780F-CAEC-8DEE-181A9CD74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1E711C-4925-FEE6-6181-656D62CA7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779AAA-1392-06E5-57C7-DEFA5EA5B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85C11D-2904-402C-5B56-980338AD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190916-0CB5-1540-0C22-46D5FB38E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AC96F-41E8-FA56-EDF6-3E0DDF9A6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5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2A22-9746-29FB-ADC3-7861356CB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D93AF0-C69A-0288-ACF8-33012CE3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C0C084-3EFE-684E-F382-175943E4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1570D-D13B-ABFB-F659-3E7905B8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0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0A315F-AD6A-F82A-5EC3-3119D6E3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E8D54B-466B-E6CF-7780-E4C04DE0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0EED6-F98F-DDF8-B8B9-AF7C7E34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8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7C634-820F-7DEC-18D0-C7B72E7CE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5224A-403E-B728-58EF-EAC829B7E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EEC80-FB2C-A8C8-96DC-11FD30919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04A82-92E2-A3F8-BE3A-59887540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3CCE9-C7E6-0BC3-EAFE-81819B29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2416C-1D9C-4B34-4EE4-BCB4AEFE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6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4493E-75DB-8CB1-8125-763E7053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83E919-5772-E591-97A5-DBFC9640E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777AF-9F7B-E53A-914D-43F4027A3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465AA-3805-33E8-5A38-8E4FC47A0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C6F96-CF53-BFF5-6F3C-866B0B83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D81BB-6E09-345E-FBA8-B4E44ACC2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3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C95C58-D8DE-1225-C885-A362586FF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47F8C-67B8-1B0E-D3AD-4C3325B9A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DB6E4-886C-DE67-E75A-936CDD715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BFC97-212F-4596-8D61-3205911783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9D938-6CD7-96FB-E853-58B4D5870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104C6-5B33-6458-74D5-3FC0658367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C5A1-8A46-44AA-9733-FF0B92076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jJOOz0KySMA&amp;list=PL-Q6q0vS7X-f1bnGDBkkScY_3MbKtCaw5&amp;index=8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YBDnLwv76Gg?start=32&amp;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7D2E0C-610C-C243-C4CF-758D8D665A8B}"/>
              </a:ext>
            </a:extLst>
          </p:cNvPr>
          <p:cNvSpPr txBox="1"/>
          <p:nvPr/>
        </p:nvSpPr>
        <p:spPr>
          <a:xfrm>
            <a:off x="345989" y="1466314"/>
            <a:ext cx="1124464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An Excursion into Computational Geometry: </a:t>
            </a:r>
          </a:p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	Voronoi Diagrams </a:t>
            </a:r>
          </a:p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&amp;</a:t>
            </a:r>
          </a:p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Delaunay Triangulations (2)</a:t>
            </a:r>
            <a:endParaRPr lang="en-US" b="1" dirty="0">
              <a:solidFill>
                <a:srgbClr val="21543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612599-FE7B-D53C-5443-CA8A355EE08C}"/>
              </a:ext>
            </a:extLst>
          </p:cNvPr>
          <p:cNvSpPr txBox="1"/>
          <p:nvPr/>
        </p:nvSpPr>
        <p:spPr>
          <a:xfrm>
            <a:off x="720816" y="5288671"/>
            <a:ext cx="1031377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4400" b="1" kern="0" dirty="0">
                <a:latin typeface="Times New Roman"/>
                <a:ea typeface="+mj-ea"/>
                <a:cs typeface="+mj-cs"/>
              </a:rPr>
              <a:t>Carola Wenk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1372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Illegal Edges</a:t>
            </a:r>
            <a:endParaRPr lang="en-US" sz="4400" b="1" dirty="0">
              <a:solidFill>
                <a:srgbClr val="21543F"/>
              </a:solidFill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282AF90-67B7-BCB7-2B80-83B007B3A5ED}"/>
              </a:ext>
            </a:extLst>
          </p:cNvPr>
          <p:cNvCxnSpPr>
            <a:endCxn id="127" idx="4"/>
          </p:cNvCxnSpPr>
          <p:nvPr/>
        </p:nvCxnSpPr>
        <p:spPr bwMode="auto">
          <a:xfrm>
            <a:off x="6278562" y="2232820"/>
            <a:ext cx="395604" cy="24876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53299B72-425E-D14E-46EB-A85E568DE320}"/>
              </a:ext>
            </a:extLst>
          </p:cNvPr>
          <p:cNvCxnSpPr/>
          <p:nvPr/>
        </p:nvCxnSpPr>
        <p:spPr bwMode="auto">
          <a:xfrm flipV="1">
            <a:off x="6676231" y="2236788"/>
            <a:ext cx="396875" cy="2413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2814104-4213-4990-E0FB-C2B24979438D}"/>
              </a:ext>
            </a:extLst>
          </p:cNvPr>
          <p:cNvCxnSpPr/>
          <p:nvPr/>
        </p:nvCxnSpPr>
        <p:spPr bwMode="auto">
          <a:xfrm flipV="1">
            <a:off x="6271418" y="2111375"/>
            <a:ext cx="373857" cy="10953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601FC6A-DD8B-ECBF-BB39-E4DC5FB19B58}"/>
              </a:ext>
            </a:extLst>
          </p:cNvPr>
          <p:cNvCxnSpPr/>
          <p:nvPr/>
        </p:nvCxnSpPr>
        <p:spPr bwMode="auto">
          <a:xfrm>
            <a:off x="6689725" y="2105025"/>
            <a:ext cx="377347" cy="11938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Rectangle 3">
            <a:extLst>
              <a:ext uri="{FF2B5EF4-FFF2-40B4-BE49-F238E27FC236}">
                <a16:creationId xmlns:a16="http://schemas.microsoft.com/office/drawing/2014/main" id="{088DE641-BBD6-AC18-695D-CCC12D079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68463"/>
            <a:ext cx="5591175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Definition: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Let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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. </a:t>
            </a:r>
            <a:b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Then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is an 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illegal edge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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lies in the interior of the circle through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Lemma: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Let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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. </a:t>
            </a:r>
            <a:b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</a:b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Then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is 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illegal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 min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a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&lt;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min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a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’</a:t>
            </a:r>
            <a:r>
              <a:rPr kumimoji="0" lang="en-US" sz="2000" b="0" i="1" u="none" strike="noStrike" kern="0" cap="none" spc="0" normalizeH="0" baseline="-2500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5B389C64-81CA-F89E-E6B9-94419D8AC10B}"/>
              </a:ext>
            </a:extLst>
          </p:cNvPr>
          <p:cNvCxnSpPr/>
          <p:nvPr/>
        </p:nvCxnSpPr>
        <p:spPr bwMode="auto">
          <a:xfrm flipH="1">
            <a:off x="6267755" y="2229644"/>
            <a:ext cx="814876" cy="257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Oval 126">
            <a:extLst>
              <a:ext uri="{FF2B5EF4-FFF2-40B4-BE49-F238E27FC236}">
                <a16:creationId xmlns:a16="http://schemas.microsoft.com/office/drawing/2014/main" id="{8F6CE24E-8854-0737-DF92-05902D0F4DA0}"/>
              </a:ext>
            </a:extLst>
          </p:cNvPr>
          <p:cNvSpPr/>
          <p:nvPr/>
        </p:nvSpPr>
        <p:spPr bwMode="auto">
          <a:xfrm>
            <a:off x="6217282" y="1543051"/>
            <a:ext cx="913768" cy="93853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9294E5CE-30C4-4E7B-41E7-1DBA6234EC71}"/>
              </a:ext>
            </a:extLst>
          </p:cNvPr>
          <p:cNvSpPr/>
          <p:nvPr/>
        </p:nvSpPr>
        <p:spPr bwMode="auto">
          <a:xfrm flipV="1">
            <a:off x="6639933" y="2437736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2751118-6FCD-A850-1A01-93CF61910E97}"/>
              </a:ext>
            </a:extLst>
          </p:cNvPr>
          <p:cNvSpPr/>
          <p:nvPr/>
        </p:nvSpPr>
        <p:spPr bwMode="auto">
          <a:xfrm flipV="1">
            <a:off x="6239088" y="2191673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1494D07C-B6E6-53F8-34CC-EFFA254B5C9A}"/>
              </a:ext>
            </a:extLst>
          </p:cNvPr>
          <p:cNvSpPr/>
          <p:nvPr/>
        </p:nvSpPr>
        <p:spPr bwMode="auto">
          <a:xfrm flipV="1">
            <a:off x="7042364" y="2192466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C09F8A-273F-1819-A3DA-FCE1277CE01B}"/>
              </a:ext>
            </a:extLst>
          </p:cNvPr>
          <p:cNvSpPr txBox="1"/>
          <p:nvPr/>
        </p:nvSpPr>
        <p:spPr>
          <a:xfrm>
            <a:off x="6012716" y="2128364"/>
            <a:ext cx="308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400" i="1" baseline="-25000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F622708D-352A-42BD-C5CA-126D01E42883}"/>
              </a:ext>
            </a:extLst>
          </p:cNvPr>
          <p:cNvSpPr/>
          <p:nvPr/>
        </p:nvSpPr>
        <p:spPr bwMode="auto">
          <a:xfrm flipV="1">
            <a:off x="6630408" y="2075786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AA1DB38-A48B-D293-6B3F-13137BDE5399}"/>
              </a:ext>
            </a:extLst>
          </p:cNvPr>
          <p:cNvSpPr txBox="1"/>
          <p:nvPr/>
        </p:nvSpPr>
        <p:spPr>
          <a:xfrm>
            <a:off x="6495315" y="1767208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itchFamily="18" charset="0"/>
              </a:rPr>
              <a:t>l</a:t>
            </a:r>
            <a:endParaRPr lang="en-US" sz="14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5D8C957E-A107-3310-1D8C-10E39B0B9A57}"/>
              </a:ext>
            </a:extLst>
          </p:cNvPr>
          <p:cNvSpPr txBox="1"/>
          <p:nvPr/>
        </p:nvSpPr>
        <p:spPr>
          <a:xfrm>
            <a:off x="7058085" y="208312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endParaRPr lang="en-US" sz="14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B827073-46B7-1E62-432E-C3780D7DF881}"/>
              </a:ext>
            </a:extLst>
          </p:cNvPr>
          <p:cNvSpPr txBox="1"/>
          <p:nvPr/>
        </p:nvSpPr>
        <p:spPr>
          <a:xfrm>
            <a:off x="6500779" y="242126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itchFamily="18" charset="0"/>
              </a:rPr>
              <a:t>k</a:t>
            </a:r>
            <a:endParaRPr lang="en-US" sz="14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6" name="Freeform 31">
            <a:extLst>
              <a:ext uri="{FF2B5EF4-FFF2-40B4-BE49-F238E27FC236}">
                <a16:creationId xmlns:a16="http://schemas.microsoft.com/office/drawing/2014/main" id="{57E4BE30-D65B-EF23-5CF6-8733548B6F8A}"/>
              </a:ext>
            </a:extLst>
          </p:cNvPr>
          <p:cNvSpPr/>
          <p:nvPr/>
        </p:nvSpPr>
        <p:spPr bwMode="auto">
          <a:xfrm>
            <a:off x="6736080" y="2270760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2B818C9-E5D5-1718-CAFF-23B68693D440}"/>
              </a:ext>
            </a:extLst>
          </p:cNvPr>
          <p:cNvSpPr txBox="1"/>
          <p:nvPr/>
        </p:nvSpPr>
        <p:spPr>
          <a:xfrm>
            <a:off x="7135933" y="2367918"/>
            <a:ext cx="1018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itchFamily="18" charset="0"/>
              </a:rPr>
              <a:t>illegal edge</a:t>
            </a:r>
            <a:endParaRPr lang="en-US" sz="1400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68A180A-A141-B671-593A-4C05ABD238D4}"/>
              </a:ext>
            </a:extLst>
          </p:cNvPr>
          <p:cNvCxnSpPr/>
          <p:nvPr/>
        </p:nvCxnSpPr>
        <p:spPr bwMode="auto">
          <a:xfrm flipV="1">
            <a:off x="1720850" y="1968500"/>
            <a:ext cx="387350" cy="762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42D15DA8-5A86-D59A-6296-5F2AF5CF71F3}"/>
              </a:ext>
            </a:extLst>
          </p:cNvPr>
          <p:cNvSpPr txBox="1"/>
          <p:nvPr/>
        </p:nvSpPr>
        <p:spPr>
          <a:xfrm>
            <a:off x="3327400" y="2914650"/>
            <a:ext cx="565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9999"/>
                </a:solidFill>
                <a:latin typeface="Times New Roman" pitchFamily="18" charset="0"/>
              </a:rPr>
              <a:t>1≤</a:t>
            </a:r>
            <a:r>
              <a:rPr lang="en-US" sz="1000" i="1" dirty="0">
                <a:solidFill>
                  <a:srgbClr val="009999"/>
                </a:solidFill>
                <a:latin typeface="Times New Roman" pitchFamily="18" charset="0"/>
              </a:rPr>
              <a:t>i</a:t>
            </a:r>
            <a:r>
              <a:rPr lang="en-US" sz="1000" dirty="0">
                <a:solidFill>
                  <a:srgbClr val="009999"/>
                </a:solidFill>
                <a:latin typeface="Times New Roman" pitchFamily="18" charset="0"/>
              </a:rPr>
              <a:t>≤6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5936DF2B-6713-55B7-0ACE-DB39EC5F5119}"/>
              </a:ext>
            </a:extLst>
          </p:cNvPr>
          <p:cNvSpPr txBox="1"/>
          <p:nvPr/>
        </p:nvSpPr>
        <p:spPr>
          <a:xfrm>
            <a:off x="4349750" y="2940050"/>
            <a:ext cx="5651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9999"/>
                </a:solidFill>
                <a:latin typeface="Times New Roman" pitchFamily="18" charset="0"/>
              </a:rPr>
              <a:t>1≤</a:t>
            </a:r>
            <a:r>
              <a:rPr lang="en-US" sz="1000" i="1" dirty="0">
                <a:solidFill>
                  <a:srgbClr val="009999"/>
                </a:solidFill>
                <a:latin typeface="Times New Roman" pitchFamily="18" charset="0"/>
              </a:rPr>
              <a:t>i</a:t>
            </a:r>
            <a:r>
              <a:rPr lang="en-US" sz="1000" dirty="0">
                <a:solidFill>
                  <a:srgbClr val="009999"/>
                </a:solidFill>
                <a:latin typeface="Times New Roman" pitchFamily="18" charset="0"/>
              </a:rPr>
              <a:t>≤6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DF5125D1-93BE-6D1F-3633-1C0AB5BCE4C1}"/>
              </a:ext>
            </a:extLst>
          </p:cNvPr>
          <p:cNvSpPr txBox="1"/>
          <p:nvPr/>
        </p:nvSpPr>
        <p:spPr>
          <a:xfrm>
            <a:off x="1745560" y="299466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l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EBFF5F5E-E001-2927-0583-EE851E98D6A5}"/>
              </a:ext>
            </a:extLst>
          </p:cNvPr>
          <p:cNvCxnSpPr/>
          <p:nvPr/>
        </p:nvCxnSpPr>
        <p:spPr bwMode="auto">
          <a:xfrm>
            <a:off x="1437880" y="3630426"/>
            <a:ext cx="705489" cy="50015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4F1A374C-52D6-77EE-257A-62D962BA3DFA}"/>
              </a:ext>
            </a:extLst>
          </p:cNvPr>
          <p:cNvCxnSpPr/>
          <p:nvPr/>
        </p:nvCxnSpPr>
        <p:spPr bwMode="auto">
          <a:xfrm flipV="1">
            <a:off x="2147052" y="3638405"/>
            <a:ext cx="707755" cy="48515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1D974513-B847-781A-7420-A53A845AC126}"/>
              </a:ext>
            </a:extLst>
          </p:cNvPr>
          <p:cNvCxnSpPr/>
          <p:nvPr/>
        </p:nvCxnSpPr>
        <p:spPr bwMode="auto">
          <a:xfrm flipV="1">
            <a:off x="1425140" y="3386254"/>
            <a:ext cx="666707" cy="22023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99BD2823-C0FE-9088-03C4-6566CD78BC0D}"/>
              </a:ext>
            </a:extLst>
          </p:cNvPr>
          <p:cNvCxnSpPr/>
          <p:nvPr/>
        </p:nvCxnSpPr>
        <p:spPr bwMode="auto">
          <a:xfrm>
            <a:off x="2171116" y="3373486"/>
            <a:ext cx="672931" cy="24002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65CD06ED-A55B-740A-5ACE-3CCE9ED1EE75}"/>
              </a:ext>
            </a:extLst>
          </p:cNvPr>
          <p:cNvCxnSpPr/>
          <p:nvPr/>
        </p:nvCxnSpPr>
        <p:spPr bwMode="auto">
          <a:xfrm flipH="1">
            <a:off x="1418608" y="3624042"/>
            <a:ext cx="1453186" cy="517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Oval 146">
            <a:extLst>
              <a:ext uri="{FF2B5EF4-FFF2-40B4-BE49-F238E27FC236}">
                <a16:creationId xmlns:a16="http://schemas.microsoft.com/office/drawing/2014/main" id="{4EF19B46-E8CD-99C4-BC08-03EEE5BE0C1C}"/>
              </a:ext>
            </a:extLst>
          </p:cNvPr>
          <p:cNvSpPr/>
          <p:nvPr/>
        </p:nvSpPr>
        <p:spPr bwMode="auto">
          <a:xfrm flipV="1">
            <a:off x="2082321" y="4042424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BFF602A6-4AE3-3DC8-1F01-03008E389CC7}"/>
              </a:ext>
            </a:extLst>
          </p:cNvPr>
          <p:cNvSpPr/>
          <p:nvPr/>
        </p:nvSpPr>
        <p:spPr bwMode="auto">
          <a:xfrm flipV="1">
            <a:off x="1367485" y="3547698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B7635363-4109-7D30-BE4F-661D97BD7256}"/>
              </a:ext>
            </a:extLst>
          </p:cNvPr>
          <p:cNvSpPr/>
          <p:nvPr/>
        </p:nvSpPr>
        <p:spPr bwMode="auto">
          <a:xfrm flipV="1">
            <a:off x="2799984" y="3549293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6AEF62F-13D6-3821-BD2B-A11FF8733DBB}"/>
              </a:ext>
            </a:extLst>
          </p:cNvPr>
          <p:cNvSpPr txBox="1"/>
          <p:nvPr/>
        </p:nvSpPr>
        <p:spPr>
          <a:xfrm>
            <a:off x="1057028" y="342041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D7651965-6B8B-9B10-F814-B53CF4F2EE54}"/>
              </a:ext>
            </a:extLst>
          </p:cNvPr>
          <p:cNvSpPr/>
          <p:nvPr/>
        </p:nvSpPr>
        <p:spPr bwMode="auto">
          <a:xfrm flipV="1">
            <a:off x="2065334" y="3314700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BA80B7C-6DC9-B411-BD3D-7B1898391ED2}"/>
              </a:ext>
            </a:extLst>
          </p:cNvPr>
          <p:cNvSpPr txBox="1"/>
          <p:nvPr/>
        </p:nvSpPr>
        <p:spPr>
          <a:xfrm>
            <a:off x="2921258" y="332944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F7A42BAA-4297-089F-6D92-022C29ECF7CB}"/>
              </a:ext>
            </a:extLst>
          </p:cNvPr>
          <p:cNvSpPr txBox="1"/>
          <p:nvPr/>
        </p:nvSpPr>
        <p:spPr>
          <a:xfrm>
            <a:off x="1932051" y="406513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k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4" name="Freeform 65">
            <a:extLst>
              <a:ext uri="{FF2B5EF4-FFF2-40B4-BE49-F238E27FC236}">
                <a16:creationId xmlns:a16="http://schemas.microsoft.com/office/drawing/2014/main" id="{D91DB412-9AFF-B3DA-79F2-D695ED16B84C}"/>
              </a:ext>
            </a:extLst>
          </p:cNvPr>
          <p:cNvSpPr/>
          <p:nvPr/>
        </p:nvSpPr>
        <p:spPr bwMode="auto">
          <a:xfrm rot="9113958">
            <a:off x="3736340" y="3737609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C4E7B71-9184-0524-0106-9BCC41DE7491}"/>
              </a:ext>
            </a:extLst>
          </p:cNvPr>
          <p:cNvSpPr txBox="1"/>
          <p:nvPr/>
        </p:nvSpPr>
        <p:spPr>
          <a:xfrm>
            <a:off x="3592995" y="342201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edge flip</a:t>
            </a:r>
            <a:endParaRPr lang="en-US" sz="1600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D3DAE6A5-FB76-4675-C0F7-48C7E9854191}"/>
              </a:ext>
            </a:extLst>
          </p:cNvPr>
          <p:cNvSpPr txBox="1"/>
          <p:nvPr/>
        </p:nvSpPr>
        <p:spPr>
          <a:xfrm>
            <a:off x="5563180" y="3009900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l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D6FAC7E-41D8-9A34-E332-33377D3A18DE}"/>
              </a:ext>
            </a:extLst>
          </p:cNvPr>
          <p:cNvCxnSpPr/>
          <p:nvPr/>
        </p:nvCxnSpPr>
        <p:spPr bwMode="auto">
          <a:xfrm>
            <a:off x="5255500" y="3645666"/>
            <a:ext cx="705489" cy="50015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0D4C9BFF-326E-4E52-8077-7655FDD7E127}"/>
              </a:ext>
            </a:extLst>
          </p:cNvPr>
          <p:cNvCxnSpPr/>
          <p:nvPr/>
        </p:nvCxnSpPr>
        <p:spPr bwMode="auto">
          <a:xfrm flipV="1">
            <a:off x="5964672" y="3653645"/>
            <a:ext cx="707755" cy="48515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8EC72A0D-1643-4A28-B2C6-BF1E11D47261}"/>
              </a:ext>
            </a:extLst>
          </p:cNvPr>
          <p:cNvCxnSpPr/>
          <p:nvPr/>
        </p:nvCxnSpPr>
        <p:spPr bwMode="auto">
          <a:xfrm flipV="1">
            <a:off x="5242760" y="3401494"/>
            <a:ext cx="666707" cy="22023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4EF6065-2F9B-AA27-218B-C65B5BA887E4}"/>
              </a:ext>
            </a:extLst>
          </p:cNvPr>
          <p:cNvCxnSpPr/>
          <p:nvPr/>
        </p:nvCxnSpPr>
        <p:spPr bwMode="auto">
          <a:xfrm>
            <a:off x="5988736" y="3388726"/>
            <a:ext cx="672931" cy="24002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721334C3-794F-54DB-86ED-ABA07D23C881}"/>
              </a:ext>
            </a:extLst>
          </p:cNvPr>
          <p:cNvCxnSpPr/>
          <p:nvPr/>
        </p:nvCxnSpPr>
        <p:spPr bwMode="auto">
          <a:xfrm flipV="1">
            <a:off x="5958840" y="3476764"/>
            <a:ext cx="4468" cy="59231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Oval 161">
            <a:extLst>
              <a:ext uri="{FF2B5EF4-FFF2-40B4-BE49-F238E27FC236}">
                <a16:creationId xmlns:a16="http://schemas.microsoft.com/office/drawing/2014/main" id="{63D4942F-7590-C0EA-2C46-FB4ED1BE8FE2}"/>
              </a:ext>
            </a:extLst>
          </p:cNvPr>
          <p:cNvSpPr/>
          <p:nvPr/>
        </p:nvSpPr>
        <p:spPr bwMode="auto">
          <a:xfrm flipV="1">
            <a:off x="5899941" y="4057664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9D3CDDFB-EBD8-FDDD-074D-495BAFD11FB8}"/>
              </a:ext>
            </a:extLst>
          </p:cNvPr>
          <p:cNvSpPr/>
          <p:nvPr/>
        </p:nvSpPr>
        <p:spPr bwMode="auto">
          <a:xfrm flipV="1">
            <a:off x="5185105" y="3562938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43C9F7D0-7439-8C5A-D503-5527B807CBA2}"/>
              </a:ext>
            </a:extLst>
          </p:cNvPr>
          <p:cNvSpPr/>
          <p:nvPr/>
        </p:nvSpPr>
        <p:spPr bwMode="auto">
          <a:xfrm flipV="1">
            <a:off x="6617604" y="3564533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0ADC7173-0ED6-CC3E-DDE8-2FFA9E4D9F60}"/>
              </a:ext>
            </a:extLst>
          </p:cNvPr>
          <p:cNvSpPr txBox="1"/>
          <p:nvPr/>
        </p:nvSpPr>
        <p:spPr>
          <a:xfrm>
            <a:off x="4874648" y="3435651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E686FDCE-35E1-6D8C-E929-C31638D92A0C}"/>
              </a:ext>
            </a:extLst>
          </p:cNvPr>
          <p:cNvSpPr/>
          <p:nvPr/>
        </p:nvSpPr>
        <p:spPr bwMode="auto">
          <a:xfrm flipV="1">
            <a:off x="5882954" y="3329940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96FD4AF6-5CAD-CB9B-0B71-5D651AAB3CA4}"/>
              </a:ext>
            </a:extLst>
          </p:cNvPr>
          <p:cNvSpPr txBox="1"/>
          <p:nvPr/>
        </p:nvSpPr>
        <p:spPr>
          <a:xfrm>
            <a:off x="6738878" y="3344688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34E90BE4-0C19-4130-99F5-77BE6C67AC9A}"/>
              </a:ext>
            </a:extLst>
          </p:cNvPr>
          <p:cNvSpPr txBox="1"/>
          <p:nvPr/>
        </p:nvSpPr>
        <p:spPr>
          <a:xfrm>
            <a:off x="5749671" y="408037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k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0EFD6D64-692F-8A46-BDE7-98FB42A9AFD2}"/>
              </a:ext>
            </a:extLst>
          </p:cNvPr>
          <p:cNvSpPr/>
          <p:nvPr/>
        </p:nvSpPr>
        <p:spPr>
          <a:xfrm>
            <a:off x="1631888" y="3484275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1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F8EEFFA-40DB-808A-2055-0782F91BDBBD}"/>
              </a:ext>
            </a:extLst>
          </p:cNvPr>
          <p:cNvSpPr/>
          <p:nvPr/>
        </p:nvSpPr>
        <p:spPr>
          <a:xfrm>
            <a:off x="1589026" y="3627150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2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447334BE-C93A-5CC5-A5B7-43794109BE17}"/>
              </a:ext>
            </a:extLst>
          </p:cNvPr>
          <p:cNvSpPr/>
          <p:nvPr/>
        </p:nvSpPr>
        <p:spPr>
          <a:xfrm>
            <a:off x="2065276" y="3889088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baseline="-25000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6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CAF8F2C2-147B-1E03-CE96-F8C623DCE692}"/>
              </a:ext>
            </a:extLst>
          </p:cNvPr>
          <p:cNvSpPr/>
          <p:nvPr/>
        </p:nvSpPr>
        <p:spPr>
          <a:xfrm>
            <a:off x="2570100" y="3598574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baseline="-25000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4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A512E24F-EBF6-3774-3301-EA89758E42D9}"/>
              </a:ext>
            </a:extLst>
          </p:cNvPr>
          <p:cNvSpPr/>
          <p:nvPr/>
        </p:nvSpPr>
        <p:spPr>
          <a:xfrm>
            <a:off x="2436750" y="3465224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baseline="-25000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3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71022413-DD75-7176-C906-4A984B233D70}"/>
              </a:ext>
            </a:extLst>
          </p:cNvPr>
          <p:cNvSpPr/>
          <p:nvPr/>
        </p:nvSpPr>
        <p:spPr>
          <a:xfrm>
            <a:off x="2050987" y="3412836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baseline="-25000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5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3F07192B-FD9F-5E16-E1F7-5733A2010345}"/>
              </a:ext>
            </a:extLst>
          </p:cNvPr>
          <p:cNvSpPr/>
          <p:nvPr/>
        </p:nvSpPr>
        <p:spPr>
          <a:xfrm>
            <a:off x="5327588" y="3570001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rgbClr val="000000"/>
                </a:solidFill>
                <a:latin typeface="Times New Roman"/>
                <a:sym typeface="Symbol"/>
              </a:rPr>
              <a:t>’</a:t>
            </a:r>
            <a:r>
              <a:rPr lang="en-US" sz="1000" i="1" baseline="-25000" dirty="0">
                <a:solidFill>
                  <a:srgbClr val="000000"/>
                </a:solidFill>
                <a:latin typeface="Times New Roman"/>
                <a:sym typeface="Symbol"/>
              </a:rPr>
              <a:t>6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5BBB7068-006A-818B-1B0A-01902F374E92}"/>
              </a:ext>
            </a:extLst>
          </p:cNvPr>
          <p:cNvSpPr/>
          <p:nvPr/>
        </p:nvSpPr>
        <p:spPr>
          <a:xfrm>
            <a:off x="5784789" y="3898613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’</a:t>
            </a:r>
            <a:r>
              <a:rPr lang="en-US" sz="1000" i="1" baseline="-25000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3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291E1567-BFCB-C731-CFE8-6FB08CBF779C}"/>
              </a:ext>
            </a:extLst>
          </p:cNvPr>
          <p:cNvSpPr/>
          <p:nvPr/>
        </p:nvSpPr>
        <p:spPr>
          <a:xfrm>
            <a:off x="5956239" y="3898611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’</a:t>
            </a:r>
            <a:r>
              <a:rPr lang="en-US" sz="1000" i="1" baseline="-25000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1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CCD98BAD-F01F-77F0-BA5A-A60FAD7CF229}"/>
              </a:ext>
            </a:extLst>
          </p:cNvPr>
          <p:cNvSpPr/>
          <p:nvPr/>
        </p:nvSpPr>
        <p:spPr>
          <a:xfrm>
            <a:off x="6415820" y="3558095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’</a:t>
            </a:r>
            <a:r>
              <a:rPr lang="en-US" sz="1000" i="1" baseline="-25000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5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990B9C9E-0EF1-B1AA-8C33-644E2D16B783}"/>
              </a:ext>
            </a:extLst>
          </p:cNvPr>
          <p:cNvSpPr/>
          <p:nvPr/>
        </p:nvSpPr>
        <p:spPr>
          <a:xfrm>
            <a:off x="5980050" y="3412837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’</a:t>
            </a:r>
            <a:r>
              <a:rPr lang="en-US" sz="1000" i="1" baseline="-25000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2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37C770B2-DD99-2ADE-7A42-312697C64FAA}"/>
              </a:ext>
            </a:extLst>
          </p:cNvPr>
          <p:cNvSpPr/>
          <p:nvPr/>
        </p:nvSpPr>
        <p:spPr>
          <a:xfrm>
            <a:off x="5751450" y="3431886"/>
            <a:ext cx="168337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latin typeface="Symbol" panose="05050102010706020507" pitchFamily="18" charset="2"/>
                <a:sym typeface="Symbol"/>
              </a:rPr>
              <a:t>a</a:t>
            </a:r>
            <a:r>
              <a:rPr lang="en-US" sz="1000" i="1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’</a:t>
            </a:r>
            <a:r>
              <a:rPr lang="en-US" sz="1000" i="1" baseline="-25000" dirty="0">
                <a:solidFill>
                  <a:srgbClr val="000000"/>
                </a:solidFill>
                <a:latin typeface="Times New Roman" pitchFamily="18" charset="0"/>
                <a:sym typeface="Symbol"/>
              </a:rPr>
              <a:t>4</a:t>
            </a:r>
            <a:endParaRPr lang="en-US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1" name="Freeform 104">
            <a:extLst>
              <a:ext uri="{FF2B5EF4-FFF2-40B4-BE49-F238E27FC236}">
                <a16:creationId xmlns:a16="http://schemas.microsoft.com/office/drawing/2014/main" id="{2B2DCCB8-2947-AF99-ED31-CB35ED48AC70}"/>
              </a:ext>
            </a:extLst>
          </p:cNvPr>
          <p:cNvSpPr/>
          <p:nvPr/>
        </p:nvSpPr>
        <p:spPr bwMode="auto">
          <a:xfrm>
            <a:off x="1762125" y="3502819"/>
            <a:ext cx="59933" cy="119062"/>
          </a:xfrm>
          <a:custGeom>
            <a:avLst/>
            <a:gdLst>
              <a:gd name="connsiteX0" fmla="*/ 0 w 59933"/>
              <a:gd name="connsiteY0" fmla="*/ 0 h 119062"/>
              <a:gd name="connsiteX1" fmla="*/ 59531 w 59933"/>
              <a:gd name="connsiteY1" fmla="*/ 52387 h 119062"/>
              <a:gd name="connsiteX2" fmla="*/ 21431 w 59933"/>
              <a:gd name="connsiteY2" fmla="*/ 119062 h 11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933" h="119062">
                <a:moveTo>
                  <a:pt x="0" y="0"/>
                </a:moveTo>
                <a:cubicBezTo>
                  <a:pt x="27979" y="16271"/>
                  <a:pt x="55959" y="32543"/>
                  <a:pt x="59531" y="52387"/>
                </a:cubicBezTo>
                <a:cubicBezTo>
                  <a:pt x="63103" y="72231"/>
                  <a:pt x="42267" y="95646"/>
                  <a:pt x="21431" y="119062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2" name="Freeform 105">
            <a:extLst>
              <a:ext uri="{FF2B5EF4-FFF2-40B4-BE49-F238E27FC236}">
                <a16:creationId xmlns:a16="http://schemas.microsoft.com/office/drawing/2014/main" id="{083FA525-111D-952E-F30A-2EB8DDDF3343}"/>
              </a:ext>
            </a:extLst>
          </p:cNvPr>
          <p:cNvSpPr/>
          <p:nvPr/>
        </p:nvSpPr>
        <p:spPr bwMode="auto">
          <a:xfrm>
            <a:off x="1688306" y="3633788"/>
            <a:ext cx="102226" cy="176212"/>
          </a:xfrm>
          <a:custGeom>
            <a:avLst/>
            <a:gdLst>
              <a:gd name="connsiteX0" fmla="*/ 59532 w 102226"/>
              <a:gd name="connsiteY0" fmla="*/ 0 h 176212"/>
              <a:gd name="connsiteX1" fmla="*/ 100013 w 102226"/>
              <a:gd name="connsiteY1" fmla="*/ 92868 h 176212"/>
              <a:gd name="connsiteX2" fmla="*/ 0 w 102226"/>
              <a:gd name="connsiteY2" fmla="*/ 176212 h 176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26" h="176212">
                <a:moveTo>
                  <a:pt x="59532" y="0"/>
                </a:moveTo>
                <a:cubicBezTo>
                  <a:pt x="84733" y="31749"/>
                  <a:pt x="109935" y="63499"/>
                  <a:pt x="100013" y="92868"/>
                </a:cubicBezTo>
                <a:cubicBezTo>
                  <a:pt x="90091" y="122237"/>
                  <a:pt x="45045" y="149224"/>
                  <a:pt x="0" y="176212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3" name="Freeform 107">
            <a:extLst>
              <a:ext uri="{FF2B5EF4-FFF2-40B4-BE49-F238E27FC236}">
                <a16:creationId xmlns:a16="http://schemas.microsoft.com/office/drawing/2014/main" id="{85B3FF32-1CB7-8CF6-F3A0-4B18B46087A2}"/>
              </a:ext>
            </a:extLst>
          </p:cNvPr>
          <p:cNvSpPr/>
          <p:nvPr/>
        </p:nvSpPr>
        <p:spPr bwMode="auto">
          <a:xfrm>
            <a:off x="1931194" y="3919212"/>
            <a:ext cx="390525" cy="86051"/>
          </a:xfrm>
          <a:custGeom>
            <a:avLst/>
            <a:gdLst>
              <a:gd name="connsiteX0" fmla="*/ 0 w 390525"/>
              <a:gd name="connsiteY0" fmla="*/ 62238 h 86051"/>
              <a:gd name="connsiteX1" fmla="*/ 176212 w 390525"/>
              <a:gd name="connsiteY1" fmla="*/ 326 h 86051"/>
              <a:gd name="connsiteX2" fmla="*/ 390525 w 390525"/>
              <a:gd name="connsiteY2" fmla="*/ 86051 h 8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86051">
                <a:moveTo>
                  <a:pt x="0" y="62238"/>
                </a:moveTo>
                <a:cubicBezTo>
                  <a:pt x="55562" y="29297"/>
                  <a:pt x="111125" y="-3643"/>
                  <a:pt x="176212" y="326"/>
                </a:cubicBezTo>
                <a:cubicBezTo>
                  <a:pt x="241299" y="4295"/>
                  <a:pt x="315912" y="45173"/>
                  <a:pt x="390525" y="86051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4" name="Freeform 108">
            <a:extLst>
              <a:ext uri="{FF2B5EF4-FFF2-40B4-BE49-F238E27FC236}">
                <a16:creationId xmlns:a16="http://schemas.microsoft.com/office/drawing/2014/main" id="{4978515F-8528-184F-B844-B2C0E5182093}"/>
              </a:ext>
            </a:extLst>
          </p:cNvPr>
          <p:cNvSpPr/>
          <p:nvPr/>
        </p:nvSpPr>
        <p:spPr bwMode="auto">
          <a:xfrm>
            <a:off x="2555604" y="3626644"/>
            <a:ext cx="109015" cy="142875"/>
          </a:xfrm>
          <a:custGeom>
            <a:avLst/>
            <a:gdLst>
              <a:gd name="connsiteX0" fmla="*/ 30434 w 109015"/>
              <a:gd name="connsiteY0" fmla="*/ 0 h 142875"/>
              <a:gd name="connsiteX1" fmla="*/ 4240 w 109015"/>
              <a:gd name="connsiteY1" fmla="*/ 97631 h 142875"/>
              <a:gd name="connsiteX2" fmla="*/ 109015 w 109015"/>
              <a:gd name="connsiteY2" fmla="*/ 142875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015" h="142875">
                <a:moveTo>
                  <a:pt x="30434" y="0"/>
                </a:moveTo>
                <a:cubicBezTo>
                  <a:pt x="10788" y="36909"/>
                  <a:pt x="-8857" y="73818"/>
                  <a:pt x="4240" y="97631"/>
                </a:cubicBezTo>
                <a:cubicBezTo>
                  <a:pt x="17337" y="121444"/>
                  <a:pt x="63176" y="132159"/>
                  <a:pt x="109015" y="142875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5" name="Freeform 123">
            <a:extLst>
              <a:ext uri="{FF2B5EF4-FFF2-40B4-BE49-F238E27FC236}">
                <a16:creationId xmlns:a16="http://schemas.microsoft.com/office/drawing/2014/main" id="{B19CB899-DF81-77DA-3B3E-3EC5239CCBA9}"/>
              </a:ext>
            </a:extLst>
          </p:cNvPr>
          <p:cNvSpPr/>
          <p:nvPr/>
        </p:nvSpPr>
        <p:spPr bwMode="auto">
          <a:xfrm>
            <a:off x="2428351" y="3490913"/>
            <a:ext cx="69580" cy="135731"/>
          </a:xfrm>
          <a:custGeom>
            <a:avLst/>
            <a:gdLst>
              <a:gd name="connsiteX0" fmla="*/ 69580 w 69580"/>
              <a:gd name="connsiteY0" fmla="*/ 0 h 135731"/>
              <a:gd name="connsiteX1" fmla="*/ 524 w 69580"/>
              <a:gd name="connsiteY1" fmla="*/ 57150 h 135731"/>
              <a:gd name="connsiteX2" fmla="*/ 43387 w 69580"/>
              <a:gd name="connsiteY2" fmla="*/ 135731 h 135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580" h="135731">
                <a:moveTo>
                  <a:pt x="69580" y="0"/>
                </a:moveTo>
                <a:cubicBezTo>
                  <a:pt x="37234" y="17264"/>
                  <a:pt x="4889" y="34528"/>
                  <a:pt x="524" y="57150"/>
                </a:cubicBezTo>
                <a:cubicBezTo>
                  <a:pt x="-3841" y="79772"/>
                  <a:pt x="19773" y="107751"/>
                  <a:pt x="43387" y="135731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6" name="Freeform 124">
            <a:extLst>
              <a:ext uri="{FF2B5EF4-FFF2-40B4-BE49-F238E27FC236}">
                <a16:creationId xmlns:a16="http://schemas.microsoft.com/office/drawing/2014/main" id="{10B8736C-D755-CAA0-67EC-9111806EF99E}"/>
              </a:ext>
            </a:extLst>
          </p:cNvPr>
          <p:cNvSpPr/>
          <p:nvPr/>
        </p:nvSpPr>
        <p:spPr bwMode="auto">
          <a:xfrm>
            <a:off x="1971675" y="3436144"/>
            <a:ext cx="350044" cy="152400"/>
          </a:xfrm>
          <a:custGeom>
            <a:avLst/>
            <a:gdLst>
              <a:gd name="connsiteX0" fmla="*/ 350044 w 350044"/>
              <a:gd name="connsiteY0" fmla="*/ 0 h 152400"/>
              <a:gd name="connsiteX1" fmla="*/ 161925 w 350044"/>
              <a:gd name="connsiteY1" fmla="*/ 152400 h 152400"/>
              <a:gd name="connsiteX2" fmla="*/ 0 w 350044"/>
              <a:gd name="connsiteY2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044" h="152400">
                <a:moveTo>
                  <a:pt x="350044" y="0"/>
                </a:moveTo>
                <a:cubicBezTo>
                  <a:pt x="285155" y="76200"/>
                  <a:pt x="220266" y="152400"/>
                  <a:pt x="161925" y="152400"/>
                </a:cubicBezTo>
                <a:cubicBezTo>
                  <a:pt x="103584" y="152400"/>
                  <a:pt x="51792" y="76200"/>
                  <a:pt x="0" y="0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7" name="Freeform 126">
            <a:extLst>
              <a:ext uri="{FF2B5EF4-FFF2-40B4-BE49-F238E27FC236}">
                <a16:creationId xmlns:a16="http://schemas.microsoft.com/office/drawing/2014/main" id="{586345E6-E037-731B-F3C3-8DC255DBA90A}"/>
              </a:ext>
            </a:extLst>
          </p:cNvPr>
          <p:cNvSpPr/>
          <p:nvPr/>
        </p:nvSpPr>
        <p:spPr bwMode="auto">
          <a:xfrm>
            <a:off x="5426869" y="3557588"/>
            <a:ext cx="119080" cy="202406"/>
          </a:xfrm>
          <a:custGeom>
            <a:avLst/>
            <a:gdLst>
              <a:gd name="connsiteX0" fmla="*/ 7144 w 119080"/>
              <a:gd name="connsiteY0" fmla="*/ 0 h 202406"/>
              <a:gd name="connsiteX1" fmla="*/ 119062 w 119080"/>
              <a:gd name="connsiteY1" fmla="*/ 114300 h 202406"/>
              <a:gd name="connsiteX2" fmla="*/ 0 w 119080"/>
              <a:gd name="connsiteY2" fmla="*/ 202406 h 202406"/>
              <a:gd name="connsiteX3" fmla="*/ 0 w 119080"/>
              <a:gd name="connsiteY3" fmla="*/ 202406 h 202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80" h="202406">
                <a:moveTo>
                  <a:pt x="7144" y="0"/>
                </a:moveTo>
                <a:cubicBezTo>
                  <a:pt x="63698" y="40283"/>
                  <a:pt x="120253" y="80566"/>
                  <a:pt x="119062" y="114300"/>
                </a:cubicBezTo>
                <a:cubicBezTo>
                  <a:pt x="117871" y="148034"/>
                  <a:pt x="0" y="202406"/>
                  <a:pt x="0" y="202406"/>
                </a:cubicBezTo>
                <a:lnTo>
                  <a:pt x="0" y="202406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8" name="Freeform 3071">
            <a:extLst>
              <a:ext uri="{FF2B5EF4-FFF2-40B4-BE49-F238E27FC236}">
                <a16:creationId xmlns:a16="http://schemas.microsoft.com/office/drawing/2014/main" id="{298AED0A-EEF3-6B09-0342-34AE18CCB59B}"/>
              </a:ext>
            </a:extLst>
          </p:cNvPr>
          <p:cNvSpPr/>
          <p:nvPr/>
        </p:nvSpPr>
        <p:spPr bwMode="auto">
          <a:xfrm>
            <a:off x="5735182" y="3450431"/>
            <a:ext cx="222706" cy="165117"/>
          </a:xfrm>
          <a:custGeom>
            <a:avLst/>
            <a:gdLst>
              <a:gd name="connsiteX0" fmla="*/ 3631 w 222706"/>
              <a:gd name="connsiteY0" fmla="*/ 0 h 165117"/>
              <a:gd name="connsiteX1" fmla="*/ 29824 w 222706"/>
              <a:gd name="connsiteY1" fmla="*/ 154782 h 165117"/>
              <a:gd name="connsiteX2" fmla="*/ 222706 w 222706"/>
              <a:gd name="connsiteY2" fmla="*/ 138113 h 16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706" h="165117">
                <a:moveTo>
                  <a:pt x="3631" y="0"/>
                </a:moveTo>
                <a:cubicBezTo>
                  <a:pt x="-1529" y="65881"/>
                  <a:pt x="-6688" y="131763"/>
                  <a:pt x="29824" y="154782"/>
                </a:cubicBezTo>
                <a:cubicBezTo>
                  <a:pt x="66336" y="177801"/>
                  <a:pt x="144521" y="157957"/>
                  <a:pt x="222706" y="138113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89" name="Freeform 3072">
            <a:extLst>
              <a:ext uri="{FF2B5EF4-FFF2-40B4-BE49-F238E27FC236}">
                <a16:creationId xmlns:a16="http://schemas.microsoft.com/office/drawing/2014/main" id="{8694146B-E10C-7E3D-47FB-604523B208D0}"/>
              </a:ext>
            </a:extLst>
          </p:cNvPr>
          <p:cNvSpPr/>
          <p:nvPr/>
        </p:nvSpPr>
        <p:spPr bwMode="auto">
          <a:xfrm>
            <a:off x="5757524" y="3897415"/>
            <a:ext cx="197982" cy="100704"/>
          </a:xfrm>
          <a:custGeom>
            <a:avLst/>
            <a:gdLst>
              <a:gd name="connsiteX0" fmla="*/ 339 w 197982"/>
              <a:gd name="connsiteY0" fmla="*/ 100704 h 100704"/>
              <a:gd name="connsiteX1" fmla="*/ 31295 w 197982"/>
              <a:gd name="connsiteY1" fmla="*/ 3073 h 100704"/>
              <a:gd name="connsiteX2" fmla="*/ 197982 w 197982"/>
              <a:gd name="connsiteY2" fmla="*/ 34029 h 100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7982" h="100704">
                <a:moveTo>
                  <a:pt x="339" y="100704"/>
                </a:moveTo>
                <a:cubicBezTo>
                  <a:pt x="-653" y="57444"/>
                  <a:pt x="-1645" y="14185"/>
                  <a:pt x="31295" y="3073"/>
                </a:cubicBezTo>
                <a:cubicBezTo>
                  <a:pt x="64235" y="-8039"/>
                  <a:pt x="131108" y="12995"/>
                  <a:pt x="197982" y="34029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90" name="Freeform 3078">
            <a:extLst>
              <a:ext uri="{FF2B5EF4-FFF2-40B4-BE49-F238E27FC236}">
                <a16:creationId xmlns:a16="http://schemas.microsoft.com/office/drawing/2014/main" id="{DC76B147-1DAF-3186-7596-B2E0064B29BC}"/>
              </a:ext>
            </a:extLst>
          </p:cNvPr>
          <p:cNvSpPr/>
          <p:nvPr/>
        </p:nvSpPr>
        <p:spPr bwMode="auto">
          <a:xfrm>
            <a:off x="5967413" y="3900426"/>
            <a:ext cx="190500" cy="102455"/>
          </a:xfrm>
          <a:custGeom>
            <a:avLst/>
            <a:gdLst>
              <a:gd name="connsiteX0" fmla="*/ 0 w 190500"/>
              <a:gd name="connsiteY0" fmla="*/ 40543 h 102455"/>
              <a:gd name="connsiteX1" fmla="*/ 116681 w 190500"/>
              <a:gd name="connsiteY1" fmla="*/ 2443 h 102455"/>
              <a:gd name="connsiteX2" fmla="*/ 190500 w 190500"/>
              <a:gd name="connsiteY2" fmla="*/ 102455 h 10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00" h="102455">
                <a:moveTo>
                  <a:pt x="0" y="40543"/>
                </a:moveTo>
                <a:cubicBezTo>
                  <a:pt x="42465" y="16333"/>
                  <a:pt x="84931" y="-7876"/>
                  <a:pt x="116681" y="2443"/>
                </a:cubicBezTo>
                <a:cubicBezTo>
                  <a:pt x="148431" y="12762"/>
                  <a:pt x="169465" y="57608"/>
                  <a:pt x="190500" y="102455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91" name="Freeform 3081">
            <a:extLst>
              <a:ext uri="{FF2B5EF4-FFF2-40B4-BE49-F238E27FC236}">
                <a16:creationId xmlns:a16="http://schemas.microsoft.com/office/drawing/2014/main" id="{7B4BBD4C-BE0B-7C77-8427-D79857FBD247}"/>
              </a:ext>
            </a:extLst>
          </p:cNvPr>
          <p:cNvSpPr/>
          <p:nvPr/>
        </p:nvSpPr>
        <p:spPr bwMode="auto">
          <a:xfrm>
            <a:off x="5965031" y="3469481"/>
            <a:ext cx="223838" cy="136058"/>
          </a:xfrm>
          <a:custGeom>
            <a:avLst/>
            <a:gdLst>
              <a:gd name="connsiteX0" fmla="*/ 0 w 223838"/>
              <a:gd name="connsiteY0" fmla="*/ 109538 h 136058"/>
              <a:gd name="connsiteX1" fmla="*/ 150019 w 223838"/>
              <a:gd name="connsiteY1" fmla="*/ 128588 h 136058"/>
              <a:gd name="connsiteX2" fmla="*/ 223838 w 223838"/>
              <a:gd name="connsiteY2" fmla="*/ 0 h 13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838" h="136058">
                <a:moveTo>
                  <a:pt x="0" y="109538"/>
                </a:moveTo>
                <a:cubicBezTo>
                  <a:pt x="56356" y="128191"/>
                  <a:pt x="112713" y="146844"/>
                  <a:pt x="150019" y="128588"/>
                </a:cubicBezTo>
                <a:cubicBezTo>
                  <a:pt x="187325" y="110332"/>
                  <a:pt x="205581" y="55166"/>
                  <a:pt x="223838" y="0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92" name="Freeform 3082">
            <a:extLst>
              <a:ext uri="{FF2B5EF4-FFF2-40B4-BE49-F238E27FC236}">
                <a16:creationId xmlns:a16="http://schemas.microsoft.com/office/drawing/2014/main" id="{1FF324F2-0D0A-BC8D-9B87-92CE0EAEA8EA}"/>
              </a:ext>
            </a:extLst>
          </p:cNvPr>
          <p:cNvSpPr/>
          <p:nvPr/>
        </p:nvSpPr>
        <p:spPr bwMode="auto">
          <a:xfrm>
            <a:off x="6373418" y="3562350"/>
            <a:ext cx="136920" cy="192881"/>
          </a:xfrm>
          <a:custGeom>
            <a:avLst/>
            <a:gdLst>
              <a:gd name="connsiteX0" fmla="*/ 82151 w 136920"/>
              <a:gd name="connsiteY0" fmla="*/ 0 h 192881"/>
              <a:gd name="connsiteX1" fmla="*/ 1188 w 136920"/>
              <a:gd name="connsiteY1" fmla="*/ 104775 h 192881"/>
              <a:gd name="connsiteX2" fmla="*/ 136920 w 136920"/>
              <a:gd name="connsiteY2" fmla="*/ 192881 h 19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20" h="192881">
                <a:moveTo>
                  <a:pt x="82151" y="0"/>
                </a:moveTo>
                <a:cubicBezTo>
                  <a:pt x="37105" y="36314"/>
                  <a:pt x="-7940" y="72628"/>
                  <a:pt x="1188" y="104775"/>
                </a:cubicBezTo>
                <a:cubicBezTo>
                  <a:pt x="10316" y="136922"/>
                  <a:pt x="73618" y="164901"/>
                  <a:pt x="136920" y="192881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47F3B24F-13AC-9F24-9B6F-A8165C3EECDF}"/>
              </a:ext>
            </a:extLst>
          </p:cNvPr>
          <p:cNvSpPr/>
          <p:nvPr/>
        </p:nvSpPr>
        <p:spPr bwMode="auto">
          <a:xfrm>
            <a:off x="6486525" y="4181475"/>
            <a:ext cx="1895475" cy="1891031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5C540AAF-4C6E-A9B0-C13B-B6308F4B3E0E}"/>
              </a:ext>
            </a:extLst>
          </p:cNvPr>
          <p:cNvCxnSpPr/>
          <p:nvPr/>
        </p:nvCxnSpPr>
        <p:spPr bwMode="auto">
          <a:xfrm flipV="1">
            <a:off x="6057900" y="5534025"/>
            <a:ext cx="2676525" cy="3810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8415C88A-604E-DB0F-24F5-608CE3B1D156}"/>
              </a:ext>
            </a:extLst>
          </p:cNvPr>
          <p:cNvCxnSpPr>
            <a:endCxn id="217" idx="4"/>
          </p:cNvCxnSpPr>
          <p:nvPr/>
        </p:nvCxnSpPr>
        <p:spPr bwMode="auto">
          <a:xfrm flipH="1">
            <a:off x="6625568" y="4337050"/>
            <a:ext cx="321332" cy="115153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507F75C0-F43E-6A14-067E-6BC074E48E0B}"/>
              </a:ext>
            </a:extLst>
          </p:cNvPr>
          <p:cNvCxnSpPr>
            <a:endCxn id="218" idx="3"/>
          </p:cNvCxnSpPr>
          <p:nvPr/>
        </p:nvCxnSpPr>
        <p:spPr bwMode="auto">
          <a:xfrm>
            <a:off x="6959600" y="4330700"/>
            <a:ext cx="1286800" cy="115081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7" name="Oval 196">
            <a:extLst>
              <a:ext uri="{FF2B5EF4-FFF2-40B4-BE49-F238E27FC236}">
                <a16:creationId xmlns:a16="http://schemas.microsoft.com/office/drawing/2014/main" id="{964A3E44-200B-CD58-ABCD-077F2D7A194A}"/>
              </a:ext>
            </a:extLst>
          </p:cNvPr>
          <p:cNvSpPr/>
          <p:nvPr/>
        </p:nvSpPr>
        <p:spPr bwMode="auto">
          <a:xfrm flipV="1">
            <a:off x="6897004" y="4256683"/>
            <a:ext cx="130227" cy="146824"/>
          </a:xfrm>
          <a:prstGeom prst="ellipse">
            <a:avLst/>
          </a:prstGeom>
          <a:solidFill>
            <a:srgbClr val="CC99FF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91F6BB5D-648E-81EC-2B3D-18691F6B9A65}"/>
              </a:ext>
            </a:extLst>
          </p:cNvPr>
          <p:cNvCxnSpPr/>
          <p:nvPr/>
        </p:nvCxnSpPr>
        <p:spPr bwMode="auto">
          <a:xfrm flipH="1">
            <a:off x="6639860" y="4273550"/>
            <a:ext cx="1196040" cy="125558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0746F68F-B926-20BB-49F8-26ECF6FBC5DD}"/>
              </a:ext>
            </a:extLst>
          </p:cNvPr>
          <p:cNvCxnSpPr>
            <a:endCxn id="218" idx="3"/>
          </p:cNvCxnSpPr>
          <p:nvPr/>
        </p:nvCxnSpPr>
        <p:spPr bwMode="auto">
          <a:xfrm>
            <a:off x="7842250" y="4279900"/>
            <a:ext cx="404150" cy="120161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Oval 199">
            <a:extLst>
              <a:ext uri="{FF2B5EF4-FFF2-40B4-BE49-F238E27FC236}">
                <a16:creationId xmlns:a16="http://schemas.microsoft.com/office/drawing/2014/main" id="{01E020EA-5963-E416-E6FE-908154406407}"/>
              </a:ext>
            </a:extLst>
          </p:cNvPr>
          <p:cNvSpPr/>
          <p:nvPr/>
        </p:nvSpPr>
        <p:spPr bwMode="auto">
          <a:xfrm flipV="1">
            <a:off x="7786004" y="4212233"/>
            <a:ext cx="130227" cy="146824"/>
          </a:xfrm>
          <a:prstGeom prst="ellipse">
            <a:avLst/>
          </a:prstGeom>
          <a:solidFill>
            <a:srgbClr val="9900CC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F6276A2-7C84-DF91-BE40-1B57D22DF8B3}"/>
              </a:ext>
            </a:extLst>
          </p:cNvPr>
          <p:cNvSpPr txBox="1"/>
          <p:nvPr/>
        </p:nvSpPr>
        <p:spPr>
          <a:xfrm>
            <a:off x="6821179" y="39352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CC99FF"/>
                </a:solidFill>
                <a:latin typeface="Times New Roman" pitchFamily="18" charset="0"/>
              </a:rPr>
              <a:t>p</a:t>
            </a:r>
            <a:endParaRPr lang="en-US" sz="1600" i="1" baseline="-25000" dirty="0">
              <a:solidFill>
                <a:srgbClr val="CC99FF"/>
              </a:solidFill>
              <a:latin typeface="Times New Roman" pitchFamily="18" charset="0"/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499F0BDC-DADC-672E-16F0-C18A4AB5E732}"/>
              </a:ext>
            </a:extLst>
          </p:cNvPr>
          <p:cNvSpPr txBox="1"/>
          <p:nvPr/>
        </p:nvSpPr>
        <p:spPr>
          <a:xfrm>
            <a:off x="7818129" y="393523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9900CC"/>
                </a:solidFill>
                <a:latin typeface="Times New Roman" pitchFamily="18" charset="0"/>
              </a:rPr>
              <a:t>q</a:t>
            </a:r>
            <a:endParaRPr lang="en-US" sz="1600" i="1" baseline="-25000" dirty="0">
              <a:solidFill>
                <a:srgbClr val="9900CC"/>
              </a:solidFill>
              <a:latin typeface="Times New Roman" pitchFamily="18" charset="0"/>
            </a:endParaRPr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2A3B9F97-81E0-2CFA-DB26-362521A025CF}"/>
              </a:ext>
            </a:extLst>
          </p:cNvPr>
          <p:cNvCxnSpPr/>
          <p:nvPr/>
        </p:nvCxnSpPr>
        <p:spPr bwMode="auto">
          <a:xfrm flipH="1">
            <a:off x="6633510" y="4756150"/>
            <a:ext cx="1018240" cy="76663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775920EC-3DD4-E9A9-8C62-E7C31A6AB9EF}"/>
              </a:ext>
            </a:extLst>
          </p:cNvPr>
          <p:cNvCxnSpPr/>
          <p:nvPr/>
        </p:nvCxnSpPr>
        <p:spPr bwMode="auto">
          <a:xfrm>
            <a:off x="7651750" y="4768850"/>
            <a:ext cx="632750" cy="75711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" name="Oval 204">
            <a:extLst>
              <a:ext uri="{FF2B5EF4-FFF2-40B4-BE49-F238E27FC236}">
                <a16:creationId xmlns:a16="http://schemas.microsoft.com/office/drawing/2014/main" id="{BD5E6458-E618-31C9-E720-D8C267211646}"/>
              </a:ext>
            </a:extLst>
          </p:cNvPr>
          <p:cNvSpPr/>
          <p:nvPr/>
        </p:nvSpPr>
        <p:spPr bwMode="auto">
          <a:xfrm flipV="1">
            <a:off x="7595504" y="4675783"/>
            <a:ext cx="130227" cy="146824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4201775E-163A-4142-5DF5-29BD4B6F78AC}"/>
              </a:ext>
            </a:extLst>
          </p:cNvPr>
          <p:cNvSpPr txBox="1"/>
          <p:nvPr/>
        </p:nvSpPr>
        <p:spPr>
          <a:xfrm>
            <a:off x="7518200" y="4411488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339933"/>
                </a:solidFill>
                <a:latin typeface="Times New Roman" pitchFamily="18" charset="0"/>
              </a:rPr>
              <a:t>r</a:t>
            </a:r>
            <a:endParaRPr lang="en-US" sz="1600" i="1" baseline="-25000" dirty="0">
              <a:solidFill>
                <a:srgbClr val="339933"/>
              </a:solidFill>
              <a:latin typeface="Times New Roman" pitchFamily="18" charset="0"/>
            </a:endParaRP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FF6BB385-270C-5DC7-023E-6313A497453E}"/>
              </a:ext>
            </a:extLst>
          </p:cNvPr>
          <p:cNvCxnSpPr>
            <a:stCxn id="209" idx="1"/>
          </p:cNvCxnSpPr>
          <p:nvPr/>
        </p:nvCxnSpPr>
        <p:spPr bwMode="auto">
          <a:xfrm flipH="1">
            <a:off x="6624638" y="4026405"/>
            <a:ext cx="774037" cy="150762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000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525CD695-413C-850C-7159-EC0124BBE97D}"/>
              </a:ext>
            </a:extLst>
          </p:cNvPr>
          <p:cNvCxnSpPr>
            <a:stCxn id="209" idx="7"/>
            <a:endCxn id="218" idx="3"/>
          </p:cNvCxnSpPr>
          <p:nvPr/>
        </p:nvCxnSpPr>
        <p:spPr bwMode="auto">
          <a:xfrm>
            <a:off x="7490760" y="4026405"/>
            <a:ext cx="755640" cy="145510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0000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Oval 208">
            <a:extLst>
              <a:ext uri="{FF2B5EF4-FFF2-40B4-BE49-F238E27FC236}">
                <a16:creationId xmlns:a16="http://schemas.microsoft.com/office/drawing/2014/main" id="{20605E7F-97EF-383C-854B-EBBC37D478D1}"/>
              </a:ext>
            </a:extLst>
          </p:cNvPr>
          <p:cNvSpPr/>
          <p:nvPr/>
        </p:nvSpPr>
        <p:spPr bwMode="auto">
          <a:xfrm flipV="1">
            <a:off x="7379604" y="3901083"/>
            <a:ext cx="130227" cy="146824"/>
          </a:xfrm>
          <a:prstGeom prst="ellipse">
            <a:avLst/>
          </a:prstGeom>
          <a:solidFill>
            <a:srgbClr val="CC0000">
              <a:lumMod val="60000"/>
              <a:lumOff val="4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6A952FE8-F213-87BC-1ABC-F64630BEFAE5}"/>
              </a:ext>
            </a:extLst>
          </p:cNvPr>
          <p:cNvSpPr txBox="1"/>
          <p:nvPr/>
        </p:nvSpPr>
        <p:spPr>
          <a:xfrm>
            <a:off x="7448350" y="3706638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CC0000">
                    <a:lumMod val="60000"/>
                    <a:lumOff val="40000"/>
                  </a:srgbClr>
                </a:solidFill>
                <a:latin typeface="Times New Roman" pitchFamily="18" charset="0"/>
              </a:rPr>
              <a:t>s</a:t>
            </a:r>
            <a:endParaRPr lang="en-US" sz="1600" i="1" baseline="-25000" dirty="0">
              <a:solidFill>
                <a:srgbClr val="CC0000">
                  <a:lumMod val="60000"/>
                  <a:lumOff val="40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211" name="Freeform 3102">
            <a:extLst>
              <a:ext uri="{FF2B5EF4-FFF2-40B4-BE49-F238E27FC236}">
                <a16:creationId xmlns:a16="http://schemas.microsoft.com/office/drawing/2014/main" id="{F1EF5CD3-6C30-21BB-43EF-B10DB9905A8B}"/>
              </a:ext>
            </a:extLst>
          </p:cNvPr>
          <p:cNvSpPr/>
          <p:nvPr/>
        </p:nvSpPr>
        <p:spPr bwMode="auto">
          <a:xfrm>
            <a:off x="6902450" y="4448175"/>
            <a:ext cx="168275" cy="71367"/>
          </a:xfrm>
          <a:custGeom>
            <a:avLst/>
            <a:gdLst>
              <a:gd name="connsiteX0" fmla="*/ 0 w 168275"/>
              <a:gd name="connsiteY0" fmla="*/ 41275 h 71367"/>
              <a:gd name="connsiteX1" fmla="*/ 88900 w 168275"/>
              <a:gd name="connsiteY1" fmla="*/ 69850 h 71367"/>
              <a:gd name="connsiteX2" fmla="*/ 168275 w 168275"/>
              <a:gd name="connsiteY2" fmla="*/ 0 h 71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275" h="71367">
                <a:moveTo>
                  <a:pt x="0" y="41275"/>
                </a:moveTo>
                <a:cubicBezTo>
                  <a:pt x="30427" y="59002"/>
                  <a:pt x="60854" y="76729"/>
                  <a:pt x="88900" y="69850"/>
                </a:cubicBezTo>
                <a:cubicBezTo>
                  <a:pt x="116946" y="62971"/>
                  <a:pt x="142610" y="31485"/>
                  <a:pt x="168275" y="0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2" name="Freeform 3104">
            <a:extLst>
              <a:ext uri="{FF2B5EF4-FFF2-40B4-BE49-F238E27FC236}">
                <a16:creationId xmlns:a16="http://schemas.microsoft.com/office/drawing/2014/main" id="{831312AB-B40B-9350-ED28-AC17E5F609FC}"/>
              </a:ext>
            </a:extLst>
          </p:cNvPr>
          <p:cNvSpPr/>
          <p:nvPr/>
        </p:nvSpPr>
        <p:spPr bwMode="auto">
          <a:xfrm>
            <a:off x="7356475" y="4092575"/>
            <a:ext cx="168275" cy="41285"/>
          </a:xfrm>
          <a:custGeom>
            <a:avLst/>
            <a:gdLst>
              <a:gd name="connsiteX0" fmla="*/ 0 w 168275"/>
              <a:gd name="connsiteY0" fmla="*/ 0 h 41285"/>
              <a:gd name="connsiteX1" fmla="*/ 85725 w 168275"/>
              <a:gd name="connsiteY1" fmla="*/ 41275 h 41285"/>
              <a:gd name="connsiteX2" fmla="*/ 168275 w 168275"/>
              <a:gd name="connsiteY2" fmla="*/ 3175 h 41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275" h="41285">
                <a:moveTo>
                  <a:pt x="0" y="0"/>
                </a:moveTo>
                <a:cubicBezTo>
                  <a:pt x="28839" y="20373"/>
                  <a:pt x="57679" y="40746"/>
                  <a:pt x="85725" y="41275"/>
                </a:cubicBezTo>
                <a:cubicBezTo>
                  <a:pt x="113771" y="41804"/>
                  <a:pt x="141023" y="22489"/>
                  <a:pt x="168275" y="3175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3" name="Freeform 3105">
            <a:extLst>
              <a:ext uri="{FF2B5EF4-FFF2-40B4-BE49-F238E27FC236}">
                <a16:creationId xmlns:a16="http://schemas.microsoft.com/office/drawing/2014/main" id="{0BBD3656-6D53-4693-7631-5A1D848528B1}"/>
              </a:ext>
            </a:extLst>
          </p:cNvPr>
          <p:cNvSpPr/>
          <p:nvPr/>
        </p:nvSpPr>
        <p:spPr bwMode="auto">
          <a:xfrm>
            <a:off x="7731125" y="4371975"/>
            <a:ext cx="155575" cy="78842"/>
          </a:xfrm>
          <a:custGeom>
            <a:avLst/>
            <a:gdLst>
              <a:gd name="connsiteX0" fmla="*/ 0 w 155575"/>
              <a:gd name="connsiteY0" fmla="*/ 0 h 78842"/>
              <a:gd name="connsiteX1" fmla="*/ 69850 w 155575"/>
              <a:gd name="connsiteY1" fmla="*/ 76200 h 78842"/>
              <a:gd name="connsiteX2" fmla="*/ 155575 w 155575"/>
              <a:gd name="connsiteY2" fmla="*/ 53975 h 7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575" h="78842">
                <a:moveTo>
                  <a:pt x="0" y="0"/>
                </a:moveTo>
                <a:cubicBezTo>
                  <a:pt x="21960" y="33602"/>
                  <a:pt x="43921" y="67204"/>
                  <a:pt x="69850" y="76200"/>
                </a:cubicBezTo>
                <a:cubicBezTo>
                  <a:pt x="95779" y="85196"/>
                  <a:pt x="125677" y="69585"/>
                  <a:pt x="155575" y="53975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4" name="Freeform 3106">
            <a:extLst>
              <a:ext uri="{FF2B5EF4-FFF2-40B4-BE49-F238E27FC236}">
                <a16:creationId xmlns:a16="http://schemas.microsoft.com/office/drawing/2014/main" id="{F20529A7-C255-0C4B-7A4A-06D8BEC1AE11}"/>
              </a:ext>
            </a:extLst>
          </p:cNvPr>
          <p:cNvSpPr/>
          <p:nvPr/>
        </p:nvSpPr>
        <p:spPr bwMode="auto">
          <a:xfrm>
            <a:off x="7556500" y="4822825"/>
            <a:ext cx="171450" cy="67165"/>
          </a:xfrm>
          <a:custGeom>
            <a:avLst/>
            <a:gdLst>
              <a:gd name="connsiteX0" fmla="*/ 0 w 171450"/>
              <a:gd name="connsiteY0" fmla="*/ 0 h 67165"/>
              <a:gd name="connsiteX1" fmla="*/ 88900 w 171450"/>
              <a:gd name="connsiteY1" fmla="*/ 63500 h 67165"/>
              <a:gd name="connsiteX2" fmla="*/ 171450 w 171450"/>
              <a:gd name="connsiteY2" fmla="*/ 53975 h 6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450" h="67165">
                <a:moveTo>
                  <a:pt x="0" y="0"/>
                </a:moveTo>
                <a:cubicBezTo>
                  <a:pt x="30162" y="27252"/>
                  <a:pt x="60325" y="54504"/>
                  <a:pt x="88900" y="63500"/>
                </a:cubicBezTo>
                <a:cubicBezTo>
                  <a:pt x="117475" y="72496"/>
                  <a:pt x="144462" y="63235"/>
                  <a:pt x="171450" y="53975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606B3615-CF79-2FFB-7C18-01EBAFC6F99D}"/>
              </a:ext>
            </a:extLst>
          </p:cNvPr>
          <p:cNvSpPr txBox="1"/>
          <p:nvPr/>
        </p:nvSpPr>
        <p:spPr>
          <a:xfrm>
            <a:off x="6344929" y="550210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93E1B54D-E188-C422-851D-D185E1A7CA7B}"/>
              </a:ext>
            </a:extLst>
          </p:cNvPr>
          <p:cNvSpPr txBox="1"/>
          <p:nvPr/>
        </p:nvSpPr>
        <p:spPr>
          <a:xfrm>
            <a:off x="8226117" y="549257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FDEE0DAE-5FE8-8478-51FF-FE26D3D17B5C}"/>
              </a:ext>
            </a:extLst>
          </p:cNvPr>
          <p:cNvSpPr/>
          <p:nvPr/>
        </p:nvSpPr>
        <p:spPr bwMode="auto">
          <a:xfrm flipV="1">
            <a:off x="6560454" y="5488583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2993E1E6-F1AE-37B4-F70C-FE71BB5E216F}"/>
              </a:ext>
            </a:extLst>
          </p:cNvPr>
          <p:cNvSpPr/>
          <p:nvPr/>
        </p:nvSpPr>
        <p:spPr bwMode="auto">
          <a:xfrm flipV="1">
            <a:off x="8227329" y="5460008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AC314D07-3406-16F9-4481-FA8CC45B0DBD}"/>
              </a:ext>
            </a:extLst>
          </p:cNvPr>
          <p:cNvSpPr>
            <a:spLocks noChangeAspect="1"/>
          </p:cNvSpPr>
          <p:nvPr/>
        </p:nvSpPr>
        <p:spPr bwMode="auto">
          <a:xfrm>
            <a:off x="1051693" y="3352016"/>
            <a:ext cx="2166923" cy="222564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69F03FA8-39FE-BCD0-CF39-DFB88CDE753B}"/>
              </a:ext>
            </a:extLst>
          </p:cNvPr>
          <p:cNvSpPr>
            <a:spLocks noChangeAspect="1"/>
          </p:cNvSpPr>
          <p:nvPr/>
        </p:nvSpPr>
        <p:spPr bwMode="auto">
          <a:xfrm>
            <a:off x="5241241" y="3326336"/>
            <a:ext cx="891696" cy="91586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21" name="Rectangle 3">
            <a:extLst>
              <a:ext uri="{FF2B5EF4-FFF2-40B4-BE49-F238E27FC236}">
                <a16:creationId xmlns:a16="http://schemas.microsoft.com/office/drawing/2014/main" id="{FF661160-E181-9550-F05E-B599B2A66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4497388"/>
            <a:ext cx="5591175" cy="210371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Theorem (Thales):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Let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a, b, p, q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be four points on a circle, and let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be inside and let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s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be outside of the circle, such that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p,q,r,s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lie on the same side of the line through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a, b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. 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Then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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a,s,b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&lt;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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a,q,b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=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99FF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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CC99FF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a,p,b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99FF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&lt;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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a,r,b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 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</a:b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So,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a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1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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 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&lt;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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a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’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1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and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a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3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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&lt;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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p</a:t>
            </a:r>
            <a:r>
              <a:rPr kumimoji="0" lang="en-US" sz="2000" b="0" i="1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C0000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a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’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3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939780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Characterization II of DT(P)</a:t>
            </a:r>
            <a:endParaRPr lang="en-US" sz="2800" b="1" dirty="0">
              <a:solidFill>
                <a:srgbClr val="21543F"/>
              </a:solidFill>
            </a:endParaRPr>
          </a:p>
        </p:txBody>
      </p:sp>
      <p:sp>
        <p:nvSpPr>
          <p:cNvPr id="50" name="Rectangle 3">
            <a:extLst>
              <a:ext uri="{FF2B5EF4-FFF2-40B4-BE49-F238E27FC236}">
                <a16:creationId xmlns:a16="http://schemas.microsoft.com/office/drawing/2014/main" id="{081B7B63-AA76-D081-7225-99BD2A8BC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333182"/>
            <a:ext cx="9117767" cy="478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Definition: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 triangulation is called legal if it does not contain any illegal edges.</a:t>
            </a:r>
            <a:endParaRPr lang="en-US" sz="2000" b="1" kern="0" dirty="0">
              <a:solidFill>
                <a:srgbClr val="000000"/>
              </a:solidFill>
              <a:latin typeface="Times New Roman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Characterization II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: 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be a triangulation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Then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T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=DT(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) 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T </a:t>
            </a:r>
            <a:r>
              <a:rPr lang="en-US" sz="2000" dirty="0">
                <a:solidFill>
                  <a:srgbClr val="000000"/>
                </a:solidFill>
                <a:latin typeface="Times New Roman"/>
                <a:sym typeface="Symbol"/>
              </a:rPr>
              <a:t>is legal.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  <a:sym typeface="Symbol"/>
              </a:rPr>
              <a:t>Algorithm </a:t>
            </a:r>
            <a:r>
              <a:rPr lang="en-US" sz="2000" b="1" kern="0" dirty="0" err="1">
                <a:solidFill>
                  <a:srgbClr val="000000"/>
                </a:solidFill>
                <a:latin typeface="Times New Roman"/>
                <a:sym typeface="Symbol"/>
              </a:rPr>
              <a:t>Legal_Triangulation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T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  <a:sym typeface="Symbol"/>
              </a:rPr>
              <a:t>):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Input: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 triangulation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dirty="0">
                <a:solidFill>
                  <a:srgbClr val="339933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a point set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Output: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 legal triangulation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while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contains an illegal edge 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  <a:latin typeface="Times New Roman"/>
              </a:rPr>
              <a:t> 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do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	//Flip 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j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	Let </a:t>
            </a:r>
            <a:r>
              <a:rPr lang="en-US" sz="2000" i="1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dirty="0">
                <a:solidFill>
                  <a:srgbClr val="008380"/>
                </a:solidFill>
                <a:latin typeface="Times New Roman"/>
              </a:rPr>
              <a:t>, 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j</a:t>
            </a:r>
            <a:r>
              <a:rPr lang="en-US" sz="2000" i="1" dirty="0">
                <a:solidFill>
                  <a:srgbClr val="008380"/>
                </a:solidFill>
                <a:latin typeface="Times New Roman"/>
              </a:rPr>
              <a:t>, 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dirty="0">
                <a:solidFill>
                  <a:srgbClr val="008380"/>
                </a:solidFill>
                <a:latin typeface="Times New Roman"/>
              </a:rPr>
              <a:t>, 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l</a:t>
            </a:r>
            <a:r>
              <a:rPr lang="en-US" sz="2000" i="1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be the quadrilateral containing 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j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	Remove 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j</a:t>
            </a:r>
            <a:r>
              <a:rPr lang="en-US" sz="2000" i="1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and add 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dirty="0" err="1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i="1" baseline="-25000" dirty="0" err="1">
                <a:solidFill>
                  <a:srgbClr val="008380"/>
                </a:solidFill>
                <a:latin typeface="Times New Roman"/>
              </a:rPr>
              <a:t>l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return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n-US" sz="2000" i="1" kern="0" dirty="0">
              <a:solidFill>
                <a:srgbClr val="339933"/>
              </a:solidFill>
              <a:latin typeface="Times New Roman"/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Runtime analysis: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every iteration of the loop the angle vector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(all angles in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sorted by increasing value) increases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With this one can show that a flipped edge never appears again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There are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baseline="30000" dirty="0">
                <a:solidFill>
                  <a:srgbClr val="008380"/>
                </a:solidFill>
                <a:latin typeface="Times New Roman"/>
              </a:rPr>
              <a:t>2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>
                <a:solidFill>
                  <a:srgbClr val="339933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edges, therefore the runtime is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baseline="30000" dirty="0">
                <a:solidFill>
                  <a:srgbClr val="008380"/>
                </a:solidFill>
                <a:latin typeface="Times New Roman"/>
              </a:rPr>
              <a:t>2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BF60109-DD3D-2CA9-A6EC-01BF833F4758}"/>
              </a:ext>
            </a:extLst>
          </p:cNvPr>
          <p:cNvCxnSpPr>
            <a:cxnSpLocks/>
          </p:cNvCxnSpPr>
          <p:nvPr/>
        </p:nvCxnSpPr>
        <p:spPr bwMode="auto">
          <a:xfrm>
            <a:off x="6397142" y="3666797"/>
            <a:ext cx="382118" cy="831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825EA23-15D5-6CA3-2429-715671B96650}"/>
              </a:ext>
            </a:extLst>
          </p:cNvPr>
          <p:cNvCxnSpPr/>
          <p:nvPr/>
        </p:nvCxnSpPr>
        <p:spPr bwMode="auto">
          <a:xfrm>
            <a:off x="8614789" y="2274131"/>
            <a:ext cx="705489" cy="50015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9849BA5-C3F9-D36D-D856-C19E7405068C}"/>
              </a:ext>
            </a:extLst>
          </p:cNvPr>
          <p:cNvCxnSpPr/>
          <p:nvPr/>
        </p:nvCxnSpPr>
        <p:spPr bwMode="auto">
          <a:xfrm flipV="1">
            <a:off x="9323961" y="2282110"/>
            <a:ext cx="707755" cy="48515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9DDE535-AEE3-744B-951F-45C1378CE641}"/>
              </a:ext>
            </a:extLst>
          </p:cNvPr>
          <p:cNvCxnSpPr/>
          <p:nvPr/>
        </p:nvCxnSpPr>
        <p:spPr bwMode="auto">
          <a:xfrm flipV="1">
            <a:off x="8602049" y="2029959"/>
            <a:ext cx="666707" cy="22023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237F092-BA88-33F7-19F8-CC2413400D6D}"/>
              </a:ext>
            </a:extLst>
          </p:cNvPr>
          <p:cNvCxnSpPr/>
          <p:nvPr/>
        </p:nvCxnSpPr>
        <p:spPr bwMode="auto">
          <a:xfrm>
            <a:off x="9348025" y="2017191"/>
            <a:ext cx="672931" cy="24002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C939E8B-5FEF-39BE-565E-435B52928512}"/>
              </a:ext>
            </a:extLst>
          </p:cNvPr>
          <p:cNvCxnSpPr/>
          <p:nvPr/>
        </p:nvCxnSpPr>
        <p:spPr bwMode="auto">
          <a:xfrm flipH="1">
            <a:off x="8595517" y="2267747"/>
            <a:ext cx="1453186" cy="517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9911D330-9065-5D5C-F04F-B6FFBDE176F5}"/>
              </a:ext>
            </a:extLst>
          </p:cNvPr>
          <p:cNvSpPr/>
          <p:nvPr/>
        </p:nvSpPr>
        <p:spPr bwMode="auto">
          <a:xfrm flipV="1">
            <a:off x="9259230" y="2686129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EE1ED0C-A817-DAFF-1100-A671C5721FC4}"/>
              </a:ext>
            </a:extLst>
          </p:cNvPr>
          <p:cNvSpPr/>
          <p:nvPr/>
        </p:nvSpPr>
        <p:spPr bwMode="auto">
          <a:xfrm flipV="1">
            <a:off x="8544394" y="2191403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BB0076F4-7764-D148-6BFF-9B58D7171AE2}"/>
              </a:ext>
            </a:extLst>
          </p:cNvPr>
          <p:cNvSpPr/>
          <p:nvPr/>
        </p:nvSpPr>
        <p:spPr bwMode="auto">
          <a:xfrm flipV="1">
            <a:off x="9976893" y="2192998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57157BF-4A65-7DD0-16E1-445165B438CC}"/>
              </a:ext>
            </a:extLst>
          </p:cNvPr>
          <p:cNvSpPr txBox="1"/>
          <p:nvPr/>
        </p:nvSpPr>
        <p:spPr>
          <a:xfrm>
            <a:off x="8172977" y="2064116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CCD0BF3-3EF8-7DBA-531B-742A8B1F1C1A}"/>
              </a:ext>
            </a:extLst>
          </p:cNvPr>
          <p:cNvSpPr/>
          <p:nvPr/>
        </p:nvSpPr>
        <p:spPr bwMode="auto">
          <a:xfrm flipV="1">
            <a:off x="9242243" y="1958405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1E012FF-0786-AC77-82FB-5425B784A4B6}"/>
              </a:ext>
            </a:extLst>
          </p:cNvPr>
          <p:cNvSpPr txBox="1"/>
          <p:nvPr/>
        </p:nvSpPr>
        <p:spPr>
          <a:xfrm>
            <a:off x="10098167" y="1973153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C1CCEC3-9D00-E17D-144F-5929CE21807F}"/>
              </a:ext>
            </a:extLst>
          </p:cNvPr>
          <p:cNvSpPr txBox="1"/>
          <p:nvPr/>
        </p:nvSpPr>
        <p:spPr>
          <a:xfrm>
            <a:off x="9108960" y="2708838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k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" name="Freeform 25">
            <a:extLst>
              <a:ext uri="{FF2B5EF4-FFF2-40B4-BE49-F238E27FC236}">
                <a16:creationId xmlns:a16="http://schemas.microsoft.com/office/drawing/2014/main" id="{86E641C9-71A1-C6E6-37FE-B20EBFF94815}"/>
              </a:ext>
            </a:extLst>
          </p:cNvPr>
          <p:cNvSpPr/>
          <p:nvPr/>
        </p:nvSpPr>
        <p:spPr bwMode="auto">
          <a:xfrm rot="3521786">
            <a:off x="9099690" y="3286189"/>
            <a:ext cx="464820" cy="239581"/>
          </a:xfrm>
          <a:custGeom>
            <a:avLst/>
            <a:gdLst>
              <a:gd name="connsiteX0" fmla="*/ 464820 w 464820"/>
              <a:gd name="connsiteY0" fmla="*/ 228600 h 239581"/>
              <a:gd name="connsiteX1" fmla="*/ 205740 w 464820"/>
              <a:gd name="connsiteY1" fmla="*/ 213360 h 239581"/>
              <a:gd name="connsiteX2" fmla="*/ 0 w 464820"/>
              <a:gd name="connsiteY2" fmla="*/ 0 h 23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4820" h="239581">
                <a:moveTo>
                  <a:pt x="464820" y="228600"/>
                </a:moveTo>
                <a:cubicBezTo>
                  <a:pt x="374015" y="240030"/>
                  <a:pt x="283210" y="251460"/>
                  <a:pt x="205740" y="213360"/>
                </a:cubicBezTo>
                <a:cubicBezTo>
                  <a:pt x="128270" y="175260"/>
                  <a:pt x="64135" y="87630"/>
                  <a:pt x="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triangle"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F452004-E532-DCD9-5E6B-335DC33F85DF}"/>
              </a:ext>
            </a:extLst>
          </p:cNvPr>
          <p:cNvSpPr txBox="1"/>
          <p:nvPr/>
        </p:nvSpPr>
        <p:spPr>
          <a:xfrm>
            <a:off x="9398304" y="3098233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edge flip</a:t>
            </a:r>
            <a:endParaRPr lang="en-US" sz="1600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3B6C0A5-0FBE-AEB5-6FB0-661E310FAD45}"/>
              </a:ext>
            </a:extLst>
          </p:cNvPr>
          <p:cNvSpPr txBox="1"/>
          <p:nvPr/>
        </p:nvSpPr>
        <p:spPr>
          <a:xfrm>
            <a:off x="8998669" y="3524315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l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A57F69C-E859-F067-5341-874A008451A0}"/>
              </a:ext>
            </a:extLst>
          </p:cNvPr>
          <p:cNvCxnSpPr/>
          <p:nvPr/>
        </p:nvCxnSpPr>
        <p:spPr bwMode="auto">
          <a:xfrm>
            <a:off x="8690989" y="4160081"/>
            <a:ext cx="705489" cy="50015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76D72CC-485E-149E-6D9C-C229B51B8D15}"/>
              </a:ext>
            </a:extLst>
          </p:cNvPr>
          <p:cNvCxnSpPr/>
          <p:nvPr/>
        </p:nvCxnSpPr>
        <p:spPr bwMode="auto">
          <a:xfrm flipV="1">
            <a:off x="9400161" y="4168060"/>
            <a:ext cx="707755" cy="48515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B4C5EC9-F838-464D-D483-49F693E254CA}"/>
              </a:ext>
            </a:extLst>
          </p:cNvPr>
          <p:cNvCxnSpPr/>
          <p:nvPr/>
        </p:nvCxnSpPr>
        <p:spPr bwMode="auto">
          <a:xfrm flipV="1">
            <a:off x="8678249" y="3915909"/>
            <a:ext cx="666707" cy="22023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4F38A23-9AE1-E6B5-2DF2-2B9BFA071BE7}"/>
              </a:ext>
            </a:extLst>
          </p:cNvPr>
          <p:cNvCxnSpPr/>
          <p:nvPr/>
        </p:nvCxnSpPr>
        <p:spPr bwMode="auto">
          <a:xfrm>
            <a:off x="9424225" y="3903141"/>
            <a:ext cx="672931" cy="24002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8EAF1CF-C97C-1159-16C7-B086A8249356}"/>
              </a:ext>
            </a:extLst>
          </p:cNvPr>
          <p:cNvCxnSpPr/>
          <p:nvPr/>
        </p:nvCxnSpPr>
        <p:spPr bwMode="auto">
          <a:xfrm flipV="1">
            <a:off x="9394329" y="3991179"/>
            <a:ext cx="4468" cy="59231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>
            <a:extLst>
              <a:ext uri="{FF2B5EF4-FFF2-40B4-BE49-F238E27FC236}">
                <a16:creationId xmlns:a16="http://schemas.microsoft.com/office/drawing/2014/main" id="{9A240BD4-0D4E-E237-F6FE-375B1FEAE536}"/>
              </a:ext>
            </a:extLst>
          </p:cNvPr>
          <p:cNvSpPr/>
          <p:nvPr/>
        </p:nvSpPr>
        <p:spPr bwMode="auto">
          <a:xfrm flipV="1">
            <a:off x="9335430" y="4572079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BB63F01D-50E3-3A66-D135-65D647B60094}"/>
              </a:ext>
            </a:extLst>
          </p:cNvPr>
          <p:cNvSpPr/>
          <p:nvPr/>
        </p:nvSpPr>
        <p:spPr bwMode="auto">
          <a:xfrm flipV="1">
            <a:off x="8620594" y="4077353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072095F7-2574-EE8E-6756-97DCAA7D4850}"/>
              </a:ext>
            </a:extLst>
          </p:cNvPr>
          <p:cNvSpPr/>
          <p:nvPr/>
        </p:nvSpPr>
        <p:spPr bwMode="auto">
          <a:xfrm flipV="1">
            <a:off x="10053093" y="4078948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7B7057-2FA4-E4B3-C8EB-A5D08EC280C3}"/>
              </a:ext>
            </a:extLst>
          </p:cNvPr>
          <p:cNvSpPr txBox="1"/>
          <p:nvPr/>
        </p:nvSpPr>
        <p:spPr>
          <a:xfrm>
            <a:off x="8310137" y="3950066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FE9BD0CE-A3F5-811A-155F-364E5EB54D45}"/>
              </a:ext>
            </a:extLst>
          </p:cNvPr>
          <p:cNvSpPr/>
          <p:nvPr/>
        </p:nvSpPr>
        <p:spPr bwMode="auto">
          <a:xfrm flipV="1">
            <a:off x="9318443" y="3844355"/>
            <a:ext cx="130227" cy="14682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C9B7544-C82F-E651-34DA-C9E2EBBB5D94}"/>
              </a:ext>
            </a:extLst>
          </p:cNvPr>
          <p:cNvSpPr txBox="1"/>
          <p:nvPr/>
        </p:nvSpPr>
        <p:spPr>
          <a:xfrm>
            <a:off x="8467487" y="4339163"/>
            <a:ext cx="362961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C822E0B-28C3-371A-9C76-9C16599C0EA7}"/>
              </a:ext>
            </a:extLst>
          </p:cNvPr>
          <p:cNvSpPr txBox="1"/>
          <p:nvPr/>
        </p:nvSpPr>
        <p:spPr>
          <a:xfrm>
            <a:off x="9185160" y="4642413"/>
            <a:ext cx="387968" cy="413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k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0BBBF8B-D63A-0D39-899E-9FD6638913CD}"/>
              </a:ext>
            </a:extLst>
          </p:cNvPr>
          <p:cNvSpPr txBox="1"/>
          <p:nvPr/>
        </p:nvSpPr>
        <p:spPr>
          <a:xfrm>
            <a:off x="9135829" y="1653605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Times New Roman" pitchFamily="18" charset="0"/>
              </a:rPr>
              <a:t>l</a:t>
            </a:r>
            <a:endParaRPr lang="en-US" sz="16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53673FA-78C0-2983-D97D-7CB8458F1006}"/>
              </a:ext>
            </a:extLst>
          </p:cNvPr>
          <p:cNvCxnSpPr>
            <a:cxnSpLocks/>
          </p:cNvCxnSpPr>
          <p:nvPr/>
        </p:nvCxnSpPr>
        <p:spPr bwMode="auto">
          <a:xfrm>
            <a:off x="4468875" y="3179117"/>
            <a:ext cx="382118" cy="831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B3237AF-38A4-67E0-6C64-F6A2037477FF}"/>
              </a:ext>
            </a:extLst>
          </p:cNvPr>
          <p:cNvCxnSpPr>
            <a:cxnSpLocks/>
          </p:cNvCxnSpPr>
          <p:nvPr/>
        </p:nvCxnSpPr>
        <p:spPr bwMode="auto">
          <a:xfrm>
            <a:off x="3860494" y="3907595"/>
            <a:ext cx="382118" cy="831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EC07F0E-DE35-671E-4F27-9267E60F1925}"/>
              </a:ext>
            </a:extLst>
          </p:cNvPr>
          <p:cNvCxnSpPr>
            <a:cxnSpLocks/>
          </p:cNvCxnSpPr>
          <p:nvPr/>
        </p:nvCxnSpPr>
        <p:spPr bwMode="auto">
          <a:xfrm>
            <a:off x="2591307" y="3911752"/>
            <a:ext cx="382118" cy="831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6F8DE3F-E74F-D38A-4065-B6C3BDBC951C}"/>
              </a:ext>
            </a:extLst>
          </p:cNvPr>
          <p:cNvCxnSpPr>
            <a:cxnSpLocks/>
          </p:cNvCxnSpPr>
          <p:nvPr/>
        </p:nvCxnSpPr>
        <p:spPr bwMode="auto">
          <a:xfrm>
            <a:off x="2297480" y="3420686"/>
            <a:ext cx="382118" cy="831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83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35153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Applications of DT</a:t>
            </a:r>
            <a:endParaRPr lang="en-US" sz="2800" b="1" dirty="0">
              <a:solidFill>
                <a:srgbClr val="21543F"/>
              </a:solidFill>
            </a:endParaRPr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E4C5600B-E388-B410-98C4-D844D58A1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21128"/>
            <a:ext cx="7872984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All nearest neighbors: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Find for each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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its nearest neighbor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q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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;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q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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Empty circle property: 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p,q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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are connected by an edge in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DT(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 there exists an empty circle passing through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and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q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.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Proof: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“”: For the Delaunay edge 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pq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there must be a Voronoi edge.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Center a circle through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and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q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at any point on the Voronoi edge,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this circle must be empty.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“”: If there is an empty circle through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and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q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, then its center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c </a:t>
            </a:r>
            <a:b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has to lie on the Voronoi edge because it is equidistant to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and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q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and there is no site closer to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c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.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sym typeface="Symbo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Claim: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In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DT(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, 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very 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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is adjacent to its nearest neighbors.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Proof: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Let 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q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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be a nearest neighbor adjacent to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in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DT(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. Then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the circle centered at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with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q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on its boundary has to be empty, so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the circle with diameter 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pq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is empty and 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pq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is a Delaunay edge.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sym typeface="Symbo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Algorithm: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Find all nearest neighbors in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O(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time: Check for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each 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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all points connected to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with a Delaunay edge. </a:t>
            </a:r>
            <a:b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sym typeface="Symbo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Minimum spanning tree: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edges of every Euclidean minimum spanning tree of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are a subset of the edges of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DT(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44D775A-55A0-F400-CA1E-5EEB04A9FE89}"/>
              </a:ext>
            </a:extLst>
          </p:cNvPr>
          <p:cNvSpPr/>
          <p:nvPr/>
        </p:nvSpPr>
        <p:spPr bwMode="auto">
          <a:xfrm flipV="1">
            <a:off x="8452762" y="2595339"/>
            <a:ext cx="124212" cy="12421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415EBF9-0067-7960-9C10-A4CE44442F8A}"/>
              </a:ext>
            </a:extLst>
          </p:cNvPr>
          <p:cNvSpPr/>
          <p:nvPr/>
        </p:nvSpPr>
        <p:spPr bwMode="auto">
          <a:xfrm flipV="1">
            <a:off x="8444660" y="3524233"/>
            <a:ext cx="124212" cy="124214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6914E8E-6C20-1137-C635-FDB1114423EE}"/>
              </a:ext>
            </a:extLst>
          </p:cNvPr>
          <p:cNvCxnSpPr>
            <a:stCxn id="40" idx="0"/>
            <a:endCxn id="41" idx="4"/>
          </p:cNvCxnSpPr>
          <p:nvPr/>
        </p:nvCxnSpPr>
        <p:spPr bwMode="auto">
          <a:xfrm flipH="1">
            <a:off x="8506767" y="2719553"/>
            <a:ext cx="8102" cy="804680"/>
          </a:xfrm>
          <a:prstGeom prst="line">
            <a:avLst/>
          </a:prstGeom>
          <a:solidFill>
            <a:srgbClr val="CCCCFF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A9ADE70E-EC35-2F01-4D88-8C6D549086DC}"/>
              </a:ext>
            </a:extLst>
          </p:cNvPr>
          <p:cNvSpPr/>
          <p:nvPr/>
        </p:nvSpPr>
        <p:spPr>
          <a:xfrm>
            <a:off x="8311518" y="2286208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kern="0" dirty="0">
                <a:solidFill>
                  <a:srgbClr val="000000"/>
                </a:solidFill>
                <a:latin typeface="Times New Roman"/>
                <a:sym typeface="Symbol"/>
              </a:rPr>
              <a:t>p</a:t>
            </a:r>
            <a:endParaRPr lang="en-US" sz="1400" i="1" dirty="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11C5C3B-FD1D-AAA9-D267-29563070524B}"/>
              </a:ext>
            </a:extLst>
          </p:cNvPr>
          <p:cNvSpPr/>
          <p:nvPr/>
        </p:nvSpPr>
        <p:spPr>
          <a:xfrm>
            <a:off x="8331695" y="3565543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kern="0" dirty="0">
                <a:solidFill>
                  <a:srgbClr val="000000"/>
                </a:solidFill>
                <a:latin typeface="Times New Roman"/>
                <a:sym typeface="Symbol"/>
              </a:rPr>
              <a:t>q</a:t>
            </a:r>
            <a:endParaRPr lang="en-US" sz="1400" i="1" dirty="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8213DE6-53C6-1C8C-1A77-90426AD4CD9E}"/>
              </a:ext>
            </a:extLst>
          </p:cNvPr>
          <p:cNvCxnSpPr/>
          <p:nvPr/>
        </p:nvCxnSpPr>
        <p:spPr bwMode="auto">
          <a:xfrm>
            <a:off x="8187772" y="3129774"/>
            <a:ext cx="797929" cy="0"/>
          </a:xfrm>
          <a:prstGeom prst="line">
            <a:avLst/>
          </a:prstGeom>
          <a:solidFill>
            <a:srgbClr val="CCCC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37E1D1A-C75D-4EB8-B4C6-D54FE4173F98}"/>
              </a:ext>
            </a:extLst>
          </p:cNvPr>
          <p:cNvCxnSpPr/>
          <p:nvPr/>
        </p:nvCxnSpPr>
        <p:spPr bwMode="auto">
          <a:xfrm flipV="1">
            <a:off x="8964097" y="2161728"/>
            <a:ext cx="179570" cy="989650"/>
          </a:xfrm>
          <a:prstGeom prst="line">
            <a:avLst/>
          </a:prstGeom>
          <a:solidFill>
            <a:srgbClr val="CCCCFF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65A934D-6F8E-5D03-5AF8-FE5DBE6C2A08}"/>
              </a:ext>
            </a:extLst>
          </p:cNvPr>
          <p:cNvCxnSpPr/>
          <p:nvPr/>
        </p:nvCxnSpPr>
        <p:spPr bwMode="auto">
          <a:xfrm>
            <a:off x="8973549" y="3137878"/>
            <a:ext cx="498200" cy="761474"/>
          </a:xfrm>
          <a:prstGeom prst="line">
            <a:avLst/>
          </a:prstGeom>
          <a:solidFill>
            <a:srgbClr val="CCCCFF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C866F38F-1EFE-F25D-74BF-3755D3E3F4D6}"/>
              </a:ext>
            </a:extLst>
          </p:cNvPr>
          <p:cNvSpPr/>
          <p:nvPr/>
        </p:nvSpPr>
        <p:spPr bwMode="auto">
          <a:xfrm flipV="1">
            <a:off x="9523421" y="2807312"/>
            <a:ext cx="77768" cy="7776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69CE534-5037-124F-AAE4-50C349C10D31}"/>
              </a:ext>
            </a:extLst>
          </p:cNvPr>
          <p:cNvCxnSpPr>
            <a:stCxn id="41" idx="5"/>
          </p:cNvCxnSpPr>
          <p:nvPr/>
        </p:nvCxnSpPr>
        <p:spPr bwMode="auto">
          <a:xfrm flipV="1">
            <a:off x="8550682" y="2858515"/>
            <a:ext cx="992818" cy="683909"/>
          </a:xfrm>
          <a:prstGeom prst="line">
            <a:avLst/>
          </a:prstGeom>
          <a:solidFill>
            <a:srgbClr val="CCCCFF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9CBF05E-840D-9B56-14BA-705B66FA6A96}"/>
              </a:ext>
            </a:extLst>
          </p:cNvPr>
          <p:cNvCxnSpPr>
            <a:stCxn id="40" idx="7"/>
            <a:endCxn id="48" idx="2"/>
          </p:cNvCxnSpPr>
          <p:nvPr/>
        </p:nvCxnSpPr>
        <p:spPr bwMode="auto">
          <a:xfrm>
            <a:off x="8558784" y="2701363"/>
            <a:ext cx="964636" cy="144833"/>
          </a:xfrm>
          <a:prstGeom prst="line">
            <a:avLst/>
          </a:prstGeom>
          <a:solidFill>
            <a:srgbClr val="CCCCFF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958A2B30-EC5A-52D1-8D3F-4181FABEEE2D}"/>
              </a:ext>
            </a:extLst>
          </p:cNvPr>
          <p:cNvSpPr/>
          <p:nvPr/>
        </p:nvSpPr>
        <p:spPr bwMode="auto">
          <a:xfrm flipV="1">
            <a:off x="7702087" y="3406770"/>
            <a:ext cx="77768" cy="7776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A054F6C-76E1-C219-8E35-BFB40F19002A}"/>
              </a:ext>
            </a:extLst>
          </p:cNvPr>
          <p:cNvCxnSpPr/>
          <p:nvPr/>
        </p:nvCxnSpPr>
        <p:spPr bwMode="auto">
          <a:xfrm>
            <a:off x="7615315" y="2595123"/>
            <a:ext cx="577858" cy="531952"/>
          </a:xfrm>
          <a:prstGeom prst="line">
            <a:avLst/>
          </a:prstGeom>
          <a:solidFill>
            <a:srgbClr val="CCCCFF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17A38B9-4EAE-C14C-2F73-0E4B7A07AD61}"/>
              </a:ext>
            </a:extLst>
          </p:cNvPr>
          <p:cNvCxnSpPr>
            <a:endCxn id="41" idx="2"/>
          </p:cNvCxnSpPr>
          <p:nvPr/>
        </p:nvCxnSpPr>
        <p:spPr bwMode="auto">
          <a:xfrm>
            <a:off x="7775708" y="3460137"/>
            <a:ext cx="668952" cy="126202"/>
          </a:xfrm>
          <a:prstGeom prst="line">
            <a:avLst/>
          </a:prstGeom>
          <a:solidFill>
            <a:srgbClr val="CCCCFF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2CAF1C2-EDAF-D062-FE87-AE6B8BEC555B}"/>
              </a:ext>
            </a:extLst>
          </p:cNvPr>
          <p:cNvCxnSpPr>
            <a:stCxn id="51" idx="5"/>
            <a:endCxn id="40" idx="1"/>
          </p:cNvCxnSpPr>
          <p:nvPr/>
        </p:nvCxnSpPr>
        <p:spPr bwMode="auto">
          <a:xfrm flipV="1">
            <a:off x="7768465" y="2701363"/>
            <a:ext cx="702487" cy="716797"/>
          </a:xfrm>
          <a:prstGeom prst="line">
            <a:avLst/>
          </a:prstGeom>
          <a:solidFill>
            <a:srgbClr val="CCCCFF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C9530E9-CA3C-4F91-E3D3-6607B66A4C43}"/>
              </a:ext>
            </a:extLst>
          </p:cNvPr>
          <p:cNvCxnSpPr/>
          <p:nvPr/>
        </p:nvCxnSpPr>
        <p:spPr bwMode="auto">
          <a:xfrm flipH="1">
            <a:off x="8106764" y="3137876"/>
            <a:ext cx="76956" cy="611610"/>
          </a:xfrm>
          <a:prstGeom prst="line">
            <a:avLst/>
          </a:prstGeom>
          <a:solidFill>
            <a:srgbClr val="CCCCFF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908F5CB-8E22-99F9-5090-7555602AE05A}"/>
              </a:ext>
            </a:extLst>
          </p:cNvPr>
          <p:cNvGrpSpPr>
            <a:grpSpLocks noChangeAspect="1"/>
          </p:cNvGrpSpPr>
          <p:nvPr/>
        </p:nvGrpSpPr>
        <p:grpSpPr>
          <a:xfrm>
            <a:off x="7592362" y="2531663"/>
            <a:ext cx="1146263" cy="1146263"/>
            <a:chOff x="7308850" y="3432175"/>
            <a:chExt cx="914400" cy="9144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A86DF84-997D-9AAC-8962-E9ED0F2A387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58" name="5-Point Star 3078">
              <a:extLst>
                <a:ext uri="{FF2B5EF4-FFF2-40B4-BE49-F238E27FC236}">
                  <a16:creationId xmlns:a16="http://schemas.microsoft.com/office/drawing/2014/main" id="{21276F04-45D4-0C1D-3911-9CE791BE2D15}"/>
                </a:ext>
              </a:extLst>
            </p:cNvPr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CC0000"/>
            </a:solidFill>
            <a:ln w="635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7900F51-350C-75B2-1C4C-BA41FE809FA8}"/>
              </a:ext>
            </a:extLst>
          </p:cNvPr>
          <p:cNvGrpSpPr>
            <a:grpSpLocks noChangeAspect="1"/>
          </p:cNvGrpSpPr>
          <p:nvPr/>
        </p:nvGrpSpPr>
        <p:grpSpPr>
          <a:xfrm>
            <a:off x="8305230" y="2453358"/>
            <a:ext cx="1297474" cy="1297474"/>
            <a:chOff x="7308850" y="3432175"/>
            <a:chExt cx="914400" cy="91440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01A0484F-DFE8-F770-6283-96E45E85C2B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33CC33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  <p:sp>
          <p:nvSpPr>
            <p:cNvPr id="61" name="5-Point Star 75">
              <a:extLst>
                <a:ext uri="{FF2B5EF4-FFF2-40B4-BE49-F238E27FC236}">
                  <a16:creationId xmlns:a16="http://schemas.microsoft.com/office/drawing/2014/main" id="{22208D56-2BF2-6548-7FA9-A0DFBFD3FC7A}"/>
                </a:ext>
              </a:extLst>
            </p:cNvPr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33CC33"/>
            </a:solidFill>
            <a:ln w="6350">
              <a:solidFill>
                <a:srgbClr val="33CC33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616185B-0705-5C29-B214-05BEFF14F5A3}"/>
              </a:ext>
            </a:extLst>
          </p:cNvPr>
          <p:cNvGrpSpPr>
            <a:grpSpLocks noChangeAspect="1"/>
          </p:cNvGrpSpPr>
          <p:nvPr/>
        </p:nvGrpSpPr>
        <p:grpSpPr>
          <a:xfrm>
            <a:off x="7843486" y="2611321"/>
            <a:ext cx="996398" cy="996398"/>
            <a:chOff x="7308850" y="3432175"/>
            <a:chExt cx="914400" cy="914400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A9D76A5C-2435-4504-5046-3443B164FF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FFC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  <p:sp>
          <p:nvSpPr>
            <p:cNvPr id="64" name="5-Point Star 107">
              <a:extLst>
                <a:ext uri="{FF2B5EF4-FFF2-40B4-BE49-F238E27FC236}">
                  <a16:creationId xmlns:a16="http://schemas.microsoft.com/office/drawing/2014/main" id="{CB96D1AC-BDB1-42CB-42DE-7177300B3CAB}"/>
                </a:ext>
              </a:extLst>
            </p:cNvPr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FFC000"/>
            </a:solidFill>
            <a:ln w="6350">
              <a:solidFill>
                <a:srgbClr val="FFC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DEE9D6A-32C6-8F1B-D9CE-E6B2D0557109}"/>
              </a:ext>
            </a:extLst>
          </p:cNvPr>
          <p:cNvGrpSpPr>
            <a:grpSpLocks noChangeAspect="1"/>
          </p:cNvGrpSpPr>
          <p:nvPr/>
        </p:nvGrpSpPr>
        <p:grpSpPr>
          <a:xfrm>
            <a:off x="8001454" y="2627523"/>
            <a:ext cx="972097" cy="972097"/>
            <a:chOff x="7308850" y="3432175"/>
            <a:chExt cx="914400" cy="914400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91406A8E-CB21-34BB-85B8-C180044426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08850" y="3432175"/>
              <a:ext cx="914400" cy="914400"/>
            </a:xfrm>
            <a:prstGeom prst="ellipse">
              <a:avLst/>
            </a:prstGeom>
            <a:noFill/>
            <a:ln w="6350">
              <a:solidFill>
                <a:srgbClr val="66FFCC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  <p:sp>
          <p:nvSpPr>
            <p:cNvPr id="67" name="5-Point Star 113">
              <a:extLst>
                <a:ext uri="{FF2B5EF4-FFF2-40B4-BE49-F238E27FC236}">
                  <a16:creationId xmlns:a16="http://schemas.microsoft.com/office/drawing/2014/main" id="{BCE2134C-47EB-60D9-9DD9-C310054EB32A}"/>
                </a:ext>
              </a:extLst>
            </p:cNvPr>
            <p:cNvSpPr/>
            <p:nvPr/>
          </p:nvSpPr>
          <p:spPr bwMode="auto">
            <a:xfrm>
              <a:off x="7766050" y="3889375"/>
              <a:ext cx="45719" cy="45719"/>
            </a:xfrm>
            <a:prstGeom prst="star5">
              <a:avLst/>
            </a:prstGeom>
            <a:solidFill>
              <a:srgbClr val="66FFCC"/>
            </a:solidFill>
            <a:ln w="6350">
              <a:solidFill>
                <a:srgbClr val="66FFCC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9999"/>
                </a:solidFill>
                <a:latin typeface="Times New Roman" pitchFamily="18" charset="0"/>
              </a:endParaRPr>
            </a:p>
          </p:txBody>
        </p:sp>
      </p:grpSp>
      <p:sp>
        <p:nvSpPr>
          <p:cNvPr id="68" name="Oval 67">
            <a:extLst>
              <a:ext uri="{FF2B5EF4-FFF2-40B4-BE49-F238E27FC236}">
                <a16:creationId xmlns:a16="http://schemas.microsoft.com/office/drawing/2014/main" id="{DF0DB497-4193-C504-3718-7146FD7D4C50}"/>
              </a:ext>
            </a:extLst>
          </p:cNvPr>
          <p:cNvSpPr>
            <a:spLocks noChangeAspect="1"/>
          </p:cNvSpPr>
          <p:nvPr/>
        </p:nvSpPr>
        <p:spPr bwMode="auto">
          <a:xfrm>
            <a:off x="7898432" y="3968643"/>
            <a:ext cx="1146263" cy="1146263"/>
          </a:xfrm>
          <a:prstGeom prst="ellipse">
            <a:avLst/>
          </a:prstGeom>
          <a:noFill/>
          <a:ln w="6350">
            <a:solidFill>
              <a:srgbClr val="C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4ED8904-B76B-2A85-F810-2CEC2F149619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8461805" y="4550050"/>
            <a:ext cx="64007" cy="6400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41F1D1C-05CD-492C-255A-85BC8E6DFD3A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9009493" y="4554813"/>
            <a:ext cx="64007" cy="64008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DF3126F-1F17-0B9B-FC11-1574769AABA1}"/>
              </a:ext>
            </a:extLst>
          </p:cNvPr>
          <p:cNvSpPr>
            <a:spLocks noChangeAspect="1"/>
          </p:cNvSpPr>
          <p:nvPr/>
        </p:nvSpPr>
        <p:spPr bwMode="auto">
          <a:xfrm>
            <a:off x="8487220" y="4284370"/>
            <a:ext cx="559074" cy="559074"/>
          </a:xfrm>
          <a:prstGeom prst="ellipse">
            <a:avLst/>
          </a:prstGeom>
          <a:noFill/>
          <a:ln w="6350">
            <a:solidFill>
              <a:srgbClr val="C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521A777-ABA0-94BF-6F0F-DE1BCCA6F82A}"/>
              </a:ext>
            </a:extLst>
          </p:cNvPr>
          <p:cNvCxnSpPr>
            <a:stCxn id="69" idx="6"/>
            <a:endCxn id="70" idx="2"/>
          </p:cNvCxnSpPr>
          <p:nvPr/>
        </p:nvCxnSpPr>
        <p:spPr bwMode="auto">
          <a:xfrm>
            <a:off x="8525812" y="4582054"/>
            <a:ext cx="483681" cy="476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398749A5-756C-D5E5-2B8D-25F538FC110C}"/>
              </a:ext>
            </a:extLst>
          </p:cNvPr>
          <p:cNvSpPr/>
          <p:nvPr/>
        </p:nvSpPr>
        <p:spPr>
          <a:xfrm>
            <a:off x="8958440" y="4411973"/>
            <a:ext cx="466800" cy="5235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kern="0" dirty="0">
                <a:solidFill>
                  <a:srgbClr val="000000"/>
                </a:solidFill>
                <a:latin typeface="Times New Roman"/>
                <a:sym typeface="Symbol"/>
              </a:rPr>
              <a:t>q</a:t>
            </a:r>
            <a:endParaRPr lang="en-US" sz="1400" i="1" dirty="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1323B07-D535-2B51-B428-DA14307E191F}"/>
              </a:ext>
            </a:extLst>
          </p:cNvPr>
          <p:cNvSpPr/>
          <p:nvPr/>
        </p:nvSpPr>
        <p:spPr>
          <a:xfrm>
            <a:off x="8249761" y="4416735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kern="0" dirty="0">
                <a:solidFill>
                  <a:srgbClr val="000000"/>
                </a:solidFill>
                <a:latin typeface="Times New Roman"/>
                <a:sym typeface="Symbol"/>
              </a:rPr>
              <a:t>p</a:t>
            </a:r>
            <a:endParaRPr lang="en-US" sz="1400" i="1" dirty="0">
              <a:solidFill>
                <a:srgbClr val="0099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73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  <p:bldP spid="68" grpId="0" animBg="1"/>
      <p:bldP spid="69" grpId="0" animBg="1"/>
      <p:bldP spid="70" grpId="0" animBg="1"/>
      <p:bldP spid="71" grpId="0" animBg="1"/>
      <p:bldP spid="73" grpId="0"/>
      <p:bldP spid="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Applications of DT</a:t>
            </a:r>
            <a:endParaRPr lang="en-US" sz="2800" b="1" dirty="0">
              <a:solidFill>
                <a:srgbClr val="21543F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9D5B4E6-45F9-8085-BCB3-C33F764F3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68463"/>
            <a:ext cx="7041630" cy="267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Terrain modeling: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Model a scanned terrain surface by interpolating the height using a piecewise linear function over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R</a:t>
            </a:r>
            <a:r>
              <a:rPr kumimoji="0" lang="en-US" sz="1600" b="0" i="0" u="none" strike="noStrike" kern="0" cap="none" spc="0" normalizeH="0" baseline="30000" noProof="0" dirty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</a:rPr>
              <a:t>2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 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Angle-optimal triangulations give better approximations / interpolations since they avoid skinny triangles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D24B47-056F-EC96-7AE6-AC12647BEA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917" y="907382"/>
            <a:ext cx="3178393" cy="18099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E17B49-D115-3594-F0E6-35910D6A8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024" y="3621024"/>
            <a:ext cx="5370386" cy="212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30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358320" y="485902"/>
            <a:ext cx="118336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Randomized Incremental Construction of DT(P)</a:t>
            </a:r>
          </a:p>
        </p:txBody>
      </p:sp>
      <p:sp>
        <p:nvSpPr>
          <p:cNvPr id="591" name="Freeform: Shape 590">
            <a:extLst>
              <a:ext uri="{FF2B5EF4-FFF2-40B4-BE49-F238E27FC236}">
                <a16:creationId xmlns:a16="http://schemas.microsoft.com/office/drawing/2014/main" id="{13A37256-AE04-0988-65C3-7D39A66B3763}"/>
              </a:ext>
            </a:extLst>
          </p:cNvPr>
          <p:cNvSpPr/>
          <p:nvPr/>
        </p:nvSpPr>
        <p:spPr bwMode="auto">
          <a:xfrm>
            <a:off x="5220292" y="2861873"/>
            <a:ext cx="320084" cy="910028"/>
          </a:xfrm>
          <a:custGeom>
            <a:avLst/>
            <a:gdLst>
              <a:gd name="connsiteX0" fmla="*/ 314325 w 314325"/>
              <a:gd name="connsiteY0" fmla="*/ 0 h 898525"/>
              <a:gd name="connsiteX1" fmla="*/ 0 w 314325"/>
              <a:gd name="connsiteY1" fmla="*/ 882650 h 898525"/>
              <a:gd name="connsiteX2" fmla="*/ 314325 w 314325"/>
              <a:gd name="connsiteY2" fmla="*/ 898525 h 898525"/>
              <a:gd name="connsiteX3" fmla="*/ 314325 w 314325"/>
              <a:gd name="connsiteY3" fmla="*/ 0 h 89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25" h="898525">
                <a:moveTo>
                  <a:pt x="314325" y="0"/>
                </a:moveTo>
                <a:lnTo>
                  <a:pt x="0" y="882650"/>
                </a:lnTo>
                <a:lnTo>
                  <a:pt x="314325" y="898525"/>
                </a:lnTo>
                <a:lnTo>
                  <a:pt x="314325" y="0"/>
                </a:lnTo>
                <a:close/>
              </a:path>
            </a:pathLst>
          </a:custGeom>
          <a:solidFill>
            <a:srgbClr val="FFFF00">
              <a:alpha val="59000"/>
            </a:srgbClr>
          </a:solidFill>
          <a:ln w="6350">
            <a:noFill/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592" name="Rectangle 3">
            <a:extLst>
              <a:ext uri="{FF2B5EF4-FFF2-40B4-BE49-F238E27FC236}">
                <a16:creationId xmlns:a16="http://schemas.microsoft.com/office/drawing/2014/main" id="{FC2BCB26-1936-96DA-B3E8-535CA27DA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68463"/>
            <a:ext cx="7772400" cy="267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Start with a large triangle containing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Insert points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incrementally: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Find the containing triangle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Add new edges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Flip all illegal edges until every edge is legal.</a:t>
            </a:r>
          </a:p>
        </p:txBody>
      </p:sp>
      <p:sp>
        <p:nvSpPr>
          <p:cNvPr id="593" name="Oval 592">
            <a:extLst>
              <a:ext uri="{FF2B5EF4-FFF2-40B4-BE49-F238E27FC236}">
                <a16:creationId xmlns:a16="http://schemas.microsoft.com/office/drawing/2014/main" id="{2FCC1F71-15A0-2C28-5DEC-517ACAAC2BDA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870554" y="360038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94" name="Oval 593">
            <a:extLst>
              <a:ext uri="{FF2B5EF4-FFF2-40B4-BE49-F238E27FC236}">
                <a16:creationId xmlns:a16="http://schemas.microsoft.com/office/drawing/2014/main" id="{654EC397-7649-FCD2-F426-6BEFC58FAF2C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620618" y="3240719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95" name="Oval 594">
            <a:extLst>
              <a:ext uri="{FF2B5EF4-FFF2-40B4-BE49-F238E27FC236}">
                <a16:creationId xmlns:a16="http://schemas.microsoft.com/office/drawing/2014/main" id="{26DFFF7B-FD7D-F444-D170-F16212045FCD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685235" y="2866424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96" name="Oval 595">
            <a:extLst>
              <a:ext uri="{FF2B5EF4-FFF2-40B4-BE49-F238E27FC236}">
                <a16:creationId xmlns:a16="http://schemas.microsoft.com/office/drawing/2014/main" id="{23859728-87EA-887E-D9AF-2B54BF7F3EFC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020515" y="24409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97" name="Oval 596">
            <a:extLst>
              <a:ext uri="{FF2B5EF4-FFF2-40B4-BE49-F238E27FC236}">
                <a16:creationId xmlns:a16="http://schemas.microsoft.com/office/drawing/2014/main" id="{F5658639-145C-AC71-0D5C-0086AFBC55F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509465" y="27965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98" name="Oval 597">
            <a:extLst>
              <a:ext uri="{FF2B5EF4-FFF2-40B4-BE49-F238E27FC236}">
                <a16:creationId xmlns:a16="http://schemas.microsoft.com/office/drawing/2014/main" id="{71AEF3F3-46B3-3A70-F307-D3F7CFB16CF8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877765" y="28727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99" name="Oval 598">
            <a:extLst>
              <a:ext uri="{FF2B5EF4-FFF2-40B4-BE49-F238E27FC236}">
                <a16:creationId xmlns:a16="http://schemas.microsoft.com/office/drawing/2014/main" id="{7B1736D0-1C41-2028-3FC3-B21EF05C6245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445965" y="21869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00" name="Oval 599">
            <a:extLst>
              <a:ext uri="{FF2B5EF4-FFF2-40B4-BE49-F238E27FC236}">
                <a16:creationId xmlns:a16="http://schemas.microsoft.com/office/drawing/2014/main" id="{D7B58906-E1C8-66FD-13E6-1D7D1927FD8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138115" y="226947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01" name="Oval 600">
            <a:extLst>
              <a:ext uri="{FF2B5EF4-FFF2-40B4-BE49-F238E27FC236}">
                <a16:creationId xmlns:a16="http://schemas.microsoft.com/office/drawing/2014/main" id="{E1595921-656F-F794-B54C-2AF34557951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023815" y="35839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02" name="Oval 601">
            <a:extLst>
              <a:ext uri="{FF2B5EF4-FFF2-40B4-BE49-F238E27FC236}">
                <a16:creationId xmlns:a16="http://schemas.microsoft.com/office/drawing/2014/main" id="{1A9FF7B3-924E-F87B-BFED-30D5CB51C008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509465" y="375537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03" name="Oval 602">
            <a:extLst>
              <a:ext uri="{FF2B5EF4-FFF2-40B4-BE49-F238E27FC236}">
                <a16:creationId xmlns:a16="http://schemas.microsoft.com/office/drawing/2014/main" id="{C9436A65-7B76-37D9-AA01-0788081DF18F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191965" y="369187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BBB262DB-980F-1370-CF97-9508C400C43B}"/>
              </a:ext>
            </a:extLst>
          </p:cNvPr>
          <p:cNvCxnSpPr>
            <a:stCxn id="599" idx="1"/>
            <a:endCxn id="596" idx="5"/>
          </p:cNvCxnSpPr>
          <p:nvPr/>
        </p:nvCxnSpPr>
        <p:spPr bwMode="auto">
          <a:xfrm flipH="1">
            <a:off x="5098563" y="2264972"/>
            <a:ext cx="360793" cy="18934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5" name="Straight Connector 604">
            <a:extLst>
              <a:ext uri="{FF2B5EF4-FFF2-40B4-BE49-F238E27FC236}">
                <a16:creationId xmlns:a16="http://schemas.microsoft.com/office/drawing/2014/main" id="{AF25136B-1B95-F6EE-02CC-4A4BF3D5E072}"/>
              </a:ext>
            </a:extLst>
          </p:cNvPr>
          <p:cNvCxnSpPr>
            <a:stCxn id="595" idx="5"/>
          </p:cNvCxnSpPr>
          <p:nvPr/>
        </p:nvCxnSpPr>
        <p:spPr bwMode="auto">
          <a:xfrm flipV="1">
            <a:off x="4763283" y="2524164"/>
            <a:ext cx="265431" cy="35565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6" name="Straight Connector 605">
            <a:extLst>
              <a:ext uri="{FF2B5EF4-FFF2-40B4-BE49-F238E27FC236}">
                <a16:creationId xmlns:a16="http://schemas.microsoft.com/office/drawing/2014/main" id="{1EC46D00-0369-EDAA-BD7C-1B6D66AF330C}"/>
              </a:ext>
            </a:extLst>
          </p:cNvPr>
          <p:cNvCxnSpPr>
            <a:stCxn id="594" idx="4"/>
          </p:cNvCxnSpPr>
          <p:nvPr/>
        </p:nvCxnSpPr>
        <p:spPr bwMode="auto">
          <a:xfrm flipV="1">
            <a:off x="4666338" y="2905166"/>
            <a:ext cx="76626" cy="33555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7" name="Straight Connector 606">
            <a:extLst>
              <a:ext uri="{FF2B5EF4-FFF2-40B4-BE49-F238E27FC236}">
                <a16:creationId xmlns:a16="http://schemas.microsoft.com/office/drawing/2014/main" id="{57791181-AEEF-27C7-48BA-AA231828288C}"/>
              </a:ext>
            </a:extLst>
          </p:cNvPr>
          <p:cNvCxnSpPr>
            <a:stCxn id="593" idx="3"/>
            <a:endCxn id="594" idx="7"/>
          </p:cNvCxnSpPr>
          <p:nvPr/>
        </p:nvCxnSpPr>
        <p:spPr bwMode="auto">
          <a:xfrm flipH="1" flipV="1">
            <a:off x="4698666" y="3318768"/>
            <a:ext cx="185279" cy="29500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8" name="Straight Connector 607">
            <a:extLst>
              <a:ext uri="{FF2B5EF4-FFF2-40B4-BE49-F238E27FC236}">
                <a16:creationId xmlns:a16="http://schemas.microsoft.com/office/drawing/2014/main" id="{10EE2FA4-6BCB-D1C5-65B1-D7F900DFFA6F}"/>
              </a:ext>
            </a:extLst>
          </p:cNvPr>
          <p:cNvCxnSpPr>
            <a:stCxn id="603" idx="2"/>
            <a:endCxn id="593" idx="2"/>
          </p:cNvCxnSpPr>
          <p:nvPr/>
        </p:nvCxnSpPr>
        <p:spPr bwMode="auto">
          <a:xfrm flipH="1" flipV="1">
            <a:off x="4870554" y="3646103"/>
            <a:ext cx="321411" cy="9149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9" name="Straight Connector 608">
            <a:extLst>
              <a:ext uri="{FF2B5EF4-FFF2-40B4-BE49-F238E27FC236}">
                <a16:creationId xmlns:a16="http://schemas.microsoft.com/office/drawing/2014/main" id="{EDDB5363-45C3-47D7-3BED-0942ECFF6A36}"/>
              </a:ext>
            </a:extLst>
          </p:cNvPr>
          <p:cNvCxnSpPr>
            <a:stCxn id="602" idx="3"/>
          </p:cNvCxnSpPr>
          <p:nvPr/>
        </p:nvCxnSpPr>
        <p:spPr bwMode="auto">
          <a:xfrm flipH="1" flipV="1">
            <a:off x="5270015" y="3749717"/>
            <a:ext cx="252841" cy="1904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0" name="Straight Connector 609">
            <a:extLst>
              <a:ext uri="{FF2B5EF4-FFF2-40B4-BE49-F238E27FC236}">
                <a16:creationId xmlns:a16="http://schemas.microsoft.com/office/drawing/2014/main" id="{BB0AF3AF-EED2-51EE-649F-3E14A727285F}"/>
              </a:ext>
            </a:extLst>
          </p:cNvPr>
          <p:cNvCxnSpPr/>
          <p:nvPr/>
        </p:nvCxnSpPr>
        <p:spPr bwMode="auto">
          <a:xfrm flipH="1">
            <a:off x="5587516" y="3638550"/>
            <a:ext cx="432284" cy="13656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1" name="Straight Connector 610">
            <a:extLst>
              <a:ext uri="{FF2B5EF4-FFF2-40B4-BE49-F238E27FC236}">
                <a16:creationId xmlns:a16="http://schemas.microsoft.com/office/drawing/2014/main" id="{CB95D6D1-7333-C4DB-2F45-4A85681F5460}"/>
              </a:ext>
            </a:extLst>
          </p:cNvPr>
          <p:cNvCxnSpPr>
            <a:stCxn id="598" idx="0"/>
          </p:cNvCxnSpPr>
          <p:nvPr/>
        </p:nvCxnSpPr>
        <p:spPr bwMode="auto">
          <a:xfrm>
            <a:off x="5923485" y="2964163"/>
            <a:ext cx="114881" cy="63950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2" name="Straight Connector 611">
            <a:extLst>
              <a:ext uri="{FF2B5EF4-FFF2-40B4-BE49-F238E27FC236}">
                <a16:creationId xmlns:a16="http://schemas.microsoft.com/office/drawing/2014/main" id="{C0AE6CBA-D5B7-0BBC-A127-DDC452CC4C96}"/>
              </a:ext>
            </a:extLst>
          </p:cNvPr>
          <p:cNvCxnSpPr>
            <a:stCxn id="597" idx="3"/>
          </p:cNvCxnSpPr>
          <p:nvPr/>
        </p:nvCxnSpPr>
        <p:spPr bwMode="auto">
          <a:xfrm>
            <a:off x="5522856" y="2809914"/>
            <a:ext cx="401210" cy="9525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3" name="Straight Connector 612">
            <a:extLst>
              <a:ext uri="{FF2B5EF4-FFF2-40B4-BE49-F238E27FC236}">
                <a16:creationId xmlns:a16="http://schemas.microsoft.com/office/drawing/2014/main" id="{34158F7B-4560-EAD5-5AF5-FCF2B9A70108}"/>
              </a:ext>
            </a:extLst>
          </p:cNvPr>
          <p:cNvCxnSpPr>
            <a:stCxn id="596" idx="7"/>
          </p:cNvCxnSpPr>
          <p:nvPr/>
        </p:nvCxnSpPr>
        <p:spPr bwMode="auto">
          <a:xfrm>
            <a:off x="5098563" y="2518972"/>
            <a:ext cx="444503" cy="29729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4" name="Straight Connector 613">
            <a:extLst>
              <a:ext uri="{FF2B5EF4-FFF2-40B4-BE49-F238E27FC236}">
                <a16:creationId xmlns:a16="http://schemas.microsoft.com/office/drawing/2014/main" id="{B0E9E22D-1896-0D5A-18E2-0E6D733C3C33}"/>
              </a:ext>
            </a:extLst>
          </p:cNvPr>
          <p:cNvCxnSpPr>
            <a:stCxn id="599" idx="0"/>
          </p:cNvCxnSpPr>
          <p:nvPr/>
        </p:nvCxnSpPr>
        <p:spPr bwMode="auto">
          <a:xfrm>
            <a:off x="5491685" y="2278363"/>
            <a:ext cx="83131" cy="52520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5" name="Straight Connector 614">
            <a:extLst>
              <a:ext uri="{FF2B5EF4-FFF2-40B4-BE49-F238E27FC236}">
                <a16:creationId xmlns:a16="http://schemas.microsoft.com/office/drawing/2014/main" id="{EFA7C65F-8768-74CE-8227-BECCC4B4606E}"/>
              </a:ext>
            </a:extLst>
          </p:cNvPr>
          <p:cNvCxnSpPr>
            <a:stCxn id="600" idx="1"/>
            <a:endCxn id="597" idx="5"/>
          </p:cNvCxnSpPr>
          <p:nvPr/>
        </p:nvCxnSpPr>
        <p:spPr bwMode="auto">
          <a:xfrm flipH="1">
            <a:off x="5587513" y="2347522"/>
            <a:ext cx="563993" cy="46239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6" name="Straight Connector 615">
            <a:extLst>
              <a:ext uri="{FF2B5EF4-FFF2-40B4-BE49-F238E27FC236}">
                <a16:creationId xmlns:a16="http://schemas.microsoft.com/office/drawing/2014/main" id="{B72D4AF1-D7BF-8C4D-5F13-5E5C0C65C5CE}"/>
              </a:ext>
            </a:extLst>
          </p:cNvPr>
          <p:cNvCxnSpPr>
            <a:stCxn id="600" idx="5"/>
          </p:cNvCxnSpPr>
          <p:nvPr/>
        </p:nvCxnSpPr>
        <p:spPr bwMode="auto">
          <a:xfrm flipH="1">
            <a:off x="5911366" y="2282864"/>
            <a:ext cx="304797" cy="63500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7" name="Straight Connector 616">
            <a:extLst>
              <a:ext uri="{FF2B5EF4-FFF2-40B4-BE49-F238E27FC236}">
                <a16:creationId xmlns:a16="http://schemas.microsoft.com/office/drawing/2014/main" id="{4C05DA7B-E233-ECD8-F55C-CE081A9452BF}"/>
              </a:ext>
            </a:extLst>
          </p:cNvPr>
          <p:cNvCxnSpPr/>
          <p:nvPr/>
        </p:nvCxnSpPr>
        <p:spPr bwMode="auto">
          <a:xfrm>
            <a:off x="5491685" y="2246613"/>
            <a:ext cx="641929" cy="680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8" name="Oval 617">
            <a:extLst>
              <a:ext uri="{FF2B5EF4-FFF2-40B4-BE49-F238E27FC236}">
                <a16:creationId xmlns:a16="http://schemas.microsoft.com/office/drawing/2014/main" id="{0419A30C-7E18-7082-D545-E1986654D5F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430368" y="2815269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4203EC55-817B-A8AE-67D0-6EFEC3F3D1E0}"/>
              </a:ext>
            </a:extLst>
          </p:cNvPr>
          <p:cNvCxnSpPr>
            <a:stCxn id="600" idx="7"/>
            <a:endCxn id="618" idx="4"/>
          </p:cNvCxnSpPr>
          <p:nvPr/>
        </p:nvCxnSpPr>
        <p:spPr bwMode="auto">
          <a:xfrm>
            <a:off x="6216163" y="2347522"/>
            <a:ext cx="259925" cy="46774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0" name="Straight Connector 619">
            <a:extLst>
              <a:ext uri="{FF2B5EF4-FFF2-40B4-BE49-F238E27FC236}">
                <a16:creationId xmlns:a16="http://schemas.microsoft.com/office/drawing/2014/main" id="{A026D6A0-3847-8872-0581-385487E393C6}"/>
              </a:ext>
            </a:extLst>
          </p:cNvPr>
          <p:cNvCxnSpPr>
            <a:endCxn id="601" idx="4"/>
          </p:cNvCxnSpPr>
          <p:nvPr/>
        </p:nvCxnSpPr>
        <p:spPr bwMode="auto">
          <a:xfrm flipH="1">
            <a:off x="6069535" y="2906322"/>
            <a:ext cx="406978" cy="6776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1" name="Straight Connector 620">
            <a:extLst>
              <a:ext uri="{FF2B5EF4-FFF2-40B4-BE49-F238E27FC236}">
                <a16:creationId xmlns:a16="http://schemas.microsoft.com/office/drawing/2014/main" id="{66526554-EE2D-F338-D7F1-B25EECC538C4}"/>
              </a:ext>
            </a:extLst>
          </p:cNvPr>
          <p:cNvCxnSpPr>
            <a:stCxn id="618" idx="2"/>
          </p:cNvCxnSpPr>
          <p:nvPr/>
        </p:nvCxnSpPr>
        <p:spPr bwMode="auto">
          <a:xfrm flipH="1">
            <a:off x="5910785" y="2860989"/>
            <a:ext cx="519583" cy="5618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B2B0B3FC-515C-4D01-8B15-9CF91082EFA5}"/>
              </a:ext>
            </a:extLst>
          </p:cNvPr>
          <p:cNvCxnSpPr>
            <a:endCxn id="597" idx="2"/>
          </p:cNvCxnSpPr>
          <p:nvPr/>
        </p:nvCxnSpPr>
        <p:spPr bwMode="auto">
          <a:xfrm flipV="1">
            <a:off x="4736613" y="2842243"/>
            <a:ext cx="772852" cy="7201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4AA77E43-EA0B-98FE-FCCA-0A3F50FD8A1F}"/>
              </a:ext>
            </a:extLst>
          </p:cNvPr>
          <p:cNvCxnSpPr>
            <a:endCxn id="597" idx="1"/>
          </p:cNvCxnSpPr>
          <p:nvPr/>
        </p:nvCxnSpPr>
        <p:spPr bwMode="auto">
          <a:xfrm flipV="1">
            <a:off x="4679463" y="2874572"/>
            <a:ext cx="843393" cy="40639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4" name="Straight Connector 623">
            <a:extLst>
              <a:ext uri="{FF2B5EF4-FFF2-40B4-BE49-F238E27FC236}">
                <a16:creationId xmlns:a16="http://schemas.microsoft.com/office/drawing/2014/main" id="{7D69E3B6-4911-5DB5-5C31-E2B1F8A33609}"/>
              </a:ext>
            </a:extLst>
          </p:cNvPr>
          <p:cNvCxnSpPr>
            <a:endCxn id="597" idx="5"/>
          </p:cNvCxnSpPr>
          <p:nvPr/>
        </p:nvCxnSpPr>
        <p:spPr bwMode="auto">
          <a:xfrm flipV="1">
            <a:off x="4922351" y="2809914"/>
            <a:ext cx="665162" cy="82348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5" name="Straight Connector 624">
            <a:extLst>
              <a:ext uri="{FF2B5EF4-FFF2-40B4-BE49-F238E27FC236}">
                <a16:creationId xmlns:a16="http://schemas.microsoft.com/office/drawing/2014/main" id="{3D4F66FD-A12E-AE77-AA8D-A1AE3A07E28D}"/>
              </a:ext>
            </a:extLst>
          </p:cNvPr>
          <p:cNvCxnSpPr>
            <a:stCxn id="603" idx="4"/>
          </p:cNvCxnSpPr>
          <p:nvPr/>
        </p:nvCxnSpPr>
        <p:spPr bwMode="auto">
          <a:xfrm flipV="1">
            <a:off x="5237685" y="2862264"/>
            <a:ext cx="305865" cy="82960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6" name="Straight Connector 625">
            <a:extLst>
              <a:ext uri="{FF2B5EF4-FFF2-40B4-BE49-F238E27FC236}">
                <a16:creationId xmlns:a16="http://schemas.microsoft.com/office/drawing/2014/main" id="{70DDFA13-1349-B441-6343-408B2FF6F620}"/>
              </a:ext>
            </a:extLst>
          </p:cNvPr>
          <p:cNvCxnSpPr>
            <a:endCxn id="597" idx="4"/>
          </p:cNvCxnSpPr>
          <p:nvPr/>
        </p:nvCxnSpPr>
        <p:spPr bwMode="auto">
          <a:xfrm flipV="1">
            <a:off x="5551001" y="2796523"/>
            <a:ext cx="4184" cy="102261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7" name="Straight Connector 626">
            <a:extLst>
              <a:ext uri="{FF2B5EF4-FFF2-40B4-BE49-F238E27FC236}">
                <a16:creationId xmlns:a16="http://schemas.microsoft.com/office/drawing/2014/main" id="{42349700-5542-B461-CA05-D98644B23152}"/>
              </a:ext>
            </a:extLst>
          </p:cNvPr>
          <p:cNvCxnSpPr>
            <a:stCxn id="601" idx="0"/>
          </p:cNvCxnSpPr>
          <p:nvPr/>
        </p:nvCxnSpPr>
        <p:spPr bwMode="auto">
          <a:xfrm flipH="1" flipV="1">
            <a:off x="5573226" y="2874573"/>
            <a:ext cx="496309" cy="80079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8" name="Oval 627">
            <a:extLst>
              <a:ext uri="{FF2B5EF4-FFF2-40B4-BE49-F238E27FC236}">
                <a16:creationId xmlns:a16="http://schemas.microsoft.com/office/drawing/2014/main" id="{6E4AC942-BA4A-6055-B86C-AA731CC4190A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449140" y="3193398"/>
            <a:ext cx="91439" cy="91440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29" name="Straight Connector 628">
            <a:extLst>
              <a:ext uri="{FF2B5EF4-FFF2-40B4-BE49-F238E27FC236}">
                <a16:creationId xmlns:a16="http://schemas.microsoft.com/office/drawing/2014/main" id="{D816DFC1-13A6-8172-7E46-061A5CE037DE}"/>
              </a:ext>
            </a:extLst>
          </p:cNvPr>
          <p:cNvCxnSpPr/>
          <p:nvPr/>
        </p:nvCxnSpPr>
        <p:spPr bwMode="auto">
          <a:xfrm flipV="1">
            <a:off x="5494860" y="2905125"/>
            <a:ext cx="43928" cy="33907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0" name="Straight Connector 629">
            <a:extLst>
              <a:ext uri="{FF2B5EF4-FFF2-40B4-BE49-F238E27FC236}">
                <a16:creationId xmlns:a16="http://schemas.microsoft.com/office/drawing/2014/main" id="{C879D725-93E6-58EA-3F2A-610E13F3948A}"/>
              </a:ext>
            </a:extLst>
          </p:cNvPr>
          <p:cNvCxnSpPr>
            <a:stCxn id="603" idx="5"/>
          </p:cNvCxnSpPr>
          <p:nvPr/>
        </p:nvCxnSpPr>
        <p:spPr bwMode="auto">
          <a:xfrm flipV="1">
            <a:off x="5270013" y="3205162"/>
            <a:ext cx="216387" cy="50010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1" name="Straight Connector 630">
            <a:extLst>
              <a:ext uri="{FF2B5EF4-FFF2-40B4-BE49-F238E27FC236}">
                <a16:creationId xmlns:a16="http://schemas.microsoft.com/office/drawing/2014/main" id="{8FC385F3-3256-7EF6-677C-089F229F20CC}"/>
              </a:ext>
            </a:extLst>
          </p:cNvPr>
          <p:cNvCxnSpPr>
            <a:stCxn id="602" idx="3"/>
          </p:cNvCxnSpPr>
          <p:nvPr/>
        </p:nvCxnSpPr>
        <p:spPr bwMode="auto">
          <a:xfrm flipH="1" flipV="1">
            <a:off x="5510213" y="3252787"/>
            <a:ext cx="12643" cy="51597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32" name="Group 631">
            <a:extLst>
              <a:ext uri="{FF2B5EF4-FFF2-40B4-BE49-F238E27FC236}">
                <a16:creationId xmlns:a16="http://schemas.microsoft.com/office/drawing/2014/main" id="{AAC3F2BA-B832-5CDE-F4BA-FD794134CE9F}"/>
              </a:ext>
            </a:extLst>
          </p:cNvPr>
          <p:cNvGrpSpPr/>
          <p:nvPr/>
        </p:nvGrpSpPr>
        <p:grpSpPr>
          <a:xfrm>
            <a:off x="0" y="4375133"/>
            <a:ext cx="1901189" cy="1628140"/>
            <a:chOff x="0" y="4375133"/>
            <a:chExt cx="1901189" cy="1628140"/>
          </a:xfrm>
        </p:grpSpPr>
        <p:sp>
          <p:nvSpPr>
            <p:cNvPr id="633" name="Oval 632">
              <a:extLst>
                <a:ext uri="{FF2B5EF4-FFF2-40B4-BE49-F238E27FC236}">
                  <a16:creationId xmlns:a16="http://schemas.microsoft.com/office/drawing/2014/main" id="{C13EE764-61AF-17E4-8C40-77CF3F4DE063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49936" y="578859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4" name="Oval 633">
              <a:extLst>
                <a:ext uri="{FF2B5EF4-FFF2-40B4-BE49-F238E27FC236}">
                  <a16:creationId xmlns:a16="http://schemas.microsoft.com/office/drawing/2014/main" id="{1CED5599-FBFB-BDB3-9457-22484B572D7E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0" y="542892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5" name="Oval 634">
              <a:extLst>
                <a:ext uri="{FF2B5EF4-FFF2-40B4-BE49-F238E27FC236}">
                  <a16:creationId xmlns:a16="http://schemas.microsoft.com/office/drawing/2014/main" id="{F5EB2A72-B761-A93D-A2CE-E42ADD8AA97E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4617" y="5054634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6" name="Oval 635">
              <a:extLst>
                <a:ext uri="{FF2B5EF4-FFF2-40B4-BE49-F238E27FC236}">
                  <a16:creationId xmlns:a16="http://schemas.microsoft.com/office/drawing/2014/main" id="{7305B0A0-1F05-5300-FF38-08904BFD9E4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399897" y="462913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7" name="Oval 636">
              <a:extLst>
                <a:ext uri="{FF2B5EF4-FFF2-40B4-BE49-F238E27FC236}">
                  <a16:creationId xmlns:a16="http://schemas.microsoft.com/office/drawing/2014/main" id="{75C335CB-DC04-3B27-3788-1B5696E7A72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88847" y="498473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8" name="Oval 637">
              <a:extLst>
                <a:ext uri="{FF2B5EF4-FFF2-40B4-BE49-F238E27FC236}">
                  <a16:creationId xmlns:a16="http://schemas.microsoft.com/office/drawing/2014/main" id="{BD4351F7-DB39-0616-E30C-8E6D58F3F9ED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257147" y="506093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39" name="Oval 638">
              <a:extLst>
                <a:ext uri="{FF2B5EF4-FFF2-40B4-BE49-F238E27FC236}">
                  <a16:creationId xmlns:a16="http://schemas.microsoft.com/office/drawing/2014/main" id="{1C5BE727-3B76-7684-CAA5-7253CF8C221B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25347" y="437513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0" name="Oval 639">
              <a:extLst>
                <a:ext uri="{FF2B5EF4-FFF2-40B4-BE49-F238E27FC236}">
                  <a16:creationId xmlns:a16="http://schemas.microsoft.com/office/drawing/2014/main" id="{D8F27D99-0270-C299-C048-59848B16BEF0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517497" y="445768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1" name="Oval 640">
              <a:extLst>
                <a:ext uri="{FF2B5EF4-FFF2-40B4-BE49-F238E27FC236}">
                  <a16:creationId xmlns:a16="http://schemas.microsoft.com/office/drawing/2014/main" id="{A5AFD0C0-8DC2-E209-1FAF-AECBE6AB0FF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403197" y="577213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42" name="Oval 641">
              <a:extLst>
                <a:ext uri="{FF2B5EF4-FFF2-40B4-BE49-F238E27FC236}">
                  <a16:creationId xmlns:a16="http://schemas.microsoft.com/office/drawing/2014/main" id="{32F24856-841D-4849-173D-D8F491FBAABC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571347" y="588008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643" name="Straight Connector 642">
              <a:extLst>
                <a:ext uri="{FF2B5EF4-FFF2-40B4-BE49-F238E27FC236}">
                  <a16:creationId xmlns:a16="http://schemas.microsoft.com/office/drawing/2014/main" id="{FBFD7EF5-6657-947C-A0E6-77CF262FCF62}"/>
                </a:ext>
              </a:extLst>
            </p:cNvPr>
            <p:cNvCxnSpPr>
              <a:stCxn id="639" idx="1"/>
              <a:endCxn id="636" idx="5"/>
            </p:cNvCxnSpPr>
            <p:nvPr/>
          </p:nvCxnSpPr>
          <p:spPr bwMode="auto">
            <a:xfrm flipH="1">
              <a:off x="477945" y="4453182"/>
              <a:ext cx="360793" cy="18934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4" name="Straight Connector 643">
              <a:extLst>
                <a:ext uri="{FF2B5EF4-FFF2-40B4-BE49-F238E27FC236}">
                  <a16:creationId xmlns:a16="http://schemas.microsoft.com/office/drawing/2014/main" id="{9C0E394D-7B55-DD98-B4D5-F1C777BA110C}"/>
                </a:ext>
              </a:extLst>
            </p:cNvPr>
            <p:cNvCxnSpPr>
              <a:stCxn id="635" idx="5"/>
            </p:cNvCxnSpPr>
            <p:nvPr/>
          </p:nvCxnSpPr>
          <p:spPr bwMode="auto">
            <a:xfrm flipV="1">
              <a:off x="142665" y="4712374"/>
              <a:ext cx="265431" cy="35565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5" name="Straight Connector 644">
              <a:extLst>
                <a:ext uri="{FF2B5EF4-FFF2-40B4-BE49-F238E27FC236}">
                  <a16:creationId xmlns:a16="http://schemas.microsoft.com/office/drawing/2014/main" id="{7EC720B5-A0F4-12C6-0DA0-AC0C18B3A589}"/>
                </a:ext>
              </a:extLst>
            </p:cNvPr>
            <p:cNvCxnSpPr>
              <a:stCxn id="634" idx="4"/>
            </p:cNvCxnSpPr>
            <p:nvPr/>
          </p:nvCxnSpPr>
          <p:spPr bwMode="auto">
            <a:xfrm flipV="1">
              <a:off x="45720" y="5093376"/>
              <a:ext cx="76626" cy="335553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6" name="Straight Connector 645">
              <a:extLst>
                <a:ext uri="{FF2B5EF4-FFF2-40B4-BE49-F238E27FC236}">
                  <a16:creationId xmlns:a16="http://schemas.microsoft.com/office/drawing/2014/main" id="{8EE077DC-B7B7-240A-DD3B-0FA677A8CFAC}"/>
                </a:ext>
              </a:extLst>
            </p:cNvPr>
            <p:cNvCxnSpPr>
              <a:stCxn id="633" idx="3"/>
              <a:endCxn id="634" idx="7"/>
            </p:cNvCxnSpPr>
            <p:nvPr/>
          </p:nvCxnSpPr>
          <p:spPr bwMode="auto">
            <a:xfrm flipH="1" flipV="1">
              <a:off x="78048" y="5506978"/>
              <a:ext cx="185279" cy="29500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7" name="Straight Connector 646">
              <a:extLst>
                <a:ext uri="{FF2B5EF4-FFF2-40B4-BE49-F238E27FC236}">
                  <a16:creationId xmlns:a16="http://schemas.microsoft.com/office/drawing/2014/main" id="{E1086CB8-5127-53D9-D14B-0831D9F2B48C}"/>
                </a:ext>
              </a:extLst>
            </p:cNvPr>
            <p:cNvCxnSpPr>
              <a:stCxn id="642" idx="2"/>
              <a:endCxn id="633" idx="2"/>
            </p:cNvCxnSpPr>
            <p:nvPr/>
          </p:nvCxnSpPr>
          <p:spPr bwMode="auto">
            <a:xfrm flipH="1" flipV="1">
              <a:off x="249936" y="5834313"/>
              <a:ext cx="321411" cy="91490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8" name="Straight Connector 647">
              <a:extLst>
                <a:ext uri="{FF2B5EF4-FFF2-40B4-BE49-F238E27FC236}">
                  <a16:creationId xmlns:a16="http://schemas.microsoft.com/office/drawing/2014/main" id="{C3394F29-E84B-8852-C5BF-4D26472DF3A1}"/>
                </a:ext>
              </a:extLst>
            </p:cNvPr>
            <p:cNvCxnSpPr/>
            <p:nvPr/>
          </p:nvCxnSpPr>
          <p:spPr bwMode="auto">
            <a:xfrm flipH="1" flipV="1">
              <a:off x="649397" y="5937927"/>
              <a:ext cx="252841" cy="190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9" name="Straight Connector 648">
              <a:extLst>
                <a:ext uri="{FF2B5EF4-FFF2-40B4-BE49-F238E27FC236}">
                  <a16:creationId xmlns:a16="http://schemas.microsoft.com/office/drawing/2014/main" id="{6FB4F897-C10D-652E-2014-DE3A782D8F96}"/>
                </a:ext>
              </a:extLst>
            </p:cNvPr>
            <p:cNvCxnSpPr/>
            <p:nvPr/>
          </p:nvCxnSpPr>
          <p:spPr bwMode="auto">
            <a:xfrm flipH="1">
              <a:off x="966898" y="5826760"/>
              <a:ext cx="432284" cy="136568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0" name="Straight Connector 649">
              <a:extLst>
                <a:ext uri="{FF2B5EF4-FFF2-40B4-BE49-F238E27FC236}">
                  <a16:creationId xmlns:a16="http://schemas.microsoft.com/office/drawing/2014/main" id="{4A875009-0781-6E86-29B6-5C451EA0661B}"/>
                </a:ext>
              </a:extLst>
            </p:cNvPr>
            <p:cNvCxnSpPr>
              <a:stCxn id="638" idx="0"/>
            </p:cNvCxnSpPr>
            <p:nvPr/>
          </p:nvCxnSpPr>
          <p:spPr bwMode="auto">
            <a:xfrm>
              <a:off x="1302867" y="5152373"/>
              <a:ext cx="114881" cy="6395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1" name="Straight Connector 650">
              <a:extLst>
                <a:ext uri="{FF2B5EF4-FFF2-40B4-BE49-F238E27FC236}">
                  <a16:creationId xmlns:a16="http://schemas.microsoft.com/office/drawing/2014/main" id="{55E404B1-BD4E-E12B-E9C3-8531000FF12D}"/>
                </a:ext>
              </a:extLst>
            </p:cNvPr>
            <p:cNvCxnSpPr>
              <a:stCxn id="637" idx="3"/>
            </p:cNvCxnSpPr>
            <p:nvPr/>
          </p:nvCxnSpPr>
          <p:spPr bwMode="auto">
            <a:xfrm>
              <a:off x="902238" y="4998124"/>
              <a:ext cx="401210" cy="9525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2" name="Straight Connector 651">
              <a:extLst>
                <a:ext uri="{FF2B5EF4-FFF2-40B4-BE49-F238E27FC236}">
                  <a16:creationId xmlns:a16="http://schemas.microsoft.com/office/drawing/2014/main" id="{BEDB8B4C-C22F-47FF-CFE4-DA221828F40A}"/>
                </a:ext>
              </a:extLst>
            </p:cNvPr>
            <p:cNvCxnSpPr>
              <a:stCxn id="636" idx="7"/>
            </p:cNvCxnSpPr>
            <p:nvPr/>
          </p:nvCxnSpPr>
          <p:spPr bwMode="auto">
            <a:xfrm>
              <a:off x="477945" y="4707182"/>
              <a:ext cx="444503" cy="2972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3" name="Straight Connector 652">
              <a:extLst>
                <a:ext uri="{FF2B5EF4-FFF2-40B4-BE49-F238E27FC236}">
                  <a16:creationId xmlns:a16="http://schemas.microsoft.com/office/drawing/2014/main" id="{22E14DE0-0C86-B995-21A0-A7CA8E3BDF9F}"/>
                </a:ext>
              </a:extLst>
            </p:cNvPr>
            <p:cNvCxnSpPr>
              <a:stCxn id="639" idx="0"/>
            </p:cNvCxnSpPr>
            <p:nvPr/>
          </p:nvCxnSpPr>
          <p:spPr bwMode="auto">
            <a:xfrm>
              <a:off x="871067" y="4466573"/>
              <a:ext cx="83131" cy="5252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4" name="Straight Connector 653">
              <a:extLst>
                <a:ext uri="{FF2B5EF4-FFF2-40B4-BE49-F238E27FC236}">
                  <a16:creationId xmlns:a16="http://schemas.microsoft.com/office/drawing/2014/main" id="{CF92D850-41E8-8FDF-1CEE-B859DF4F36D2}"/>
                </a:ext>
              </a:extLst>
            </p:cNvPr>
            <p:cNvCxnSpPr>
              <a:stCxn id="640" idx="1"/>
              <a:endCxn id="637" idx="5"/>
            </p:cNvCxnSpPr>
            <p:nvPr/>
          </p:nvCxnSpPr>
          <p:spPr bwMode="auto">
            <a:xfrm flipH="1">
              <a:off x="966895" y="4535732"/>
              <a:ext cx="563993" cy="46239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5" name="Straight Connector 654">
              <a:extLst>
                <a:ext uri="{FF2B5EF4-FFF2-40B4-BE49-F238E27FC236}">
                  <a16:creationId xmlns:a16="http://schemas.microsoft.com/office/drawing/2014/main" id="{7D156AB0-4960-2630-8CD1-96AC81E032C2}"/>
                </a:ext>
              </a:extLst>
            </p:cNvPr>
            <p:cNvCxnSpPr>
              <a:stCxn id="640" idx="5"/>
            </p:cNvCxnSpPr>
            <p:nvPr/>
          </p:nvCxnSpPr>
          <p:spPr bwMode="auto">
            <a:xfrm flipH="1">
              <a:off x="1290748" y="4471074"/>
              <a:ext cx="304797" cy="63500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6" name="Straight Connector 655">
              <a:extLst>
                <a:ext uri="{FF2B5EF4-FFF2-40B4-BE49-F238E27FC236}">
                  <a16:creationId xmlns:a16="http://schemas.microsoft.com/office/drawing/2014/main" id="{D477E40B-DB8E-B84B-FFDF-39AB6302CC9A}"/>
                </a:ext>
              </a:extLst>
            </p:cNvPr>
            <p:cNvCxnSpPr/>
            <p:nvPr/>
          </p:nvCxnSpPr>
          <p:spPr bwMode="auto">
            <a:xfrm>
              <a:off x="871067" y="4434823"/>
              <a:ext cx="641929" cy="680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7" name="Oval 656">
              <a:extLst>
                <a:ext uri="{FF2B5EF4-FFF2-40B4-BE49-F238E27FC236}">
                  <a16:creationId xmlns:a16="http://schemas.microsoft.com/office/drawing/2014/main" id="{B5553114-6699-B60B-E8D3-40DAD2737962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809750" y="500347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658" name="Straight Connector 657">
              <a:extLst>
                <a:ext uri="{FF2B5EF4-FFF2-40B4-BE49-F238E27FC236}">
                  <a16:creationId xmlns:a16="http://schemas.microsoft.com/office/drawing/2014/main" id="{D30CF8EB-D6D7-38EB-6C60-7A0E8F7F991C}"/>
                </a:ext>
              </a:extLst>
            </p:cNvPr>
            <p:cNvCxnSpPr>
              <a:stCxn id="640" idx="7"/>
              <a:endCxn id="657" idx="4"/>
            </p:cNvCxnSpPr>
            <p:nvPr/>
          </p:nvCxnSpPr>
          <p:spPr bwMode="auto">
            <a:xfrm>
              <a:off x="1595545" y="4535732"/>
              <a:ext cx="259925" cy="4677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9" name="Straight Connector 658">
              <a:extLst>
                <a:ext uri="{FF2B5EF4-FFF2-40B4-BE49-F238E27FC236}">
                  <a16:creationId xmlns:a16="http://schemas.microsoft.com/office/drawing/2014/main" id="{FBED0364-8099-F79D-53C8-349A148CC5E0}"/>
                </a:ext>
              </a:extLst>
            </p:cNvPr>
            <p:cNvCxnSpPr>
              <a:endCxn id="641" idx="4"/>
            </p:cNvCxnSpPr>
            <p:nvPr/>
          </p:nvCxnSpPr>
          <p:spPr bwMode="auto">
            <a:xfrm flipH="1">
              <a:off x="1448917" y="5094532"/>
              <a:ext cx="406978" cy="6776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0" name="Straight Connector 659">
              <a:extLst>
                <a:ext uri="{FF2B5EF4-FFF2-40B4-BE49-F238E27FC236}">
                  <a16:creationId xmlns:a16="http://schemas.microsoft.com/office/drawing/2014/main" id="{9E91D176-CBB7-97A7-DD25-52D83DCAA150}"/>
                </a:ext>
              </a:extLst>
            </p:cNvPr>
            <p:cNvCxnSpPr>
              <a:stCxn id="657" idx="2"/>
            </p:cNvCxnSpPr>
            <p:nvPr/>
          </p:nvCxnSpPr>
          <p:spPr bwMode="auto">
            <a:xfrm flipH="1">
              <a:off x="1290167" y="5049199"/>
              <a:ext cx="519583" cy="5618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1" name="Straight Connector 660">
              <a:extLst>
                <a:ext uri="{FF2B5EF4-FFF2-40B4-BE49-F238E27FC236}">
                  <a16:creationId xmlns:a16="http://schemas.microsoft.com/office/drawing/2014/main" id="{CE28E2EA-C04E-5324-2D67-5E3566589573}"/>
                </a:ext>
              </a:extLst>
            </p:cNvPr>
            <p:cNvCxnSpPr>
              <a:endCxn id="637" idx="2"/>
            </p:cNvCxnSpPr>
            <p:nvPr/>
          </p:nvCxnSpPr>
          <p:spPr bwMode="auto">
            <a:xfrm flipV="1">
              <a:off x="115995" y="5030453"/>
              <a:ext cx="772852" cy="7201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2" name="Straight Connector 661">
              <a:extLst>
                <a:ext uri="{FF2B5EF4-FFF2-40B4-BE49-F238E27FC236}">
                  <a16:creationId xmlns:a16="http://schemas.microsoft.com/office/drawing/2014/main" id="{5974E8E0-49B7-8572-F0F3-3FA4455158B6}"/>
                </a:ext>
              </a:extLst>
            </p:cNvPr>
            <p:cNvCxnSpPr>
              <a:endCxn id="637" idx="1"/>
            </p:cNvCxnSpPr>
            <p:nvPr/>
          </p:nvCxnSpPr>
          <p:spPr bwMode="auto">
            <a:xfrm flipV="1">
              <a:off x="58845" y="5062782"/>
              <a:ext cx="843393" cy="406399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3" name="Straight Connector 662">
              <a:extLst>
                <a:ext uri="{FF2B5EF4-FFF2-40B4-BE49-F238E27FC236}">
                  <a16:creationId xmlns:a16="http://schemas.microsoft.com/office/drawing/2014/main" id="{A3E53A6A-33EE-4CBF-8EEB-34B131008EF9}"/>
                </a:ext>
              </a:extLst>
            </p:cNvPr>
            <p:cNvCxnSpPr>
              <a:endCxn id="637" idx="5"/>
            </p:cNvCxnSpPr>
            <p:nvPr/>
          </p:nvCxnSpPr>
          <p:spPr bwMode="auto">
            <a:xfrm flipV="1">
              <a:off x="301733" y="4998124"/>
              <a:ext cx="665162" cy="82348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4" name="Straight Connector 663">
              <a:extLst>
                <a:ext uri="{FF2B5EF4-FFF2-40B4-BE49-F238E27FC236}">
                  <a16:creationId xmlns:a16="http://schemas.microsoft.com/office/drawing/2014/main" id="{DAA59423-9897-15C7-B4D9-6A5FE8D716F6}"/>
                </a:ext>
              </a:extLst>
            </p:cNvPr>
            <p:cNvCxnSpPr>
              <a:stCxn id="642" idx="4"/>
            </p:cNvCxnSpPr>
            <p:nvPr/>
          </p:nvCxnSpPr>
          <p:spPr bwMode="auto">
            <a:xfrm flipV="1">
              <a:off x="617067" y="5050474"/>
              <a:ext cx="305865" cy="829609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5" name="Straight Connector 664">
              <a:extLst>
                <a:ext uri="{FF2B5EF4-FFF2-40B4-BE49-F238E27FC236}">
                  <a16:creationId xmlns:a16="http://schemas.microsoft.com/office/drawing/2014/main" id="{A0FE8F41-4512-9801-E3EB-FEB428FA306F}"/>
                </a:ext>
              </a:extLst>
            </p:cNvPr>
            <p:cNvCxnSpPr>
              <a:stCxn id="641" idx="2"/>
              <a:endCxn id="667" idx="7"/>
            </p:cNvCxnSpPr>
            <p:nvPr/>
          </p:nvCxnSpPr>
          <p:spPr bwMode="auto">
            <a:xfrm flipH="1" flipV="1">
              <a:off x="906570" y="5459657"/>
              <a:ext cx="496627" cy="3581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6" name="Straight Connector 665">
              <a:extLst>
                <a:ext uri="{FF2B5EF4-FFF2-40B4-BE49-F238E27FC236}">
                  <a16:creationId xmlns:a16="http://schemas.microsoft.com/office/drawing/2014/main" id="{8F955F55-AD03-0E89-A5A5-415AFA9A0737}"/>
                </a:ext>
              </a:extLst>
            </p:cNvPr>
            <p:cNvCxnSpPr>
              <a:stCxn id="641" idx="0"/>
            </p:cNvCxnSpPr>
            <p:nvPr/>
          </p:nvCxnSpPr>
          <p:spPr bwMode="auto">
            <a:xfrm flipH="1" flipV="1">
              <a:off x="952608" y="5062783"/>
              <a:ext cx="496309" cy="800790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7" name="Oval 666">
              <a:extLst>
                <a:ext uri="{FF2B5EF4-FFF2-40B4-BE49-F238E27FC236}">
                  <a16:creationId xmlns:a16="http://schemas.microsoft.com/office/drawing/2014/main" id="{79777935-C9A1-85DD-5F16-96BF71C6089D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28522" y="5381608"/>
              <a:ext cx="91439" cy="91440"/>
            </a:xfrm>
            <a:prstGeom prst="ellipse">
              <a:avLst/>
            </a:prstGeom>
            <a:solidFill>
              <a:srgbClr val="CC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668" name="Straight Connector 667">
              <a:extLst>
                <a:ext uri="{FF2B5EF4-FFF2-40B4-BE49-F238E27FC236}">
                  <a16:creationId xmlns:a16="http://schemas.microsoft.com/office/drawing/2014/main" id="{A9F7ACEC-EAF0-733F-8CC4-2FE8734C07D9}"/>
                </a:ext>
              </a:extLst>
            </p:cNvPr>
            <p:cNvCxnSpPr/>
            <p:nvPr/>
          </p:nvCxnSpPr>
          <p:spPr bwMode="auto">
            <a:xfrm flipV="1">
              <a:off x="874242" y="5093335"/>
              <a:ext cx="43928" cy="33907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9" name="Straight Connector 668">
              <a:extLst>
                <a:ext uri="{FF2B5EF4-FFF2-40B4-BE49-F238E27FC236}">
                  <a16:creationId xmlns:a16="http://schemas.microsoft.com/office/drawing/2014/main" id="{3A63B534-C5FF-3A5C-8591-F37E20EF6BC3}"/>
                </a:ext>
              </a:extLst>
            </p:cNvPr>
            <p:cNvCxnSpPr>
              <a:stCxn id="642" idx="5"/>
            </p:cNvCxnSpPr>
            <p:nvPr/>
          </p:nvCxnSpPr>
          <p:spPr bwMode="auto">
            <a:xfrm flipV="1">
              <a:off x="649395" y="5393372"/>
              <a:ext cx="216387" cy="50010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0" name="Straight Connector 669">
              <a:extLst>
                <a:ext uri="{FF2B5EF4-FFF2-40B4-BE49-F238E27FC236}">
                  <a16:creationId xmlns:a16="http://schemas.microsoft.com/office/drawing/2014/main" id="{2E118C3A-AC44-384C-A8CE-81F396D9D945}"/>
                </a:ext>
              </a:extLst>
            </p:cNvPr>
            <p:cNvCxnSpPr/>
            <p:nvPr/>
          </p:nvCxnSpPr>
          <p:spPr bwMode="auto">
            <a:xfrm flipH="1" flipV="1">
              <a:off x="889595" y="5440997"/>
              <a:ext cx="12643" cy="51597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1" name="Oval 670">
              <a:extLst>
                <a:ext uri="{FF2B5EF4-FFF2-40B4-BE49-F238E27FC236}">
                  <a16:creationId xmlns:a16="http://schemas.microsoft.com/office/drawing/2014/main" id="{427AAEFF-4AF5-607F-C04F-DAF80E787EF6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82497" y="591183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672" name="Group 671">
            <a:extLst>
              <a:ext uri="{FF2B5EF4-FFF2-40B4-BE49-F238E27FC236}">
                <a16:creationId xmlns:a16="http://schemas.microsoft.com/office/drawing/2014/main" id="{CCD552CE-2B8A-00C2-202A-97CB0119DE65}"/>
              </a:ext>
            </a:extLst>
          </p:cNvPr>
          <p:cNvGrpSpPr/>
          <p:nvPr/>
        </p:nvGrpSpPr>
        <p:grpSpPr>
          <a:xfrm>
            <a:off x="3108761" y="4958672"/>
            <a:ext cx="1901189" cy="1628140"/>
            <a:chOff x="1678028" y="4833603"/>
            <a:chExt cx="1901189" cy="1628140"/>
          </a:xfrm>
        </p:grpSpPr>
        <p:sp>
          <p:nvSpPr>
            <p:cNvPr id="673" name="Oval 672">
              <a:extLst>
                <a:ext uri="{FF2B5EF4-FFF2-40B4-BE49-F238E27FC236}">
                  <a16:creationId xmlns:a16="http://schemas.microsoft.com/office/drawing/2014/main" id="{E4F3A535-C84C-F8E4-5261-F27509242597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927964" y="624706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4" name="Oval 673">
              <a:extLst>
                <a:ext uri="{FF2B5EF4-FFF2-40B4-BE49-F238E27FC236}">
                  <a16:creationId xmlns:a16="http://schemas.microsoft.com/office/drawing/2014/main" id="{609C4BF3-C88C-55F7-D8A7-953D68473AE6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678028" y="588739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5" name="Oval 674">
              <a:extLst>
                <a:ext uri="{FF2B5EF4-FFF2-40B4-BE49-F238E27FC236}">
                  <a16:creationId xmlns:a16="http://schemas.microsoft.com/office/drawing/2014/main" id="{AC82DD82-DBFB-CDBB-1194-54DA4EF023DE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1742645" y="5513104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6" name="Oval 675">
              <a:extLst>
                <a:ext uri="{FF2B5EF4-FFF2-40B4-BE49-F238E27FC236}">
                  <a16:creationId xmlns:a16="http://schemas.microsoft.com/office/drawing/2014/main" id="{CB05839E-66C0-FAF9-7462-BCCC95B4A6C8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077925" y="508760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7" name="Oval 676">
              <a:extLst>
                <a:ext uri="{FF2B5EF4-FFF2-40B4-BE49-F238E27FC236}">
                  <a16:creationId xmlns:a16="http://schemas.microsoft.com/office/drawing/2014/main" id="{EB8F48A6-D0A8-F0C9-CC5B-1257C77D10A7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566875" y="544320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8" name="Oval 677">
              <a:extLst>
                <a:ext uri="{FF2B5EF4-FFF2-40B4-BE49-F238E27FC236}">
                  <a16:creationId xmlns:a16="http://schemas.microsoft.com/office/drawing/2014/main" id="{EB8EEB83-EB58-0674-46D3-98C6C702D5FE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935175" y="551940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79" name="Oval 678">
              <a:extLst>
                <a:ext uri="{FF2B5EF4-FFF2-40B4-BE49-F238E27FC236}">
                  <a16:creationId xmlns:a16="http://schemas.microsoft.com/office/drawing/2014/main" id="{75DB8B80-BEA0-F426-3AF6-7F2603004821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503375" y="483360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0" name="Oval 679">
              <a:extLst>
                <a:ext uri="{FF2B5EF4-FFF2-40B4-BE49-F238E27FC236}">
                  <a16:creationId xmlns:a16="http://schemas.microsoft.com/office/drawing/2014/main" id="{7D8FB31D-878F-7EBC-B656-B034DE2E1B48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3195525" y="491615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1" name="Oval 680">
              <a:extLst>
                <a:ext uri="{FF2B5EF4-FFF2-40B4-BE49-F238E27FC236}">
                  <a16:creationId xmlns:a16="http://schemas.microsoft.com/office/drawing/2014/main" id="{8740E2F7-723F-4EE8-FD03-5B37777D5E0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3081225" y="623060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682" name="Oval 681">
              <a:extLst>
                <a:ext uri="{FF2B5EF4-FFF2-40B4-BE49-F238E27FC236}">
                  <a16:creationId xmlns:a16="http://schemas.microsoft.com/office/drawing/2014/main" id="{4D5C4698-8486-C22D-EEBD-5AA09DD34E6E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249375" y="633855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683" name="Straight Connector 682">
              <a:extLst>
                <a:ext uri="{FF2B5EF4-FFF2-40B4-BE49-F238E27FC236}">
                  <a16:creationId xmlns:a16="http://schemas.microsoft.com/office/drawing/2014/main" id="{A45BE642-303D-4359-3151-DA4F2AEBE142}"/>
                </a:ext>
              </a:extLst>
            </p:cNvPr>
            <p:cNvCxnSpPr>
              <a:stCxn id="679" idx="1"/>
              <a:endCxn id="676" idx="5"/>
            </p:cNvCxnSpPr>
            <p:nvPr/>
          </p:nvCxnSpPr>
          <p:spPr bwMode="auto">
            <a:xfrm flipH="1">
              <a:off x="2155973" y="4911652"/>
              <a:ext cx="360793" cy="18934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4" name="Straight Connector 683">
              <a:extLst>
                <a:ext uri="{FF2B5EF4-FFF2-40B4-BE49-F238E27FC236}">
                  <a16:creationId xmlns:a16="http://schemas.microsoft.com/office/drawing/2014/main" id="{763D3D17-32E1-546D-1E8E-7E7C9373C347}"/>
                </a:ext>
              </a:extLst>
            </p:cNvPr>
            <p:cNvCxnSpPr>
              <a:stCxn id="675" idx="5"/>
            </p:cNvCxnSpPr>
            <p:nvPr/>
          </p:nvCxnSpPr>
          <p:spPr bwMode="auto">
            <a:xfrm flipV="1">
              <a:off x="1820693" y="5170844"/>
              <a:ext cx="265431" cy="35565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5" name="Straight Connector 684">
              <a:extLst>
                <a:ext uri="{FF2B5EF4-FFF2-40B4-BE49-F238E27FC236}">
                  <a16:creationId xmlns:a16="http://schemas.microsoft.com/office/drawing/2014/main" id="{F23088D6-17AB-AE0C-97AB-6398EDE61156}"/>
                </a:ext>
              </a:extLst>
            </p:cNvPr>
            <p:cNvCxnSpPr>
              <a:stCxn id="674" idx="4"/>
            </p:cNvCxnSpPr>
            <p:nvPr/>
          </p:nvCxnSpPr>
          <p:spPr bwMode="auto">
            <a:xfrm flipV="1">
              <a:off x="1723748" y="5551846"/>
              <a:ext cx="76626" cy="335553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6" name="Straight Connector 685">
              <a:extLst>
                <a:ext uri="{FF2B5EF4-FFF2-40B4-BE49-F238E27FC236}">
                  <a16:creationId xmlns:a16="http://schemas.microsoft.com/office/drawing/2014/main" id="{FE38C53F-E6CB-6C4F-AB21-737DE49A2124}"/>
                </a:ext>
              </a:extLst>
            </p:cNvPr>
            <p:cNvCxnSpPr>
              <a:stCxn id="673" idx="3"/>
              <a:endCxn id="674" idx="7"/>
            </p:cNvCxnSpPr>
            <p:nvPr/>
          </p:nvCxnSpPr>
          <p:spPr bwMode="auto">
            <a:xfrm flipH="1" flipV="1">
              <a:off x="1756076" y="5965448"/>
              <a:ext cx="185279" cy="29500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7" name="Straight Connector 686">
              <a:extLst>
                <a:ext uri="{FF2B5EF4-FFF2-40B4-BE49-F238E27FC236}">
                  <a16:creationId xmlns:a16="http://schemas.microsoft.com/office/drawing/2014/main" id="{7AE36FA1-FDD0-2C8D-D949-F70EBCB9B2ED}"/>
                </a:ext>
              </a:extLst>
            </p:cNvPr>
            <p:cNvCxnSpPr>
              <a:stCxn id="682" idx="2"/>
              <a:endCxn id="673" idx="2"/>
            </p:cNvCxnSpPr>
            <p:nvPr/>
          </p:nvCxnSpPr>
          <p:spPr bwMode="auto">
            <a:xfrm flipH="1" flipV="1">
              <a:off x="1927964" y="6292783"/>
              <a:ext cx="321411" cy="91490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8" name="Straight Connector 687">
              <a:extLst>
                <a:ext uri="{FF2B5EF4-FFF2-40B4-BE49-F238E27FC236}">
                  <a16:creationId xmlns:a16="http://schemas.microsoft.com/office/drawing/2014/main" id="{4BB86861-2CF6-6ADB-C16C-DC71FD7CC78A}"/>
                </a:ext>
              </a:extLst>
            </p:cNvPr>
            <p:cNvCxnSpPr/>
            <p:nvPr/>
          </p:nvCxnSpPr>
          <p:spPr bwMode="auto">
            <a:xfrm flipH="1" flipV="1">
              <a:off x="2327425" y="6396397"/>
              <a:ext cx="252841" cy="190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9" name="Straight Connector 688">
              <a:extLst>
                <a:ext uri="{FF2B5EF4-FFF2-40B4-BE49-F238E27FC236}">
                  <a16:creationId xmlns:a16="http://schemas.microsoft.com/office/drawing/2014/main" id="{69E52479-413D-3B46-CFDB-5D033EE1EB98}"/>
                </a:ext>
              </a:extLst>
            </p:cNvPr>
            <p:cNvCxnSpPr/>
            <p:nvPr/>
          </p:nvCxnSpPr>
          <p:spPr bwMode="auto">
            <a:xfrm flipH="1">
              <a:off x="2644926" y="6285230"/>
              <a:ext cx="432284" cy="136568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0" name="Straight Connector 689">
              <a:extLst>
                <a:ext uri="{FF2B5EF4-FFF2-40B4-BE49-F238E27FC236}">
                  <a16:creationId xmlns:a16="http://schemas.microsoft.com/office/drawing/2014/main" id="{1544AC61-1E87-2238-E41B-BBDF50D5BA86}"/>
                </a:ext>
              </a:extLst>
            </p:cNvPr>
            <p:cNvCxnSpPr>
              <a:stCxn id="678" idx="0"/>
            </p:cNvCxnSpPr>
            <p:nvPr/>
          </p:nvCxnSpPr>
          <p:spPr bwMode="auto">
            <a:xfrm>
              <a:off x="2980895" y="5610843"/>
              <a:ext cx="114881" cy="6395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1" name="Straight Connector 690">
              <a:extLst>
                <a:ext uri="{FF2B5EF4-FFF2-40B4-BE49-F238E27FC236}">
                  <a16:creationId xmlns:a16="http://schemas.microsoft.com/office/drawing/2014/main" id="{0C639639-3B59-12D8-50A4-B716235FE8AD}"/>
                </a:ext>
              </a:extLst>
            </p:cNvPr>
            <p:cNvCxnSpPr>
              <a:stCxn id="677" idx="3"/>
            </p:cNvCxnSpPr>
            <p:nvPr/>
          </p:nvCxnSpPr>
          <p:spPr bwMode="auto">
            <a:xfrm>
              <a:off x="2580266" y="5456594"/>
              <a:ext cx="401210" cy="9525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2" name="Straight Connector 691">
              <a:extLst>
                <a:ext uri="{FF2B5EF4-FFF2-40B4-BE49-F238E27FC236}">
                  <a16:creationId xmlns:a16="http://schemas.microsoft.com/office/drawing/2014/main" id="{C7CE27E8-F823-120D-1F75-73EBE71DABC2}"/>
                </a:ext>
              </a:extLst>
            </p:cNvPr>
            <p:cNvCxnSpPr>
              <a:stCxn id="676" idx="7"/>
            </p:cNvCxnSpPr>
            <p:nvPr/>
          </p:nvCxnSpPr>
          <p:spPr bwMode="auto">
            <a:xfrm>
              <a:off x="2155973" y="5165652"/>
              <a:ext cx="444503" cy="2972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3" name="Straight Connector 692">
              <a:extLst>
                <a:ext uri="{FF2B5EF4-FFF2-40B4-BE49-F238E27FC236}">
                  <a16:creationId xmlns:a16="http://schemas.microsoft.com/office/drawing/2014/main" id="{2F2AF5D3-88FD-A326-5481-33A7B7615BB8}"/>
                </a:ext>
              </a:extLst>
            </p:cNvPr>
            <p:cNvCxnSpPr>
              <a:stCxn id="679" idx="0"/>
            </p:cNvCxnSpPr>
            <p:nvPr/>
          </p:nvCxnSpPr>
          <p:spPr bwMode="auto">
            <a:xfrm>
              <a:off x="2549095" y="4925043"/>
              <a:ext cx="83131" cy="5252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4" name="Straight Connector 693">
              <a:extLst>
                <a:ext uri="{FF2B5EF4-FFF2-40B4-BE49-F238E27FC236}">
                  <a16:creationId xmlns:a16="http://schemas.microsoft.com/office/drawing/2014/main" id="{83F923C1-F821-0A23-B0BF-657E3A98F752}"/>
                </a:ext>
              </a:extLst>
            </p:cNvPr>
            <p:cNvCxnSpPr>
              <a:stCxn id="680" idx="1"/>
              <a:endCxn id="677" idx="5"/>
            </p:cNvCxnSpPr>
            <p:nvPr/>
          </p:nvCxnSpPr>
          <p:spPr bwMode="auto">
            <a:xfrm flipH="1">
              <a:off x="2644923" y="4994202"/>
              <a:ext cx="563993" cy="46239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5" name="Straight Connector 694">
              <a:extLst>
                <a:ext uri="{FF2B5EF4-FFF2-40B4-BE49-F238E27FC236}">
                  <a16:creationId xmlns:a16="http://schemas.microsoft.com/office/drawing/2014/main" id="{5375CD3D-5E32-4EEC-5D2D-6B3718374ABD}"/>
                </a:ext>
              </a:extLst>
            </p:cNvPr>
            <p:cNvCxnSpPr>
              <a:stCxn id="680" idx="5"/>
            </p:cNvCxnSpPr>
            <p:nvPr/>
          </p:nvCxnSpPr>
          <p:spPr bwMode="auto">
            <a:xfrm flipH="1">
              <a:off x="2968776" y="4929544"/>
              <a:ext cx="304797" cy="63500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6" name="Straight Connector 695">
              <a:extLst>
                <a:ext uri="{FF2B5EF4-FFF2-40B4-BE49-F238E27FC236}">
                  <a16:creationId xmlns:a16="http://schemas.microsoft.com/office/drawing/2014/main" id="{273E86E5-F57D-B6BC-256B-7DD15C2108D8}"/>
                </a:ext>
              </a:extLst>
            </p:cNvPr>
            <p:cNvCxnSpPr/>
            <p:nvPr/>
          </p:nvCxnSpPr>
          <p:spPr bwMode="auto">
            <a:xfrm>
              <a:off x="2549095" y="4893293"/>
              <a:ext cx="641929" cy="680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7" name="Oval 696">
              <a:extLst>
                <a:ext uri="{FF2B5EF4-FFF2-40B4-BE49-F238E27FC236}">
                  <a16:creationId xmlns:a16="http://schemas.microsoft.com/office/drawing/2014/main" id="{022BD8CA-858E-3C48-F96C-A1E31865F83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3487778" y="545432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698" name="Straight Connector 697">
              <a:extLst>
                <a:ext uri="{FF2B5EF4-FFF2-40B4-BE49-F238E27FC236}">
                  <a16:creationId xmlns:a16="http://schemas.microsoft.com/office/drawing/2014/main" id="{EC24945C-692A-8846-9583-D04FF0C39808}"/>
                </a:ext>
              </a:extLst>
            </p:cNvPr>
            <p:cNvCxnSpPr>
              <a:stCxn id="680" idx="7"/>
            </p:cNvCxnSpPr>
            <p:nvPr/>
          </p:nvCxnSpPr>
          <p:spPr bwMode="auto">
            <a:xfrm>
              <a:off x="3273573" y="4994202"/>
              <a:ext cx="259925" cy="4677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9" name="Straight Connector 698">
              <a:extLst>
                <a:ext uri="{FF2B5EF4-FFF2-40B4-BE49-F238E27FC236}">
                  <a16:creationId xmlns:a16="http://schemas.microsoft.com/office/drawing/2014/main" id="{44533F47-D4D9-C742-31C5-06A7A60CCA1F}"/>
                </a:ext>
              </a:extLst>
            </p:cNvPr>
            <p:cNvCxnSpPr>
              <a:endCxn id="681" idx="4"/>
            </p:cNvCxnSpPr>
            <p:nvPr/>
          </p:nvCxnSpPr>
          <p:spPr bwMode="auto">
            <a:xfrm flipH="1">
              <a:off x="3126945" y="5553002"/>
              <a:ext cx="406978" cy="6776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0" name="Straight Connector 699">
              <a:extLst>
                <a:ext uri="{FF2B5EF4-FFF2-40B4-BE49-F238E27FC236}">
                  <a16:creationId xmlns:a16="http://schemas.microsoft.com/office/drawing/2014/main" id="{234D9F0B-99AA-F04B-FF1D-A4C0FF435509}"/>
                </a:ext>
              </a:extLst>
            </p:cNvPr>
            <p:cNvCxnSpPr/>
            <p:nvPr/>
          </p:nvCxnSpPr>
          <p:spPr bwMode="auto">
            <a:xfrm flipH="1">
              <a:off x="2968195" y="5507669"/>
              <a:ext cx="519583" cy="5618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1" name="Straight Connector 700">
              <a:extLst>
                <a:ext uri="{FF2B5EF4-FFF2-40B4-BE49-F238E27FC236}">
                  <a16:creationId xmlns:a16="http://schemas.microsoft.com/office/drawing/2014/main" id="{32290591-950A-474B-0470-FAD60431BCA1}"/>
                </a:ext>
              </a:extLst>
            </p:cNvPr>
            <p:cNvCxnSpPr>
              <a:endCxn id="677" idx="2"/>
            </p:cNvCxnSpPr>
            <p:nvPr/>
          </p:nvCxnSpPr>
          <p:spPr bwMode="auto">
            <a:xfrm flipV="1">
              <a:off x="1794023" y="5488923"/>
              <a:ext cx="772852" cy="7201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2" name="Straight Connector 701">
              <a:extLst>
                <a:ext uri="{FF2B5EF4-FFF2-40B4-BE49-F238E27FC236}">
                  <a16:creationId xmlns:a16="http://schemas.microsoft.com/office/drawing/2014/main" id="{CA5CF850-5548-D1BC-E0FB-E644D2D8A75D}"/>
                </a:ext>
              </a:extLst>
            </p:cNvPr>
            <p:cNvCxnSpPr>
              <a:endCxn id="677" idx="1"/>
            </p:cNvCxnSpPr>
            <p:nvPr/>
          </p:nvCxnSpPr>
          <p:spPr bwMode="auto">
            <a:xfrm flipV="1">
              <a:off x="1736873" y="5521252"/>
              <a:ext cx="843393" cy="406399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3" name="Straight Connector 702">
              <a:extLst>
                <a:ext uri="{FF2B5EF4-FFF2-40B4-BE49-F238E27FC236}">
                  <a16:creationId xmlns:a16="http://schemas.microsoft.com/office/drawing/2014/main" id="{7C31A041-B40D-AFB5-C94C-166439F145C7}"/>
                </a:ext>
              </a:extLst>
            </p:cNvPr>
            <p:cNvCxnSpPr>
              <a:endCxn id="677" idx="5"/>
            </p:cNvCxnSpPr>
            <p:nvPr/>
          </p:nvCxnSpPr>
          <p:spPr bwMode="auto">
            <a:xfrm flipV="1">
              <a:off x="1979761" y="5456594"/>
              <a:ext cx="665162" cy="82348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4" name="Straight Connector 703">
              <a:extLst>
                <a:ext uri="{FF2B5EF4-FFF2-40B4-BE49-F238E27FC236}">
                  <a16:creationId xmlns:a16="http://schemas.microsoft.com/office/drawing/2014/main" id="{40DBF0BB-9B19-A559-1688-AA90FEE4420C}"/>
                </a:ext>
              </a:extLst>
            </p:cNvPr>
            <p:cNvCxnSpPr>
              <a:stCxn id="682" idx="4"/>
            </p:cNvCxnSpPr>
            <p:nvPr/>
          </p:nvCxnSpPr>
          <p:spPr bwMode="auto">
            <a:xfrm flipV="1">
              <a:off x="2295095" y="5508944"/>
              <a:ext cx="305865" cy="829609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5" name="Straight Connector 704">
              <a:extLst>
                <a:ext uri="{FF2B5EF4-FFF2-40B4-BE49-F238E27FC236}">
                  <a16:creationId xmlns:a16="http://schemas.microsoft.com/office/drawing/2014/main" id="{9F83328F-AF83-9C2E-6CBF-A0571C7F95AB}"/>
                </a:ext>
              </a:extLst>
            </p:cNvPr>
            <p:cNvCxnSpPr>
              <a:stCxn id="681" idx="2"/>
              <a:endCxn id="707" idx="7"/>
            </p:cNvCxnSpPr>
            <p:nvPr/>
          </p:nvCxnSpPr>
          <p:spPr bwMode="auto">
            <a:xfrm flipH="1" flipV="1">
              <a:off x="2584598" y="5918127"/>
              <a:ext cx="496627" cy="3581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6" name="Straight Connector 705">
              <a:extLst>
                <a:ext uri="{FF2B5EF4-FFF2-40B4-BE49-F238E27FC236}">
                  <a16:creationId xmlns:a16="http://schemas.microsoft.com/office/drawing/2014/main" id="{BD7FE788-C010-E192-59D2-B4C2D06FEB6E}"/>
                </a:ext>
              </a:extLst>
            </p:cNvPr>
            <p:cNvCxnSpPr>
              <a:stCxn id="678" idx="1"/>
            </p:cNvCxnSpPr>
            <p:nvPr/>
          </p:nvCxnSpPr>
          <p:spPr bwMode="auto">
            <a:xfrm flipH="1">
              <a:off x="2567137" y="5597452"/>
              <a:ext cx="381429" cy="2794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7" name="Oval 706">
              <a:extLst>
                <a:ext uri="{FF2B5EF4-FFF2-40B4-BE49-F238E27FC236}">
                  <a16:creationId xmlns:a16="http://schemas.microsoft.com/office/drawing/2014/main" id="{72483F50-2EAD-6C70-37B5-A3741B2E8C9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506550" y="5840078"/>
              <a:ext cx="91439" cy="91440"/>
            </a:xfrm>
            <a:prstGeom prst="ellipse">
              <a:avLst/>
            </a:prstGeom>
            <a:solidFill>
              <a:srgbClr val="CC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08" name="Straight Connector 707">
              <a:extLst>
                <a:ext uri="{FF2B5EF4-FFF2-40B4-BE49-F238E27FC236}">
                  <a16:creationId xmlns:a16="http://schemas.microsoft.com/office/drawing/2014/main" id="{172F0EA4-B26B-FC56-759D-F7A6E7AB78A7}"/>
                </a:ext>
              </a:extLst>
            </p:cNvPr>
            <p:cNvCxnSpPr/>
            <p:nvPr/>
          </p:nvCxnSpPr>
          <p:spPr bwMode="auto">
            <a:xfrm flipV="1">
              <a:off x="2552270" y="5551805"/>
              <a:ext cx="43928" cy="33907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9" name="Straight Connector 708">
              <a:extLst>
                <a:ext uri="{FF2B5EF4-FFF2-40B4-BE49-F238E27FC236}">
                  <a16:creationId xmlns:a16="http://schemas.microsoft.com/office/drawing/2014/main" id="{786C136D-513E-83DC-7C40-D4F7EC1C3E6F}"/>
                </a:ext>
              </a:extLst>
            </p:cNvPr>
            <p:cNvCxnSpPr>
              <a:stCxn id="682" idx="5"/>
            </p:cNvCxnSpPr>
            <p:nvPr/>
          </p:nvCxnSpPr>
          <p:spPr bwMode="auto">
            <a:xfrm flipV="1">
              <a:off x="2327423" y="5851842"/>
              <a:ext cx="216387" cy="50010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0" name="Straight Connector 709">
              <a:extLst>
                <a:ext uri="{FF2B5EF4-FFF2-40B4-BE49-F238E27FC236}">
                  <a16:creationId xmlns:a16="http://schemas.microsoft.com/office/drawing/2014/main" id="{14E34E45-68B0-7BE8-333C-1E777088E23D}"/>
                </a:ext>
              </a:extLst>
            </p:cNvPr>
            <p:cNvCxnSpPr/>
            <p:nvPr/>
          </p:nvCxnSpPr>
          <p:spPr bwMode="auto">
            <a:xfrm flipH="1" flipV="1">
              <a:off x="2567623" y="5899467"/>
              <a:ext cx="12643" cy="51597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1" name="Oval 710">
              <a:extLst>
                <a:ext uri="{FF2B5EF4-FFF2-40B4-BE49-F238E27FC236}">
                  <a16:creationId xmlns:a16="http://schemas.microsoft.com/office/drawing/2014/main" id="{706FD78C-B53F-92EF-2CDD-8B48222408EB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2560525" y="637030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712" name="Group 711">
            <a:extLst>
              <a:ext uri="{FF2B5EF4-FFF2-40B4-BE49-F238E27FC236}">
                <a16:creationId xmlns:a16="http://schemas.microsoft.com/office/drawing/2014/main" id="{18F595AE-16DB-B950-84B2-B0E4EA6A2AF6}"/>
              </a:ext>
            </a:extLst>
          </p:cNvPr>
          <p:cNvGrpSpPr/>
          <p:nvPr/>
        </p:nvGrpSpPr>
        <p:grpSpPr>
          <a:xfrm>
            <a:off x="5804598" y="5012690"/>
            <a:ext cx="1901189" cy="1628140"/>
            <a:chOff x="3541118" y="4620243"/>
            <a:chExt cx="1901189" cy="1628140"/>
          </a:xfrm>
        </p:grpSpPr>
        <p:sp>
          <p:nvSpPr>
            <p:cNvPr id="713" name="Oval 712">
              <a:extLst>
                <a:ext uri="{FF2B5EF4-FFF2-40B4-BE49-F238E27FC236}">
                  <a16:creationId xmlns:a16="http://schemas.microsoft.com/office/drawing/2014/main" id="{DA64F58A-503C-F9C7-FEC1-12E2E08858F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3791054" y="603370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4" name="Oval 713">
              <a:extLst>
                <a:ext uri="{FF2B5EF4-FFF2-40B4-BE49-F238E27FC236}">
                  <a16:creationId xmlns:a16="http://schemas.microsoft.com/office/drawing/2014/main" id="{5CEC5782-5E7C-9976-2340-05D2574B6147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3541118" y="567403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5" name="Oval 714">
              <a:extLst>
                <a:ext uri="{FF2B5EF4-FFF2-40B4-BE49-F238E27FC236}">
                  <a16:creationId xmlns:a16="http://schemas.microsoft.com/office/drawing/2014/main" id="{36CEB9FD-CA21-03BA-C625-8327850089A2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3605735" y="5299744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6" name="Oval 715">
              <a:extLst>
                <a:ext uri="{FF2B5EF4-FFF2-40B4-BE49-F238E27FC236}">
                  <a16:creationId xmlns:a16="http://schemas.microsoft.com/office/drawing/2014/main" id="{C1B810CE-FCC0-34CF-986E-F8F692164D14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3941015" y="487424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7" name="Oval 716">
              <a:extLst>
                <a:ext uri="{FF2B5EF4-FFF2-40B4-BE49-F238E27FC236}">
                  <a16:creationId xmlns:a16="http://schemas.microsoft.com/office/drawing/2014/main" id="{C520D4E9-9D68-813D-6218-AD4E808B07B1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4429965" y="522984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8" name="Oval 717">
              <a:extLst>
                <a:ext uri="{FF2B5EF4-FFF2-40B4-BE49-F238E27FC236}">
                  <a16:creationId xmlns:a16="http://schemas.microsoft.com/office/drawing/2014/main" id="{AAFB4954-D8E4-43BC-246D-5D7AEB4D687A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4798265" y="530604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19" name="Oval 718">
              <a:extLst>
                <a:ext uri="{FF2B5EF4-FFF2-40B4-BE49-F238E27FC236}">
                  <a16:creationId xmlns:a16="http://schemas.microsoft.com/office/drawing/2014/main" id="{E374CC4A-0CC0-2B70-6D20-D0ABD085D84B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4366465" y="462024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0" name="Oval 719">
              <a:extLst>
                <a:ext uri="{FF2B5EF4-FFF2-40B4-BE49-F238E27FC236}">
                  <a16:creationId xmlns:a16="http://schemas.microsoft.com/office/drawing/2014/main" id="{2D5D70A6-FD61-5021-035F-A099C17A72C4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5058615" y="470279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1" name="Oval 720">
              <a:extLst>
                <a:ext uri="{FF2B5EF4-FFF2-40B4-BE49-F238E27FC236}">
                  <a16:creationId xmlns:a16="http://schemas.microsoft.com/office/drawing/2014/main" id="{FCB661F3-7EE8-B0F6-6153-8D20ED854127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4944315" y="601724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22" name="Oval 721">
              <a:extLst>
                <a:ext uri="{FF2B5EF4-FFF2-40B4-BE49-F238E27FC236}">
                  <a16:creationId xmlns:a16="http://schemas.microsoft.com/office/drawing/2014/main" id="{B948EAE7-84DA-BD01-3AE9-7B62CCCE3551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4112465" y="612519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23" name="Straight Connector 722">
              <a:extLst>
                <a:ext uri="{FF2B5EF4-FFF2-40B4-BE49-F238E27FC236}">
                  <a16:creationId xmlns:a16="http://schemas.microsoft.com/office/drawing/2014/main" id="{D03284C4-234F-50F8-EA55-1311D5F21D0B}"/>
                </a:ext>
              </a:extLst>
            </p:cNvPr>
            <p:cNvCxnSpPr>
              <a:stCxn id="719" idx="1"/>
              <a:endCxn id="716" idx="5"/>
            </p:cNvCxnSpPr>
            <p:nvPr/>
          </p:nvCxnSpPr>
          <p:spPr bwMode="auto">
            <a:xfrm flipH="1">
              <a:off x="4019063" y="4698292"/>
              <a:ext cx="360793" cy="18934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4" name="Straight Connector 723">
              <a:extLst>
                <a:ext uri="{FF2B5EF4-FFF2-40B4-BE49-F238E27FC236}">
                  <a16:creationId xmlns:a16="http://schemas.microsoft.com/office/drawing/2014/main" id="{B7814AF3-5EA4-546A-CCEB-AE973E2AE537}"/>
                </a:ext>
              </a:extLst>
            </p:cNvPr>
            <p:cNvCxnSpPr>
              <a:stCxn id="715" idx="5"/>
            </p:cNvCxnSpPr>
            <p:nvPr/>
          </p:nvCxnSpPr>
          <p:spPr bwMode="auto">
            <a:xfrm flipV="1">
              <a:off x="3683783" y="4957484"/>
              <a:ext cx="265431" cy="35565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5" name="Straight Connector 724">
              <a:extLst>
                <a:ext uri="{FF2B5EF4-FFF2-40B4-BE49-F238E27FC236}">
                  <a16:creationId xmlns:a16="http://schemas.microsoft.com/office/drawing/2014/main" id="{43961C3A-2800-91FF-70EE-985B05F820C9}"/>
                </a:ext>
              </a:extLst>
            </p:cNvPr>
            <p:cNvCxnSpPr>
              <a:stCxn id="714" idx="4"/>
            </p:cNvCxnSpPr>
            <p:nvPr/>
          </p:nvCxnSpPr>
          <p:spPr bwMode="auto">
            <a:xfrm flipV="1">
              <a:off x="3586838" y="5338486"/>
              <a:ext cx="76626" cy="335553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6" name="Straight Connector 725">
              <a:extLst>
                <a:ext uri="{FF2B5EF4-FFF2-40B4-BE49-F238E27FC236}">
                  <a16:creationId xmlns:a16="http://schemas.microsoft.com/office/drawing/2014/main" id="{80CD710D-BFD5-FE2F-58E0-80D2E063E25B}"/>
                </a:ext>
              </a:extLst>
            </p:cNvPr>
            <p:cNvCxnSpPr>
              <a:stCxn id="713" idx="3"/>
              <a:endCxn id="714" idx="7"/>
            </p:cNvCxnSpPr>
            <p:nvPr/>
          </p:nvCxnSpPr>
          <p:spPr bwMode="auto">
            <a:xfrm flipH="1" flipV="1">
              <a:off x="3619166" y="5752088"/>
              <a:ext cx="185279" cy="29500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7" name="Straight Connector 726">
              <a:extLst>
                <a:ext uri="{FF2B5EF4-FFF2-40B4-BE49-F238E27FC236}">
                  <a16:creationId xmlns:a16="http://schemas.microsoft.com/office/drawing/2014/main" id="{26AB69C2-10F4-1CA8-1300-28DB28FE314F}"/>
                </a:ext>
              </a:extLst>
            </p:cNvPr>
            <p:cNvCxnSpPr>
              <a:stCxn id="722" idx="2"/>
              <a:endCxn id="713" idx="2"/>
            </p:cNvCxnSpPr>
            <p:nvPr/>
          </p:nvCxnSpPr>
          <p:spPr bwMode="auto">
            <a:xfrm flipH="1" flipV="1">
              <a:off x="3791054" y="6079423"/>
              <a:ext cx="321411" cy="91490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8" name="Straight Connector 727">
              <a:extLst>
                <a:ext uri="{FF2B5EF4-FFF2-40B4-BE49-F238E27FC236}">
                  <a16:creationId xmlns:a16="http://schemas.microsoft.com/office/drawing/2014/main" id="{6C567254-9BA9-424D-528C-D2511D6EC786}"/>
                </a:ext>
              </a:extLst>
            </p:cNvPr>
            <p:cNvCxnSpPr/>
            <p:nvPr/>
          </p:nvCxnSpPr>
          <p:spPr bwMode="auto">
            <a:xfrm flipH="1" flipV="1">
              <a:off x="4190515" y="6183037"/>
              <a:ext cx="252841" cy="190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9" name="Straight Connector 728">
              <a:extLst>
                <a:ext uri="{FF2B5EF4-FFF2-40B4-BE49-F238E27FC236}">
                  <a16:creationId xmlns:a16="http://schemas.microsoft.com/office/drawing/2014/main" id="{CB4E9E28-3D24-B2C1-0429-3DA876D123E8}"/>
                </a:ext>
              </a:extLst>
            </p:cNvPr>
            <p:cNvCxnSpPr/>
            <p:nvPr/>
          </p:nvCxnSpPr>
          <p:spPr bwMode="auto">
            <a:xfrm flipH="1">
              <a:off x="4508016" y="6071870"/>
              <a:ext cx="432284" cy="136568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0" name="Straight Connector 729">
              <a:extLst>
                <a:ext uri="{FF2B5EF4-FFF2-40B4-BE49-F238E27FC236}">
                  <a16:creationId xmlns:a16="http://schemas.microsoft.com/office/drawing/2014/main" id="{9375EB7E-8480-17C1-6127-1075D690BB86}"/>
                </a:ext>
              </a:extLst>
            </p:cNvPr>
            <p:cNvCxnSpPr>
              <a:stCxn id="718" idx="0"/>
            </p:cNvCxnSpPr>
            <p:nvPr/>
          </p:nvCxnSpPr>
          <p:spPr bwMode="auto">
            <a:xfrm>
              <a:off x="4843985" y="5397483"/>
              <a:ext cx="114881" cy="6395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1" name="Straight Connector 730">
              <a:extLst>
                <a:ext uri="{FF2B5EF4-FFF2-40B4-BE49-F238E27FC236}">
                  <a16:creationId xmlns:a16="http://schemas.microsoft.com/office/drawing/2014/main" id="{48BE271F-2269-6BC4-7AEC-40431A78A2C0}"/>
                </a:ext>
              </a:extLst>
            </p:cNvPr>
            <p:cNvCxnSpPr>
              <a:stCxn id="717" idx="3"/>
            </p:cNvCxnSpPr>
            <p:nvPr/>
          </p:nvCxnSpPr>
          <p:spPr bwMode="auto">
            <a:xfrm>
              <a:off x="4443356" y="5243234"/>
              <a:ext cx="401210" cy="9525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2" name="Straight Connector 731">
              <a:extLst>
                <a:ext uri="{FF2B5EF4-FFF2-40B4-BE49-F238E27FC236}">
                  <a16:creationId xmlns:a16="http://schemas.microsoft.com/office/drawing/2014/main" id="{2D7E8256-DDEC-E4EE-5266-338FC8356847}"/>
                </a:ext>
              </a:extLst>
            </p:cNvPr>
            <p:cNvCxnSpPr>
              <a:stCxn id="716" idx="7"/>
            </p:cNvCxnSpPr>
            <p:nvPr/>
          </p:nvCxnSpPr>
          <p:spPr bwMode="auto">
            <a:xfrm>
              <a:off x="4019063" y="4952292"/>
              <a:ext cx="444503" cy="2972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3" name="Straight Connector 732">
              <a:extLst>
                <a:ext uri="{FF2B5EF4-FFF2-40B4-BE49-F238E27FC236}">
                  <a16:creationId xmlns:a16="http://schemas.microsoft.com/office/drawing/2014/main" id="{AB320E7C-3DBE-2D40-5ED1-E2A36C224F5B}"/>
                </a:ext>
              </a:extLst>
            </p:cNvPr>
            <p:cNvCxnSpPr>
              <a:stCxn id="719" idx="0"/>
            </p:cNvCxnSpPr>
            <p:nvPr/>
          </p:nvCxnSpPr>
          <p:spPr bwMode="auto">
            <a:xfrm>
              <a:off x="4412185" y="4711683"/>
              <a:ext cx="83131" cy="5252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4" name="Straight Connector 733">
              <a:extLst>
                <a:ext uri="{FF2B5EF4-FFF2-40B4-BE49-F238E27FC236}">
                  <a16:creationId xmlns:a16="http://schemas.microsoft.com/office/drawing/2014/main" id="{0CEDBBFE-0E8E-4389-4E8D-8FB66DED0D67}"/>
                </a:ext>
              </a:extLst>
            </p:cNvPr>
            <p:cNvCxnSpPr>
              <a:stCxn id="720" idx="1"/>
              <a:endCxn id="717" idx="5"/>
            </p:cNvCxnSpPr>
            <p:nvPr/>
          </p:nvCxnSpPr>
          <p:spPr bwMode="auto">
            <a:xfrm flipH="1">
              <a:off x="4508013" y="4780842"/>
              <a:ext cx="563993" cy="46239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5" name="Straight Connector 734">
              <a:extLst>
                <a:ext uri="{FF2B5EF4-FFF2-40B4-BE49-F238E27FC236}">
                  <a16:creationId xmlns:a16="http://schemas.microsoft.com/office/drawing/2014/main" id="{532AD461-9954-E39C-42F6-8E11013CFC76}"/>
                </a:ext>
              </a:extLst>
            </p:cNvPr>
            <p:cNvCxnSpPr>
              <a:stCxn id="720" idx="5"/>
            </p:cNvCxnSpPr>
            <p:nvPr/>
          </p:nvCxnSpPr>
          <p:spPr bwMode="auto">
            <a:xfrm flipH="1">
              <a:off x="4831866" y="4716184"/>
              <a:ext cx="304797" cy="63500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6" name="Straight Connector 735">
              <a:extLst>
                <a:ext uri="{FF2B5EF4-FFF2-40B4-BE49-F238E27FC236}">
                  <a16:creationId xmlns:a16="http://schemas.microsoft.com/office/drawing/2014/main" id="{79E2EA1D-388F-8C62-B772-C1049375E97C}"/>
                </a:ext>
              </a:extLst>
            </p:cNvPr>
            <p:cNvCxnSpPr/>
            <p:nvPr/>
          </p:nvCxnSpPr>
          <p:spPr bwMode="auto">
            <a:xfrm>
              <a:off x="4412185" y="4679933"/>
              <a:ext cx="641929" cy="680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7" name="Oval 736">
              <a:extLst>
                <a:ext uri="{FF2B5EF4-FFF2-40B4-BE49-F238E27FC236}">
                  <a16:creationId xmlns:a16="http://schemas.microsoft.com/office/drawing/2014/main" id="{6B0DFF05-60B4-6A94-8253-C8EDDC1482A8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5350868" y="524858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38" name="Straight Connector 737">
              <a:extLst>
                <a:ext uri="{FF2B5EF4-FFF2-40B4-BE49-F238E27FC236}">
                  <a16:creationId xmlns:a16="http://schemas.microsoft.com/office/drawing/2014/main" id="{029C5AA8-518E-97A3-9031-99B570732D5E}"/>
                </a:ext>
              </a:extLst>
            </p:cNvPr>
            <p:cNvCxnSpPr>
              <a:stCxn id="720" idx="7"/>
              <a:endCxn id="737" idx="4"/>
            </p:cNvCxnSpPr>
            <p:nvPr/>
          </p:nvCxnSpPr>
          <p:spPr bwMode="auto">
            <a:xfrm>
              <a:off x="5136663" y="4780842"/>
              <a:ext cx="259925" cy="4677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9" name="Straight Connector 738">
              <a:extLst>
                <a:ext uri="{FF2B5EF4-FFF2-40B4-BE49-F238E27FC236}">
                  <a16:creationId xmlns:a16="http://schemas.microsoft.com/office/drawing/2014/main" id="{3B4E1758-4CCF-0C2E-8078-030D2CDCB665}"/>
                </a:ext>
              </a:extLst>
            </p:cNvPr>
            <p:cNvCxnSpPr>
              <a:endCxn id="721" idx="4"/>
            </p:cNvCxnSpPr>
            <p:nvPr/>
          </p:nvCxnSpPr>
          <p:spPr bwMode="auto">
            <a:xfrm flipH="1">
              <a:off x="4990035" y="5339642"/>
              <a:ext cx="406978" cy="6776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0" name="Straight Connector 739">
              <a:extLst>
                <a:ext uri="{FF2B5EF4-FFF2-40B4-BE49-F238E27FC236}">
                  <a16:creationId xmlns:a16="http://schemas.microsoft.com/office/drawing/2014/main" id="{3B3F7A11-8734-DC1E-316D-579ABC788BBC}"/>
                </a:ext>
              </a:extLst>
            </p:cNvPr>
            <p:cNvCxnSpPr>
              <a:stCxn id="737" idx="2"/>
            </p:cNvCxnSpPr>
            <p:nvPr/>
          </p:nvCxnSpPr>
          <p:spPr bwMode="auto">
            <a:xfrm flipH="1">
              <a:off x="4831285" y="5294309"/>
              <a:ext cx="519583" cy="5618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1" name="Straight Connector 740">
              <a:extLst>
                <a:ext uri="{FF2B5EF4-FFF2-40B4-BE49-F238E27FC236}">
                  <a16:creationId xmlns:a16="http://schemas.microsoft.com/office/drawing/2014/main" id="{6399113A-D02B-1A46-C5BF-CB1042855A94}"/>
                </a:ext>
              </a:extLst>
            </p:cNvPr>
            <p:cNvCxnSpPr>
              <a:endCxn id="717" idx="2"/>
            </p:cNvCxnSpPr>
            <p:nvPr/>
          </p:nvCxnSpPr>
          <p:spPr bwMode="auto">
            <a:xfrm flipV="1">
              <a:off x="3657113" y="5275563"/>
              <a:ext cx="772852" cy="7201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2" name="Straight Connector 741">
              <a:extLst>
                <a:ext uri="{FF2B5EF4-FFF2-40B4-BE49-F238E27FC236}">
                  <a16:creationId xmlns:a16="http://schemas.microsoft.com/office/drawing/2014/main" id="{19B4BD7A-20CB-40F0-F7C1-6367D5A18F90}"/>
                </a:ext>
              </a:extLst>
            </p:cNvPr>
            <p:cNvCxnSpPr>
              <a:endCxn id="717" idx="1"/>
            </p:cNvCxnSpPr>
            <p:nvPr/>
          </p:nvCxnSpPr>
          <p:spPr bwMode="auto">
            <a:xfrm flipV="1">
              <a:off x="3599963" y="5307892"/>
              <a:ext cx="843393" cy="406399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3" name="Straight Connector 742">
              <a:extLst>
                <a:ext uri="{FF2B5EF4-FFF2-40B4-BE49-F238E27FC236}">
                  <a16:creationId xmlns:a16="http://schemas.microsoft.com/office/drawing/2014/main" id="{7A1E5A5F-AF28-F3C0-81E7-11212CE14077}"/>
                </a:ext>
              </a:extLst>
            </p:cNvPr>
            <p:cNvCxnSpPr>
              <a:endCxn id="717" idx="5"/>
            </p:cNvCxnSpPr>
            <p:nvPr/>
          </p:nvCxnSpPr>
          <p:spPr bwMode="auto">
            <a:xfrm flipV="1">
              <a:off x="3842851" y="5243234"/>
              <a:ext cx="665162" cy="82348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4" name="Straight Connector 743">
              <a:extLst>
                <a:ext uri="{FF2B5EF4-FFF2-40B4-BE49-F238E27FC236}">
                  <a16:creationId xmlns:a16="http://schemas.microsoft.com/office/drawing/2014/main" id="{41CC4691-A1ED-9219-7361-365FEA989622}"/>
                </a:ext>
              </a:extLst>
            </p:cNvPr>
            <p:cNvCxnSpPr>
              <a:stCxn id="713" idx="5"/>
            </p:cNvCxnSpPr>
            <p:nvPr/>
          </p:nvCxnSpPr>
          <p:spPr bwMode="auto">
            <a:xfrm flipV="1">
              <a:off x="3869102" y="5640110"/>
              <a:ext cx="554773" cy="40698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5" name="Straight Connector 744">
              <a:extLst>
                <a:ext uri="{FF2B5EF4-FFF2-40B4-BE49-F238E27FC236}">
                  <a16:creationId xmlns:a16="http://schemas.microsoft.com/office/drawing/2014/main" id="{4F24FC43-4620-975E-D0C9-E9C596C6A57D}"/>
                </a:ext>
              </a:extLst>
            </p:cNvPr>
            <p:cNvCxnSpPr>
              <a:stCxn id="721" idx="2"/>
              <a:endCxn id="747" idx="7"/>
            </p:cNvCxnSpPr>
            <p:nvPr/>
          </p:nvCxnSpPr>
          <p:spPr bwMode="auto">
            <a:xfrm flipH="1" flipV="1">
              <a:off x="4447688" y="5704767"/>
              <a:ext cx="496627" cy="3581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6" name="Straight Connector 745">
              <a:extLst>
                <a:ext uri="{FF2B5EF4-FFF2-40B4-BE49-F238E27FC236}">
                  <a16:creationId xmlns:a16="http://schemas.microsoft.com/office/drawing/2014/main" id="{2A97AF74-06D6-F803-3D3F-10ED05A017CB}"/>
                </a:ext>
              </a:extLst>
            </p:cNvPr>
            <p:cNvCxnSpPr>
              <a:stCxn id="718" idx="1"/>
            </p:cNvCxnSpPr>
            <p:nvPr/>
          </p:nvCxnSpPr>
          <p:spPr bwMode="auto">
            <a:xfrm flipH="1">
              <a:off x="4430227" y="5384092"/>
              <a:ext cx="381429" cy="2794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7" name="Oval 746">
              <a:extLst>
                <a:ext uri="{FF2B5EF4-FFF2-40B4-BE49-F238E27FC236}">
                  <a16:creationId xmlns:a16="http://schemas.microsoft.com/office/drawing/2014/main" id="{BA921041-9BD5-7AF2-1506-189EDA8FFAB9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4369640" y="5626718"/>
              <a:ext cx="91439" cy="91440"/>
            </a:xfrm>
            <a:prstGeom prst="ellipse">
              <a:avLst/>
            </a:prstGeom>
            <a:solidFill>
              <a:srgbClr val="CC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48" name="Straight Connector 747">
              <a:extLst>
                <a:ext uri="{FF2B5EF4-FFF2-40B4-BE49-F238E27FC236}">
                  <a16:creationId xmlns:a16="http://schemas.microsoft.com/office/drawing/2014/main" id="{62A92334-6048-C466-9501-9B5AE204C15E}"/>
                </a:ext>
              </a:extLst>
            </p:cNvPr>
            <p:cNvCxnSpPr/>
            <p:nvPr/>
          </p:nvCxnSpPr>
          <p:spPr bwMode="auto">
            <a:xfrm flipV="1">
              <a:off x="4415360" y="5338445"/>
              <a:ext cx="43928" cy="33907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9" name="Straight Connector 748">
              <a:extLst>
                <a:ext uri="{FF2B5EF4-FFF2-40B4-BE49-F238E27FC236}">
                  <a16:creationId xmlns:a16="http://schemas.microsoft.com/office/drawing/2014/main" id="{E3E812A8-B6FC-4B5D-E550-E9BFA9953A3E}"/>
                </a:ext>
              </a:extLst>
            </p:cNvPr>
            <p:cNvCxnSpPr>
              <a:stCxn id="722" idx="5"/>
            </p:cNvCxnSpPr>
            <p:nvPr/>
          </p:nvCxnSpPr>
          <p:spPr bwMode="auto">
            <a:xfrm flipV="1">
              <a:off x="4190513" y="5638482"/>
              <a:ext cx="216387" cy="50010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0" name="Straight Connector 749">
              <a:extLst>
                <a:ext uri="{FF2B5EF4-FFF2-40B4-BE49-F238E27FC236}">
                  <a16:creationId xmlns:a16="http://schemas.microsoft.com/office/drawing/2014/main" id="{CDBBF773-1646-3811-BD78-5001D4A8454B}"/>
                </a:ext>
              </a:extLst>
            </p:cNvPr>
            <p:cNvCxnSpPr/>
            <p:nvPr/>
          </p:nvCxnSpPr>
          <p:spPr bwMode="auto">
            <a:xfrm flipH="1" flipV="1">
              <a:off x="4430713" y="5686107"/>
              <a:ext cx="12643" cy="51597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1" name="Oval 750">
              <a:extLst>
                <a:ext uri="{FF2B5EF4-FFF2-40B4-BE49-F238E27FC236}">
                  <a16:creationId xmlns:a16="http://schemas.microsoft.com/office/drawing/2014/main" id="{92907D02-E246-E3FE-E1E6-6DB43C30AB09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4423615" y="615694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752" name="Group 751">
            <a:extLst>
              <a:ext uri="{FF2B5EF4-FFF2-40B4-BE49-F238E27FC236}">
                <a16:creationId xmlns:a16="http://schemas.microsoft.com/office/drawing/2014/main" id="{532CA1B2-6A7F-40FE-A32E-A1FCAB22D3F5}"/>
              </a:ext>
            </a:extLst>
          </p:cNvPr>
          <p:cNvGrpSpPr/>
          <p:nvPr/>
        </p:nvGrpSpPr>
        <p:grpSpPr>
          <a:xfrm>
            <a:off x="7950883" y="4769999"/>
            <a:ext cx="1901189" cy="1628140"/>
            <a:chOff x="5305148" y="4742163"/>
            <a:chExt cx="1901189" cy="1628140"/>
          </a:xfrm>
        </p:grpSpPr>
        <p:sp>
          <p:nvSpPr>
            <p:cNvPr id="753" name="Oval 752">
              <a:extLst>
                <a:ext uri="{FF2B5EF4-FFF2-40B4-BE49-F238E27FC236}">
                  <a16:creationId xmlns:a16="http://schemas.microsoft.com/office/drawing/2014/main" id="{DCA7C02D-5881-08C2-214C-9F1894A979AE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5555084" y="615562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4" name="Oval 753">
              <a:extLst>
                <a:ext uri="{FF2B5EF4-FFF2-40B4-BE49-F238E27FC236}">
                  <a16:creationId xmlns:a16="http://schemas.microsoft.com/office/drawing/2014/main" id="{154D13CC-F62A-6197-A312-EA9545AC9813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5305148" y="579595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5" name="Oval 754">
              <a:extLst>
                <a:ext uri="{FF2B5EF4-FFF2-40B4-BE49-F238E27FC236}">
                  <a16:creationId xmlns:a16="http://schemas.microsoft.com/office/drawing/2014/main" id="{DA82C2A8-51BA-96A8-8207-EF22F41B097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5369765" y="5421664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6" name="Oval 755">
              <a:extLst>
                <a:ext uri="{FF2B5EF4-FFF2-40B4-BE49-F238E27FC236}">
                  <a16:creationId xmlns:a16="http://schemas.microsoft.com/office/drawing/2014/main" id="{B5FC607A-99F0-5A7C-4777-CB6464A23E05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5705045" y="499616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7" name="Oval 756">
              <a:extLst>
                <a:ext uri="{FF2B5EF4-FFF2-40B4-BE49-F238E27FC236}">
                  <a16:creationId xmlns:a16="http://schemas.microsoft.com/office/drawing/2014/main" id="{E461D5EB-8559-4B76-C244-1086D9293E32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193995" y="535176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8" name="Oval 757">
              <a:extLst>
                <a:ext uri="{FF2B5EF4-FFF2-40B4-BE49-F238E27FC236}">
                  <a16:creationId xmlns:a16="http://schemas.microsoft.com/office/drawing/2014/main" id="{35DCD121-9D40-E5BA-AF00-182389E8EB77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562295" y="542796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59" name="Oval 758">
              <a:extLst>
                <a:ext uri="{FF2B5EF4-FFF2-40B4-BE49-F238E27FC236}">
                  <a16:creationId xmlns:a16="http://schemas.microsoft.com/office/drawing/2014/main" id="{7E649A00-2E54-C83F-8C75-B7DC205DFB47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130495" y="474216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0" name="Oval 759">
              <a:extLst>
                <a:ext uri="{FF2B5EF4-FFF2-40B4-BE49-F238E27FC236}">
                  <a16:creationId xmlns:a16="http://schemas.microsoft.com/office/drawing/2014/main" id="{0FE66376-5637-975F-F826-25C7B2796D1D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822645" y="482471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1" name="Oval 760">
              <a:extLst>
                <a:ext uri="{FF2B5EF4-FFF2-40B4-BE49-F238E27FC236}">
                  <a16:creationId xmlns:a16="http://schemas.microsoft.com/office/drawing/2014/main" id="{4F1A59B5-CAE0-35A7-99D4-78ECC9103416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708345" y="613916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62" name="Oval 761">
              <a:extLst>
                <a:ext uri="{FF2B5EF4-FFF2-40B4-BE49-F238E27FC236}">
                  <a16:creationId xmlns:a16="http://schemas.microsoft.com/office/drawing/2014/main" id="{96C202F9-B6B7-1253-C8AF-DC1896D6AAA1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5876495" y="624711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63" name="Straight Connector 762">
              <a:extLst>
                <a:ext uri="{FF2B5EF4-FFF2-40B4-BE49-F238E27FC236}">
                  <a16:creationId xmlns:a16="http://schemas.microsoft.com/office/drawing/2014/main" id="{A11B19CB-799C-7392-476A-6616B8762415}"/>
                </a:ext>
              </a:extLst>
            </p:cNvPr>
            <p:cNvCxnSpPr>
              <a:stCxn id="759" idx="1"/>
              <a:endCxn id="756" idx="5"/>
            </p:cNvCxnSpPr>
            <p:nvPr/>
          </p:nvCxnSpPr>
          <p:spPr bwMode="auto">
            <a:xfrm flipH="1">
              <a:off x="5783093" y="4820212"/>
              <a:ext cx="360793" cy="18934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4" name="Straight Connector 763">
              <a:extLst>
                <a:ext uri="{FF2B5EF4-FFF2-40B4-BE49-F238E27FC236}">
                  <a16:creationId xmlns:a16="http://schemas.microsoft.com/office/drawing/2014/main" id="{06CB1B23-9725-9505-8F2F-EF7393069353}"/>
                </a:ext>
              </a:extLst>
            </p:cNvPr>
            <p:cNvCxnSpPr>
              <a:stCxn id="755" idx="5"/>
            </p:cNvCxnSpPr>
            <p:nvPr/>
          </p:nvCxnSpPr>
          <p:spPr bwMode="auto">
            <a:xfrm flipV="1">
              <a:off x="5447813" y="5079404"/>
              <a:ext cx="265431" cy="35565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5" name="Straight Connector 764">
              <a:extLst>
                <a:ext uri="{FF2B5EF4-FFF2-40B4-BE49-F238E27FC236}">
                  <a16:creationId xmlns:a16="http://schemas.microsoft.com/office/drawing/2014/main" id="{D94BB890-2744-716C-CEE2-F705D1C8E4BF}"/>
                </a:ext>
              </a:extLst>
            </p:cNvPr>
            <p:cNvCxnSpPr>
              <a:stCxn id="754" idx="4"/>
            </p:cNvCxnSpPr>
            <p:nvPr/>
          </p:nvCxnSpPr>
          <p:spPr bwMode="auto">
            <a:xfrm flipV="1">
              <a:off x="5350868" y="5460406"/>
              <a:ext cx="76626" cy="335553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6" name="Straight Connector 765">
              <a:extLst>
                <a:ext uri="{FF2B5EF4-FFF2-40B4-BE49-F238E27FC236}">
                  <a16:creationId xmlns:a16="http://schemas.microsoft.com/office/drawing/2014/main" id="{F34F012A-0F39-4B00-EF61-C359AF4986FE}"/>
                </a:ext>
              </a:extLst>
            </p:cNvPr>
            <p:cNvCxnSpPr>
              <a:stCxn id="753" idx="3"/>
              <a:endCxn id="754" idx="7"/>
            </p:cNvCxnSpPr>
            <p:nvPr/>
          </p:nvCxnSpPr>
          <p:spPr bwMode="auto">
            <a:xfrm flipH="1" flipV="1">
              <a:off x="5383196" y="5874008"/>
              <a:ext cx="185279" cy="29500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7" name="Straight Connector 766">
              <a:extLst>
                <a:ext uri="{FF2B5EF4-FFF2-40B4-BE49-F238E27FC236}">
                  <a16:creationId xmlns:a16="http://schemas.microsoft.com/office/drawing/2014/main" id="{CEA398A5-E07F-56F9-4741-4A85390E47CF}"/>
                </a:ext>
              </a:extLst>
            </p:cNvPr>
            <p:cNvCxnSpPr>
              <a:stCxn id="762" idx="2"/>
              <a:endCxn id="753" idx="2"/>
            </p:cNvCxnSpPr>
            <p:nvPr/>
          </p:nvCxnSpPr>
          <p:spPr bwMode="auto">
            <a:xfrm flipH="1" flipV="1">
              <a:off x="5555084" y="6201343"/>
              <a:ext cx="321411" cy="91490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8" name="Straight Connector 767">
              <a:extLst>
                <a:ext uri="{FF2B5EF4-FFF2-40B4-BE49-F238E27FC236}">
                  <a16:creationId xmlns:a16="http://schemas.microsoft.com/office/drawing/2014/main" id="{27E00BAF-DA83-E1C2-68EB-58C56E8C39BD}"/>
                </a:ext>
              </a:extLst>
            </p:cNvPr>
            <p:cNvCxnSpPr/>
            <p:nvPr/>
          </p:nvCxnSpPr>
          <p:spPr bwMode="auto">
            <a:xfrm flipH="1" flipV="1">
              <a:off x="5954545" y="6304957"/>
              <a:ext cx="252841" cy="190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9" name="Straight Connector 768">
              <a:extLst>
                <a:ext uri="{FF2B5EF4-FFF2-40B4-BE49-F238E27FC236}">
                  <a16:creationId xmlns:a16="http://schemas.microsoft.com/office/drawing/2014/main" id="{5243FCBA-FA00-A4AC-3664-62F7EEDD25B0}"/>
                </a:ext>
              </a:extLst>
            </p:cNvPr>
            <p:cNvCxnSpPr/>
            <p:nvPr/>
          </p:nvCxnSpPr>
          <p:spPr bwMode="auto">
            <a:xfrm flipH="1">
              <a:off x="6272046" y="6193790"/>
              <a:ext cx="432284" cy="136568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0" name="Straight Connector 769">
              <a:extLst>
                <a:ext uri="{FF2B5EF4-FFF2-40B4-BE49-F238E27FC236}">
                  <a16:creationId xmlns:a16="http://schemas.microsoft.com/office/drawing/2014/main" id="{87EA4D5A-C3DF-A668-AE1D-594C30372D7E}"/>
                </a:ext>
              </a:extLst>
            </p:cNvPr>
            <p:cNvCxnSpPr>
              <a:stCxn id="758" idx="0"/>
            </p:cNvCxnSpPr>
            <p:nvPr/>
          </p:nvCxnSpPr>
          <p:spPr bwMode="auto">
            <a:xfrm>
              <a:off x="6608015" y="5519403"/>
              <a:ext cx="114881" cy="6395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1" name="Straight Connector 770">
              <a:extLst>
                <a:ext uri="{FF2B5EF4-FFF2-40B4-BE49-F238E27FC236}">
                  <a16:creationId xmlns:a16="http://schemas.microsoft.com/office/drawing/2014/main" id="{7EF9B9DE-E431-E36B-BFAD-5A3BD40CE033}"/>
                </a:ext>
              </a:extLst>
            </p:cNvPr>
            <p:cNvCxnSpPr>
              <a:stCxn id="757" idx="3"/>
            </p:cNvCxnSpPr>
            <p:nvPr/>
          </p:nvCxnSpPr>
          <p:spPr bwMode="auto">
            <a:xfrm>
              <a:off x="6207386" y="5365154"/>
              <a:ext cx="401210" cy="9525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2" name="Straight Connector 771">
              <a:extLst>
                <a:ext uri="{FF2B5EF4-FFF2-40B4-BE49-F238E27FC236}">
                  <a16:creationId xmlns:a16="http://schemas.microsoft.com/office/drawing/2014/main" id="{620FE24F-7549-AC25-3FC2-7FBC15EC6B61}"/>
                </a:ext>
              </a:extLst>
            </p:cNvPr>
            <p:cNvCxnSpPr>
              <a:stCxn id="756" idx="7"/>
            </p:cNvCxnSpPr>
            <p:nvPr/>
          </p:nvCxnSpPr>
          <p:spPr bwMode="auto">
            <a:xfrm>
              <a:off x="5783093" y="5074212"/>
              <a:ext cx="444503" cy="2972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3" name="Straight Connector 772">
              <a:extLst>
                <a:ext uri="{FF2B5EF4-FFF2-40B4-BE49-F238E27FC236}">
                  <a16:creationId xmlns:a16="http://schemas.microsoft.com/office/drawing/2014/main" id="{B1CD4624-54F2-18D5-6748-B348B7B5CC62}"/>
                </a:ext>
              </a:extLst>
            </p:cNvPr>
            <p:cNvCxnSpPr>
              <a:stCxn id="759" idx="0"/>
            </p:cNvCxnSpPr>
            <p:nvPr/>
          </p:nvCxnSpPr>
          <p:spPr bwMode="auto">
            <a:xfrm>
              <a:off x="6176215" y="4833603"/>
              <a:ext cx="83131" cy="5252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4" name="Straight Connector 773">
              <a:extLst>
                <a:ext uri="{FF2B5EF4-FFF2-40B4-BE49-F238E27FC236}">
                  <a16:creationId xmlns:a16="http://schemas.microsoft.com/office/drawing/2014/main" id="{5EFD20A6-B651-8E25-B78B-EAD6BF280456}"/>
                </a:ext>
              </a:extLst>
            </p:cNvPr>
            <p:cNvCxnSpPr>
              <a:stCxn id="760" idx="1"/>
              <a:endCxn id="757" idx="5"/>
            </p:cNvCxnSpPr>
            <p:nvPr/>
          </p:nvCxnSpPr>
          <p:spPr bwMode="auto">
            <a:xfrm flipH="1">
              <a:off x="6272043" y="4902762"/>
              <a:ext cx="563993" cy="46239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5" name="Straight Connector 774">
              <a:extLst>
                <a:ext uri="{FF2B5EF4-FFF2-40B4-BE49-F238E27FC236}">
                  <a16:creationId xmlns:a16="http://schemas.microsoft.com/office/drawing/2014/main" id="{6CBA0C60-3A34-A974-C793-C85DEB2FCC6C}"/>
                </a:ext>
              </a:extLst>
            </p:cNvPr>
            <p:cNvCxnSpPr>
              <a:stCxn id="760" idx="5"/>
            </p:cNvCxnSpPr>
            <p:nvPr/>
          </p:nvCxnSpPr>
          <p:spPr bwMode="auto">
            <a:xfrm flipH="1">
              <a:off x="6595896" y="4838104"/>
              <a:ext cx="304797" cy="63500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6" name="Straight Connector 775">
              <a:extLst>
                <a:ext uri="{FF2B5EF4-FFF2-40B4-BE49-F238E27FC236}">
                  <a16:creationId xmlns:a16="http://schemas.microsoft.com/office/drawing/2014/main" id="{6C794226-D728-7982-60EA-657206BDE673}"/>
                </a:ext>
              </a:extLst>
            </p:cNvPr>
            <p:cNvCxnSpPr/>
            <p:nvPr/>
          </p:nvCxnSpPr>
          <p:spPr bwMode="auto">
            <a:xfrm>
              <a:off x="6176215" y="4801853"/>
              <a:ext cx="641929" cy="680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77" name="Oval 776">
              <a:extLst>
                <a:ext uri="{FF2B5EF4-FFF2-40B4-BE49-F238E27FC236}">
                  <a16:creationId xmlns:a16="http://schemas.microsoft.com/office/drawing/2014/main" id="{573691CC-7946-EA65-0D6E-704666787C8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114898" y="537050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78" name="Straight Connector 777">
              <a:extLst>
                <a:ext uri="{FF2B5EF4-FFF2-40B4-BE49-F238E27FC236}">
                  <a16:creationId xmlns:a16="http://schemas.microsoft.com/office/drawing/2014/main" id="{6C29D75D-D006-F50A-F098-24CD9830CF05}"/>
                </a:ext>
              </a:extLst>
            </p:cNvPr>
            <p:cNvCxnSpPr>
              <a:stCxn id="760" idx="7"/>
              <a:endCxn id="777" idx="4"/>
            </p:cNvCxnSpPr>
            <p:nvPr/>
          </p:nvCxnSpPr>
          <p:spPr bwMode="auto">
            <a:xfrm>
              <a:off x="6900693" y="4902762"/>
              <a:ext cx="259925" cy="4677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9" name="Straight Connector 778">
              <a:extLst>
                <a:ext uri="{FF2B5EF4-FFF2-40B4-BE49-F238E27FC236}">
                  <a16:creationId xmlns:a16="http://schemas.microsoft.com/office/drawing/2014/main" id="{D98A69FF-D31F-EFD9-5A1B-B56B31D3F385}"/>
                </a:ext>
              </a:extLst>
            </p:cNvPr>
            <p:cNvCxnSpPr>
              <a:endCxn id="761" idx="4"/>
            </p:cNvCxnSpPr>
            <p:nvPr/>
          </p:nvCxnSpPr>
          <p:spPr bwMode="auto">
            <a:xfrm flipH="1">
              <a:off x="6754065" y="5461562"/>
              <a:ext cx="406978" cy="6776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0" name="Straight Connector 779">
              <a:extLst>
                <a:ext uri="{FF2B5EF4-FFF2-40B4-BE49-F238E27FC236}">
                  <a16:creationId xmlns:a16="http://schemas.microsoft.com/office/drawing/2014/main" id="{A446C08E-BE34-5EDE-A04F-25143A68FCF6}"/>
                </a:ext>
              </a:extLst>
            </p:cNvPr>
            <p:cNvCxnSpPr>
              <a:stCxn id="777" idx="2"/>
            </p:cNvCxnSpPr>
            <p:nvPr/>
          </p:nvCxnSpPr>
          <p:spPr bwMode="auto">
            <a:xfrm flipH="1">
              <a:off x="6595315" y="5416229"/>
              <a:ext cx="519583" cy="5618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1" name="Straight Connector 780">
              <a:extLst>
                <a:ext uri="{FF2B5EF4-FFF2-40B4-BE49-F238E27FC236}">
                  <a16:creationId xmlns:a16="http://schemas.microsoft.com/office/drawing/2014/main" id="{D1FCED71-1DD7-4CE9-B68F-8464AF86A31C}"/>
                </a:ext>
              </a:extLst>
            </p:cNvPr>
            <p:cNvCxnSpPr>
              <a:endCxn id="757" idx="2"/>
            </p:cNvCxnSpPr>
            <p:nvPr/>
          </p:nvCxnSpPr>
          <p:spPr bwMode="auto">
            <a:xfrm flipV="1">
              <a:off x="5421143" y="5397483"/>
              <a:ext cx="772852" cy="7201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2" name="Straight Connector 781">
              <a:extLst>
                <a:ext uri="{FF2B5EF4-FFF2-40B4-BE49-F238E27FC236}">
                  <a16:creationId xmlns:a16="http://schemas.microsoft.com/office/drawing/2014/main" id="{B08F8282-F01C-68CC-82CB-F1A8B5A20EE8}"/>
                </a:ext>
              </a:extLst>
            </p:cNvPr>
            <p:cNvCxnSpPr>
              <a:endCxn id="757" idx="1"/>
            </p:cNvCxnSpPr>
            <p:nvPr/>
          </p:nvCxnSpPr>
          <p:spPr bwMode="auto">
            <a:xfrm flipV="1">
              <a:off x="5363993" y="5429812"/>
              <a:ext cx="843393" cy="406399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3" name="Straight Connector 782">
              <a:extLst>
                <a:ext uri="{FF2B5EF4-FFF2-40B4-BE49-F238E27FC236}">
                  <a16:creationId xmlns:a16="http://schemas.microsoft.com/office/drawing/2014/main" id="{550ECF47-BF6D-D6FF-11B1-D515A210D83B}"/>
                </a:ext>
              </a:extLst>
            </p:cNvPr>
            <p:cNvCxnSpPr>
              <a:endCxn id="786" idx="2"/>
            </p:cNvCxnSpPr>
            <p:nvPr/>
          </p:nvCxnSpPr>
          <p:spPr bwMode="auto">
            <a:xfrm flipV="1">
              <a:off x="5333831" y="5794358"/>
              <a:ext cx="799839" cy="7043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4" name="Straight Connector 783">
              <a:extLst>
                <a:ext uri="{FF2B5EF4-FFF2-40B4-BE49-F238E27FC236}">
                  <a16:creationId xmlns:a16="http://schemas.microsoft.com/office/drawing/2014/main" id="{F2CCA641-2C45-2CF5-264B-29C8C9319897}"/>
                </a:ext>
              </a:extLst>
            </p:cNvPr>
            <p:cNvCxnSpPr>
              <a:stCxn id="761" idx="2"/>
              <a:endCxn id="786" idx="7"/>
            </p:cNvCxnSpPr>
            <p:nvPr/>
          </p:nvCxnSpPr>
          <p:spPr bwMode="auto">
            <a:xfrm flipH="1" flipV="1">
              <a:off x="6211718" y="5826687"/>
              <a:ext cx="496627" cy="3581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5" name="Straight Connector 784">
              <a:extLst>
                <a:ext uri="{FF2B5EF4-FFF2-40B4-BE49-F238E27FC236}">
                  <a16:creationId xmlns:a16="http://schemas.microsoft.com/office/drawing/2014/main" id="{70B5F52A-3AC2-02F5-4D5E-FF0A4C158359}"/>
                </a:ext>
              </a:extLst>
            </p:cNvPr>
            <p:cNvCxnSpPr>
              <a:stCxn id="758" idx="1"/>
            </p:cNvCxnSpPr>
            <p:nvPr/>
          </p:nvCxnSpPr>
          <p:spPr bwMode="auto">
            <a:xfrm flipH="1">
              <a:off x="6194257" y="5506012"/>
              <a:ext cx="381429" cy="2794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6" name="Oval 785">
              <a:extLst>
                <a:ext uri="{FF2B5EF4-FFF2-40B4-BE49-F238E27FC236}">
                  <a16:creationId xmlns:a16="http://schemas.microsoft.com/office/drawing/2014/main" id="{B8DFF504-35CC-D9BE-BC5C-2C4439D8351F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133670" y="5748638"/>
              <a:ext cx="91439" cy="91440"/>
            </a:xfrm>
            <a:prstGeom prst="ellipse">
              <a:avLst/>
            </a:prstGeom>
            <a:solidFill>
              <a:srgbClr val="CC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87" name="Straight Connector 786">
              <a:extLst>
                <a:ext uri="{FF2B5EF4-FFF2-40B4-BE49-F238E27FC236}">
                  <a16:creationId xmlns:a16="http://schemas.microsoft.com/office/drawing/2014/main" id="{83221C24-E3C0-7D0E-53AC-2B1C76C2E7C3}"/>
                </a:ext>
              </a:extLst>
            </p:cNvPr>
            <p:cNvCxnSpPr/>
            <p:nvPr/>
          </p:nvCxnSpPr>
          <p:spPr bwMode="auto">
            <a:xfrm flipV="1">
              <a:off x="6179390" y="5460365"/>
              <a:ext cx="43928" cy="33907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8" name="Straight Connector 787">
              <a:extLst>
                <a:ext uri="{FF2B5EF4-FFF2-40B4-BE49-F238E27FC236}">
                  <a16:creationId xmlns:a16="http://schemas.microsoft.com/office/drawing/2014/main" id="{EB4CE316-84A8-4492-56B1-B2E5B943ED00}"/>
                </a:ext>
              </a:extLst>
            </p:cNvPr>
            <p:cNvCxnSpPr>
              <a:stCxn id="762" idx="5"/>
            </p:cNvCxnSpPr>
            <p:nvPr/>
          </p:nvCxnSpPr>
          <p:spPr bwMode="auto">
            <a:xfrm flipV="1">
              <a:off x="5954543" y="5760402"/>
              <a:ext cx="216387" cy="50010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9" name="Straight Connector 788">
              <a:extLst>
                <a:ext uri="{FF2B5EF4-FFF2-40B4-BE49-F238E27FC236}">
                  <a16:creationId xmlns:a16="http://schemas.microsoft.com/office/drawing/2014/main" id="{3EC89800-169A-1935-F719-47DCA67BAE1F}"/>
                </a:ext>
              </a:extLst>
            </p:cNvPr>
            <p:cNvCxnSpPr/>
            <p:nvPr/>
          </p:nvCxnSpPr>
          <p:spPr bwMode="auto">
            <a:xfrm flipH="1" flipV="1">
              <a:off x="6194743" y="5808027"/>
              <a:ext cx="12643" cy="51597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0" name="Oval 789">
              <a:extLst>
                <a:ext uri="{FF2B5EF4-FFF2-40B4-BE49-F238E27FC236}">
                  <a16:creationId xmlns:a16="http://schemas.microsoft.com/office/drawing/2014/main" id="{36CA94DE-80A4-EA2B-999F-BEAC727E5F42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6187645" y="6278863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791" name="Straight Connector 790">
              <a:extLst>
                <a:ext uri="{FF2B5EF4-FFF2-40B4-BE49-F238E27FC236}">
                  <a16:creationId xmlns:a16="http://schemas.microsoft.com/office/drawing/2014/main" id="{E5B70508-AAE6-A51A-F741-CE6C8124DB91}"/>
                </a:ext>
              </a:extLst>
            </p:cNvPr>
            <p:cNvCxnSpPr/>
            <p:nvPr/>
          </p:nvCxnSpPr>
          <p:spPr bwMode="auto">
            <a:xfrm flipV="1">
              <a:off x="5585507" y="5800130"/>
              <a:ext cx="554773" cy="40698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92" name="Group 791">
            <a:extLst>
              <a:ext uri="{FF2B5EF4-FFF2-40B4-BE49-F238E27FC236}">
                <a16:creationId xmlns:a16="http://schemas.microsoft.com/office/drawing/2014/main" id="{0C1D8B87-7B3B-38A1-3A3E-CFA0DBBE956D}"/>
              </a:ext>
            </a:extLst>
          </p:cNvPr>
          <p:cNvGrpSpPr/>
          <p:nvPr/>
        </p:nvGrpSpPr>
        <p:grpSpPr>
          <a:xfrm>
            <a:off x="10094620" y="4739044"/>
            <a:ext cx="1901189" cy="1628140"/>
            <a:chOff x="7186336" y="4557378"/>
            <a:chExt cx="1901189" cy="1628140"/>
          </a:xfrm>
        </p:grpSpPr>
        <p:sp>
          <p:nvSpPr>
            <p:cNvPr id="793" name="Oval 792">
              <a:extLst>
                <a:ext uri="{FF2B5EF4-FFF2-40B4-BE49-F238E27FC236}">
                  <a16:creationId xmlns:a16="http://schemas.microsoft.com/office/drawing/2014/main" id="{9BFB98D2-6A8D-A81B-AADC-7FF2BC14650C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436272" y="597083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4" name="Oval 793">
              <a:extLst>
                <a:ext uri="{FF2B5EF4-FFF2-40B4-BE49-F238E27FC236}">
                  <a16:creationId xmlns:a16="http://schemas.microsoft.com/office/drawing/2014/main" id="{17090F6B-07C4-30A4-12DD-A6CD0B9AA484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186336" y="5611174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5" name="Oval 794">
              <a:extLst>
                <a:ext uri="{FF2B5EF4-FFF2-40B4-BE49-F238E27FC236}">
                  <a16:creationId xmlns:a16="http://schemas.microsoft.com/office/drawing/2014/main" id="{9C7E897C-0F77-A0A4-7B82-3341E06662C0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250953" y="5236879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6" name="Oval 795">
              <a:extLst>
                <a:ext uri="{FF2B5EF4-FFF2-40B4-BE49-F238E27FC236}">
                  <a16:creationId xmlns:a16="http://schemas.microsoft.com/office/drawing/2014/main" id="{A1A3FE27-D0E4-D4C7-E9B6-D381BA497E8A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586233" y="481137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7" name="Oval 796">
              <a:extLst>
                <a:ext uri="{FF2B5EF4-FFF2-40B4-BE49-F238E27FC236}">
                  <a16:creationId xmlns:a16="http://schemas.microsoft.com/office/drawing/2014/main" id="{40BAF5A0-3494-DA25-1912-D2A7F3816E7A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075183" y="516697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8" name="Oval 797">
              <a:extLst>
                <a:ext uri="{FF2B5EF4-FFF2-40B4-BE49-F238E27FC236}">
                  <a16:creationId xmlns:a16="http://schemas.microsoft.com/office/drawing/2014/main" id="{BE56C438-924C-85EA-6B99-1467B4DB1772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443483" y="524317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99" name="Oval 798">
              <a:extLst>
                <a:ext uri="{FF2B5EF4-FFF2-40B4-BE49-F238E27FC236}">
                  <a16:creationId xmlns:a16="http://schemas.microsoft.com/office/drawing/2014/main" id="{4B402B63-F0ED-2D39-54E5-CFFA4DE8E030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011683" y="455737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0" name="Oval 799">
              <a:extLst>
                <a:ext uri="{FF2B5EF4-FFF2-40B4-BE49-F238E27FC236}">
                  <a16:creationId xmlns:a16="http://schemas.microsoft.com/office/drawing/2014/main" id="{827C18F2-1E74-74FA-AB27-7E9A599B18E4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703833" y="463992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1" name="Oval 800">
              <a:extLst>
                <a:ext uri="{FF2B5EF4-FFF2-40B4-BE49-F238E27FC236}">
                  <a16:creationId xmlns:a16="http://schemas.microsoft.com/office/drawing/2014/main" id="{237E0CAB-0ED7-78F2-846E-C4CC41EC3575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589533" y="595437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802" name="Oval 801">
              <a:extLst>
                <a:ext uri="{FF2B5EF4-FFF2-40B4-BE49-F238E27FC236}">
                  <a16:creationId xmlns:a16="http://schemas.microsoft.com/office/drawing/2014/main" id="{D21F602C-C61C-B0FE-6DB4-D3B37339E0D5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7757683" y="606232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803" name="Straight Connector 802">
              <a:extLst>
                <a:ext uri="{FF2B5EF4-FFF2-40B4-BE49-F238E27FC236}">
                  <a16:creationId xmlns:a16="http://schemas.microsoft.com/office/drawing/2014/main" id="{01A49E18-5966-8D94-31B0-DBD198F16E43}"/>
                </a:ext>
              </a:extLst>
            </p:cNvPr>
            <p:cNvCxnSpPr>
              <a:stCxn id="799" idx="1"/>
              <a:endCxn id="796" idx="5"/>
            </p:cNvCxnSpPr>
            <p:nvPr/>
          </p:nvCxnSpPr>
          <p:spPr bwMode="auto">
            <a:xfrm flipH="1">
              <a:off x="7664281" y="4635427"/>
              <a:ext cx="360793" cy="18934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4" name="Straight Connector 803">
              <a:extLst>
                <a:ext uri="{FF2B5EF4-FFF2-40B4-BE49-F238E27FC236}">
                  <a16:creationId xmlns:a16="http://schemas.microsoft.com/office/drawing/2014/main" id="{D9E87992-17FD-744E-7D4F-A22038B3AEE8}"/>
                </a:ext>
              </a:extLst>
            </p:cNvPr>
            <p:cNvCxnSpPr>
              <a:stCxn id="795" idx="5"/>
            </p:cNvCxnSpPr>
            <p:nvPr/>
          </p:nvCxnSpPr>
          <p:spPr bwMode="auto">
            <a:xfrm flipV="1">
              <a:off x="7329001" y="4894619"/>
              <a:ext cx="265431" cy="35565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5" name="Straight Connector 804">
              <a:extLst>
                <a:ext uri="{FF2B5EF4-FFF2-40B4-BE49-F238E27FC236}">
                  <a16:creationId xmlns:a16="http://schemas.microsoft.com/office/drawing/2014/main" id="{1A78526E-A5B9-4A7B-F882-9530A6AA3548}"/>
                </a:ext>
              </a:extLst>
            </p:cNvPr>
            <p:cNvCxnSpPr>
              <a:stCxn id="794" idx="4"/>
            </p:cNvCxnSpPr>
            <p:nvPr/>
          </p:nvCxnSpPr>
          <p:spPr bwMode="auto">
            <a:xfrm flipV="1">
              <a:off x="7232056" y="5275621"/>
              <a:ext cx="76626" cy="335553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6" name="Straight Connector 805">
              <a:extLst>
                <a:ext uri="{FF2B5EF4-FFF2-40B4-BE49-F238E27FC236}">
                  <a16:creationId xmlns:a16="http://schemas.microsoft.com/office/drawing/2014/main" id="{6EC86B39-74FF-EBCB-2233-12066A8954F6}"/>
                </a:ext>
              </a:extLst>
            </p:cNvPr>
            <p:cNvCxnSpPr>
              <a:stCxn id="793" idx="3"/>
              <a:endCxn id="794" idx="7"/>
            </p:cNvCxnSpPr>
            <p:nvPr/>
          </p:nvCxnSpPr>
          <p:spPr bwMode="auto">
            <a:xfrm flipH="1" flipV="1">
              <a:off x="7264384" y="5689223"/>
              <a:ext cx="185279" cy="29500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7" name="Straight Connector 806">
              <a:extLst>
                <a:ext uri="{FF2B5EF4-FFF2-40B4-BE49-F238E27FC236}">
                  <a16:creationId xmlns:a16="http://schemas.microsoft.com/office/drawing/2014/main" id="{62E87F3A-1A64-F3AA-7B61-BC0979178997}"/>
                </a:ext>
              </a:extLst>
            </p:cNvPr>
            <p:cNvCxnSpPr>
              <a:stCxn id="802" idx="2"/>
              <a:endCxn id="793" idx="2"/>
            </p:cNvCxnSpPr>
            <p:nvPr/>
          </p:nvCxnSpPr>
          <p:spPr bwMode="auto">
            <a:xfrm flipH="1" flipV="1">
              <a:off x="7436272" y="6016558"/>
              <a:ext cx="321411" cy="91490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8" name="Straight Connector 807">
              <a:extLst>
                <a:ext uri="{FF2B5EF4-FFF2-40B4-BE49-F238E27FC236}">
                  <a16:creationId xmlns:a16="http://schemas.microsoft.com/office/drawing/2014/main" id="{D57120C1-46AA-5472-6AC2-7376F2131D33}"/>
                </a:ext>
              </a:extLst>
            </p:cNvPr>
            <p:cNvCxnSpPr/>
            <p:nvPr/>
          </p:nvCxnSpPr>
          <p:spPr bwMode="auto">
            <a:xfrm flipH="1" flipV="1">
              <a:off x="7835733" y="6120172"/>
              <a:ext cx="252841" cy="190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9" name="Straight Connector 808">
              <a:extLst>
                <a:ext uri="{FF2B5EF4-FFF2-40B4-BE49-F238E27FC236}">
                  <a16:creationId xmlns:a16="http://schemas.microsoft.com/office/drawing/2014/main" id="{02E7566E-C810-73CF-6220-F223F79E3CFD}"/>
                </a:ext>
              </a:extLst>
            </p:cNvPr>
            <p:cNvCxnSpPr/>
            <p:nvPr/>
          </p:nvCxnSpPr>
          <p:spPr bwMode="auto">
            <a:xfrm flipH="1">
              <a:off x="8153234" y="6009005"/>
              <a:ext cx="432284" cy="136568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0" name="Straight Connector 809">
              <a:extLst>
                <a:ext uri="{FF2B5EF4-FFF2-40B4-BE49-F238E27FC236}">
                  <a16:creationId xmlns:a16="http://schemas.microsoft.com/office/drawing/2014/main" id="{AB45EED1-6BBD-81A3-64B0-83D9A95BDD09}"/>
                </a:ext>
              </a:extLst>
            </p:cNvPr>
            <p:cNvCxnSpPr>
              <a:stCxn id="798" idx="0"/>
            </p:cNvCxnSpPr>
            <p:nvPr/>
          </p:nvCxnSpPr>
          <p:spPr bwMode="auto">
            <a:xfrm>
              <a:off x="8489203" y="5334618"/>
              <a:ext cx="114881" cy="6395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1" name="Straight Connector 810">
              <a:extLst>
                <a:ext uri="{FF2B5EF4-FFF2-40B4-BE49-F238E27FC236}">
                  <a16:creationId xmlns:a16="http://schemas.microsoft.com/office/drawing/2014/main" id="{660E7CBB-784E-94CF-F63E-F701A4574843}"/>
                </a:ext>
              </a:extLst>
            </p:cNvPr>
            <p:cNvCxnSpPr>
              <a:stCxn id="797" idx="3"/>
            </p:cNvCxnSpPr>
            <p:nvPr/>
          </p:nvCxnSpPr>
          <p:spPr bwMode="auto">
            <a:xfrm>
              <a:off x="8088574" y="5180369"/>
              <a:ext cx="401210" cy="9525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2" name="Straight Connector 811">
              <a:extLst>
                <a:ext uri="{FF2B5EF4-FFF2-40B4-BE49-F238E27FC236}">
                  <a16:creationId xmlns:a16="http://schemas.microsoft.com/office/drawing/2014/main" id="{83CAECCD-17FE-685B-D3A5-9260BE40AD92}"/>
                </a:ext>
              </a:extLst>
            </p:cNvPr>
            <p:cNvCxnSpPr>
              <a:stCxn id="796" idx="7"/>
            </p:cNvCxnSpPr>
            <p:nvPr/>
          </p:nvCxnSpPr>
          <p:spPr bwMode="auto">
            <a:xfrm>
              <a:off x="7664281" y="4889427"/>
              <a:ext cx="444503" cy="2972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3" name="Straight Connector 812">
              <a:extLst>
                <a:ext uri="{FF2B5EF4-FFF2-40B4-BE49-F238E27FC236}">
                  <a16:creationId xmlns:a16="http://schemas.microsoft.com/office/drawing/2014/main" id="{F1153F2C-95C5-DBBF-97FD-B58C6005B007}"/>
                </a:ext>
              </a:extLst>
            </p:cNvPr>
            <p:cNvCxnSpPr>
              <a:stCxn id="799" idx="0"/>
            </p:cNvCxnSpPr>
            <p:nvPr/>
          </p:nvCxnSpPr>
          <p:spPr bwMode="auto">
            <a:xfrm>
              <a:off x="8057403" y="4648818"/>
              <a:ext cx="83131" cy="525205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4" name="Straight Connector 813">
              <a:extLst>
                <a:ext uri="{FF2B5EF4-FFF2-40B4-BE49-F238E27FC236}">
                  <a16:creationId xmlns:a16="http://schemas.microsoft.com/office/drawing/2014/main" id="{E635A9A9-0402-F876-12AC-CF2C4610D631}"/>
                </a:ext>
              </a:extLst>
            </p:cNvPr>
            <p:cNvCxnSpPr>
              <a:stCxn id="800" idx="1"/>
              <a:endCxn id="797" idx="5"/>
            </p:cNvCxnSpPr>
            <p:nvPr/>
          </p:nvCxnSpPr>
          <p:spPr bwMode="auto">
            <a:xfrm flipH="1">
              <a:off x="8153231" y="4717977"/>
              <a:ext cx="563993" cy="46239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5" name="Straight Connector 814">
              <a:extLst>
                <a:ext uri="{FF2B5EF4-FFF2-40B4-BE49-F238E27FC236}">
                  <a16:creationId xmlns:a16="http://schemas.microsoft.com/office/drawing/2014/main" id="{627EF5DF-B538-FD60-D179-655DCEB1E2C7}"/>
                </a:ext>
              </a:extLst>
            </p:cNvPr>
            <p:cNvCxnSpPr>
              <a:stCxn id="800" idx="5"/>
            </p:cNvCxnSpPr>
            <p:nvPr/>
          </p:nvCxnSpPr>
          <p:spPr bwMode="auto">
            <a:xfrm flipH="1">
              <a:off x="8477084" y="4653319"/>
              <a:ext cx="304797" cy="63500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6" name="Straight Connector 815">
              <a:extLst>
                <a:ext uri="{FF2B5EF4-FFF2-40B4-BE49-F238E27FC236}">
                  <a16:creationId xmlns:a16="http://schemas.microsoft.com/office/drawing/2014/main" id="{6C8B11EF-8544-0C5E-68DE-DF132137D7AD}"/>
                </a:ext>
              </a:extLst>
            </p:cNvPr>
            <p:cNvCxnSpPr/>
            <p:nvPr/>
          </p:nvCxnSpPr>
          <p:spPr bwMode="auto">
            <a:xfrm>
              <a:off x="8057403" y="4617068"/>
              <a:ext cx="641929" cy="680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7" name="Oval 816">
              <a:extLst>
                <a:ext uri="{FF2B5EF4-FFF2-40B4-BE49-F238E27FC236}">
                  <a16:creationId xmlns:a16="http://schemas.microsoft.com/office/drawing/2014/main" id="{C77BABE6-A2D6-D013-8B33-F8B475579CE2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996086" y="5185724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818" name="Straight Connector 817">
              <a:extLst>
                <a:ext uri="{FF2B5EF4-FFF2-40B4-BE49-F238E27FC236}">
                  <a16:creationId xmlns:a16="http://schemas.microsoft.com/office/drawing/2014/main" id="{08B4AFBE-27EC-B111-0846-14DA19160212}"/>
                </a:ext>
              </a:extLst>
            </p:cNvPr>
            <p:cNvCxnSpPr>
              <a:stCxn id="800" idx="7"/>
              <a:endCxn id="817" idx="4"/>
            </p:cNvCxnSpPr>
            <p:nvPr/>
          </p:nvCxnSpPr>
          <p:spPr bwMode="auto">
            <a:xfrm>
              <a:off x="8781881" y="4717977"/>
              <a:ext cx="259925" cy="46774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9" name="Straight Connector 818">
              <a:extLst>
                <a:ext uri="{FF2B5EF4-FFF2-40B4-BE49-F238E27FC236}">
                  <a16:creationId xmlns:a16="http://schemas.microsoft.com/office/drawing/2014/main" id="{313E165C-C437-AE1E-7844-C1DC635CCB9F}"/>
                </a:ext>
              </a:extLst>
            </p:cNvPr>
            <p:cNvCxnSpPr>
              <a:endCxn id="801" idx="4"/>
            </p:cNvCxnSpPr>
            <p:nvPr/>
          </p:nvCxnSpPr>
          <p:spPr bwMode="auto">
            <a:xfrm flipH="1">
              <a:off x="8635253" y="5276777"/>
              <a:ext cx="406978" cy="6776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0" name="Straight Connector 819">
              <a:extLst>
                <a:ext uri="{FF2B5EF4-FFF2-40B4-BE49-F238E27FC236}">
                  <a16:creationId xmlns:a16="http://schemas.microsoft.com/office/drawing/2014/main" id="{6643201A-9521-7230-D82E-89519343516F}"/>
                </a:ext>
              </a:extLst>
            </p:cNvPr>
            <p:cNvCxnSpPr>
              <a:stCxn id="817" idx="2"/>
            </p:cNvCxnSpPr>
            <p:nvPr/>
          </p:nvCxnSpPr>
          <p:spPr bwMode="auto">
            <a:xfrm flipH="1">
              <a:off x="8476503" y="5231444"/>
              <a:ext cx="519583" cy="5618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1" name="Straight Connector 820">
              <a:extLst>
                <a:ext uri="{FF2B5EF4-FFF2-40B4-BE49-F238E27FC236}">
                  <a16:creationId xmlns:a16="http://schemas.microsoft.com/office/drawing/2014/main" id="{7AE43B04-9821-0ABD-9770-F9FE2D7F2E97}"/>
                </a:ext>
              </a:extLst>
            </p:cNvPr>
            <p:cNvCxnSpPr>
              <a:endCxn id="797" idx="2"/>
            </p:cNvCxnSpPr>
            <p:nvPr/>
          </p:nvCxnSpPr>
          <p:spPr bwMode="auto">
            <a:xfrm flipV="1">
              <a:off x="7302331" y="5212698"/>
              <a:ext cx="772852" cy="7201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2" name="Straight Connector 821">
              <a:extLst>
                <a:ext uri="{FF2B5EF4-FFF2-40B4-BE49-F238E27FC236}">
                  <a16:creationId xmlns:a16="http://schemas.microsoft.com/office/drawing/2014/main" id="{78EEBA34-EBEE-55BA-F56A-A025AF29220D}"/>
                </a:ext>
              </a:extLst>
            </p:cNvPr>
            <p:cNvCxnSpPr>
              <a:endCxn id="826" idx="3"/>
            </p:cNvCxnSpPr>
            <p:nvPr/>
          </p:nvCxnSpPr>
          <p:spPr bwMode="auto">
            <a:xfrm>
              <a:off x="7297569" y="5294240"/>
              <a:ext cx="730680" cy="28300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3" name="Straight Connector 822">
              <a:extLst>
                <a:ext uri="{FF2B5EF4-FFF2-40B4-BE49-F238E27FC236}">
                  <a16:creationId xmlns:a16="http://schemas.microsoft.com/office/drawing/2014/main" id="{5F2BE2E5-092E-2CAC-161E-800EED6FE7C4}"/>
                </a:ext>
              </a:extLst>
            </p:cNvPr>
            <p:cNvCxnSpPr>
              <a:endCxn id="826" idx="2"/>
            </p:cNvCxnSpPr>
            <p:nvPr/>
          </p:nvCxnSpPr>
          <p:spPr bwMode="auto">
            <a:xfrm flipV="1">
              <a:off x="7215019" y="5609573"/>
              <a:ext cx="799839" cy="7043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4" name="Straight Connector 823">
              <a:extLst>
                <a:ext uri="{FF2B5EF4-FFF2-40B4-BE49-F238E27FC236}">
                  <a16:creationId xmlns:a16="http://schemas.microsoft.com/office/drawing/2014/main" id="{DF786479-BE6B-FC92-C23E-4C598C144496}"/>
                </a:ext>
              </a:extLst>
            </p:cNvPr>
            <p:cNvCxnSpPr>
              <a:stCxn id="801" idx="2"/>
              <a:endCxn id="826" idx="7"/>
            </p:cNvCxnSpPr>
            <p:nvPr/>
          </p:nvCxnSpPr>
          <p:spPr bwMode="auto">
            <a:xfrm flipH="1" flipV="1">
              <a:off x="8092906" y="5641902"/>
              <a:ext cx="496627" cy="358196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5" name="Straight Connector 824">
              <a:extLst>
                <a:ext uri="{FF2B5EF4-FFF2-40B4-BE49-F238E27FC236}">
                  <a16:creationId xmlns:a16="http://schemas.microsoft.com/office/drawing/2014/main" id="{79907EC6-A9EE-545A-5BD8-3164C63FF6CD}"/>
                </a:ext>
              </a:extLst>
            </p:cNvPr>
            <p:cNvCxnSpPr>
              <a:stCxn id="798" idx="1"/>
            </p:cNvCxnSpPr>
            <p:nvPr/>
          </p:nvCxnSpPr>
          <p:spPr bwMode="auto">
            <a:xfrm flipH="1">
              <a:off x="8075445" y="5321227"/>
              <a:ext cx="381429" cy="279401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26" name="Oval 825">
              <a:extLst>
                <a:ext uri="{FF2B5EF4-FFF2-40B4-BE49-F238E27FC236}">
                  <a16:creationId xmlns:a16="http://schemas.microsoft.com/office/drawing/2014/main" id="{14BC3F13-B186-B3E2-69A6-434158C9828A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014858" y="5563853"/>
              <a:ext cx="91439" cy="91440"/>
            </a:xfrm>
            <a:prstGeom prst="ellipse">
              <a:avLst/>
            </a:prstGeom>
            <a:solidFill>
              <a:srgbClr val="CC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827" name="Straight Connector 826">
              <a:extLst>
                <a:ext uri="{FF2B5EF4-FFF2-40B4-BE49-F238E27FC236}">
                  <a16:creationId xmlns:a16="http://schemas.microsoft.com/office/drawing/2014/main" id="{1B8A87C9-0C9B-2B31-5C07-E803798DF966}"/>
                </a:ext>
              </a:extLst>
            </p:cNvPr>
            <p:cNvCxnSpPr/>
            <p:nvPr/>
          </p:nvCxnSpPr>
          <p:spPr bwMode="auto">
            <a:xfrm flipV="1">
              <a:off x="8060578" y="5275580"/>
              <a:ext cx="43928" cy="33907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8" name="Straight Connector 827">
              <a:extLst>
                <a:ext uri="{FF2B5EF4-FFF2-40B4-BE49-F238E27FC236}">
                  <a16:creationId xmlns:a16="http://schemas.microsoft.com/office/drawing/2014/main" id="{8E2DC96F-BA26-9042-C09E-15641464674F}"/>
                </a:ext>
              </a:extLst>
            </p:cNvPr>
            <p:cNvCxnSpPr>
              <a:stCxn id="802" idx="5"/>
            </p:cNvCxnSpPr>
            <p:nvPr/>
          </p:nvCxnSpPr>
          <p:spPr bwMode="auto">
            <a:xfrm flipV="1">
              <a:off x="7835731" y="5575617"/>
              <a:ext cx="216387" cy="500102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9" name="Straight Connector 828">
              <a:extLst>
                <a:ext uri="{FF2B5EF4-FFF2-40B4-BE49-F238E27FC236}">
                  <a16:creationId xmlns:a16="http://schemas.microsoft.com/office/drawing/2014/main" id="{379387A2-EE9A-CB9A-5BFC-B5CF178045AC}"/>
                </a:ext>
              </a:extLst>
            </p:cNvPr>
            <p:cNvCxnSpPr/>
            <p:nvPr/>
          </p:nvCxnSpPr>
          <p:spPr bwMode="auto">
            <a:xfrm flipH="1" flipV="1">
              <a:off x="8075931" y="5623242"/>
              <a:ext cx="12643" cy="515977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0" name="Oval 829">
              <a:extLst>
                <a:ext uri="{FF2B5EF4-FFF2-40B4-BE49-F238E27FC236}">
                  <a16:creationId xmlns:a16="http://schemas.microsoft.com/office/drawing/2014/main" id="{E6F53961-0EC3-0F14-E06B-0659AB5F6A27}"/>
                </a:ext>
              </a:extLst>
            </p:cNvPr>
            <p:cNvSpPr>
              <a:spLocks noChangeAspect="1"/>
            </p:cNvSpPr>
            <p:nvPr/>
          </p:nvSpPr>
          <p:spPr bwMode="auto">
            <a:xfrm flipV="1">
              <a:off x="8068833" y="6094078"/>
              <a:ext cx="91439" cy="91440"/>
            </a:xfrm>
            <a:prstGeom prst="ellipse">
              <a:avLst/>
            </a:prstGeom>
            <a:solidFill>
              <a:srgbClr val="000000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831" name="Straight Connector 830">
              <a:extLst>
                <a:ext uri="{FF2B5EF4-FFF2-40B4-BE49-F238E27FC236}">
                  <a16:creationId xmlns:a16="http://schemas.microsoft.com/office/drawing/2014/main" id="{673BE431-0ED5-B564-9C6C-EBA3138CDCA0}"/>
                </a:ext>
              </a:extLst>
            </p:cNvPr>
            <p:cNvCxnSpPr/>
            <p:nvPr/>
          </p:nvCxnSpPr>
          <p:spPr bwMode="auto">
            <a:xfrm flipV="1">
              <a:off x="7466695" y="5615345"/>
              <a:ext cx="554773" cy="406984"/>
            </a:xfrm>
            <a:prstGeom prst="line">
              <a:avLst/>
            </a:prstGeom>
            <a:solidFill>
              <a:srgbClr val="CCCC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32" name="Oval 831">
            <a:extLst>
              <a:ext uri="{FF2B5EF4-FFF2-40B4-BE49-F238E27FC236}">
                <a16:creationId xmlns:a16="http://schemas.microsoft.com/office/drawing/2014/main" id="{3EFD15B4-1454-32FB-32B9-FE9116725FA3}"/>
              </a:ext>
            </a:extLst>
          </p:cNvPr>
          <p:cNvSpPr>
            <a:spLocks noChangeAspect="1"/>
          </p:cNvSpPr>
          <p:nvPr/>
        </p:nvSpPr>
        <p:spPr bwMode="auto">
          <a:xfrm>
            <a:off x="5486400" y="1943848"/>
            <a:ext cx="2795196" cy="2795196"/>
          </a:xfrm>
          <a:prstGeom prst="ellipse">
            <a:avLst/>
          </a:pr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833" name="Straight Connector 832">
            <a:extLst>
              <a:ext uri="{FF2B5EF4-FFF2-40B4-BE49-F238E27FC236}">
                <a16:creationId xmlns:a16="http://schemas.microsoft.com/office/drawing/2014/main" id="{4DDCBEA0-3D0E-CF45-47D8-31172F837D58}"/>
              </a:ext>
            </a:extLst>
          </p:cNvPr>
          <p:cNvCxnSpPr>
            <a:cxnSpLocks/>
            <a:endCxn id="597" idx="0"/>
          </p:cNvCxnSpPr>
          <p:nvPr/>
        </p:nvCxnSpPr>
        <p:spPr bwMode="auto">
          <a:xfrm flipV="1">
            <a:off x="5549199" y="2887963"/>
            <a:ext cx="5986" cy="861754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4" name="Straight Connector 833">
            <a:extLst>
              <a:ext uri="{FF2B5EF4-FFF2-40B4-BE49-F238E27FC236}">
                <a16:creationId xmlns:a16="http://schemas.microsoft.com/office/drawing/2014/main" id="{CD529D3A-30B9-95C3-19FA-62E506007498}"/>
              </a:ext>
            </a:extLst>
          </p:cNvPr>
          <p:cNvCxnSpPr>
            <a:cxnSpLocks/>
            <a:stCxn id="641" idx="3"/>
            <a:endCxn id="637" idx="7"/>
          </p:cNvCxnSpPr>
          <p:nvPr/>
        </p:nvCxnSpPr>
        <p:spPr bwMode="auto">
          <a:xfrm flipH="1" flipV="1">
            <a:off x="966895" y="5062782"/>
            <a:ext cx="449693" cy="722742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5" name="Oval 834">
            <a:extLst>
              <a:ext uri="{FF2B5EF4-FFF2-40B4-BE49-F238E27FC236}">
                <a16:creationId xmlns:a16="http://schemas.microsoft.com/office/drawing/2014/main" id="{115923AF-EEC9-39E9-E5A6-DBF28B4E8D74}"/>
              </a:ext>
            </a:extLst>
          </p:cNvPr>
          <p:cNvSpPr>
            <a:spLocks noChangeAspect="1"/>
          </p:cNvSpPr>
          <p:nvPr/>
        </p:nvSpPr>
        <p:spPr bwMode="auto">
          <a:xfrm>
            <a:off x="866102" y="4816287"/>
            <a:ext cx="992673" cy="992673"/>
          </a:xfrm>
          <a:prstGeom prst="ellipse">
            <a:avLst/>
          </a:pr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36" name="Oval 835">
            <a:extLst>
              <a:ext uri="{FF2B5EF4-FFF2-40B4-BE49-F238E27FC236}">
                <a16:creationId xmlns:a16="http://schemas.microsoft.com/office/drawing/2014/main" id="{E1CCE4F4-6620-738C-71FE-EBC456E723D1}"/>
              </a:ext>
            </a:extLst>
          </p:cNvPr>
          <p:cNvSpPr>
            <a:spLocks noChangeAspect="1"/>
          </p:cNvSpPr>
          <p:nvPr/>
        </p:nvSpPr>
        <p:spPr bwMode="auto">
          <a:xfrm>
            <a:off x="3914123" y="5567651"/>
            <a:ext cx="521185" cy="521185"/>
          </a:xfrm>
          <a:prstGeom prst="ellipse">
            <a:avLst/>
          </a:pr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37" name="Oval 836">
            <a:extLst>
              <a:ext uri="{FF2B5EF4-FFF2-40B4-BE49-F238E27FC236}">
                <a16:creationId xmlns:a16="http://schemas.microsoft.com/office/drawing/2014/main" id="{9D016738-8DBB-1DE0-D151-231FEF5CCED5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023815" y="3582656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38" name="Oval 837">
            <a:extLst>
              <a:ext uri="{FF2B5EF4-FFF2-40B4-BE49-F238E27FC236}">
                <a16:creationId xmlns:a16="http://schemas.microsoft.com/office/drawing/2014/main" id="{FD4E4B3F-9B2C-77AA-BCAB-D41C4C36D97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258587" y="5060933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839" name="Straight Connector 838">
            <a:extLst>
              <a:ext uri="{FF2B5EF4-FFF2-40B4-BE49-F238E27FC236}">
                <a16:creationId xmlns:a16="http://schemas.microsoft.com/office/drawing/2014/main" id="{2F14B84B-072C-C45B-FD84-E0E6D399E293}"/>
              </a:ext>
            </a:extLst>
          </p:cNvPr>
          <p:cNvCxnSpPr>
            <a:cxnSpLocks/>
            <a:stCxn id="682" idx="4"/>
          </p:cNvCxnSpPr>
          <p:nvPr/>
        </p:nvCxnSpPr>
        <p:spPr bwMode="auto">
          <a:xfrm flipV="1">
            <a:off x="3725828" y="5663942"/>
            <a:ext cx="295331" cy="799680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0" name="Oval 839">
            <a:extLst>
              <a:ext uri="{FF2B5EF4-FFF2-40B4-BE49-F238E27FC236}">
                <a16:creationId xmlns:a16="http://schemas.microsoft.com/office/drawing/2014/main" id="{2F829898-C56C-26DF-A48F-9025B4A04593}"/>
              </a:ext>
            </a:extLst>
          </p:cNvPr>
          <p:cNvSpPr>
            <a:spLocks noChangeAspect="1"/>
          </p:cNvSpPr>
          <p:nvPr/>
        </p:nvSpPr>
        <p:spPr bwMode="auto">
          <a:xfrm>
            <a:off x="5124946" y="4852010"/>
            <a:ext cx="1637662" cy="1637662"/>
          </a:xfrm>
          <a:prstGeom prst="ellipse">
            <a:avLst/>
          </a:pr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41" name="Oval 840">
            <a:extLst>
              <a:ext uri="{FF2B5EF4-FFF2-40B4-BE49-F238E27FC236}">
                <a16:creationId xmlns:a16="http://schemas.microsoft.com/office/drawing/2014/main" id="{2A56D583-35FE-88D5-8B57-DC75184DE3D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358865" y="6376741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42" name="Oval 841">
            <a:extLst>
              <a:ext uri="{FF2B5EF4-FFF2-40B4-BE49-F238E27FC236}">
                <a16:creationId xmlns:a16="http://schemas.microsoft.com/office/drawing/2014/main" id="{6A13B458-41A3-010A-BF0D-7C9AA5B917A8}"/>
              </a:ext>
            </a:extLst>
          </p:cNvPr>
          <p:cNvSpPr>
            <a:spLocks noChangeAspect="1"/>
          </p:cNvSpPr>
          <p:nvPr/>
        </p:nvSpPr>
        <p:spPr bwMode="auto">
          <a:xfrm>
            <a:off x="1932677" y="4705312"/>
            <a:ext cx="2102451" cy="2102451"/>
          </a:xfrm>
          <a:prstGeom prst="ellipse">
            <a:avLst/>
          </a:pr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43" name="Oval 842">
            <a:extLst>
              <a:ext uri="{FF2B5EF4-FFF2-40B4-BE49-F238E27FC236}">
                <a16:creationId xmlns:a16="http://schemas.microsoft.com/office/drawing/2014/main" id="{D75AFA8C-40CD-7E5E-2F84-081BCAB926F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809302" y="6070847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844" name="Straight Connector 843">
            <a:extLst>
              <a:ext uri="{FF2B5EF4-FFF2-40B4-BE49-F238E27FC236}">
                <a16:creationId xmlns:a16="http://schemas.microsoft.com/office/drawing/2014/main" id="{3A6DFB77-55B1-150E-18BE-50F7A4C9765C}"/>
              </a:ext>
            </a:extLst>
          </p:cNvPr>
          <p:cNvCxnSpPr>
            <a:cxnSpLocks/>
            <a:stCxn id="713" idx="5"/>
            <a:endCxn id="717" idx="1"/>
          </p:cNvCxnSpPr>
          <p:nvPr/>
        </p:nvCxnSpPr>
        <p:spPr bwMode="auto">
          <a:xfrm flipV="1">
            <a:off x="6132582" y="5700339"/>
            <a:ext cx="574254" cy="739202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5" name="Straight Connector 844">
            <a:extLst>
              <a:ext uri="{FF2B5EF4-FFF2-40B4-BE49-F238E27FC236}">
                <a16:creationId xmlns:a16="http://schemas.microsoft.com/office/drawing/2014/main" id="{52CDC34A-A0C7-E942-8B6B-2CBC11B06445}"/>
              </a:ext>
            </a:extLst>
          </p:cNvPr>
          <p:cNvCxnSpPr>
            <a:cxnSpLocks/>
            <a:stCxn id="667" idx="7"/>
            <a:endCxn id="641" idx="2"/>
          </p:cNvCxnSpPr>
          <p:nvPr/>
        </p:nvCxnSpPr>
        <p:spPr bwMode="auto">
          <a:xfrm>
            <a:off x="906570" y="5459657"/>
            <a:ext cx="496627" cy="358196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6" name="Straight Connector 845">
            <a:extLst>
              <a:ext uri="{FF2B5EF4-FFF2-40B4-BE49-F238E27FC236}">
                <a16:creationId xmlns:a16="http://schemas.microsoft.com/office/drawing/2014/main" id="{C6CB999E-1EB5-FD17-EF68-AED3FCDD87F7}"/>
              </a:ext>
            </a:extLst>
          </p:cNvPr>
          <p:cNvCxnSpPr>
            <a:cxnSpLocks/>
            <a:stCxn id="678" idx="1"/>
          </p:cNvCxnSpPr>
          <p:nvPr/>
        </p:nvCxnSpPr>
        <p:spPr bwMode="auto">
          <a:xfrm flipH="1">
            <a:off x="4016898" y="5722521"/>
            <a:ext cx="362401" cy="260483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7" name="Straight Connector 846">
            <a:extLst>
              <a:ext uri="{FF2B5EF4-FFF2-40B4-BE49-F238E27FC236}">
                <a16:creationId xmlns:a16="http://schemas.microsoft.com/office/drawing/2014/main" id="{78E32887-99D5-6D74-AAE0-B5909AAE528D}"/>
              </a:ext>
            </a:extLst>
          </p:cNvPr>
          <p:cNvCxnSpPr>
            <a:cxnSpLocks/>
            <a:endCxn id="713" idx="5"/>
          </p:cNvCxnSpPr>
          <p:nvPr/>
        </p:nvCxnSpPr>
        <p:spPr bwMode="auto">
          <a:xfrm flipH="1">
            <a:off x="6132582" y="6078554"/>
            <a:ext cx="492873" cy="360987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8" name="Straight Connector 847">
            <a:extLst>
              <a:ext uri="{FF2B5EF4-FFF2-40B4-BE49-F238E27FC236}">
                <a16:creationId xmlns:a16="http://schemas.microsoft.com/office/drawing/2014/main" id="{8D0FC7AF-559A-98E3-530E-7E4660DCA95E}"/>
              </a:ext>
            </a:extLst>
          </p:cNvPr>
          <p:cNvCxnSpPr>
            <a:cxnSpLocks/>
            <a:stCxn id="786" idx="2"/>
            <a:endCxn id="754" idx="6"/>
          </p:cNvCxnSpPr>
          <p:nvPr/>
        </p:nvCxnSpPr>
        <p:spPr bwMode="auto">
          <a:xfrm flipH="1">
            <a:off x="8042322" y="5822194"/>
            <a:ext cx="737083" cy="47321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9" name="Straight Connector 848">
            <a:extLst>
              <a:ext uri="{FF2B5EF4-FFF2-40B4-BE49-F238E27FC236}">
                <a16:creationId xmlns:a16="http://schemas.microsoft.com/office/drawing/2014/main" id="{0D644E4F-E2EF-7193-FD00-599BADE58E09}"/>
              </a:ext>
            </a:extLst>
          </p:cNvPr>
          <p:cNvCxnSpPr>
            <a:cxnSpLocks/>
            <a:endCxn id="757" idx="1"/>
          </p:cNvCxnSpPr>
          <p:nvPr/>
        </p:nvCxnSpPr>
        <p:spPr bwMode="auto">
          <a:xfrm flipV="1">
            <a:off x="8037553" y="5457648"/>
            <a:ext cx="815568" cy="388369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0" name="Oval 849">
            <a:extLst>
              <a:ext uri="{FF2B5EF4-FFF2-40B4-BE49-F238E27FC236}">
                <a16:creationId xmlns:a16="http://schemas.microsoft.com/office/drawing/2014/main" id="{BFDA7815-25CA-EA0E-8088-26D5921D7143}"/>
              </a:ext>
            </a:extLst>
          </p:cNvPr>
          <p:cNvSpPr>
            <a:spLocks noChangeAspect="1"/>
          </p:cNvSpPr>
          <p:nvPr/>
        </p:nvSpPr>
        <p:spPr bwMode="auto">
          <a:xfrm>
            <a:off x="7870032" y="5043063"/>
            <a:ext cx="1039118" cy="1039118"/>
          </a:xfrm>
          <a:prstGeom prst="ellipse">
            <a:avLst/>
          </a:pr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51" name="Oval 850">
            <a:extLst>
              <a:ext uri="{FF2B5EF4-FFF2-40B4-BE49-F238E27FC236}">
                <a16:creationId xmlns:a16="http://schemas.microsoft.com/office/drawing/2014/main" id="{9201D7E7-AE7C-7BA4-63D8-A6D16A1109A2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8012174" y="5451500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852" name="Straight Connector 851">
            <a:extLst>
              <a:ext uri="{FF2B5EF4-FFF2-40B4-BE49-F238E27FC236}">
                <a16:creationId xmlns:a16="http://schemas.microsoft.com/office/drawing/2014/main" id="{6EF054ED-D92C-E2EE-E98A-3CCD54C90715}"/>
              </a:ext>
            </a:extLst>
          </p:cNvPr>
          <p:cNvCxnSpPr>
            <a:cxnSpLocks/>
            <a:stCxn id="826" idx="3"/>
            <a:endCxn id="795" idx="7"/>
          </p:cNvCxnSpPr>
          <p:nvPr/>
        </p:nvCxnSpPr>
        <p:spPr bwMode="auto">
          <a:xfrm flipH="1" flipV="1">
            <a:off x="10237285" y="5496594"/>
            <a:ext cx="699248" cy="262316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3" name="Oval 852">
            <a:extLst>
              <a:ext uri="{FF2B5EF4-FFF2-40B4-BE49-F238E27FC236}">
                <a16:creationId xmlns:a16="http://schemas.microsoft.com/office/drawing/2014/main" id="{29CD3440-3928-474B-A0B7-462385E192B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403968" y="5770924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54" name="Oval 853">
            <a:extLst>
              <a:ext uri="{FF2B5EF4-FFF2-40B4-BE49-F238E27FC236}">
                <a16:creationId xmlns:a16="http://schemas.microsoft.com/office/drawing/2014/main" id="{8B83E6BA-7B2B-D982-B501-DD78383A7C56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368544" y="5635651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55" name="Oval 854">
            <a:extLst>
              <a:ext uri="{FF2B5EF4-FFF2-40B4-BE49-F238E27FC236}">
                <a16:creationId xmlns:a16="http://schemas.microsoft.com/office/drawing/2014/main" id="{E6AF4D5D-09F2-DD60-B843-7E2CDA6F1456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057710" y="6429923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856" name="Straight Connector 855">
            <a:extLst>
              <a:ext uri="{FF2B5EF4-FFF2-40B4-BE49-F238E27FC236}">
                <a16:creationId xmlns:a16="http://schemas.microsoft.com/office/drawing/2014/main" id="{8188F0DF-B8DA-E145-5499-6268A465A16A}"/>
              </a:ext>
            </a:extLst>
          </p:cNvPr>
          <p:cNvCxnSpPr>
            <a:cxnSpLocks/>
            <a:stCxn id="854" idx="2"/>
            <a:endCxn id="677" idx="6"/>
          </p:cNvCxnSpPr>
          <p:nvPr/>
        </p:nvCxnSpPr>
        <p:spPr bwMode="auto">
          <a:xfrm flipH="1" flipV="1">
            <a:off x="4089047" y="5613992"/>
            <a:ext cx="279497" cy="67379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7" name="Oval 856">
            <a:extLst>
              <a:ext uri="{FF2B5EF4-FFF2-40B4-BE49-F238E27FC236}">
                <a16:creationId xmlns:a16="http://schemas.microsoft.com/office/drawing/2014/main" id="{F27E8425-2E3C-345E-687C-84D02458DFB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0160108" y="5413965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858" name="Oval 857">
            <a:extLst>
              <a:ext uri="{FF2B5EF4-FFF2-40B4-BE49-F238E27FC236}">
                <a16:creationId xmlns:a16="http://schemas.microsoft.com/office/drawing/2014/main" id="{F6B596CF-C333-D123-AA76-80FFABA6750A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946551" y="5828076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859" name="Straight Connector 858">
            <a:extLst>
              <a:ext uri="{FF2B5EF4-FFF2-40B4-BE49-F238E27FC236}">
                <a16:creationId xmlns:a16="http://schemas.microsoft.com/office/drawing/2014/main" id="{65E7C0CE-5C19-5B0A-1013-58D5B83D0DA3}"/>
              </a:ext>
            </a:extLst>
          </p:cNvPr>
          <p:cNvCxnSpPr>
            <a:cxnSpLocks/>
            <a:stCxn id="857" idx="6"/>
            <a:endCxn id="797" idx="2"/>
          </p:cNvCxnSpPr>
          <p:nvPr/>
        </p:nvCxnSpPr>
        <p:spPr bwMode="auto">
          <a:xfrm flipV="1">
            <a:off x="10251547" y="5394364"/>
            <a:ext cx="731920" cy="65321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0" name="Oval 859">
            <a:extLst>
              <a:ext uri="{FF2B5EF4-FFF2-40B4-BE49-F238E27FC236}">
                <a16:creationId xmlns:a16="http://schemas.microsoft.com/office/drawing/2014/main" id="{1A3BEFD8-ED53-04DA-CF81-A2CF715932B0}"/>
              </a:ext>
            </a:extLst>
          </p:cNvPr>
          <p:cNvSpPr>
            <a:spLocks noChangeAspect="1"/>
          </p:cNvSpPr>
          <p:nvPr/>
        </p:nvSpPr>
        <p:spPr bwMode="auto">
          <a:xfrm>
            <a:off x="10219925" y="5088164"/>
            <a:ext cx="844930" cy="844930"/>
          </a:xfrm>
          <a:prstGeom prst="ellipse">
            <a:avLst/>
          </a:pr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cxnSp>
        <p:nvCxnSpPr>
          <p:cNvPr id="861" name="Straight Connector 860">
            <a:extLst>
              <a:ext uri="{FF2B5EF4-FFF2-40B4-BE49-F238E27FC236}">
                <a16:creationId xmlns:a16="http://schemas.microsoft.com/office/drawing/2014/main" id="{246D0F32-9322-0142-9385-BD6C6BCA3F14}"/>
              </a:ext>
            </a:extLst>
          </p:cNvPr>
          <p:cNvCxnSpPr>
            <a:cxnSpLocks/>
            <a:stCxn id="603" idx="4"/>
            <a:endCxn id="597" idx="1"/>
          </p:cNvCxnSpPr>
          <p:nvPr/>
        </p:nvCxnSpPr>
        <p:spPr bwMode="auto">
          <a:xfrm flipV="1">
            <a:off x="5237685" y="2874572"/>
            <a:ext cx="285171" cy="817301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2" name="Straight Connector 861">
            <a:extLst>
              <a:ext uri="{FF2B5EF4-FFF2-40B4-BE49-F238E27FC236}">
                <a16:creationId xmlns:a16="http://schemas.microsoft.com/office/drawing/2014/main" id="{B70349CD-B0AC-D023-416F-FE0800B1278D}"/>
              </a:ext>
            </a:extLst>
          </p:cNvPr>
          <p:cNvCxnSpPr>
            <a:cxnSpLocks/>
          </p:cNvCxnSpPr>
          <p:nvPr/>
        </p:nvCxnSpPr>
        <p:spPr bwMode="auto">
          <a:xfrm>
            <a:off x="5256434" y="3754904"/>
            <a:ext cx="278401" cy="16408"/>
          </a:xfrm>
          <a:prstGeom prst="line">
            <a:avLst/>
          </a:prstGeom>
          <a:solidFill>
            <a:srgbClr val="CCCCFF"/>
          </a:solidFill>
          <a:ln w="3810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3" name="Oval 862">
            <a:extLst>
              <a:ext uri="{FF2B5EF4-FFF2-40B4-BE49-F238E27FC236}">
                <a16:creationId xmlns:a16="http://schemas.microsoft.com/office/drawing/2014/main" id="{F0F4E1F5-6476-25C1-FED4-6595CBCA40D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923801" y="1980674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64" name="Oval 863">
            <a:extLst>
              <a:ext uri="{FF2B5EF4-FFF2-40B4-BE49-F238E27FC236}">
                <a16:creationId xmlns:a16="http://schemas.microsoft.com/office/drawing/2014/main" id="{A2D007B9-FBCB-265C-C0C3-26F28B1D4BCF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877483" y="1914021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65" name="Oval 864">
            <a:extLst>
              <a:ext uri="{FF2B5EF4-FFF2-40B4-BE49-F238E27FC236}">
                <a16:creationId xmlns:a16="http://schemas.microsoft.com/office/drawing/2014/main" id="{D936011D-2D66-A90A-7F48-E6D929FDCC7D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889458" y="1844657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66" name="Oval 865">
            <a:extLst>
              <a:ext uri="{FF2B5EF4-FFF2-40B4-BE49-F238E27FC236}">
                <a16:creationId xmlns:a16="http://schemas.microsoft.com/office/drawing/2014/main" id="{5F4BE9EE-0FCB-179E-A509-15EA6E933875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951591" y="1765804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67" name="Oval 866">
            <a:extLst>
              <a:ext uri="{FF2B5EF4-FFF2-40B4-BE49-F238E27FC236}">
                <a16:creationId xmlns:a16="http://schemas.microsoft.com/office/drawing/2014/main" id="{1DD6A8FA-B06B-D5C6-684E-6064B12ABE28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042203" y="1831703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68" name="Oval 867">
            <a:extLst>
              <a:ext uri="{FF2B5EF4-FFF2-40B4-BE49-F238E27FC236}">
                <a16:creationId xmlns:a16="http://schemas.microsoft.com/office/drawing/2014/main" id="{C1B92D3A-3C31-743A-7056-0083FF891DED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110456" y="1845825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69" name="Oval 868">
            <a:extLst>
              <a:ext uri="{FF2B5EF4-FFF2-40B4-BE49-F238E27FC236}">
                <a16:creationId xmlns:a16="http://schemas.microsoft.com/office/drawing/2014/main" id="{C4EAFC81-03F6-1345-AFC7-CA3B974BBD6A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030435" y="1718733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0" name="Oval 869">
            <a:extLst>
              <a:ext uri="{FF2B5EF4-FFF2-40B4-BE49-F238E27FC236}">
                <a16:creationId xmlns:a16="http://schemas.microsoft.com/office/drawing/2014/main" id="{47C51264-037E-0174-6B03-B601EECF08D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158704" y="1734031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1" name="Oval 870">
            <a:extLst>
              <a:ext uri="{FF2B5EF4-FFF2-40B4-BE49-F238E27FC236}">
                <a16:creationId xmlns:a16="http://schemas.microsoft.com/office/drawing/2014/main" id="{63309AC8-555E-0C2E-E7AC-ABE6ED44C42F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137522" y="1977624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2" name="Oval 871">
            <a:extLst>
              <a:ext uri="{FF2B5EF4-FFF2-40B4-BE49-F238E27FC236}">
                <a16:creationId xmlns:a16="http://schemas.microsoft.com/office/drawing/2014/main" id="{F9585CE5-F3DB-D664-8CD3-5AA3788F258C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042203" y="2009396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3" name="Oval 872">
            <a:extLst>
              <a:ext uri="{FF2B5EF4-FFF2-40B4-BE49-F238E27FC236}">
                <a16:creationId xmlns:a16="http://schemas.microsoft.com/office/drawing/2014/main" id="{5310E0AB-85D6-DA57-D71E-73A342B2F239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983364" y="1997629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4" name="Oval 873">
            <a:extLst>
              <a:ext uri="{FF2B5EF4-FFF2-40B4-BE49-F238E27FC236}">
                <a16:creationId xmlns:a16="http://schemas.microsoft.com/office/drawing/2014/main" id="{5A7A2E53-8EBC-6E35-5786-315A396F7C42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212864" y="1835177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5" name="Oval 874">
            <a:extLst>
              <a:ext uri="{FF2B5EF4-FFF2-40B4-BE49-F238E27FC236}">
                <a16:creationId xmlns:a16="http://schemas.microsoft.com/office/drawing/2014/main" id="{AA21F127-042E-19E3-C7E0-059B30A2F759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031024" y="1905252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6" name="Oval 875">
            <a:extLst>
              <a:ext uri="{FF2B5EF4-FFF2-40B4-BE49-F238E27FC236}">
                <a16:creationId xmlns:a16="http://schemas.microsoft.com/office/drawing/2014/main" id="{376ABB5C-B780-45D4-F906-70734D517643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949356" y="1922197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7" name="Oval 876">
            <a:extLst>
              <a:ext uri="{FF2B5EF4-FFF2-40B4-BE49-F238E27FC236}">
                <a16:creationId xmlns:a16="http://schemas.microsoft.com/office/drawing/2014/main" id="{B5CDF7D9-82FB-5081-0C62-726614155BC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982292" y="1818232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8" name="Oval 877">
            <a:extLst>
              <a:ext uri="{FF2B5EF4-FFF2-40B4-BE49-F238E27FC236}">
                <a16:creationId xmlns:a16="http://schemas.microsoft.com/office/drawing/2014/main" id="{D62939B8-800E-E405-8279-E5BC411727A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093511" y="1793817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879" name="Straight Connector 878">
            <a:extLst>
              <a:ext uri="{FF2B5EF4-FFF2-40B4-BE49-F238E27FC236}">
                <a16:creationId xmlns:a16="http://schemas.microsoft.com/office/drawing/2014/main" id="{9488AF0B-1995-A879-2D3D-25AAE4D840B2}"/>
              </a:ext>
            </a:extLst>
          </p:cNvPr>
          <p:cNvCxnSpPr/>
          <p:nvPr/>
        </p:nvCxnSpPr>
        <p:spPr bwMode="auto">
          <a:xfrm flipH="1" flipV="1">
            <a:off x="5528175" y="1397129"/>
            <a:ext cx="5075" cy="221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0" name="Freeform: Shape 879">
            <a:extLst>
              <a:ext uri="{FF2B5EF4-FFF2-40B4-BE49-F238E27FC236}">
                <a16:creationId xmlns:a16="http://schemas.microsoft.com/office/drawing/2014/main" id="{0B328785-13F9-BEA8-0D71-079572589A6A}"/>
              </a:ext>
            </a:extLst>
          </p:cNvPr>
          <p:cNvSpPr/>
          <p:nvPr/>
        </p:nvSpPr>
        <p:spPr bwMode="auto">
          <a:xfrm>
            <a:off x="6438192" y="1546662"/>
            <a:ext cx="1162546" cy="547280"/>
          </a:xfrm>
          <a:custGeom>
            <a:avLst/>
            <a:gdLst>
              <a:gd name="connsiteX0" fmla="*/ 0 w 1162546"/>
              <a:gd name="connsiteY0" fmla="*/ 312731 h 547280"/>
              <a:gd name="connsiteX1" fmla="*/ 1162546 w 1162546"/>
              <a:gd name="connsiteY1" fmla="*/ 0 h 547280"/>
              <a:gd name="connsiteX2" fmla="*/ 622064 w 1162546"/>
              <a:gd name="connsiteY2" fmla="*/ 547280 h 547280"/>
              <a:gd name="connsiteX3" fmla="*/ 0 w 1162546"/>
              <a:gd name="connsiteY3" fmla="*/ 312731 h 54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2546" h="547280">
                <a:moveTo>
                  <a:pt x="0" y="312731"/>
                </a:moveTo>
                <a:lnTo>
                  <a:pt x="1162546" y="0"/>
                </a:lnTo>
                <a:lnTo>
                  <a:pt x="622064" y="547280"/>
                </a:lnTo>
                <a:lnTo>
                  <a:pt x="0" y="312731"/>
                </a:lnTo>
                <a:close/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81" name="Oval 880">
            <a:extLst>
              <a:ext uri="{FF2B5EF4-FFF2-40B4-BE49-F238E27FC236}">
                <a16:creationId xmlns:a16="http://schemas.microsoft.com/office/drawing/2014/main" id="{CEA90A5E-055A-8F8A-AC28-95E47689AC4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585959" y="1540718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82" name="Oval 881">
            <a:extLst>
              <a:ext uri="{FF2B5EF4-FFF2-40B4-BE49-F238E27FC236}">
                <a16:creationId xmlns:a16="http://schemas.microsoft.com/office/drawing/2014/main" id="{7A8E0A5A-45B3-89CF-19C6-0AD2A32181C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7054340" y="2082260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83" name="Oval 882">
            <a:extLst>
              <a:ext uri="{FF2B5EF4-FFF2-40B4-BE49-F238E27FC236}">
                <a16:creationId xmlns:a16="http://schemas.microsoft.com/office/drawing/2014/main" id="{3D3775D8-4B90-6F25-7858-16095554DF7D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437433" y="1848777"/>
            <a:ext cx="16945" cy="16946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A62E80-A78A-2C91-305E-38985CA0EAD7}"/>
              </a:ext>
            </a:extLst>
          </p:cNvPr>
          <p:cNvSpPr/>
          <p:nvPr/>
        </p:nvSpPr>
        <p:spPr>
          <a:xfrm>
            <a:off x="8649280" y="1769836"/>
            <a:ext cx="3263246" cy="143144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Goal: Expected runtime O(</a:t>
            </a:r>
            <a:r>
              <a:rPr lang="en-US" sz="2400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log </a:t>
            </a:r>
            <a:r>
              <a:rPr lang="en-US" sz="2400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6181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" grpId="0" animBg="1"/>
      <p:bldP spid="591" grpId="1" animBg="1"/>
      <p:bldP spid="832" grpId="0" animBg="1"/>
      <p:bldP spid="832" grpId="1" animBg="1"/>
      <p:bldP spid="835" grpId="0" animBg="1"/>
      <p:bldP spid="835" grpId="1" animBg="1"/>
      <p:bldP spid="836" grpId="0" animBg="1"/>
      <p:bldP spid="836" grpId="1" animBg="1"/>
      <p:bldP spid="837" grpId="0" animBg="1"/>
      <p:bldP spid="837" grpId="1" animBg="1"/>
      <p:bldP spid="838" grpId="0" animBg="1"/>
      <p:bldP spid="838" grpId="1" animBg="1"/>
      <p:bldP spid="840" grpId="0" animBg="1"/>
      <p:bldP spid="840" grpId="1" animBg="1"/>
      <p:bldP spid="841" grpId="0" animBg="1"/>
      <p:bldP spid="841" grpId="1" animBg="1"/>
      <p:bldP spid="842" grpId="0" animBg="1"/>
      <p:bldP spid="842" grpId="1" animBg="1"/>
      <p:bldP spid="843" grpId="0" animBg="1"/>
      <p:bldP spid="843" grpId="1" animBg="1"/>
      <p:bldP spid="850" grpId="0" animBg="1"/>
      <p:bldP spid="850" grpId="1" animBg="1"/>
      <p:bldP spid="851" grpId="0" animBg="1"/>
      <p:bldP spid="851" grpId="1" animBg="1"/>
      <p:bldP spid="853" grpId="0" animBg="1"/>
      <p:bldP spid="853" grpId="1" animBg="1"/>
      <p:bldP spid="854" grpId="0" animBg="1"/>
      <p:bldP spid="854" grpId="1" animBg="1"/>
      <p:bldP spid="855" grpId="0" animBg="1"/>
      <p:bldP spid="855" grpId="1" animBg="1"/>
      <p:bldP spid="857" grpId="0" animBg="1"/>
      <p:bldP spid="857" grpId="1" animBg="1"/>
      <p:bldP spid="858" grpId="0" animBg="1"/>
      <p:bldP spid="858" grpId="1" animBg="1"/>
      <p:bldP spid="860" grpId="0" animBg="1"/>
      <p:bldP spid="860" grpId="1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631615-829E-3011-DB3B-2DEB4D31AADF}"/>
              </a:ext>
            </a:extLst>
          </p:cNvPr>
          <p:cNvSpPr txBox="1"/>
          <p:nvPr/>
        </p:nvSpPr>
        <p:spPr>
          <a:xfrm>
            <a:off x="358320" y="485902"/>
            <a:ext cx="1183368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Randomized Incremental Construction of DT(P)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5BC988-1036-6D97-912F-6FC8D4322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3329623"/>
            <a:ext cx="9925645" cy="2743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 edge can become illegal only if one of its incident triangles changes.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Check only edges of new triangles.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Every new edge created is incident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Every old edge is legal.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Every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new edge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is legal (since it has been created from flipping a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previously illegal edge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).</a:t>
            </a:r>
            <a:endParaRPr kumimoji="0" lang="en-US" sz="2000" b="0" i="1" u="none" strike="noStrike" kern="0" cap="none" spc="0" normalizeH="0" baseline="-25000" noProof="0" dirty="0">
              <a:ln>
                <a:noFill/>
              </a:ln>
              <a:solidFill>
                <a:srgbClr val="00838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1" u="none" strike="noStrike" kern="0" cap="none" spc="0" normalizeH="0" baseline="-25000" noProof="0" dirty="0">
              <a:ln>
                <a:noFill/>
              </a:ln>
              <a:solidFill>
                <a:srgbClr val="00838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DCD9F60-D1D9-2C5F-B95F-B07E0C1298B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952094" y="306698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46027B7-7B98-4E72-BAB6-7EA4BAD6BC1C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702158" y="2707319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9D34F3C-6868-931F-B92D-2CB755F9766C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766775" y="2333024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67D5C29-DF5D-1A6A-238D-D4B4B5B860A5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102055" y="19075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40BDC3-7C1C-2BD5-203A-08E1DD9DC073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591005" y="22631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BB63E30-1C00-0362-A520-B55B7C5C0CF3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959305" y="23393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776085F-5962-0F30-4993-770B31A3EC8F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527505" y="16535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F65C5E8-D75E-A660-1328-03052E6BC22C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219655" y="173607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D56BE21-AA5D-2412-6A67-BB237EFB1578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105355" y="305052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0C27B42-2AC4-6AC4-ED15-BCE0E3928F83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591005" y="322197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BACE1C-D2E2-3D04-0FFE-F50E81699A9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273505" y="3158473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D3E755-981E-158F-B257-3BE5F5CF1471}"/>
              </a:ext>
            </a:extLst>
          </p:cNvPr>
          <p:cNvCxnSpPr>
            <a:stCxn id="11" idx="1"/>
            <a:endCxn id="8" idx="5"/>
          </p:cNvCxnSpPr>
          <p:nvPr/>
        </p:nvCxnSpPr>
        <p:spPr bwMode="auto">
          <a:xfrm flipH="1">
            <a:off x="2180103" y="1731572"/>
            <a:ext cx="360793" cy="18934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C2A83B-B1BC-8A28-49E0-6E4D1CA3432C}"/>
              </a:ext>
            </a:extLst>
          </p:cNvPr>
          <p:cNvCxnSpPr>
            <a:stCxn id="7" idx="5"/>
          </p:cNvCxnSpPr>
          <p:nvPr/>
        </p:nvCxnSpPr>
        <p:spPr bwMode="auto">
          <a:xfrm flipV="1">
            <a:off x="1844823" y="1990764"/>
            <a:ext cx="265431" cy="35565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468637B-86F4-987D-382A-AE1C12A666F5}"/>
              </a:ext>
            </a:extLst>
          </p:cNvPr>
          <p:cNvCxnSpPr>
            <a:stCxn id="6" idx="4"/>
          </p:cNvCxnSpPr>
          <p:nvPr/>
        </p:nvCxnSpPr>
        <p:spPr bwMode="auto">
          <a:xfrm flipV="1">
            <a:off x="1747878" y="2371766"/>
            <a:ext cx="76626" cy="33555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1D72344-1BA0-2BDF-EC26-96B4E582A2C7}"/>
              </a:ext>
            </a:extLst>
          </p:cNvPr>
          <p:cNvCxnSpPr>
            <a:stCxn id="5" idx="3"/>
            <a:endCxn id="6" idx="7"/>
          </p:cNvCxnSpPr>
          <p:nvPr/>
        </p:nvCxnSpPr>
        <p:spPr bwMode="auto">
          <a:xfrm flipH="1" flipV="1">
            <a:off x="1780206" y="2785368"/>
            <a:ext cx="185279" cy="29500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1E4CF22-F5CF-8EB3-0B00-71411B874320}"/>
              </a:ext>
            </a:extLst>
          </p:cNvPr>
          <p:cNvCxnSpPr>
            <a:stCxn id="15" idx="2"/>
            <a:endCxn id="5" idx="2"/>
          </p:cNvCxnSpPr>
          <p:nvPr/>
        </p:nvCxnSpPr>
        <p:spPr bwMode="auto">
          <a:xfrm flipH="1" flipV="1">
            <a:off x="1952094" y="3112703"/>
            <a:ext cx="321411" cy="9149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A3A184-2422-E6C8-BA55-BEFAEDF283B5}"/>
              </a:ext>
            </a:extLst>
          </p:cNvPr>
          <p:cNvCxnSpPr>
            <a:stCxn id="14" idx="3"/>
          </p:cNvCxnSpPr>
          <p:nvPr/>
        </p:nvCxnSpPr>
        <p:spPr bwMode="auto">
          <a:xfrm flipH="1" flipV="1">
            <a:off x="2351555" y="3216317"/>
            <a:ext cx="252841" cy="1904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86A4508-788A-DDE5-5C78-957EC1A9486C}"/>
              </a:ext>
            </a:extLst>
          </p:cNvPr>
          <p:cNvCxnSpPr/>
          <p:nvPr/>
        </p:nvCxnSpPr>
        <p:spPr bwMode="auto">
          <a:xfrm flipH="1">
            <a:off x="2669056" y="3105150"/>
            <a:ext cx="432284" cy="13656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6BDCD4C-7194-6941-EDD5-F4598D5DFF99}"/>
              </a:ext>
            </a:extLst>
          </p:cNvPr>
          <p:cNvCxnSpPr>
            <a:stCxn id="10" idx="0"/>
          </p:cNvCxnSpPr>
          <p:nvPr/>
        </p:nvCxnSpPr>
        <p:spPr bwMode="auto">
          <a:xfrm>
            <a:off x="3005025" y="2430763"/>
            <a:ext cx="114881" cy="63950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41B2D90-7013-64FD-CBEA-180F5C3C03B1}"/>
              </a:ext>
            </a:extLst>
          </p:cNvPr>
          <p:cNvCxnSpPr>
            <a:stCxn id="9" idx="3"/>
          </p:cNvCxnSpPr>
          <p:nvPr/>
        </p:nvCxnSpPr>
        <p:spPr bwMode="auto">
          <a:xfrm>
            <a:off x="2604396" y="2276514"/>
            <a:ext cx="401210" cy="9525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438738C-2E3B-FFDC-26E3-FDBB0A25BCB4}"/>
              </a:ext>
            </a:extLst>
          </p:cNvPr>
          <p:cNvCxnSpPr>
            <a:stCxn id="8" idx="7"/>
          </p:cNvCxnSpPr>
          <p:nvPr/>
        </p:nvCxnSpPr>
        <p:spPr bwMode="auto">
          <a:xfrm>
            <a:off x="2180103" y="1985572"/>
            <a:ext cx="444503" cy="29729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8B21A4-B315-A9A3-52A9-1EF4AF6C5DD5}"/>
              </a:ext>
            </a:extLst>
          </p:cNvPr>
          <p:cNvCxnSpPr>
            <a:stCxn id="11" idx="0"/>
          </p:cNvCxnSpPr>
          <p:nvPr/>
        </p:nvCxnSpPr>
        <p:spPr bwMode="auto">
          <a:xfrm>
            <a:off x="2573225" y="1744963"/>
            <a:ext cx="83131" cy="52520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9698F28-499D-6497-78FD-46C4D52D3DE6}"/>
              </a:ext>
            </a:extLst>
          </p:cNvPr>
          <p:cNvCxnSpPr>
            <a:stCxn id="12" idx="1"/>
            <a:endCxn id="9" idx="5"/>
          </p:cNvCxnSpPr>
          <p:nvPr/>
        </p:nvCxnSpPr>
        <p:spPr bwMode="auto">
          <a:xfrm flipH="1">
            <a:off x="2669053" y="1814122"/>
            <a:ext cx="563993" cy="46239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0606E2E-2790-90B0-3EC0-283EF65DD7C3}"/>
              </a:ext>
            </a:extLst>
          </p:cNvPr>
          <p:cNvCxnSpPr>
            <a:stCxn id="12" idx="5"/>
          </p:cNvCxnSpPr>
          <p:nvPr/>
        </p:nvCxnSpPr>
        <p:spPr bwMode="auto">
          <a:xfrm flipH="1">
            <a:off x="2992906" y="1749464"/>
            <a:ext cx="304797" cy="63500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BA7A030-C049-A406-FB66-08C72A1445C0}"/>
              </a:ext>
            </a:extLst>
          </p:cNvPr>
          <p:cNvCxnSpPr/>
          <p:nvPr/>
        </p:nvCxnSpPr>
        <p:spPr bwMode="auto">
          <a:xfrm>
            <a:off x="2573225" y="1713213"/>
            <a:ext cx="641929" cy="680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C2522FBB-EF21-9502-21F5-5F43E5342E2C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511908" y="2281869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94FA255-AA0F-9592-2088-B3E224712C5F}"/>
              </a:ext>
            </a:extLst>
          </p:cNvPr>
          <p:cNvCxnSpPr>
            <a:stCxn id="12" idx="7"/>
            <a:endCxn id="30" idx="4"/>
          </p:cNvCxnSpPr>
          <p:nvPr/>
        </p:nvCxnSpPr>
        <p:spPr bwMode="auto">
          <a:xfrm>
            <a:off x="3297703" y="1814122"/>
            <a:ext cx="259925" cy="46774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D70302B-971E-5E53-E687-9F208E7D5C7D}"/>
              </a:ext>
            </a:extLst>
          </p:cNvPr>
          <p:cNvCxnSpPr>
            <a:endCxn id="13" idx="4"/>
          </p:cNvCxnSpPr>
          <p:nvPr/>
        </p:nvCxnSpPr>
        <p:spPr bwMode="auto">
          <a:xfrm flipH="1">
            <a:off x="3151075" y="2372922"/>
            <a:ext cx="406978" cy="6776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30DFEA5-F228-83DA-1ABE-533C786DE7E6}"/>
              </a:ext>
            </a:extLst>
          </p:cNvPr>
          <p:cNvCxnSpPr>
            <a:stCxn id="30" idx="2"/>
          </p:cNvCxnSpPr>
          <p:nvPr/>
        </p:nvCxnSpPr>
        <p:spPr bwMode="auto">
          <a:xfrm flipH="1">
            <a:off x="2992325" y="2327589"/>
            <a:ext cx="519583" cy="5618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DEAE2D5-9135-F4DC-09FC-8D0459B51348}"/>
              </a:ext>
            </a:extLst>
          </p:cNvPr>
          <p:cNvCxnSpPr>
            <a:endCxn id="9" idx="2"/>
          </p:cNvCxnSpPr>
          <p:nvPr/>
        </p:nvCxnSpPr>
        <p:spPr bwMode="auto">
          <a:xfrm flipV="1">
            <a:off x="1818153" y="2308843"/>
            <a:ext cx="772852" cy="7201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4B4423E-6DA1-3784-814E-C7A8572C92CF}"/>
              </a:ext>
            </a:extLst>
          </p:cNvPr>
          <p:cNvCxnSpPr>
            <a:endCxn id="9" idx="1"/>
          </p:cNvCxnSpPr>
          <p:nvPr/>
        </p:nvCxnSpPr>
        <p:spPr bwMode="auto">
          <a:xfrm flipV="1">
            <a:off x="1761003" y="2341172"/>
            <a:ext cx="843393" cy="40639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E497CF4-70AE-0CEE-539A-45746ADDA4B5}"/>
              </a:ext>
            </a:extLst>
          </p:cNvPr>
          <p:cNvCxnSpPr>
            <a:endCxn id="9" idx="5"/>
          </p:cNvCxnSpPr>
          <p:nvPr/>
        </p:nvCxnSpPr>
        <p:spPr bwMode="auto">
          <a:xfrm flipV="1">
            <a:off x="2003891" y="2276514"/>
            <a:ext cx="665162" cy="82348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9D6455E-CBBE-A362-FA4E-72FAB1087D00}"/>
              </a:ext>
            </a:extLst>
          </p:cNvPr>
          <p:cNvCxnSpPr>
            <a:stCxn id="15" idx="4"/>
          </p:cNvCxnSpPr>
          <p:nvPr/>
        </p:nvCxnSpPr>
        <p:spPr bwMode="auto">
          <a:xfrm flipV="1">
            <a:off x="2319225" y="2328864"/>
            <a:ext cx="305865" cy="82960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3FE1352-223A-19F6-6B7C-2016BFFF5AE9}"/>
              </a:ext>
            </a:extLst>
          </p:cNvPr>
          <p:cNvCxnSpPr>
            <a:endCxn id="9" idx="4"/>
          </p:cNvCxnSpPr>
          <p:nvPr/>
        </p:nvCxnSpPr>
        <p:spPr bwMode="auto">
          <a:xfrm flipV="1">
            <a:off x="2632541" y="2263123"/>
            <a:ext cx="4184" cy="102261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41D5831-5FBE-A582-7F78-386FD9BAF48A}"/>
              </a:ext>
            </a:extLst>
          </p:cNvPr>
          <p:cNvCxnSpPr>
            <a:stCxn id="13" idx="0"/>
          </p:cNvCxnSpPr>
          <p:nvPr/>
        </p:nvCxnSpPr>
        <p:spPr bwMode="auto">
          <a:xfrm flipH="1" flipV="1">
            <a:off x="2654766" y="2341173"/>
            <a:ext cx="496309" cy="80079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38D3EB48-EF43-5974-9498-6DFF2ED73506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530680" y="2659998"/>
            <a:ext cx="91439" cy="91440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297A238-6EDA-3310-01F5-0DA65B3A6436}"/>
              </a:ext>
            </a:extLst>
          </p:cNvPr>
          <p:cNvCxnSpPr/>
          <p:nvPr/>
        </p:nvCxnSpPr>
        <p:spPr bwMode="auto">
          <a:xfrm flipV="1">
            <a:off x="2576400" y="2371725"/>
            <a:ext cx="43928" cy="33907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8592FD9-F5E1-E269-5941-F1E54476E7FF}"/>
              </a:ext>
            </a:extLst>
          </p:cNvPr>
          <p:cNvCxnSpPr>
            <a:stCxn id="15" idx="5"/>
          </p:cNvCxnSpPr>
          <p:nvPr/>
        </p:nvCxnSpPr>
        <p:spPr bwMode="auto">
          <a:xfrm flipV="1">
            <a:off x="2351553" y="2671762"/>
            <a:ext cx="216387" cy="50010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28F6B6D-1864-195F-0019-35A417BA71A1}"/>
              </a:ext>
            </a:extLst>
          </p:cNvPr>
          <p:cNvCxnSpPr>
            <a:stCxn id="14" idx="3"/>
          </p:cNvCxnSpPr>
          <p:nvPr/>
        </p:nvCxnSpPr>
        <p:spPr bwMode="auto">
          <a:xfrm flipH="1" flipV="1">
            <a:off x="2591753" y="2719387"/>
            <a:ext cx="12643" cy="51597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D4721AB8-4500-474D-EFAD-BE82FCF1B5F6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180752" y="305237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B522C7B-E095-5033-0A0D-06ED98FEC38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930816" y="2692714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1128770-1060-EF5D-DA7D-B1953D618656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4995433" y="2318419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CCF1269-DF31-0071-2DB6-2331DA50CD2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330713" y="189291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8B07862-FF06-7380-4235-4F1CB919BEB7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819663" y="224851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3CAA464-FC39-EB91-20CA-9FB61C4ACBB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187963" y="232471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DE5F0D1-EDB8-3ECB-9804-6CCD40F5A804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756163" y="163891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7C7A90A-A6D6-ECE1-77A5-8CB00341DFE2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448313" y="172146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49B500F-BDE1-B6CB-490D-1B01C477941E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334013" y="303591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F4FC755-9AEB-19FF-40DD-537678F5D65D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502163" y="314386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1AA37B3-D2AE-DC1E-0C2B-AB247841AA6D}"/>
              </a:ext>
            </a:extLst>
          </p:cNvPr>
          <p:cNvCxnSpPr>
            <a:stCxn id="50" idx="1"/>
            <a:endCxn id="47" idx="5"/>
          </p:cNvCxnSpPr>
          <p:nvPr/>
        </p:nvCxnSpPr>
        <p:spPr bwMode="auto">
          <a:xfrm flipH="1">
            <a:off x="5408761" y="1716967"/>
            <a:ext cx="360793" cy="18934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608050E-A4B2-16DF-8A98-B6FB3248AC9D}"/>
              </a:ext>
            </a:extLst>
          </p:cNvPr>
          <p:cNvCxnSpPr>
            <a:stCxn id="46" idx="5"/>
          </p:cNvCxnSpPr>
          <p:nvPr/>
        </p:nvCxnSpPr>
        <p:spPr bwMode="auto">
          <a:xfrm flipV="1">
            <a:off x="5073481" y="1976159"/>
            <a:ext cx="265431" cy="35565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3AECC8E-A260-5979-3190-060026CA5628}"/>
              </a:ext>
            </a:extLst>
          </p:cNvPr>
          <p:cNvCxnSpPr>
            <a:stCxn id="45" idx="4"/>
          </p:cNvCxnSpPr>
          <p:nvPr/>
        </p:nvCxnSpPr>
        <p:spPr bwMode="auto">
          <a:xfrm flipV="1">
            <a:off x="4976536" y="2357161"/>
            <a:ext cx="76626" cy="33555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6A8CAC3-2201-D742-5D2A-C569FF4DF8CD}"/>
              </a:ext>
            </a:extLst>
          </p:cNvPr>
          <p:cNvCxnSpPr>
            <a:stCxn id="44" idx="3"/>
            <a:endCxn id="45" idx="7"/>
          </p:cNvCxnSpPr>
          <p:nvPr/>
        </p:nvCxnSpPr>
        <p:spPr bwMode="auto">
          <a:xfrm flipH="1" flipV="1">
            <a:off x="5008864" y="2770763"/>
            <a:ext cx="185279" cy="29500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EB08634-DEF9-C966-7C71-D5C79F64EB44}"/>
              </a:ext>
            </a:extLst>
          </p:cNvPr>
          <p:cNvCxnSpPr>
            <a:stCxn id="53" idx="2"/>
            <a:endCxn id="44" idx="2"/>
          </p:cNvCxnSpPr>
          <p:nvPr/>
        </p:nvCxnSpPr>
        <p:spPr bwMode="auto">
          <a:xfrm flipH="1" flipV="1">
            <a:off x="5180752" y="3098098"/>
            <a:ext cx="321411" cy="9149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3163A07-5FB5-CC65-FAFE-4130AAC1BE6D}"/>
              </a:ext>
            </a:extLst>
          </p:cNvPr>
          <p:cNvCxnSpPr/>
          <p:nvPr/>
        </p:nvCxnSpPr>
        <p:spPr bwMode="auto">
          <a:xfrm flipH="1" flipV="1">
            <a:off x="5580213" y="3201712"/>
            <a:ext cx="252841" cy="1904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345F6E3-8628-7D27-8D6E-DBC99A6EE953}"/>
              </a:ext>
            </a:extLst>
          </p:cNvPr>
          <p:cNvCxnSpPr/>
          <p:nvPr/>
        </p:nvCxnSpPr>
        <p:spPr bwMode="auto">
          <a:xfrm flipH="1">
            <a:off x="5897714" y="3090545"/>
            <a:ext cx="432284" cy="13656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8C775CC-ECA0-62F5-28EF-20A57B74A297}"/>
              </a:ext>
            </a:extLst>
          </p:cNvPr>
          <p:cNvCxnSpPr>
            <a:stCxn id="49" idx="0"/>
          </p:cNvCxnSpPr>
          <p:nvPr/>
        </p:nvCxnSpPr>
        <p:spPr bwMode="auto">
          <a:xfrm>
            <a:off x="6233683" y="2416158"/>
            <a:ext cx="114881" cy="63950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A529A13-2CC9-9DA7-827C-5EA09546CA0F}"/>
              </a:ext>
            </a:extLst>
          </p:cNvPr>
          <p:cNvCxnSpPr>
            <a:stCxn id="48" idx="3"/>
          </p:cNvCxnSpPr>
          <p:nvPr/>
        </p:nvCxnSpPr>
        <p:spPr bwMode="auto">
          <a:xfrm>
            <a:off x="5833054" y="2261909"/>
            <a:ext cx="401210" cy="9525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5BBD36A-D705-53C9-826F-2999839FC798}"/>
              </a:ext>
            </a:extLst>
          </p:cNvPr>
          <p:cNvCxnSpPr>
            <a:stCxn id="47" idx="7"/>
          </p:cNvCxnSpPr>
          <p:nvPr/>
        </p:nvCxnSpPr>
        <p:spPr bwMode="auto">
          <a:xfrm>
            <a:off x="5408761" y="1970967"/>
            <a:ext cx="444503" cy="29729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B8F79E3-D781-93C6-9213-7AC0620B9029}"/>
              </a:ext>
            </a:extLst>
          </p:cNvPr>
          <p:cNvCxnSpPr>
            <a:stCxn id="50" idx="0"/>
          </p:cNvCxnSpPr>
          <p:nvPr/>
        </p:nvCxnSpPr>
        <p:spPr bwMode="auto">
          <a:xfrm>
            <a:off x="5801883" y="1730358"/>
            <a:ext cx="83131" cy="52520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811FA9A-D942-3D1F-5213-70A3937451F9}"/>
              </a:ext>
            </a:extLst>
          </p:cNvPr>
          <p:cNvCxnSpPr>
            <a:stCxn id="51" idx="1"/>
            <a:endCxn id="48" idx="5"/>
          </p:cNvCxnSpPr>
          <p:nvPr/>
        </p:nvCxnSpPr>
        <p:spPr bwMode="auto">
          <a:xfrm flipH="1">
            <a:off x="5897711" y="1799517"/>
            <a:ext cx="563993" cy="46239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8F56041-2004-604D-12D4-AFFAA53FEE4D}"/>
              </a:ext>
            </a:extLst>
          </p:cNvPr>
          <p:cNvCxnSpPr>
            <a:stCxn id="51" idx="5"/>
          </p:cNvCxnSpPr>
          <p:nvPr/>
        </p:nvCxnSpPr>
        <p:spPr bwMode="auto">
          <a:xfrm flipH="1">
            <a:off x="6221564" y="1734859"/>
            <a:ext cx="304797" cy="63500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96FA85F-3ED0-3E71-EA34-1C277F041A92}"/>
              </a:ext>
            </a:extLst>
          </p:cNvPr>
          <p:cNvCxnSpPr/>
          <p:nvPr/>
        </p:nvCxnSpPr>
        <p:spPr bwMode="auto">
          <a:xfrm>
            <a:off x="5801883" y="1698608"/>
            <a:ext cx="641929" cy="680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E252CCAC-8FDC-EEC7-0D16-665338667329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740566" y="2267264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E413CD5-0E92-EAF3-BF9B-7C5BDD593A9D}"/>
              </a:ext>
            </a:extLst>
          </p:cNvPr>
          <p:cNvCxnSpPr>
            <a:stCxn id="51" idx="7"/>
            <a:endCxn id="68" idx="4"/>
          </p:cNvCxnSpPr>
          <p:nvPr/>
        </p:nvCxnSpPr>
        <p:spPr bwMode="auto">
          <a:xfrm>
            <a:off x="6526361" y="1799517"/>
            <a:ext cx="259925" cy="46774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06C39E0-B601-1D50-11B7-E85B49E3B93F}"/>
              </a:ext>
            </a:extLst>
          </p:cNvPr>
          <p:cNvCxnSpPr>
            <a:endCxn id="52" idx="4"/>
          </p:cNvCxnSpPr>
          <p:nvPr/>
        </p:nvCxnSpPr>
        <p:spPr bwMode="auto">
          <a:xfrm flipH="1">
            <a:off x="6379733" y="2358317"/>
            <a:ext cx="406978" cy="6776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28894BF-BFB6-0EFE-C69E-B7E8CE3363A5}"/>
              </a:ext>
            </a:extLst>
          </p:cNvPr>
          <p:cNvCxnSpPr>
            <a:stCxn id="68" idx="2"/>
          </p:cNvCxnSpPr>
          <p:nvPr/>
        </p:nvCxnSpPr>
        <p:spPr bwMode="auto">
          <a:xfrm flipH="1">
            <a:off x="6220983" y="2312984"/>
            <a:ext cx="519583" cy="5618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C6CCAF2-63C0-1C8D-CBA7-65319EF84D15}"/>
              </a:ext>
            </a:extLst>
          </p:cNvPr>
          <p:cNvCxnSpPr>
            <a:endCxn id="48" idx="2"/>
          </p:cNvCxnSpPr>
          <p:nvPr/>
        </p:nvCxnSpPr>
        <p:spPr bwMode="auto">
          <a:xfrm flipV="1">
            <a:off x="5046811" y="2294238"/>
            <a:ext cx="772852" cy="7201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830BCA4-7A36-5D32-17B1-FF10F1BB8275}"/>
              </a:ext>
            </a:extLst>
          </p:cNvPr>
          <p:cNvCxnSpPr>
            <a:endCxn id="77" idx="3"/>
          </p:cNvCxnSpPr>
          <p:nvPr/>
        </p:nvCxnSpPr>
        <p:spPr bwMode="auto">
          <a:xfrm>
            <a:off x="5042049" y="2375780"/>
            <a:ext cx="730680" cy="28300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0BB5DAB-6204-BFEF-51FE-9F275721FF89}"/>
              </a:ext>
            </a:extLst>
          </p:cNvPr>
          <p:cNvCxnSpPr>
            <a:endCxn id="77" idx="2"/>
          </p:cNvCxnSpPr>
          <p:nvPr/>
        </p:nvCxnSpPr>
        <p:spPr bwMode="auto">
          <a:xfrm flipV="1">
            <a:off x="4959499" y="2691113"/>
            <a:ext cx="799839" cy="7043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5BBEA1F-7AAF-1A9C-2465-61C2FC6B3DAC}"/>
              </a:ext>
            </a:extLst>
          </p:cNvPr>
          <p:cNvCxnSpPr>
            <a:stCxn id="52" idx="2"/>
            <a:endCxn id="77" idx="7"/>
          </p:cNvCxnSpPr>
          <p:nvPr/>
        </p:nvCxnSpPr>
        <p:spPr bwMode="auto">
          <a:xfrm flipH="1" flipV="1">
            <a:off x="5837386" y="2723442"/>
            <a:ext cx="496627" cy="35819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3F10A291-B936-36F7-72E4-DD5AB0423038}"/>
              </a:ext>
            </a:extLst>
          </p:cNvPr>
          <p:cNvCxnSpPr>
            <a:stCxn id="49" idx="1"/>
          </p:cNvCxnSpPr>
          <p:nvPr/>
        </p:nvCxnSpPr>
        <p:spPr bwMode="auto">
          <a:xfrm flipH="1">
            <a:off x="5819925" y="2402767"/>
            <a:ext cx="381429" cy="2794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8FABCC9A-8505-3C67-75E0-36F93C55D169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759338" y="2645393"/>
            <a:ext cx="91439" cy="91440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465041B-E046-3263-E9DE-C3413EF80A56}"/>
              </a:ext>
            </a:extLst>
          </p:cNvPr>
          <p:cNvCxnSpPr>
            <a:cxnSpLocks/>
            <a:endCxn id="48" idx="0"/>
          </p:cNvCxnSpPr>
          <p:nvPr/>
        </p:nvCxnSpPr>
        <p:spPr bwMode="auto">
          <a:xfrm flipV="1">
            <a:off x="5805058" y="2339958"/>
            <a:ext cx="60325" cy="35623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C5F0274-726E-04CB-AC7C-5F16AD9CBBC5}"/>
              </a:ext>
            </a:extLst>
          </p:cNvPr>
          <p:cNvCxnSpPr>
            <a:stCxn id="53" idx="5"/>
          </p:cNvCxnSpPr>
          <p:nvPr/>
        </p:nvCxnSpPr>
        <p:spPr bwMode="auto">
          <a:xfrm flipV="1">
            <a:off x="5580211" y="2657157"/>
            <a:ext cx="216387" cy="50010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A1F000B-C65A-5B7F-0BBA-B4593D66C604}"/>
              </a:ext>
            </a:extLst>
          </p:cNvPr>
          <p:cNvCxnSpPr/>
          <p:nvPr/>
        </p:nvCxnSpPr>
        <p:spPr bwMode="auto">
          <a:xfrm flipH="1" flipV="1">
            <a:off x="5820411" y="2704782"/>
            <a:ext cx="12643" cy="515977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Oval 80">
            <a:extLst>
              <a:ext uri="{FF2B5EF4-FFF2-40B4-BE49-F238E27FC236}">
                <a16:creationId xmlns:a16="http://schemas.microsoft.com/office/drawing/2014/main" id="{B4B1DA49-B0F4-0A5C-2C7F-C678EF4B945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813313" y="317561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C40CA0D-08FA-6DED-0B2F-DA3155D66D67}"/>
              </a:ext>
            </a:extLst>
          </p:cNvPr>
          <p:cNvCxnSpPr/>
          <p:nvPr/>
        </p:nvCxnSpPr>
        <p:spPr bwMode="auto">
          <a:xfrm flipV="1">
            <a:off x="5211175" y="2696885"/>
            <a:ext cx="554773" cy="40698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Freeform 1">
            <a:extLst>
              <a:ext uri="{FF2B5EF4-FFF2-40B4-BE49-F238E27FC236}">
                <a16:creationId xmlns:a16="http://schemas.microsoft.com/office/drawing/2014/main" id="{C36D62BC-5A87-65DA-0623-28BD2DD3450F}"/>
              </a:ext>
            </a:extLst>
          </p:cNvPr>
          <p:cNvSpPr/>
          <p:nvPr/>
        </p:nvSpPr>
        <p:spPr bwMode="auto">
          <a:xfrm>
            <a:off x="3764280" y="2390800"/>
            <a:ext cx="769620" cy="238100"/>
          </a:xfrm>
          <a:custGeom>
            <a:avLst/>
            <a:gdLst>
              <a:gd name="connsiteX0" fmla="*/ 0 w 769620"/>
              <a:gd name="connsiteY0" fmla="*/ 238100 h 238100"/>
              <a:gd name="connsiteX1" fmla="*/ 335280 w 769620"/>
              <a:gd name="connsiteY1" fmla="*/ 1880 h 238100"/>
              <a:gd name="connsiteX2" fmla="*/ 769620 w 769620"/>
              <a:gd name="connsiteY2" fmla="*/ 146660 h 2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9620" h="238100">
                <a:moveTo>
                  <a:pt x="0" y="238100"/>
                </a:moveTo>
                <a:cubicBezTo>
                  <a:pt x="103505" y="127610"/>
                  <a:pt x="207010" y="17120"/>
                  <a:pt x="335280" y="1880"/>
                </a:cubicBezTo>
                <a:cubicBezTo>
                  <a:pt x="463550" y="-13360"/>
                  <a:pt x="616585" y="66650"/>
                  <a:pt x="769620" y="14666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150820A-B7B7-8192-AF30-350FEA0A38A8}"/>
              </a:ext>
            </a:extLst>
          </p:cNvPr>
          <p:cNvSpPr/>
          <p:nvPr/>
        </p:nvSpPr>
        <p:spPr>
          <a:xfrm>
            <a:off x="2585699" y="2619643"/>
            <a:ext cx="312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i="1" kern="0" dirty="0">
                <a:solidFill>
                  <a:srgbClr val="C00000"/>
                </a:solidFill>
                <a:latin typeface="Times New Roman"/>
              </a:rPr>
              <a:t>p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3E781C7-EA4F-38AA-B535-2C3423A7E3BF}"/>
              </a:ext>
            </a:extLst>
          </p:cNvPr>
          <p:cNvSpPr/>
          <p:nvPr/>
        </p:nvSpPr>
        <p:spPr>
          <a:xfrm>
            <a:off x="5869919" y="2505343"/>
            <a:ext cx="312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i="1" kern="0" dirty="0">
                <a:solidFill>
                  <a:srgbClr val="C00000"/>
                </a:solidFill>
                <a:latin typeface="Times New Roman"/>
              </a:rPr>
              <a:t>p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A0C7D498-707D-7621-E678-B33183EF3429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973697" y="547827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41220225-F562-49DE-CEFE-D6554672CFE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973697" y="6437128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16825EB-2880-6C07-C7D0-21693AF488F1}"/>
              </a:ext>
            </a:extLst>
          </p:cNvPr>
          <p:cNvCxnSpPr/>
          <p:nvPr/>
        </p:nvCxnSpPr>
        <p:spPr bwMode="auto">
          <a:xfrm flipH="1">
            <a:off x="3051748" y="6320305"/>
            <a:ext cx="432284" cy="13656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C2D80B50-F857-1EA2-FD41-3F83474F03B6}"/>
              </a:ext>
            </a:extLst>
          </p:cNvPr>
          <p:cNvCxnSpPr>
            <a:cxnSpLocks/>
            <a:endCxn id="86" idx="0"/>
          </p:cNvCxnSpPr>
          <p:nvPr/>
        </p:nvCxnSpPr>
        <p:spPr bwMode="auto">
          <a:xfrm flipV="1">
            <a:off x="3015233" y="5569718"/>
            <a:ext cx="4184" cy="931173"/>
          </a:xfrm>
          <a:prstGeom prst="line">
            <a:avLst/>
          </a:prstGeom>
          <a:solidFill>
            <a:srgbClr val="CCCCFF"/>
          </a:solidFill>
          <a:ln w="31750" cap="flat" cmpd="sng" algn="ctr">
            <a:solidFill>
              <a:srgbClr val="33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0B8651D4-BB82-F51C-9F19-9A2DE41EDE69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2827242" y="5875153"/>
            <a:ext cx="91439" cy="91440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8511C73-EB3B-01B5-A448-BCFFDB39C029}"/>
              </a:ext>
            </a:extLst>
          </p:cNvPr>
          <p:cNvCxnSpPr>
            <a:cxnSpLocks/>
            <a:stCxn id="90" idx="4"/>
            <a:endCxn id="86" idx="1"/>
          </p:cNvCxnSpPr>
          <p:nvPr/>
        </p:nvCxnSpPr>
        <p:spPr bwMode="auto">
          <a:xfrm flipV="1">
            <a:off x="2872962" y="5556327"/>
            <a:ext cx="114126" cy="31882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EAB1C1C-E6F0-5DA7-AE78-7419155667AE}"/>
              </a:ext>
            </a:extLst>
          </p:cNvPr>
          <p:cNvCxnSpPr>
            <a:cxnSpLocks/>
            <a:stCxn id="87" idx="3"/>
            <a:endCxn id="90" idx="0"/>
          </p:cNvCxnSpPr>
          <p:nvPr/>
        </p:nvCxnSpPr>
        <p:spPr bwMode="auto">
          <a:xfrm flipH="1" flipV="1">
            <a:off x="2872962" y="5966593"/>
            <a:ext cx="114126" cy="48392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FEFF31D1-A754-916E-FBDA-DD5CDC6D9DF2}"/>
              </a:ext>
            </a:extLst>
          </p:cNvPr>
          <p:cNvSpPr/>
          <p:nvPr/>
        </p:nvSpPr>
        <p:spPr>
          <a:xfrm>
            <a:off x="2516079" y="5773838"/>
            <a:ext cx="312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i="1" kern="0" dirty="0">
                <a:solidFill>
                  <a:srgbClr val="C00000"/>
                </a:solidFill>
                <a:latin typeface="Times New Roman"/>
              </a:rPr>
              <a:t>p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3E8F2CD-792C-7C6A-03FB-1CF7B82B4B3A}"/>
              </a:ext>
            </a:extLst>
          </p:cNvPr>
          <p:cNvSpPr>
            <a:spLocks noChangeAspect="1"/>
          </p:cNvSpPr>
          <p:nvPr/>
        </p:nvSpPr>
        <p:spPr bwMode="auto">
          <a:xfrm>
            <a:off x="2850480" y="5228096"/>
            <a:ext cx="1553863" cy="1553863"/>
          </a:xfrm>
          <a:prstGeom prst="ellipse">
            <a:avLst/>
          </a:prstGeom>
          <a:noFill/>
          <a:ln w="12700">
            <a:solidFill>
              <a:srgbClr val="339933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95" name="Freeform 5">
            <a:extLst>
              <a:ext uri="{FF2B5EF4-FFF2-40B4-BE49-F238E27FC236}">
                <a16:creationId xmlns:a16="http://schemas.microsoft.com/office/drawing/2014/main" id="{C3B06CA2-C57F-F79F-9A22-B9DBD5AF5332}"/>
              </a:ext>
            </a:extLst>
          </p:cNvPr>
          <p:cNvSpPr/>
          <p:nvPr/>
        </p:nvSpPr>
        <p:spPr bwMode="auto">
          <a:xfrm>
            <a:off x="4710083" y="5925954"/>
            <a:ext cx="411480" cy="152416"/>
          </a:xfrm>
          <a:custGeom>
            <a:avLst/>
            <a:gdLst>
              <a:gd name="connsiteX0" fmla="*/ 0 w 411480"/>
              <a:gd name="connsiteY0" fmla="*/ 144796 h 152416"/>
              <a:gd name="connsiteX1" fmla="*/ 175260 w 411480"/>
              <a:gd name="connsiteY1" fmla="*/ 16 h 152416"/>
              <a:gd name="connsiteX2" fmla="*/ 411480 w 411480"/>
              <a:gd name="connsiteY2" fmla="*/ 152416 h 15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0" h="152416">
                <a:moveTo>
                  <a:pt x="0" y="144796"/>
                </a:moveTo>
                <a:cubicBezTo>
                  <a:pt x="53340" y="71771"/>
                  <a:pt x="106680" y="-1254"/>
                  <a:pt x="175260" y="16"/>
                </a:cubicBezTo>
                <a:cubicBezTo>
                  <a:pt x="243840" y="1286"/>
                  <a:pt x="327660" y="76851"/>
                  <a:pt x="411480" y="152416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C9E5D08F-A58D-929A-E1D2-7F1F5838B57F}"/>
              </a:ext>
            </a:extLst>
          </p:cNvPr>
          <p:cNvSpPr/>
          <p:nvPr/>
        </p:nvSpPr>
        <p:spPr>
          <a:xfrm>
            <a:off x="4623498" y="5535415"/>
            <a:ext cx="538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flip</a:t>
            </a:r>
            <a:endParaRPr lang="en-US" sz="3200" dirty="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5DB045E-3303-2628-CCE3-8771886FE170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719332" y="5494505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45624BB4-2617-1A33-899B-D88AF11AACBA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719332" y="6453355"/>
            <a:ext cx="91439" cy="91440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F11A0CD-E73C-2D2F-7931-1DAE422B33DD}"/>
              </a:ext>
            </a:extLst>
          </p:cNvPr>
          <p:cNvCxnSpPr/>
          <p:nvPr/>
        </p:nvCxnSpPr>
        <p:spPr bwMode="auto">
          <a:xfrm flipH="1">
            <a:off x="5797383" y="6336532"/>
            <a:ext cx="432284" cy="13656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C19A1BBE-7A40-687F-EA82-DC3C503DB7A7}"/>
              </a:ext>
            </a:extLst>
          </p:cNvPr>
          <p:cNvCxnSpPr>
            <a:cxnSpLocks/>
            <a:stCxn id="108" idx="2"/>
            <a:endCxn id="102" idx="7"/>
          </p:cNvCxnSpPr>
          <p:nvPr/>
        </p:nvCxnSpPr>
        <p:spPr bwMode="auto">
          <a:xfrm flipH="1" flipV="1">
            <a:off x="5650925" y="5969429"/>
            <a:ext cx="582757" cy="358196"/>
          </a:xfrm>
          <a:prstGeom prst="line">
            <a:avLst/>
          </a:prstGeom>
          <a:solidFill>
            <a:srgbClr val="CCCCFF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C95CEC1-E4C2-8AB4-6C54-9189564188C4}"/>
              </a:ext>
            </a:extLst>
          </p:cNvPr>
          <p:cNvCxnSpPr>
            <a:stCxn id="108" idx="0"/>
          </p:cNvCxnSpPr>
          <p:nvPr/>
        </p:nvCxnSpPr>
        <p:spPr bwMode="auto">
          <a:xfrm flipH="1" flipV="1">
            <a:off x="5783093" y="5572555"/>
            <a:ext cx="496309" cy="80079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>
            <a:extLst>
              <a:ext uri="{FF2B5EF4-FFF2-40B4-BE49-F238E27FC236}">
                <a16:creationId xmlns:a16="http://schemas.microsoft.com/office/drawing/2014/main" id="{6A1F7049-4574-7D28-2172-F423FF7201F8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572877" y="5891380"/>
            <a:ext cx="91439" cy="91440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E2A404C-A3CF-5B7B-70A5-F62A35071B19}"/>
              </a:ext>
            </a:extLst>
          </p:cNvPr>
          <p:cNvCxnSpPr>
            <a:cxnSpLocks/>
            <a:stCxn id="102" idx="4"/>
            <a:endCxn id="97" idx="1"/>
          </p:cNvCxnSpPr>
          <p:nvPr/>
        </p:nvCxnSpPr>
        <p:spPr bwMode="auto">
          <a:xfrm flipV="1">
            <a:off x="5618597" y="5572554"/>
            <a:ext cx="114126" cy="31882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519780A2-CE97-ADBE-67A9-EDDB1C090A7D}"/>
              </a:ext>
            </a:extLst>
          </p:cNvPr>
          <p:cNvCxnSpPr>
            <a:cxnSpLocks/>
            <a:stCxn id="98" idx="3"/>
            <a:endCxn id="102" idx="0"/>
          </p:cNvCxnSpPr>
          <p:nvPr/>
        </p:nvCxnSpPr>
        <p:spPr bwMode="auto">
          <a:xfrm flipH="1" flipV="1">
            <a:off x="5618597" y="5982820"/>
            <a:ext cx="114126" cy="48392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62AED02-5D82-005C-2555-372ED2D671D6}"/>
              </a:ext>
            </a:extLst>
          </p:cNvPr>
          <p:cNvSpPr/>
          <p:nvPr/>
        </p:nvSpPr>
        <p:spPr>
          <a:xfrm>
            <a:off x="5261714" y="5790065"/>
            <a:ext cx="3129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i="1" kern="0" dirty="0">
                <a:solidFill>
                  <a:srgbClr val="C00000"/>
                </a:solidFill>
                <a:latin typeface="Times New Roman"/>
              </a:rPr>
              <a:t>p</a:t>
            </a:r>
            <a:endParaRPr lang="en-US" sz="1600" i="1" kern="0" baseline="-25000" dirty="0">
              <a:solidFill>
                <a:srgbClr val="C00000"/>
              </a:solidFill>
              <a:latin typeface="Times New Roman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BC909CA7-8EA2-3507-AA08-08298389AFF4}"/>
              </a:ext>
            </a:extLst>
          </p:cNvPr>
          <p:cNvCxnSpPr>
            <a:stCxn id="107" idx="0"/>
          </p:cNvCxnSpPr>
          <p:nvPr/>
        </p:nvCxnSpPr>
        <p:spPr bwMode="auto">
          <a:xfrm flipH="1" flipV="1">
            <a:off x="3037458" y="5556328"/>
            <a:ext cx="496309" cy="80079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Oval 106">
            <a:extLst>
              <a:ext uri="{FF2B5EF4-FFF2-40B4-BE49-F238E27FC236}">
                <a16:creationId xmlns:a16="http://schemas.microsoft.com/office/drawing/2014/main" id="{56463808-9153-1A14-420A-61AEF9112D5A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3488047" y="6265678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9AD5225C-A06A-8708-57CC-CACED7C8D43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6233682" y="6281905"/>
            <a:ext cx="91439" cy="91440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B46DAF80-D156-3EA7-F150-13AE9E01E27A}"/>
              </a:ext>
            </a:extLst>
          </p:cNvPr>
          <p:cNvSpPr>
            <a:spLocks noChangeAspect="1"/>
          </p:cNvSpPr>
          <p:nvPr/>
        </p:nvSpPr>
        <p:spPr bwMode="auto">
          <a:xfrm>
            <a:off x="5555251" y="5790064"/>
            <a:ext cx="766805" cy="766805"/>
          </a:xfrm>
          <a:prstGeom prst="ellips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8471F6A-F383-7F21-9AEA-D03FB122C609}"/>
              </a:ext>
            </a:extLst>
          </p:cNvPr>
          <p:cNvSpPr/>
          <p:nvPr/>
        </p:nvSpPr>
        <p:spPr>
          <a:xfrm>
            <a:off x="8649280" y="1769836"/>
            <a:ext cx="3263246" cy="143144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Goal: Expected runtime O(</a:t>
            </a:r>
            <a:r>
              <a:rPr lang="en-US" sz="2400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log </a:t>
            </a:r>
            <a:r>
              <a:rPr lang="en-US" sz="2400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427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076FAC7-245A-D2A1-6825-A001BDA5B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084" y="225260"/>
            <a:ext cx="8407832" cy="64074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0ED10D3-5F98-23E9-06AD-3ED8ABA945ED}"/>
              </a:ext>
            </a:extLst>
          </p:cNvPr>
          <p:cNvSpPr/>
          <p:nvPr/>
        </p:nvSpPr>
        <p:spPr>
          <a:xfrm>
            <a:off x="5997555" y="2232045"/>
            <a:ext cx="823528" cy="56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0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Voronoi Diagram</a:t>
            </a:r>
            <a:b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</a:br>
            <a:r>
              <a:rPr lang="en-US" sz="28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(Dirichlet </a:t>
            </a:r>
            <a:r>
              <a:rPr lang="en-US" sz="2800" b="1" kern="0" dirty="0" err="1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Tesselation</a:t>
            </a:r>
            <a:r>
              <a:rPr lang="en-US" sz="28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)</a:t>
            </a:r>
            <a:endParaRPr lang="en-US" sz="2800" b="1" dirty="0">
              <a:solidFill>
                <a:srgbClr val="21543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>
                <a:extLst>
                  <a:ext uri="{FF2B5EF4-FFF2-40B4-BE49-F238E27FC236}">
                    <a16:creationId xmlns:a16="http://schemas.microsoft.com/office/drawing/2014/main" id="{5132B046-86ED-044B-C741-D451CCA73D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9433" y="1778529"/>
                <a:ext cx="7772400" cy="1177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Given: 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A set of point sites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𝑃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,…,</m:t>
                        </m:r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⊆</m:t>
                    </m:r>
                    <m:sSup>
                      <m:sSup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</a:p>
              <a:p>
                <a:pPr lvl="0" eaLnBrk="1" hangingPunct="1">
                  <a:lnSpc>
                    <a:spcPct val="80000"/>
                  </a:lnSpc>
                </a:pPr>
                <a:r>
                  <a:rPr kumimoji="0" lang="en-US" sz="20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Voronoi</a:t>
                </a: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cell: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Partition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US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kumimoji="0" lang="en-US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into Voronoi cells</a:t>
                </a:r>
                <a:b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</a:b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 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𝑉</m:t>
                    </m:r>
                    <m:d>
                      <m:d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𝑞</m:t>
                        </m:r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∈</m:t>
                        </m:r>
                        <m:sSup>
                          <m:sSup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ℝ</m:t>
                            </m:r>
                          </m:e>
                          <m:sup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𝑑</m:t>
                    </m:r>
                    <m:d>
                      <m:d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𝑖</m:t>
                            </m:r>
                          </m:sub>
                        </m:sSub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𝑞</m:t>
                        </m:r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&lt;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𝑑</m:t>
                    </m:r>
                    <m:d>
                      <m:d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𝑗</m:t>
                            </m:r>
                          </m:sub>
                        </m:sSub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</m:t>
                        </m:r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𝑞</m:t>
                        </m:r>
                      </m:e>
                    </m:d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for all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𝑗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≠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𝑖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}</m:t>
                    </m:r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</a:p>
              <a:p>
                <a:pPr lvl="0" eaLnBrk="1" hangingPunct="1">
                  <a:lnSpc>
                    <a:spcPct val="80000"/>
                  </a:lnSpc>
                </a:pPr>
                <a:r>
                  <a:rPr kumimoji="0" lang="en-US" sz="20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Voronoi</a:t>
                </a: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diagram: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The planar subdivision obtained by removing all </a:t>
                </a:r>
                <a:r>
                  <a:rPr kumimoji="0" lang="en-US" sz="20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Voronoi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cells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US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.</a:t>
                </a:r>
              </a:p>
            </p:txBody>
          </p:sp>
        </mc:Choice>
        <mc:Fallback xmlns="">
          <p:sp>
            <p:nvSpPr>
              <p:cNvPr id="8" name="Rectangle 3">
                <a:extLst>
                  <a:ext uri="{FF2B5EF4-FFF2-40B4-BE49-F238E27FC236}">
                    <a16:creationId xmlns:a16="http://schemas.microsoft.com/office/drawing/2014/main" id="{5132B046-86ED-044B-C741-D451CCA73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59433" y="1778529"/>
                <a:ext cx="7772400" cy="1177925"/>
              </a:xfrm>
              <a:prstGeom prst="rect">
                <a:avLst/>
              </a:prstGeom>
              <a:blipFill>
                <a:blip r:embed="rId2"/>
                <a:stretch>
                  <a:fillRect l="-627" t="-8290" b="-3419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4128B96B-D525-167A-195B-2AA36C3981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241" y="3429986"/>
            <a:ext cx="3572622" cy="31013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D17457-C8C4-CED6-87CA-1EF54EB3319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82" y="3432386"/>
            <a:ext cx="3580223" cy="31013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87705D0-65F4-44FC-2822-566EF00062EC}"/>
              </a:ext>
            </a:extLst>
          </p:cNvPr>
          <p:cNvSpPr txBox="1"/>
          <p:nvPr/>
        </p:nvSpPr>
        <p:spPr>
          <a:xfrm>
            <a:off x="8483601" y="3901547"/>
            <a:ext cx="34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21543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Voronoi Diagram Video: </a:t>
            </a:r>
            <a:endParaRPr lang="en-US" dirty="0"/>
          </a:p>
        </p:txBody>
      </p:sp>
      <p:pic>
        <p:nvPicPr>
          <p:cNvPr id="13" name="Picture 12" descr="A qr code with black squares&#10;&#10;Description automatically generated">
            <a:hlinkClick r:id="rId5"/>
            <a:extLst>
              <a:ext uri="{FF2B5EF4-FFF2-40B4-BE49-F238E27FC236}">
                <a16:creationId xmlns:a16="http://schemas.microsoft.com/office/drawing/2014/main" id="{B69007E2-B18B-CFCC-D8FE-475FE9B913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667" y="4402667"/>
            <a:ext cx="2455333" cy="245533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03946FF-1284-786E-EF2E-A48D05E8BD09}"/>
              </a:ext>
            </a:extLst>
          </p:cNvPr>
          <p:cNvSpPr/>
          <p:nvPr/>
        </p:nvSpPr>
        <p:spPr>
          <a:xfrm>
            <a:off x="5219897" y="2977933"/>
            <a:ext cx="3263246" cy="143144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can we compute VD(P)?</a:t>
            </a:r>
          </a:p>
        </p:txBody>
      </p:sp>
    </p:spTree>
    <p:extLst>
      <p:ext uri="{BB962C8B-B14F-4D97-AF65-F5344CB8AC3E}">
        <p14:creationId xmlns:p14="http://schemas.microsoft.com/office/powerpoint/2010/main" val="289741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ECFDDC-8AC0-DF46-825A-0DA31B3E50CB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Voronoi Cells</a:t>
            </a:r>
            <a:endParaRPr lang="en-US" sz="2800" b="1" dirty="0">
              <a:solidFill>
                <a:srgbClr val="21543F"/>
              </a:solidFill>
            </a:endParaRPr>
          </a:p>
        </p:txBody>
      </p:sp>
      <p:sp>
        <p:nvSpPr>
          <p:cNvPr id="48" name="Freeform 1">
            <a:extLst>
              <a:ext uri="{FF2B5EF4-FFF2-40B4-BE49-F238E27FC236}">
                <a16:creationId xmlns:a16="http://schemas.microsoft.com/office/drawing/2014/main" id="{0A0E633D-17FA-4372-FB90-C3B944B16D4B}"/>
              </a:ext>
            </a:extLst>
          </p:cNvPr>
          <p:cNvSpPr/>
          <p:nvPr/>
        </p:nvSpPr>
        <p:spPr bwMode="auto">
          <a:xfrm>
            <a:off x="1912735" y="4245275"/>
            <a:ext cx="2015234" cy="1707394"/>
          </a:xfrm>
          <a:custGeom>
            <a:avLst/>
            <a:gdLst>
              <a:gd name="connsiteX0" fmla="*/ 615950 w 1333500"/>
              <a:gd name="connsiteY0" fmla="*/ 0 h 1165225"/>
              <a:gd name="connsiteX1" fmla="*/ 1333500 w 1333500"/>
              <a:gd name="connsiteY1" fmla="*/ 1006475 h 1165225"/>
              <a:gd name="connsiteX2" fmla="*/ 1085850 w 1333500"/>
              <a:gd name="connsiteY2" fmla="*/ 1035050 h 1165225"/>
              <a:gd name="connsiteX3" fmla="*/ 730250 w 1333500"/>
              <a:gd name="connsiteY3" fmla="*/ 1165225 h 1165225"/>
              <a:gd name="connsiteX4" fmla="*/ 403225 w 1333500"/>
              <a:gd name="connsiteY4" fmla="*/ 1155700 h 1165225"/>
              <a:gd name="connsiteX5" fmla="*/ 133350 w 1333500"/>
              <a:gd name="connsiteY5" fmla="*/ 974725 h 1165225"/>
              <a:gd name="connsiteX6" fmla="*/ 111125 w 1333500"/>
              <a:gd name="connsiteY6" fmla="*/ 869950 h 1165225"/>
              <a:gd name="connsiteX7" fmla="*/ 101600 w 1333500"/>
              <a:gd name="connsiteY7" fmla="*/ 828675 h 1165225"/>
              <a:gd name="connsiteX8" fmla="*/ 95250 w 1333500"/>
              <a:gd name="connsiteY8" fmla="*/ 784225 h 1165225"/>
              <a:gd name="connsiteX9" fmla="*/ 79375 w 1333500"/>
              <a:gd name="connsiteY9" fmla="*/ 742950 h 1165225"/>
              <a:gd name="connsiteX10" fmla="*/ 60325 w 1333500"/>
              <a:gd name="connsiteY10" fmla="*/ 685800 h 1165225"/>
              <a:gd name="connsiteX11" fmla="*/ 44450 w 1333500"/>
              <a:gd name="connsiteY11" fmla="*/ 660400 h 1165225"/>
              <a:gd name="connsiteX12" fmla="*/ 41275 w 1333500"/>
              <a:gd name="connsiteY12" fmla="*/ 628650 h 1165225"/>
              <a:gd name="connsiteX13" fmla="*/ 0 w 1333500"/>
              <a:gd name="connsiteY13" fmla="*/ 361950 h 1165225"/>
              <a:gd name="connsiteX14" fmla="*/ 273050 w 1333500"/>
              <a:gd name="connsiteY14" fmla="*/ 66675 h 1165225"/>
              <a:gd name="connsiteX15" fmla="*/ 615950 w 1333500"/>
              <a:gd name="connsiteY15" fmla="*/ 0 h 1165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33500" h="1165225">
                <a:moveTo>
                  <a:pt x="615950" y="0"/>
                </a:moveTo>
                <a:lnTo>
                  <a:pt x="1333500" y="1006475"/>
                </a:lnTo>
                <a:lnTo>
                  <a:pt x="1085850" y="1035050"/>
                </a:lnTo>
                <a:lnTo>
                  <a:pt x="730250" y="1165225"/>
                </a:lnTo>
                <a:lnTo>
                  <a:pt x="403225" y="1155700"/>
                </a:lnTo>
                <a:lnTo>
                  <a:pt x="133350" y="974725"/>
                </a:lnTo>
                <a:cubicBezTo>
                  <a:pt x="130032" y="958965"/>
                  <a:pt x="115735" y="890696"/>
                  <a:pt x="111125" y="869950"/>
                </a:cubicBezTo>
                <a:cubicBezTo>
                  <a:pt x="108062" y="856166"/>
                  <a:pt x="103597" y="842653"/>
                  <a:pt x="101600" y="828675"/>
                </a:cubicBezTo>
                <a:cubicBezTo>
                  <a:pt x="99483" y="813858"/>
                  <a:pt x="99006" y="798713"/>
                  <a:pt x="95250" y="784225"/>
                </a:cubicBezTo>
                <a:cubicBezTo>
                  <a:pt x="91551" y="769956"/>
                  <a:pt x="84218" y="756873"/>
                  <a:pt x="79375" y="742950"/>
                </a:cubicBezTo>
                <a:cubicBezTo>
                  <a:pt x="70969" y="718784"/>
                  <a:pt x="70687" y="708252"/>
                  <a:pt x="60325" y="685800"/>
                </a:cubicBezTo>
                <a:cubicBezTo>
                  <a:pt x="57453" y="679577"/>
                  <a:pt x="48895" y="667068"/>
                  <a:pt x="44450" y="660400"/>
                </a:cubicBezTo>
                <a:cubicBezTo>
                  <a:pt x="40826" y="635032"/>
                  <a:pt x="41275" y="645659"/>
                  <a:pt x="41275" y="628650"/>
                </a:cubicBezTo>
                <a:lnTo>
                  <a:pt x="0" y="361950"/>
                </a:lnTo>
                <a:lnTo>
                  <a:pt x="273050" y="66675"/>
                </a:lnTo>
                <a:lnTo>
                  <a:pt x="615950" y="0"/>
                </a:lnTo>
                <a:close/>
              </a:path>
            </a:pathLst>
          </a:custGeom>
          <a:solidFill>
            <a:srgbClr val="CCCCFF">
              <a:lumMod val="9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6EA3A3DD-BD58-3868-A9D4-5E3540579512}"/>
                  </a:ext>
                </a:extLst>
              </p:cNvPr>
              <p:cNvSpPr/>
              <p:nvPr/>
            </p:nvSpPr>
            <p:spPr>
              <a:xfrm>
                <a:off x="790575" y="1511300"/>
                <a:ext cx="6568879" cy="39520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fontAlgn="base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Each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Voronoi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 cell </a:t>
                </a:r>
                <a14:m>
                  <m:oMath xmlns:m="http://schemas.openxmlformats.org/officeDocument/2006/math"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𝑉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is convex and</a:t>
                </a: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kern="0" smtClean="0">
                        <a:solidFill>
                          <a:srgbClr val="008380"/>
                        </a:solidFill>
                        <a:latin typeface="Cambria Math"/>
                      </a:rPr>
                      <m:t>V</m:t>
                    </m:r>
                    <m:d>
                      <m:d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r>
                      <a:rPr lang="en-US" sz="2400" i="1" kern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⋂"/>
                        <m:subHide m:val="on"/>
                        <m:supHide m:val="on"/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h</m:t>
                        </m:r>
                        <m:d>
                          <m:dPr>
                            <m:ctrlPr>
                              <a:rPr lang="en-US" sz="24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, </a:t>
                </a: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where</a:t>
                </a: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h</m:t>
                    </m:r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is the </a:t>
                </a:r>
                <a:r>
                  <a:rPr lang="en-US" sz="2400" kern="0" dirty="0" err="1">
                    <a:solidFill>
                      <a:srgbClr val="000000"/>
                    </a:solidFill>
                    <a:latin typeface="Times New Roman"/>
                  </a:rPr>
                  <a:t>halfspace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that is </a:t>
                </a: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defined by bisector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 kern="0" dirty="0" smtClean="0">
                        <a:solidFill>
                          <a:srgbClr val="008380"/>
                        </a:solidFill>
                        <a:latin typeface="Cambria Math"/>
                      </a:rPr>
                      <m:t>b</m:t>
                    </m:r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4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400" i="1" ker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and</a:t>
                </a: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that</a:t>
                </a: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b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contains</a:t>
                </a:r>
                <a:r>
                  <a:rPr lang="en-US" sz="24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kern="0" dirty="0" smtClean="0">
                        <a:solidFill>
                          <a:srgbClr val="00838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400" i="1" kern="0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fontAlgn="base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fontAlgn="base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/>
                </a:pPr>
                <a:endParaRPr lang="en-US" sz="2400" kern="0" dirty="0">
                  <a:solidFill>
                    <a:srgbClr val="008380"/>
                  </a:solidFill>
                  <a:latin typeface="Times New Roman"/>
                </a:endParaRPr>
              </a:p>
              <a:p>
                <a:pPr fontAlgn="base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defRPr/>
                </a:pPr>
                <a:b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endParaRPr lang="en-US" sz="2400" i="1" kern="0" dirty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6EA3A3DD-BD58-3868-A9D4-5E35405795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1511300"/>
                <a:ext cx="6568879" cy="3952044"/>
              </a:xfrm>
              <a:prstGeom prst="rect">
                <a:avLst/>
              </a:prstGeom>
              <a:blipFill>
                <a:blip r:embed="rId2"/>
                <a:stretch>
                  <a:fillRect l="-1300" t="-3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Oval 49">
            <a:extLst>
              <a:ext uri="{FF2B5EF4-FFF2-40B4-BE49-F238E27FC236}">
                <a16:creationId xmlns:a16="http://schemas.microsoft.com/office/drawing/2014/main" id="{6FE26C0A-1CFF-5015-0E9D-E03441829056}"/>
              </a:ext>
            </a:extLst>
          </p:cNvPr>
          <p:cNvSpPr/>
          <p:nvPr/>
        </p:nvSpPr>
        <p:spPr bwMode="auto">
          <a:xfrm flipV="1">
            <a:off x="2816642" y="4943773"/>
            <a:ext cx="73025" cy="73026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63DCECC-0A88-0917-E8D8-7A68EA7884EC}"/>
              </a:ext>
            </a:extLst>
          </p:cNvPr>
          <p:cNvSpPr/>
          <p:nvPr/>
        </p:nvSpPr>
        <p:spPr bwMode="auto">
          <a:xfrm flipV="1">
            <a:off x="3485859" y="4524374"/>
            <a:ext cx="73025" cy="73026"/>
          </a:xfrm>
          <a:prstGeom prst="ellipse">
            <a:avLst/>
          </a:prstGeom>
          <a:solidFill>
            <a:srgbClr val="CC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F4C0D8D-D554-1787-0E5E-35050F13E7BF}"/>
              </a:ext>
            </a:extLst>
          </p:cNvPr>
          <p:cNvCxnSpPr>
            <a:cxnSpLocks/>
          </p:cNvCxnSpPr>
          <p:nvPr/>
        </p:nvCxnSpPr>
        <p:spPr bwMode="auto">
          <a:xfrm>
            <a:off x="2822992" y="4245275"/>
            <a:ext cx="1084388" cy="146547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776B263-0A8F-0F0A-7EC2-D97BAE9AD5FD}"/>
              </a:ext>
            </a:extLst>
          </p:cNvPr>
          <p:cNvSpPr txBox="1"/>
          <p:nvPr/>
        </p:nvSpPr>
        <p:spPr>
          <a:xfrm>
            <a:off x="2576988" y="486281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rgbClr val="C0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B0480FD-819E-A4C2-15E1-850C2E584EB0}"/>
              </a:ext>
            </a:extLst>
          </p:cNvPr>
          <p:cNvSpPr txBox="1"/>
          <p:nvPr/>
        </p:nvSpPr>
        <p:spPr>
          <a:xfrm>
            <a:off x="3501098" y="436562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C00000"/>
                </a:solidFill>
                <a:latin typeface="Times New Roman" pitchFamily="18" charset="0"/>
              </a:rPr>
              <a:t>p</a:t>
            </a:r>
            <a:r>
              <a:rPr lang="en-US" baseline="-25000" dirty="0" err="1">
                <a:solidFill>
                  <a:srgbClr val="C00000"/>
                </a:solidFill>
                <a:latin typeface="Times New Roman" pitchFamily="18" charset="0"/>
              </a:rPr>
              <a:t>j</a:t>
            </a:r>
            <a:endParaRPr lang="en-US" baseline="-250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707AD2D-B782-85D9-EA9D-9FAAC012D32A}"/>
                  </a:ext>
                </a:extLst>
              </p:cNvPr>
              <p:cNvSpPr txBox="1"/>
              <p:nvPr/>
            </p:nvSpPr>
            <p:spPr>
              <a:xfrm>
                <a:off x="3141705" y="5794025"/>
                <a:ext cx="1062150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>
                          <a:solidFill>
                            <a:srgbClr val="008380"/>
                          </a:solidFill>
                          <a:latin typeface="Cambria Math"/>
                        </a:rPr>
                        <m:t>h</m:t>
                      </m:r>
                      <m:r>
                        <a:rPr lang="en-US" i="1" kern="0">
                          <a:solidFill>
                            <a:srgbClr val="00838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ker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i="1" kern="0">
                          <a:solidFill>
                            <a:srgbClr val="00838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009999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707AD2D-B782-85D9-EA9D-9FAAC012D3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705" y="5794025"/>
                <a:ext cx="1062150" cy="391646"/>
              </a:xfrm>
              <a:prstGeom prst="rect">
                <a:avLst/>
              </a:prstGeom>
              <a:blipFill>
                <a:blip r:embed="rId3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" name="Picture 55">
            <a:extLst>
              <a:ext uri="{FF2B5EF4-FFF2-40B4-BE49-F238E27FC236}">
                <a16:creationId xmlns:a16="http://schemas.microsoft.com/office/drawing/2014/main" id="{1253505B-6D02-0186-9894-0A4282E98D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86" t="38538" r="12692" b="8382"/>
          <a:stretch/>
        </p:blipFill>
        <p:spPr>
          <a:xfrm>
            <a:off x="8163002" y="3209490"/>
            <a:ext cx="1819274" cy="1809750"/>
          </a:xfrm>
          <a:prstGeom prst="rect">
            <a:avLst/>
          </a:prstGeom>
        </p:spPr>
      </p:pic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E248F55-210D-7D90-D534-FF0133D299B4}"/>
              </a:ext>
            </a:extLst>
          </p:cNvPr>
          <p:cNvCxnSpPr/>
          <p:nvPr/>
        </p:nvCxnSpPr>
        <p:spPr bwMode="auto">
          <a:xfrm flipH="1">
            <a:off x="8224914" y="3138053"/>
            <a:ext cx="595312" cy="206692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Freeform 9">
            <a:extLst>
              <a:ext uri="{FF2B5EF4-FFF2-40B4-BE49-F238E27FC236}">
                <a16:creationId xmlns:a16="http://schemas.microsoft.com/office/drawing/2014/main" id="{918FA3A0-6FD9-07BA-92C3-66D81D2B2A5F}"/>
              </a:ext>
            </a:extLst>
          </p:cNvPr>
          <p:cNvSpPr/>
          <p:nvPr/>
        </p:nvSpPr>
        <p:spPr bwMode="auto">
          <a:xfrm>
            <a:off x="8234439" y="3124694"/>
            <a:ext cx="1976437" cy="2085046"/>
          </a:xfrm>
          <a:custGeom>
            <a:avLst/>
            <a:gdLst>
              <a:gd name="connsiteX0" fmla="*/ 581025 w 1976437"/>
              <a:gd name="connsiteY0" fmla="*/ 8596 h 2085046"/>
              <a:gd name="connsiteX1" fmla="*/ 581025 w 1976437"/>
              <a:gd name="connsiteY1" fmla="*/ 8596 h 2085046"/>
              <a:gd name="connsiteX2" fmla="*/ 1266825 w 1976437"/>
              <a:gd name="connsiteY2" fmla="*/ 13359 h 2085046"/>
              <a:gd name="connsiteX3" fmla="*/ 1404937 w 1976437"/>
              <a:gd name="connsiteY3" fmla="*/ 32409 h 2085046"/>
              <a:gd name="connsiteX4" fmla="*/ 1504950 w 1976437"/>
              <a:gd name="connsiteY4" fmla="*/ 37171 h 2085046"/>
              <a:gd name="connsiteX5" fmla="*/ 1528762 w 1976437"/>
              <a:gd name="connsiteY5" fmla="*/ 41934 h 2085046"/>
              <a:gd name="connsiteX6" fmla="*/ 1547812 w 1976437"/>
              <a:gd name="connsiteY6" fmla="*/ 51459 h 2085046"/>
              <a:gd name="connsiteX7" fmla="*/ 1595437 w 1976437"/>
              <a:gd name="connsiteY7" fmla="*/ 75271 h 2085046"/>
              <a:gd name="connsiteX8" fmla="*/ 1633537 w 1976437"/>
              <a:gd name="connsiteY8" fmla="*/ 94321 h 2085046"/>
              <a:gd name="connsiteX9" fmla="*/ 1652587 w 1976437"/>
              <a:gd name="connsiteY9" fmla="*/ 103846 h 2085046"/>
              <a:gd name="connsiteX10" fmla="*/ 1666875 w 1976437"/>
              <a:gd name="connsiteY10" fmla="*/ 113371 h 2085046"/>
              <a:gd name="connsiteX11" fmla="*/ 1709737 w 1976437"/>
              <a:gd name="connsiteY11" fmla="*/ 203859 h 2085046"/>
              <a:gd name="connsiteX12" fmla="*/ 1747837 w 1976437"/>
              <a:gd name="connsiteY12" fmla="*/ 265771 h 2085046"/>
              <a:gd name="connsiteX13" fmla="*/ 1771650 w 1976437"/>
              <a:gd name="connsiteY13" fmla="*/ 327684 h 2085046"/>
              <a:gd name="connsiteX14" fmla="*/ 1814512 w 1976437"/>
              <a:gd name="connsiteY14" fmla="*/ 413409 h 2085046"/>
              <a:gd name="connsiteX15" fmla="*/ 1843087 w 1976437"/>
              <a:gd name="connsiteY15" fmla="*/ 484846 h 2085046"/>
              <a:gd name="connsiteX16" fmla="*/ 1852612 w 1976437"/>
              <a:gd name="connsiteY16" fmla="*/ 513421 h 2085046"/>
              <a:gd name="connsiteX17" fmla="*/ 1871662 w 1976437"/>
              <a:gd name="connsiteY17" fmla="*/ 546759 h 2085046"/>
              <a:gd name="connsiteX18" fmla="*/ 1876425 w 1976437"/>
              <a:gd name="connsiteY18" fmla="*/ 589621 h 2085046"/>
              <a:gd name="connsiteX19" fmla="*/ 1885950 w 1976437"/>
              <a:gd name="connsiteY19" fmla="*/ 713446 h 2085046"/>
              <a:gd name="connsiteX20" fmla="*/ 1900237 w 1976437"/>
              <a:gd name="connsiteY20" fmla="*/ 799171 h 2085046"/>
              <a:gd name="connsiteX21" fmla="*/ 1914525 w 1976437"/>
              <a:gd name="connsiteY21" fmla="*/ 903946 h 2085046"/>
              <a:gd name="connsiteX22" fmla="*/ 1928812 w 1976437"/>
              <a:gd name="connsiteY22" fmla="*/ 1032534 h 2085046"/>
              <a:gd name="connsiteX23" fmla="*/ 1952625 w 1976437"/>
              <a:gd name="connsiteY23" fmla="*/ 1161121 h 2085046"/>
              <a:gd name="connsiteX24" fmla="*/ 1976437 w 1976437"/>
              <a:gd name="connsiteY24" fmla="*/ 1313521 h 2085046"/>
              <a:gd name="connsiteX25" fmla="*/ 1971675 w 1976437"/>
              <a:gd name="connsiteY25" fmla="*/ 1384959 h 2085046"/>
              <a:gd name="connsiteX26" fmla="*/ 1952625 w 1976437"/>
              <a:gd name="connsiteY26" fmla="*/ 1423059 h 2085046"/>
              <a:gd name="connsiteX27" fmla="*/ 1876425 w 1976437"/>
              <a:gd name="connsiteY27" fmla="*/ 1537359 h 2085046"/>
              <a:gd name="connsiteX28" fmla="*/ 1714500 w 1976437"/>
              <a:gd name="connsiteY28" fmla="*/ 1727859 h 2085046"/>
              <a:gd name="connsiteX29" fmla="*/ 1671637 w 1976437"/>
              <a:gd name="connsiteY29" fmla="*/ 1765959 h 2085046"/>
              <a:gd name="connsiteX30" fmla="*/ 1466850 w 1976437"/>
              <a:gd name="connsiteY30" fmla="*/ 1842159 h 2085046"/>
              <a:gd name="connsiteX31" fmla="*/ 1323975 w 1976437"/>
              <a:gd name="connsiteY31" fmla="*/ 1885021 h 2085046"/>
              <a:gd name="connsiteX32" fmla="*/ 1152525 w 1976437"/>
              <a:gd name="connsiteY32" fmla="*/ 1908834 h 2085046"/>
              <a:gd name="connsiteX33" fmla="*/ 1076325 w 1976437"/>
              <a:gd name="connsiteY33" fmla="*/ 1904071 h 2085046"/>
              <a:gd name="connsiteX34" fmla="*/ 1062037 w 1976437"/>
              <a:gd name="connsiteY34" fmla="*/ 1899309 h 2085046"/>
              <a:gd name="connsiteX35" fmla="*/ 1014412 w 1976437"/>
              <a:gd name="connsiteY35" fmla="*/ 1918359 h 2085046"/>
              <a:gd name="connsiteX36" fmla="*/ 876300 w 1976437"/>
              <a:gd name="connsiteY36" fmla="*/ 1965984 h 2085046"/>
              <a:gd name="connsiteX37" fmla="*/ 695325 w 1976437"/>
              <a:gd name="connsiteY37" fmla="*/ 2042184 h 2085046"/>
              <a:gd name="connsiteX38" fmla="*/ 623887 w 1976437"/>
              <a:gd name="connsiteY38" fmla="*/ 2056471 h 2085046"/>
              <a:gd name="connsiteX39" fmla="*/ 271462 w 1976437"/>
              <a:gd name="connsiteY39" fmla="*/ 2061234 h 2085046"/>
              <a:gd name="connsiteX40" fmla="*/ 19050 w 1976437"/>
              <a:gd name="connsiteY40" fmla="*/ 2065996 h 2085046"/>
              <a:gd name="connsiteX41" fmla="*/ 0 w 1976437"/>
              <a:gd name="connsiteY41" fmla="*/ 2085046 h 2085046"/>
              <a:gd name="connsiteX42" fmla="*/ 0 w 1976437"/>
              <a:gd name="connsiteY42" fmla="*/ 2085046 h 2085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976437" h="2085046">
                <a:moveTo>
                  <a:pt x="581025" y="8596"/>
                </a:moveTo>
                <a:lnTo>
                  <a:pt x="581025" y="8596"/>
                </a:lnTo>
                <a:cubicBezTo>
                  <a:pt x="857426" y="-5223"/>
                  <a:pt x="740351" y="-1471"/>
                  <a:pt x="1266825" y="13359"/>
                </a:cubicBezTo>
                <a:cubicBezTo>
                  <a:pt x="1414967" y="17532"/>
                  <a:pt x="1296621" y="22255"/>
                  <a:pt x="1404937" y="32409"/>
                </a:cubicBezTo>
                <a:cubicBezTo>
                  <a:pt x="1438167" y="35524"/>
                  <a:pt x="1471612" y="35584"/>
                  <a:pt x="1504950" y="37171"/>
                </a:cubicBezTo>
                <a:cubicBezTo>
                  <a:pt x="1512887" y="38759"/>
                  <a:pt x="1521083" y="39374"/>
                  <a:pt x="1528762" y="41934"/>
                </a:cubicBezTo>
                <a:cubicBezTo>
                  <a:pt x="1535497" y="44179"/>
                  <a:pt x="1541324" y="48576"/>
                  <a:pt x="1547812" y="51459"/>
                </a:cubicBezTo>
                <a:cubicBezTo>
                  <a:pt x="1614365" y="81038"/>
                  <a:pt x="1527323" y="38595"/>
                  <a:pt x="1595437" y="75271"/>
                </a:cubicBezTo>
                <a:cubicBezTo>
                  <a:pt x="1607939" y="82003"/>
                  <a:pt x="1620837" y="87971"/>
                  <a:pt x="1633537" y="94321"/>
                </a:cubicBezTo>
                <a:cubicBezTo>
                  <a:pt x="1639887" y="97496"/>
                  <a:pt x="1646680" y="99908"/>
                  <a:pt x="1652587" y="103846"/>
                </a:cubicBezTo>
                <a:lnTo>
                  <a:pt x="1666875" y="113371"/>
                </a:lnTo>
                <a:cubicBezTo>
                  <a:pt x="1681162" y="143534"/>
                  <a:pt x="1692245" y="175435"/>
                  <a:pt x="1709737" y="203859"/>
                </a:cubicBezTo>
                <a:cubicBezTo>
                  <a:pt x="1722437" y="224496"/>
                  <a:pt x="1737000" y="244097"/>
                  <a:pt x="1747837" y="265771"/>
                </a:cubicBezTo>
                <a:cubicBezTo>
                  <a:pt x="1757726" y="285548"/>
                  <a:pt x="1762549" y="307532"/>
                  <a:pt x="1771650" y="327684"/>
                </a:cubicBezTo>
                <a:cubicBezTo>
                  <a:pt x="1784799" y="356800"/>
                  <a:pt x="1804409" y="383101"/>
                  <a:pt x="1814512" y="413409"/>
                </a:cubicBezTo>
                <a:cubicBezTo>
                  <a:pt x="1851993" y="525846"/>
                  <a:pt x="1808047" y="400747"/>
                  <a:pt x="1843087" y="484846"/>
                </a:cubicBezTo>
                <a:cubicBezTo>
                  <a:pt x="1846949" y="494114"/>
                  <a:pt x="1848883" y="504099"/>
                  <a:pt x="1852612" y="513421"/>
                </a:cubicBezTo>
                <a:cubicBezTo>
                  <a:pt x="1858654" y="528526"/>
                  <a:pt x="1863071" y="533872"/>
                  <a:pt x="1871662" y="546759"/>
                </a:cubicBezTo>
                <a:cubicBezTo>
                  <a:pt x="1873250" y="561046"/>
                  <a:pt x="1875197" y="575298"/>
                  <a:pt x="1876425" y="589621"/>
                </a:cubicBezTo>
                <a:cubicBezTo>
                  <a:pt x="1879960" y="630867"/>
                  <a:pt x="1881276" y="672314"/>
                  <a:pt x="1885950" y="713446"/>
                </a:cubicBezTo>
                <a:cubicBezTo>
                  <a:pt x="1889221" y="742230"/>
                  <a:pt x="1896408" y="770456"/>
                  <a:pt x="1900237" y="799171"/>
                </a:cubicBezTo>
                <a:cubicBezTo>
                  <a:pt x="1917335" y="927407"/>
                  <a:pt x="1891943" y="791036"/>
                  <a:pt x="1914525" y="903946"/>
                </a:cubicBezTo>
                <a:cubicBezTo>
                  <a:pt x="1919172" y="964365"/>
                  <a:pt x="1918352" y="971269"/>
                  <a:pt x="1928812" y="1032534"/>
                </a:cubicBezTo>
                <a:cubicBezTo>
                  <a:pt x="1936148" y="1075503"/>
                  <a:pt x="1946334" y="1117986"/>
                  <a:pt x="1952625" y="1161121"/>
                </a:cubicBezTo>
                <a:cubicBezTo>
                  <a:pt x="1976702" y="1326220"/>
                  <a:pt x="1946401" y="1203386"/>
                  <a:pt x="1976437" y="1313521"/>
                </a:cubicBezTo>
                <a:cubicBezTo>
                  <a:pt x="1974850" y="1337334"/>
                  <a:pt x="1976745" y="1361638"/>
                  <a:pt x="1971675" y="1384959"/>
                </a:cubicBezTo>
                <a:cubicBezTo>
                  <a:pt x="1968659" y="1398834"/>
                  <a:pt x="1960150" y="1411018"/>
                  <a:pt x="1952625" y="1423059"/>
                </a:cubicBezTo>
                <a:cubicBezTo>
                  <a:pt x="1928356" y="1461889"/>
                  <a:pt x="1902798" y="1499926"/>
                  <a:pt x="1876425" y="1537359"/>
                </a:cubicBezTo>
                <a:cubicBezTo>
                  <a:pt x="1804070" y="1640056"/>
                  <a:pt x="1804339" y="1634277"/>
                  <a:pt x="1714500" y="1727859"/>
                </a:cubicBezTo>
                <a:cubicBezTo>
                  <a:pt x="1705637" y="1737091"/>
                  <a:pt x="1685127" y="1759214"/>
                  <a:pt x="1671637" y="1765959"/>
                </a:cubicBezTo>
                <a:cubicBezTo>
                  <a:pt x="1627642" y="1787956"/>
                  <a:pt x="1478684" y="1838279"/>
                  <a:pt x="1466850" y="1842159"/>
                </a:cubicBezTo>
                <a:cubicBezTo>
                  <a:pt x="1419603" y="1857650"/>
                  <a:pt x="1372212" y="1872962"/>
                  <a:pt x="1323975" y="1885021"/>
                </a:cubicBezTo>
                <a:cubicBezTo>
                  <a:pt x="1245654" y="1904601"/>
                  <a:pt x="1224242" y="1903711"/>
                  <a:pt x="1152525" y="1908834"/>
                </a:cubicBezTo>
                <a:cubicBezTo>
                  <a:pt x="1127125" y="1907246"/>
                  <a:pt x="1101635" y="1906735"/>
                  <a:pt x="1076325" y="1904071"/>
                </a:cubicBezTo>
                <a:cubicBezTo>
                  <a:pt x="1071332" y="1903545"/>
                  <a:pt x="1066929" y="1898180"/>
                  <a:pt x="1062037" y="1899309"/>
                </a:cubicBezTo>
                <a:cubicBezTo>
                  <a:pt x="1045377" y="1903154"/>
                  <a:pt x="1030504" y="1912582"/>
                  <a:pt x="1014412" y="1918359"/>
                </a:cubicBezTo>
                <a:cubicBezTo>
                  <a:pt x="968578" y="1934812"/>
                  <a:pt x="921699" y="1948366"/>
                  <a:pt x="876300" y="1965984"/>
                </a:cubicBezTo>
                <a:cubicBezTo>
                  <a:pt x="815279" y="1989664"/>
                  <a:pt x="759508" y="2029348"/>
                  <a:pt x="695325" y="2042184"/>
                </a:cubicBezTo>
                <a:lnTo>
                  <a:pt x="623887" y="2056471"/>
                </a:lnTo>
                <a:cubicBezTo>
                  <a:pt x="492132" y="2030122"/>
                  <a:pt x="614757" y="2052793"/>
                  <a:pt x="271462" y="2061234"/>
                </a:cubicBezTo>
                <a:lnTo>
                  <a:pt x="19050" y="2065996"/>
                </a:lnTo>
                <a:cubicBezTo>
                  <a:pt x="1808" y="2077490"/>
                  <a:pt x="7322" y="2070401"/>
                  <a:pt x="0" y="2085046"/>
                </a:cubicBezTo>
                <a:lnTo>
                  <a:pt x="0" y="2085046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265CB51-40C6-B4FC-0CAB-F130BD5C0862}"/>
              </a:ext>
            </a:extLst>
          </p:cNvPr>
          <p:cNvCxnSpPr/>
          <p:nvPr/>
        </p:nvCxnSpPr>
        <p:spPr bwMode="auto">
          <a:xfrm>
            <a:off x="7929639" y="3433328"/>
            <a:ext cx="2590800" cy="34766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Freeform 18">
            <a:extLst>
              <a:ext uri="{FF2B5EF4-FFF2-40B4-BE49-F238E27FC236}">
                <a16:creationId xmlns:a16="http://schemas.microsoft.com/office/drawing/2014/main" id="{0FA54557-8760-C76D-B1D7-8F985D336926}"/>
              </a:ext>
            </a:extLst>
          </p:cNvPr>
          <p:cNvSpPr/>
          <p:nvPr/>
        </p:nvSpPr>
        <p:spPr bwMode="auto">
          <a:xfrm>
            <a:off x="7772280" y="3428565"/>
            <a:ext cx="2748511" cy="1690688"/>
          </a:xfrm>
          <a:custGeom>
            <a:avLst/>
            <a:gdLst>
              <a:gd name="connsiteX0" fmla="*/ 162121 w 2748511"/>
              <a:gd name="connsiteY0" fmla="*/ 0 h 1690688"/>
              <a:gd name="connsiteX1" fmla="*/ 162121 w 2748511"/>
              <a:gd name="connsiteY1" fmla="*/ 0 h 1690688"/>
              <a:gd name="connsiteX2" fmla="*/ 147834 w 2748511"/>
              <a:gd name="connsiteY2" fmla="*/ 52388 h 1690688"/>
              <a:gd name="connsiteX3" fmla="*/ 128784 w 2748511"/>
              <a:gd name="connsiteY3" fmla="*/ 119063 h 1690688"/>
              <a:gd name="connsiteX4" fmla="*/ 124021 w 2748511"/>
              <a:gd name="connsiteY4" fmla="*/ 152400 h 1690688"/>
              <a:gd name="connsiteX5" fmla="*/ 100209 w 2748511"/>
              <a:gd name="connsiteY5" fmla="*/ 233363 h 1690688"/>
              <a:gd name="connsiteX6" fmla="*/ 62109 w 2748511"/>
              <a:gd name="connsiteY6" fmla="*/ 304800 h 1690688"/>
              <a:gd name="connsiteX7" fmla="*/ 43059 w 2748511"/>
              <a:gd name="connsiteY7" fmla="*/ 371475 h 1690688"/>
              <a:gd name="connsiteX8" fmla="*/ 33534 w 2748511"/>
              <a:gd name="connsiteY8" fmla="*/ 400050 h 1690688"/>
              <a:gd name="connsiteX9" fmla="*/ 19246 w 2748511"/>
              <a:gd name="connsiteY9" fmla="*/ 442913 h 1690688"/>
              <a:gd name="connsiteX10" fmla="*/ 14484 w 2748511"/>
              <a:gd name="connsiteY10" fmla="*/ 461963 h 1690688"/>
              <a:gd name="connsiteX11" fmla="*/ 196 w 2748511"/>
              <a:gd name="connsiteY11" fmla="*/ 481013 h 1690688"/>
              <a:gd name="connsiteX12" fmla="*/ 9721 w 2748511"/>
              <a:gd name="connsiteY12" fmla="*/ 728663 h 1690688"/>
              <a:gd name="connsiteX13" fmla="*/ 14484 w 2748511"/>
              <a:gd name="connsiteY13" fmla="*/ 790575 h 1690688"/>
              <a:gd name="connsiteX14" fmla="*/ 28771 w 2748511"/>
              <a:gd name="connsiteY14" fmla="*/ 847725 h 1690688"/>
              <a:gd name="connsiteX15" fmla="*/ 33534 w 2748511"/>
              <a:gd name="connsiteY15" fmla="*/ 890588 h 1690688"/>
              <a:gd name="connsiteX16" fmla="*/ 47821 w 2748511"/>
              <a:gd name="connsiteY16" fmla="*/ 952500 h 1690688"/>
              <a:gd name="connsiteX17" fmla="*/ 57346 w 2748511"/>
              <a:gd name="connsiteY17" fmla="*/ 966788 h 1690688"/>
              <a:gd name="connsiteX18" fmla="*/ 85921 w 2748511"/>
              <a:gd name="connsiteY18" fmla="*/ 1071563 h 1690688"/>
              <a:gd name="connsiteX19" fmla="*/ 171646 w 2748511"/>
              <a:gd name="connsiteY19" fmla="*/ 1271588 h 1690688"/>
              <a:gd name="connsiteX20" fmla="*/ 295471 w 2748511"/>
              <a:gd name="connsiteY20" fmla="*/ 1500188 h 1690688"/>
              <a:gd name="connsiteX21" fmla="*/ 324046 w 2748511"/>
              <a:gd name="connsiteY21" fmla="*/ 1543050 h 1690688"/>
              <a:gd name="connsiteX22" fmla="*/ 338334 w 2748511"/>
              <a:gd name="connsiteY22" fmla="*/ 1552575 h 1690688"/>
              <a:gd name="connsiteX23" fmla="*/ 357384 w 2748511"/>
              <a:gd name="connsiteY23" fmla="*/ 1566863 h 1690688"/>
              <a:gd name="connsiteX24" fmla="*/ 395484 w 2748511"/>
              <a:gd name="connsiteY24" fmla="*/ 1576388 h 1690688"/>
              <a:gd name="connsiteX25" fmla="*/ 433584 w 2748511"/>
              <a:gd name="connsiteY25" fmla="*/ 1590675 h 1690688"/>
              <a:gd name="connsiteX26" fmla="*/ 519309 w 2748511"/>
              <a:gd name="connsiteY26" fmla="*/ 1614488 h 1690688"/>
              <a:gd name="connsiteX27" fmla="*/ 714571 w 2748511"/>
              <a:gd name="connsiteY27" fmla="*/ 1647825 h 1690688"/>
              <a:gd name="connsiteX28" fmla="*/ 881259 w 2748511"/>
              <a:gd name="connsiteY28" fmla="*/ 1671638 h 1690688"/>
              <a:gd name="connsiteX29" fmla="*/ 1138434 w 2748511"/>
              <a:gd name="connsiteY29" fmla="*/ 1681163 h 1690688"/>
              <a:gd name="connsiteX30" fmla="*/ 1162246 w 2748511"/>
              <a:gd name="connsiteY30" fmla="*/ 1685925 h 1690688"/>
              <a:gd name="connsiteX31" fmla="*/ 1181296 w 2748511"/>
              <a:gd name="connsiteY31" fmla="*/ 1690688 h 1690688"/>
              <a:gd name="connsiteX32" fmla="*/ 1762321 w 2748511"/>
              <a:gd name="connsiteY32" fmla="*/ 1685925 h 1690688"/>
              <a:gd name="connsiteX33" fmla="*/ 2057596 w 2748511"/>
              <a:gd name="connsiteY33" fmla="*/ 1671638 h 1690688"/>
              <a:gd name="connsiteX34" fmla="*/ 2290959 w 2748511"/>
              <a:gd name="connsiteY34" fmla="*/ 1628775 h 1690688"/>
              <a:gd name="connsiteX35" fmla="*/ 2376684 w 2748511"/>
              <a:gd name="connsiteY35" fmla="*/ 1595438 h 1690688"/>
              <a:gd name="connsiteX36" fmla="*/ 2433834 w 2748511"/>
              <a:gd name="connsiteY36" fmla="*/ 1566863 h 1690688"/>
              <a:gd name="connsiteX37" fmla="*/ 2490984 w 2748511"/>
              <a:gd name="connsiteY37" fmla="*/ 1547813 h 1690688"/>
              <a:gd name="connsiteX38" fmla="*/ 2524321 w 2748511"/>
              <a:gd name="connsiteY38" fmla="*/ 1538288 h 1690688"/>
              <a:gd name="connsiteX39" fmla="*/ 2557659 w 2748511"/>
              <a:gd name="connsiteY39" fmla="*/ 1519238 h 1690688"/>
              <a:gd name="connsiteX40" fmla="*/ 2576709 w 2748511"/>
              <a:gd name="connsiteY40" fmla="*/ 1509713 h 1690688"/>
              <a:gd name="connsiteX41" fmla="*/ 2586234 w 2748511"/>
              <a:gd name="connsiteY41" fmla="*/ 1352550 h 1690688"/>
              <a:gd name="connsiteX42" fmla="*/ 2590996 w 2748511"/>
              <a:gd name="connsiteY42" fmla="*/ 1314450 h 1690688"/>
              <a:gd name="connsiteX43" fmla="*/ 2595759 w 2748511"/>
              <a:gd name="connsiteY43" fmla="*/ 1271588 h 1690688"/>
              <a:gd name="connsiteX44" fmla="*/ 2600521 w 2748511"/>
              <a:gd name="connsiteY44" fmla="*/ 1252538 h 1690688"/>
              <a:gd name="connsiteX45" fmla="*/ 2605284 w 2748511"/>
              <a:gd name="connsiteY45" fmla="*/ 1223963 h 1690688"/>
              <a:gd name="connsiteX46" fmla="*/ 2610046 w 2748511"/>
              <a:gd name="connsiteY46" fmla="*/ 1166813 h 1690688"/>
              <a:gd name="connsiteX47" fmla="*/ 2614809 w 2748511"/>
              <a:gd name="connsiteY47" fmla="*/ 1023938 h 1690688"/>
              <a:gd name="connsiteX48" fmla="*/ 2619571 w 2748511"/>
              <a:gd name="connsiteY48" fmla="*/ 1009650 h 1690688"/>
              <a:gd name="connsiteX49" fmla="*/ 2624334 w 2748511"/>
              <a:gd name="connsiteY49" fmla="*/ 985838 h 1690688"/>
              <a:gd name="connsiteX50" fmla="*/ 2643384 w 2748511"/>
              <a:gd name="connsiteY50" fmla="*/ 942975 h 1690688"/>
              <a:gd name="connsiteX51" fmla="*/ 2648146 w 2748511"/>
              <a:gd name="connsiteY51" fmla="*/ 919163 h 1690688"/>
              <a:gd name="connsiteX52" fmla="*/ 2657671 w 2748511"/>
              <a:gd name="connsiteY52" fmla="*/ 890588 h 1690688"/>
              <a:gd name="connsiteX53" fmla="*/ 2667196 w 2748511"/>
              <a:gd name="connsiteY53" fmla="*/ 819150 h 1690688"/>
              <a:gd name="connsiteX54" fmla="*/ 2671959 w 2748511"/>
              <a:gd name="connsiteY54" fmla="*/ 800100 h 1690688"/>
              <a:gd name="connsiteX55" fmla="*/ 2681484 w 2748511"/>
              <a:gd name="connsiteY55" fmla="*/ 752475 h 1690688"/>
              <a:gd name="connsiteX56" fmla="*/ 2700534 w 2748511"/>
              <a:gd name="connsiteY56" fmla="*/ 709613 h 1690688"/>
              <a:gd name="connsiteX57" fmla="*/ 2714821 w 2748511"/>
              <a:gd name="connsiteY57" fmla="*/ 676275 h 1690688"/>
              <a:gd name="connsiteX58" fmla="*/ 2724346 w 2748511"/>
              <a:gd name="connsiteY58" fmla="*/ 552450 h 1690688"/>
              <a:gd name="connsiteX59" fmla="*/ 2733871 w 2748511"/>
              <a:gd name="connsiteY59" fmla="*/ 509588 h 1690688"/>
              <a:gd name="connsiteX60" fmla="*/ 2738634 w 2748511"/>
              <a:gd name="connsiteY60" fmla="*/ 461963 h 1690688"/>
              <a:gd name="connsiteX61" fmla="*/ 2748159 w 2748511"/>
              <a:gd name="connsiteY61" fmla="*/ 390525 h 1690688"/>
              <a:gd name="connsiteX62" fmla="*/ 2748159 w 2748511"/>
              <a:gd name="connsiteY62" fmla="*/ 347663 h 1690688"/>
              <a:gd name="connsiteX63" fmla="*/ 2748159 w 2748511"/>
              <a:gd name="connsiteY63" fmla="*/ 347663 h 169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748511" h="1690688">
                <a:moveTo>
                  <a:pt x="162121" y="0"/>
                </a:moveTo>
                <a:lnTo>
                  <a:pt x="162121" y="0"/>
                </a:lnTo>
                <a:cubicBezTo>
                  <a:pt x="157359" y="17463"/>
                  <a:pt x="153233" y="35111"/>
                  <a:pt x="147834" y="52388"/>
                </a:cubicBezTo>
                <a:cubicBezTo>
                  <a:pt x="130559" y="107670"/>
                  <a:pt x="144126" y="37241"/>
                  <a:pt x="128784" y="119063"/>
                </a:cubicBezTo>
                <a:cubicBezTo>
                  <a:pt x="126715" y="130096"/>
                  <a:pt x="126223" y="141393"/>
                  <a:pt x="124021" y="152400"/>
                </a:cubicBezTo>
                <a:cubicBezTo>
                  <a:pt x="119914" y="172936"/>
                  <a:pt x="108201" y="215096"/>
                  <a:pt x="100209" y="233363"/>
                </a:cubicBezTo>
                <a:cubicBezTo>
                  <a:pt x="80074" y="279386"/>
                  <a:pt x="80271" y="254856"/>
                  <a:pt x="62109" y="304800"/>
                </a:cubicBezTo>
                <a:cubicBezTo>
                  <a:pt x="54210" y="326523"/>
                  <a:pt x="50368" y="349547"/>
                  <a:pt x="43059" y="371475"/>
                </a:cubicBezTo>
                <a:cubicBezTo>
                  <a:pt x="39884" y="381000"/>
                  <a:pt x="36176" y="390364"/>
                  <a:pt x="33534" y="400050"/>
                </a:cubicBezTo>
                <a:cubicBezTo>
                  <a:pt x="22455" y="440671"/>
                  <a:pt x="36709" y="407987"/>
                  <a:pt x="19246" y="442913"/>
                </a:cubicBezTo>
                <a:cubicBezTo>
                  <a:pt x="17659" y="449263"/>
                  <a:pt x="17411" y="456109"/>
                  <a:pt x="14484" y="461963"/>
                </a:cubicBezTo>
                <a:cubicBezTo>
                  <a:pt x="10934" y="469063"/>
                  <a:pt x="338" y="473077"/>
                  <a:pt x="196" y="481013"/>
                </a:cubicBezTo>
                <a:cubicBezTo>
                  <a:pt x="-1279" y="563611"/>
                  <a:pt x="5912" y="646140"/>
                  <a:pt x="9721" y="728663"/>
                </a:cubicBezTo>
                <a:cubicBezTo>
                  <a:pt x="10675" y="749339"/>
                  <a:pt x="11214" y="770137"/>
                  <a:pt x="14484" y="790575"/>
                </a:cubicBezTo>
                <a:cubicBezTo>
                  <a:pt x="17586" y="809965"/>
                  <a:pt x="24009" y="828675"/>
                  <a:pt x="28771" y="847725"/>
                </a:cubicBezTo>
                <a:cubicBezTo>
                  <a:pt x="30359" y="862013"/>
                  <a:pt x="31751" y="876323"/>
                  <a:pt x="33534" y="890588"/>
                </a:cubicBezTo>
                <a:cubicBezTo>
                  <a:pt x="36735" y="916194"/>
                  <a:pt x="37413" y="929081"/>
                  <a:pt x="47821" y="952500"/>
                </a:cubicBezTo>
                <a:cubicBezTo>
                  <a:pt x="50146" y="957731"/>
                  <a:pt x="54171" y="962025"/>
                  <a:pt x="57346" y="966788"/>
                </a:cubicBezTo>
                <a:cubicBezTo>
                  <a:pt x="66871" y="1001713"/>
                  <a:pt x="73210" y="1037667"/>
                  <a:pt x="85921" y="1071563"/>
                </a:cubicBezTo>
                <a:cubicBezTo>
                  <a:pt x="114486" y="1147737"/>
                  <a:pt x="129893" y="1194505"/>
                  <a:pt x="171646" y="1271588"/>
                </a:cubicBezTo>
                <a:lnTo>
                  <a:pt x="295471" y="1500188"/>
                </a:lnTo>
                <a:cubicBezTo>
                  <a:pt x="309500" y="1526311"/>
                  <a:pt x="304297" y="1526593"/>
                  <a:pt x="324046" y="1543050"/>
                </a:cubicBezTo>
                <a:cubicBezTo>
                  <a:pt x="328443" y="1546714"/>
                  <a:pt x="333676" y="1549248"/>
                  <a:pt x="338334" y="1552575"/>
                </a:cubicBezTo>
                <a:cubicBezTo>
                  <a:pt x="344793" y="1557189"/>
                  <a:pt x="350057" y="1563810"/>
                  <a:pt x="357384" y="1566863"/>
                </a:cubicBezTo>
                <a:cubicBezTo>
                  <a:pt x="369468" y="1571898"/>
                  <a:pt x="382989" y="1572483"/>
                  <a:pt x="395484" y="1576388"/>
                </a:cubicBezTo>
                <a:cubicBezTo>
                  <a:pt x="408430" y="1580434"/>
                  <a:pt x="420620" y="1586686"/>
                  <a:pt x="433584" y="1590675"/>
                </a:cubicBezTo>
                <a:cubicBezTo>
                  <a:pt x="461930" y="1599397"/>
                  <a:pt x="490247" y="1608577"/>
                  <a:pt x="519309" y="1614488"/>
                </a:cubicBezTo>
                <a:cubicBezTo>
                  <a:pt x="584013" y="1627648"/>
                  <a:pt x="649350" y="1637527"/>
                  <a:pt x="714571" y="1647825"/>
                </a:cubicBezTo>
                <a:cubicBezTo>
                  <a:pt x="770011" y="1656579"/>
                  <a:pt x="825532" y="1664951"/>
                  <a:pt x="881259" y="1671638"/>
                </a:cubicBezTo>
                <a:cubicBezTo>
                  <a:pt x="939175" y="1678588"/>
                  <a:pt x="1124295" y="1680800"/>
                  <a:pt x="1138434" y="1681163"/>
                </a:cubicBezTo>
                <a:cubicBezTo>
                  <a:pt x="1146371" y="1682750"/>
                  <a:pt x="1154344" y="1684169"/>
                  <a:pt x="1162246" y="1685925"/>
                </a:cubicBezTo>
                <a:cubicBezTo>
                  <a:pt x="1168636" y="1687345"/>
                  <a:pt x="1174751" y="1690688"/>
                  <a:pt x="1181296" y="1690688"/>
                </a:cubicBezTo>
                <a:lnTo>
                  <a:pt x="1762321" y="1685925"/>
                </a:lnTo>
                <a:cubicBezTo>
                  <a:pt x="1860746" y="1681163"/>
                  <a:pt x="1959627" y="1682229"/>
                  <a:pt x="2057596" y="1671638"/>
                </a:cubicBezTo>
                <a:cubicBezTo>
                  <a:pt x="2136227" y="1663137"/>
                  <a:pt x="2290959" y="1628775"/>
                  <a:pt x="2290959" y="1628775"/>
                </a:cubicBezTo>
                <a:cubicBezTo>
                  <a:pt x="2319534" y="1617663"/>
                  <a:pt x="2348552" y="1607628"/>
                  <a:pt x="2376684" y="1595438"/>
                </a:cubicBezTo>
                <a:cubicBezTo>
                  <a:pt x="2396227" y="1586970"/>
                  <a:pt x="2414174" y="1575055"/>
                  <a:pt x="2433834" y="1566863"/>
                </a:cubicBezTo>
                <a:cubicBezTo>
                  <a:pt x="2452370" y="1559140"/>
                  <a:pt x="2471836" y="1553860"/>
                  <a:pt x="2490984" y="1547813"/>
                </a:cubicBezTo>
                <a:cubicBezTo>
                  <a:pt x="2502005" y="1544333"/>
                  <a:pt x="2513698" y="1542841"/>
                  <a:pt x="2524321" y="1538288"/>
                </a:cubicBezTo>
                <a:cubicBezTo>
                  <a:pt x="2536085" y="1533246"/>
                  <a:pt x="2546423" y="1525367"/>
                  <a:pt x="2557659" y="1519238"/>
                </a:cubicBezTo>
                <a:cubicBezTo>
                  <a:pt x="2563892" y="1515838"/>
                  <a:pt x="2570359" y="1512888"/>
                  <a:pt x="2576709" y="1509713"/>
                </a:cubicBezTo>
                <a:cubicBezTo>
                  <a:pt x="2588582" y="1426592"/>
                  <a:pt x="2576366" y="1520314"/>
                  <a:pt x="2586234" y="1352550"/>
                </a:cubicBezTo>
                <a:cubicBezTo>
                  <a:pt x="2586986" y="1339773"/>
                  <a:pt x="2589501" y="1327161"/>
                  <a:pt x="2590996" y="1314450"/>
                </a:cubicBezTo>
                <a:cubicBezTo>
                  <a:pt x="2592676" y="1300173"/>
                  <a:pt x="2593573" y="1285796"/>
                  <a:pt x="2595759" y="1271588"/>
                </a:cubicBezTo>
                <a:cubicBezTo>
                  <a:pt x="2596754" y="1265119"/>
                  <a:pt x="2599237" y="1258956"/>
                  <a:pt x="2600521" y="1252538"/>
                </a:cubicBezTo>
                <a:cubicBezTo>
                  <a:pt x="2602415" y="1243069"/>
                  <a:pt x="2603696" y="1233488"/>
                  <a:pt x="2605284" y="1223963"/>
                </a:cubicBezTo>
                <a:cubicBezTo>
                  <a:pt x="2606871" y="1204913"/>
                  <a:pt x="2609137" y="1185907"/>
                  <a:pt x="2610046" y="1166813"/>
                </a:cubicBezTo>
                <a:cubicBezTo>
                  <a:pt x="2612313" y="1119215"/>
                  <a:pt x="2611926" y="1071502"/>
                  <a:pt x="2614809" y="1023938"/>
                </a:cubicBezTo>
                <a:cubicBezTo>
                  <a:pt x="2615113" y="1018927"/>
                  <a:pt x="2618353" y="1014520"/>
                  <a:pt x="2619571" y="1009650"/>
                </a:cubicBezTo>
                <a:cubicBezTo>
                  <a:pt x="2621534" y="1001797"/>
                  <a:pt x="2622008" y="993591"/>
                  <a:pt x="2624334" y="985838"/>
                </a:cubicBezTo>
                <a:cubicBezTo>
                  <a:pt x="2628895" y="970634"/>
                  <a:pt x="2636347" y="957049"/>
                  <a:pt x="2643384" y="942975"/>
                </a:cubicBezTo>
                <a:cubicBezTo>
                  <a:pt x="2644971" y="935038"/>
                  <a:pt x="2646016" y="926972"/>
                  <a:pt x="2648146" y="919163"/>
                </a:cubicBezTo>
                <a:cubicBezTo>
                  <a:pt x="2650788" y="909477"/>
                  <a:pt x="2657671" y="890588"/>
                  <a:pt x="2657671" y="890588"/>
                </a:cubicBezTo>
                <a:cubicBezTo>
                  <a:pt x="2660846" y="862012"/>
                  <a:pt x="2661854" y="845862"/>
                  <a:pt x="2667196" y="819150"/>
                </a:cubicBezTo>
                <a:cubicBezTo>
                  <a:pt x="2668480" y="812732"/>
                  <a:pt x="2670675" y="806518"/>
                  <a:pt x="2671959" y="800100"/>
                </a:cubicBezTo>
                <a:cubicBezTo>
                  <a:pt x="2675478" y="782503"/>
                  <a:pt x="2675950" y="769075"/>
                  <a:pt x="2681484" y="752475"/>
                </a:cubicBezTo>
                <a:cubicBezTo>
                  <a:pt x="2692565" y="719234"/>
                  <a:pt x="2688083" y="738666"/>
                  <a:pt x="2700534" y="709613"/>
                </a:cubicBezTo>
                <a:cubicBezTo>
                  <a:pt x="2721556" y="660560"/>
                  <a:pt x="2683231" y="739455"/>
                  <a:pt x="2714821" y="676275"/>
                </a:cubicBezTo>
                <a:cubicBezTo>
                  <a:pt x="2716776" y="641082"/>
                  <a:pt x="2717608" y="590635"/>
                  <a:pt x="2724346" y="552450"/>
                </a:cubicBezTo>
                <a:cubicBezTo>
                  <a:pt x="2726889" y="538037"/>
                  <a:pt x="2730696" y="523875"/>
                  <a:pt x="2733871" y="509588"/>
                </a:cubicBezTo>
                <a:cubicBezTo>
                  <a:pt x="2735459" y="493713"/>
                  <a:pt x="2736655" y="477794"/>
                  <a:pt x="2738634" y="461963"/>
                </a:cubicBezTo>
                <a:cubicBezTo>
                  <a:pt x="2743659" y="421759"/>
                  <a:pt x="2745455" y="439187"/>
                  <a:pt x="2748159" y="390525"/>
                </a:cubicBezTo>
                <a:cubicBezTo>
                  <a:pt x="2748952" y="376260"/>
                  <a:pt x="2748159" y="361950"/>
                  <a:pt x="2748159" y="347663"/>
                </a:cubicBezTo>
                <a:lnTo>
                  <a:pt x="2748159" y="347663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A6FC4BE-3BB5-7460-935B-0B963D41878B}"/>
              </a:ext>
            </a:extLst>
          </p:cNvPr>
          <p:cNvCxnSpPr/>
          <p:nvPr/>
        </p:nvCxnSpPr>
        <p:spPr bwMode="auto">
          <a:xfrm>
            <a:off x="8786889" y="2942790"/>
            <a:ext cx="895350" cy="224313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Freeform 22">
            <a:extLst>
              <a:ext uri="{FF2B5EF4-FFF2-40B4-BE49-F238E27FC236}">
                <a16:creationId xmlns:a16="http://schemas.microsoft.com/office/drawing/2014/main" id="{A64EB3B7-8498-6F46-81EA-0DA10D5690FF}"/>
              </a:ext>
            </a:extLst>
          </p:cNvPr>
          <p:cNvSpPr/>
          <p:nvPr/>
        </p:nvSpPr>
        <p:spPr bwMode="auto">
          <a:xfrm>
            <a:off x="7905826" y="2952315"/>
            <a:ext cx="1785938" cy="2286000"/>
          </a:xfrm>
          <a:custGeom>
            <a:avLst/>
            <a:gdLst>
              <a:gd name="connsiteX0" fmla="*/ 866775 w 1785938"/>
              <a:gd name="connsiteY0" fmla="*/ 0 h 2286000"/>
              <a:gd name="connsiteX1" fmla="*/ 866775 w 1785938"/>
              <a:gd name="connsiteY1" fmla="*/ 0 h 2286000"/>
              <a:gd name="connsiteX2" fmla="*/ 828675 w 1785938"/>
              <a:gd name="connsiteY2" fmla="*/ 19050 h 2286000"/>
              <a:gd name="connsiteX3" fmla="*/ 776288 w 1785938"/>
              <a:gd name="connsiteY3" fmla="*/ 33338 h 2286000"/>
              <a:gd name="connsiteX4" fmla="*/ 733425 w 1785938"/>
              <a:gd name="connsiteY4" fmla="*/ 52388 h 2286000"/>
              <a:gd name="connsiteX5" fmla="*/ 681038 w 1785938"/>
              <a:gd name="connsiteY5" fmla="*/ 76200 h 2286000"/>
              <a:gd name="connsiteX6" fmla="*/ 619125 w 1785938"/>
              <a:gd name="connsiteY6" fmla="*/ 100013 h 2286000"/>
              <a:gd name="connsiteX7" fmla="*/ 538163 w 1785938"/>
              <a:gd name="connsiteY7" fmla="*/ 142875 h 2286000"/>
              <a:gd name="connsiteX8" fmla="*/ 490538 w 1785938"/>
              <a:gd name="connsiteY8" fmla="*/ 166688 h 2286000"/>
              <a:gd name="connsiteX9" fmla="*/ 409575 w 1785938"/>
              <a:gd name="connsiteY9" fmla="*/ 204788 h 2286000"/>
              <a:gd name="connsiteX10" fmla="*/ 376238 w 1785938"/>
              <a:gd name="connsiteY10" fmla="*/ 223838 h 2286000"/>
              <a:gd name="connsiteX11" fmla="*/ 300038 w 1785938"/>
              <a:gd name="connsiteY11" fmla="*/ 257175 h 2286000"/>
              <a:gd name="connsiteX12" fmla="*/ 266700 w 1785938"/>
              <a:gd name="connsiteY12" fmla="*/ 271463 h 2286000"/>
              <a:gd name="connsiteX13" fmla="*/ 238125 w 1785938"/>
              <a:gd name="connsiteY13" fmla="*/ 290513 h 2286000"/>
              <a:gd name="connsiteX14" fmla="*/ 214313 w 1785938"/>
              <a:gd name="connsiteY14" fmla="*/ 309563 h 2286000"/>
              <a:gd name="connsiteX15" fmla="*/ 171450 w 1785938"/>
              <a:gd name="connsiteY15" fmla="*/ 333375 h 2286000"/>
              <a:gd name="connsiteX16" fmla="*/ 157163 w 1785938"/>
              <a:gd name="connsiteY16" fmla="*/ 347663 h 2286000"/>
              <a:gd name="connsiteX17" fmla="*/ 133350 w 1785938"/>
              <a:gd name="connsiteY17" fmla="*/ 409575 h 2286000"/>
              <a:gd name="connsiteX18" fmla="*/ 119063 w 1785938"/>
              <a:gd name="connsiteY18" fmla="*/ 438150 h 2286000"/>
              <a:gd name="connsiteX19" fmla="*/ 109538 w 1785938"/>
              <a:gd name="connsiteY19" fmla="*/ 471488 h 2286000"/>
              <a:gd name="connsiteX20" fmla="*/ 95250 w 1785938"/>
              <a:gd name="connsiteY20" fmla="*/ 504825 h 2286000"/>
              <a:gd name="connsiteX21" fmla="*/ 80963 w 1785938"/>
              <a:gd name="connsiteY21" fmla="*/ 547688 h 2286000"/>
              <a:gd name="connsiteX22" fmla="*/ 61913 w 1785938"/>
              <a:gd name="connsiteY22" fmla="*/ 585788 h 2286000"/>
              <a:gd name="connsiteX23" fmla="*/ 23813 w 1785938"/>
              <a:gd name="connsiteY23" fmla="*/ 733425 h 2286000"/>
              <a:gd name="connsiteX24" fmla="*/ 19050 w 1785938"/>
              <a:gd name="connsiteY24" fmla="*/ 781050 h 2286000"/>
              <a:gd name="connsiteX25" fmla="*/ 9525 w 1785938"/>
              <a:gd name="connsiteY25" fmla="*/ 833438 h 2286000"/>
              <a:gd name="connsiteX26" fmla="*/ 0 w 1785938"/>
              <a:gd name="connsiteY26" fmla="*/ 914400 h 2286000"/>
              <a:gd name="connsiteX27" fmla="*/ 14288 w 1785938"/>
              <a:gd name="connsiteY27" fmla="*/ 1109663 h 2286000"/>
              <a:gd name="connsiteX28" fmla="*/ 28575 w 1785938"/>
              <a:gd name="connsiteY28" fmla="*/ 1300163 h 2286000"/>
              <a:gd name="connsiteX29" fmla="*/ 47625 w 1785938"/>
              <a:gd name="connsiteY29" fmla="*/ 1571625 h 2286000"/>
              <a:gd name="connsiteX30" fmla="*/ 90488 w 1785938"/>
              <a:gd name="connsiteY30" fmla="*/ 1676400 h 2286000"/>
              <a:gd name="connsiteX31" fmla="*/ 123825 w 1785938"/>
              <a:gd name="connsiteY31" fmla="*/ 1738313 h 2286000"/>
              <a:gd name="connsiteX32" fmla="*/ 204788 w 1785938"/>
              <a:gd name="connsiteY32" fmla="*/ 1862138 h 2286000"/>
              <a:gd name="connsiteX33" fmla="*/ 233363 w 1785938"/>
              <a:gd name="connsiteY33" fmla="*/ 1900238 h 2286000"/>
              <a:gd name="connsiteX34" fmla="*/ 290513 w 1785938"/>
              <a:gd name="connsiteY34" fmla="*/ 1947863 h 2286000"/>
              <a:gd name="connsiteX35" fmla="*/ 309563 w 1785938"/>
              <a:gd name="connsiteY35" fmla="*/ 1962150 h 2286000"/>
              <a:gd name="connsiteX36" fmla="*/ 357188 w 1785938"/>
              <a:gd name="connsiteY36" fmla="*/ 1966913 h 2286000"/>
              <a:gd name="connsiteX37" fmla="*/ 466725 w 1785938"/>
              <a:gd name="connsiteY37" fmla="*/ 2052638 h 2286000"/>
              <a:gd name="connsiteX38" fmla="*/ 671513 w 1785938"/>
              <a:gd name="connsiteY38" fmla="*/ 2162175 h 2286000"/>
              <a:gd name="connsiteX39" fmla="*/ 842963 w 1785938"/>
              <a:gd name="connsiteY39" fmla="*/ 2219325 h 2286000"/>
              <a:gd name="connsiteX40" fmla="*/ 938213 w 1785938"/>
              <a:gd name="connsiteY40" fmla="*/ 2247900 h 2286000"/>
              <a:gd name="connsiteX41" fmla="*/ 985838 w 1785938"/>
              <a:gd name="connsiteY41" fmla="*/ 2271713 h 2286000"/>
              <a:gd name="connsiteX42" fmla="*/ 1004888 w 1785938"/>
              <a:gd name="connsiteY42" fmla="*/ 2281238 h 2286000"/>
              <a:gd name="connsiteX43" fmla="*/ 1019175 w 1785938"/>
              <a:gd name="connsiteY43" fmla="*/ 2286000 h 2286000"/>
              <a:gd name="connsiteX44" fmla="*/ 1138238 w 1785938"/>
              <a:gd name="connsiteY44" fmla="*/ 2281238 h 2286000"/>
              <a:gd name="connsiteX45" fmla="*/ 1428750 w 1785938"/>
              <a:gd name="connsiteY45" fmla="*/ 2276475 h 2286000"/>
              <a:gd name="connsiteX46" fmla="*/ 1457325 w 1785938"/>
              <a:gd name="connsiteY46" fmla="*/ 2266950 h 2286000"/>
              <a:gd name="connsiteX47" fmla="*/ 1500188 w 1785938"/>
              <a:gd name="connsiteY47" fmla="*/ 2257425 h 2286000"/>
              <a:gd name="connsiteX48" fmla="*/ 1628775 w 1785938"/>
              <a:gd name="connsiteY48" fmla="*/ 2257425 h 2286000"/>
              <a:gd name="connsiteX49" fmla="*/ 1657350 w 1785938"/>
              <a:gd name="connsiteY49" fmla="*/ 2247900 h 2286000"/>
              <a:gd name="connsiteX50" fmla="*/ 1738313 w 1785938"/>
              <a:gd name="connsiteY50" fmla="*/ 2247900 h 2286000"/>
              <a:gd name="connsiteX51" fmla="*/ 1785938 w 1785938"/>
              <a:gd name="connsiteY51" fmla="*/ 2238375 h 2286000"/>
              <a:gd name="connsiteX52" fmla="*/ 1785938 w 1785938"/>
              <a:gd name="connsiteY52" fmla="*/ 2238375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785938" h="2286000">
                <a:moveTo>
                  <a:pt x="866775" y="0"/>
                </a:moveTo>
                <a:lnTo>
                  <a:pt x="866775" y="0"/>
                </a:lnTo>
                <a:cubicBezTo>
                  <a:pt x="854075" y="6350"/>
                  <a:pt x="841726" y="13457"/>
                  <a:pt x="828675" y="19050"/>
                </a:cubicBezTo>
                <a:cubicBezTo>
                  <a:pt x="807528" y="28113"/>
                  <a:pt x="797765" y="29042"/>
                  <a:pt x="776288" y="33338"/>
                </a:cubicBezTo>
                <a:cubicBezTo>
                  <a:pt x="747681" y="52409"/>
                  <a:pt x="777894" y="34078"/>
                  <a:pt x="733425" y="52388"/>
                </a:cubicBezTo>
                <a:cubicBezTo>
                  <a:pt x="715688" y="59691"/>
                  <a:pt x="698744" y="68822"/>
                  <a:pt x="681038" y="76200"/>
                </a:cubicBezTo>
                <a:cubicBezTo>
                  <a:pt x="660627" y="84704"/>
                  <a:pt x="639162" y="90662"/>
                  <a:pt x="619125" y="100013"/>
                </a:cubicBezTo>
                <a:cubicBezTo>
                  <a:pt x="591454" y="112926"/>
                  <a:pt x="565271" y="128819"/>
                  <a:pt x="538163" y="142875"/>
                </a:cubicBezTo>
                <a:cubicBezTo>
                  <a:pt x="522406" y="151045"/>
                  <a:pt x="506757" y="159480"/>
                  <a:pt x="490538" y="166688"/>
                </a:cubicBezTo>
                <a:cubicBezTo>
                  <a:pt x="456207" y="181946"/>
                  <a:pt x="442128" y="187426"/>
                  <a:pt x="409575" y="204788"/>
                </a:cubicBezTo>
                <a:cubicBezTo>
                  <a:pt x="398282" y="210811"/>
                  <a:pt x="387784" y="218316"/>
                  <a:pt x="376238" y="223838"/>
                </a:cubicBezTo>
                <a:cubicBezTo>
                  <a:pt x="351227" y="235800"/>
                  <a:pt x="325463" y="246121"/>
                  <a:pt x="300038" y="257175"/>
                </a:cubicBezTo>
                <a:cubicBezTo>
                  <a:pt x="288950" y="261996"/>
                  <a:pt x="276760" y="264757"/>
                  <a:pt x="266700" y="271463"/>
                </a:cubicBezTo>
                <a:cubicBezTo>
                  <a:pt x="257175" y="277813"/>
                  <a:pt x="247383" y="283780"/>
                  <a:pt x="238125" y="290513"/>
                </a:cubicBezTo>
                <a:cubicBezTo>
                  <a:pt x="229904" y="296492"/>
                  <a:pt x="222640" y="303734"/>
                  <a:pt x="214313" y="309563"/>
                </a:cubicBezTo>
                <a:cubicBezTo>
                  <a:pt x="199367" y="320025"/>
                  <a:pt x="187310" y="325445"/>
                  <a:pt x="171450" y="333375"/>
                </a:cubicBezTo>
                <a:cubicBezTo>
                  <a:pt x="166688" y="338138"/>
                  <a:pt x="160628" y="341888"/>
                  <a:pt x="157163" y="347663"/>
                </a:cubicBezTo>
                <a:cubicBezTo>
                  <a:pt x="142352" y="372349"/>
                  <a:pt x="143848" y="384379"/>
                  <a:pt x="133350" y="409575"/>
                </a:cubicBezTo>
                <a:cubicBezTo>
                  <a:pt x="129254" y="419405"/>
                  <a:pt x="122886" y="428211"/>
                  <a:pt x="119063" y="438150"/>
                </a:cubicBezTo>
                <a:cubicBezTo>
                  <a:pt x="114914" y="448937"/>
                  <a:pt x="113425" y="460604"/>
                  <a:pt x="109538" y="471488"/>
                </a:cubicBezTo>
                <a:cubicBezTo>
                  <a:pt x="105472" y="482874"/>
                  <a:pt x="99495" y="493505"/>
                  <a:pt x="95250" y="504825"/>
                </a:cubicBezTo>
                <a:cubicBezTo>
                  <a:pt x="89962" y="518927"/>
                  <a:pt x="86697" y="533762"/>
                  <a:pt x="80963" y="547688"/>
                </a:cubicBezTo>
                <a:cubicBezTo>
                  <a:pt x="75557" y="560818"/>
                  <a:pt x="66542" y="572365"/>
                  <a:pt x="61913" y="585788"/>
                </a:cubicBezTo>
                <a:cubicBezTo>
                  <a:pt x="49619" y="621440"/>
                  <a:pt x="30459" y="689123"/>
                  <a:pt x="23813" y="733425"/>
                </a:cubicBezTo>
                <a:cubicBezTo>
                  <a:pt x="21446" y="749203"/>
                  <a:pt x="21306" y="765256"/>
                  <a:pt x="19050" y="781050"/>
                </a:cubicBezTo>
                <a:cubicBezTo>
                  <a:pt x="16540" y="798621"/>
                  <a:pt x="12293" y="815906"/>
                  <a:pt x="9525" y="833438"/>
                </a:cubicBezTo>
                <a:cubicBezTo>
                  <a:pt x="7074" y="848961"/>
                  <a:pt x="1578" y="900197"/>
                  <a:pt x="0" y="914400"/>
                </a:cubicBezTo>
                <a:cubicBezTo>
                  <a:pt x="4763" y="979488"/>
                  <a:pt x="8379" y="1044669"/>
                  <a:pt x="14288" y="1109663"/>
                </a:cubicBezTo>
                <a:cubicBezTo>
                  <a:pt x="25090" y="1228489"/>
                  <a:pt x="22940" y="1191216"/>
                  <a:pt x="28575" y="1300163"/>
                </a:cubicBezTo>
                <a:cubicBezTo>
                  <a:pt x="30708" y="1341404"/>
                  <a:pt x="34411" y="1502911"/>
                  <a:pt x="47625" y="1571625"/>
                </a:cubicBezTo>
                <a:cubicBezTo>
                  <a:pt x="53132" y="1600261"/>
                  <a:pt x="79702" y="1654827"/>
                  <a:pt x="90488" y="1676400"/>
                </a:cubicBezTo>
                <a:cubicBezTo>
                  <a:pt x="100970" y="1697365"/>
                  <a:pt x="111541" y="1718351"/>
                  <a:pt x="123825" y="1738313"/>
                </a:cubicBezTo>
                <a:cubicBezTo>
                  <a:pt x="149671" y="1780312"/>
                  <a:pt x="175199" y="1822686"/>
                  <a:pt x="204788" y="1862138"/>
                </a:cubicBezTo>
                <a:cubicBezTo>
                  <a:pt x="214313" y="1874838"/>
                  <a:pt x="222138" y="1889013"/>
                  <a:pt x="233363" y="1900238"/>
                </a:cubicBezTo>
                <a:cubicBezTo>
                  <a:pt x="250898" y="1917773"/>
                  <a:pt x="271267" y="1932226"/>
                  <a:pt x="290513" y="1947863"/>
                </a:cubicBezTo>
                <a:cubicBezTo>
                  <a:pt x="296673" y="1952868"/>
                  <a:pt x="301665" y="1961360"/>
                  <a:pt x="309563" y="1962150"/>
                </a:cubicBezTo>
                <a:lnTo>
                  <a:pt x="357188" y="1966913"/>
                </a:lnTo>
                <a:cubicBezTo>
                  <a:pt x="393700" y="1995488"/>
                  <a:pt x="426469" y="2029635"/>
                  <a:pt x="466725" y="2052638"/>
                </a:cubicBezTo>
                <a:cubicBezTo>
                  <a:pt x="530819" y="2089263"/>
                  <a:pt x="603400" y="2133190"/>
                  <a:pt x="671513" y="2162175"/>
                </a:cubicBezTo>
                <a:cubicBezTo>
                  <a:pt x="769893" y="2204039"/>
                  <a:pt x="766063" y="2197000"/>
                  <a:pt x="842963" y="2219325"/>
                </a:cubicBezTo>
                <a:cubicBezTo>
                  <a:pt x="874797" y="2228567"/>
                  <a:pt x="908565" y="2233076"/>
                  <a:pt x="938213" y="2247900"/>
                </a:cubicBezTo>
                <a:lnTo>
                  <a:pt x="985838" y="2271713"/>
                </a:lnTo>
                <a:cubicBezTo>
                  <a:pt x="992188" y="2274888"/>
                  <a:pt x="998153" y="2278993"/>
                  <a:pt x="1004888" y="2281238"/>
                </a:cubicBezTo>
                <a:lnTo>
                  <a:pt x="1019175" y="2286000"/>
                </a:lnTo>
                <a:lnTo>
                  <a:pt x="1138238" y="2281238"/>
                </a:lnTo>
                <a:cubicBezTo>
                  <a:pt x="1235062" y="2278986"/>
                  <a:pt x="1331997" y="2280807"/>
                  <a:pt x="1428750" y="2276475"/>
                </a:cubicBezTo>
                <a:cubicBezTo>
                  <a:pt x="1438780" y="2276026"/>
                  <a:pt x="1447708" y="2269835"/>
                  <a:pt x="1457325" y="2266950"/>
                </a:cubicBezTo>
                <a:cubicBezTo>
                  <a:pt x="1470769" y="2262917"/>
                  <a:pt x="1486603" y="2260142"/>
                  <a:pt x="1500188" y="2257425"/>
                </a:cubicBezTo>
                <a:cubicBezTo>
                  <a:pt x="1556702" y="2262135"/>
                  <a:pt x="1568749" y="2266000"/>
                  <a:pt x="1628775" y="2257425"/>
                </a:cubicBezTo>
                <a:cubicBezTo>
                  <a:pt x="1638714" y="2256005"/>
                  <a:pt x="1657350" y="2247900"/>
                  <a:pt x="1657350" y="2247900"/>
                </a:cubicBezTo>
                <a:cubicBezTo>
                  <a:pt x="1695526" y="2253354"/>
                  <a:pt x="1695089" y="2256005"/>
                  <a:pt x="1738313" y="2247900"/>
                </a:cubicBezTo>
                <a:cubicBezTo>
                  <a:pt x="1799820" y="2236367"/>
                  <a:pt x="1739829" y="2238375"/>
                  <a:pt x="1785938" y="2238375"/>
                </a:cubicBezTo>
                <a:lnTo>
                  <a:pt x="1785938" y="2238375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FAE993E-FAC9-75E3-A13C-4BF4CA28FF85}"/>
              </a:ext>
            </a:extLst>
          </p:cNvPr>
          <p:cNvCxnSpPr/>
          <p:nvPr/>
        </p:nvCxnSpPr>
        <p:spPr bwMode="auto">
          <a:xfrm flipV="1">
            <a:off x="8671001" y="3342840"/>
            <a:ext cx="1422400" cy="190500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Freeform 26">
            <a:extLst>
              <a:ext uri="{FF2B5EF4-FFF2-40B4-BE49-F238E27FC236}">
                <a16:creationId xmlns:a16="http://schemas.microsoft.com/office/drawing/2014/main" id="{58D2EF6E-CECA-FF94-76E3-F28F1988A9F0}"/>
              </a:ext>
            </a:extLst>
          </p:cNvPr>
          <p:cNvSpPr/>
          <p:nvPr/>
        </p:nvSpPr>
        <p:spPr bwMode="auto">
          <a:xfrm>
            <a:off x="7629601" y="3063440"/>
            <a:ext cx="2457450" cy="2184400"/>
          </a:xfrm>
          <a:custGeom>
            <a:avLst/>
            <a:gdLst>
              <a:gd name="connsiteX0" fmla="*/ 2457450 w 2457450"/>
              <a:gd name="connsiteY0" fmla="*/ 279400 h 2184400"/>
              <a:gd name="connsiteX1" fmla="*/ 2025650 w 2457450"/>
              <a:gd name="connsiteY1" fmla="*/ 0 h 2184400"/>
              <a:gd name="connsiteX2" fmla="*/ 596900 w 2457450"/>
              <a:gd name="connsiteY2" fmla="*/ 12700 h 2184400"/>
              <a:gd name="connsiteX3" fmla="*/ 0 w 2457450"/>
              <a:gd name="connsiteY3" fmla="*/ 1403350 h 2184400"/>
              <a:gd name="connsiteX4" fmla="*/ 1047750 w 2457450"/>
              <a:gd name="connsiteY4" fmla="*/ 2184400 h 218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7450" h="2184400">
                <a:moveTo>
                  <a:pt x="2457450" y="279400"/>
                </a:moveTo>
                <a:lnTo>
                  <a:pt x="2025650" y="0"/>
                </a:lnTo>
                <a:lnTo>
                  <a:pt x="596900" y="12700"/>
                </a:lnTo>
                <a:lnTo>
                  <a:pt x="0" y="1403350"/>
                </a:lnTo>
                <a:lnTo>
                  <a:pt x="1047750" y="2184400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01D7B34-B8B4-058A-DFB8-2408F214D43F}"/>
              </a:ext>
            </a:extLst>
          </p:cNvPr>
          <p:cNvCxnSpPr>
            <a:cxnSpLocks/>
            <a:stCxn id="60" idx="4"/>
          </p:cNvCxnSpPr>
          <p:nvPr/>
        </p:nvCxnSpPr>
        <p:spPr bwMode="auto">
          <a:xfrm>
            <a:off x="7896301" y="3580965"/>
            <a:ext cx="1657350" cy="157797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Freeform 62">
            <a:extLst>
              <a:ext uri="{FF2B5EF4-FFF2-40B4-BE49-F238E27FC236}">
                <a16:creationId xmlns:a16="http://schemas.microsoft.com/office/drawing/2014/main" id="{D912B31B-22B5-EFBA-53C0-E726131A3B64}"/>
              </a:ext>
            </a:extLst>
          </p:cNvPr>
          <p:cNvSpPr/>
          <p:nvPr/>
        </p:nvSpPr>
        <p:spPr bwMode="auto">
          <a:xfrm>
            <a:off x="7896301" y="2612590"/>
            <a:ext cx="2622550" cy="2546350"/>
          </a:xfrm>
          <a:custGeom>
            <a:avLst/>
            <a:gdLst>
              <a:gd name="connsiteX0" fmla="*/ 0 w 2622550"/>
              <a:gd name="connsiteY0" fmla="*/ 971550 h 2546350"/>
              <a:gd name="connsiteX1" fmla="*/ 730250 w 2622550"/>
              <a:gd name="connsiteY1" fmla="*/ 0 h 2546350"/>
              <a:gd name="connsiteX2" fmla="*/ 2463800 w 2622550"/>
              <a:gd name="connsiteY2" fmla="*/ 762000 h 2546350"/>
              <a:gd name="connsiteX3" fmla="*/ 2622550 w 2622550"/>
              <a:gd name="connsiteY3" fmla="*/ 2298700 h 2546350"/>
              <a:gd name="connsiteX4" fmla="*/ 1663700 w 2622550"/>
              <a:gd name="connsiteY4" fmla="*/ 2546350 h 254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2550" h="2546350">
                <a:moveTo>
                  <a:pt x="0" y="971550"/>
                </a:moveTo>
                <a:lnTo>
                  <a:pt x="730250" y="0"/>
                </a:lnTo>
                <a:lnTo>
                  <a:pt x="2463800" y="762000"/>
                </a:lnTo>
                <a:lnTo>
                  <a:pt x="2622550" y="2298700"/>
                </a:lnTo>
                <a:lnTo>
                  <a:pt x="1663700" y="2546350"/>
                </a:lnTo>
              </a:path>
            </a:pathLst>
          </a:custGeom>
          <a:solidFill>
            <a:srgbClr val="000000">
              <a:alpha val="20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015EEB36-B73A-771B-BCF0-62363F09634A}"/>
                  </a:ext>
                </a:extLst>
              </p:cNvPr>
              <p:cNvSpPr/>
              <p:nvPr/>
            </p:nvSpPr>
            <p:spPr>
              <a:xfrm>
                <a:off x="2421463" y="2495098"/>
                <a:ext cx="721736" cy="4305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lnSpc>
                    <a:spcPct val="80000"/>
                  </a:lnSpc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sSub>
                            <m:sSubPr>
                              <m:ctrlPr>
                                <a:rPr lang="en-US" sz="1400" i="1" ker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9"/>
                                </m:rPr>
                                <a:rPr lang="en-US" sz="1400" i="1" ker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brk m:alnAt="9"/>
                                </m:rPr>
                                <a:rPr lang="en-US" sz="1400" i="1" ker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∈</m:t>
                          </m:r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e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𝑗</m:t>
                          </m:r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≠</m:t>
                          </m:r>
                          <m:r>
                            <a:rPr lang="en-US" sz="1400" i="1" ker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𝑖</m:t>
                          </m:r>
                        </m:e>
                      </m:eqArr>
                    </m:oMath>
                  </m:oMathPara>
                </a14:m>
                <a:endParaRPr lang="en-US" sz="1400" dirty="0">
                  <a:solidFill>
                    <a:srgbClr val="009999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015EEB36-B73A-771B-BCF0-62363F0963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463" y="2495098"/>
                <a:ext cx="721736" cy="430502"/>
              </a:xfrm>
              <a:prstGeom prst="rect">
                <a:avLst/>
              </a:prstGeom>
              <a:blipFill>
                <a:blip r:embed="rId5"/>
                <a:stretch>
                  <a:fillRect t="-2817" b="-12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6691271-B751-CC48-9E4B-121076875276}"/>
                  </a:ext>
                </a:extLst>
              </p:cNvPr>
              <p:cNvSpPr txBox="1"/>
              <p:nvPr/>
            </p:nvSpPr>
            <p:spPr>
              <a:xfrm>
                <a:off x="7160671" y="774792"/>
                <a:ext cx="4554251" cy="14273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838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lang="en-US" sz="2400" kern="0" dirty="0">
                    <a:solidFill>
                      <a:srgbClr val="000000"/>
                    </a:solidFill>
                    <a:latin typeface="Times New Roman"/>
                    <a:sym typeface="Symbol"/>
                  </a:rPr>
                  <a:t>Therefore, a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  <a:sym typeface="Symbol"/>
                  </a:rPr>
                  <a:t> Voronoi cell has at</a:t>
                </a:r>
                <a:r>
                  <a:rPr kumimoji="0" lang="en-US" sz="2400" b="0" i="0" u="none" strike="noStrike" kern="0" cap="none" spc="0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  <a:sym typeface="Symbol"/>
                  </a:rPr>
                  <a:t> </a:t>
                </a:r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  <a:sym typeface="Symbol"/>
                  </a:rPr>
                  <a:t>most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  <a:sym typeface="Symbol"/>
                      </a:rPr>
                      <m:t>𝑛</m:t>
                    </m:r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  <a:sym typeface="Symbol"/>
                      </a:rPr>
                      <m:t>−1</m:t>
                    </m:r>
                  </m:oMath>
                </a14:m>
                <a:r>
                  <a:rPr kumimoji="0" 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sides</a:t>
                </a:r>
                <a:endParaRPr lang="en-US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6691271-B751-CC48-9E4B-1210768752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671" y="774792"/>
                <a:ext cx="4554251" cy="1427378"/>
              </a:xfrm>
              <a:prstGeom prst="rect">
                <a:avLst/>
              </a:prstGeom>
              <a:blipFill>
                <a:blip r:embed="rId6"/>
                <a:stretch>
                  <a:fillRect l="-1874" b="-8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056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Triangulation</a:t>
            </a:r>
            <a:endParaRPr lang="en-US" sz="2800" b="1" dirty="0">
              <a:solidFill>
                <a:srgbClr val="21543F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F86D97E-3A52-F29D-0E1E-A28F745ECB01}"/>
              </a:ext>
            </a:extLst>
          </p:cNvPr>
          <p:cNvCxnSpPr>
            <a:stCxn id="89" idx="2"/>
          </p:cNvCxnSpPr>
          <p:nvPr/>
        </p:nvCxnSpPr>
        <p:spPr bwMode="auto">
          <a:xfrm flipH="1" flipV="1">
            <a:off x="3435021" y="4213178"/>
            <a:ext cx="312412" cy="11350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36216B6-F189-0D76-4F9C-7A4B7D432B46}"/>
              </a:ext>
            </a:extLst>
          </p:cNvPr>
          <p:cNvCxnSpPr>
            <a:stCxn id="90" idx="1"/>
          </p:cNvCxnSpPr>
          <p:nvPr/>
        </p:nvCxnSpPr>
        <p:spPr bwMode="auto">
          <a:xfrm flipH="1">
            <a:off x="4531986" y="4464562"/>
            <a:ext cx="151747" cy="23439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04B774B-F4C9-368D-D6A3-C6E9A6724A85}"/>
              </a:ext>
            </a:extLst>
          </p:cNvPr>
          <p:cNvCxnSpPr>
            <a:stCxn id="90" idx="3"/>
          </p:cNvCxnSpPr>
          <p:nvPr/>
        </p:nvCxnSpPr>
        <p:spPr bwMode="auto">
          <a:xfrm flipH="1" flipV="1">
            <a:off x="4189085" y="4394153"/>
            <a:ext cx="494648" cy="1877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D666EDB-8F67-D4F4-04E5-6AD5A783D551}"/>
              </a:ext>
            </a:extLst>
          </p:cNvPr>
          <p:cNvCxnSpPr>
            <a:stCxn id="91" idx="2"/>
          </p:cNvCxnSpPr>
          <p:nvPr/>
        </p:nvCxnSpPr>
        <p:spPr bwMode="auto">
          <a:xfrm flipH="1" flipV="1">
            <a:off x="3784271" y="4327478"/>
            <a:ext cx="362092" cy="8212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E89D75D-AD2E-8393-D5E5-65DBED63A031}"/>
              </a:ext>
            </a:extLst>
          </p:cNvPr>
          <p:cNvCxnSpPr/>
          <p:nvPr/>
        </p:nvCxnSpPr>
        <p:spPr bwMode="auto">
          <a:xfrm>
            <a:off x="3195358" y="4483660"/>
            <a:ext cx="337252" cy="79155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36CA102-E5AC-8490-FE71-8B97D60FD0DD}"/>
              </a:ext>
            </a:extLst>
          </p:cNvPr>
          <p:cNvCxnSpPr>
            <a:endCxn id="85" idx="4"/>
          </p:cNvCxnSpPr>
          <p:nvPr/>
        </p:nvCxnSpPr>
        <p:spPr bwMode="auto">
          <a:xfrm flipH="1">
            <a:off x="3181070" y="3674035"/>
            <a:ext cx="504825" cy="74612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0AEB676-DEC2-E2AC-0BDD-B8635EAC5648}"/>
              </a:ext>
            </a:extLst>
          </p:cNvPr>
          <p:cNvCxnSpPr>
            <a:endCxn id="89" idx="4"/>
          </p:cNvCxnSpPr>
          <p:nvPr/>
        </p:nvCxnSpPr>
        <p:spPr bwMode="auto">
          <a:xfrm>
            <a:off x="3719233" y="3707373"/>
            <a:ext cx="64713" cy="58279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6ED22F1-E7CF-07F1-9E09-8379F1D49469}"/>
              </a:ext>
            </a:extLst>
          </p:cNvPr>
          <p:cNvCxnSpPr>
            <a:endCxn id="87" idx="3"/>
          </p:cNvCxnSpPr>
          <p:nvPr/>
        </p:nvCxnSpPr>
        <p:spPr bwMode="auto">
          <a:xfrm>
            <a:off x="3447771" y="4236010"/>
            <a:ext cx="240880" cy="45930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830503B-F7A1-C242-9C09-0190ADD7CDDB}"/>
              </a:ext>
            </a:extLst>
          </p:cNvPr>
          <p:cNvCxnSpPr>
            <a:endCxn id="87" idx="3"/>
          </p:cNvCxnSpPr>
          <p:nvPr/>
        </p:nvCxnSpPr>
        <p:spPr bwMode="auto">
          <a:xfrm>
            <a:off x="3204883" y="4450323"/>
            <a:ext cx="483768" cy="24498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B4D6782F-A009-8C62-9B82-7D6F2931B911}"/>
              </a:ext>
            </a:extLst>
          </p:cNvPr>
          <p:cNvCxnSpPr>
            <a:endCxn id="92" idx="4"/>
          </p:cNvCxnSpPr>
          <p:nvPr/>
        </p:nvCxnSpPr>
        <p:spPr bwMode="auto">
          <a:xfrm flipH="1">
            <a:off x="3434323" y="3707372"/>
            <a:ext cx="275385" cy="46849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9EA8B2A-6CE9-5F01-0D00-ABA72093B5C1}"/>
              </a:ext>
            </a:extLst>
          </p:cNvPr>
          <p:cNvCxnSpPr>
            <a:stCxn id="85" idx="5"/>
            <a:endCxn id="92" idx="2"/>
          </p:cNvCxnSpPr>
          <p:nvPr/>
        </p:nvCxnSpPr>
        <p:spPr bwMode="auto">
          <a:xfrm flipV="1">
            <a:off x="3206888" y="4212384"/>
            <a:ext cx="190922" cy="21846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E71BC91-767C-5C70-C161-3F7900D96F87}"/>
              </a:ext>
            </a:extLst>
          </p:cNvPr>
          <p:cNvCxnSpPr>
            <a:endCxn id="94" idx="5"/>
          </p:cNvCxnSpPr>
          <p:nvPr/>
        </p:nvCxnSpPr>
        <p:spPr bwMode="auto">
          <a:xfrm flipH="1">
            <a:off x="3569959" y="4736073"/>
            <a:ext cx="120700" cy="54866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0D1ED96-C224-EEF7-6C31-3E16FD5416D8}"/>
              </a:ext>
            </a:extLst>
          </p:cNvPr>
          <p:cNvCxnSpPr>
            <a:endCxn id="87" idx="4"/>
          </p:cNvCxnSpPr>
          <p:nvPr/>
        </p:nvCxnSpPr>
        <p:spPr bwMode="auto">
          <a:xfrm flipH="1">
            <a:off x="3714470" y="4355072"/>
            <a:ext cx="71438" cy="32954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373CD7B-9CED-0754-A241-D36904B3BA66}"/>
              </a:ext>
            </a:extLst>
          </p:cNvPr>
          <p:cNvCxnSpPr>
            <a:endCxn id="95" idx="3"/>
          </p:cNvCxnSpPr>
          <p:nvPr/>
        </p:nvCxnSpPr>
        <p:spPr bwMode="auto">
          <a:xfrm>
            <a:off x="3719233" y="4717023"/>
            <a:ext cx="274218" cy="35032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1C2DE46-0EA2-742D-6CCA-6FA034EB7949}"/>
              </a:ext>
            </a:extLst>
          </p:cNvPr>
          <p:cNvCxnSpPr>
            <a:stCxn id="93" idx="1"/>
          </p:cNvCxnSpPr>
          <p:nvPr/>
        </p:nvCxnSpPr>
        <p:spPr bwMode="auto">
          <a:xfrm flipH="1">
            <a:off x="3569959" y="5076403"/>
            <a:ext cx="925516" cy="22262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A96CC86-8E06-7022-7C86-AF6A484B94D7}"/>
              </a:ext>
            </a:extLst>
          </p:cNvPr>
          <p:cNvCxnSpPr>
            <a:endCxn id="95" idx="4"/>
          </p:cNvCxnSpPr>
          <p:nvPr/>
        </p:nvCxnSpPr>
        <p:spPr bwMode="auto">
          <a:xfrm>
            <a:off x="3800196" y="4326498"/>
            <a:ext cx="219074" cy="73015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BEB358E-AD82-4ECF-CF92-FD6C1D41C533}"/>
              </a:ext>
            </a:extLst>
          </p:cNvPr>
          <p:cNvCxnSpPr>
            <a:endCxn id="93" idx="3"/>
          </p:cNvCxnSpPr>
          <p:nvPr/>
        </p:nvCxnSpPr>
        <p:spPr bwMode="auto">
          <a:xfrm>
            <a:off x="4176433" y="4416985"/>
            <a:ext cx="319042" cy="60778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C7C71A8-32EE-0A2F-D71A-D578508255DE}"/>
              </a:ext>
            </a:extLst>
          </p:cNvPr>
          <p:cNvCxnSpPr>
            <a:stCxn id="95" idx="2"/>
          </p:cNvCxnSpPr>
          <p:nvPr/>
        </p:nvCxnSpPr>
        <p:spPr bwMode="auto">
          <a:xfrm flipH="1">
            <a:off x="3550910" y="5093166"/>
            <a:ext cx="431847" cy="21062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6065EB5-9F1F-EDB1-D10F-E8166D73E81F}"/>
              </a:ext>
            </a:extLst>
          </p:cNvPr>
          <p:cNvCxnSpPr>
            <a:stCxn id="93" idx="2"/>
          </p:cNvCxnSpPr>
          <p:nvPr/>
        </p:nvCxnSpPr>
        <p:spPr bwMode="auto">
          <a:xfrm flipH="1">
            <a:off x="4012872" y="5050584"/>
            <a:ext cx="471909" cy="3889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CAEAD1A-308D-3544-0908-8FAE03643693}"/>
              </a:ext>
            </a:extLst>
          </p:cNvPr>
          <p:cNvCxnSpPr>
            <a:stCxn id="91" idx="1"/>
          </p:cNvCxnSpPr>
          <p:nvPr/>
        </p:nvCxnSpPr>
        <p:spPr bwMode="auto">
          <a:xfrm flipH="1">
            <a:off x="4027159" y="4435426"/>
            <a:ext cx="129898" cy="63500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ED28B7B-F23E-FE6F-7886-FE9256F03B5E}"/>
              </a:ext>
            </a:extLst>
          </p:cNvPr>
          <p:cNvCxnSpPr>
            <a:stCxn id="88" idx="1"/>
          </p:cNvCxnSpPr>
          <p:nvPr/>
        </p:nvCxnSpPr>
        <p:spPr bwMode="auto">
          <a:xfrm flipH="1">
            <a:off x="3803321" y="3884096"/>
            <a:ext cx="757148" cy="42433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4C9C8CD-013E-8D20-9CCB-4ED5BB01F143}"/>
              </a:ext>
            </a:extLst>
          </p:cNvPr>
          <p:cNvCxnSpPr>
            <a:stCxn id="88" idx="3"/>
          </p:cNvCxnSpPr>
          <p:nvPr/>
        </p:nvCxnSpPr>
        <p:spPr bwMode="auto">
          <a:xfrm flipH="1" flipV="1">
            <a:off x="3708071" y="3675015"/>
            <a:ext cx="852398" cy="15744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400003C-7C9C-D605-D717-AC70E00D8B69}"/>
              </a:ext>
            </a:extLst>
          </p:cNvPr>
          <p:cNvCxnSpPr>
            <a:stCxn id="88" idx="0"/>
          </p:cNvCxnSpPr>
          <p:nvPr/>
        </p:nvCxnSpPr>
        <p:spPr bwMode="auto">
          <a:xfrm flipH="1">
            <a:off x="4184324" y="3894790"/>
            <a:ext cx="401964" cy="50888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CF90E1-6A56-36BA-40F6-611ECDA74A0C}"/>
              </a:ext>
            </a:extLst>
          </p:cNvPr>
          <p:cNvCxnSpPr>
            <a:stCxn id="90" idx="0"/>
          </p:cNvCxnSpPr>
          <p:nvPr/>
        </p:nvCxnSpPr>
        <p:spPr bwMode="auto">
          <a:xfrm flipH="1">
            <a:off x="4517697" y="4475256"/>
            <a:ext cx="191855" cy="55707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2ECA981-B141-83DC-3829-ADED10B217C7}"/>
              </a:ext>
            </a:extLst>
          </p:cNvPr>
          <p:cNvCxnSpPr>
            <a:stCxn id="90" idx="4"/>
          </p:cNvCxnSpPr>
          <p:nvPr/>
        </p:nvCxnSpPr>
        <p:spPr bwMode="auto">
          <a:xfrm flipH="1" flipV="1">
            <a:off x="4584372" y="3865516"/>
            <a:ext cx="125180" cy="53671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A835FD7-052E-57C4-6967-C4CD23701C60}"/>
              </a:ext>
            </a:extLst>
          </p:cNvPr>
          <p:cNvCxnSpPr>
            <a:endCxn id="93" idx="4"/>
          </p:cNvCxnSpPr>
          <p:nvPr/>
        </p:nvCxnSpPr>
        <p:spPr bwMode="auto">
          <a:xfrm flipH="1">
            <a:off x="4521294" y="4694331"/>
            <a:ext cx="2522" cy="31974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AF545F4-D48E-AE76-C4E0-BB750C3EBA78}"/>
              </a:ext>
            </a:extLst>
          </p:cNvPr>
          <p:cNvCxnSpPr>
            <a:endCxn id="96" idx="3"/>
          </p:cNvCxnSpPr>
          <p:nvPr/>
        </p:nvCxnSpPr>
        <p:spPr bwMode="auto">
          <a:xfrm>
            <a:off x="4190441" y="4380006"/>
            <a:ext cx="318480" cy="28841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3">
                <a:extLst>
                  <a:ext uri="{FF2B5EF4-FFF2-40B4-BE49-F238E27FC236}">
                    <a16:creationId xmlns:a16="http://schemas.microsoft.com/office/drawing/2014/main" id="{CEFDC0A0-A8D9-0280-AB1E-F11577F7E7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668463"/>
                <a:ext cx="9579634" cy="267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𝑃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,…,</m:t>
                        </m:r>
                        <m:sSub>
                          <m:sSubPr>
                            <m:ctrlP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0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8380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  <a:cs typeface="+mn-cs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8380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⊆</m:t>
                    </m:r>
                    <m:sSup>
                      <m:sSupPr>
                        <m:ctrlP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𝑅</m:t>
                        </m:r>
                      </m:e>
                      <m:sup>
                        <m:r>
                          <a:rPr kumimoji="0" lang="en-US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838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be a finite set of points in the plane.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A </a:t>
                </a: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triangulation of </a:t>
                </a:r>
                <a:r>
                  <a:rPr kumimoji="0" lang="en-US" sz="20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P</a:t>
                </a:r>
                <a:r>
                  <a:rPr kumimoji="0" lang="en-US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is a simple, plane (i.e., planar embedded), connected graph </a:t>
                </a:r>
                <a:r>
                  <a:rPr kumimoji="0" lang="en-US" sz="20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T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=(</a:t>
                </a:r>
                <a:r>
                  <a:rPr kumimoji="0" lang="en-US" sz="20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P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,</a:t>
                </a:r>
                <a:r>
                  <a:rPr kumimoji="0" lang="en-US" sz="20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E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) 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such that</a:t>
                </a:r>
              </a:p>
              <a:p>
                <a:pPr marL="742950" marR="0" lvl="1" indent="-28575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–"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every edge in </a:t>
                </a:r>
                <a:r>
                  <a:rPr kumimoji="0" lang="en-US" sz="20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</a:rPr>
                  <a:t>E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 is a line segment,</a:t>
                </a:r>
              </a:p>
              <a:p>
                <a:pPr marL="742950" marR="0" lvl="1" indent="-28575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–"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the outer face is bounded by edges of 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</a:rPr>
                  <a:t>CH(</a:t>
                </a:r>
                <a:r>
                  <a:rPr kumimoji="0" lang="en-US" sz="20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</a:rPr>
                  <a:t>P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8380"/>
                    </a:solidFill>
                    <a:effectLst/>
                    <a:uLnTx/>
                    <a:uFillTx/>
                    <a:latin typeface="Times New Roman"/>
                  </a:rPr>
                  <a:t>)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,</a:t>
                </a:r>
              </a:p>
              <a:p>
                <a:pPr marL="742950" marR="0" lvl="1" indent="-28575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–"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all inner faces are triangles.</a:t>
                </a:r>
              </a:p>
            </p:txBody>
          </p:sp>
        </mc:Choice>
        <mc:Fallback xmlns="">
          <p:sp>
            <p:nvSpPr>
              <p:cNvPr id="84" name="Rectangle 3">
                <a:extLst>
                  <a:ext uri="{FF2B5EF4-FFF2-40B4-BE49-F238E27FC236}">
                    <a16:creationId xmlns:a16="http://schemas.microsoft.com/office/drawing/2014/main" id="{CEFDC0A0-A8D9-0280-AB1E-F11577F7E7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668463"/>
                <a:ext cx="9579634" cy="2674937"/>
              </a:xfrm>
              <a:prstGeom prst="rect">
                <a:avLst/>
              </a:prstGeom>
              <a:blipFill>
                <a:blip r:embed="rId2"/>
                <a:stretch>
                  <a:fillRect l="-573" t="-364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Oval 84">
            <a:extLst>
              <a:ext uri="{FF2B5EF4-FFF2-40B4-BE49-F238E27FC236}">
                <a16:creationId xmlns:a16="http://schemas.microsoft.com/office/drawing/2014/main" id="{8394C468-0715-E571-1B37-90B98C31FB06}"/>
              </a:ext>
            </a:extLst>
          </p:cNvPr>
          <p:cNvSpPr/>
          <p:nvPr/>
        </p:nvSpPr>
        <p:spPr bwMode="auto">
          <a:xfrm flipV="1">
            <a:off x="3144557" y="4420159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5302DEC-FF7E-5632-2210-72809B8C8E95}"/>
              </a:ext>
            </a:extLst>
          </p:cNvPr>
          <p:cNvSpPr/>
          <p:nvPr/>
        </p:nvSpPr>
        <p:spPr bwMode="auto">
          <a:xfrm flipV="1">
            <a:off x="3680198" y="3644712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F91933C1-BCD2-2470-B6C5-7C547159E60F}"/>
              </a:ext>
            </a:extLst>
          </p:cNvPr>
          <p:cNvSpPr/>
          <p:nvPr/>
        </p:nvSpPr>
        <p:spPr bwMode="auto">
          <a:xfrm flipV="1">
            <a:off x="3677957" y="4684618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E34E29D-B88C-A697-6EDB-41600952D7CD}"/>
              </a:ext>
            </a:extLst>
          </p:cNvPr>
          <p:cNvSpPr/>
          <p:nvPr/>
        </p:nvSpPr>
        <p:spPr bwMode="auto">
          <a:xfrm flipV="1">
            <a:off x="4549775" y="3821764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67FAE265-B600-8390-228B-06655446D61E}"/>
              </a:ext>
            </a:extLst>
          </p:cNvPr>
          <p:cNvSpPr/>
          <p:nvPr/>
        </p:nvSpPr>
        <p:spPr bwMode="auto">
          <a:xfrm flipV="1">
            <a:off x="3747433" y="4290171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C5A6393A-DFA0-1B7C-B2FF-AC5B014E432D}"/>
              </a:ext>
            </a:extLst>
          </p:cNvPr>
          <p:cNvSpPr/>
          <p:nvPr/>
        </p:nvSpPr>
        <p:spPr bwMode="auto">
          <a:xfrm flipV="1">
            <a:off x="4673039" y="4402230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8F9097E7-D00F-F391-8983-CBB7BA8147A8}"/>
              </a:ext>
            </a:extLst>
          </p:cNvPr>
          <p:cNvSpPr/>
          <p:nvPr/>
        </p:nvSpPr>
        <p:spPr bwMode="auto">
          <a:xfrm flipV="1">
            <a:off x="4146363" y="4373094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13718450-DF2B-F579-B55C-9602C6DD6E96}"/>
              </a:ext>
            </a:extLst>
          </p:cNvPr>
          <p:cNvSpPr/>
          <p:nvPr/>
        </p:nvSpPr>
        <p:spPr bwMode="auto">
          <a:xfrm flipV="1">
            <a:off x="3397810" y="4175871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355A11BC-3E62-0F45-D722-46008E994655}"/>
              </a:ext>
            </a:extLst>
          </p:cNvPr>
          <p:cNvSpPr/>
          <p:nvPr/>
        </p:nvSpPr>
        <p:spPr bwMode="auto">
          <a:xfrm flipV="1">
            <a:off x="4484781" y="5014071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ECAB5BE2-C56A-BF72-9A46-974AC7C1E693}"/>
              </a:ext>
            </a:extLst>
          </p:cNvPr>
          <p:cNvSpPr/>
          <p:nvPr/>
        </p:nvSpPr>
        <p:spPr bwMode="auto">
          <a:xfrm flipV="1">
            <a:off x="3507628" y="5274047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853F69DD-EAD7-CB8B-4A98-01EB22DF0977}"/>
              </a:ext>
            </a:extLst>
          </p:cNvPr>
          <p:cNvSpPr/>
          <p:nvPr/>
        </p:nvSpPr>
        <p:spPr bwMode="auto">
          <a:xfrm flipV="1">
            <a:off x="3982757" y="5056653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B59B008E-5157-98AD-23A1-863AD92D8B5A}"/>
              </a:ext>
            </a:extLst>
          </p:cNvPr>
          <p:cNvSpPr/>
          <p:nvPr/>
        </p:nvSpPr>
        <p:spPr bwMode="auto">
          <a:xfrm flipV="1">
            <a:off x="4498227" y="4657724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16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Triangulation</a:t>
            </a:r>
            <a:endParaRPr lang="en-US" sz="2800" b="1" dirty="0">
              <a:solidFill>
                <a:srgbClr val="21543F"/>
              </a:solidFill>
            </a:endParaRPr>
          </a:p>
        </p:txBody>
      </p:sp>
      <p:pic>
        <p:nvPicPr>
          <p:cNvPr id="2" name="Online Media 1" title="Delaunay Triangulation (Computational Geometry Concepts, Episode 6)">
            <a:hlinkClick r:id="" action="ppaction://media"/>
            <a:extLst>
              <a:ext uri="{FF2B5EF4-FFF2-40B4-BE49-F238E27FC236}">
                <a16:creationId xmlns:a16="http://schemas.microsoft.com/office/drawing/2014/main" id="{A1CF0370-BC8C-060C-792B-1F179DEC3FD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16000" y="558800"/>
            <a:ext cx="101600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3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Dual Graph</a:t>
            </a:r>
            <a:endParaRPr lang="en-US" sz="2800" b="1" dirty="0">
              <a:solidFill>
                <a:srgbClr val="21543F"/>
              </a:solidFill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3D00FAA-82D2-7B2C-908C-DD3ECCC769CC}"/>
              </a:ext>
            </a:extLst>
          </p:cNvPr>
          <p:cNvCxnSpPr>
            <a:stCxn id="124" idx="3"/>
          </p:cNvCxnSpPr>
          <p:nvPr/>
        </p:nvCxnSpPr>
        <p:spPr bwMode="auto">
          <a:xfrm flipH="1" flipV="1">
            <a:off x="4189085" y="4394153"/>
            <a:ext cx="494648" cy="1877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0E20843C-0308-4FA7-EB96-177D565C2F78}"/>
              </a:ext>
            </a:extLst>
          </p:cNvPr>
          <p:cNvCxnSpPr>
            <a:stCxn id="125" idx="2"/>
          </p:cNvCxnSpPr>
          <p:nvPr/>
        </p:nvCxnSpPr>
        <p:spPr bwMode="auto">
          <a:xfrm flipH="1" flipV="1">
            <a:off x="3784271" y="4327478"/>
            <a:ext cx="362092" cy="8212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4BC12208-9664-28C4-D2D5-77F6232CE534}"/>
              </a:ext>
            </a:extLst>
          </p:cNvPr>
          <p:cNvCxnSpPr/>
          <p:nvPr/>
        </p:nvCxnSpPr>
        <p:spPr bwMode="auto">
          <a:xfrm>
            <a:off x="3195358" y="4483660"/>
            <a:ext cx="337252" cy="79155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5C5F3C9-FFA3-AF3D-9511-36B39EC653C7}"/>
              </a:ext>
            </a:extLst>
          </p:cNvPr>
          <p:cNvCxnSpPr>
            <a:endCxn id="119" idx="4"/>
          </p:cNvCxnSpPr>
          <p:nvPr/>
        </p:nvCxnSpPr>
        <p:spPr bwMode="auto">
          <a:xfrm flipH="1">
            <a:off x="3181070" y="3674035"/>
            <a:ext cx="504825" cy="74612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BF004CDB-3115-0C4C-27A5-2ABFEE5EC8F3}"/>
              </a:ext>
            </a:extLst>
          </p:cNvPr>
          <p:cNvCxnSpPr>
            <a:endCxn id="123" idx="4"/>
          </p:cNvCxnSpPr>
          <p:nvPr/>
        </p:nvCxnSpPr>
        <p:spPr bwMode="auto">
          <a:xfrm>
            <a:off x="3719233" y="3707373"/>
            <a:ext cx="64713" cy="582798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C1841E39-D9E7-154C-16D5-68E36F94848E}"/>
              </a:ext>
            </a:extLst>
          </p:cNvPr>
          <p:cNvCxnSpPr>
            <a:endCxn id="121" idx="3"/>
          </p:cNvCxnSpPr>
          <p:nvPr/>
        </p:nvCxnSpPr>
        <p:spPr bwMode="auto">
          <a:xfrm>
            <a:off x="3447771" y="4236010"/>
            <a:ext cx="240880" cy="45930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63DBAEE-8ABD-CCFA-5807-8AAAE4569E05}"/>
              </a:ext>
            </a:extLst>
          </p:cNvPr>
          <p:cNvCxnSpPr>
            <a:endCxn id="121" idx="3"/>
          </p:cNvCxnSpPr>
          <p:nvPr/>
        </p:nvCxnSpPr>
        <p:spPr bwMode="auto">
          <a:xfrm>
            <a:off x="3204883" y="4450323"/>
            <a:ext cx="483768" cy="24498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0D8C619-F651-28A0-0137-4306DBF23CDF}"/>
              </a:ext>
            </a:extLst>
          </p:cNvPr>
          <p:cNvCxnSpPr>
            <a:stCxn id="119" idx="5"/>
            <a:endCxn id="126" idx="2"/>
          </p:cNvCxnSpPr>
          <p:nvPr/>
        </p:nvCxnSpPr>
        <p:spPr bwMode="auto">
          <a:xfrm flipV="1">
            <a:off x="3206888" y="4212384"/>
            <a:ext cx="190922" cy="21846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06249BB5-D3FF-1F80-463A-5A748499959E}"/>
              </a:ext>
            </a:extLst>
          </p:cNvPr>
          <p:cNvCxnSpPr>
            <a:endCxn id="121" idx="4"/>
          </p:cNvCxnSpPr>
          <p:nvPr/>
        </p:nvCxnSpPr>
        <p:spPr bwMode="auto">
          <a:xfrm flipH="1">
            <a:off x="3714470" y="4355072"/>
            <a:ext cx="71438" cy="329546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0B488E75-DBF0-3547-D378-AF1CF04D70A2}"/>
              </a:ext>
            </a:extLst>
          </p:cNvPr>
          <p:cNvCxnSpPr>
            <a:endCxn id="129" idx="3"/>
          </p:cNvCxnSpPr>
          <p:nvPr/>
        </p:nvCxnSpPr>
        <p:spPr bwMode="auto">
          <a:xfrm>
            <a:off x="3719233" y="4717023"/>
            <a:ext cx="274218" cy="35032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70022D1C-830A-0C89-1819-48613C45C9F6}"/>
              </a:ext>
            </a:extLst>
          </p:cNvPr>
          <p:cNvCxnSpPr>
            <a:stCxn id="127" idx="1"/>
          </p:cNvCxnSpPr>
          <p:nvPr/>
        </p:nvCxnSpPr>
        <p:spPr bwMode="auto">
          <a:xfrm flipH="1">
            <a:off x="3569959" y="5076403"/>
            <a:ext cx="925516" cy="22262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0B1FDF57-DF91-BEBA-2A91-DD5743AB7931}"/>
              </a:ext>
            </a:extLst>
          </p:cNvPr>
          <p:cNvCxnSpPr>
            <a:endCxn id="129" idx="4"/>
          </p:cNvCxnSpPr>
          <p:nvPr/>
        </p:nvCxnSpPr>
        <p:spPr bwMode="auto">
          <a:xfrm>
            <a:off x="3800196" y="4326498"/>
            <a:ext cx="219074" cy="73015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BC5BE9B0-6548-859F-3C90-B4D99F531DAC}"/>
              </a:ext>
            </a:extLst>
          </p:cNvPr>
          <p:cNvCxnSpPr>
            <a:endCxn id="127" idx="3"/>
          </p:cNvCxnSpPr>
          <p:nvPr/>
        </p:nvCxnSpPr>
        <p:spPr bwMode="auto">
          <a:xfrm>
            <a:off x="4176433" y="4416985"/>
            <a:ext cx="319042" cy="607780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EF279C65-5633-FB5C-C3E5-C9F835FAB362}"/>
              </a:ext>
            </a:extLst>
          </p:cNvPr>
          <p:cNvCxnSpPr>
            <a:stCxn id="129" idx="2"/>
          </p:cNvCxnSpPr>
          <p:nvPr/>
        </p:nvCxnSpPr>
        <p:spPr bwMode="auto">
          <a:xfrm flipH="1">
            <a:off x="3550910" y="5093166"/>
            <a:ext cx="431847" cy="210625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0BB214DA-0805-EB61-219B-50EE5A0386D5}"/>
              </a:ext>
            </a:extLst>
          </p:cNvPr>
          <p:cNvCxnSpPr>
            <a:stCxn id="122" idx="1"/>
          </p:cNvCxnSpPr>
          <p:nvPr/>
        </p:nvCxnSpPr>
        <p:spPr bwMode="auto">
          <a:xfrm flipH="1">
            <a:off x="3803321" y="3884096"/>
            <a:ext cx="757148" cy="42433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8DA99965-6C14-C0BF-595F-1617D88F8A49}"/>
              </a:ext>
            </a:extLst>
          </p:cNvPr>
          <p:cNvCxnSpPr>
            <a:stCxn id="122" idx="3"/>
          </p:cNvCxnSpPr>
          <p:nvPr/>
        </p:nvCxnSpPr>
        <p:spPr bwMode="auto">
          <a:xfrm flipH="1" flipV="1">
            <a:off x="3708071" y="3675015"/>
            <a:ext cx="852398" cy="15744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82B15D4-F68D-007F-BA22-ACF633231C81}"/>
              </a:ext>
            </a:extLst>
          </p:cNvPr>
          <p:cNvCxnSpPr>
            <a:stCxn id="124" idx="0"/>
          </p:cNvCxnSpPr>
          <p:nvPr/>
        </p:nvCxnSpPr>
        <p:spPr bwMode="auto">
          <a:xfrm flipH="1">
            <a:off x="4517697" y="4475256"/>
            <a:ext cx="191855" cy="557072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08FE247-B7EF-D3F7-FCF2-5CA66B0AC562}"/>
              </a:ext>
            </a:extLst>
          </p:cNvPr>
          <p:cNvCxnSpPr>
            <a:stCxn id="124" idx="4"/>
          </p:cNvCxnSpPr>
          <p:nvPr/>
        </p:nvCxnSpPr>
        <p:spPr bwMode="auto">
          <a:xfrm flipH="1" flipV="1">
            <a:off x="4584372" y="3865516"/>
            <a:ext cx="125180" cy="536714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CC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3">
                <a:extLst>
                  <a:ext uri="{FF2B5EF4-FFF2-40B4-BE49-F238E27FC236}">
                    <a16:creationId xmlns:a16="http://schemas.microsoft.com/office/drawing/2014/main" id="{26AD047A-5660-A212-4D59-DAD03D305C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1668463"/>
                <a:ext cx="7772400" cy="2674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342900" marR="0" lvl="0" indent="-34290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Let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𝐺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=(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𝑉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,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𝐸</m:t>
                    </m:r>
                    <m:r>
                      <a:rPr kumimoji="0" lang="en-US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mbria Math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be a plane graph. The dual graph </a:t>
                </a:r>
                <a:r>
                  <a:rPr kumimoji="0" lang="en-US" sz="20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339933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G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39933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*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 has</a:t>
                </a:r>
              </a:p>
              <a:p>
                <a:pPr marL="742950" marR="0" lvl="1" indent="-28575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–"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a vertex for every face of </a:t>
                </a:r>
                <a:r>
                  <a:rPr kumimoji="0" lang="en-US" sz="20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</a:rPr>
                  <a:t>G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,</a:t>
                </a:r>
              </a:p>
              <a:p>
                <a:pPr marL="742950" marR="0" lvl="1" indent="-285750" algn="l" defTabSz="914400" rtl="0" eaLnBrk="1" fontAlgn="base" latinLnBrk="0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–"/>
                  <a:tabLst/>
                  <a:defRPr/>
                </a:pP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an edge for every edge of </a:t>
                </a:r>
                <a:r>
                  <a:rPr kumimoji="0" lang="en-US" sz="20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Times New Roman"/>
                  </a:rPr>
                  <a:t>G</a:t>
                </a:r>
                <a:r>
                  <a:rPr kumimoji="0" 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</a:rPr>
                  <a:t>, between the two faces incident to the original edge</a:t>
                </a:r>
              </a:p>
            </p:txBody>
          </p:sp>
        </mc:Choice>
        <mc:Fallback xmlns="">
          <p:sp>
            <p:nvSpPr>
              <p:cNvPr id="118" name="Rectangle 3">
                <a:extLst>
                  <a:ext uri="{FF2B5EF4-FFF2-40B4-BE49-F238E27FC236}">
                    <a16:creationId xmlns:a16="http://schemas.microsoft.com/office/drawing/2014/main" id="{26AD047A-5660-A212-4D59-DAD03D305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668463"/>
                <a:ext cx="7772400" cy="2674937"/>
              </a:xfrm>
              <a:prstGeom prst="rect">
                <a:avLst/>
              </a:prstGeom>
              <a:blipFill>
                <a:blip r:embed="rId2"/>
                <a:stretch>
                  <a:fillRect l="-706" t="-364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Oval 118">
            <a:extLst>
              <a:ext uri="{FF2B5EF4-FFF2-40B4-BE49-F238E27FC236}">
                <a16:creationId xmlns:a16="http://schemas.microsoft.com/office/drawing/2014/main" id="{DF4DB6F8-6884-6793-9308-A7784AAB766E}"/>
              </a:ext>
            </a:extLst>
          </p:cNvPr>
          <p:cNvSpPr/>
          <p:nvPr/>
        </p:nvSpPr>
        <p:spPr bwMode="auto">
          <a:xfrm flipV="1">
            <a:off x="3144557" y="4420159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3C93ABA8-9DE7-BE98-9F9F-9573597158D4}"/>
              </a:ext>
            </a:extLst>
          </p:cNvPr>
          <p:cNvSpPr/>
          <p:nvPr/>
        </p:nvSpPr>
        <p:spPr bwMode="auto">
          <a:xfrm flipV="1">
            <a:off x="3680198" y="3644712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9186BEE0-298C-1B4D-E2B1-4530D6A825F3}"/>
              </a:ext>
            </a:extLst>
          </p:cNvPr>
          <p:cNvSpPr/>
          <p:nvPr/>
        </p:nvSpPr>
        <p:spPr bwMode="auto">
          <a:xfrm flipV="1">
            <a:off x="3677957" y="4684618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8741803F-19AF-FDA5-851D-363D8746C681}"/>
              </a:ext>
            </a:extLst>
          </p:cNvPr>
          <p:cNvSpPr/>
          <p:nvPr/>
        </p:nvSpPr>
        <p:spPr bwMode="auto">
          <a:xfrm flipV="1">
            <a:off x="4549775" y="3821764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61FEAF8C-AD68-7155-C52C-5D184DC27434}"/>
              </a:ext>
            </a:extLst>
          </p:cNvPr>
          <p:cNvSpPr/>
          <p:nvPr/>
        </p:nvSpPr>
        <p:spPr bwMode="auto">
          <a:xfrm flipV="1">
            <a:off x="3747433" y="4290171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3D7A7ADF-E75E-6C31-CDD9-D012801C7D66}"/>
              </a:ext>
            </a:extLst>
          </p:cNvPr>
          <p:cNvSpPr/>
          <p:nvPr/>
        </p:nvSpPr>
        <p:spPr bwMode="auto">
          <a:xfrm flipV="1">
            <a:off x="4673039" y="4402230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4B358E81-F0A1-309C-2E93-F2A5C35FF9D1}"/>
              </a:ext>
            </a:extLst>
          </p:cNvPr>
          <p:cNvSpPr/>
          <p:nvPr/>
        </p:nvSpPr>
        <p:spPr bwMode="auto">
          <a:xfrm flipV="1">
            <a:off x="4146363" y="4373094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BF9EE370-91F5-DCC1-3FDF-54AE410721BF}"/>
              </a:ext>
            </a:extLst>
          </p:cNvPr>
          <p:cNvSpPr/>
          <p:nvPr/>
        </p:nvSpPr>
        <p:spPr bwMode="auto">
          <a:xfrm flipV="1">
            <a:off x="3397810" y="4175871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53DFE2A9-59A6-0F01-A3CF-DACB77F86C74}"/>
              </a:ext>
            </a:extLst>
          </p:cNvPr>
          <p:cNvSpPr/>
          <p:nvPr/>
        </p:nvSpPr>
        <p:spPr bwMode="auto">
          <a:xfrm flipV="1">
            <a:off x="4484781" y="5014071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3F49E19B-8125-96CC-6EA6-1CCBF3E758BD}"/>
              </a:ext>
            </a:extLst>
          </p:cNvPr>
          <p:cNvSpPr/>
          <p:nvPr/>
        </p:nvSpPr>
        <p:spPr bwMode="auto">
          <a:xfrm flipV="1">
            <a:off x="3507628" y="5274047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E1D2B973-DA15-DD07-5AD8-38E2A8890122}"/>
              </a:ext>
            </a:extLst>
          </p:cNvPr>
          <p:cNvSpPr/>
          <p:nvPr/>
        </p:nvSpPr>
        <p:spPr bwMode="auto">
          <a:xfrm flipV="1">
            <a:off x="3982757" y="5056653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A1A7DDA1-B851-6314-ED62-DD4DA7CBC014}"/>
              </a:ext>
            </a:extLst>
          </p:cNvPr>
          <p:cNvSpPr/>
          <p:nvPr/>
        </p:nvSpPr>
        <p:spPr bwMode="auto">
          <a:xfrm flipV="1">
            <a:off x="4365998" y="41527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88969D1C-7786-D6F8-69F4-F9A03203EBAC}"/>
              </a:ext>
            </a:extLst>
          </p:cNvPr>
          <p:cNvSpPr/>
          <p:nvPr/>
        </p:nvSpPr>
        <p:spPr bwMode="auto">
          <a:xfrm flipV="1">
            <a:off x="3984998" y="39177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89C9EB91-10D1-F793-726E-E65FFC263348}"/>
              </a:ext>
            </a:extLst>
          </p:cNvPr>
          <p:cNvSpPr/>
          <p:nvPr/>
        </p:nvSpPr>
        <p:spPr bwMode="auto">
          <a:xfrm flipV="1">
            <a:off x="3553198" y="40384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B77B12BD-A363-D503-E6BE-35263BAB2DC6}"/>
              </a:ext>
            </a:extLst>
          </p:cNvPr>
          <p:cNvSpPr/>
          <p:nvPr/>
        </p:nvSpPr>
        <p:spPr bwMode="auto">
          <a:xfrm flipV="1">
            <a:off x="3388098" y="44257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E1A20E41-FBE5-E5D2-FEA0-BAF0DE70BE55}"/>
              </a:ext>
            </a:extLst>
          </p:cNvPr>
          <p:cNvSpPr/>
          <p:nvPr/>
        </p:nvSpPr>
        <p:spPr bwMode="auto">
          <a:xfrm flipV="1">
            <a:off x="3629398" y="49274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52E92F2A-F484-A969-FA02-ECF0D0A7BC65}"/>
              </a:ext>
            </a:extLst>
          </p:cNvPr>
          <p:cNvSpPr/>
          <p:nvPr/>
        </p:nvSpPr>
        <p:spPr bwMode="auto">
          <a:xfrm flipV="1">
            <a:off x="3794498" y="46480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BB71A0A1-6E11-9BF3-D04B-1960E950E447}"/>
              </a:ext>
            </a:extLst>
          </p:cNvPr>
          <p:cNvSpPr/>
          <p:nvPr/>
        </p:nvSpPr>
        <p:spPr bwMode="auto">
          <a:xfrm flipV="1">
            <a:off x="2702298" y="43051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8A4037A5-3EA9-0868-A1FE-D0505B4E9BA1}"/>
              </a:ext>
            </a:extLst>
          </p:cNvPr>
          <p:cNvSpPr/>
          <p:nvPr/>
        </p:nvSpPr>
        <p:spPr bwMode="auto">
          <a:xfrm flipV="1">
            <a:off x="4194548" y="485756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348A6742-58C8-D59D-1A5B-4DDB05409E97}"/>
              </a:ext>
            </a:extLst>
          </p:cNvPr>
          <p:cNvSpPr/>
          <p:nvPr/>
        </p:nvSpPr>
        <p:spPr bwMode="auto">
          <a:xfrm flipV="1">
            <a:off x="4435848" y="4559112"/>
            <a:ext cx="73025" cy="73026"/>
          </a:xfrm>
          <a:prstGeom prst="ellipse">
            <a:avLst/>
          </a:prstGeom>
          <a:solidFill>
            <a:srgbClr val="339933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39" name="Freeform 1">
            <a:extLst>
              <a:ext uri="{FF2B5EF4-FFF2-40B4-BE49-F238E27FC236}">
                <a16:creationId xmlns:a16="http://schemas.microsoft.com/office/drawing/2014/main" id="{01A1B18E-F3E1-23D6-2CBD-6E5FBE08C8EA}"/>
              </a:ext>
            </a:extLst>
          </p:cNvPr>
          <p:cNvSpPr/>
          <p:nvPr/>
        </p:nvSpPr>
        <p:spPr bwMode="auto">
          <a:xfrm>
            <a:off x="2755900" y="3968924"/>
            <a:ext cx="831850" cy="355426"/>
          </a:xfrm>
          <a:custGeom>
            <a:avLst/>
            <a:gdLst>
              <a:gd name="connsiteX0" fmla="*/ 831850 w 831850"/>
              <a:gd name="connsiteY0" fmla="*/ 107776 h 355426"/>
              <a:gd name="connsiteX1" fmla="*/ 425450 w 831850"/>
              <a:gd name="connsiteY1" fmla="*/ 12526 h 355426"/>
              <a:gd name="connsiteX2" fmla="*/ 0 w 831850"/>
              <a:gd name="connsiteY2" fmla="*/ 355426 h 35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1850" h="355426">
                <a:moveTo>
                  <a:pt x="831850" y="107776"/>
                </a:moveTo>
                <a:cubicBezTo>
                  <a:pt x="697971" y="39513"/>
                  <a:pt x="564092" y="-28749"/>
                  <a:pt x="425450" y="12526"/>
                </a:cubicBezTo>
                <a:cubicBezTo>
                  <a:pt x="286808" y="53801"/>
                  <a:pt x="143404" y="204613"/>
                  <a:pt x="0" y="355426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0" name="Freeform 3">
            <a:extLst>
              <a:ext uri="{FF2B5EF4-FFF2-40B4-BE49-F238E27FC236}">
                <a16:creationId xmlns:a16="http://schemas.microsoft.com/office/drawing/2014/main" id="{BE85AA27-4B19-D81C-21DD-DF3F970E6B11}"/>
              </a:ext>
            </a:extLst>
          </p:cNvPr>
          <p:cNvSpPr/>
          <p:nvPr/>
        </p:nvSpPr>
        <p:spPr bwMode="auto">
          <a:xfrm>
            <a:off x="3454400" y="4083050"/>
            <a:ext cx="166441" cy="368300"/>
          </a:xfrm>
          <a:custGeom>
            <a:avLst/>
            <a:gdLst>
              <a:gd name="connsiteX0" fmla="*/ 127000 w 166441"/>
              <a:gd name="connsiteY0" fmla="*/ 0 h 368300"/>
              <a:gd name="connsiteX1" fmla="*/ 158750 w 166441"/>
              <a:gd name="connsiteY1" fmla="*/ 266700 h 368300"/>
              <a:gd name="connsiteX2" fmla="*/ 0 w 166441"/>
              <a:gd name="connsiteY2" fmla="*/ 36830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441" h="368300">
                <a:moveTo>
                  <a:pt x="127000" y="0"/>
                </a:moveTo>
                <a:cubicBezTo>
                  <a:pt x="153458" y="102658"/>
                  <a:pt x="179917" y="205317"/>
                  <a:pt x="158750" y="266700"/>
                </a:cubicBezTo>
                <a:cubicBezTo>
                  <a:pt x="137583" y="328083"/>
                  <a:pt x="68791" y="348191"/>
                  <a:pt x="0" y="368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1" name="Freeform 4">
            <a:extLst>
              <a:ext uri="{FF2B5EF4-FFF2-40B4-BE49-F238E27FC236}">
                <a16:creationId xmlns:a16="http://schemas.microsoft.com/office/drawing/2014/main" id="{7153EE3C-BD12-BE44-DBDF-A27A11AAC76F}"/>
              </a:ext>
            </a:extLst>
          </p:cNvPr>
          <p:cNvSpPr/>
          <p:nvPr/>
        </p:nvSpPr>
        <p:spPr bwMode="auto">
          <a:xfrm>
            <a:off x="3403600" y="4476750"/>
            <a:ext cx="260350" cy="488950"/>
          </a:xfrm>
          <a:custGeom>
            <a:avLst/>
            <a:gdLst>
              <a:gd name="connsiteX0" fmla="*/ 0 w 260350"/>
              <a:gd name="connsiteY0" fmla="*/ 0 h 488950"/>
              <a:gd name="connsiteX1" fmla="*/ 260350 w 260350"/>
              <a:gd name="connsiteY1" fmla="*/ 488950 h 48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0350" h="488950">
                <a:moveTo>
                  <a:pt x="0" y="0"/>
                </a:moveTo>
                <a:lnTo>
                  <a:pt x="260350" y="4889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2" name="Freeform 5">
            <a:extLst>
              <a:ext uri="{FF2B5EF4-FFF2-40B4-BE49-F238E27FC236}">
                <a16:creationId xmlns:a16="http://schemas.microsoft.com/office/drawing/2014/main" id="{CB962FEA-BDE0-4DF0-0F97-0761DFE1AE1D}"/>
              </a:ext>
            </a:extLst>
          </p:cNvPr>
          <p:cNvSpPr/>
          <p:nvPr/>
        </p:nvSpPr>
        <p:spPr bwMode="auto">
          <a:xfrm>
            <a:off x="2749550" y="4356100"/>
            <a:ext cx="914400" cy="622300"/>
          </a:xfrm>
          <a:custGeom>
            <a:avLst/>
            <a:gdLst>
              <a:gd name="connsiteX0" fmla="*/ 0 w 914400"/>
              <a:gd name="connsiteY0" fmla="*/ 0 h 622300"/>
              <a:gd name="connsiteX1" fmla="*/ 457200 w 914400"/>
              <a:gd name="connsiteY1" fmla="*/ 482600 h 622300"/>
              <a:gd name="connsiteX2" fmla="*/ 914400 w 914400"/>
              <a:gd name="connsiteY2" fmla="*/ 62230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" h="622300">
                <a:moveTo>
                  <a:pt x="0" y="0"/>
                </a:moveTo>
                <a:cubicBezTo>
                  <a:pt x="152400" y="189441"/>
                  <a:pt x="304800" y="378883"/>
                  <a:pt x="457200" y="482600"/>
                </a:cubicBezTo>
                <a:cubicBezTo>
                  <a:pt x="609600" y="586317"/>
                  <a:pt x="762000" y="604308"/>
                  <a:pt x="914400" y="622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3" name="Freeform 6">
            <a:extLst>
              <a:ext uri="{FF2B5EF4-FFF2-40B4-BE49-F238E27FC236}">
                <a16:creationId xmlns:a16="http://schemas.microsoft.com/office/drawing/2014/main" id="{046CCADC-D214-F72C-4379-915C0037C8F7}"/>
              </a:ext>
            </a:extLst>
          </p:cNvPr>
          <p:cNvSpPr/>
          <p:nvPr/>
        </p:nvSpPr>
        <p:spPr bwMode="auto">
          <a:xfrm>
            <a:off x="3663950" y="4914900"/>
            <a:ext cx="585953" cy="256022"/>
          </a:xfrm>
          <a:custGeom>
            <a:avLst/>
            <a:gdLst>
              <a:gd name="connsiteX0" fmla="*/ 0 w 585953"/>
              <a:gd name="connsiteY0" fmla="*/ 50800 h 256022"/>
              <a:gd name="connsiteX1" fmla="*/ 266700 w 585953"/>
              <a:gd name="connsiteY1" fmla="*/ 254000 h 256022"/>
              <a:gd name="connsiteX2" fmla="*/ 546100 w 585953"/>
              <a:gd name="connsiteY2" fmla="*/ 146050 h 256022"/>
              <a:gd name="connsiteX3" fmla="*/ 577850 w 585953"/>
              <a:gd name="connsiteY3" fmla="*/ 0 h 256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953" h="256022">
                <a:moveTo>
                  <a:pt x="0" y="50800"/>
                </a:moveTo>
                <a:cubicBezTo>
                  <a:pt x="87841" y="144462"/>
                  <a:pt x="175683" y="238125"/>
                  <a:pt x="266700" y="254000"/>
                </a:cubicBezTo>
                <a:cubicBezTo>
                  <a:pt x="357717" y="269875"/>
                  <a:pt x="494242" y="188383"/>
                  <a:pt x="546100" y="146050"/>
                </a:cubicBezTo>
                <a:cubicBezTo>
                  <a:pt x="597958" y="103717"/>
                  <a:pt x="587904" y="51858"/>
                  <a:pt x="57785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4" name="Freeform 7">
            <a:extLst>
              <a:ext uri="{FF2B5EF4-FFF2-40B4-BE49-F238E27FC236}">
                <a16:creationId xmlns:a16="http://schemas.microsoft.com/office/drawing/2014/main" id="{2C4189EE-A2F6-CD73-3F67-8B05FD97BF03}"/>
              </a:ext>
            </a:extLst>
          </p:cNvPr>
          <p:cNvSpPr/>
          <p:nvPr/>
        </p:nvSpPr>
        <p:spPr bwMode="auto">
          <a:xfrm>
            <a:off x="4229100" y="4610100"/>
            <a:ext cx="247650" cy="298450"/>
          </a:xfrm>
          <a:custGeom>
            <a:avLst/>
            <a:gdLst>
              <a:gd name="connsiteX0" fmla="*/ 247650 w 247650"/>
              <a:gd name="connsiteY0" fmla="*/ 0 h 298450"/>
              <a:gd name="connsiteX1" fmla="*/ 0 w 247650"/>
              <a:gd name="connsiteY1" fmla="*/ 298450 h 29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650" h="298450">
                <a:moveTo>
                  <a:pt x="247650" y="0"/>
                </a:moveTo>
                <a:lnTo>
                  <a:pt x="0" y="2984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5" name="Freeform 20">
            <a:extLst>
              <a:ext uri="{FF2B5EF4-FFF2-40B4-BE49-F238E27FC236}">
                <a16:creationId xmlns:a16="http://schemas.microsoft.com/office/drawing/2014/main" id="{BD7D6770-A45E-7BF7-B394-B4CA57A08066}"/>
              </a:ext>
            </a:extLst>
          </p:cNvPr>
          <p:cNvSpPr/>
          <p:nvPr/>
        </p:nvSpPr>
        <p:spPr bwMode="auto">
          <a:xfrm>
            <a:off x="4406900" y="4191000"/>
            <a:ext cx="76200" cy="400050"/>
          </a:xfrm>
          <a:custGeom>
            <a:avLst/>
            <a:gdLst>
              <a:gd name="connsiteX0" fmla="*/ 0 w 76200"/>
              <a:gd name="connsiteY0" fmla="*/ 0 h 400050"/>
              <a:gd name="connsiteX1" fmla="*/ 76200 w 76200"/>
              <a:gd name="connsiteY1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200" h="400050">
                <a:moveTo>
                  <a:pt x="0" y="0"/>
                </a:moveTo>
                <a:lnTo>
                  <a:pt x="76200" y="40005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6" name="Freeform 21">
            <a:extLst>
              <a:ext uri="{FF2B5EF4-FFF2-40B4-BE49-F238E27FC236}">
                <a16:creationId xmlns:a16="http://schemas.microsoft.com/office/drawing/2014/main" id="{5C8EF6B8-C9DC-854F-A711-466619AD8619}"/>
              </a:ext>
            </a:extLst>
          </p:cNvPr>
          <p:cNvSpPr/>
          <p:nvPr/>
        </p:nvSpPr>
        <p:spPr bwMode="auto">
          <a:xfrm>
            <a:off x="4013200" y="3937000"/>
            <a:ext cx="412750" cy="241300"/>
          </a:xfrm>
          <a:custGeom>
            <a:avLst/>
            <a:gdLst>
              <a:gd name="connsiteX0" fmla="*/ 0 w 412750"/>
              <a:gd name="connsiteY0" fmla="*/ 12700 h 241300"/>
              <a:gd name="connsiteX1" fmla="*/ 234950 w 412750"/>
              <a:gd name="connsiteY1" fmla="*/ 25400 h 241300"/>
              <a:gd name="connsiteX2" fmla="*/ 412750 w 412750"/>
              <a:gd name="connsiteY2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2750" h="241300">
                <a:moveTo>
                  <a:pt x="0" y="12700"/>
                </a:moveTo>
                <a:cubicBezTo>
                  <a:pt x="83079" y="0"/>
                  <a:pt x="166158" y="-12700"/>
                  <a:pt x="234950" y="25400"/>
                </a:cubicBezTo>
                <a:cubicBezTo>
                  <a:pt x="303742" y="63500"/>
                  <a:pt x="358246" y="152400"/>
                  <a:pt x="412750" y="2413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7" name="Freeform 22">
            <a:extLst>
              <a:ext uri="{FF2B5EF4-FFF2-40B4-BE49-F238E27FC236}">
                <a16:creationId xmlns:a16="http://schemas.microsoft.com/office/drawing/2014/main" id="{C94497F6-812B-CB35-039E-D28B48CF7E5F}"/>
              </a:ext>
            </a:extLst>
          </p:cNvPr>
          <p:cNvSpPr/>
          <p:nvPr/>
        </p:nvSpPr>
        <p:spPr bwMode="auto">
          <a:xfrm>
            <a:off x="3983422" y="4222750"/>
            <a:ext cx="429828" cy="660400"/>
          </a:xfrm>
          <a:custGeom>
            <a:avLst/>
            <a:gdLst>
              <a:gd name="connsiteX0" fmla="*/ 429828 w 429828"/>
              <a:gd name="connsiteY0" fmla="*/ 0 h 660400"/>
              <a:gd name="connsiteX1" fmla="*/ 4378 w 429828"/>
              <a:gd name="connsiteY1" fmla="*/ 196850 h 660400"/>
              <a:gd name="connsiteX2" fmla="*/ 245678 w 429828"/>
              <a:gd name="connsiteY2" fmla="*/ 660400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9828" h="660400">
                <a:moveTo>
                  <a:pt x="429828" y="0"/>
                </a:moveTo>
                <a:cubicBezTo>
                  <a:pt x="232449" y="43391"/>
                  <a:pt x="35070" y="86783"/>
                  <a:pt x="4378" y="196850"/>
                </a:cubicBezTo>
                <a:cubicBezTo>
                  <a:pt x="-26314" y="306917"/>
                  <a:pt x="109682" y="483658"/>
                  <a:pt x="245678" y="66040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8" name="Freeform 23">
            <a:extLst>
              <a:ext uri="{FF2B5EF4-FFF2-40B4-BE49-F238E27FC236}">
                <a16:creationId xmlns:a16="http://schemas.microsoft.com/office/drawing/2014/main" id="{2DFB7D18-FED9-4C89-3E1D-1D7E7F019837}"/>
              </a:ext>
            </a:extLst>
          </p:cNvPr>
          <p:cNvSpPr/>
          <p:nvPr/>
        </p:nvSpPr>
        <p:spPr bwMode="auto">
          <a:xfrm>
            <a:off x="3822700" y="4692650"/>
            <a:ext cx="400050" cy="215900"/>
          </a:xfrm>
          <a:custGeom>
            <a:avLst/>
            <a:gdLst>
              <a:gd name="connsiteX0" fmla="*/ 400050 w 400050"/>
              <a:gd name="connsiteY0" fmla="*/ 215900 h 215900"/>
              <a:gd name="connsiteX1" fmla="*/ 133350 w 400050"/>
              <a:gd name="connsiteY1" fmla="*/ 146050 h 215900"/>
              <a:gd name="connsiteX2" fmla="*/ 0 w 400050"/>
              <a:gd name="connsiteY2" fmla="*/ 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215900">
                <a:moveTo>
                  <a:pt x="400050" y="215900"/>
                </a:moveTo>
                <a:cubicBezTo>
                  <a:pt x="300037" y="198966"/>
                  <a:pt x="200025" y="182033"/>
                  <a:pt x="133350" y="146050"/>
                </a:cubicBezTo>
                <a:cubicBezTo>
                  <a:pt x="66675" y="110067"/>
                  <a:pt x="33337" y="55033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49" name="Freeform 24">
            <a:extLst>
              <a:ext uri="{FF2B5EF4-FFF2-40B4-BE49-F238E27FC236}">
                <a16:creationId xmlns:a16="http://schemas.microsoft.com/office/drawing/2014/main" id="{1C2450D1-92E7-2FC9-FD45-8A6139E9AAC7}"/>
              </a:ext>
            </a:extLst>
          </p:cNvPr>
          <p:cNvSpPr/>
          <p:nvPr/>
        </p:nvSpPr>
        <p:spPr bwMode="auto">
          <a:xfrm>
            <a:off x="3657600" y="4686300"/>
            <a:ext cx="175049" cy="273050"/>
          </a:xfrm>
          <a:custGeom>
            <a:avLst/>
            <a:gdLst>
              <a:gd name="connsiteX0" fmla="*/ 171450 w 175049"/>
              <a:gd name="connsiteY0" fmla="*/ 0 h 273050"/>
              <a:gd name="connsiteX1" fmla="*/ 152400 w 175049"/>
              <a:gd name="connsiteY1" fmla="*/ 184150 h 273050"/>
              <a:gd name="connsiteX2" fmla="*/ 0 w 175049"/>
              <a:gd name="connsiteY2" fmla="*/ 27305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049" h="273050">
                <a:moveTo>
                  <a:pt x="171450" y="0"/>
                </a:moveTo>
                <a:cubicBezTo>
                  <a:pt x="176212" y="69321"/>
                  <a:pt x="180975" y="138642"/>
                  <a:pt x="152400" y="184150"/>
                </a:cubicBezTo>
                <a:cubicBezTo>
                  <a:pt x="123825" y="229658"/>
                  <a:pt x="61912" y="251354"/>
                  <a:pt x="0" y="27305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50" name="Freeform 25">
            <a:extLst>
              <a:ext uri="{FF2B5EF4-FFF2-40B4-BE49-F238E27FC236}">
                <a16:creationId xmlns:a16="http://schemas.microsoft.com/office/drawing/2014/main" id="{4C45CF21-CEE6-4A14-D855-74542DD91CFC}"/>
              </a:ext>
            </a:extLst>
          </p:cNvPr>
          <p:cNvSpPr/>
          <p:nvPr/>
        </p:nvSpPr>
        <p:spPr bwMode="auto">
          <a:xfrm>
            <a:off x="3587750" y="3962400"/>
            <a:ext cx="419100" cy="107950"/>
          </a:xfrm>
          <a:custGeom>
            <a:avLst/>
            <a:gdLst>
              <a:gd name="connsiteX0" fmla="*/ 0 w 419100"/>
              <a:gd name="connsiteY0" fmla="*/ 107950 h 107950"/>
              <a:gd name="connsiteX1" fmla="*/ 419100 w 419100"/>
              <a:gd name="connsiteY1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9100" h="107950">
                <a:moveTo>
                  <a:pt x="0" y="107950"/>
                </a:moveTo>
                <a:lnTo>
                  <a:pt x="419100" y="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51" name="Freeform 26">
            <a:extLst>
              <a:ext uri="{FF2B5EF4-FFF2-40B4-BE49-F238E27FC236}">
                <a16:creationId xmlns:a16="http://schemas.microsoft.com/office/drawing/2014/main" id="{69777C68-8845-6F9F-D02C-85463CACA6D5}"/>
              </a:ext>
            </a:extLst>
          </p:cNvPr>
          <p:cNvSpPr/>
          <p:nvPr/>
        </p:nvSpPr>
        <p:spPr bwMode="auto">
          <a:xfrm>
            <a:off x="2730500" y="3357085"/>
            <a:ext cx="1276350" cy="967265"/>
          </a:xfrm>
          <a:custGeom>
            <a:avLst/>
            <a:gdLst>
              <a:gd name="connsiteX0" fmla="*/ 1276350 w 1276350"/>
              <a:gd name="connsiteY0" fmla="*/ 579915 h 967265"/>
              <a:gd name="connsiteX1" fmla="*/ 1054100 w 1276350"/>
              <a:gd name="connsiteY1" fmla="*/ 8415 h 967265"/>
              <a:gd name="connsiteX2" fmla="*/ 0 w 1276350"/>
              <a:gd name="connsiteY2" fmla="*/ 967265 h 967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6350" h="967265">
                <a:moveTo>
                  <a:pt x="1276350" y="579915"/>
                </a:moveTo>
                <a:cubicBezTo>
                  <a:pt x="1271587" y="261886"/>
                  <a:pt x="1266825" y="-56143"/>
                  <a:pt x="1054100" y="8415"/>
                </a:cubicBezTo>
                <a:cubicBezTo>
                  <a:pt x="841375" y="72973"/>
                  <a:pt x="420687" y="520119"/>
                  <a:pt x="0" y="967265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52" name="Freeform 30">
            <a:extLst>
              <a:ext uri="{FF2B5EF4-FFF2-40B4-BE49-F238E27FC236}">
                <a16:creationId xmlns:a16="http://schemas.microsoft.com/office/drawing/2014/main" id="{80AB93E7-9C85-81B2-9554-4CD674D2746E}"/>
              </a:ext>
            </a:extLst>
          </p:cNvPr>
          <p:cNvSpPr/>
          <p:nvPr/>
        </p:nvSpPr>
        <p:spPr bwMode="auto">
          <a:xfrm>
            <a:off x="2736850" y="3114428"/>
            <a:ext cx="2382955" cy="1216272"/>
          </a:xfrm>
          <a:custGeom>
            <a:avLst/>
            <a:gdLst>
              <a:gd name="connsiteX0" fmla="*/ 1676400 w 2382955"/>
              <a:gd name="connsiteY0" fmla="*/ 1063872 h 1216272"/>
              <a:gd name="connsiteX1" fmla="*/ 2374900 w 2382955"/>
              <a:gd name="connsiteY1" fmla="*/ 619372 h 1216272"/>
              <a:gd name="connsiteX2" fmla="*/ 1263650 w 2382955"/>
              <a:gd name="connsiteY2" fmla="*/ 3422 h 1216272"/>
              <a:gd name="connsiteX3" fmla="*/ 412750 w 2382955"/>
              <a:gd name="connsiteY3" fmla="*/ 409822 h 1216272"/>
              <a:gd name="connsiteX4" fmla="*/ 0 w 2382955"/>
              <a:gd name="connsiteY4" fmla="*/ 1216272 h 121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2955" h="1216272">
                <a:moveTo>
                  <a:pt x="1676400" y="1063872"/>
                </a:moveTo>
                <a:cubicBezTo>
                  <a:pt x="2060046" y="929993"/>
                  <a:pt x="2443692" y="796114"/>
                  <a:pt x="2374900" y="619372"/>
                </a:cubicBezTo>
                <a:cubicBezTo>
                  <a:pt x="2306108" y="442630"/>
                  <a:pt x="1590675" y="38347"/>
                  <a:pt x="1263650" y="3422"/>
                </a:cubicBezTo>
                <a:cubicBezTo>
                  <a:pt x="936625" y="-31503"/>
                  <a:pt x="623358" y="207680"/>
                  <a:pt x="412750" y="409822"/>
                </a:cubicBezTo>
                <a:cubicBezTo>
                  <a:pt x="202142" y="611964"/>
                  <a:pt x="101071" y="914118"/>
                  <a:pt x="0" y="1216272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53" name="Freeform 31">
            <a:extLst>
              <a:ext uri="{FF2B5EF4-FFF2-40B4-BE49-F238E27FC236}">
                <a16:creationId xmlns:a16="http://schemas.microsoft.com/office/drawing/2014/main" id="{4A7C905D-BB40-F877-4D69-284E91D94B2B}"/>
              </a:ext>
            </a:extLst>
          </p:cNvPr>
          <p:cNvSpPr/>
          <p:nvPr/>
        </p:nvSpPr>
        <p:spPr bwMode="auto">
          <a:xfrm>
            <a:off x="2743200" y="4349750"/>
            <a:ext cx="2295763" cy="1299207"/>
          </a:xfrm>
          <a:custGeom>
            <a:avLst/>
            <a:gdLst>
              <a:gd name="connsiteX0" fmla="*/ 1720850 w 2295763"/>
              <a:gd name="connsiteY0" fmla="*/ 254000 h 1299207"/>
              <a:gd name="connsiteX1" fmla="*/ 2254250 w 2295763"/>
              <a:gd name="connsiteY1" fmla="*/ 419100 h 1299207"/>
              <a:gd name="connsiteX2" fmla="*/ 2076450 w 2295763"/>
              <a:gd name="connsiteY2" fmla="*/ 1098550 h 1299207"/>
              <a:gd name="connsiteX3" fmla="*/ 622300 w 2295763"/>
              <a:gd name="connsiteY3" fmla="*/ 1219200 h 1299207"/>
              <a:gd name="connsiteX4" fmla="*/ 0 w 2295763"/>
              <a:gd name="connsiteY4" fmla="*/ 0 h 1299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5763" h="1299207">
                <a:moveTo>
                  <a:pt x="1720850" y="254000"/>
                </a:moveTo>
                <a:cubicBezTo>
                  <a:pt x="1957916" y="266171"/>
                  <a:pt x="2194983" y="278342"/>
                  <a:pt x="2254250" y="419100"/>
                </a:cubicBezTo>
                <a:cubicBezTo>
                  <a:pt x="2313517" y="559858"/>
                  <a:pt x="2348442" y="965200"/>
                  <a:pt x="2076450" y="1098550"/>
                </a:cubicBezTo>
                <a:cubicBezTo>
                  <a:pt x="1804458" y="1231900"/>
                  <a:pt x="968375" y="1402292"/>
                  <a:pt x="622300" y="1219200"/>
                </a:cubicBezTo>
                <a:cubicBezTo>
                  <a:pt x="276225" y="1036108"/>
                  <a:pt x="138112" y="518054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54" name="Freeform 32">
            <a:extLst>
              <a:ext uri="{FF2B5EF4-FFF2-40B4-BE49-F238E27FC236}">
                <a16:creationId xmlns:a16="http://schemas.microsoft.com/office/drawing/2014/main" id="{37E25D04-0D34-5289-C302-2867D72171D3}"/>
              </a:ext>
            </a:extLst>
          </p:cNvPr>
          <p:cNvSpPr/>
          <p:nvPr/>
        </p:nvSpPr>
        <p:spPr bwMode="auto">
          <a:xfrm>
            <a:off x="2736850" y="4362450"/>
            <a:ext cx="1624918" cy="1154575"/>
          </a:xfrm>
          <a:custGeom>
            <a:avLst/>
            <a:gdLst>
              <a:gd name="connsiteX0" fmla="*/ 1504950 w 1624918"/>
              <a:gd name="connsiteY0" fmla="*/ 533400 h 1154575"/>
              <a:gd name="connsiteX1" fmla="*/ 1568450 w 1624918"/>
              <a:gd name="connsiteY1" fmla="*/ 920750 h 1154575"/>
              <a:gd name="connsiteX2" fmla="*/ 793750 w 1624918"/>
              <a:gd name="connsiteY2" fmla="*/ 1104900 h 1154575"/>
              <a:gd name="connsiteX3" fmla="*/ 0 w 1624918"/>
              <a:gd name="connsiteY3" fmla="*/ 0 h 1154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4918" h="1154575">
                <a:moveTo>
                  <a:pt x="1504950" y="533400"/>
                </a:moveTo>
                <a:cubicBezTo>
                  <a:pt x="1595966" y="679450"/>
                  <a:pt x="1686983" y="825500"/>
                  <a:pt x="1568450" y="920750"/>
                </a:cubicBezTo>
                <a:cubicBezTo>
                  <a:pt x="1449917" y="1016000"/>
                  <a:pt x="1055158" y="1258358"/>
                  <a:pt x="793750" y="1104900"/>
                </a:cubicBezTo>
                <a:cubicBezTo>
                  <a:pt x="532342" y="951442"/>
                  <a:pt x="266171" y="475721"/>
                  <a:pt x="0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55" name="Freeform 33">
            <a:extLst>
              <a:ext uri="{FF2B5EF4-FFF2-40B4-BE49-F238E27FC236}">
                <a16:creationId xmlns:a16="http://schemas.microsoft.com/office/drawing/2014/main" id="{7F74EF43-6068-68E2-03B5-8B2D03ABFA74}"/>
              </a:ext>
            </a:extLst>
          </p:cNvPr>
          <p:cNvSpPr/>
          <p:nvPr/>
        </p:nvSpPr>
        <p:spPr bwMode="auto">
          <a:xfrm>
            <a:off x="3594100" y="4083050"/>
            <a:ext cx="234950" cy="603250"/>
          </a:xfrm>
          <a:custGeom>
            <a:avLst/>
            <a:gdLst>
              <a:gd name="connsiteX0" fmla="*/ 234950 w 234950"/>
              <a:gd name="connsiteY0" fmla="*/ 603250 h 603250"/>
              <a:gd name="connsiteX1" fmla="*/ 0 w 234950"/>
              <a:gd name="connsiteY1" fmla="*/ 0 h 60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603250">
                <a:moveTo>
                  <a:pt x="234950" y="60325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156" name="Freeform 37">
            <a:extLst>
              <a:ext uri="{FF2B5EF4-FFF2-40B4-BE49-F238E27FC236}">
                <a16:creationId xmlns:a16="http://schemas.microsoft.com/office/drawing/2014/main" id="{31584202-FD4F-D943-4DC7-DDFA47A911B4}"/>
              </a:ext>
            </a:extLst>
          </p:cNvPr>
          <p:cNvSpPr/>
          <p:nvPr/>
        </p:nvSpPr>
        <p:spPr bwMode="auto">
          <a:xfrm>
            <a:off x="3348405" y="4070350"/>
            <a:ext cx="245695" cy="400050"/>
          </a:xfrm>
          <a:custGeom>
            <a:avLst/>
            <a:gdLst>
              <a:gd name="connsiteX0" fmla="*/ 61545 w 245695"/>
              <a:gd name="connsiteY0" fmla="*/ 400050 h 400050"/>
              <a:gd name="connsiteX1" fmla="*/ 10745 w 245695"/>
              <a:gd name="connsiteY1" fmla="*/ 152400 h 400050"/>
              <a:gd name="connsiteX2" fmla="*/ 245695 w 245695"/>
              <a:gd name="connsiteY2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695" h="400050">
                <a:moveTo>
                  <a:pt x="61545" y="400050"/>
                </a:moveTo>
                <a:cubicBezTo>
                  <a:pt x="20799" y="309562"/>
                  <a:pt x="-19947" y="219075"/>
                  <a:pt x="10745" y="152400"/>
                </a:cubicBezTo>
                <a:cubicBezTo>
                  <a:pt x="41437" y="85725"/>
                  <a:pt x="143566" y="42862"/>
                  <a:pt x="245695" y="0"/>
                </a:cubicBezTo>
              </a:path>
            </a:pathLst>
          </a:custGeom>
          <a:noFill/>
          <a:ln w="12700">
            <a:solidFill>
              <a:srgbClr val="339933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99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7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Delaunay Triangulation</a:t>
            </a:r>
            <a:endParaRPr lang="en-US" sz="2800" b="1" dirty="0">
              <a:solidFill>
                <a:srgbClr val="21543F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D88E9B7C-0D9C-8982-3FEC-36EE32F88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59" y="2292573"/>
            <a:ext cx="3120649" cy="2703237"/>
          </a:xfrm>
          <a:prstGeom prst="rect">
            <a:avLst/>
          </a:prstGeom>
        </p:spPr>
      </p:pic>
      <p:sp>
        <p:nvSpPr>
          <p:cNvPr id="34" name="Rectangle 3">
            <a:extLst>
              <a:ext uri="{FF2B5EF4-FFF2-40B4-BE49-F238E27FC236}">
                <a16:creationId xmlns:a16="http://schemas.microsoft.com/office/drawing/2014/main" id="{8F3B18B5-B5A4-B865-70C8-F3E9724C4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68463"/>
            <a:ext cx="77724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Let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G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be the plane graph for the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Voronoi diagram VD(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. Then the dual graph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G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is called the 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Delaunay Triangulation DT(</a:t>
            </a:r>
            <a:r>
              <a:rPr kumimoji="0" lang="en-US" sz="2000" b="1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E3DE3ADE-DC56-C903-85A1-E8F381B7D2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94" y="2294939"/>
            <a:ext cx="3114021" cy="270323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39B9951-5554-5BD2-D673-A4A22E99E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134" y="2359248"/>
            <a:ext cx="3120649" cy="270323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92B4238-0BDB-FC8A-5919-4771BB7F71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869" y="2361614"/>
            <a:ext cx="3114021" cy="270323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248F0702-3A9C-853E-5C11-7AEFC5E8AB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084" y="2355024"/>
            <a:ext cx="3120648" cy="2709862"/>
          </a:xfrm>
          <a:prstGeom prst="rect">
            <a:avLst/>
          </a:prstGeom>
        </p:spPr>
      </p:pic>
      <p:sp>
        <p:nvSpPr>
          <p:cNvPr id="39" name="Freeform 40">
            <a:extLst>
              <a:ext uri="{FF2B5EF4-FFF2-40B4-BE49-F238E27FC236}">
                <a16:creationId xmlns:a16="http://schemas.microsoft.com/office/drawing/2014/main" id="{8466D4D1-BFE7-47EB-BACF-AE1377C78200}"/>
              </a:ext>
            </a:extLst>
          </p:cNvPr>
          <p:cNvSpPr/>
          <p:nvPr/>
        </p:nvSpPr>
        <p:spPr bwMode="auto">
          <a:xfrm>
            <a:off x="1765300" y="3003550"/>
            <a:ext cx="463550" cy="342900"/>
          </a:xfrm>
          <a:custGeom>
            <a:avLst/>
            <a:gdLst>
              <a:gd name="connsiteX0" fmla="*/ 463550 w 463550"/>
              <a:gd name="connsiteY0" fmla="*/ 342900 h 342900"/>
              <a:gd name="connsiteX1" fmla="*/ 0 w 463550"/>
              <a:gd name="connsiteY1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3550" h="342900">
                <a:moveTo>
                  <a:pt x="463550" y="3429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0" name="Freeform 41">
            <a:extLst>
              <a:ext uri="{FF2B5EF4-FFF2-40B4-BE49-F238E27FC236}">
                <a16:creationId xmlns:a16="http://schemas.microsoft.com/office/drawing/2014/main" id="{A64054E1-357B-A27B-FAD8-B422CBEF9131}"/>
              </a:ext>
            </a:extLst>
          </p:cNvPr>
          <p:cNvSpPr/>
          <p:nvPr/>
        </p:nvSpPr>
        <p:spPr bwMode="auto">
          <a:xfrm>
            <a:off x="1906035" y="3371850"/>
            <a:ext cx="332340" cy="419100"/>
          </a:xfrm>
          <a:custGeom>
            <a:avLst/>
            <a:gdLst>
              <a:gd name="connsiteX0" fmla="*/ 332340 w 332340"/>
              <a:gd name="connsiteY0" fmla="*/ 0 h 419100"/>
              <a:gd name="connsiteX1" fmla="*/ 46590 w 332340"/>
              <a:gd name="connsiteY1" fmla="*/ 223838 h 419100"/>
              <a:gd name="connsiteX2" fmla="*/ 3728 w 332340"/>
              <a:gd name="connsiteY2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340" h="419100">
                <a:moveTo>
                  <a:pt x="332340" y="0"/>
                </a:moveTo>
                <a:cubicBezTo>
                  <a:pt x="216849" y="76994"/>
                  <a:pt x="101359" y="153988"/>
                  <a:pt x="46590" y="223838"/>
                </a:cubicBezTo>
                <a:cubicBezTo>
                  <a:pt x="-8179" y="293688"/>
                  <a:pt x="-2226" y="356394"/>
                  <a:pt x="3728" y="41910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1" name="Freeform 53">
            <a:extLst>
              <a:ext uri="{FF2B5EF4-FFF2-40B4-BE49-F238E27FC236}">
                <a16:creationId xmlns:a16="http://schemas.microsoft.com/office/drawing/2014/main" id="{7AEA37DB-79F2-3C25-FB43-29EFF7CCCF9E}"/>
              </a:ext>
            </a:extLst>
          </p:cNvPr>
          <p:cNvSpPr/>
          <p:nvPr/>
        </p:nvSpPr>
        <p:spPr bwMode="auto">
          <a:xfrm>
            <a:off x="1506721" y="3014663"/>
            <a:ext cx="388754" cy="771525"/>
          </a:xfrm>
          <a:custGeom>
            <a:avLst/>
            <a:gdLst>
              <a:gd name="connsiteX0" fmla="*/ 241117 w 388754"/>
              <a:gd name="connsiteY0" fmla="*/ 0 h 771525"/>
              <a:gd name="connsiteX1" fmla="*/ 2992 w 388754"/>
              <a:gd name="connsiteY1" fmla="*/ 442912 h 771525"/>
              <a:gd name="connsiteX2" fmla="*/ 388754 w 388754"/>
              <a:gd name="connsiteY2" fmla="*/ 771525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8754" h="771525">
                <a:moveTo>
                  <a:pt x="241117" y="0"/>
                </a:moveTo>
                <a:cubicBezTo>
                  <a:pt x="109751" y="157162"/>
                  <a:pt x="-21614" y="314325"/>
                  <a:pt x="2992" y="442912"/>
                </a:cubicBezTo>
                <a:cubicBezTo>
                  <a:pt x="27598" y="571500"/>
                  <a:pt x="208176" y="671512"/>
                  <a:pt x="388754" y="77152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2" name="Freeform 54">
            <a:extLst>
              <a:ext uri="{FF2B5EF4-FFF2-40B4-BE49-F238E27FC236}">
                <a16:creationId xmlns:a16="http://schemas.microsoft.com/office/drawing/2014/main" id="{B022D8CE-9D65-C9C5-C414-BC0D2469625A}"/>
              </a:ext>
            </a:extLst>
          </p:cNvPr>
          <p:cNvSpPr/>
          <p:nvPr/>
        </p:nvSpPr>
        <p:spPr bwMode="auto">
          <a:xfrm>
            <a:off x="1659185" y="3800475"/>
            <a:ext cx="241053" cy="500063"/>
          </a:xfrm>
          <a:custGeom>
            <a:avLst/>
            <a:gdLst>
              <a:gd name="connsiteX0" fmla="*/ 241053 w 241053"/>
              <a:gd name="connsiteY0" fmla="*/ 0 h 500063"/>
              <a:gd name="connsiteX1" fmla="*/ 12453 w 241053"/>
              <a:gd name="connsiteY1" fmla="*/ 209550 h 500063"/>
              <a:gd name="connsiteX2" fmla="*/ 50553 w 241053"/>
              <a:gd name="connsiteY2" fmla="*/ 500063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053" h="500063">
                <a:moveTo>
                  <a:pt x="241053" y="0"/>
                </a:moveTo>
                <a:cubicBezTo>
                  <a:pt x="142628" y="63103"/>
                  <a:pt x="44203" y="126206"/>
                  <a:pt x="12453" y="209550"/>
                </a:cubicBezTo>
                <a:cubicBezTo>
                  <a:pt x="-19297" y="292894"/>
                  <a:pt x="15628" y="396478"/>
                  <a:pt x="50553" y="500063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3" name="Freeform 59">
            <a:extLst>
              <a:ext uri="{FF2B5EF4-FFF2-40B4-BE49-F238E27FC236}">
                <a16:creationId xmlns:a16="http://schemas.microsoft.com/office/drawing/2014/main" id="{D0F98F35-238D-A849-D56D-7BF4598192FD}"/>
              </a:ext>
            </a:extLst>
          </p:cNvPr>
          <p:cNvSpPr/>
          <p:nvPr/>
        </p:nvSpPr>
        <p:spPr bwMode="auto">
          <a:xfrm>
            <a:off x="1738313" y="3886200"/>
            <a:ext cx="473105" cy="464825"/>
          </a:xfrm>
          <a:custGeom>
            <a:avLst/>
            <a:gdLst>
              <a:gd name="connsiteX0" fmla="*/ 0 w 473105"/>
              <a:gd name="connsiteY0" fmla="*/ 442913 h 464825"/>
              <a:gd name="connsiteX1" fmla="*/ 428625 w 473105"/>
              <a:gd name="connsiteY1" fmla="*/ 414338 h 464825"/>
              <a:gd name="connsiteX2" fmla="*/ 438150 w 473105"/>
              <a:gd name="connsiteY2" fmla="*/ 0 h 46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105" h="464825">
                <a:moveTo>
                  <a:pt x="0" y="442913"/>
                </a:moveTo>
                <a:cubicBezTo>
                  <a:pt x="177800" y="465535"/>
                  <a:pt x="355600" y="488157"/>
                  <a:pt x="428625" y="414338"/>
                </a:cubicBezTo>
                <a:cubicBezTo>
                  <a:pt x="501650" y="340519"/>
                  <a:pt x="469900" y="170259"/>
                  <a:pt x="438150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4" name="Freeform 60">
            <a:extLst>
              <a:ext uri="{FF2B5EF4-FFF2-40B4-BE49-F238E27FC236}">
                <a16:creationId xmlns:a16="http://schemas.microsoft.com/office/drawing/2014/main" id="{2F5BD77D-B1B1-1414-607A-C06B5D9082DC}"/>
              </a:ext>
            </a:extLst>
          </p:cNvPr>
          <p:cNvSpPr/>
          <p:nvPr/>
        </p:nvSpPr>
        <p:spPr bwMode="auto">
          <a:xfrm>
            <a:off x="2181225" y="3657600"/>
            <a:ext cx="500063" cy="259166"/>
          </a:xfrm>
          <a:custGeom>
            <a:avLst/>
            <a:gdLst>
              <a:gd name="connsiteX0" fmla="*/ 0 w 500063"/>
              <a:gd name="connsiteY0" fmla="*/ 195263 h 259166"/>
              <a:gd name="connsiteX1" fmla="*/ 295275 w 500063"/>
              <a:gd name="connsiteY1" fmla="*/ 247650 h 259166"/>
              <a:gd name="connsiteX2" fmla="*/ 500063 w 500063"/>
              <a:gd name="connsiteY2" fmla="*/ 0 h 259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063" h="259166">
                <a:moveTo>
                  <a:pt x="0" y="195263"/>
                </a:moveTo>
                <a:cubicBezTo>
                  <a:pt x="105965" y="237728"/>
                  <a:pt x="211931" y="280194"/>
                  <a:pt x="295275" y="247650"/>
                </a:cubicBezTo>
                <a:cubicBezTo>
                  <a:pt x="378619" y="215106"/>
                  <a:pt x="439341" y="107553"/>
                  <a:pt x="500063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5" name="Freeform 61">
            <a:extLst>
              <a:ext uri="{FF2B5EF4-FFF2-40B4-BE49-F238E27FC236}">
                <a16:creationId xmlns:a16="http://schemas.microsoft.com/office/drawing/2014/main" id="{A34DC618-476E-EE38-1B83-05EC1942306E}"/>
              </a:ext>
            </a:extLst>
          </p:cNvPr>
          <p:cNvSpPr/>
          <p:nvPr/>
        </p:nvSpPr>
        <p:spPr bwMode="auto">
          <a:xfrm>
            <a:off x="2166938" y="3381375"/>
            <a:ext cx="75805" cy="457200"/>
          </a:xfrm>
          <a:custGeom>
            <a:avLst/>
            <a:gdLst>
              <a:gd name="connsiteX0" fmla="*/ 61912 w 75805"/>
              <a:gd name="connsiteY0" fmla="*/ 0 h 457200"/>
              <a:gd name="connsiteX1" fmla="*/ 71437 w 75805"/>
              <a:gd name="connsiteY1" fmla="*/ 228600 h 457200"/>
              <a:gd name="connsiteX2" fmla="*/ 0 w 75805"/>
              <a:gd name="connsiteY2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05" h="457200">
                <a:moveTo>
                  <a:pt x="61912" y="0"/>
                </a:moveTo>
                <a:cubicBezTo>
                  <a:pt x="71834" y="76200"/>
                  <a:pt x="81756" y="152400"/>
                  <a:pt x="71437" y="228600"/>
                </a:cubicBezTo>
                <a:cubicBezTo>
                  <a:pt x="61118" y="304800"/>
                  <a:pt x="30559" y="381000"/>
                  <a:pt x="0" y="45720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6" name="Freeform 62">
            <a:extLst>
              <a:ext uri="{FF2B5EF4-FFF2-40B4-BE49-F238E27FC236}">
                <a16:creationId xmlns:a16="http://schemas.microsoft.com/office/drawing/2014/main" id="{4A7FAEF3-401A-3B20-B664-06C13DD2EE46}"/>
              </a:ext>
            </a:extLst>
          </p:cNvPr>
          <p:cNvSpPr/>
          <p:nvPr/>
        </p:nvSpPr>
        <p:spPr bwMode="auto">
          <a:xfrm>
            <a:off x="2252663" y="3367088"/>
            <a:ext cx="414337" cy="257175"/>
          </a:xfrm>
          <a:custGeom>
            <a:avLst/>
            <a:gdLst>
              <a:gd name="connsiteX0" fmla="*/ 414337 w 414337"/>
              <a:gd name="connsiteY0" fmla="*/ 257175 h 257175"/>
              <a:gd name="connsiteX1" fmla="*/ 257175 w 414337"/>
              <a:gd name="connsiteY1" fmla="*/ 52387 h 257175"/>
              <a:gd name="connsiteX2" fmla="*/ 0 w 414337"/>
              <a:gd name="connsiteY2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4337" h="257175">
                <a:moveTo>
                  <a:pt x="414337" y="257175"/>
                </a:moveTo>
                <a:cubicBezTo>
                  <a:pt x="370284" y="176212"/>
                  <a:pt x="326231" y="95249"/>
                  <a:pt x="257175" y="52387"/>
                </a:cubicBezTo>
                <a:cubicBezTo>
                  <a:pt x="188119" y="9525"/>
                  <a:pt x="94059" y="4762"/>
                  <a:pt x="0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7" name="Freeform 63">
            <a:extLst>
              <a:ext uri="{FF2B5EF4-FFF2-40B4-BE49-F238E27FC236}">
                <a16:creationId xmlns:a16="http://schemas.microsoft.com/office/drawing/2014/main" id="{8E02FBDA-C7F8-EB95-B6D2-206C6D206414}"/>
              </a:ext>
            </a:extLst>
          </p:cNvPr>
          <p:cNvSpPr/>
          <p:nvPr/>
        </p:nvSpPr>
        <p:spPr bwMode="auto">
          <a:xfrm>
            <a:off x="2690813" y="3424238"/>
            <a:ext cx="452437" cy="238125"/>
          </a:xfrm>
          <a:custGeom>
            <a:avLst/>
            <a:gdLst>
              <a:gd name="connsiteX0" fmla="*/ 0 w 452437"/>
              <a:gd name="connsiteY0" fmla="*/ 238125 h 238125"/>
              <a:gd name="connsiteX1" fmla="*/ 276225 w 452437"/>
              <a:gd name="connsiteY1" fmla="*/ 214312 h 238125"/>
              <a:gd name="connsiteX2" fmla="*/ 452437 w 452437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437" h="238125">
                <a:moveTo>
                  <a:pt x="0" y="238125"/>
                </a:moveTo>
                <a:lnTo>
                  <a:pt x="276225" y="214312"/>
                </a:lnTo>
                <a:cubicBezTo>
                  <a:pt x="351631" y="174625"/>
                  <a:pt x="402034" y="87312"/>
                  <a:pt x="452437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8" name="Freeform 65">
            <a:extLst>
              <a:ext uri="{FF2B5EF4-FFF2-40B4-BE49-F238E27FC236}">
                <a16:creationId xmlns:a16="http://schemas.microsoft.com/office/drawing/2014/main" id="{857A2C5A-AB42-B579-5205-EE50668275B6}"/>
              </a:ext>
            </a:extLst>
          </p:cNvPr>
          <p:cNvSpPr/>
          <p:nvPr/>
        </p:nvSpPr>
        <p:spPr bwMode="auto">
          <a:xfrm>
            <a:off x="2676525" y="3671888"/>
            <a:ext cx="400050" cy="890587"/>
          </a:xfrm>
          <a:custGeom>
            <a:avLst/>
            <a:gdLst>
              <a:gd name="connsiteX0" fmla="*/ 0 w 400050"/>
              <a:gd name="connsiteY0" fmla="*/ 0 h 890587"/>
              <a:gd name="connsiteX1" fmla="*/ 142875 w 400050"/>
              <a:gd name="connsiteY1" fmla="*/ 471487 h 890587"/>
              <a:gd name="connsiteX2" fmla="*/ 400050 w 400050"/>
              <a:gd name="connsiteY2" fmla="*/ 890587 h 89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890587">
                <a:moveTo>
                  <a:pt x="0" y="0"/>
                </a:moveTo>
                <a:cubicBezTo>
                  <a:pt x="38100" y="161528"/>
                  <a:pt x="76200" y="323056"/>
                  <a:pt x="142875" y="471487"/>
                </a:cubicBezTo>
                <a:cubicBezTo>
                  <a:pt x="209550" y="619918"/>
                  <a:pt x="304800" y="755252"/>
                  <a:pt x="400050" y="890587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49" name="Freeform 73">
            <a:extLst>
              <a:ext uri="{FF2B5EF4-FFF2-40B4-BE49-F238E27FC236}">
                <a16:creationId xmlns:a16="http://schemas.microsoft.com/office/drawing/2014/main" id="{4EB270C9-C40E-D191-670D-2B7365C02AAB}"/>
              </a:ext>
            </a:extLst>
          </p:cNvPr>
          <p:cNvSpPr/>
          <p:nvPr/>
        </p:nvSpPr>
        <p:spPr bwMode="auto">
          <a:xfrm>
            <a:off x="1724025" y="4329113"/>
            <a:ext cx="1366838" cy="512454"/>
          </a:xfrm>
          <a:custGeom>
            <a:avLst/>
            <a:gdLst>
              <a:gd name="connsiteX0" fmla="*/ 1366838 w 1366838"/>
              <a:gd name="connsiteY0" fmla="*/ 257175 h 512454"/>
              <a:gd name="connsiteX1" fmla="*/ 619125 w 1366838"/>
              <a:gd name="connsiteY1" fmla="*/ 504825 h 512454"/>
              <a:gd name="connsiteX2" fmla="*/ 0 w 1366838"/>
              <a:gd name="connsiteY2" fmla="*/ 0 h 51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838" h="512454">
                <a:moveTo>
                  <a:pt x="1366838" y="257175"/>
                </a:moveTo>
                <a:cubicBezTo>
                  <a:pt x="1106884" y="402431"/>
                  <a:pt x="846931" y="547687"/>
                  <a:pt x="619125" y="504825"/>
                </a:cubicBezTo>
                <a:cubicBezTo>
                  <a:pt x="391319" y="461963"/>
                  <a:pt x="195659" y="230981"/>
                  <a:pt x="0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0" name="Freeform 74">
            <a:extLst>
              <a:ext uri="{FF2B5EF4-FFF2-40B4-BE49-F238E27FC236}">
                <a16:creationId xmlns:a16="http://schemas.microsoft.com/office/drawing/2014/main" id="{9C532FA0-20F5-0A79-09B2-AB9988BA6509}"/>
              </a:ext>
            </a:extLst>
          </p:cNvPr>
          <p:cNvSpPr/>
          <p:nvPr/>
        </p:nvSpPr>
        <p:spPr bwMode="auto">
          <a:xfrm>
            <a:off x="425275" y="2950568"/>
            <a:ext cx="1322563" cy="1369020"/>
          </a:xfrm>
          <a:custGeom>
            <a:avLst/>
            <a:gdLst>
              <a:gd name="connsiteX0" fmla="*/ 1279700 w 1322563"/>
              <a:gd name="connsiteY0" fmla="*/ 1369020 h 1369020"/>
              <a:gd name="connsiteX1" fmla="*/ 255763 w 1322563"/>
              <a:gd name="connsiteY1" fmla="*/ 1164232 h 1369020"/>
              <a:gd name="connsiteX2" fmla="*/ 55738 w 1322563"/>
              <a:gd name="connsiteY2" fmla="*/ 683220 h 1369020"/>
              <a:gd name="connsiteX3" fmla="*/ 1074913 w 1322563"/>
              <a:gd name="connsiteY3" fmla="*/ 78382 h 1369020"/>
              <a:gd name="connsiteX4" fmla="*/ 1322563 w 1322563"/>
              <a:gd name="connsiteY4" fmla="*/ 25995 h 136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563" h="1369020">
                <a:moveTo>
                  <a:pt x="1279700" y="1369020"/>
                </a:moveTo>
                <a:cubicBezTo>
                  <a:pt x="869728" y="1323776"/>
                  <a:pt x="459757" y="1278532"/>
                  <a:pt x="255763" y="1164232"/>
                </a:cubicBezTo>
                <a:cubicBezTo>
                  <a:pt x="51769" y="1049932"/>
                  <a:pt x="-80787" y="864195"/>
                  <a:pt x="55738" y="683220"/>
                </a:cubicBezTo>
                <a:cubicBezTo>
                  <a:pt x="192263" y="502245"/>
                  <a:pt x="863775" y="187919"/>
                  <a:pt x="1074913" y="78382"/>
                </a:cubicBezTo>
                <a:cubicBezTo>
                  <a:pt x="1286051" y="-31156"/>
                  <a:pt x="1304307" y="-2581"/>
                  <a:pt x="1322563" y="2599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1" name="Freeform 76">
            <a:extLst>
              <a:ext uri="{FF2B5EF4-FFF2-40B4-BE49-F238E27FC236}">
                <a16:creationId xmlns:a16="http://schemas.microsoft.com/office/drawing/2014/main" id="{33467D92-D683-AD30-DC42-0F07BA5E4CA2}"/>
              </a:ext>
            </a:extLst>
          </p:cNvPr>
          <p:cNvSpPr/>
          <p:nvPr/>
        </p:nvSpPr>
        <p:spPr bwMode="auto">
          <a:xfrm>
            <a:off x="1766888" y="2633663"/>
            <a:ext cx="1009650" cy="347662"/>
          </a:xfrm>
          <a:custGeom>
            <a:avLst/>
            <a:gdLst>
              <a:gd name="connsiteX0" fmla="*/ 1009650 w 1009650"/>
              <a:gd name="connsiteY0" fmla="*/ 347662 h 347662"/>
              <a:gd name="connsiteX1" fmla="*/ 504825 w 1009650"/>
              <a:gd name="connsiteY1" fmla="*/ 0 h 347662"/>
              <a:gd name="connsiteX2" fmla="*/ 0 w 1009650"/>
              <a:gd name="connsiteY2" fmla="*/ 347662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650" h="347662">
                <a:moveTo>
                  <a:pt x="1009650" y="347662"/>
                </a:moveTo>
                <a:cubicBezTo>
                  <a:pt x="841375" y="173831"/>
                  <a:pt x="673100" y="0"/>
                  <a:pt x="504825" y="0"/>
                </a:cubicBezTo>
                <a:cubicBezTo>
                  <a:pt x="336550" y="0"/>
                  <a:pt x="168275" y="173831"/>
                  <a:pt x="0" y="347662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2" name="Freeform 77">
            <a:extLst>
              <a:ext uri="{FF2B5EF4-FFF2-40B4-BE49-F238E27FC236}">
                <a16:creationId xmlns:a16="http://schemas.microsoft.com/office/drawing/2014/main" id="{E056E317-CEAD-7DA6-E825-1E01D7CC80A9}"/>
              </a:ext>
            </a:extLst>
          </p:cNvPr>
          <p:cNvSpPr/>
          <p:nvPr/>
        </p:nvSpPr>
        <p:spPr bwMode="auto">
          <a:xfrm>
            <a:off x="2252663" y="3000375"/>
            <a:ext cx="538162" cy="357188"/>
          </a:xfrm>
          <a:custGeom>
            <a:avLst/>
            <a:gdLst>
              <a:gd name="connsiteX0" fmla="*/ 0 w 538162"/>
              <a:gd name="connsiteY0" fmla="*/ 357188 h 357188"/>
              <a:gd name="connsiteX1" fmla="*/ 538162 w 538162"/>
              <a:gd name="connsiteY1" fmla="*/ 0 h 357188"/>
              <a:gd name="connsiteX2" fmla="*/ 538162 w 538162"/>
              <a:gd name="connsiteY2" fmla="*/ 0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162" h="357188">
                <a:moveTo>
                  <a:pt x="0" y="357188"/>
                </a:moveTo>
                <a:lnTo>
                  <a:pt x="538162" y="0"/>
                </a:lnTo>
                <a:lnTo>
                  <a:pt x="538162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3" name="Freeform 78">
            <a:extLst>
              <a:ext uri="{FF2B5EF4-FFF2-40B4-BE49-F238E27FC236}">
                <a16:creationId xmlns:a16="http://schemas.microsoft.com/office/drawing/2014/main" id="{889A4B99-E712-2780-8CAF-CC9B1FE8E572}"/>
              </a:ext>
            </a:extLst>
          </p:cNvPr>
          <p:cNvSpPr/>
          <p:nvPr/>
        </p:nvSpPr>
        <p:spPr bwMode="auto">
          <a:xfrm>
            <a:off x="2656031" y="2995613"/>
            <a:ext cx="153844" cy="638175"/>
          </a:xfrm>
          <a:custGeom>
            <a:avLst/>
            <a:gdLst>
              <a:gd name="connsiteX0" fmla="*/ 153844 w 153844"/>
              <a:gd name="connsiteY0" fmla="*/ 0 h 638175"/>
              <a:gd name="connsiteX1" fmla="*/ 10969 w 153844"/>
              <a:gd name="connsiteY1" fmla="*/ 304800 h 638175"/>
              <a:gd name="connsiteX2" fmla="*/ 20494 w 153844"/>
              <a:gd name="connsiteY2" fmla="*/ 638175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844" h="638175">
                <a:moveTo>
                  <a:pt x="153844" y="0"/>
                </a:moveTo>
                <a:cubicBezTo>
                  <a:pt x="93519" y="99219"/>
                  <a:pt x="33194" y="198438"/>
                  <a:pt x="10969" y="304800"/>
                </a:cubicBezTo>
                <a:cubicBezTo>
                  <a:pt x="-11256" y="411163"/>
                  <a:pt x="4619" y="524669"/>
                  <a:pt x="20494" y="63817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4" name="Freeform 79">
            <a:extLst>
              <a:ext uri="{FF2B5EF4-FFF2-40B4-BE49-F238E27FC236}">
                <a16:creationId xmlns:a16="http://schemas.microsoft.com/office/drawing/2014/main" id="{BBDB7D21-530F-8980-72C9-E402E6C85FB3}"/>
              </a:ext>
            </a:extLst>
          </p:cNvPr>
          <p:cNvSpPr/>
          <p:nvPr/>
        </p:nvSpPr>
        <p:spPr bwMode="auto">
          <a:xfrm>
            <a:off x="2819400" y="2986088"/>
            <a:ext cx="338138" cy="395287"/>
          </a:xfrm>
          <a:custGeom>
            <a:avLst/>
            <a:gdLst>
              <a:gd name="connsiteX0" fmla="*/ 0 w 338138"/>
              <a:gd name="connsiteY0" fmla="*/ 0 h 395287"/>
              <a:gd name="connsiteX1" fmla="*/ 266700 w 338138"/>
              <a:gd name="connsiteY1" fmla="*/ 104775 h 395287"/>
              <a:gd name="connsiteX2" fmla="*/ 338138 w 338138"/>
              <a:gd name="connsiteY2" fmla="*/ 395287 h 39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95287">
                <a:moveTo>
                  <a:pt x="0" y="0"/>
                </a:moveTo>
                <a:cubicBezTo>
                  <a:pt x="105172" y="19447"/>
                  <a:pt x="210344" y="38894"/>
                  <a:pt x="266700" y="104775"/>
                </a:cubicBezTo>
                <a:cubicBezTo>
                  <a:pt x="323056" y="170656"/>
                  <a:pt x="330597" y="282971"/>
                  <a:pt x="338138" y="395287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5" name="Freeform 80">
            <a:extLst>
              <a:ext uri="{FF2B5EF4-FFF2-40B4-BE49-F238E27FC236}">
                <a16:creationId xmlns:a16="http://schemas.microsoft.com/office/drawing/2014/main" id="{933BD694-7DF9-4652-BB03-FF5C8C4AB01B}"/>
              </a:ext>
            </a:extLst>
          </p:cNvPr>
          <p:cNvSpPr/>
          <p:nvPr/>
        </p:nvSpPr>
        <p:spPr bwMode="auto">
          <a:xfrm>
            <a:off x="3109913" y="3405188"/>
            <a:ext cx="262428" cy="1133475"/>
          </a:xfrm>
          <a:custGeom>
            <a:avLst/>
            <a:gdLst>
              <a:gd name="connsiteX0" fmla="*/ 52387 w 262428"/>
              <a:gd name="connsiteY0" fmla="*/ 0 h 1133475"/>
              <a:gd name="connsiteX1" fmla="*/ 261937 w 262428"/>
              <a:gd name="connsiteY1" fmla="*/ 585787 h 1133475"/>
              <a:gd name="connsiteX2" fmla="*/ 0 w 262428"/>
              <a:gd name="connsiteY2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428" h="1133475">
                <a:moveTo>
                  <a:pt x="52387" y="0"/>
                </a:moveTo>
                <a:cubicBezTo>
                  <a:pt x="161527" y="198437"/>
                  <a:pt x="270668" y="396875"/>
                  <a:pt x="261937" y="585787"/>
                </a:cubicBezTo>
                <a:cubicBezTo>
                  <a:pt x="253206" y="774699"/>
                  <a:pt x="126603" y="954087"/>
                  <a:pt x="0" y="113347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6" name="Freeform 82">
            <a:extLst>
              <a:ext uri="{FF2B5EF4-FFF2-40B4-BE49-F238E27FC236}">
                <a16:creationId xmlns:a16="http://schemas.microsoft.com/office/drawing/2014/main" id="{CBAB5D57-F026-E654-94DF-35A7AE819144}"/>
              </a:ext>
            </a:extLst>
          </p:cNvPr>
          <p:cNvSpPr/>
          <p:nvPr/>
        </p:nvSpPr>
        <p:spPr bwMode="auto">
          <a:xfrm>
            <a:off x="2185988" y="3871913"/>
            <a:ext cx="890587" cy="695325"/>
          </a:xfrm>
          <a:custGeom>
            <a:avLst/>
            <a:gdLst>
              <a:gd name="connsiteX0" fmla="*/ 0 w 890587"/>
              <a:gd name="connsiteY0" fmla="*/ 0 h 695325"/>
              <a:gd name="connsiteX1" fmla="*/ 276225 w 890587"/>
              <a:gd name="connsiteY1" fmla="*/ 561975 h 695325"/>
              <a:gd name="connsiteX2" fmla="*/ 890587 w 890587"/>
              <a:gd name="connsiteY2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87" h="695325">
                <a:moveTo>
                  <a:pt x="0" y="0"/>
                </a:moveTo>
                <a:cubicBezTo>
                  <a:pt x="63897" y="223044"/>
                  <a:pt x="127794" y="446088"/>
                  <a:pt x="276225" y="561975"/>
                </a:cubicBezTo>
                <a:cubicBezTo>
                  <a:pt x="424656" y="677862"/>
                  <a:pt x="657621" y="686593"/>
                  <a:pt x="890587" y="69532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7" name="Freeform 83">
            <a:extLst>
              <a:ext uri="{FF2B5EF4-FFF2-40B4-BE49-F238E27FC236}">
                <a16:creationId xmlns:a16="http://schemas.microsoft.com/office/drawing/2014/main" id="{1C9A4B2D-FD8F-CD3A-8511-BEDC5A681104}"/>
              </a:ext>
            </a:extLst>
          </p:cNvPr>
          <p:cNvSpPr/>
          <p:nvPr/>
        </p:nvSpPr>
        <p:spPr bwMode="auto">
          <a:xfrm>
            <a:off x="1911350" y="3784600"/>
            <a:ext cx="234950" cy="76200"/>
          </a:xfrm>
          <a:custGeom>
            <a:avLst/>
            <a:gdLst>
              <a:gd name="connsiteX0" fmla="*/ 0 w 234950"/>
              <a:gd name="connsiteY0" fmla="*/ 0 h 76200"/>
              <a:gd name="connsiteX1" fmla="*/ 234950 w 23495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76200">
                <a:moveTo>
                  <a:pt x="0" y="0"/>
                </a:moveTo>
                <a:lnTo>
                  <a:pt x="234950" y="7620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18BDB6D-AC15-D0F5-97AC-9EC37986E519}"/>
              </a:ext>
            </a:extLst>
          </p:cNvPr>
          <p:cNvSpPr/>
          <p:nvPr/>
        </p:nvSpPr>
        <p:spPr>
          <a:xfrm>
            <a:off x="6905844" y="2824193"/>
            <a:ext cx="742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FF"/>
                </a:solidFill>
                <a:latin typeface="Times New Roman" pitchFamily="18" charset="0"/>
              </a:rPr>
              <a:t>VD(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</a:rPr>
              <a:t>P</a:t>
            </a:r>
            <a:r>
              <a:rPr lang="en-US" sz="16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endParaRPr lang="en-US" sz="1600" dirty="0">
              <a:solidFill>
                <a:srgbClr val="009999"/>
              </a:solidFill>
              <a:latin typeface="Times New Roman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B018924-7F5C-48B6-F4C3-9F607C95E391}"/>
              </a:ext>
            </a:extLst>
          </p:cNvPr>
          <p:cNvSpPr/>
          <p:nvPr/>
        </p:nvSpPr>
        <p:spPr>
          <a:xfrm>
            <a:off x="6748869" y="329663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C00000"/>
                </a:solidFill>
                <a:latin typeface="Times New Roman" pitchFamily="18" charset="0"/>
              </a:rPr>
              <a:t>P</a:t>
            </a:r>
            <a:endParaRPr lang="en-US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B63C4D6-BA55-EE19-60C7-12D38BA58414}"/>
              </a:ext>
            </a:extLst>
          </p:cNvPr>
          <p:cNvSpPr/>
          <p:nvPr/>
        </p:nvSpPr>
        <p:spPr>
          <a:xfrm>
            <a:off x="6688465" y="4174123"/>
            <a:ext cx="7200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DT(</a:t>
            </a: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C7967C9-5597-4192-5C2E-2FFF4508FCF3}"/>
              </a:ext>
            </a:extLst>
          </p:cNvPr>
          <p:cNvSpPr txBox="1"/>
          <p:nvPr/>
        </p:nvSpPr>
        <p:spPr>
          <a:xfrm>
            <a:off x="4000500" y="2263140"/>
            <a:ext cx="458724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Canonical straight-line embedding for DT(P):</a:t>
            </a:r>
          </a:p>
        </p:txBody>
      </p:sp>
    </p:spTree>
    <p:extLst>
      <p:ext uri="{BB962C8B-B14F-4D97-AF65-F5344CB8AC3E}">
        <p14:creationId xmlns:p14="http://schemas.microsoft.com/office/powerpoint/2010/main" val="394019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Delaunay Triangulation</a:t>
            </a:r>
            <a:endParaRPr lang="en-US" sz="2800" b="1" dirty="0">
              <a:solidFill>
                <a:srgbClr val="21543F"/>
              </a:solidFill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30B936D4-84CD-182C-C5DF-A2AA06EE28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59" y="2292573"/>
            <a:ext cx="3120649" cy="2703237"/>
          </a:xfrm>
          <a:prstGeom prst="rect">
            <a:avLst/>
          </a:prstGeom>
        </p:spPr>
      </p:pic>
      <p:sp>
        <p:nvSpPr>
          <p:cNvPr id="88" name="Rectangle 3">
            <a:extLst>
              <a:ext uri="{FF2B5EF4-FFF2-40B4-BE49-F238E27FC236}">
                <a16:creationId xmlns:a16="http://schemas.microsoft.com/office/drawing/2014/main" id="{12D22B2C-0C4B-21CD-EFA8-DA279460F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68463"/>
            <a:ext cx="77724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Let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G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be the plane graph for the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Voronoi diagram VD(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. Then the dual graph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G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is called the 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Delaunay Triangulation DT(</a:t>
            </a:r>
            <a:r>
              <a:rPr kumimoji="0" lang="en-US" sz="2000" b="1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ABA404EA-C1D2-9452-12C6-27C7277A3E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94" y="2294939"/>
            <a:ext cx="3114021" cy="2703235"/>
          </a:xfrm>
          <a:prstGeom prst="rect">
            <a:avLst/>
          </a:prstGeom>
        </p:spPr>
      </p:pic>
      <p:sp>
        <p:nvSpPr>
          <p:cNvPr id="90" name="Freeform 40">
            <a:extLst>
              <a:ext uri="{FF2B5EF4-FFF2-40B4-BE49-F238E27FC236}">
                <a16:creationId xmlns:a16="http://schemas.microsoft.com/office/drawing/2014/main" id="{9A885C6A-B396-5289-4CDD-E465A5091CB7}"/>
              </a:ext>
            </a:extLst>
          </p:cNvPr>
          <p:cNvSpPr/>
          <p:nvPr/>
        </p:nvSpPr>
        <p:spPr bwMode="auto">
          <a:xfrm>
            <a:off x="1765300" y="3003550"/>
            <a:ext cx="463550" cy="342900"/>
          </a:xfrm>
          <a:custGeom>
            <a:avLst/>
            <a:gdLst>
              <a:gd name="connsiteX0" fmla="*/ 463550 w 463550"/>
              <a:gd name="connsiteY0" fmla="*/ 342900 h 342900"/>
              <a:gd name="connsiteX1" fmla="*/ 0 w 463550"/>
              <a:gd name="connsiteY1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3550" h="342900">
                <a:moveTo>
                  <a:pt x="463550" y="342900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1" name="Freeform 41">
            <a:extLst>
              <a:ext uri="{FF2B5EF4-FFF2-40B4-BE49-F238E27FC236}">
                <a16:creationId xmlns:a16="http://schemas.microsoft.com/office/drawing/2014/main" id="{C91640F3-AAB5-0DC5-EF92-E77090F271E5}"/>
              </a:ext>
            </a:extLst>
          </p:cNvPr>
          <p:cNvSpPr/>
          <p:nvPr/>
        </p:nvSpPr>
        <p:spPr bwMode="auto">
          <a:xfrm>
            <a:off x="1906035" y="3371850"/>
            <a:ext cx="332340" cy="419100"/>
          </a:xfrm>
          <a:custGeom>
            <a:avLst/>
            <a:gdLst>
              <a:gd name="connsiteX0" fmla="*/ 332340 w 332340"/>
              <a:gd name="connsiteY0" fmla="*/ 0 h 419100"/>
              <a:gd name="connsiteX1" fmla="*/ 46590 w 332340"/>
              <a:gd name="connsiteY1" fmla="*/ 223838 h 419100"/>
              <a:gd name="connsiteX2" fmla="*/ 3728 w 332340"/>
              <a:gd name="connsiteY2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340" h="419100">
                <a:moveTo>
                  <a:pt x="332340" y="0"/>
                </a:moveTo>
                <a:cubicBezTo>
                  <a:pt x="216849" y="76994"/>
                  <a:pt x="101359" y="153988"/>
                  <a:pt x="46590" y="223838"/>
                </a:cubicBezTo>
                <a:cubicBezTo>
                  <a:pt x="-8179" y="293688"/>
                  <a:pt x="-2226" y="356394"/>
                  <a:pt x="3728" y="41910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2" name="Freeform 53">
            <a:extLst>
              <a:ext uri="{FF2B5EF4-FFF2-40B4-BE49-F238E27FC236}">
                <a16:creationId xmlns:a16="http://schemas.microsoft.com/office/drawing/2014/main" id="{44C71BC6-5F98-AD94-025F-82A0FCCFDCE8}"/>
              </a:ext>
            </a:extLst>
          </p:cNvPr>
          <p:cNvSpPr/>
          <p:nvPr/>
        </p:nvSpPr>
        <p:spPr bwMode="auto">
          <a:xfrm>
            <a:off x="1506721" y="3014663"/>
            <a:ext cx="388754" cy="771525"/>
          </a:xfrm>
          <a:custGeom>
            <a:avLst/>
            <a:gdLst>
              <a:gd name="connsiteX0" fmla="*/ 241117 w 388754"/>
              <a:gd name="connsiteY0" fmla="*/ 0 h 771525"/>
              <a:gd name="connsiteX1" fmla="*/ 2992 w 388754"/>
              <a:gd name="connsiteY1" fmla="*/ 442912 h 771525"/>
              <a:gd name="connsiteX2" fmla="*/ 388754 w 388754"/>
              <a:gd name="connsiteY2" fmla="*/ 771525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8754" h="771525">
                <a:moveTo>
                  <a:pt x="241117" y="0"/>
                </a:moveTo>
                <a:cubicBezTo>
                  <a:pt x="109751" y="157162"/>
                  <a:pt x="-21614" y="314325"/>
                  <a:pt x="2992" y="442912"/>
                </a:cubicBezTo>
                <a:cubicBezTo>
                  <a:pt x="27598" y="571500"/>
                  <a:pt x="208176" y="671512"/>
                  <a:pt x="388754" y="77152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3" name="Freeform 54">
            <a:extLst>
              <a:ext uri="{FF2B5EF4-FFF2-40B4-BE49-F238E27FC236}">
                <a16:creationId xmlns:a16="http://schemas.microsoft.com/office/drawing/2014/main" id="{649F64F0-5763-1C75-6548-3A53366F1121}"/>
              </a:ext>
            </a:extLst>
          </p:cNvPr>
          <p:cNvSpPr/>
          <p:nvPr/>
        </p:nvSpPr>
        <p:spPr bwMode="auto">
          <a:xfrm>
            <a:off x="1659185" y="3800475"/>
            <a:ext cx="241053" cy="500063"/>
          </a:xfrm>
          <a:custGeom>
            <a:avLst/>
            <a:gdLst>
              <a:gd name="connsiteX0" fmla="*/ 241053 w 241053"/>
              <a:gd name="connsiteY0" fmla="*/ 0 h 500063"/>
              <a:gd name="connsiteX1" fmla="*/ 12453 w 241053"/>
              <a:gd name="connsiteY1" fmla="*/ 209550 h 500063"/>
              <a:gd name="connsiteX2" fmla="*/ 50553 w 241053"/>
              <a:gd name="connsiteY2" fmla="*/ 500063 h 5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053" h="500063">
                <a:moveTo>
                  <a:pt x="241053" y="0"/>
                </a:moveTo>
                <a:cubicBezTo>
                  <a:pt x="142628" y="63103"/>
                  <a:pt x="44203" y="126206"/>
                  <a:pt x="12453" y="209550"/>
                </a:cubicBezTo>
                <a:cubicBezTo>
                  <a:pt x="-19297" y="292894"/>
                  <a:pt x="15628" y="396478"/>
                  <a:pt x="50553" y="500063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4" name="Freeform 59">
            <a:extLst>
              <a:ext uri="{FF2B5EF4-FFF2-40B4-BE49-F238E27FC236}">
                <a16:creationId xmlns:a16="http://schemas.microsoft.com/office/drawing/2014/main" id="{3397FF35-1F51-6A0C-EB8B-DCD952B46113}"/>
              </a:ext>
            </a:extLst>
          </p:cNvPr>
          <p:cNvSpPr/>
          <p:nvPr/>
        </p:nvSpPr>
        <p:spPr bwMode="auto">
          <a:xfrm>
            <a:off x="1738313" y="3886200"/>
            <a:ext cx="473105" cy="464825"/>
          </a:xfrm>
          <a:custGeom>
            <a:avLst/>
            <a:gdLst>
              <a:gd name="connsiteX0" fmla="*/ 0 w 473105"/>
              <a:gd name="connsiteY0" fmla="*/ 442913 h 464825"/>
              <a:gd name="connsiteX1" fmla="*/ 428625 w 473105"/>
              <a:gd name="connsiteY1" fmla="*/ 414338 h 464825"/>
              <a:gd name="connsiteX2" fmla="*/ 438150 w 473105"/>
              <a:gd name="connsiteY2" fmla="*/ 0 h 46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105" h="464825">
                <a:moveTo>
                  <a:pt x="0" y="442913"/>
                </a:moveTo>
                <a:cubicBezTo>
                  <a:pt x="177800" y="465535"/>
                  <a:pt x="355600" y="488157"/>
                  <a:pt x="428625" y="414338"/>
                </a:cubicBezTo>
                <a:cubicBezTo>
                  <a:pt x="501650" y="340519"/>
                  <a:pt x="469900" y="170259"/>
                  <a:pt x="438150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5" name="Freeform 60">
            <a:extLst>
              <a:ext uri="{FF2B5EF4-FFF2-40B4-BE49-F238E27FC236}">
                <a16:creationId xmlns:a16="http://schemas.microsoft.com/office/drawing/2014/main" id="{2A57BA93-F522-5725-146D-0184A76586D9}"/>
              </a:ext>
            </a:extLst>
          </p:cNvPr>
          <p:cNvSpPr/>
          <p:nvPr/>
        </p:nvSpPr>
        <p:spPr bwMode="auto">
          <a:xfrm>
            <a:off x="2181225" y="3657600"/>
            <a:ext cx="500063" cy="259166"/>
          </a:xfrm>
          <a:custGeom>
            <a:avLst/>
            <a:gdLst>
              <a:gd name="connsiteX0" fmla="*/ 0 w 500063"/>
              <a:gd name="connsiteY0" fmla="*/ 195263 h 259166"/>
              <a:gd name="connsiteX1" fmla="*/ 295275 w 500063"/>
              <a:gd name="connsiteY1" fmla="*/ 247650 h 259166"/>
              <a:gd name="connsiteX2" fmla="*/ 500063 w 500063"/>
              <a:gd name="connsiteY2" fmla="*/ 0 h 259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0063" h="259166">
                <a:moveTo>
                  <a:pt x="0" y="195263"/>
                </a:moveTo>
                <a:cubicBezTo>
                  <a:pt x="105965" y="237728"/>
                  <a:pt x="211931" y="280194"/>
                  <a:pt x="295275" y="247650"/>
                </a:cubicBezTo>
                <a:cubicBezTo>
                  <a:pt x="378619" y="215106"/>
                  <a:pt x="439341" y="107553"/>
                  <a:pt x="500063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6" name="Freeform 61">
            <a:extLst>
              <a:ext uri="{FF2B5EF4-FFF2-40B4-BE49-F238E27FC236}">
                <a16:creationId xmlns:a16="http://schemas.microsoft.com/office/drawing/2014/main" id="{EB11499B-3965-ACC2-4666-C796A8EF7570}"/>
              </a:ext>
            </a:extLst>
          </p:cNvPr>
          <p:cNvSpPr/>
          <p:nvPr/>
        </p:nvSpPr>
        <p:spPr bwMode="auto">
          <a:xfrm>
            <a:off x="2166938" y="3381375"/>
            <a:ext cx="75805" cy="457200"/>
          </a:xfrm>
          <a:custGeom>
            <a:avLst/>
            <a:gdLst>
              <a:gd name="connsiteX0" fmla="*/ 61912 w 75805"/>
              <a:gd name="connsiteY0" fmla="*/ 0 h 457200"/>
              <a:gd name="connsiteX1" fmla="*/ 71437 w 75805"/>
              <a:gd name="connsiteY1" fmla="*/ 228600 h 457200"/>
              <a:gd name="connsiteX2" fmla="*/ 0 w 75805"/>
              <a:gd name="connsiteY2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05" h="457200">
                <a:moveTo>
                  <a:pt x="61912" y="0"/>
                </a:moveTo>
                <a:cubicBezTo>
                  <a:pt x="71834" y="76200"/>
                  <a:pt x="81756" y="152400"/>
                  <a:pt x="71437" y="228600"/>
                </a:cubicBezTo>
                <a:cubicBezTo>
                  <a:pt x="61118" y="304800"/>
                  <a:pt x="30559" y="381000"/>
                  <a:pt x="0" y="45720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7" name="Freeform 62">
            <a:extLst>
              <a:ext uri="{FF2B5EF4-FFF2-40B4-BE49-F238E27FC236}">
                <a16:creationId xmlns:a16="http://schemas.microsoft.com/office/drawing/2014/main" id="{D3B62CE1-E50C-02D4-A35E-7D8B88773028}"/>
              </a:ext>
            </a:extLst>
          </p:cNvPr>
          <p:cNvSpPr/>
          <p:nvPr/>
        </p:nvSpPr>
        <p:spPr bwMode="auto">
          <a:xfrm>
            <a:off x="2252663" y="3367088"/>
            <a:ext cx="414337" cy="257175"/>
          </a:xfrm>
          <a:custGeom>
            <a:avLst/>
            <a:gdLst>
              <a:gd name="connsiteX0" fmla="*/ 414337 w 414337"/>
              <a:gd name="connsiteY0" fmla="*/ 257175 h 257175"/>
              <a:gd name="connsiteX1" fmla="*/ 257175 w 414337"/>
              <a:gd name="connsiteY1" fmla="*/ 52387 h 257175"/>
              <a:gd name="connsiteX2" fmla="*/ 0 w 414337"/>
              <a:gd name="connsiteY2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4337" h="257175">
                <a:moveTo>
                  <a:pt x="414337" y="257175"/>
                </a:moveTo>
                <a:cubicBezTo>
                  <a:pt x="370284" y="176212"/>
                  <a:pt x="326231" y="95249"/>
                  <a:pt x="257175" y="52387"/>
                </a:cubicBezTo>
                <a:cubicBezTo>
                  <a:pt x="188119" y="9525"/>
                  <a:pt x="94059" y="4762"/>
                  <a:pt x="0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8" name="Freeform 63">
            <a:extLst>
              <a:ext uri="{FF2B5EF4-FFF2-40B4-BE49-F238E27FC236}">
                <a16:creationId xmlns:a16="http://schemas.microsoft.com/office/drawing/2014/main" id="{31BD8F57-9A91-5F50-5720-BCBC69256AA6}"/>
              </a:ext>
            </a:extLst>
          </p:cNvPr>
          <p:cNvSpPr/>
          <p:nvPr/>
        </p:nvSpPr>
        <p:spPr bwMode="auto">
          <a:xfrm>
            <a:off x="2690813" y="3424238"/>
            <a:ext cx="452437" cy="238125"/>
          </a:xfrm>
          <a:custGeom>
            <a:avLst/>
            <a:gdLst>
              <a:gd name="connsiteX0" fmla="*/ 0 w 452437"/>
              <a:gd name="connsiteY0" fmla="*/ 238125 h 238125"/>
              <a:gd name="connsiteX1" fmla="*/ 276225 w 452437"/>
              <a:gd name="connsiteY1" fmla="*/ 214312 h 238125"/>
              <a:gd name="connsiteX2" fmla="*/ 452437 w 452437"/>
              <a:gd name="connsiteY2" fmla="*/ 0 h 238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2437" h="238125">
                <a:moveTo>
                  <a:pt x="0" y="238125"/>
                </a:moveTo>
                <a:lnTo>
                  <a:pt x="276225" y="214312"/>
                </a:lnTo>
                <a:cubicBezTo>
                  <a:pt x="351631" y="174625"/>
                  <a:pt x="402034" y="87312"/>
                  <a:pt x="452437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9" name="Freeform 65">
            <a:extLst>
              <a:ext uri="{FF2B5EF4-FFF2-40B4-BE49-F238E27FC236}">
                <a16:creationId xmlns:a16="http://schemas.microsoft.com/office/drawing/2014/main" id="{E2FBA8DA-91B1-451F-61AD-6EC020AE9E3B}"/>
              </a:ext>
            </a:extLst>
          </p:cNvPr>
          <p:cNvSpPr/>
          <p:nvPr/>
        </p:nvSpPr>
        <p:spPr bwMode="auto">
          <a:xfrm>
            <a:off x="2676525" y="3671888"/>
            <a:ext cx="400050" cy="890587"/>
          </a:xfrm>
          <a:custGeom>
            <a:avLst/>
            <a:gdLst>
              <a:gd name="connsiteX0" fmla="*/ 0 w 400050"/>
              <a:gd name="connsiteY0" fmla="*/ 0 h 890587"/>
              <a:gd name="connsiteX1" fmla="*/ 142875 w 400050"/>
              <a:gd name="connsiteY1" fmla="*/ 471487 h 890587"/>
              <a:gd name="connsiteX2" fmla="*/ 400050 w 400050"/>
              <a:gd name="connsiteY2" fmla="*/ 890587 h 890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890587">
                <a:moveTo>
                  <a:pt x="0" y="0"/>
                </a:moveTo>
                <a:cubicBezTo>
                  <a:pt x="38100" y="161528"/>
                  <a:pt x="76200" y="323056"/>
                  <a:pt x="142875" y="471487"/>
                </a:cubicBezTo>
                <a:cubicBezTo>
                  <a:pt x="209550" y="619918"/>
                  <a:pt x="304800" y="755252"/>
                  <a:pt x="400050" y="890587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0" name="Freeform 73">
            <a:extLst>
              <a:ext uri="{FF2B5EF4-FFF2-40B4-BE49-F238E27FC236}">
                <a16:creationId xmlns:a16="http://schemas.microsoft.com/office/drawing/2014/main" id="{2026745B-24EA-B23E-6502-841BA27461E9}"/>
              </a:ext>
            </a:extLst>
          </p:cNvPr>
          <p:cNvSpPr/>
          <p:nvPr/>
        </p:nvSpPr>
        <p:spPr bwMode="auto">
          <a:xfrm>
            <a:off x="1724025" y="4329113"/>
            <a:ext cx="1366838" cy="512454"/>
          </a:xfrm>
          <a:custGeom>
            <a:avLst/>
            <a:gdLst>
              <a:gd name="connsiteX0" fmla="*/ 1366838 w 1366838"/>
              <a:gd name="connsiteY0" fmla="*/ 257175 h 512454"/>
              <a:gd name="connsiteX1" fmla="*/ 619125 w 1366838"/>
              <a:gd name="connsiteY1" fmla="*/ 504825 h 512454"/>
              <a:gd name="connsiteX2" fmla="*/ 0 w 1366838"/>
              <a:gd name="connsiteY2" fmla="*/ 0 h 512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838" h="512454">
                <a:moveTo>
                  <a:pt x="1366838" y="257175"/>
                </a:moveTo>
                <a:cubicBezTo>
                  <a:pt x="1106884" y="402431"/>
                  <a:pt x="846931" y="547687"/>
                  <a:pt x="619125" y="504825"/>
                </a:cubicBezTo>
                <a:cubicBezTo>
                  <a:pt x="391319" y="461963"/>
                  <a:pt x="195659" y="230981"/>
                  <a:pt x="0" y="0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1" name="Freeform 74">
            <a:extLst>
              <a:ext uri="{FF2B5EF4-FFF2-40B4-BE49-F238E27FC236}">
                <a16:creationId xmlns:a16="http://schemas.microsoft.com/office/drawing/2014/main" id="{1B2BE84D-3C1B-6531-812A-608E8619864A}"/>
              </a:ext>
            </a:extLst>
          </p:cNvPr>
          <p:cNvSpPr/>
          <p:nvPr/>
        </p:nvSpPr>
        <p:spPr bwMode="auto">
          <a:xfrm>
            <a:off x="425275" y="2950568"/>
            <a:ext cx="1322563" cy="1369020"/>
          </a:xfrm>
          <a:custGeom>
            <a:avLst/>
            <a:gdLst>
              <a:gd name="connsiteX0" fmla="*/ 1279700 w 1322563"/>
              <a:gd name="connsiteY0" fmla="*/ 1369020 h 1369020"/>
              <a:gd name="connsiteX1" fmla="*/ 255763 w 1322563"/>
              <a:gd name="connsiteY1" fmla="*/ 1164232 h 1369020"/>
              <a:gd name="connsiteX2" fmla="*/ 55738 w 1322563"/>
              <a:gd name="connsiteY2" fmla="*/ 683220 h 1369020"/>
              <a:gd name="connsiteX3" fmla="*/ 1074913 w 1322563"/>
              <a:gd name="connsiteY3" fmla="*/ 78382 h 1369020"/>
              <a:gd name="connsiteX4" fmla="*/ 1322563 w 1322563"/>
              <a:gd name="connsiteY4" fmla="*/ 25995 h 1369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2563" h="1369020">
                <a:moveTo>
                  <a:pt x="1279700" y="1369020"/>
                </a:moveTo>
                <a:cubicBezTo>
                  <a:pt x="869728" y="1323776"/>
                  <a:pt x="459757" y="1278532"/>
                  <a:pt x="255763" y="1164232"/>
                </a:cubicBezTo>
                <a:cubicBezTo>
                  <a:pt x="51769" y="1049932"/>
                  <a:pt x="-80787" y="864195"/>
                  <a:pt x="55738" y="683220"/>
                </a:cubicBezTo>
                <a:cubicBezTo>
                  <a:pt x="192263" y="502245"/>
                  <a:pt x="863775" y="187919"/>
                  <a:pt x="1074913" y="78382"/>
                </a:cubicBezTo>
                <a:cubicBezTo>
                  <a:pt x="1286051" y="-31156"/>
                  <a:pt x="1304307" y="-2581"/>
                  <a:pt x="1322563" y="2599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2" name="Freeform 76">
            <a:extLst>
              <a:ext uri="{FF2B5EF4-FFF2-40B4-BE49-F238E27FC236}">
                <a16:creationId xmlns:a16="http://schemas.microsoft.com/office/drawing/2014/main" id="{063936D4-04DE-4FA8-2C17-B483CF547EEE}"/>
              </a:ext>
            </a:extLst>
          </p:cNvPr>
          <p:cNvSpPr/>
          <p:nvPr/>
        </p:nvSpPr>
        <p:spPr bwMode="auto">
          <a:xfrm>
            <a:off x="1766888" y="2633663"/>
            <a:ext cx="1009650" cy="347662"/>
          </a:xfrm>
          <a:custGeom>
            <a:avLst/>
            <a:gdLst>
              <a:gd name="connsiteX0" fmla="*/ 1009650 w 1009650"/>
              <a:gd name="connsiteY0" fmla="*/ 347662 h 347662"/>
              <a:gd name="connsiteX1" fmla="*/ 504825 w 1009650"/>
              <a:gd name="connsiteY1" fmla="*/ 0 h 347662"/>
              <a:gd name="connsiteX2" fmla="*/ 0 w 1009650"/>
              <a:gd name="connsiteY2" fmla="*/ 347662 h 347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650" h="347662">
                <a:moveTo>
                  <a:pt x="1009650" y="347662"/>
                </a:moveTo>
                <a:cubicBezTo>
                  <a:pt x="841375" y="173831"/>
                  <a:pt x="673100" y="0"/>
                  <a:pt x="504825" y="0"/>
                </a:cubicBezTo>
                <a:cubicBezTo>
                  <a:pt x="336550" y="0"/>
                  <a:pt x="168275" y="173831"/>
                  <a:pt x="0" y="347662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3" name="Freeform 77">
            <a:extLst>
              <a:ext uri="{FF2B5EF4-FFF2-40B4-BE49-F238E27FC236}">
                <a16:creationId xmlns:a16="http://schemas.microsoft.com/office/drawing/2014/main" id="{7190EB47-CD03-B877-7EA8-128D2C725DDB}"/>
              </a:ext>
            </a:extLst>
          </p:cNvPr>
          <p:cNvSpPr/>
          <p:nvPr/>
        </p:nvSpPr>
        <p:spPr bwMode="auto">
          <a:xfrm>
            <a:off x="2252663" y="3000375"/>
            <a:ext cx="538162" cy="357188"/>
          </a:xfrm>
          <a:custGeom>
            <a:avLst/>
            <a:gdLst>
              <a:gd name="connsiteX0" fmla="*/ 0 w 538162"/>
              <a:gd name="connsiteY0" fmla="*/ 357188 h 357188"/>
              <a:gd name="connsiteX1" fmla="*/ 538162 w 538162"/>
              <a:gd name="connsiteY1" fmla="*/ 0 h 357188"/>
              <a:gd name="connsiteX2" fmla="*/ 538162 w 538162"/>
              <a:gd name="connsiteY2" fmla="*/ 0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8162" h="357188">
                <a:moveTo>
                  <a:pt x="0" y="357188"/>
                </a:moveTo>
                <a:lnTo>
                  <a:pt x="538162" y="0"/>
                </a:lnTo>
                <a:lnTo>
                  <a:pt x="538162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4" name="Freeform 78">
            <a:extLst>
              <a:ext uri="{FF2B5EF4-FFF2-40B4-BE49-F238E27FC236}">
                <a16:creationId xmlns:a16="http://schemas.microsoft.com/office/drawing/2014/main" id="{B659FE4C-BFCA-865B-FF9B-F8AEF207FACC}"/>
              </a:ext>
            </a:extLst>
          </p:cNvPr>
          <p:cNvSpPr/>
          <p:nvPr/>
        </p:nvSpPr>
        <p:spPr bwMode="auto">
          <a:xfrm>
            <a:off x="2656031" y="2995613"/>
            <a:ext cx="153844" cy="638175"/>
          </a:xfrm>
          <a:custGeom>
            <a:avLst/>
            <a:gdLst>
              <a:gd name="connsiteX0" fmla="*/ 153844 w 153844"/>
              <a:gd name="connsiteY0" fmla="*/ 0 h 638175"/>
              <a:gd name="connsiteX1" fmla="*/ 10969 w 153844"/>
              <a:gd name="connsiteY1" fmla="*/ 304800 h 638175"/>
              <a:gd name="connsiteX2" fmla="*/ 20494 w 153844"/>
              <a:gd name="connsiteY2" fmla="*/ 638175 h 63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844" h="638175">
                <a:moveTo>
                  <a:pt x="153844" y="0"/>
                </a:moveTo>
                <a:cubicBezTo>
                  <a:pt x="93519" y="99219"/>
                  <a:pt x="33194" y="198438"/>
                  <a:pt x="10969" y="304800"/>
                </a:cubicBezTo>
                <a:cubicBezTo>
                  <a:pt x="-11256" y="411163"/>
                  <a:pt x="4619" y="524669"/>
                  <a:pt x="20494" y="63817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5" name="Freeform 79">
            <a:extLst>
              <a:ext uri="{FF2B5EF4-FFF2-40B4-BE49-F238E27FC236}">
                <a16:creationId xmlns:a16="http://schemas.microsoft.com/office/drawing/2014/main" id="{387374D9-2F1F-C5AD-C9E8-C9B4BE25C19C}"/>
              </a:ext>
            </a:extLst>
          </p:cNvPr>
          <p:cNvSpPr/>
          <p:nvPr/>
        </p:nvSpPr>
        <p:spPr bwMode="auto">
          <a:xfrm>
            <a:off x="2819400" y="2986088"/>
            <a:ext cx="338138" cy="395287"/>
          </a:xfrm>
          <a:custGeom>
            <a:avLst/>
            <a:gdLst>
              <a:gd name="connsiteX0" fmla="*/ 0 w 338138"/>
              <a:gd name="connsiteY0" fmla="*/ 0 h 395287"/>
              <a:gd name="connsiteX1" fmla="*/ 266700 w 338138"/>
              <a:gd name="connsiteY1" fmla="*/ 104775 h 395287"/>
              <a:gd name="connsiteX2" fmla="*/ 338138 w 338138"/>
              <a:gd name="connsiteY2" fmla="*/ 395287 h 39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95287">
                <a:moveTo>
                  <a:pt x="0" y="0"/>
                </a:moveTo>
                <a:cubicBezTo>
                  <a:pt x="105172" y="19447"/>
                  <a:pt x="210344" y="38894"/>
                  <a:pt x="266700" y="104775"/>
                </a:cubicBezTo>
                <a:cubicBezTo>
                  <a:pt x="323056" y="170656"/>
                  <a:pt x="330597" y="282971"/>
                  <a:pt x="338138" y="395287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6" name="Freeform 80">
            <a:extLst>
              <a:ext uri="{FF2B5EF4-FFF2-40B4-BE49-F238E27FC236}">
                <a16:creationId xmlns:a16="http://schemas.microsoft.com/office/drawing/2014/main" id="{35779ACE-096E-450A-FD5A-EE4E6495708B}"/>
              </a:ext>
            </a:extLst>
          </p:cNvPr>
          <p:cNvSpPr/>
          <p:nvPr/>
        </p:nvSpPr>
        <p:spPr bwMode="auto">
          <a:xfrm>
            <a:off x="3109913" y="3405188"/>
            <a:ext cx="262428" cy="1133475"/>
          </a:xfrm>
          <a:custGeom>
            <a:avLst/>
            <a:gdLst>
              <a:gd name="connsiteX0" fmla="*/ 52387 w 262428"/>
              <a:gd name="connsiteY0" fmla="*/ 0 h 1133475"/>
              <a:gd name="connsiteX1" fmla="*/ 261937 w 262428"/>
              <a:gd name="connsiteY1" fmla="*/ 585787 h 1133475"/>
              <a:gd name="connsiteX2" fmla="*/ 0 w 262428"/>
              <a:gd name="connsiteY2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428" h="1133475">
                <a:moveTo>
                  <a:pt x="52387" y="0"/>
                </a:moveTo>
                <a:cubicBezTo>
                  <a:pt x="161527" y="198437"/>
                  <a:pt x="270668" y="396875"/>
                  <a:pt x="261937" y="585787"/>
                </a:cubicBezTo>
                <a:cubicBezTo>
                  <a:pt x="253206" y="774699"/>
                  <a:pt x="126603" y="954087"/>
                  <a:pt x="0" y="113347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7" name="Freeform 82">
            <a:extLst>
              <a:ext uri="{FF2B5EF4-FFF2-40B4-BE49-F238E27FC236}">
                <a16:creationId xmlns:a16="http://schemas.microsoft.com/office/drawing/2014/main" id="{7F274D67-9319-CB63-31B0-4461F6983467}"/>
              </a:ext>
            </a:extLst>
          </p:cNvPr>
          <p:cNvSpPr/>
          <p:nvPr/>
        </p:nvSpPr>
        <p:spPr bwMode="auto">
          <a:xfrm>
            <a:off x="2185988" y="3871913"/>
            <a:ext cx="890587" cy="695325"/>
          </a:xfrm>
          <a:custGeom>
            <a:avLst/>
            <a:gdLst>
              <a:gd name="connsiteX0" fmla="*/ 0 w 890587"/>
              <a:gd name="connsiteY0" fmla="*/ 0 h 695325"/>
              <a:gd name="connsiteX1" fmla="*/ 276225 w 890587"/>
              <a:gd name="connsiteY1" fmla="*/ 561975 h 695325"/>
              <a:gd name="connsiteX2" fmla="*/ 890587 w 890587"/>
              <a:gd name="connsiteY2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0587" h="695325">
                <a:moveTo>
                  <a:pt x="0" y="0"/>
                </a:moveTo>
                <a:cubicBezTo>
                  <a:pt x="63897" y="223044"/>
                  <a:pt x="127794" y="446088"/>
                  <a:pt x="276225" y="561975"/>
                </a:cubicBezTo>
                <a:cubicBezTo>
                  <a:pt x="424656" y="677862"/>
                  <a:pt x="657621" y="686593"/>
                  <a:pt x="890587" y="695325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8" name="Freeform 83">
            <a:extLst>
              <a:ext uri="{FF2B5EF4-FFF2-40B4-BE49-F238E27FC236}">
                <a16:creationId xmlns:a16="http://schemas.microsoft.com/office/drawing/2014/main" id="{4406D8F1-69AB-E353-BC77-72D4CB527E9B}"/>
              </a:ext>
            </a:extLst>
          </p:cNvPr>
          <p:cNvSpPr/>
          <p:nvPr/>
        </p:nvSpPr>
        <p:spPr bwMode="auto">
          <a:xfrm>
            <a:off x="1911350" y="3784600"/>
            <a:ext cx="234950" cy="76200"/>
          </a:xfrm>
          <a:custGeom>
            <a:avLst/>
            <a:gdLst>
              <a:gd name="connsiteX0" fmla="*/ 0 w 234950"/>
              <a:gd name="connsiteY0" fmla="*/ 0 h 76200"/>
              <a:gd name="connsiteX1" fmla="*/ 234950 w 23495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950" h="76200">
                <a:moveTo>
                  <a:pt x="0" y="0"/>
                </a:moveTo>
                <a:lnTo>
                  <a:pt x="234950" y="7620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55CE68F-1BCF-19E0-6020-CADBC08B1C05}"/>
              </a:ext>
            </a:extLst>
          </p:cNvPr>
          <p:cNvSpPr/>
          <p:nvPr/>
        </p:nvSpPr>
        <p:spPr>
          <a:xfrm>
            <a:off x="6748869" y="329663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C00000"/>
                </a:solidFill>
                <a:latin typeface="Times New Roman" pitchFamily="18" charset="0"/>
              </a:rPr>
              <a:t>P</a:t>
            </a:r>
            <a:endParaRPr lang="en-US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EA3637C-1D04-960F-2754-65BDE428F291}"/>
              </a:ext>
            </a:extLst>
          </p:cNvPr>
          <p:cNvSpPr/>
          <p:nvPr/>
        </p:nvSpPr>
        <p:spPr>
          <a:xfrm>
            <a:off x="6688465" y="4174123"/>
            <a:ext cx="7200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DT(</a:t>
            </a: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608D230-AA53-03E3-D494-47A9E44CD913}"/>
              </a:ext>
            </a:extLst>
          </p:cNvPr>
          <p:cNvSpPr txBox="1"/>
          <p:nvPr/>
        </p:nvSpPr>
        <p:spPr>
          <a:xfrm>
            <a:off x="4000500" y="2263140"/>
            <a:ext cx="458724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Canonical straight-line embedding for DT(P):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11E042FE-0B46-C400-242C-4403E46BBE45}"/>
              </a:ext>
            </a:extLst>
          </p:cNvPr>
          <p:cNvGrpSpPr/>
          <p:nvPr/>
        </p:nvGrpSpPr>
        <p:grpSpPr>
          <a:xfrm>
            <a:off x="5261737" y="3029700"/>
            <a:ext cx="1478026" cy="1619041"/>
            <a:chOff x="5261737" y="3029700"/>
            <a:chExt cx="1478026" cy="1619041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4AEEC378-B3F9-5027-86D2-2C98BD8D34B7}"/>
                </a:ext>
              </a:extLst>
            </p:cNvPr>
            <p:cNvGrpSpPr/>
            <p:nvPr/>
          </p:nvGrpSpPr>
          <p:grpSpPr>
            <a:xfrm>
              <a:off x="5286375" y="3060700"/>
              <a:ext cx="1438275" cy="1577975"/>
              <a:chOff x="5286375" y="3060700"/>
              <a:chExt cx="1438275" cy="1577975"/>
            </a:xfrm>
          </p:grpSpPr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B7FD104D-4CD8-2397-48CA-D9D85D081375}"/>
                  </a:ext>
                </a:extLst>
              </p:cNvPr>
              <p:cNvCxnSpPr/>
              <p:nvPr/>
            </p:nvCxnSpPr>
            <p:spPr bwMode="auto">
              <a:xfrm flipH="1">
                <a:off x="5286375" y="3070225"/>
                <a:ext cx="38100" cy="1314450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25CED41F-CE48-7139-BAAF-AF516AB2E468}"/>
                  </a:ext>
                </a:extLst>
              </p:cNvPr>
              <p:cNvCxnSpPr/>
              <p:nvPr/>
            </p:nvCxnSpPr>
            <p:spPr bwMode="auto">
              <a:xfrm>
                <a:off x="5318125" y="3060700"/>
                <a:ext cx="1041400" cy="0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12C172B5-93B7-9E64-C9E5-54DFCD9ACE02}"/>
                  </a:ext>
                </a:extLst>
              </p:cNvPr>
              <p:cNvCxnSpPr/>
              <p:nvPr/>
            </p:nvCxnSpPr>
            <p:spPr bwMode="auto">
              <a:xfrm>
                <a:off x="6381750" y="3070225"/>
                <a:ext cx="342900" cy="396875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72E7BB27-326A-B9CD-5CA0-030E5A2C21D7}"/>
                  </a:ext>
                </a:extLst>
              </p:cNvPr>
              <p:cNvCxnSpPr/>
              <p:nvPr/>
            </p:nvCxnSpPr>
            <p:spPr bwMode="auto">
              <a:xfrm flipH="1">
                <a:off x="6664325" y="3479800"/>
                <a:ext cx="57150" cy="1149350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44FF8F3D-538D-8F2C-9FFD-0D8D7AE7041F}"/>
                  </a:ext>
                </a:extLst>
              </p:cNvPr>
              <p:cNvCxnSpPr/>
              <p:nvPr/>
            </p:nvCxnSpPr>
            <p:spPr bwMode="auto">
              <a:xfrm flipH="1" flipV="1">
                <a:off x="5286375" y="4384675"/>
                <a:ext cx="1402090" cy="254000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F61127BC-69DB-DE0C-4A9D-28F964DBBB47}"/>
                  </a:ext>
                </a:extLst>
              </p:cNvPr>
              <p:cNvCxnSpPr/>
              <p:nvPr/>
            </p:nvCxnSpPr>
            <p:spPr bwMode="auto">
              <a:xfrm>
                <a:off x="5324475" y="3070225"/>
                <a:ext cx="155575" cy="768350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9FF16A4C-2CA7-8A7F-BC05-EFD0E91EF56E}"/>
                  </a:ext>
                </a:extLst>
              </p:cNvPr>
              <p:cNvCxnSpPr/>
              <p:nvPr/>
            </p:nvCxnSpPr>
            <p:spPr bwMode="auto">
              <a:xfrm flipH="1">
                <a:off x="5286375" y="3860800"/>
                <a:ext cx="187325" cy="523875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C5A99E5F-1D80-AE40-8387-4843F7B325C8}"/>
                  </a:ext>
                </a:extLst>
              </p:cNvPr>
              <p:cNvCxnSpPr/>
              <p:nvPr/>
            </p:nvCxnSpPr>
            <p:spPr bwMode="auto">
              <a:xfrm flipV="1">
                <a:off x="5286375" y="3916766"/>
                <a:ext cx="450850" cy="467909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17ED1EB8-1E0D-EF30-A759-9311E4AECA13}"/>
                  </a:ext>
                </a:extLst>
              </p:cNvPr>
              <p:cNvCxnSpPr/>
              <p:nvPr/>
            </p:nvCxnSpPr>
            <p:spPr bwMode="auto">
              <a:xfrm>
                <a:off x="5480050" y="3860800"/>
                <a:ext cx="254000" cy="55966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58300E7A-A40E-7053-175E-78F0F04EBDA5}"/>
                  </a:ext>
                </a:extLst>
              </p:cNvPr>
              <p:cNvCxnSpPr/>
              <p:nvPr/>
            </p:nvCxnSpPr>
            <p:spPr bwMode="auto">
              <a:xfrm flipV="1">
                <a:off x="5480050" y="3424238"/>
                <a:ext cx="320675" cy="436562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F7EF1686-08EB-450C-8E3B-4B652D090208}"/>
                  </a:ext>
                </a:extLst>
              </p:cNvPr>
              <p:cNvCxnSpPr/>
              <p:nvPr/>
            </p:nvCxnSpPr>
            <p:spPr bwMode="auto">
              <a:xfrm flipH="1">
                <a:off x="5734050" y="3424238"/>
                <a:ext cx="60325" cy="492528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BB7932EB-EA0E-C9D4-B38F-701330CA4B28}"/>
                  </a:ext>
                </a:extLst>
              </p:cNvPr>
              <p:cNvCxnSpPr/>
              <p:nvPr/>
            </p:nvCxnSpPr>
            <p:spPr bwMode="auto">
              <a:xfrm>
                <a:off x="5324475" y="3060700"/>
                <a:ext cx="476250" cy="363538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4A295F3C-F300-9232-5A3D-E36CE76F962C}"/>
                  </a:ext>
                </a:extLst>
              </p:cNvPr>
              <p:cNvCxnSpPr/>
              <p:nvPr/>
            </p:nvCxnSpPr>
            <p:spPr bwMode="auto">
              <a:xfrm flipV="1">
                <a:off x="5800725" y="3060700"/>
                <a:ext cx="558800" cy="363538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BF988A02-A7D8-DDB3-071F-A47CFEF4571B}"/>
                  </a:ext>
                </a:extLst>
              </p:cNvPr>
              <p:cNvCxnSpPr/>
              <p:nvPr/>
            </p:nvCxnSpPr>
            <p:spPr bwMode="auto">
              <a:xfrm flipH="1">
                <a:off x="6248400" y="3060700"/>
                <a:ext cx="111125" cy="654050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2BFA1272-ADCC-C9B8-1523-266F09749FC4}"/>
                  </a:ext>
                </a:extLst>
              </p:cNvPr>
              <p:cNvCxnSpPr/>
              <p:nvPr/>
            </p:nvCxnSpPr>
            <p:spPr bwMode="auto">
              <a:xfrm flipH="1" flipV="1">
                <a:off x="5800725" y="3433763"/>
                <a:ext cx="441325" cy="280987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D7C3BD2C-B724-BA34-4C6F-F5E086CF804F}"/>
                  </a:ext>
                </a:extLst>
              </p:cNvPr>
              <p:cNvCxnSpPr/>
              <p:nvPr/>
            </p:nvCxnSpPr>
            <p:spPr bwMode="auto">
              <a:xfrm flipH="1">
                <a:off x="5734050" y="3714750"/>
                <a:ext cx="514350" cy="225425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66FC570F-C0B6-6D8E-2006-A8F9B95DAE58}"/>
                  </a:ext>
                </a:extLst>
              </p:cNvPr>
              <p:cNvCxnSpPr/>
              <p:nvPr/>
            </p:nvCxnSpPr>
            <p:spPr bwMode="auto">
              <a:xfrm>
                <a:off x="5734050" y="3916766"/>
                <a:ext cx="930275" cy="712384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350F9EA8-65D9-6C79-7A65-6D82B1B4D9D0}"/>
                  </a:ext>
                </a:extLst>
              </p:cNvPr>
              <p:cNvCxnSpPr/>
              <p:nvPr/>
            </p:nvCxnSpPr>
            <p:spPr bwMode="auto">
              <a:xfrm>
                <a:off x="6242050" y="3714750"/>
                <a:ext cx="422275" cy="914400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406F398F-62A2-07D5-84AE-1BD39D9347CC}"/>
                  </a:ext>
                </a:extLst>
              </p:cNvPr>
              <p:cNvCxnSpPr/>
              <p:nvPr/>
            </p:nvCxnSpPr>
            <p:spPr bwMode="auto">
              <a:xfrm flipH="1">
                <a:off x="6248400" y="3467100"/>
                <a:ext cx="473075" cy="247650"/>
              </a:xfrm>
              <a:prstGeom prst="line">
                <a:avLst/>
              </a:prstGeom>
              <a:solidFill>
                <a:srgbClr val="CCCC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77C0F263-7EA4-6556-E50E-02A88319652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10124" y="3050746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87C969ED-AE9B-7DC4-0A6B-D4335AEA12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57171" y="3837391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EA6E7E5C-9B5E-CC99-40F3-1C487E48859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61737" y="4366387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B41BC1EA-ECC0-7A9C-C729-DA30BEAF753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14003" y="3908362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DAACACA4-1D4B-9754-0805-D8AE20C6F6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75262" y="3402308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7C9D4A38-5ED7-6D11-C22F-316CE4BEA98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25521" y="3698063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8DD2689A-41CC-6016-C357-38EADF75F5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47587" y="3029700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02963E11-31EC-0915-0D9C-477EAA229DC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3187" y="3447622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540E6F93-787F-7D56-4FB7-1ECDBA76EBA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46037" y="4612165"/>
              <a:ext cx="36576" cy="36576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 type="none" w="med" len="med"/>
            </a:ln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sp>
        <p:nvSpPr>
          <p:cNvPr id="142" name="Rectangle: Rounded Corners 141">
            <a:extLst>
              <a:ext uri="{FF2B5EF4-FFF2-40B4-BE49-F238E27FC236}">
                <a16:creationId xmlns:a16="http://schemas.microsoft.com/office/drawing/2014/main" id="{8656CE16-AB4F-E957-35F7-848C0085D13F}"/>
              </a:ext>
            </a:extLst>
          </p:cNvPr>
          <p:cNvSpPr/>
          <p:nvPr/>
        </p:nvSpPr>
        <p:spPr>
          <a:xfrm>
            <a:off x="8155048" y="2731899"/>
            <a:ext cx="3263246" cy="143144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Does DT(P) always have to be a triangulation?</a:t>
            </a:r>
          </a:p>
        </p:txBody>
      </p:sp>
      <p:sp>
        <p:nvSpPr>
          <p:cNvPr id="143" name="Rectangle 3">
            <a:extLst>
              <a:ext uri="{FF2B5EF4-FFF2-40B4-BE49-F238E27FC236}">
                <a16:creationId xmlns:a16="http://schemas.microsoft.com/office/drawing/2014/main" id="{A326A40D-5363-08DC-C0B4-31336B555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045" y="4350639"/>
            <a:ext cx="3479180" cy="130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in 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general position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(no three points on a line, no four points on a circle) then every inner face of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DT(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indeed a triangle.</a:t>
            </a:r>
          </a:p>
        </p:txBody>
      </p:sp>
      <p:sp>
        <p:nvSpPr>
          <p:cNvPr id="144" name="Rectangle 3">
            <a:extLst>
              <a:ext uri="{FF2B5EF4-FFF2-40B4-BE49-F238E27FC236}">
                <a16:creationId xmlns:a16="http://schemas.microsoft.com/office/drawing/2014/main" id="{08D7A863-3118-A3AE-7F02-AA3F358E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" y="5234623"/>
            <a:ext cx="7772400" cy="74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DT(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can be stored as an abstract graph, without geometric information. (No such obvious storing scheme for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VD(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P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.)</a:t>
            </a:r>
            <a:endParaRPr lang="en-US" sz="16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644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462C27-EF14-DC8E-0548-0BE3D9D5D30D}"/>
              </a:ext>
            </a:extLst>
          </p:cNvPr>
          <p:cNvSpPr txBox="1"/>
          <p:nvPr/>
        </p:nvSpPr>
        <p:spPr>
          <a:xfrm>
            <a:off x="1159433" y="485902"/>
            <a:ext cx="95051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b="1" kern="0" dirty="0">
                <a:solidFill>
                  <a:srgbClr val="21543F"/>
                </a:solidFill>
                <a:latin typeface="Times New Roman"/>
                <a:ea typeface="+mj-ea"/>
                <a:cs typeface="+mj-cs"/>
              </a:rPr>
              <a:t>Characterization I of DT(P)</a:t>
            </a:r>
            <a:endParaRPr lang="en-US" sz="2800" b="1" dirty="0">
              <a:solidFill>
                <a:srgbClr val="21543F"/>
              </a:solidFill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57DF9419-0AF4-F8DE-3B12-70EC57E26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75423"/>
            <a:ext cx="7943850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Lemma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Let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p,q,r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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let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  <a:sym typeface="Symbol"/>
              </a:rPr>
              <a:t>D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 be the triangle they define. Then the following statements are equivalent: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sym typeface="Symbol"/>
              </a:rPr>
              <a:t>D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belongs to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DT(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The circumcenter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c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of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sym typeface="Symbol"/>
              </a:rPr>
              <a:t>D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is a vertex in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VD(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The circumcircle of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Symbol" panose="05050102010706020507" pitchFamily="18" charset="2"/>
                <a:sym typeface="Symbol"/>
              </a:rPr>
              <a:t>D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is empty (i.e., contains no other point of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  <a:b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</a:b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sym typeface="Symbol"/>
            </a:endParaRPr>
          </a:p>
          <a:p>
            <a:pPr marL="457200" marR="0" lvl="1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Proof sketch: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All follow directly from the definition of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DT(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in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VD(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. By definition of 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VD(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)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, we know that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p,q,r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 are </a:t>
            </a:r>
            <a:r>
              <a:rPr kumimoji="0" lang="en-US" sz="2000" b="0" i="1" u="none" strike="noStrike" kern="0" cap="none" spc="0" normalizeH="0" baseline="0" noProof="0">
                <a:ln>
                  <a:noFill/>
                </a:ln>
                <a:solidFill>
                  <a:srgbClr val="008380"/>
                </a:solidFill>
                <a:effectLst/>
                <a:uLnTx/>
                <a:uFillTx/>
                <a:latin typeface="Times New Roman"/>
                <a:sym typeface="Symbol"/>
              </a:rPr>
              <a:t>c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/>
              </a:rPr>
              <a:t>’s nearest neighbors.</a:t>
            </a:r>
          </a:p>
          <a:p>
            <a:pPr marL="5715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54019F61-5D80-9477-5FF3-352E19D20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205288"/>
            <a:ext cx="7943850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Characterization 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: 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be a triangulation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Then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T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=DT(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P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)  </a:t>
            </a:r>
            <a:r>
              <a:rPr lang="en-US" sz="2000" dirty="0">
                <a:solidFill>
                  <a:srgbClr val="000000"/>
                </a:solidFill>
                <a:latin typeface="Times New Roman"/>
                <a:sym typeface="Symbol"/>
              </a:rPr>
              <a:t>The circumcircle of any triangle in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T </a:t>
            </a:r>
            <a:r>
              <a:rPr lang="en-US" sz="2000" dirty="0">
                <a:solidFill>
                  <a:srgbClr val="000000"/>
                </a:solidFill>
                <a:latin typeface="Times New Roman"/>
                <a:sym typeface="Symbol"/>
              </a:rPr>
              <a:t>is empty. 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4176879-B850-0DF9-9FBA-0F6DC7895475}"/>
              </a:ext>
            </a:extLst>
          </p:cNvPr>
          <p:cNvCxnSpPr>
            <a:endCxn id="27" idx="4"/>
          </p:cNvCxnSpPr>
          <p:nvPr/>
        </p:nvCxnSpPr>
        <p:spPr bwMode="auto">
          <a:xfrm>
            <a:off x="2827791" y="5908563"/>
            <a:ext cx="395604" cy="24876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974AC6A-FD36-34D5-DABB-4946C43C9855}"/>
              </a:ext>
            </a:extLst>
          </p:cNvPr>
          <p:cNvCxnSpPr/>
          <p:nvPr/>
        </p:nvCxnSpPr>
        <p:spPr bwMode="auto">
          <a:xfrm flipV="1">
            <a:off x="3225460" y="5912531"/>
            <a:ext cx="396875" cy="24130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138D66E-D5E6-46F6-677F-74E5BC9B3151}"/>
              </a:ext>
            </a:extLst>
          </p:cNvPr>
          <p:cNvCxnSpPr/>
          <p:nvPr/>
        </p:nvCxnSpPr>
        <p:spPr bwMode="auto">
          <a:xfrm flipV="1">
            <a:off x="2820647" y="5787118"/>
            <a:ext cx="373857" cy="109539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DABD6E-DE12-5921-67D3-B01D15F17912}"/>
              </a:ext>
            </a:extLst>
          </p:cNvPr>
          <p:cNvCxnSpPr/>
          <p:nvPr/>
        </p:nvCxnSpPr>
        <p:spPr bwMode="auto">
          <a:xfrm>
            <a:off x="3238954" y="5780768"/>
            <a:ext cx="377347" cy="119381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C1988AD-2777-F958-5784-653E049AF531}"/>
              </a:ext>
            </a:extLst>
          </p:cNvPr>
          <p:cNvCxnSpPr/>
          <p:nvPr/>
        </p:nvCxnSpPr>
        <p:spPr bwMode="auto">
          <a:xfrm flipH="1">
            <a:off x="2816984" y="5905387"/>
            <a:ext cx="814876" cy="2573"/>
          </a:xfrm>
          <a:prstGeom prst="line">
            <a:avLst/>
          </a:prstGeom>
          <a:solidFill>
            <a:srgbClr val="CCCCFF"/>
          </a:solidFill>
          <a:ln w="127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1CBC6DBB-C6C4-CDC7-3BB2-259C58559AD9}"/>
              </a:ext>
            </a:extLst>
          </p:cNvPr>
          <p:cNvSpPr/>
          <p:nvPr/>
        </p:nvSpPr>
        <p:spPr bwMode="auto">
          <a:xfrm>
            <a:off x="2766511" y="5218794"/>
            <a:ext cx="913768" cy="93853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 type="none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AF882F5-2E10-E52B-C1C2-B13FC6A3DD85}"/>
              </a:ext>
            </a:extLst>
          </p:cNvPr>
          <p:cNvSpPr/>
          <p:nvPr/>
        </p:nvSpPr>
        <p:spPr bwMode="auto">
          <a:xfrm flipV="1">
            <a:off x="3189162" y="6113479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E6C1FE2-CD67-83C4-E6E7-9B26AA8D1059}"/>
              </a:ext>
            </a:extLst>
          </p:cNvPr>
          <p:cNvSpPr/>
          <p:nvPr/>
        </p:nvSpPr>
        <p:spPr bwMode="auto">
          <a:xfrm flipV="1">
            <a:off x="2788317" y="5867416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42D6A4A-E866-BD26-8FDC-87CF20FBB840}"/>
              </a:ext>
            </a:extLst>
          </p:cNvPr>
          <p:cNvSpPr/>
          <p:nvPr/>
        </p:nvSpPr>
        <p:spPr bwMode="auto">
          <a:xfrm flipV="1">
            <a:off x="3591593" y="5868209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13DDAA-624E-7AA4-138E-DEE3BAC74E2F}"/>
              </a:ext>
            </a:extLst>
          </p:cNvPr>
          <p:cNvSpPr txBox="1"/>
          <p:nvPr/>
        </p:nvSpPr>
        <p:spPr>
          <a:xfrm>
            <a:off x="2561945" y="5804107"/>
            <a:ext cx="308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400" i="1" baseline="-25000" dirty="0">
                <a:solidFill>
                  <a:srgbClr val="00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64C3078-0E9B-005D-BB25-1BC50FF7ACAB}"/>
              </a:ext>
            </a:extLst>
          </p:cNvPr>
          <p:cNvSpPr/>
          <p:nvPr/>
        </p:nvSpPr>
        <p:spPr bwMode="auto">
          <a:xfrm flipV="1">
            <a:off x="3179637" y="5751529"/>
            <a:ext cx="73025" cy="73026"/>
          </a:xfrm>
          <a:prstGeom prst="ellipse">
            <a:avLst/>
          </a:prstGeom>
          <a:solidFill>
            <a:srgbClr val="000000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rgbClr val="009999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976F148-D5EA-F68A-2FD8-DD56DB20B409}"/>
              </a:ext>
            </a:extLst>
          </p:cNvPr>
          <p:cNvSpPr txBox="1"/>
          <p:nvPr/>
        </p:nvSpPr>
        <p:spPr>
          <a:xfrm>
            <a:off x="3044544" y="5442951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itchFamily="18" charset="0"/>
              </a:rPr>
              <a:t>l</a:t>
            </a:r>
            <a:endParaRPr lang="en-US" sz="14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A7E36C3-BD08-D078-7E04-CD7BBA3BFBC8}"/>
              </a:ext>
            </a:extLst>
          </p:cNvPr>
          <p:cNvSpPr txBox="1"/>
          <p:nvPr/>
        </p:nvSpPr>
        <p:spPr>
          <a:xfrm>
            <a:off x="3607314" y="575886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endParaRPr lang="en-US" sz="14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AF8B90A-6EDE-2EA3-54BA-BD2353E4FDF8}"/>
              </a:ext>
            </a:extLst>
          </p:cNvPr>
          <p:cNvSpPr txBox="1"/>
          <p:nvPr/>
        </p:nvSpPr>
        <p:spPr>
          <a:xfrm>
            <a:off x="3050008" y="609700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itchFamily="18" charset="0"/>
              </a:rPr>
              <a:t>k</a:t>
            </a:r>
            <a:endParaRPr lang="en-US" sz="14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B4BCABC-EE83-9075-9E2E-835BE313E8A0}"/>
              </a:ext>
            </a:extLst>
          </p:cNvPr>
          <p:cNvSpPr txBox="1"/>
          <p:nvPr/>
        </p:nvSpPr>
        <p:spPr>
          <a:xfrm>
            <a:off x="2371077" y="4889775"/>
            <a:ext cx="1904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itchFamily="18" charset="0"/>
              </a:rPr>
              <a:t>non-empty circumcircle</a:t>
            </a:r>
            <a:endParaRPr lang="en-US" sz="1400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1436</Words>
  <Application>Microsoft Office PowerPoint</Application>
  <PresentationFormat>Widescreen</PresentationFormat>
  <Paragraphs>162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Wenk, Carola</dc:creator>
  <cp:lastModifiedBy>Wenk, Carola</cp:lastModifiedBy>
  <cp:revision>52</cp:revision>
  <dcterms:created xsi:type="dcterms:W3CDTF">2023-08-23T03:23:23Z</dcterms:created>
  <dcterms:modified xsi:type="dcterms:W3CDTF">2024-10-25T19:05:02Z</dcterms:modified>
</cp:coreProperties>
</file>