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8" r:id="rId4"/>
    <p:sldId id="261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9900"/>
    <a:srgbClr val="71C5E8"/>
    <a:srgbClr val="00778B"/>
    <a:srgbClr val="21543F"/>
    <a:srgbClr val="B9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3F324-08E0-199A-5BA7-3A1F231EF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E868F-5FB9-AEF9-6C5E-AF6543D24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E6CDD-63D6-2536-DE40-4AAAB0FD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17CC1-3AF9-42D0-41D7-D0DE9F97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80A2B-CCF6-ECD3-EBC2-EE3025C1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6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C42A-5306-C978-A3C9-53F16049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86CE9-E904-989B-877D-74E72F076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A24C1-E0D5-B848-068E-C1280BB5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B1496-17BF-9130-B74F-12C7D681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1820-6722-3FBC-F362-90BC24EE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CCAE0F-DA18-F6D0-98EE-39AA70080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1DE9A-29B8-904D-DB35-8772FFB12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0ED6E-ACDA-2202-50C1-874A7712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973A-2E83-34F9-0EF2-DB8B01BC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B421C-CC11-18B4-59EA-811ABEE3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DCD0-E37C-41FC-2541-A20BADD8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C926-6534-780A-A356-D8F3E7143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431EA-050B-F4B2-555C-14EE6CEC0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A762A-41EE-DD42-6002-5575A6C0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37A81-1C1F-2BC1-395F-68503DF9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9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9DD59-08E5-3C7A-14C7-16818A559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5DDD1-21F1-1C4B-61B6-938E75FF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85492-D3E9-F58B-C383-E3AF2288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FDB2F-A76A-7650-4386-C0A73C40A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D7BC9-6E5D-567E-2B3B-9BA4C59E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5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75D-6600-1398-CF7B-6CA1B1536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1445-0F37-5862-5F9D-F42A133D1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6773E-41F6-E9F2-9A06-BB5CD94E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41AAB-CEF1-B0FF-1813-7AE5031A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17D39-0C94-EB38-AE19-4BFE2AEA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9CC0B-A462-6A6B-DF97-5DBFB20A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0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AD62-A2A8-1DD8-719C-EB6D40E1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C51A5-369A-B66C-1BAA-78B3F6FC9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1D544-780F-CAEC-8DEE-181A9CD74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E711C-4925-FEE6-6181-656D62CA7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79AAA-1392-06E5-57C7-DEFA5EA5B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85C11D-2904-402C-5B56-980338AD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190916-0CB5-1540-0C22-46D5FB38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AC96F-41E8-FA56-EDF6-3E0DDF9A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5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2A22-9746-29FB-ADC3-7861356CB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93AF0-C69A-0288-ACF8-33012CE3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0C084-3EFE-684E-F382-175943E4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1570D-D13B-ABFB-F659-3E7905B8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0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A315F-AD6A-F82A-5EC3-3119D6E3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8D54B-466B-E6CF-7780-E4C04DE0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0EED6-F98F-DDF8-B8B9-AF7C7E34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7C634-820F-7DEC-18D0-C7B72E7CE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224A-403E-B728-58EF-EAC829B7E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EEC80-FB2C-A8C8-96DC-11FD30919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04A82-92E2-A3F8-BE3A-59887540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3CCE9-C7E6-0BC3-EAFE-81819B29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2416C-1D9C-4B34-4EE4-BCB4AEFE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6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4493E-75DB-8CB1-8125-763E7053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3E919-5772-E591-97A5-DBFC9640E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777AF-9F7B-E53A-914D-43F4027A3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465AA-3805-33E8-5A38-8E4FC47A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C6F96-CF53-BFF5-6F3C-866B0B83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D81BB-6E09-345E-FBA8-B4E44ACC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C95C58-D8DE-1225-C885-A362586FF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47F8C-67B8-1B0E-D3AD-4C3325B9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DB6E4-886C-DE67-E75A-936CDD715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9D938-6CD7-96FB-E853-58B4D5870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04C6-5B33-6458-74D5-3FC065836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s://www.geogebra.org/m/ah8qpu9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kx4RM5owuwY&amp;list=PL-Q6q0vS7X-f1bnGDBkkScY_3MbKtCaw5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youtube.com/watch?v=jJOOz0KySMA&amp;list=PL-Q6q0vS7X-f1bnGDBkkScY_3MbKtCaw5&amp;index=8" TargetMode="Externa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345989" y="1466314"/>
            <a:ext cx="1124464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An Excursion into Computational Geometry: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	Voronoi Diagrams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&amp;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Delaunay Triangulations (I)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612599-FE7B-D53C-5443-CA8A355EE08C}"/>
              </a:ext>
            </a:extLst>
          </p:cNvPr>
          <p:cNvSpPr txBox="1"/>
          <p:nvPr/>
        </p:nvSpPr>
        <p:spPr>
          <a:xfrm>
            <a:off x="720816" y="5288671"/>
            <a:ext cx="1031377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latin typeface="Times New Roman"/>
                <a:ea typeface="+mj-ea"/>
                <a:cs typeface="+mj-cs"/>
              </a:rPr>
              <a:t>Carola Wenk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137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Properties</a:t>
            </a:r>
            <a:endParaRPr lang="en-US" sz="2800" b="1" dirty="0">
              <a:solidFill>
                <a:srgbClr val="21543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CDAA0D3-B6A5-2068-B7DE-6511732FEA7D}"/>
                  </a:ext>
                </a:extLst>
              </p:cNvPr>
              <p:cNvSpPr/>
              <p:nvPr/>
            </p:nvSpPr>
            <p:spPr>
              <a:xfrm>
                <a:off x="790575" y="1322459"/>
                <a:ext cx="8323608" cy="1348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l">
                  <a:lnSpc>
                    <a:spcPct val="80000"/>
                  </a:lnSpc>
                  <a:spcBef>
                    <a:spcPct val="20000"/>
                  </a:spcBef>
                  <a:buFont typeface="+mj-lt"/>
                  <a:buAutoNum type="arabicPeriod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A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cell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is unbounded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iff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is on the convex hull of the sites.</a:t>
                </a:r>
              </a:p>
              <a:p>
                <a:pPr marL="457200" indent="-457200" algn="l">
                  <a:lnSpc>
                    <a:spcPct val="80000"/>
                  </a:lnSpc>
                  <a:spcBef>
                    <a:spcPct val="20000"/>
                  </a:spcBef>
                  <a:buFont typeface="+mj-lt"/>
                  <a:buAutoNum type="arabicPeriod"/>
                  <a:defRPr/>
                </a:pPr>
                <a:r>
                  <a:rPr lang="en-US" sz="2400" b="0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𝑣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is a Voronoi vertex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iff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it is the center of an empty circle (disk) that passes through three sites.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CDAA0D3-B6A5-2068-B7DE-6511732FEA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1322459"/>
                <a:ext cx="8323608" cy="1348061"/>
              </a:xfrm>
              <a:prstGeom prst="rect">
                <a:avLst/>
              </a:prstGeom>
              <a:blipFill>
                <a:blip r:embed="rId2"/>
                <a:stretch>
                  <a:fillRect l="-1172" t="-9050" r="-1465" b="-9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418FD74-A8B1-FDB3-2943-FC1D5FEE02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4" t="7197" r="32765" b="7852"/>
          <a:stretch/>
        </p:blipFill>
        <p:spPr bwMode="auto">
          <a:xfrm>
            <a:off x="2234483" y="2646656"/>
            <a:ext cx="4423492" cy="373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BF97A8E-A0F0-C9CF-03A0-227AB66EF2D0}"/>
              </a:ext>
            </a:extLst>
          </p:cNvPr>
          <p:cNvGrpSpPr>
            <a:grpSpLocks noChangeAspect="1"/>
          </p:cNvGrpSpPr>
          <p:nvPr/>
        </p:nvGrpSpPr>
        <p:grpSpPr>
          <a:xfrm>
            <a:off x="3647656" y="4377014"/>
            <a:ext cx="1089549" cy="1092582"/>
            <a:chOff x="3352800" y="4267200"/>
            <a:chExt cx="1524000" cy="1524000"/>
          </a:xfrm>
          <a:solidFill>
            <a:srgbClr val="4F81BD">
              <a:alpha val="30000"/>
            </a:srgbClr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D46F27F-E240-F95A-B49F-31A88D967A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52800" y="4267200"/>
              <a:ext cx="1524000" cy="1524000"/>
            </a:xfrm>
            <a:prstGeom prst="ellipse">
              <a:avLst/>
            </a:prstGeom>
            <a:grp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88F9A69-DF3F-88E8-7EB5-BCB17D307645}"/>
                </a:ext>
              </a:extLst>
            </p:cNvPr>
            <p:cNvCxnSpPr>
              <a:stCxn id="6" idx="0"/>
            </p:cNvCxnSpPr>
            <p:nvPr/>
          </p:nvCxnSpPr>
          <p:spPr>
            <a:xfrm>
              <a:off x="4114800" y="4267200"/>
              <a:ext cx="0" cy="1524000"/>
            </a:xfrm>
            <a:prstGeom prst="lin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F8B512-3563-FE51-3A9E-C8ABA36CA3C7}"/>
                </a:ext>
              </a:extLst>
            </p:cNvPr>
            <p:cNvCxnSpPr>
              <a:stCxn id="6" idx="6"/>
              <a:endCxn id="6" idx="2"/>
            </p:cNvCxnSpPr>
            <p:nvPr/>
          </p:nvCxnSpPr>
          <p:spPr>
            <a:xfrm flipH="1">
              <a:off x="3352800" y="5029200"/>
              <a:ext cx="1524000" cy="0"/>
            </a:xfrm>
            <a:prstGeom prst="line">
              <a:avLst/>
            </a:prstGeom>
            <a:grp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4EA7649-1329-6400-A891-2602B2FD88EC}"/>
              </a:ext>
            </a:extLst>
          </p:cNvPr>
          <p:cNvGrpSpPr>
            <a:grpSpLocks noChangeAspect="1"/>
          </p:cNvGrpSpPr>
          <p:nvPr/>
        </p:nvGrpSpPr>
        <p:grpSpPr>
          <a:xfrm>
            <a:off x="3816724" y="4278448"/>
            <a:ext cx="875729" cy="878167"/>
            <a:chOff x="3352800" y="4267200"/>
            <a:chExt cx="1524000" cy="1524000"/>
          </a:xfrm>
          <a:solidFill>
            <a:srgbClr val="FF0000">
              <a:alpha val="30000"/>
            </a:srgbClr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881D9EE-1815-4913-11E7-4FA03C8FCC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52800" y="4267200"/>
              <a:ext cx="1524000" cy="1524000"/>
            </a:xfrm>
            <a:prstGeom prst="ellips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21E98E-579D-FFFE-4821-4C7613668A17}"/>
                </a:ext>
              </a:extLst>
            </p:cNvPr>
            <p:cNvCxnSpPr>
              <a:stCxn id="10" idx="0"/>
            </p:cNvCxnSpPr>
            <p:nvPr/>
          </p:nvCxnSpPr>
          <p:spPr>
            <a:xfrm>
              <a:off x="4114800" y="4267200"/>
              <a:ext cx="0" cy="1524000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9E672BB-67EF-E984-7840-EA52F5461694}"/>
                </a:ext>
              </a:extLst>
            </p:cNvPr>
            <p:cNvCxnSpPr>
              <a:stCxn id="10" idx="6"/>
              <a:endCxn id="10" idx="2"/>
            </p:cNvCxnSpPr>
            <p:nvPr/>
          </p:nvCxnSpPr>
          <p:spPr>
            <a:xfrm flipH="1">
              <a:off x="3352800" y="5029200"/>
              <a:ext cx="1524000" cy="0"/>
            </a:xfrm>
            <a:prstGeom prst="line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B6BE48-352C-3037-165E-7BBCE938B84E}"/>
              </a:ext>
            </a:extLst>
          </p:cNvPr>
          <p:cNvCxnSpPr/>
          <p:nvPr/>
        </p:nvCxnSpPr>
        <p:spPr>
          <a:xfrm flipV="1">
            <a:off x="2828725" y="5006911"/>
            <a:ext cx="1105057" cy="14970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5D84298-6E95-AE99-49F0-48E3DEE27FDE}"/>
              </a:ext>
            </a:extLst>
          </p:cNvPr>
          <p:cNvSpPr txBox="1"/>
          <p:nvPr/>
        </p:nvSpPr>
        <p:spPr>
          <a:xfrm>
            <a:off x="2229926" y="5156615"/>
            <a:ext cx="1233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Smaller empty disk centered  on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Voronoi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edge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22818B0-A23F-ED00-FEBF-8A2FCE964F9F}"/>
              </a:ext>
            </a:extLst>
          </p:cNvPr>
          <p:cNvCxnSpPr/>
          <p:nvPr/>
        </p:nvCxnSpPr>
        <p:spPr>
          <a:xfrm flipH="1" flipV="1">
            <a:off x="4138159" y="5469596"/>
            <a:ext cx="116430" cy="30779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2F77A86-0D8D-A9C4-4832-DFE7803E5807}"/>
              </a:ext>
            </a:extLst>
          </p:cNvPr>
          <p:cNvSpPr txBox="1"/>
          <p:nvPr/>
        </p:nvSpPr>
        <p:spPr>
          <a:xfrm>
            <a:off x="3933781" y="5777395"/>
            <a:ext cx="15603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Larger empty disk centered on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Voronoi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vertex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D9E0AA3-0E55-F2B3-8DE6-DBCA506945F9}"/>
              </a:ext>
            </a:extLst>
          </p:cNvPr>
          <p:cNvCxnSpPr/>
          <p:nvPr/>
        </p:nvCxnSpPr>
        <p:spPr>
          <a:xfrm flipH="1">
            <a:off x="4811486" y="2993572"/>
            <a:ext cx="1469572" cy="92528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03BD63-BD57-EA52-6F4F-7773044F186F}"/>
              </a:ext>
            </a:extLst>
          </p:cNvPr>
          <p:cNvSpPr txBox="1"/>
          <p:nvPr/>
        </p:nvSpPr>
        <p:spPr>
          <a:xfrm>
            <a:off x="6287988" y="2718831"/>
            <a:ext cx="1522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Site with bounded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Voronoi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cell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2063F9-8679-957D-A3E7-2560F2E5652C}"/>
              </a:ext>
            </a:extLst>
          </p:cNvPr>
          <p:cNvCxnSpPr/>
          <p:nvPr/>
        </p:nvCxnSpPr>
        <p:spPr>
          <a:xfrm flipV="1">
            <a:off x="2057400" y="4284543"/>
            <a:ext cx="897913" cy="265686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E261B71-354A-B02E-3E62-3584596F47A9}"/>
              </a:ext>
            </a:extLst>
          </p:cNvPr>
          <p:cNvSpPr txBox="1"/>
          <p:nvPr/>
        </p:nvSpPr>
        <p:spPr>
          <a:xfrm>
            <a:off x="792307" y="4081474"/>
            <a:ext cx="1522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Site with unbounded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Voronoi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cell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B6E4FCD-D42A-A270-8FB6-0618D6832BED}"/>
              </a:ext>
            </a:extLst>
          </p:cNvPr>
          <p:cNvCxnSpPr/>
          <p:nvPr/>
        </p:nvCxnSpPr>
        <p:spPr>
          <a:xfrm flipV="1">
            <a:off x="2775857" y="3755572"/>
            <a:ext cx="576943" cy="870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7B4A3DE-93C2-FE37-5944-5AB986183F26}"/>
              </a:ext>
            </a:extLst>
          </p:cNvPr>
          <p:cNvCxnSpPr/>
          <p:nvPr/>
        </p:nvCxnSpPr>
        <p:spPr>
          <a:xfrm flipH="1" flipV="1">
            <a:off x="1237929" y="3149232"/>
            <a:ext cx="1815352" cy="1102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4CCD5F6-AC1C-175C-FD6E-544CF600B252}"/>
              </a:ext>
            </a:extLst>
          </p:cNvPr>
          <p:cNvSpPr txBox="1"/>
          <p:nvPr/>
        </p:nvSpPr>
        <p:spPr>
          <a:xfrm>
            <a:off x="8847667" y="4035307"/>
            <a:ext cx="34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Voronoi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Geogebra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App: </a:t>
            </a:r>
            <a:endParaRPr lang="en-US" dirty="0"/>
          </a:p>
        </p:txBody>
      </p:sp>
      <p:pic>
        <p:nvPicPr>
          <p:cNvPr id="25" name="Picture 24" descr="A qr code on a white background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319136F9-F8AE-83DD-7E60-720705F511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8301" y="4550229"/>
            <a:ext cx="2248406" cy="22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23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Complexity of a Planar Subdivision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25E2DA0-A130-4805-CD2E-723E71164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354138"/>
            <a:ext cx="9290407" cy="535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complexity of a planar subdivision (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sym typeface="Symbol"/>
              </a:rPr>
              <a:t>planar</a:t>
            </a:r>
            <a:r>
              <a:rPr lang="en-US" sz="2400" kern="0">
                <a:solidFill>
                  <a:srgbClr val="000000"/>
                </a:solidFill>
                <a:latin typeface="Times New Roman"/>
                <a:sym typeface="Symbol"/>
              </a:rPr>
              <a:t>, embedded 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sym typeface="Symbol"/>
              </a:rPr>
              <a:t>graph)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is:</a:t>
            </a:r>
            <a:b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#vertices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+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#edges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+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#faces =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+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+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</a:t>
            </a:r>
            <a:endParaRPr kumimoji="0" lang="en-US" sz="2400" b="0" i="1" u="none" strike="noStrike" kern="0" cap="none" spc="0" normalizeH="0" baseline="-2500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Euler’s formula for planar (embedded) graphs: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arenR"/>
              <a:tabLst/>
              <a:defRPr/>
            </a:pP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-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+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f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≥ 2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arenR"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≤ 3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– 6</a:t>
            </a: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b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</a:b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2)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follows 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</a:t>
            </a: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	Count edges. Every face is bounded by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≥ 3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edges. </a:t>
            </a: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	Every edge bounds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≤ 2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faces.</a:t>
            </a: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	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 3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≤ 2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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f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≤ 2/3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e</a:t>
            </a: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	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 2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≤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-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+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f</a:t>
            </a:r>
            <a:r>
              <a:rPr kumimoji="0" lang="en-US" sz="24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≤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-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+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2/3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=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– 1/3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</a:t>
            </a:r>
            <a:endParaRPr kumimoji="0" lang="en-US" sz="2400" b="0" i="1" u="none" strike="noStrike" kern="0" cap="none" spc="0" normalizeH="0" baseline="-2500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/>
              <a:sym typeface="Symbol"/>
            </a:endParaRP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	 2 ≤ 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– 1/3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n</a:t>
            </a:r>
            <a:r>
              <a:rPr kumimoji="0" lang="en-US" sz="24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Hence, the complexity of a planar subdivision is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O(</a:t>
            </a: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4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i.e., linear in the number of vertices.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grpSp>
        <p:nvGrpSpPr>
          <p:cNvPr id="30" name="Group 3">
            <a:extLst>
              <a:ext uri="{FF2B5EF4-FFF2-40B4-BE49-F238E27FC236}">
                <a16:creationId xmlns:a16="http://schemas.microsoft.com/office/drawing/2014/main" id="{0596E4C6-817A-7A4E-F005-E83B2D4D2531}"/>
              </a:ext>
            </a:extLst>
          </p:cNvPr>
          <p:cNvGrpSpPr>
            <a:grpSpLocks/>
          </p:cNvGrpSpPr>
          <p:nvPr/>
        </p:nvGrpSpPr>
        <p:grpSpPr bwMode="auto">
          <a:xfrm>
            <a:off x="8169965" y="1958008"/>
            <a:ext cx="3548269" cy="3545853"/>
            <a:chOff x="4831556" y="4192046"/>
            <a:chExt cx="2213547" cy="2337146"/>
          </a:xfrm>
        </p:grpSpPr>
        <p:pic>
          <p:nvPicPr>
            <p:cNvPr id="31" name="Picture 1">
              <a:extLst>
                <a:ext uri="{FF2B5EF4-FFF2-40B4-BE49-F238E27FC236}">
                  <a16:creationId xmlns:a16="http://schemas.microsoft.com/office/drawing/2014/main" id="{73356075-47FE-75D2-F2A3-E24F37A53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B6D9B60C-492A-19FA-B622-8161DD4D8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964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813B704-D499-6C7E-8A03-6C5B88086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01" y="2884127"/>
            <a:ext cx="3572622" cy="31013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Complexity of a Voronoi Diagram</a:t>
            </a:r>
            <a:endParaRPr lang="en-US" sz="2800" b="1" dirty="0">
              <a:solidFill>
                <a:srgbClr val="21543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E97BE7-6F29-CEB3-0207-8F1C8AF4DF55}"/>
                  </a:ext>
                </a:extLst>
              </p:cNvPr>
              <p:cNvSpPr/>
              <p:nvPr/>
            </p:nvSpPr>
            <p:spPr>
              <a:xfrm>
                <a:off x="790574" y="1382262"/>
                <a:ext cx="9735186" cy="49675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1" indent="-34290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The Voronoi diagram is a planar, embedded, connected graph with vertices, edges (possibly infinite), and faces (possibly infinite).</a:t>
                </a:r>
              </a:p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r>
                  <a:rPr lang="en-US" sz="2400" b="1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Theorem: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8380"/>
                        </a:solidFill>
                        <a:latin typeface="Cambria Math"/>
                      </a:rPr>
                      <m:t>𝑃</m:t>
                    </m:r>
                    <m:r>
                      <a:rPr lang="en-US" sz="2400" i="1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400" i="1">
                        <a:solidFill>
                          <a:srgbClr val="008380"/>
                        </a:solidFill>
                        <a:latin typeface="Cambria Math"/>
                      </a:rPr>
                      <m:t>⊆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be the number of vertices in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𝑉𝐷</m:t>
                    </m:r>
                    <m:d>
                      <m:d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be the number of edges in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𝑉𝐷</m:t>
                    </m:r>
                    <m:d>
                      <m:d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sz="2400" kern="0" smtClean="0">
                        <a:solidFill>
                          <a:srgbClr val="008380"/>
                        </a:solidFill>
                        <a:latin typeface="Cambria Math"/>
                      </a:rPr>
                      <m:t>.  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Then</a:t>
                </a:r>
              </a:p>
              <a:p>
                <a:pPr lvl="1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≤2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𝑛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−5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, and</a:t>
                </a:r>
              </a:p>
              <a:p>
                <a:pPr lvl="1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≤3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𝑛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−6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endParaRPr lang="en-US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kern="0" dirty="0">
                    <a:solidFill>
                      <a:srgbClr val="000000"/>
                    </a:solidFill>
                    <a:latin typeface="Times New Roman"/>
                  </a:rPr>
                  <a:t>      Proof idea: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An application of Euler’s formula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with “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“ because the planar graph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     is connected, and </a:t>
                </a:r>
                <a14:m>
                  <m:oMath xmlns:m="http://schemas.openxmlformats.org/officeDocument/2006/math"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2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𝑉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≥3</m:t>
                        </m:r>
                        <m:d>
                          <m:dPr>
                            <m:ctrlP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4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</m:nary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The Voronoi diagram of </a:t>
                </a:r>
                <a:r>
                  <a: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sites has linear complexity 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O(</a:t>
                </a:r>
                <a:r>
                  <a: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r>
                  <a:rPr lang="en-US" sz="2400" b="1" kern="0" dirty="0">
                    <a:solidFill>
                      <a:srgbClr val="000000"/>
                    </a:solidFill>
                    <a:latin typeface="Times New Roman"/>
                  </a:rPr>
                  <a:t>Next time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: It can be computed in 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O(</a:t>
                </a:r>
                <a:r>
                  <a: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n </a:t>
                </a:r>
                <a:r>
                  <a:rPr kumimoji="0" lang="en-US" sz="2400" b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log</a:t>
                </a:r>
                <a:r>
                  <a:rPr kumimoji="0" lang="en-US" sz="24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n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time.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7E97BE7-6F29-CEB3-0207-8F1C8AF4D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1382262"/>
                <a:ext cx="9735186" cy="4967514"/>
              </a:xfrm>
              <a:prstGeom prst="rect">
                <a:avLst/>
              </a:prstGeom>
              <a:blipFill>
                <a:blip r:embed="rId3"/>
                <a:stretch>
                  <a:fillRect l="-877" t="-982" b="-1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ular Callout 1">
            <a:extLst>
              <a:ext uri="{FF2B5EF4-FFF2-40B4-BE49-F238E27FC236}">
                <a16:creationId xmlns:a16="http://schemas.microsoft.com/office/drawing/2014/main" id="{81E75777-7BB7-4639-9FF1-C1871227A93F}"/>
              </a:ext>
            </a:extLst>
          </p:cNvPr>
          <p:cNvSpPr/>
          <p:nvPr/>
        </p:nvSpPr>
        <p:spPr bwMode="auto">
          <a:xfrm>
            <a:off x="170052" y="4325740"/>
            <a:ext cx="1083932" cy="464820"/>
          </a:xfrm>
          <a:prstGeom prst="wedgeRoundRectCallout">
            <a:avLst>
              <a:gd name="adj1" fmla="val 107705"/>
              <a:gd name="adj2" fmla="val 46524"/>
              <a:gd name="adj3" fmla="val 16667"/>
            </a:avLst>
          </a:prstGeom>
          <a:solidFill>
            <a:srgbClr val="CCCCFF">
              <a:lumMod val="90000"/>
              <a:alpha val="4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Add vertex at infinity</a:t>
            </a:r>
          </a:p>
        </p:txBody>
      </p:sp>
    </p:spTree>
    <p:extLst>
      <p:ext uri="{BB962C8B-B14F-4D97-AF65-F5344CB8AC3E}">
        <p14:creationId xmlns:p14="http://schemas.microsoft.com/office/powerpoint/2010/main" val="9686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A5120D68-8344-6FA1-9A38-F439E22C2A67}"/>
              </a:ext>
            </a:extLst>
          </p:cNvPr>
          <p:cNvCxnSpPr>
            <a:cxnSpLocks/>
          </p:cNvCxnSpPr>
          <p:nvPr/>
        </p:nvCxnSpPr>
        <p:spPr>
          <a:xfrm flipH="1">
            <a:off x="1855504" y="5414022"/>
            <a:ext cx="365125" cy="161925"/>
          </a:xfrm>
          <a:prstGeom prst="line">
            <a:avLst/>
          </a:prstGeom>
          <a:ln w="254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What is Computational Geometry?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DAE145B-892D-300B-295A-EA692CF9D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433" y="1262112"/>
            <a:ext cx="10018850" cy="300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It’s a subarea of </a:t>
            </a:r>
            <a:r>
              <a:rPr lang="en-US" sz="3000" b="1" dirty="0">
                <a:solidFill>
                  <a:srgbClr val="00778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algorithms 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concerned with algorithm design and analysis paradigms for </a:t>
            </a:r>
            <a:r>
              <a:rPr lang="en-US" sz="3000" b="1" dirty="0">
                <a:solidFill>
                  <a:srgbClr val="00778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geometric objects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covers new </a:t>
            </a:r>
            <a:r>
              <a:rPr lang="en-US" sz="3000" b="1" dirty="0">
                <a:solidFill>
                  <a:srgbClr val="00778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geometric algorithms 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000" b="1" dirty="0">
                <a:solidFill>
                  <a:srgbClr val="00778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are used in various CS disciplines, such as databases, machine learning, computer graphics, and data visualization.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3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3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3000" i="1" u="none" strike="noStrike" kern="0" cap="none" spc="0" normalizeH="0" baseline="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" name="Text Box 3">
            <a:extLst>
              <a:ext uri="{FF2B5EF4-FFF2-40B4-BE49-F238E27FC236}">
                <a16:creationId xmlns:a16="http://schemas.microsoft.com/office/drawing/2014/main" id="{08CBA33C-7E2E-B50A-E5DA-D421DCD61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37" y="4045720"/>
            <a:ext cx="179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Closest pair: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" name="Oval 8">
            <a:extLst>
              <a:ext uri="{FF2B5EF4-FFF2-40B4-BE49-F238E27FC236}">
                <a16:creationId xmlns:a16="http://schemas.microsoft.com/office/drawing/2014/main" id="{BC5DFB43-B0F6-4187-C275-1FF80C557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950" y="5193482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" name="Oval 9">
            <a:extLst>
              <a:ext uri="{FF2B5EF4-FFF2-40B4-BE49-F238E27FC236}">
                <a16:creationId xmlns:a16="http://schemas.microsoft.com/office/drawing/2014/main" id="{BDE0F200-3C7C-F300-4469-328B0642C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700" y="4966470"/>
            <a:ext cx="90488" cy="6826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" name="Oval 10">
            <a:extLst>
              <a:ext uri="{FF2B5EF4-FFF2-40B4-BE49-F238E27FC236}">
                <a16:creationId xmlns:a16="http://schemas.microsoft.com/office/drawing/2014/main" id="{35F40E90-5A4D-4A93-EF25-132E6B9D1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563" y="5852295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" name="Oval 11">
            <a:extLst>
              <a:ext uri="{FF2B5EF4-FFF2-40B4-BE49-F238E27FC236}">
                <a16:creationId xmlns:a16="http://schemas.microsoft.com/office/drawing/2014/main" id="{1CAB000D-9694-08FD-A6C0-BF84EB9DC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4188" y="5401445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" name="Oval 12">
            <a:extLst>
              <a:ext uri="{FF2B5EF4-FFF2-40B4-BE49-F238E27FC236}">
                <a16:creationId xmlns:a16="http://schemas.microsoft.com/office/drawing/2014/main" id="{D83B308F-F862-538D-88F4-EDE3730D2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700" y="6276157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" name="Oval 13">
            <a:extLst>
              <a:ext uri="{FF2B5EF4-FFF2-40B4-BE49-F238E27FC236}">
                <a16:creationId xmlns:a16="http://schemas.microsoft.com/office/drawing/2014/main" id="{52757B49-CA89-9627-3894-BF58F92D2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613" y="5515745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" name="Oval 14">
            <a:extLst>
              <a:ext uri="{FF2B5EF4-FFF2-40B4-BE49-F238E27FC236}">
                <a16:creationId xmlns:a16="http://schemas.microsoft.com/office/drawing/2014/main" id="{195AFDA3-B808-CCEE-C3DB-F43F78D15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9063" y="5563370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" name="Oval 15">
            <a:extLst>
              <a:ext uri="{FF2B5EF4-FFF2-40B4-BE49-F238E27FC236}">
                <a16:creationId xmlns:a16="http://schemas.microsoft.com/office/drawing/2014/main" id="{35E682E6-DF20-9DBD-4065-79BA1C62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213" y="5076007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" name="Oval 16">
            <a:extLst>
              <a:ext uri="{FF2B5EF4-FFF2-40B4-BE49-F238E27FC236}">
                <a16:creationId xmlns:a16="http://schemas.microsoft.com/office/drawing/2014/main" id="{DAE56749-E39C-839D-F34B-13FE1002B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775" y="5968182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" name="Oval 17">
            <a:extLst>
              <a:ext uri="{FF2B5EF4-FFF2-40B4-BE49-F238E27FC236}">
                <a16:creationId xmlns:a16="http://schemas.microsoft.com/office/drawing/2014/main" id="{0660AD23-5112-CF44-E774-6D3B04187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1263" y="6412682"/>
            <a:ext cx="90487" cy="6826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" name="Text Box 3">
            <a:extLst>
              <a:ext uri="{FF2B5EF4-FFF2-40B4-BE49-F238E27FC236}">
                <a16:creationId xmlns:a16="http://schemas.microsoft.com/office/drawing/2014/main" id="{5885492C-7844-FB3D-9E04-99BE8959A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956" y="4061437"/>
            <a:ext cx="1797051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Convex hull: 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1" name="Oval 8">
            <a:extLst>
              <a:ext uri="{FF2B5EF4-FFF2-40B4-BE49-F238E27FC236}">
                <a16:creationId xmlns:a16="http://schemas.microsoft.com/office/drawing/2014/main" id="{1FD962BC-09F6-16CC-AAEB-6BBADDC34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769" y="5209199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" name="Oval 9">
            <a:extLst>
              <a:ext uri="{FF2B5EF4-FFF2-40B4-BE49-F238E27FC236}">
                <a16:creationId xmlns:a16="http://schemas.microsoft.com/office/drawing/2014/main" id="{CF46A4A7-B672-6700-AE37-8E2F06C24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519" y="4982187"/>
            <a:ext cx="90488" cy="6826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" name="Oval 10">
            <a:extLst>
              <a:ext uri="{FF2B5EF4-FFF2-40B4-BE49-F238E27FC236}">
                <a16:creationId xmlns:a16="http://schemas.microsoft.com/office/drawing/2014/main" id="{D27144E1-A27A-895E-1AA6-4AA383F04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382" y="5868012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4" name="Oval 11">
            <a:extLst>
              <a:ext uri="{FF2B5EF4-FFF2-40B4-BE49-F238E27FC236}">
                <a16:creationId xmlns:a16="http://schemas.microsoft.com/office/drawing/2014/main" id="{7B682520-C551-43E7-0348-E3A5671C2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007" y="5417162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" name="Oval 12">
            <a:extLst>
              <a:ext uri="{FF2B5EF4-FFF2-40B4-BE49-F238E27FC236}">
                <a16:creationId xmlns:a16="http://schemas.microsoft.com/office/drawing/2014/main" id="{3A15915A-1864-9AD6-2478-DFB921116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2519" y="6291874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" name="Oval 13">
            <a:extLst>
              <a:ext uri="{FF2B5EF4-FFF2-40B4-BE49-F238E27FC236}">
                <a16:creationId xmlns:a16="http://schemas.microsoft.com/office/drawing/2014/main" id="{8C9DBF6C-0D60-BAFF-A163-EBDEB98F2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432" y="5531462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7" name="Oval 14">
            <a:extLst>
              <a:ext uri="{FF2B5EF4-FFF2-40B4-BE49-F238E27FC236}">
                <a16:creationId xmlns:a16="http://schemas.microsoft.com/office/drawing/2014/main" id="{E77DBB3C-34C6-6B29-70BC-A368F3A8F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882" y="5579087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" name="Oval 15">
            <a:extLst>
              <a:ext uri="{FF2B5EF4-FFF2-40B4-BE49-F238E27FC236}">
                <a16:creationId xmlns:a16="http://schemas.microsoft.com/office/drawing/2014/main" id="{670DFD5E-AFDA-D410-9ECA-D9A0D97FB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032" y="5091724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9" name="Oval 16">
            <a:extLst>
              <a:ext uri="{FF2B5EF4-FFF2-40B4-BE49-F238E27FC236}">
                <a16:creationId xmlns:a16="http://schemas.microsoft.com/office/drawing/2014/main" id="{D447779D-18FA-E445-16A7-923C947B6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594" y="5983899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0" name="Oval 17">
            <a:extLst>
              <a:ext uri="{FF2B5EF4-FFF2-40B4-BE49-F238E27FC236}">
                <a16:creationId xmlns:a16="http://schemas.microsoft.com/office/drawing/2014/main" id="{315F34B7-1E08-83D1-A655-BDE0F0F26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082" y="6428399"/>
            <a:ext cx="90487" cy="6826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1" name="Freeform 18">
            <a:extLst>
              <a:ext uri="{FF2B5EF4-FFF2-40B4-BE49-F238E27FC236}">
                <a16:creationId xmlns:a16="http://schemas.microsoft.com/office/drawing/2014/main" id="{C598021B-9A94-9D71-CA39-C4AAB7E4CE6F}"/>
              </a:ext>
            </a:extLst>
          </p:cNvPr>
          <p:cNvSpPr>
            <a:spLocks/>
          </p:cNvSpPr>
          <p:nvPr/>
        </p:nvSpPr>
        <p:spPr bwMode="auto">
          <a:xfrm>
            <a:off x="4865519" y="4720249"/>
            <a:ext cx="2959100" cy="1905000"/>
          </a:xfrm>
          <a:custGeom>
            <a:avLst/>
            <a:gdLst>
              <a:gd name="T0" fmla="*/ 2147483647 w 2416"/>
              <a:gd name="T1" fmla="*/ 2147483647 h 1860"/>
              <a:gd name="T2" fmla="*/ 2147483647 w 2416"/>
              <a:gd name="T3" fmla="*/ 2147483647 h 1860"/>
              <a:gd name="T4" fmla="*/ 2147483647 w 2416"/>
              <a:gd name="T5" fmla="*/ 2147483647 h 1860"/>
              <a:gd name="T6" fmla="*/ 2147483647 w 2416"/>
              <a:gd name="T7" fmla="*/ 2147483647 h 1860"/>
              <a:gd name="T8" fmla="*/ 2147483647 w 2416"/>
              <a:gd name="T9" fmla="*/ 2147483647 h 1860"/>
              <a:gd name="T10" fmla="*/ 2147483647 w 2416"/>
              <a:gd name="T11" fmla="*/ 2147483647 h 1860"/>
              <a:gd name="T12" fmla="*/ 2147483647 w 2416"/>
              <a:gd name="T13" fmla="*/ 2147483647 h 1860"/>
              <a:gd name="T14" fmla="*/ 2147483647 w 2416"/>
              <a:gd name="T15" fmla="*/ 2147483647 h 1860"/>
              <a:gd name="T16" fmla="*/ 2147483647 w 2416"/>
              <a:gd name="T17" fmla="*/ 2147483647 h 1860"/>
              <a:gd name="T18" fmla="*/ 2147483647 w 2416"/>
              <a:gd name="T19" fmla="*/ 2147483647 h 1860"/>
              <a:gd name="T20" fmla="*/ 2147483647 w 2416"/>
              <a:gd name="T21" fmla="*/ 2147483647 h 1860"/>
              <a:gd name="T22" fmla="*/ 2147483647 w 2416"/>
              <a:gd name="T23" fmla="*/ 2147483647 h 1860"/>
              <a:gd name="T24" fmla="*/ 2147483647 w 2416"/>
              <a:gd name="T25" fmla="*/ 2147483647 h 1860"/>
              <a:gd name="T26" fmla="*/ 2147483647 w 2416"/>
              <a:gd name="T27" fmla="*/ 2147483647 h 1860"/>
              <a:gd name="T28" fmla="*/ 2147483647 w 2416"/>
              <a:gd name="T29" fmla="*/ 2147483647 h 1860"/>
              <a:gd name="T30" fmla="*/ 2147483647 w 2416"/>
              <a:gd name="T31" fmla="*/ 2147483647 h 1860"/>
              <a:gd name="T32" fmla="*/ 2147483647 w 2416"/>
              <a:gd name="T33" fmla="*/ 2147483647 h 1860"/>
              <a:gd name="T34" fmla="*/ 2147483647 w 2416"/>
              <a:gd name="T35" fmla="*/ 2147483647 h 1860"/>
              <a:gd name="T36" fmla="*/ 2147483647 w 2416"/>
              <a:gd name="T37" fmla="*/ 2147483647 h 1860"/>
              <a:gd name="T38" fmla="*/ 2147483647 w 2416"/>
              <a:gd name="T39" fmla="*/ 2147483647 h 1860"/>
              <a:gd name="T40" fmla="*/ 2147483647 w 2416"/>
              <a:gd name="T41" fmla="*/ 2147483647 h 1860"/>
              <a:gd name="T42" fmla="*/ 2147483647 w 2416"/>
              <a:gd name="T43" fmla="*/ 2147483647 h 1860"/>
              <a:gd name="T44" fmla="*/ 2147483647 w 2416"/>
              <a:gd name="T45" fmla="*/ 2147483647 h 1860"/>
              <a:gd name="T46" fmla="*/ 2147483647 w 2416"/>
              <a:gd name="T47" fmla="*/ 2147483647 h 1860"/>
              <a:gd name="T48" fmla="*/ 2147483647 w 2416"/>
              <a:gd name="T49" fmla="*/ 2147483647 h 1860"/>
              <a:gd name="T50" fmla="*/ 2147483647 w 2416"/>
              <a:gd name="T51" fmla="*/ 2147483647 h 1860"/>
              <a:gd name="T52" fmla="*/ 2147483647 w 2416"/>
              <a:gd name="T53" fmla="*/ 2147483647 h 1860"/>
              <a:gd name="T54" fmla="*/ 2147483647 w 2416"/>
              <a:gd name="T55" fmla="*/ 2147483647 h 1860"/>
              <a:gd name="T56" fmla="*/ 2147483647 w 2416"/>
              <a:gd name="T57" fmla="*/ 2147483647 h 1860"/>
              <a:gd name="T58" fmla="*/ 2147483647 w 2416"/>
              <a:gd name="T59" fmla="*/ 2147483647 h 1860"/>
              <a:gd name="T60" fmla="*/ 2147483647 w 2416"/>
              <a:gd name="T61" fmla="*/ 2147483647 h 1860"/>
              <a:gd name="T62" fmla="*/ 2147483647 w 2416"/>
              <a:gd name="T63" fmla="*/ 2147483647 h 1860"/>
              <a:gd name="T64" fmla="*/ 2147483647 w 2416"/>
              <a:gd name="T65" fmla="*/ 2147483647 h 1860"/>
              <a:gd name="T66" fmla="*/ 2147483647 w 2416"/>
              <a:gd name="T67" fmla="*/ 2147483647 h 1860"/>
              <a:gd name="T68" fmla="*/ 2147483647 w 2416"/>
              <a:gd name="T69" fmla="*/ 2147483647 h 1860"/>
              <a:gd name="T70" fmla="*/ 2147483647 w 2416"/>
              <a:gd name="T71" fmla="*/ 2147483647 h 1860"/>
              <a:gd name="T72" fmla="*/ 2147483647 w 2416"/>
              <a:gd name="T73" fmla="*/ 2147483647 h 1860"/>
              <a:gd name="T74" fmla="*/ 2147483647 w 2416"/>
              <a:gd name="T75" fmla="*/ 2147483647 h 1860"/>
              <a:gd name="T76" fmla="*/ 2147483647 w 2416"/>
              <a:gd name="T77" fmla="*/ 2147483647 h 1860"/>
              <a:gd name="T78" fmla="*/ 2147483647 w 2416"/>
              <a:gd name="T79" fmla="*/ 2147483647 h 1860"/>
              <a:gd name="T80" fmla="*/ 2147483647 w 2416"/>
              <a:gd name="T81" fmla="*/ 0 h 1860"/>
              <a:gd name="T82" fmla="*/ 2147483647 w 2416"/>
              <a:gd name="T83" fmla="*/ 2147483647 h 18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16"/>
              <a:gd name="T127" fmla="*/ 0 h 1860"/>
              <a:gd name="T128" fmla="*/ 2416 w 2416"/>
              <a:gd name="T129" fmla="*/ 1860 h 186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16" h="1860">
                <a:moveTo>
                  <a:pt x="950" y="12"/>
                </a:moveTo>
                <a:cubicBezTo>
                  <a:pt x="876" y="73"/>
                  <a:pt x="780" y="110"/>
                  <a:pt x="693" y="149"/>
                </a:cubicBezTo>
                <a:cubicBezTo>
                  <a:pt x="658" y="164"/>
                  <a:pt x="658" y="154"/>
                  <a:pt x="625" y="177"/>
                </a:cubicBezTo>
                <a:cubicBezTo>
                  <a:pt x="580" y="209"/>
                  <a:pt x="538" y="247"/>
                  <a:pt x="494" y="280"/>
                </a:cubicBezTo>
                <a:cubicBezTo>
                  <a:pt x="421" y="335"/>
                  <a:pt x="335" y="379"/>
                  <a:pt x="254" y="422"/>
                </a:cubicBezTo>
                <a:cubicBezTo>
                  <a:pt x="228" y="450"/>
                  <a:pt x="177" y="476"/>
                  <a:pt x="146" y="497"/>
                </a:cubicBezTo>
                <a:cubicBezTo>
                  <a:pt x="135" y="505"/>
                  <a:pt x="112" y="519"/>
                  <a:pt x="112" y="519"/>
                </a:cubicBezTo>
                <a:cubicBezTo>
                  <a:pt x="94" y="544"/>
                  <a:pt x="68" y="556"/>
                  <a:pt x="43" y="576"/>
                </a:cubicBezTo>
                <a:cubicBezTo>
                  <a:pt x="33" y="584"/>
                  <a:pt x="15" y="605"/>
                  <a:pt x="15" y="605"/>
                </a:cubicBezTo>
                <a:cubicBezTo>
                  <a:pt x="0" y="703"/>
                  <a:pt x="3" y="831"/>
                  <a:pt x="32" y="930"/>
                </a:cubicBezTo>
                <a:cubicBezTo>
                  <a:pt x="40" y="956"/>
                  <a:pt x="42" y="990"/>
                  <a:pt x="60" y="1010"/>
                </a:cubicBezTo>
                <a:cubicBezTo>
                  <a:pt x="69" y="1045"/>
                  <a:pt x="81" y="1063"/>
                  <a:pt x="112" y="1078"/>
                </a:cubicBezTo>
                <a:cubicBezTo>
                  <a:pt x="135" y="1109"/>
                  <a:pt x="211" y="1160"/>
                  <a:pt x="254" y="1175"/>
                </a:cubicBezTo>
                <a:cubicBezTo>
                  <a:pt x="281" y="1202"/>
                  <a:pt x="310" y="1215"/>
                  <a:pt x="340" y="1238"/>
                </a:cubicBezTo>
                <a:cubicBezTo>
                  <a:pt x="373" y="1263"/>
                  <a:pt x="404" y="1294"/>
                  <a:pt x="437" y="1318"/>
                </a:cubicBezTo>
                <a:cubicBezTo>
                  <a:pt x="491" y="1357"/>
                  <a:pt x="562" y="1391"/>
                  <a:pt x="613" y="1432"/>
                </a:cubicBezTo>
                <a:cubicBezTo>
                  <a:pt x="657" y="1467"/>
                  <a:pt x="764" y="1545"/>
                  <a:pt x="819" y="1557"/>
                </a:cubicBezTo>
                <a:cubicBezTo>
                  <a:pt x="858" y="1577"/>
                  <a:pt x="901" y="1593"/>
                  <a:pt x="939" y="1614"/>
                </a:cubicBezTo>
                <a:cubicBezTo>
                  <a:pt x="980" y="1637"/>
                  <a:pt x="1017" y="1661"/>
                  <a:pt x="1064" y="1671"/>
                </a:cubicBezTo>
                <a:cubicBezTo>
                  <a:pt x="1113" y="1697"/>
                  <a:pt x="1163" y="1712"/>
                  <a:pt x="1218" y="1723"/>
                </a:cubicBezTo>
                <a:cubicBezTo>
                  <a:pt x="1246" y="1736"/>
                  <a:pt x="1275" y="1745"/>
                  <a:pt x="1304" y="1757"/>
                </a:cubicBezTo>
                <a:cubicBezTo>
                  <a:pt x="1351" y="1777"/>
                  <a:pt x="1401" y="1811"/>
                  <a:pt x="1452" y="1820"/>
                </a:cubicBezTo>
                <a:cubicBezTo>
                  <a:pt x="1587" y="1844"/>
                  <a:pt x="1726" y="1840"/>
                  <a:pt x="1862" y="1860"/>
                </a:cubicBezTo>
                <a:cubicBezTo>
                  <a:pt x="1917" y="1858"/>
                  <a:pt x="1973" y="1859"/>
                  <a:pt x="2028" y="1854"/>
                </a:cubicBezTo>
                <a:cubicBezTo>
                  <a:pt x="2045" y="1852"/>
                  <a:pt x="2089" y="1810"/>
                  <a:pt x="2091" y="1808"/>
                </a:cubicBezTo>
                <a:cubicBezTo>
                  <a:pt x="2159" y="1746"/>
                  <a:pt x="2207" y="1665"/>
                  <a:pt x="2262" y="1591"/>
                </a:cubicBezTo>
                <a:cubicBezTo>
                  <a:pt x="2277" y="1539"/>
                  <a:pt x="2249" y="1626"/>
                  <a:pt x="2290" y="1546"/>
                </a:cubicBezTo>
                <a:cubicBezTo>
                  <a:pt x="2294" y="1537"/>
                  <a:pt x="2292" y="1526"/>
                  <a:pt x="2296" y="1517"/>
                </a:cubicBezTo>
                <a:cubicBezTo>
                  <a:pt x="2310" y="1489"/>
                  <a:pt x="2331" y="1465"/>
                  <a:pt x="2347" y="1438"/>
                </a:cubicBezTo>
                <a:cubicBezTo>
                  <a:pt x="2364" y="1379"/>
                  <a:pt x="2383" y="1321"/>
                  <a:pt x="2398" y="1261"/>
                </a:cubicBezTo>
                <a:cubicBezTo>
                  <a:pt x="2411" y="1071"/>
                  <a:pt x="2413" y="926"/>
                  <a:pt x="2416" y="713"/>
                </a:cubicBezTo>
                <a:cubicBezTo>
                  <a:pt x="2414" y="629"/>
                  <a:pt x="2415" y="546"/>
                  <a:pt x="2410" y="462"/>
                </a:cubicBezTo>
                <a:cubicBezTo>
                  <a:pt x="2408" y="431"/>
                  <a:pt x="2388" y="419"/>
                  <a:pt x="2370" y="400"/>
                </a:cubicBezTo>
                <a:cubicBezTo>
                  <a:pt x="2305" y="328"/>
                  <a:pt x="2243" y="262"/>
                  <a:pt x="2148" y="228"/>
                </a:cubicBezTo>
                <a:cubicBezTo>
                  <a:pt x="2104" y="185"/>
                  <a:pt x="2057" y="161"/>
                  <a:pt x="2005" y="132"/>
                </a:cubicBezTo>
                <a:cubicBezTo>
                  <a:pt x="1970" y="112"/>
                  <a:pt x="1935" y="83"/>
                  <a:pt x="1897" y="69"/>
                </a:cubicBezTo>
                <a:cubicBezTo>
                  <a:pt x="1857" y="54"/>
                  <a:pt x="1813" y="49"/>
                  <a:pt x="1771" y="40"/>
                </a:cubicBezTo>
                <a:cubicBezTo>
                  <a:pt x="1676" y="44"/>
                  <a:pt x="1586" y="51"/>
                  <a:pt x="1492" y="57"/>
                </a:cubicBezTo>
                <a:cubicBezTo>
                  <a:pt x="1410" y="86"/>
                  <a:pt x="1319" y="63"/>
                  <a:pt x="1235" y="52"/>
                </a:cubicBezTo>
                <a:cubicBezTo>
                  <a:pt x="1190" y="39"/>
                  <a:pt x="1144" y="27"/>
                  <a:pt x="1098" y="17"/>
                </a:cubicBezTo>
                <a:cubicBezTo>
                  <a:pt x="1073" y="12"/>
                  <a:pt x="1024" y="0"/>
                  <a:pt x="1024" y="0"/>
                </a:cubicBezTo>
                <a:cubicBezTo>
                  <a:pt x="1001" y="6"/>
                  <a:pt x="973" y="22"/>
                  <a:pt x="950" y="12"/>
                </a:cubicBezTo>
                <a:close/>
              </a:path>
            </a:pathLst>
          </a:custGeom>
          <a:solidFill>
            <a:srgbClr val="3333CC">
              <a:alpha val="15000"/>
            </a:srgbClr>
          </a:solidFill>
          <a:ln w="28575" cap="flat" cmpd="sng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36000" tIns="36000" rIns="36000" bIns="36000"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3497575E-6D1A-D647-671F-8D0043AC47F5}"/>
              </a:ext>
            </a:extLst>
          </p:cNvPr>
          <p:cNvSpPr/>
          <p:nvPr/>
        </p:nvSpPr>
        <p:spPr bwMode="auto">
          <a:xfrm>
            <a:off x="5576719" y="5018699"/>
            <a:ext cx="1593850" cy="1485900"/>
          </a:xfrm>
          <a:custGeom>
            <a:avLst/>
            <a:gdLst>
              <a:gd name="connsiteX0" fmla="*/ 984250 w 1593850"/>
              <a:gd name="connsiteY0" fmla="*/ 0 h 1485900"/>
              <a:gd name="connsiteX1" fmla="*/ 1562100 w 1593850"/>
              <a:gd name="connsiteY1" fmla="*/ 114300 h 1485900"/>
              <a:gd name="connsiteX2" fmla="*/ 1593850 w 1593850"/>
              <a:gd name="connsiteY2" fmla="*/ 1016000 h 1485900"/>
              <a:gd name="connsiteX3" fmla="*/ 1549400 w 1593850"/>
              <a:gd name="connsiteY3" fmla="*/ 1485900 h 1485900"/>
              <a:gd name="connsiteX4" fmla="*/ 692150 w 1593850"/>
              <a:gd name="connsiteY4" fmla="*/ 1327150 h 1485900"/>
              <a:gd name="connsiteX5" fmla="*/ 0 w 1593850"/>
              <a:gd name="connsiteY5" fmla="*/ 889000 h 1485900"/>
              <a:gd name="connsiteX6" fmla="*/ 69850 w 1593850"/>
              <a:gd name="connsiteY6" fmla="*/ 209550 h 1485900"/>
              <a:gd name="connsiteX7" fmla="*/ 984250 w 1593850"/>
              <a:gd name="connsiteY7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93850" h="1485900">
                <a:moveTo>
                  <a:pt x="984250" y="0"/>
                </a:moveTo>
                <a:lnTo>
                  <a:pt x="1562100" y="114300"/>
                </a:lnTo>
                <a:lnTo>
                  <a:pt x="1593850" y="1016000"/>
                </a:lnTo>
                <a:lnTo>
                  <a:pt x="1549400" y="1485900"/>
                </a:lnTo>
                <a:lnTo>
                  <a:pt x="692150" y="1327150"/>
                </a:lnTo>
                <a:lnTo>
                  <a:pt x="0" y="889000"/>
                </a:lnTo>
                <a:lnTo>
                  <a:pt x="69850" y="209550"/>
                </a:lnTo>
                <a:lnTo>
                  <a:pt x="984250" y="0"/>
                </a:lnTo>
                <a:close/>
              </a:path>
            </a:pathLst>
          </a:custGeom>
          <a:solidFill>
            <a:srgbClr val="3333CC">
              <a:alpha val="15000"/>
            </a:srgbClr>
          </a:solidFill>
          <a:ln w="2540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81" name="Picture 100">
            <a:extLst>
              <a:ext uri="{FF2B5EF4-FFF2-40B4-BE49-F238E27FC236}">
                <a16:creationId xmlns:a16="http://schemas.microsoft.com/office/drawing/2014/main" id="{8BA7A669-F893-7788-BE20-AECCF8E68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075" y="4556307"/>
            <a:ext cx="1836737" cy="2346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grpSp>
        <p:nvGrpSpPr>
          <p:cNvPr id="182" name="Group 104">
            <a:extLst>
              <a:ext uri="{FF2B5EF4-FFF2-40B4-BE49-F238E27FC236}">
                <a16:creationId xmlns:a16="http://schemas.microsoft.com/office/drawing/2014/main" id="{7E975F09-12DE-0027-8325-00511B93BB90}"/>
              </a:ext>
            </a:extLst>
          </p:cNvPr>
          <p:cNvGrpSpPr>
            <a:grpSpLocks/>
          </p:cNvGrpSpPr>
          <p:nvPr/>
        </p:nvGrpSpPr>
        <p:grpSpPr bwMode="auto">
          <a:xfrm>
            <a:off x="9705550" y="4295957"/>
            <a:ext cx="3282950" cy="2378075"/>
            <a:chOff x="6774872" y="1702610"/>
            <a:chExt cx="3282418" cy="2378075"/>
          </a:xfrm>
        </p:grpSpPr>
        <p:sp>
          <p:nvSpPr>
            <p:cNvPr id="183" name="Line 14">
              <a:extLst>
                <a:ext uri="{FF2B5EF4-FFF2-40B4-BE49-F238E27FC236}">
                  <a16:creationId xmlns:a16="http://schemas.microsoft.com/office/drawing/2014/main" id="{99180540-B9F7-0BD1-2477-46CCC4F81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45099" y="1702610"/>
              <a:ext cx="154321" cy="32507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" name="Line 15">
              <a:extLst>
                <a:ext uri="{FF2B5EF4-FFF2-40B4-BE49-F238E27FC236}">
                  <a16:creationId xmlns:a16="http://schemas.microsoft.com/office/drawing/2014/main" id="{BBAA674E-5810-44E7-A11C-07BB43BA9B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947560" y="1722418"/>
              <a:ext cx="207824" cy="39588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5" name="Line 16">
              <a:extLst>
                <a:ext uri="{FF2B5EF4-FFF2-40B4-BE49-F238E27FC236}">
                  <a16:creationId xmlns:a16="http://schemas.microsoft.com/office/drawing/2014/main" id="{2F0863FF-558C-8B7C-3BCB-4BD0BEEC6E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6791" y="2206318"/>
              <a:ext cx="621558" cy="26179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" name="Line 17">
              <a:extLst>
                <a:ext uri="{FF2B5EF4-FFF2-40B4-BE49-F238E27FC236}">
                  <a16:creationId xmlns:a16="http://schemas.microsoft.com/office/drawing/2014/main" id="{B82C8B6B-26A5-82C9-B7C5-BC040915E6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43715" y="2462289"/>
              <a:ext cx="657950" cy="48819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7" name="Line 18">
              <a:extLst>
                <a:ext uri="{FF2B5EF4-FFF2-40B4-BE49-F238E27FC236}">
                  <a16:creationId xmlns:a16="http://schemas.microsoft.com/office/drawing/2014/main" id="{1C8C7B70-3F28-73B1-4B5F-52C49D775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18349" y="2445977"/>
              <a:ext cx="1438941" cy="1398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8" name="Line 19">
              <a:extLst>
                <a:ext uri="{FF2B5EF4-FFF2-40B4-BE49-F238E27FC236}">
                  <a16:creationId xmlns:a16="http://schemas.microsoft.com/office/drawing/2014/main" id="{BE9D13B7-3A27-218C-1098-273417DE3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17747" y="3217308"/>
              <a:ext cx="857108" cy="13282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9" name="Line 20">
              <a:extLst>
                <a:ext uri="{FF2B5EF4-FFF2-40B4-BE49-F238E27FC236}">
                  <a16:creationId xmlns:a16="http://schemas.microsoft.com/office/drawing/2014/main" id="{4E0BED04-6309-0FAD-5406-C8572CA39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45700" y="3230124"/>
              <a:ext cx="172047" cy="8505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0" name="Line 21">
              <a:extLst>
                <a:ext uri="{FF2B5EF4-FFF2-40B4-BE49-F238E27FC236}">
                  <a16:creationId xmlns:a16="http://schemas.microsoft.com/office/drawing/2014/main" id="{1D59512C-DA1A-FEAB-7F7A-A8A19E3B32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88112" y="2953984"/>
              <a:ext cx="362299" cy="50483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1" name="Line 22">
              <a:extLst>
                <a:ext uri="{FF2B5EF4-FFF2-40B4-BE49-F238E27FC236}">
                  <a16:creationId xmlns:a16="http://schemas.microsoft.com/office/drawing/2014/main" id="{21D0A7D1-DB7F-F004-4D55-3075C5B321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74872" y="2473036"/>
              <a:ext cx="267939" cy="3935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2" name="Line 23">
              <a:extLst>
                <a:ext uri="{FF2B5EF4-FFF2-40B4-BE49-F238E27FC236}">
                  <a16:creationId xmlns:a16="http://schemas.microsoft.com/office/drawing/2014/main" id="{7979A622-29A4-FD1F-6CB0-EE9E2E209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0112" y="2511226"/>
              <a:ext cx="284660" cy="43926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3" name="Line 24">
              <a:extLst>
                <a:ext uri="{FF2B5EF4-FFF2-40B4-BE49-F238E27FC236}">
                  <a16:creationId xmlns:a16="http://schemas.microsoft.com/office/drawing/2014/main" id="{E1D5874D-FE7C-3AC2-DECD-ED5401D4D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8501" y="2951653"/>
              <a:ext cx="79246" cy="27264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" name="Line 25">
              <a:extLst>
                <a:ext uri="{FF2B5EF4-FFF2-40B4-BE49-F238E27FC236}">
                  <a16:creationId xmlns:a16="http://schemas.microsoft.com/office/drawing/2014/main" id="{EE53673F-ACA0-0DBC-F4E5-0F00C32A17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42472" y="2195316"/>
              <a:ext cx="244473" cy="59904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5" name="Line 26">
              <a:extLst>
                <a:ext uri="{FF2B5EF4-FFF2-40B4-BE49-F238E27FC236}">
                  <a16:creationId xmlns:a16="http://schemas.microsoft.com/office/drawing/2014/main" id="{7934AC79-0BA6-852D-7085-6EF803EA01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5199" y="2214111"/>
              <a:ext cx="289874" cy="56976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6" name="Line 27">
              <a:extLst>
                <a:ext uri="{FF2B5EF4-FFF2-40B4-BE49-F238E27FC236}">
                  <a16:creationId xmlns:a16="http://schemas.microsoft.com/office/drawing/2014/main" id="{23B045A3-2997-9621-CE48-A8C996AB20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34772" y="2790862"/>
              <a:ext cx="297172" cy="1701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7" name="Line 28">
              <a:extLst>
                <a:ext uri="{FF2B5EF4-FFF2-40B4-BE49-F238E27FC236}">
                  <a16:creationId xmlns:a16="http://schemas.microsoft.com/office/drawing/2014/main" id="{33FF5723-58D8-7AD7-12EE-B1012EBA4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1857" y="2799018"/>
              <a:ext cx="201243" cy="1584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8" name="Line 30">
              <a:extLst>
                <a:ext uri="{FF2B5EF4-FFF2-40B4-BE49-F238E27FC236}">
                  <a16:creationId xmlns:a16="http://schemas.microsoft.com/office/drawing/2014/main" id="{90E9CB66-BB3B-5566-055B-4EBE741733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49069" y="2214111"/>
              <a:ext cx="291959" cy="28546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9" name="Line 31">
              <a:extLst>
                <a:ext uri="{FF2B5EF4-FFF2-40B4-BE49-F238E27FC236}">
                  <a16:creationId xmlns:a16="http://schemas.microsoft.com/office/drawing/2014/main" id="{24351F5D-5FDC-86FC-C856-5FBA7F926B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39985" y="2034678"/>
              <a:ext cx="47965" cy="17943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" name="Line 32">
              <a:extLst>
                <a:ext uri="{FF2B5EF4-FFF2-40B4-BE49-F238E27FC236}">
                  <a16:creationId xmlns:a16="http://schemas.microsoft.com/office/drawing/2014/main" id="{202B8BA9-AC62-1C57-D364-EC39E2C6F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4206" y="2014871"/>
              <a:ext cx="543509" cy="10343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1" name="Line 33">
              <a:extLst>
                <a:ext uri="{FF2B5EF4-FFF2-40B4-BE49-F238E27FC236}">
                  <a16:creationId xmlns:a16="http://schemas.microsoft.com/office/drawing/2014/main" id="{FD614A2B-C603-F8FE-2FBF-340F0BE19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37158" y="2783871"/>
              <a:ext cx="125125" cy="815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" name="Line 14">
              <a:extLst>
                <a:ext uri="{FF2B5EF4-FFF2-40B4-BE49-F238E27FC236}">
                  <a16:creationId xmlns:a16="http://schemas.microsoft.com/office/drawing/2014/main" id="{1843E589-1AD2-BDF4-B3AC-0EF7F7F44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5801" y="2100519"/>
              <a:ext cx="41144" cy="105799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03" name="Group 172">
            <a:extLst>
              <a:ext uri="{FF2B5EF4-FFF2-40B4-BE49-F238E27FC236}">
                <a16:creationId xmlns:a16="http://schemas.microsoft.com/office/drawing/2014/main" id="{46EB800C-E87C-A8C4-E91D-9BFD0EF07584}"/>
              </a:ext>
            </a:extLst>
          </p:cNvPr>
          <p:cNvGrpSpPr>
            <a:grpSpLocks/>
          </p:cNvGrpSpPr>
          <p:nvPr/>
        </p:nvGrpSpPr>
        <p:grpSpPr bwMode="auto">
          <a:xfrm>
            <a:off x="9891287" y="4429307"/>
            <a:ext cx="1366838" cy="1673225"/>
            <a:chOff x="2863592" y="3335272"/>
            <a:chExt cx="2081471" cy="2279716"/>
          </a:xfrm>
        </p:grpSpPr>
        <p:cxnSp>
          <p:nvCxnSpPr>
            <p:cNvPr id="204" name="Straight Connector 42">
              <a:extLst>
                <a:ext uri="{FF2B5EF4-FFF2-40B4-BE49-F238E27FC236}">
                  <a16:creationId xmlns:a16="http://schemas.microsoft.com/office/drawing/2014/main" id="{85EA92D4-EAFA-3A76-773D-48E3A5F2E2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83043" y="3732551"/>
              <a:ext cx="456811" cy="528233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05" name="Straight Connector 43">
              <a:extLst>
                <a:ext uri="{FF2B5EF4-FFF2-40B4-BE49-F238E27FC236}">
                  <a16:creationId xmlns:a16="http://schemas.microsoft.com/office/drawing/2014/main" id="{8E1CE08B-CEB2-6462-D4AE-5956568969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14921" y="3765616"/>
              <a:ext cx="907116" cy="257824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06" name="Straight Connector 44">
              <a:extLst>
                <a:ext uri="{FF2B5EF4-FFF2-40B4-BE49-F238E27FC236}">
                  <a16:creationId xmlns:a16="http://schemas.microsoft.com/office/drawing/2014/main" id="{D2565B72-477D-B259-3273-8F897674A4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22921" y="4048125"/>
              <a:ext cx="374392" cy="212659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07" name="Straight Connector 45">
              <a:extLst>
                <a:ext uri="{FF2B5EF4-FFF2-40B4-BE49-F238E27FC236}">
                  <a16:creationId xmlns:a16="http://schemas.microsoft.com/office/drawing/2014/main" id="{CC462F7C-C05E-49B8-DA8F-C076BFC46B7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81388" y="4352925"/>
              <a:ext cx="398721" cy="1090679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08" name="Straight Connector 46">
              <a:extLst>
                <a:ext uri="{FF2B5EF4-FFF2-40B4-BE49-F238E27FC236}">
                  <a16:creationId xmlns:a16="http://schemas.microsoft.com/office/drawing/2014/main" id="{DCB49C3A-952C-17E0-F847-05624A29D7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838576" y="4086291"/>
              <a:ext cx="159008" cy="1265172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09" name="Straight Connector 47">
              <a:extLst>
                <a:ext uri="{FF2B5EF4-FFF2-40B4-BE49-F238E27FC236}">
                  <a16:creationId xmlns:a16="http://schemas.microsoft.com/office/drawing/2014/main" id="{42D490EF-C396-B7AB-7EAE-C61669621B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46659" y="4786379"/>
              <a:ext cx="850383" cy="580893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0" name="Straight Connector 48">
              <a:extLst>
                <a:ext uri="{FF2B5EF4-FFF2-40B4-BE49-F238E27FC236}">
                  <a16:creationId xmlns:a16="http://schemas.microsoft.com/office/drawing/2014/main" id="{67358374-BD5F-E356-8A16-DE2F0132DB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946659" y="4298950"/>
              <a:ext cx="475991" cy="411097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1" name="Straight Connector 49">
              <a:extLst>
                <a:ext uri="{FF2B5EF4-FFF2-40B4-BE49-F238E27FC236}">
                  <a16:creationId xmlns:a16="http://schemas.microsoft.com/office/drawing/2014/main" id="{C8EC0753-0028-368F-86E8-5BD28D2614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863592" y="3765616"/>
              <a:ext cx="68262" cy="944431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2" name="Straight Connector 50">
              <a:extLst>
                <a:ext uri="{FF2B5EF4-FFF2-40B4-BE49-F238E27FC236}">
                  <a16:creationId xmlns:a16="http://schemas.microsoft.com/office/drawing/2014/main" id="{2F6887A8-AAD0-CB75-3ADA-783F4B8BA6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80109" y="5443604"/>
              <a:ext cx="958591" cy="171384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3" name="Straight Connector 51">
              <a:extLst>
                <a:ext uri="{FF2B5EF4-FFF2-40B4-BE49-F238E27FC236}">
                  <a16:creationId xmlns:a16="http://schemas.microsoft.com/office/drawing/2014/main" id="{8525C44F-7908-F95F-675E-14A5574D95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97438" y="4981575"/>
              <a:ext cx="47625" cy="579438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4" name="Straight Connector 52">
              <a:extLst>
                <a:ext uri="{FF2B5EF4-FFF2-40B4-BE49-F238E27FC236}">
                  <a16:creationId xmlns:a16="http://schemas.microsoft.com/office/drawing/2014/main" id="{D71A6CAD-5292-E03A-7FDB-AE182F0F67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880109" y="4927600"/>
              <a:ext cx="1006216" cy="439672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5" name="Straight Connector 53">
              <a:extLst>
                <a:ext uri="{FF2B5EF4-FFF2-40B4-BE49-F238E27FC236}">
                  <a16:creationId xmlns:a16="http://schemas.microsoft.com/office/drawing/2014/main" id="{C2E14A73-7DF6-C327-B7D5-BAB1F3D1D3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576763" y="4279900"/>
              <a:ext cx="326766" cy="609534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6" name="Straight Connector 54">
              <a:extLst>
                <a:ext uri="{FF2B5EF4-FFF2-40B4-BE49-F238E27FC236}">
                  <a16:creationId xmlns:a16="http://schemas.microsoft.com/office/drawing/2014/main" id="{A130AFC7-A3B7-6B9F-4F67-7156F3DAEA6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38576" y="4264091"/>
              <a:ext cx="696653" cy="1087372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7" name="Straight Connector 55">
              <a:extLst>
                <a:ext uri="{FF2B5EF4-FFF2-40B4-BE49-F238E27FC236}">
                  <a16:creationId xmlns:a16="http://schemas.microsoft.com/office/drawing/2014/main" id="{83F40C09-4B7E-7623-7A12-4441E408D8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14788" y="4048125"/>
              <a:ext cx="520441" cy="139634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8" name="Straight Connector 56">
              <a:extLst>
                <a:ext uri="{FF2B5EF4-FFF2-40B4-BE49-F238E27FC236}">
                  <a16:creationId xmlns:a16="http://schemas.microsoft.com/office/drawing/2014/main" id="{C3245019-87A5-9244-62C7-6C0B3762C3A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956051" y="3411604"/>
              <a:ext cx="169603" cy="582546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19" name="Straight Connector 57">
              <a:extLst>
                <a:ext uri="{FF2B5EF4-FFF2-40B4-BE49-F238E27FC236}">
                  <a16:creationId xmlns:a16="http://schemas.microsoft.com/office/drawing/2014/main" id="{EB0C60A9-C093-D4FD-FD2D-D7D77C084F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576763" y="3598863"/>
              <a:ext cx="296863" cy="573087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20" name="Straight Connector 58">
              <a:extLst>
                <a:ext uri="{FF2B5EF4-FFF2-40B4-BE49-F238E27FC236}">
                  <a16:creationId xmlns:a16="http://schemas.microsoft.com/office/drawing/2014/main" id="{FD03AE8F-4B41-04F5-D2B2-861A5694C1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25925" y="3373438"/>
              <a:ext cx="588963" cy="171450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21" name="Straight Connector 59">
              <a:extLst>
                <a:ext uri="{FF2B5EF4-FFF2-40B4-BE49-F238E27FC236}">
                  <a16:creationId xmlns:a16="http://schemas.microsoft.com/office/drawing/2014/main" id="{0322C045-695A-83C7-6B2D-7100CAE15A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014921" y="3335272"/>
              <a:ext cx="1110733" cy="354012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22" name="Straight Connector 60">
              <a:extLst>
                <a:ext uri="{FF2B5EF4-FFF2-40B4-BE49-F238E27FC236}">
                  <a16:creationId xmlns:a16="http://schemas.microsoft.com/office/drawing/2014/main" id="{46F76BDC-FFC3-4018-FE2E-E46A841094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91190" y="3558252"/>
              <a:ext cx="53873" cy="1423323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  <p:cxnSp>
          <p:nvCxnSpPr>
            <p:cNvPr id="223" name="Straight Connector 61">
              <a:extLst>
                <a:ext uri="{FF2B5EF4-FFF2-40B4-BE49-F238E27FC236}">
                  <a16:creationId xmlns:a16="http://schemas.microsoft.com/office/drawing/2014/main" id="{5B512964-BA67-C770-29CE-8024A6C2ACB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997584" y="3583054"/>
              <a:ext cx="834508" cy="426905"/>
            </a:xfrm>
            <a:prstGeom prst="line">
              <a:avLst/>
            </a:prstGeom>
            <a:noFill/>
            <a:ln w="28575" algn="ctr">
              <a:solidFill>
                <a:srgbClr val="3333CC"/>
              </a:solidFill>
              <a:round/>
              <a:headEnd/>
              <a:tailEnd/>
            </a:ln>
          </p:spPr>
        </p:cxnSp>
      </p:grpSp>
      <p:grpSp>
        <p:nvGrpSpPr>
          <p:cNvPr id="224" name="Group 42">
            <a:extLst>
              <a:ext uri="{FF2B5EF4-FFF2-40B4-BE49-F238E27FC236}">
                <a16:creationId xmlns:a16="http://schemas.microsoft.com/office/drawing/2014/main" id="{B5F7D781-D08D-EBC0-1D38-30AA9DAFA41E}"/>
              </a:ext>
            </a:extLst>
          </p:cNvPr>
          <p:cNvGrpSpPr>
            <a:grpSpLocks/>
          </p:cNvGrpSpPr>
          <p:nvPr/>
        </p:nvGrpSpPr>
        <p:grpSpPr bwMode="auto">
          <a:xfrm>
            <a:off x="9878587" y="4418195"/>
            <a:ext cx="1417638" cy="1724025"/>
            <a:chOff x="2846388" y="3319463"/>
            <a:chExt cx="2157412" cy="2349500"/>
          </a:xfrm>
        </p:grpSpPr>
        <p:sp>
          <p:nvSpPr>
            <p:cNvPr id="225" name="Oval 4">
              <a:extLst>
                <a:ext uri="{FF2B5EF4-FFF2-40B4-BE49-F238E27FC236}">
                  <a16:creationId xmlns:a16="http://schemas.microsoft.com/office/drawing/2014/main" id="{97AE4808-2E6C-2B22-320E-CB5DAC555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4650" y="3673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6" name="Oval 5">
              <a:extLst>
                <a:ext uri="{FF2B5EF4-FFF2-40B4-BE49-F238E27FC236}">
                  <a16:creationId xmlns:a16="http://schemas.microsoft.com/office/drawing/2014/main" id="{AA32BCBD-1415-014E-F1E7-CAD262A90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450" y="3319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7" name="Oval 6">
              <a:extLst>
                <a:ext uri="{FF2B5EF4-FFF2-40B4-BE49-F238E27FC236}">
                  <a16:creationId xmlns:a16="http://schemas.microsoft.com/office/drawing/2014/main" id="{9564D9E6-B970-5D7E-F393-7EC2FB322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6388" y="46942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8" name="Oval 7">
              <a:extLst>
                <a:ext uri="{FF2B5EF4-FFF2-40B4-BE49-F238E27FC236}">
                  <a16:creationId xmlns:a16="http://schemas.microsoft.com/office/drawing/2014/main" id="{AB7EE85C-8930-FE18-5747-2F6B4199E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39941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9" name="Oval 8">
              <a:extLst>
                <a:ext uri="{FF2B5EF4-FFF2-40B4-BE49-F238E27FC236}">
                  <a16:creationId xmlns:a16="http://schemas.microsoft.com/office/drawing/2014/main" id="{27A759BC-43B2-20F5-7ADA-6C23892B5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838" y="5351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0" name="Oval 9">
              <a:extLst>
                <a:ext uri="{FF2B5EF4-FFF2-40B4-BE49-F238E27FC236}">
                  <a16:creationId xmlns:a16="http://schemas.microsoft.com/office/drawing/2014/main" id="{AC24B675-E78D-3969-0435-DC5E7D1AB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8025" y="41719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1" name="Oval 10">
              <a:extLst>
                <a:ext uri="{FF2B5EF4-FFF2-40B4-BE49-F238E27FC236}">
                  <a16:creationId xmlns:a16="http://schemas.microsoft.com/office/drawing/2014/main" id="{E0B46306-B6CC-2D3A-31D1-3489ECED3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2650" y="42449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2" name="Oval 11">
              <a:extLst>
                <a:ext uri="{FF2B5EF4-FFF2-40B4-BE49-F238E27FC236}">
                  <a16:creationId xmlns:a16="http://schemas.microsoft.com/office/drawing/2014/main" id="{AB6A6827-70D4-648B-F759-8EB29DA39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4888" y="34909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3" name="Oval 12">
              <a:extLst>
                <a:ext uri="{FF2B5EF4-FFF2-40B4-BE49-F238E27FC236}">
                  <a16:creationId xmlns:a16="http://schemas.microsoft.com/office/drawing/2014/main" id="{703F705D-79A1-B618-41E0-00B6E8803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325" y="48736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4" name="Oval 13">
              <a:extLst>
                <a:ext uri="{FF2B5EF4-FFF2-40B4-BE49-F238E27FC236}">
                  <a16:creationId xmlns:a16="http://schemas.microsoft.com/office/drawing/2014/main" id="{E5C1A227-2B84-65C3-BCBE-05A790196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700" y="55610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pPr algn="ctr" eaLnBrk="0" fontAlgn="base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5" name="Text Box 3">
            <a:extLst>
              <a:ext uri="{FF2B5EF4-FFF2-40B4-BE49-F238E27FC236}">
                <a16:creationId xmlns:a16="http://schemas.microsoft.com/office/drawing/2014/main" id="{C68E0D1E-4A25-81A9-0322-4CCF35ADE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5420" y="3621131"/>
            <a:ext cx="2668588" cy="83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rgbClr val="CC9900"/>
                </a:solidFill>
              </a:rPr>
              <a:t>Voronoi diagram </a:t>
            </a:r>
            <a:r>
              <a:rPr lang="en-US" sz="2200" dirty="0"/>
              <a:t>&amp; </a:t>
            </a:r>
            <a:br>
              <a:rPr lang="en-US" sz="2200" dirty="0"/>
            </a:br>
            <a:r>
              <a:rPr lang="en-US" sz="2200" dirty="0">
                <a:solidFill>
                  <a:srgbClr val="3333CC"/>
                </a:solidFill>
              </a:rPr>
              <a:t>Delaunay triangulation</a:t>
            </a:r>
            <a:r>
              <a:rPr lang="en-US" sz="2200" dirty="0"/>
              <a:t>:</a:t>
            </a:r>
            <a:endParaRPr lang="en-US" sz="1800" dirty="0"/>
          </a:p>
        </p:txBody>
      </p:sp>
      <p:pic>
        <p:nvPicPr>
          <p:cNvPr id="2" name="Picture 1" descr="No photo description available.">
            <a:extLst>
              <a:ext uri="{FF2B5EF4-FFF2-40B4-BE49-F238E27FC236}">
                <a16:creationId xmlns:a16="http://schemas.microsoft.com/office/drawing/2014/main" id="{253A5584-4A67-4057-8F33-306E92236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532639" y="4005868"/>
            <a:ext cx="637698" cy="63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1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110" grpId="0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1" grpId="1" animBg="1"/>
      <p:bldP spid="122" grpId="0" animBg="1"/>
      <p:bldP spid="2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Geometric Algorithms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66" name="Text Box 3">
            <a:extLst>
              <a:ext uri="{FF2B5EF4-FFF2-40B4-BE49-F238E27FC236}">
                <a16:creationId xmlns:a16="http://schemas.microsoft.com/office/drawing/2014/main" id="{10E9FBCA-5E79-8938-CC07-CFC7FE8F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3" y="1859531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Algorithm design techniques:</a:t>
            </a:r>
            <a:b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Divide and conquer</a:t>
            </a:r>
          </a:p>
        </p:txBody>
      </p:sp>
      <p:sp>
        <p:nvSpPr>
          <p:cNvPr id="67" name="Text Box 3">
            <a:extLst>
              <a:ext uri="{FF2B5EF4-FFF2-40B4-BE49-F238E27FC236}">
                <a16:creationId xmlns:a16="http://schemas.microsoft.com/office/drawing/2014/main" id="{FD27D68E-E6BD-9AD4-CF21-35E19471D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7978" y="1845293"/>
            <a:ext cx="26685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Sweep line algorithms</a:t>
            </a:r>
            <a:br>
              <a:rPr lang="en-US">
                <a:solidFill>
                  <a:srgbClr val="000000"/>
                </a:solidFill>
                <a:latin typeface="Times New Roman" pitchFamily="18" charset="0"/>
              </a:rPr>
            </a:b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" name="Oval 4">
            <a:extLst>
              <a:ext uri="{FF2B5EF4-FFF2-40B4-BE49-F238E27FC236}">
                <a16:creationId xmlns:a16="http://schemas.microsoft.com/office/drawing/2014/main" id="{253C2E48-49E4-B77B-881C-D7D8F7ED1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834" y="317239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" name="Oval 5">
            <a:extLst>
              <a:ext uri="{FF2B5EF4-FFF2-40B4-BE49-F238E27FC236}">
                <a16:creationId xmlns:a16="http://schemas.microsoft.com/office/drawing/2014/main" id="{FDCB504A-5426-43F2-7DE8-09E8626E7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634" y="2818381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" name="Oval 6">
            <a:extLst>
              <a:ext uri="{FF2B5EF4-FFF2-40B4-BE49-F238E27FC236}">
                <a16:creationId xmlns:a16="http://schemas.microsoft.com/office/drawing/2014/main" id="{467ABBEB-920E-8789-FC64-2B65EFA79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571" y="4193156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" name="Oval 7">
            <a:extLst>
              <a:ext uri="{FF2B5EF4-FFF2-40B4-BE49-F238E27FC236}">
                <a16:creationId xmlns:a16="http://schemas.microsoft.com/office/drawing/2014/main" id="{65713ADC-C370-653B-D015-49152A34C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021" y="4850381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" name="Oval 8">
            <a:extLst>
              <a:ext uri="{FF2B5EF4-FFF2-40B4-BE49-F238E27FC236}">
                <a16:creationId xmlns:a16="http://schemas.microsoft.com/office/drawing/2014/main" id="{EB3E35B6-7B56-C090-3309-2F1ABC61C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209" y="367086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" name="Oval 9">
            <a:extLst>
              <a:ext uri="{FF2B5EF4-FFF2-40B4-BE49-F238E27FC236}">
                <a16:creationId xmlns:a16="http://schemas.microsoft.com/office/drawing/2014/main" id="{7BF745A0-1630-7F98-28BB-5ADC6B293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834" y="374389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" name="Oval 10">
            <a:extLst>
              <a:ext uri="{FF2B5EF4-FFF2-40B4-BE49-F238E27FC236}">
                <a16:creationId xmlns:a16="http://schemas.microsoft.com/office/drawing/2014/main" id="{1B1F87DE-EBD5-5F30-3224-9E06AEE87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9071" y="2989831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" name="Oval 11">
            <a:extLst>
              <a:ext uri="{FF2B5EF4-FFF2-40B4-BE49-F238E27FC236}">
                <a16:creationId xmlns:a16="http://schemas.microsoft.com/office/drawing/2014/main" id="{FCBF30F4-45D4-ADDD-96D3-E6ABCD9B4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509" y="437254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" name="Oval 12">
            <a:extLst>
              <a:ext uri="{FF2B5EF4-FFF2-40B4-BE49-F238E27FC236}">
                <a16:creationId xmlns:a16="http://schemas.microsoft.com/office/drawing/2014/main" id="{6D507CBF-8DFA-A3A7-ED81-933F3759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884" y="5059931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" name="Oval 13">
            <a:extLst>
              <a:ext uri="{FF2B5EF4-FFF2-40B4-BE49-F238E27FC236}">
                <a16:creationId xmlns:a16="http://schemas.microsoft.com/office/drawing/2014/main" id="{06EF8626-99ED-C7E8-8FD0-2958C010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821" y="403281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" name="Line 14">
            <a:extLst>
              <a:ext uri="{FF2B5EF4-FFF2-40B4-BE49-F238E27FC236}">
                <a16:creationId xmlns:a16="http://schemas.microsoft.com/office/drawing/2014/main" id="{75D27585-9625-36B1-5122-54C16E7C44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84546" y="3215256"/>
            <a:ext cx="77788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" name="Line 15">
            <a:extLst>
              <a:ext uri="{FF2B5EF4-FFF2-40B4-BE49-F238E27FC236}">
                <a16:creationId xmlns:a16="http://schemas.microsoft.com/office/drawing/2014/main" id="{C129411F-08E6-01A8-B58B-C9586B9AB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659" y="4250306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Line 16">
            <a:extLst>
              <a:ext uri="{FF2B5EF4-FFF2-40B4-BE49-F238E27FC236}">
                <a16:creationId xmlns:a16="http://schemas.microsoft.com/office/drawing/2014/main" id="{916F993B-411D-429F-18C5-045A2333E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98946" y="4062981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" name="Line 17">
            <a:extLst>
              <a:ext uri="{FF2B5EF4-FFF2-40B4-BE49-F238E27FC236}">
                <a16:creationId xmlns:a16="http://schemas.microsoft.com/office/drawing/2014/main" id="{1691A8F6-93FD-ECC9-0419-B708DA9918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40109" y="3215256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" name="Line 18">
            <a:extLst>
              <a:ext uri="{FF2B5EF4-FFF2-40B4-BE49-F238E27FC236}">
                <a16:creationId xmlns:a16="http://schemas.microsoft.com/office/drawing/2014/main" id="{4D18BCC5-7F1B-CE8B-7AE6-109EE1B17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1846" y="2885056"/>
            <a:ext cx="736600" cy="2268537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" name="Line 19">
            <a:extLst>
              <a:ext uri="{FF2B5EF4-FFF2-40B4-BE49-F238E27FC236}">
                <a16:creationId xmlns:a16="http://schemas.microsoft.com/office/drawing/2014/main" id="{7B504220-7F0B-1CD7-D9A2-CEA17959B6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9559" y="4448743"/>
            <a:ext cx="33337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" name="Line 20">
            <a:extLst>
              <a:ext uri="{FF2B5EF4-FFF2-40B4-BE49-F238E27FC236}">
                <a16:creationId xmlns:a16="http://schemas.microsoft.com/office/drawing/2014/main" id="{05217FE0-AB56-15AC-0FED-138BEA6D1E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46696" y="3039043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5" name="Line 21">
            <a:extLst>
              <a:ext uri="{FF2B5EF4-FFF2-40B4-BE49-F238E27FC236}">
                <a16:creationId xmlns:a16="http://schemas.microsoft.com/office/drawing/2014/main" id="{E0A61333-8E51-CB90-EA66-C3757F04CC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41846" y="2862831"/>
            <a:ext cx="704850" cy="1762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" name="Line 24">
            <a:extLst>
              <a:ext uri="{FF2B5EF4-FFF2-40B4-BE49-F238E27FC236}">
                <a16:creationId xmlns:a16="http://schemas.microsoft.com/office/drawing/2014/main" id="{FE4F5376-8725-2A9E-7E2A-5CAF24E608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1221" y="2862831"/>
            <a:ext cx="1190625" cy="341312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" name="Line 25">
            <a:extLst>
              <a:ext uri="{FF2B5EF4-FFF2-40B4-BE49-F238E27FC236}">
                <a16:creationId xmlns:a16="http://schemas.microsoft.com/office/drawing/2014/main" id="{C399FEB5-BB96-3498-8DD6-514BE0560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1171" y="4901181"/>
            <a:ext cx="1068388" cy="219075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8" name="Oval 4">
            <a:extLst>
              <a:ext uri="{FF2B5EF4-FFF2-40B4-BE49-F238E27FC236}">
                <a16:creationId xmlns:a16="http://schemas.microsoft.com/office/drawing/2014/main" id="{10D2B89E-9B3F-6519-E43A-2335FC945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9366" y="3685205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9" name="Oval 5">
            <a:extLst>
              <a:ext uri="{FF2B5EF4-FFF2-40B4-BE49-F238E27FC236}">
                <a16:creationId xmlns:a16="http://schemas.microsoft.com/office/drawing/2014/main" id="{28F68B74-2E1C-A259-5B6A-D28CE372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078" y="2383455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0" name="Oval 7">
            <a:extLst>
              <a:ext uri="{FF2B5EF4-FFF2-40B4-BE49-F238E27FC236}">
                <a16:creationId xmlns:a16="http://schemas.microsoft.com/office/drawing/2014/main" id="{A99ED12D-07D5-DA00-59E0-04C5E935E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053" y="4110655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1" name="Oval 8">
            <a:extLst>
              <a:ext uri="{FF2B5EF4-FFF2-40B4-BE49-F238E27FC236}">
                <a16:creationId xmlns:a16="http://schemas.microsoft.com/office/drawing/2014/main" id="{54B86BC8-1005-183D-ABDA-8FF0CABB4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8541" y="3091480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2" name="Oval 9">
            <a:extLst>
              <a:ext uri="{FF2B5EF4-FFF2-40B4-BE49-F238E27FC236}">
                <a16:creationId xmlns:a16="http://schemas.microsoft.com/office/drawing/2014/main" id="{BEF22030-10C1-D4D9-87B3-E36C2D6AE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2353" y="3212130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3" name="Oval 10">
            <a:extLst>
              <a:ext uri="{FF2B5EF4-FFF2-40B4-BE49-F238E27FC236}">
                <a16:creationId xmlns:a16="http://schemas.microsoft.com/office/drawing/2014/main" id="{154D4929-24F0-31CB-41CF-42F75C22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891" y="2802555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4" name="Oval 11">
            <a:extLst>
              <a:ext uri="{FF2B5EF4-FFF2-40B4-BE49-F238E27FC236}">
                <a16:creationId xmlns:a16="http://schemas.microsoft.com/office/drawing/2014/main" id="{66CB5E2B-9C1A-65F4-A1CF-7D2221DB1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416" y="3135930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5" name="Oval 12">
            <a:extLst>
              <a:ext uri="{FF2B5EF4-FFF2-40B4-BE49-F238E27FC236}">
                <a16:creationId xmlns:a16="http://schemas.microsoft.com/office/drawing/2014/main" id="{760D5B96-84AF-6951-D1CF-B6BD582AC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603" y="2223118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6" name="Oval 13">
            <a:extLst>
              <a:ext uri="{FF2B5EF4-FFF2-40B4-BE49-F238E27FC236}">
                <a16:creationId xmlns:a16="http://schemas.microsoft.com/office/drawing/2014/main" id="{005FB3F5-D841-8D59-3DA2-2E4E1263B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528" y="3755055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7" name="Line 14">
            <a:extLst>
              <a:ext uri="{FF2B5EF4-FFF2-40B4-BE49-F238E27FC236}">
                <a16:creationId xmlns:a16="http://schemas.microsoft.com/office/drawing/2014/main" id="{249E53F8-7598-0061-C95C-61BCC06F9E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12841" y="211516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" name="Line 15">
            <a:extLst>
              <a:ext uri="{FF2B5EF4-FFF2-40B4-BE49-F238E27FC236}">
                <a16:creationId xmlns:a16="http://schemas.microsoft.com/office/drawing/2014/main" id="{B876E992-22B8-29B5-907F-5A3B76ACD6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3741" y="3177205"/>
            <a:ext cx="1265237" cy="6175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9" name="Line 16">
            <a:extLst>
              <a:ext uri="{FF2B5EF4-FFF2-40B4-BE49-F238E27FC236}">
                <a16:creationId xmlns:a16="http://schemas.microsoft.com/office/drawing/2014/main" id="{FC9356FB-DB39-C542-AAE3-CB61EB1CF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7291" y="2269155"/>
            <a:ext cx="2081212" cy="10668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" name="Line 17">
            <a:extLst>
              <a:ext uri="{FF2B5EF4-FFF2-40B4-BE49-F238E27FC236}">
                <a16:creationId xmlns:a16="http://schemas.microsoft.com/office/drawing/2014/main" id="{798A68D0-2EDB-B3C3-BFC5-BF92F76F66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96991" y="2421555"/>
            <a:ext cx="754062" cy="1317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1" name="Line 18">
            <a:extLst>
              <a:ext uri="{FF2B5EF4-FFF2-40B4-BE49-F238E27FC236}">
                <a16:creationId xmlns:a16="http://schemas.microsoft.com/office/drawing/2014/main" id="{971E56ED-00AF-92B9-185A-6B991277E6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3928" y="2862880"/>
            <a:ext cx="3968750" cy="3746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2" name="Line 19">
            <a:extLst>
              <a:ext uri="{FF2B5EF4-FFF2-40B4-BE49-F238E27FC236}">
                <a16:creationId xmlns:a16="http://schemas.microsoft.com/office/drawing/2014/main" id="{5BFF650F-317E-1216-2911-A588DA0819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2503" y="3121643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" name="Text Box 20">
            <a:extLst>
              <a:ext uri="{FF2B5EF4-FFF2-40B4-BE49-F238E27FC236}">
                <a16:creationId xmlns:a16="http://schemas.microsoft.com/office/drawing/2014/main" id="{9E897CAC-7E15-361C-355F-6B6A407F5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9578" y="3358180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4" name="Text Box 21">
            <a:extLst>
              <a:ext uri="{FF2B5EF4-FFF2-40B4-BE49-F238E27FC236}">
                <a16:creationId xmlns:a16="http://schemas.microsoft.com/office/drawing/2014/main" id="{BA75572B-1611-40D4-7551-01C31A2CD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3153" y="2450130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5" name="Text Box 22">
            <a:extLst>
              <a:ext uri="{FF2B5EF4-FFF2-40B4-BE49-F238E27FC236}">
                <a16:creationId xmlns:a16="http://schemas.microsoft.com/office/drawing/2014/main" id="{C717E374-785E-EE0F-1AC2-7C48A4FBA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9591" y="2610468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06" name="Text Box 23">
            <a:extLst>
              <a:ext uri="{FF2B5EF4-FFF2-40B4-BE49-F238E27FC236}">
                <a16:creationId xmlns:a16="http://schemas.microsoft.com/office/drawing/2014/main" id="{347575FF-B720-57B2-7424-AF1A71448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1816" y="3613768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7" name="Text Box 24">
            <a:extLst>
              <a:ext uri="{FF2B5EF4-FFF2-40B4-BE49-F238E27FC236}">
                <a16:creationId xmlns:a16="http://schemas.microsoft.com/office/drawing/2014/main" id="{E28D3643-21BA-9AEB-8DDE-7ED4ABDE8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0966" y="3396280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08" name="Text Box 25">
            <a:extLst>
              <a:ext uri="{FF2B5EF4-FFF2-40B4-BE49-F238E27FC236}">
                <a16:creationId xmlns:a16="http://schemas.microsoft.com/office/drawing/2014/main" id="{EDBD6759-0E64-9D83-B33B-24B7CF823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628" y="4232893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9" name="Line 27">
            <a:extLst>
              <a:ext uri="{FF2B5EF4-FFF2-40B4-BE49-F238E27FC236}">
                <a16:creationId xmlns:a16="http://schemas.microsoft.com/office/drawing/2014/main" id="{C450DD64-97DA-9009-130A-97F364B9F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82703" y="211516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3" name="Text Box 28">
            <a:extLst>
              <a:ext uri="{FF2B5EF4-FFF2-40B4-BE49-F238E27FC236}">
                <a16:creationId xmlns:a16="http://schemas.microsoft.com/office/drawing/2014/main" id="{C2C1BF69-BDBC-21B8-A8A3-7EFD1C33B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6491" y="4232893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b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25" name="Oval 29">
            <a:extLst>
              <a:ext uri="{FF2B5EF4-FFF2-40B4-BE49-F238E27FC236}">
                <a16:creationId xmlns:a16="http://schemas.microsoft.com/office/drawing/2014/main" id="{EE2B8C15-078E-45FE-A373-7464E937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916" y="3116880"/>
            <a:ext cx="92075" cy="92075"/>
          </a:xfrm>
          <a:prstGeom prst="ellipse">
            <a:avLst/>
          </a:prstGeom>
          <a:solidFill>
            <a:srgbClr val="3333CC"/>
          </a:solidFill>
          <a:ln w="9525" algn="ctr">
            <a:solidFill>
              <a:srgbClr val="3333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6" name="Oval 30">
            <a:extLst>
              <a:ext uri="{FF2B5EF4-FFF2-40B4-BE49-F238E27FC236}">
                <a16:creationId xmlns:a16="http://schemas.microsoft.com/office/drawing/2014/main" id="{72C946EB-9ADF-8261-6316-EA8BF4B6A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5003" y="3274043"/>
            <a:ext cx="92075" cy="92075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7" name="Line 39">
            <a:extLst>
              <a:ext uri="{FF2B5EF4-FFF2-40B4-BE49-F238E27FC236}">
                <a16:creationId xmlns:a16="http://schemas.microsoft.com/office/drawing/2014/main" id="{9B2063FA-BF3F-946B-EAD8-603A1EE06C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64496" y="2115168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8" name="Text Box 50">
            <a:extLst>
              <a:ext uri="{FF2B5EF4-FFF2-40B4-BE49-F238E27FC236}">
                <a16:creationId xmlns:a16="http://schemas.microsoft.com/office/drawing/2014/main" id="{E01F052B-C38D-99BA-F249-DEDC18C3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284" y="4232893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c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3333CC"/>
                </a:solidFill>
                <a:latin typeface="Times New Roman" pitchFamily="18" charset="0"/>
              </a:rPr>
              <a:t>e</a:t>
            </a:r>
            <a:br>
              <a:rPr lang="en-US" sz="2000" i="1">
                <a:solidFill>
                  <a:srgbClr val="3333CC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3333CC"/>
                </a:solidFill>
                <a:latin typeface="Times New Roman" pitchFamily="18" charset="0"/>
              </a:rPr>
              <a:t>b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29" name="Line 26">
            <a:extLst>
              <a:ext uri="{FF2B5EF4-FFF2-40B4-BE49-F238E27FC236}">
                <a16:creationId xmlns:a16="http://schemas.microsoft.com/office/drawing/2014/main" id="{4E207B76-6937-6FAD-4301-2DC4CA83A7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68505" y="2115168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0" name="Text Box 27">
            <a:extLst>
              <a:ext uri="{FF2B5EF4-FFF2-40B4-BE49-F238E27FC236}">
                <a16:creationId xmlns:a16="http://schemas.microsoft.com/office/drawing/2014/main" id="{5EF9B334-4B00-838B-B373-86EC77EB3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2292" y="4232893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br>
              <a:rPr lang="en-US" sz="2000" i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c</a:t>
            </a:r>
            <a:br>
              <a:rPr lang="en-US" sz="2000" i="1">
                <a:solidFill>
                  <a:srgbClr val="0000CC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CC"/>
                </a:solidFill>
                <a:latin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287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/>
      <p:bldP spid="104" grpId="0"/>
      <p:bldP spid="105" grpId="0"/>
      <p:bldP spid="106" grpId="0"/>
      <p:bldP spid="107" grpId="0"/>
      <p:bldP spid="108" grpId="0"/>
      <p:bldP spid="109" grpId="0" animBg="1"/>
      <p:bldP spid="123" grpId="0"/>
      <p:bldP spid="125" grpId="0" animBg="1"/>
      <p:bldP spid="126" grpId="0" animBg="1"/>
      <p:bldP spid="127" grpId="0" animBg="1"/>
      <p:bldP spid="128" grpId="0"/>
      <p:bldP spid="129" grpId="0" animBg="1"/>
      <p:bldP spid="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Geometric Data Structures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DAC942C-C3F1-DAC6-DEBA-7A9E964D3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266" y="1994285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trees for database queries</a:t>
            </a:r>
          </a:p>
        </p:txBody>
      </p:sp>
      <p:sp>
        <p:nvSpPr>
          <p:cNvPr id="3" name="Oval 5">
            <a:extLst>
              <a:ext uri="{FF2B5EF4-FFF2-40B4-BE49-F238E27FC236}">
                <a16:creationId xmlns:a16="http://schemas.microsoft.com/office/drawing/2014/main" id="{9EC9BA3B-8ED0-0B59-5255-11E6FC6CA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854" y="41310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D2E0C747-B7ED-ABFF-22AB-52E30416A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154" y="30261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C90BC454-CA11-3CE4-278D-8714120FC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154" y="38643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81DD43B5-6552-E6D7-762F-F7D962707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554" y="34833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90654ACA-9F12-1A4F-B24A-B70757DDB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954" y="34833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4A4CAC54-9377-EE9F-95EB-98FC0ADAF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554" y="40929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" name="Oval 11">
            <a:extLst>
              <a:ext uri="{FF2B5EF4-FFF2-40B4-BE49-F238E27FC236}">
                <a16:creationId xmlns:a16="http://schemas.microsoft.com/office/drawing/2014/main" id="{E0ABE1A6-6EB1-790F-F311-05A1B28AB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154" y="40167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AD48969D-65E6-0823-9CDC-B7BA327CC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754" y="46263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12962A41-0287-4E94-5551-F062FEDC3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154" y="42453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3" name="Oval 14">
            <a:extLst>
              <a:ext uri="{FF2B5EF4-FFF2-40B4-BE49-F238E27FC236}">
                <a16:creationId xmlns:a16="http://schemas.microsoft.com/office/drawing/2014/main" id="{5AF8FFE8-FFDA-D02C-7C86-7336A0D9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554" y="45501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4" name="Oval 15">
            <a:extLst>
              <a:ext uri="{FF2B5EF4-FFF2-40B4-BE49-F238E27FC236}">
                <a16:creationId xmlns:a16="http://schemas.microsoft.com/office/drawing/2014/main" id="{4B6FDFD9-511B-853C-689B-A353792D6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154" y="32547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5" name="Oval 16">
            <a:extLst>
              <a:ext uri="{FF2B5EF4-FFF2-40B4-BE49-F238E27FC236}">
                <a16:creationId xmlns:a16="http://schemas.microsoft.com/office/drawing/2014/main" id="{F73AB972-98E7-740B-F23F-32559F377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154" y="317856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F6D32C5B-6FA7-2D8D-A5B4-EC8320DB04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3954" y="4321560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9EDD83FB-1092-6EF9-AD79-148306142A1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1798754" y="4626360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9A570CA6-A179-0C2B-E308-A6A1F1C2889A}"/>
              </a:ext>
            </a:extLst>
          </p:cNvPr>
          <p:cNvGrpSpPr>
            <a:grpSpLocks/>
          </p:cNvGrpSpPr>
          <p:nvPr/>
        </p:nvGrpSpPr>
        <p:grpSpPr bwMode="auto">
          <a:xfrm>
            <a:off x="2103554" y="3635760"/>
            <a:ext cx="1066800" cy="762000"/>
            <a:chOff x="4416" y="3168"/>
            <a:chExt cx="672" cy="480"/>
          </a:xfrm>
        </p:grpSpPr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70CA4F66-F8B1-4573-5BB5-C40501EBF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20" name="Group 21">
              <a:extLst>
                <a:ext uri="{FF2B5EF4-FFF2-40B4-BE49-F238E27FC236}">
                  <a16:creationId xmlns:a16="http://schemas.microsoft.com/office/drawing/2014/main" id="{5B858AAF-075F-7920-5CEF-A24722D701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1" name="Oval 22">
                <a:extLst>
                  <a:ext uri="{FF2B5EF4-FFF2-40B4-BE49-F238E27FC236}">
                    <a16:creationId xmlns:a16="http://schemas.microsoft.com/office/drawing/2014/main" id="{3ACBAFE2-FBB8-75DD-1CB0-2B1A5A676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" name="Oval 23">
                <a:extLst>
                  <a:ext uri="{FF2B5EF4-FFF2-40B4-BE49-F238E27FC236}">
                    <a16:creationId xmlns:a16="http://schemas.microsoft.com/office/drawing/2014/main" id="{8616B7BC-56E0-0392-1309-2987EF55C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Oval 24">
                <a:extLst>
                  <a:ext uri="{FF2B5EF4-FFF2-40B4-BE49-F238E27FC236}">
                    <a16:creationId xmlns:a16="http://schemas.microsoft.com/office/drawing/2014/main" id="{C3E635C8-A623-EE1E-13B5-16440B9B60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347" name="Group 300">
            <a:extLst>
              <a:ext uri="{FF2B5EF4-FFF2-40B4-BE49-F238E27FC236}">
                <a16:creationId xmlns:a16="http://schemas.microsoft.com/office/drawing/2014/main" id="{5C6B3F79-F022-941A-14B8-0ED6C9E829B4}"/>
              </a:ext>
            </a:extLst>
          </p:cNvPr>
          <p:cNvGrpSpPr>
            <a:grpSpLocks/>
          </p:cNvGrpSpPr>
          <p:nvPr/>
        </p:nvGrpSpPr>
        <p:grpSpPr bwMode="auto">
          <a:xfrm>
            <a:off x="4770553" y="2223679"/>
            <a:ext cx="6049962" cy="3586162"/>
            <a:chOff x="608132" y="1347788"/>
            <a:chExt cx="8777288" cy="4818062"/>
          </a:xfrm>
        </p:grpSpPr>
        <p:sp>
          <p:nvSpPr>
            <p:cNvPr id="348" name="Freeform 2">
              <a:extLst>
                <a:ext uri="{FF2B5EF4-FFF2-40B4-BE49-F238E27FC236}">
                  <a16:creationId xmlns:a16="http://schemas.microsoft.com/office/drawing/2014/main" id="{A8753A1A-2396-E713-5146-282DB5831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32" y="2190750"/>
              <a:ext cx="668338" cy="1289050"/>
            </a:xfrm>
            <a:custGeom>
              <a:avLst/>
              <a:gdLst>
                <a:gd name="T0" fmla="*/ 190 w 421"/>
                <a:gd name="T1" fmla="*/ 722 h 812"/>
                <a:gd name="T2" fmla="*/ 161 w 421"/>
                <a:gd name="T3" fmla="*/ 679 h 812"/>
                <a:gd name="T4" fmla="*/ 26 w 421"/>
                <a:gd name="T5" fmla="*/ 454 h 812"/>
                <a:gd name="T6" fmla="*/ 12 w 421"/>
                <a:gd name="T7" fmla="*/ 286 h 812"/>
                <a:gd name="T8" fmla="*/ 98 w 421"/>
                <a:gd name="T9" fmla="*/ 166 h 812"/>
                <a:gd name="T10" fmla="*/ 242 w 421"/>
                <a:gd name="T11" fmla="*/ 31 h 812"/>
                <a:gd name="T12" fmla="*/ 362 w 421"/>
                <a:gd name="T13" fmla="*/ 26 h 812"/>
                <a:gd name="T14" fmla="*/ 382 w 421"/>
                <a:gd name="T15" fmla="*/ 185 h 812"/>
                <a:gd name="T16" fmla="*/ 367 w 421"/>
                <a:gd name="T17" fmla="*/ 362 h 812"/>
                <a:gd name="T18" fmla="*/ 415 w 421"/>
                <a:gd name="T19" fmla="*/ 622 h 812"/>
                <a:gd name="T20" fmla="*/ 406 w 421"/>
                <a:gd name="T21" fmla="*/ 761 h 812"/>
                <a:gd name="T22" fmla="*/ 329 w 421"/>
                <a:gd name="T23" fmla="*/ 809 h 812"/>
                <a:gd name="T24" fmla="*/ 190 w 421"/>
                <a:gd name="T25" fmla="*/ 722 h 8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1"/>
                <a:gd name="T40" fmla="*/ 0 h 812"/>
                <a:gd name="T41" fmla="*/ 421 w 421"/>
                <a:gd name="T42" fmla="*/ 812 h 8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1" h="812">
                  <a:moveTo>
                    <a:pt x="190" y="722"/>
                  </a:moveTo>
                  <a:cubicBezTo>
                    <a:pt x="162" y="700"/>
                    <a:pt x="188" y="724"/>
                    <a:pt x="161" y="679"/>
                  </a:cubicBezTo>
                  <a:cubicBezTo>
                    <a:pt x="134" y="634"/>
                    <a:pt x="51" y="520"/>
                    <a:pt x="26" y="454"/>
                  </a:cubicBezTo>
                  <a:cubicBezTo>
                    <a:pt x="1" y="388"/>
                    <a:pt x="0" y="334"/>
                    <a:pt x="12" y="286"/>
                  </a:cubicBezTo>
                  <a:cubicBezTo>
                    <a:pt x="24" y="238"/>
                    <a:pt x="60" y="208"/>
                    <a:pt x="98" y="166"/>
                  </a:cubicBezTo>
                  <a:cubicBezTo>
                    <a:pt x="136" y="124"/>
                    <a:pt x="198" y="54"/>
                    <a:pt x="242" y="31"/>
                  </a:cubicBezTo>
                  <a:cubicBezTo>
                    <a:pt x="286" y="8"/>
                    <a:pt x="339" y="0"/>
                    <a:pt x="362" y="26"/>
                  </a:cubicBezTo>
                  <a:cubicBezTo>
                    <a:pt x="385" y="52"/>
                    <a:pt x="381" y="129"/>
                    <a:pt x="382" y="185"/>
                  </a:cubicBezTo>
                  <a:cubicBezTo>
                    <a:pt x="383" y="241"/>
                    <a:pt x="362" y="289"/>
                    <a:pt x="367" y="362"/>
                  </a:cubicBezTo>
                  <a:cubicBezTo>
                    <a:pt x="372" y="435"/>
                    <a:pt x="409" y="556"/>
                    <a:pt x="415" y="622"/>
                  </a:cubicBezTo>
                  <a:cubicBezTo>
                    <a:pt x="421" y="688"/>
                    <a:pt x="420" y="730"/>
                    <a:pt x="406" y="761"/>
                  </a:cubicBezTo>
                  <a:cubicBezTo>
                    <a:pt x="392" y="792"/>
                    <a:pt x="364" y="812"/>
                    <a:pt x="329" y="809"/>
                  </a:cubicBezTo>
                  <a:cubicBezTo>
                    <a:pt x="294" y="806"/>
                    <a:pt x="218" y="744"/>
                    <a:pt x="190" y="722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49" name="Freeform 3">
              <a:extLst>
                <a:ext uri="{FF2B5EF4-FFF2-40B4-BE49-F238E27FC236}">
                  <a16:creationId xmlns:a16="http://schemas.microsoft.com/office/drawing/2014/main" id="{9DD9C02C-7D53-9D0E-5184-085DEF319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4257" y="1860550"/>
              <a:ext cx="647700" cy="1068388"/>
            </a:xfrm>
            <a:custGeom>
              <a:avLst/>
              <a:gdLst>
                <a:gd name="T0" fmla="*/ 36 w 408"/>
                <a:gd name="T1" fmla="*/ 489 h 673"/>
                <a:gd name="T2" fmla="*/ 3 w 408"/>
                <a:gd name="T3" fmla="*/ 263 h 673"/>
                <a:gd name="T4" fmla="*/ 51 w 408"/>
                <a:gd name="T5" fmla="*/ 153 h 673"/>
                <a:gd name="T6" fmla="*/ 219 w 408"/>
                <a:gd name="T7" fmla="*/ 33 h 673"/>
                <a:gd name="T8" fmla="*/ 324 w 408"/>
                <a:gd name="T9" fmla="*/ 28 h 673"/>
                <a:gd name="T10" fmla="*/ 396 w 408"/>
                <a:gd name="T11" fmla="*/ 201 h 673"/>
                <a:gd name="T12" fmla="*/ 396 w 408"/>
                <a:gd name="T13" fmla="*/ 412 h 673"/>
                <a:gd name="T14" fmla="*/ 377 w 408"/>
                <a:gd name="T15" fmla="*/ 566 h 673"/>
                <a:gd name="T16" fmla="*/ 329 w 408"/>
                <a:gd name="T17" fmla="*/ 666 h 673"/>
                <a:gd name="T18" fmla="*/ 171 w 408"/>
                <a:gd name="T19" fmla="*/ 609 h 673"/>
                <a:gd name="T20" fmla="*/ 75 w 408"/>
                <a:gd name="T21" fmla="*/ 508 h 673"/>
                <a:gd name="T22" fmla="*/ 36 w 408"/>
                <a:gd name="T23" fmla="*/ 489 h 67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8"/>
                <a:gd name="T37" fmla="*/ 0 h 673"/>
                <a:gd name="T38" fmla="*/ 408 w 408"/>
                <a:gd name="T39" fmla="*/ 673 h 67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8" h="673">
                  <a:moveTo>
                    <a:pt x="36" y="489"/>
                  </a:moveTo>
                  <a:cubicBezTo>
                    <a:pt x="24" y="448"/>
                    <a:pt x="0" y="319"/>
                    <a:pt x="3" y="263"/>
                  </a:cubicBezTo>
                  <a:cubicBezTo>
                    <a:pt x="6" y="207"/>
                    <a:pt x="15" y="191"/>
                    <a:pt x="51" y="153"/>
                  </a:cubicBezTo>
                  <a:cubicBezTo>
                    <a:pt x="87" y="115"/>
                    <a:pt x="174" y="54"/>
                    <a:pt x="219" y="33"/>
                  </a:cubicBezTo>
                  <a:cubicBezTo>
                    <a:pt x="264" y="12"/>
                    <a:pt x="295" y="0"/>
                    <a:pt x="324" y="28"/>
                  </a:cubicBezTo>
                  <a:cubicBezTo>
                    <a:pt x="353" y="56"/>
                    <a:pt x="384" y="137"/>
                    <a:pt x="396" y="201"/>
                  </a:cubicBezTo>
                  <a:cubicBezTo>
                    <a:pt x="408" y="265"/>
                    <a:pt x="399" y="351"/>
                    <a:pt x="396" y="412"/>
                  </a:cubicBezTo>
                  <a:cubicBezTo>
                    <a:pt x="393" y="473"/>
                    <a:pt x="388" y="524"/>
                    <a:pt x="377" y="566"/>
                  </a:cubicBezTo>
                  <a:cubicBezTo>
                    <a:pt x="366" y="608"/>
                    <a:pt x="363" y="659"/>
                    <a:pt x="329" y="666"/>
                  </a:cubicBezTo>
                  <a:cubicBezTo>
                    <a:pt x="295" y="673"/>
                    <a:pt x="213" y="635"/>
                    <a:pt x="171" y="609"/>
                  </a:cubicBezTo>
                  <a:cubicBezTo>
                    <a:pt x="129" y="583"/>
                    <a:pt x="95" y="531"/>
                    <a:pt x="75" y="508"/>
                  </a:cubicBezTo>
                  <a:cubicBezTo>
                    <a:pt x="55" y="485"/>
                    <a:pt x="48" y="530"/>
                    <a:pt x="36" y="489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0" name="Freeform 4">
              <a:extLst>
                <a:ext uri="{FF2B5EF4-FFF2-40B4-BE49-F238E27FC236}">
                  <a16:creationId xmlns:a16="http://schemas.microsoft.com/office/drawing/2014/main" id="{74038392-F5EB-7FFB-1FDB-559EDFB23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295" y="2011363"/>
              <a:ext cx="690562" cy="1711325"/>
            </a:xfrm>
            <a:custGeom>
              <a:avLst/>
              <a:gdLst>
                <a:gd name="T0" fmla="*/ 11 w 435"/>
                <a:gd name="T1" fmla="*/ 567 h 1078"/>
                <a:gd name="T2" fmla="*/ 11 w 435"/>
                <a:gd name="T3" fmla="*/ 519 h 1078"/>
                <a:gd name="T4" fmla="*/ 73 w 435"/>
                <a:gd name="T5" fmla="*/ 355 h 1078"/>
                <a:gd name="T6" fmla="*/ 174 w 435"/>
                <a:gd name="T7" fmla="*/ 178 h 1078"/>
                <a:gd name="T8" fmla="*/ 222 w 435"/>
                <a:gd name="T9" fmla="*/ 53 h 1078"/>
                <a:gd name="T10" fmla="*/ 323 w 435"/>
                <a:gd name="T11" fmla="*/ 5 h 1078"/>
                <a:gd name="T12" fmla="*/ 375 w 435"/>
                <a:gd name="T13" fmla="*/ 82 h 1078"/>
                <a:gd name="T14" fmla="*/ 414 w 435"/>
                <a:gd name="T15" fmla="*/ 293 h 1078"/>
                <a:gd name="T16" fmla="*/ 395 w 435"/>
                <a:gd name="T17" fmla="*/ 485 h 1078"/>
                <a:gd name="T18" fmla="*/ 399 w 435"/>
                <a:gd name="T19" fmla="*/ 667 h 1078"/>
                <a:gd name="T20" fmla="*/ 414 w 435"/>
                <a:gd name="T21" fmla="*/ 850 h 1078"/>
                <a:gd name="T22" fmla="*/ 419 w 435"/>
                <a:gd name="T23" fmla="*/ 979 h 1078"/>
                <a:gd name="T24" fmla="*/ 318 w 435"/>
                <a:gd name="T25" fmla="*/ 1066 h 1078"/>
                <a:gd name="T26" fmla="*/ 121 w 435"/>
                <a:gd name="T27" fmla="*/ 907 h 1078"/>
                <a:gd name="T28" fmla="*/ 78 w 435"/>
                <a:gd name="T29" fmla="*/ 677 h 1078"/>
                <a:gd name="T30" fmla="*/ 11 w 435"/>
                <a:gd name="T31" fmla="*/ 567 h 107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35"/>
                <a:gd name="T49" fmla="*/ 0 h 1078"/>
                <a:gd name="T50" fmla="*/ 435 w 435"/>
                <a:gd name="T51" fmla="*/ 1078 h 107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35" h="1078">
                  <a:moveTo>
                    <a:pt x="11" y="567"/>
                  </a:moveTo>
                  <a:cubicBezTo>
                    <a:pt x="0" y="541"/>
                    <a:pt x="1" y="554"/>
                    <a:pt x="11" y="519"/>
                  </a:cubicBezTo>
                  <a:cubicBezTo>
                    <a:pt x="21" y="484"/>
                    <a:pt x="46" y="412"/>
                    <a:pt x="73" y="355"/>
                  </a:cubicBezTo>
                  <a:cubicBezTo>
                    <a:pt x="100" y="298"/>
                    <a:pt x="149" y="228"/>
                    <a:pt x="174" y="178"/>
                  </a:cubicBezTo>
                  <a:cubicBezTo>
                    <a:pt x="199" y="128"/>
                    <a:pt x="197" y="82"/>
                    <a:pt x="222" y="53"/>
                  </a:cubicBezTo>
                  <a:cubicBezTo>
                    <a:pt x="247" y="24"/>
                    <a:pt x="298" y="0"/>
                    <a:pt x="323" y="5"/>
                  </a:cubicBezTo>
                  <a:cubicBezTo>
                    <a:pt x="348" y="10"/>
                    <a:pt x="360" y="34"/>
                    <a:pt x="375" y="82"/>
                  </a:cubicBezTo>
                  <a:cubicBezTo>
                    <a:pt x="390" y="130"/>
                    <a:pt x="411" y="226"/>
                    <a:pt x="414" y="293"/>
                  </a:cubicBezTo>
                  <a:cubicBezTo>
                    <a:pt x="417" y="360"/>
                    <a:pt x="397" y="423"/>
                    <a:pt x="395" y="485"/>
                  </a:cubicBezTo>
                  <a:cubicBezTo>
                    <a:pt x="393" y="547"/>
                    <a:pt x="396" y="606"/>
                    <a:pt x="399" y="667"/>
                  </a:cubicBezTo>
                  <a:cubicBezTo>
                    <a:pt x="402" y="728"/>
                    <a:pt x="411" y="798"/>
                    <a:pt x="414" y="850"/>
                  </a:cubicBezTo>
                  <a:cubicBezTo>
                    <a:pt x="417" y="902"/>
                    <a:pt x="435" y="943"/>
                    <a:pt x="419" y="979"/>
                  </a:cubicBezTo>
                  <a:cubicBezTo>
                    <a:pt x="403" y="1015"/>
                    <a:pt x="368" y="1078"/>
                    <a:pt x="318" y="1066"/>
                  </a:cubicBezTo>
                  <a:cubicBezTo>
                    <a:pt x="268" y="1054"/>
                    <a:pt x="161" y="972"/>
                    <a:pt x="121" y="907"/>
                  </a:cubicBezTo>
                  <a:cubicBezTo>
                    <a:pt x="81" y="842"/>
                    <a:pt x="94" y="733"/>
                    <a:pt x="78" y="677"/>
                  </a:cubicBezTo>
                  <a:cubicBezTo>
                    <a:pt x="62" y="621"/>
                    <a:pt x="22" y="593"/>
                    <a:pt x="11" y="567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1" name="Freeform 5">
              <a:extLst>
                <a:ext uri="{FF2B5EF4-FFF2-40B4-BE49-F238E27FC236}">
                  <a16:creationId xmlns:a16="http://schemas.microsoft.com/office/drawing/2014/main" id="{94B8182C-F1C0-9F0E-335A-9EA71AA9E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1970" y="2255838"/>
              <a:ext cx="933450" cy="1285875"/>
            </a:xfrm>
            <a:custGeom>
              <a:avLst/>
              <a:gdLst>
                <a:gd name="T0" fmla="*/ 15 w 588"/>
                <a:gd name="T1" fmla="*/ 744 h 810"/>
                <a:gd name="T2" fmla="*/ 25 w 588"/>
                <a:gd name="T3" fmla="*/ 369 h 810"/>
                <a:gd name="T4" fmla="*/ 10 w 588"/>
                <a:gd name="T5" fmla="*/ 173 h 810"/>
                <a:gd name="T6" fmla="*/ 87 w 588"/>
                <a:gd name="T7" fmla="*/ 14 h 810"/>
                <a:gd name="T8" fmla="*/ 250 w 588"/>
                <a:gd name="T9" fmla="*/ 91 h 810"/>
                <a:gd name="T10" fmla="*/ 370 w 588"/>
                <a:gd name="T11" fmla="*/ 206 h 810"/>
                <a:gd name="T12" fmla="*/ 466 w 588"/>
                <a:gd name="T13" fmla="*/ 312 h 810"/>
                <a:gd name="T14" fmla="*/ 567 w 588"/>
                <a:gd name="T15" fmla="*/ 427 h 810"/>
                <a:gd name="T16" fmla="*/ 586 w 588"/>
                <a:gd name="T17" fmla="*/ 537 h 810"/>
                <a:gd name="T18" fmla="*/ 553 w 588"/>
                <a:gd name="T19" fmla="*/ 609 h 810"/>
                <a:gd name="T20" fmla="*/ 413 w 588"/>
                <a:gd name="T21" fmla="*/ 672 h 810"/>
                <a:gd name="T22" fmla="*/ 265 w 588"/>
                <a:gd name="T23" fmla="*/ 739 h 810"/>
                <a:gd name="T24" fmla="*/ 97 w 588"/>
                <a:gd name="T25" fmla="*/ 787 h 810"/>
                <a:gd name="T26" fmla="*/ 44 w 588"/>
                <a:gd name="T27" fmla="*/ 768 h 810"/>
                <a:gd name="T28" fmla="*/ 15 w 588"/>
                <a:gd name="T29" fmla="*/ 744 h 8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88"/>
                <a:gd name="T46" fmla="*/ 0 h 810"/>
                <a:gd name="T47" fmla="*/ 588 w 588"/>
                <a:gd name="T48" fmla="*/ 810 h 8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88" h="810">
                  <a:moveTo>
                    <a:pt x="15" y="744"/>
                  </a:moveTo>
                  <a:cubicBezTo>
                    <a:pt x="12" y="678"/>
                    <a:pt x="26" y="464"/>
                    <a:pt x="25" y="369"/>
                  </a:cubicBezTo>
                  <a:cubicBezTo>
                    <a:pt x="24" y="274"/>
                    <a:pt x="0" y="232"/>
                    <a:pt x="10" y="173"/>
                  </a:cubicBezTo>
                  <a:cubicBezTo>
                    <a:pt x="20" y="114"/>
                    <a:pt x="47" y="28"/>
                    <a:pt x="87" y="14"/>
                  </a:cubicBezTo>
                  <a:cubicBezTo>
                    <a:pt x="127" y="0"/>
                    <a:pt x="203" y="59"/>
                    <a:pt x="250" y="91"/>
                  </a:cubicBezTo>
                  <a:cubicBezTo>
                    <a:pt x="297" y="123"/>
                    <a:pt x="334" y="169"/>
                    <a:pt x="370" y="206"/>
                  </a:cubicBezTo>
                  <a:cubicBezTo>
                    <a:pt x="406" y="243"/>
                    <a:pt x="433" y="275"/>
                    <a:pt x="466" y="312"/>
                  </a:cubicBezTo>
                  <a:cubicBezTo>
                    <a:pt x="499" y="349"/>
                    <a:pt x="547" y="389"/>
                    <a:pt x="567" y="427"/>
                  </a:cubicBezTo>
                  <a:cubicBezTo>
                    <a:pt x="587" y="465"/>
                    <a:pt x="588" y="507"/>
                    <a:pt x="586" y="537"/>
                  </a:cubicBezTo>
                  <a:cubicBezTo>
                    <a:pt x="584" y="567"/>
                    <a:pt x="582" y="587"/>
                    <a:pt x="553" y="609"/>
                  </a:cubicBezTo>
                  <a:cubicBezTo>
                    <a:pt x="524" y="631"/>
                    <a:pt x="461" y="650"/>
                    <a:pt x="413" y="672"/>
                  </a:cubicBezTo>
                  <a:cubicBezTo>
                    <a:pt x="365" y="694"/>
                    <a:pt x="318" y="720"/>
                    <a:pt x="265" y="739"/>
                  </a:cubicBezTo>
                  <a:cubicBezTo>
                    <a:pt x="212" y="758"/>
                    <a:pt x="134" y="782"/>
                    <a:pt x="97" y="787"/>
                  </a:cubicBezTo>
                  <a:cubicBezTo>
                    <a:pt x="60" y="792"/>
                    <a:pt x="55" y="775"/>
                    <a:pt x="44" y="768"/>
                  </a:cubicBezTo>
                  <a:cubicBezTo>
                    <a:pt x="33" y="761"/>
                    <a:pt x="18" y="810"/>
                    <a:pt x="15" y="744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2" name="Freeform 6">
              <a:extLst>
                <a:ext uri="{FF2B5EF4-FFF2-40B4-BE49-F238E27FC236}">
                  <a16:creationId xmlns:a16="http://schemas.microsoft.com/office/drawing/2014/main" id="{913AAD6D-6D45-B8E0-245C-521D14BD2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3257" y="1744663"/>
              <a:ext cx="1027113" cy="1970087"/>
            </a:xfrm>
            <a:custGeom>
              <a:avLst/>
              <a:gdLst>
                <a:gd name="T0" fmla="*/ 83 w 647"/>
                <a:gd name="T1" fmla="*/ 5 h 1241"/>
                <a:gd name="T2" fmla="*/ 270 w 647"/>
                <a:gd name="T3" fmla="*/ 39 h 1241"/>
                <a:gd name="T4" fmla="*/ 395 w 647"/>
                <a:gd name="T5" fmla="*/ 67 h 1241"/>
                <a:gd name="T6" fmla="*/ 486 w 647"/>
                <a:gd name="T7" fmla="*/ 154 h 1241"/>
                <a:gd name="T8" fmla="*/ 524 w 647"/>
                <a:gd name="T9" fmla="*/ 283 h 1241"/>
                <a:gd name="T10" fmla="*/ 572 w 647"/>
                <a:gd name="T11" fmla="*/ 403 h 1241"/>
                <a:gd name="T12" fmla="*/ 620 w 647"/>
                <a:gd name="T13" fmla="*/ 495 h 1241"/>
                <a:gd name="T14" fmla="*/ 630 w 647"/>
                <a:gd name="T15" fmla="*/ 605 h 1241"/>
                <a:gd name="T16" fmla="*/ 520 w 647"/>
                <a:gd name="T17" fmla="*/ 787 h 1241"/>
                <a:gd name="T18" fmla="*/ 481 w 647"/>
                <a:gd name="T19" fmla="*/ 903 h 1241"/>
                <a:gd name="T20" fmla="*/ 424 w 647"/>
                <a:gd name="T21" fmla="*/ 1042 h 1241"/>
                <a:gd name="T22" fmla="*/ 337 w 647"/>
                <a:gd name="T23" fmla="*/ 1162 h 1241"/>
                <a:gd name="T24" fmla="*/ 203 w 647"/>
                <a:gd name="T25" fmla="*/ 1234 h 1241"/>
                <a:gd name="T26" fmla="*/ 83 w 647"/>
                <a:gd name="T27" fmla="*/ 1205 h 1241"/>
                <a:gd name="T28" fmla="*/ 64 w 647"/>
                <a:gd name="T29" fmla="*/ 1047 h 1241"/>
                <a:gd name="T30" fmla="*/ 68 w 647"/>
                <a:gd name="T31" fmla="*/ 850 h 1241"/>
                <a:gd name="T32" fmla="*/ 49 w 647"/>
                <a:gd name="T33" fmla="*/ 706 h 1241"/>
                <a:gd name="T34" fmla="*/ 20 w 647"/>
                <a:gd name="T35" fmla="*/ 485 h 1241"/>
                <a:gd name="T36" fmla="*/ 6 w 647"/>
                <a:gd name="T37" fmla="*/ 322 h 1241"/>
                <a:gd name="T38" fmla="*/ 1 w 647"/>
                <a:gd name="T39" fmla="*/ 159 h 1241"/>
                <a:gd name="T40" fmla="*/ 11 w 647"/>
                <a:gd name="T41" fmla="*/ 53 h 1241"/>
                <a:gd name="T42" fmla="*/ 49 w 647"/>
                <a:gd name="T43" fmla="*/ 10 h 1241"/>
                <a:gd name="T44" fmla="*/ 83 w 647"/>
                <a:gd name="T45" fmla="*/ 5 h 12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47"/>
                <a:gd name="T70" fmla="*/ 0 h 1241"/>
                <a:gd name="T71" fmla="*/ 647 w 647"/>
                <a:gd name="T72" fmla="*/ 1241 h 124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47" h="1241">
                  <a:moveTo>
                    <a:pt x="83" y="5"/>
                  </a:moveTo>
                  <a:cubicBezTo>
                    <a:pt x="120" y="10"/>
                    <a:pt x="218" y="29"/>
                    <a:pt x="270" y="39"/>
                  </a:cubicBezTo>
                  <a:cubicBezTo>
                    <a:pt x="322" y="49"/>
                    <a:pt x="359" y="48"/>
                    <a:pt x="395" y="67"/>
                  </a:cubicBezTo>
                  <a:cubicBezTo>
                    <a:pt x="431" y="86"/>
                    <a:pt x="464" y="118"/>
                    <a:pt x="486" y="154"/>
                  </a:cubicBezTo>
                  <a:cubicBezTo>
                    <a:pt x="508" y="190"/>
                    <a:pt x="510" y="241"/>
                    <a:pt x="524" y="283"/>
                  </a:cubicBezTo>
                  <a:cubicBezTo>
                    <a:pt x="538" y="325"/>
                    <a:pt x="556" y="368"/>
                    <a:pt x="572" y="403"/>
                  </a:cubicBezTo>
                  <a:cubicBezTo>
                    <a:pt x="588" y="438"/>
                    <a:pt x="610" y="461"/>
                    <a:pt x="620" y="495"/>
                  </a:cubicBezTo>
                  <a:cubicBezTo>
                    <a:pt x="630" y="529"/>
                    <a:pt x="647" y="556"/>
                    <a:pt x="630" y="605"/>
                  </a:cubicBezTo>
                  <a:cubicBezTo>
                    <a:pt x="613" y="654"/>
                    <a:pt x="545" y="737"/>
                    <a:pt x="520" y="787"/>
                  </a:cubicBezTo>
                  <a:cubicBezTo>
                    <a:pt x="495" y="837"/>
                    <a:pt x="497" y="861"/>
                    <a:pt x="481" y="903"/>
                  </a:cubicBezTo>
                  <a:cubicBezTo>
                    <a:pt x="465" y="945"/>
                    <a:pt x="448" y="999"/>
                    <a:pt x="424" y="1042"/>
                  </a:cubicBezTo>
                  <a:cubicBezTo>
                    <a:pt x="400" y="1085"/>
                    <a:pt x="374" y="1130"/>
                    <a:pt x="337" y="1162"/>
                  </a:cubicBezTo>
                  <a:cubicBezTo>
                    <a:pt x="300" y="1194"/>
                    <a:pt x="245" y="1227"/>
                    <a:pt x="203" y="1234"/>
                  </a:cubicBezTo>
                  <a:cubicBezTo>
                    <a:pt x="161" y="1241"/>
                    <a:pt x="106" y="1236"/>
                    <a:pt x="83" y="1205"/>
                  </a:cubicBezTo>
                  <a:cubicBezTo>
                    <a:pt x="60" y="1174"/>
                    <a:pt x="66" y="1106"/>
                    <a:pt x="64" y="1047"/>
                  </a:cubicBezTo>
                  <a:cubicBezTo>
                    <a:pt x="62" y="988"/>
                    <a:pt x="70" y="907"/>
                    <a:pt x="68" y="850"/>
                  </a:cubicBezTo>
                  <a:cubicBezTo>
                    <a:pt x="66" y="793"/>
                    <a:pt x="57" y="767"/>
                    <a:pt x="49" y="706"/>
                  </a:cubicBezTo>
                  <a:cubicBezTo>
                    <a:pt x="41" y="645"/>
                    <a:pt x="27" y="549"/>
                    <a:pt x="20" y="485"/>
                  </a:cubicBezTo>
                  <a:cubicBezTo>
                    <a:pt x="13" y="421"/>
                    <a:pt x="9" y="376"/>
                    <a:pt x="6" y="322"/>
                  </a:cubicBezTo>
                  <a:cubicBezTo>
                    <a:pt x="3" y="268"/>
                    <a:pt x="0" y="204"/>
                    <a:pt x="1" y="159"/>
                  </a:cubicBezTo>
                  <a:cubicBezTo>
                    <a:pt x="2" y="114"/>
                    <a:pt x="3" y="78"/>
                    <a:pt x="11" y="53"/>
                  </a:cubicBezTo>
                  <a:cubicBezTo>
                    <a:pt x="19" y="28"/>
                    <a:pt x="37" y="18"/>
                    <a:pt x="49" y="10"/>
                  </a:cubicBezTo>
                  <a:cubicBezTo>
                    <a:pt x="61" y="2"/>
                    <a:pt x="46" y="0"/>
                    <a:pt x="83" y="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3" name="Freeform 7">
              <a:extLst>
                <a:ext uri="{FF2B5EF4-FFF2-40B4-BE49-F238E27FC236}">
                  <a16:creationId xmlns:a16="http://schemas.microsoft.com/office/drawing/2014/main" id="{D025C75E-6A5E-36A5-9AEA-5A2762898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3082" y="1746250"/>
              <a:ext cx="1344613" cy="1957388"/>
            </a:xfrm>
            <a:custGeom>
              <a:avLst/>
              <a:gdLst>
                <a:gd name="T0" fmla="*/ 43 w 847"/>
                <a:gd name="T1" fmla="*/ 9 h 1233"/>
                <a:gd name="T2" fmla="*/ 283 w 847"/>
                <a:gd name="T3" fmla="*/ 14 h 1233"/>
                <a:gd name="T4" fmla="*/ 466 w 847"/>
                <a:gd name="T5" fmla="*/ 90 h 1233"/>
                <a:gd name="T6" fmla="*/ 576 w 847"/>
                <a:gd name="T7" fmla="*/ 153 h 1233"/>
                <a:gd name="T8" fmla="*/ 667 w 847"/>
                <a:gd name="T9" fmla="*/ 244 h 1233"/>
                <a:gd name="T10" fmla="*/ 739 w 847"/>
                <a:gd name="T11" fmla="*/ 364 h 1233"/>
                <a:gd name="T12" fmla="*/ 792 w 847"/>
                <a:gd name="T13" fmla="*/ 474 h 1233"/>
                <a:gd name="T14" fmla="*/ 835 w 847"/>
                <a:gd name="T15" fmla="*/ 561 h 1233"/>
                <a:gd name="T16" fmla="*/ 840 w 847"/>
                <a:gd name="T17" fmla="*/ 633 h 1233"/>
                <a:gd name="T18" fmla="*/ 840 w 847"/>
                <a:gd name="T19" fmla="*/ 734 h 1233"/>
                <a:gd name="T20" fmla="*/ 797 w 847"/>
                <a:gd name="T21" fmla="*/ 906 h 1233"/>
                <a:gd name="T22" fmla="*/ 734 w 847"/>
                <a:gd name="T23" fmla="*/ 1007 h 1233"/>
                <a:gd name="T24" fmla="*/ 624 w 847"/>
                <a:gd name="T25" fmla="*/ 1122 h 1233"/>
                <a:gd name="T26" fmla="*/ 456 w 847"/>
                <a:gd name="T27" fmla="*/ 1190 h 1233"/>
                <a:gd name="T28" fmla="*/ 250 w 847"/>
                <a:gd name="T29" fmla="*/ 1233 h 1233"/>
                <a:gd name="T30" fmla="*/ 120 w 847"/>
                <a:gd name="T31" fmla="*/ 1190 h 1233"/>
                <a:gd name="T32" fmla="*/ 34 w 847"/>
                <a:gd name="T33" fmla="*/ 1074 h 1233"/>
                <a:gd name="T34" fmla="*/ 14 w 847"/>
                <a:gd name="T35" fmla="*/ 892 h 1233"/>
                <a:gd name="T36" fmla="*/ 14 w 847"/>
                <a:gd name="T37" fmla="*/ 734 h 1233"/>
                <a:gd name="T38" fmla="*/ 24 w 847"/>
                <a:gd name="T39" fmla="*/ 546 h 1233"/>
                <a:gd name="T40" fmla="*/ 10 w 847"/>
                <a:gd name="T41" fmla="*/ 402 h 1233"/>
                <a:gd name="T42" fmla="*/ 14 w 847"/>
                <a:gd name="T43" fmla="*/ 254 h 1233"/>
                <a:gd name="T44" fmla="*/ 24 w 847"/>
                <a:gd name="T45" fmla="*/ 148 h 1233"/>
                <a:gd name="T46" fmla="*/ 24 w 847"/>
                <a:gd name="T47" fmla="*/ 62 h 1233"/>
                <a:gd name="T48" fmla="*/ 43 w 847"/>
                <a:gd name="T49" fmla="*/ 9 h 12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7"/>
                <a:gd name="T76" fmla="*/ 0 h 1233"/>
                <a:gd name="T77" fmla="*/ 847 w 847"/>
                <a:gd name="T78" fmla="*/ 1233 h 12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7" h="1233">
                  <a:moveTo>
                    <a:pt x="43" y="9"/>
                  </a:moveTo>
                  <a:cubicBezTo>
                    <a:pt x="86" y="1"/>
                    <a:pt x="212" y="0"/>
                    <a:pt x="283" y="14"/>
                  </a:cubicBezTo>
                  <a:cubicBezTo>
                    <a:pt x="354" y="28"/>
                    <a:pt x="417" y="67"/>
                    <a:pt x="466" y="90"/>
                  </a:cubicBezTo>
                  <a:cubicBezTo>
                    <a:pt x="515" y="113"/>
                    <a:pt x="542" y="127"/>
                    <a:pt x="576" y="153"/>
                  </a:cubicBezTo>
                  <a:cubicBezTo>
                    <a:pt x="610" y="179"/>
                    <a:pt x="640" y="209"/>
                    <a:pt x="667" y="244"/>
                  </a:cubicBezTo>
                  <a:cubicBezTo>
                    <a:pt x="694" y="279"/>
                    <a:pt x="718" y="326"/>
                    <a:pt x="739" y="364"/>
                  </a:cubicBezTo>
                  <a:cubicBezTo>
                    <a:pt x="760" y="402"/>
                    <a:pt x="776" y="441"/>
                    <a:pt x="792" y="474"/>
                  </a:cubicBezTo>
                  <a:cubicBezTo>
                    <a:pt x="808" y="507"/>
                    <a:pt x="827" y="535"/>
                    <a:pt x="835" y="561"/>
                  </a:cubicBezTo>
                  <a:cubicBezTo>
                    <a:pt x="843" y="587"/>
                    <a:pt x="839" y="604"/>
                    <a:pt x="840" y="633"/>
                  </a:cubicBezTo>
                  <a:cubicBezTo>
                    <a:pt x="841" y="662"/>
                    <a:pt x="847" y="689"/>
                    <a:pt x="840" y="734"/>
                  </a:cubicBezTo>
                  <a:cubicBezTo>
                    <a:pt x="833" y="779"/>
                    <a:pt x="815" y="861"/>
                    <a:pt x="797" y="906"/>
                  </a:cubicBezTo>
                  <a:cubicBezTo>
                    <a:pt x="779" y="951"/>
                    <a:pt x="763" y="971"/>
                    <a:pt x="734" y="1007"/>
                  </a:cubicBezTo>
                  <a:cubicBezTo>
                    <a:pt x="705" y="1043"/>
                    <a:pt x="670" y="1092"/>
                    <a:pt x="624" y="1122"/>
                  </a:cubicBezTo>
                  <a:cubicBezTo>
                    <a:pt x="578" y="1152"/>
                    <a:pt x="518" y="1171"/>
                    <a:pt x="456" y="1190"/>
                  </a:cubicBezTo>
                  <a:cubicBezTo>
                    <a:pt x="394" y="1209"/>
                    <a:pt x="306" y="1233"/>
                    <a:pt x="250" y="1233"/>
                  </a:cubicBezTo>
                  <a:cubicBezTo>
                    <a:pt x="194" y="1233"/>
                    <a:pt x="156" y="1216"/>
                    <a:pt x="120" y="1190"/>
                  </a:cubicBezTo>
                  <a:cubicBezTo>
                    <a:pt x="84" y="1164"/>
                    <a:pt x="52" y="1124"/>
                    <a:pt x="34" y="1074"/>
                  </a:cubicBezTo>
                  <a:cubicBezTo>
                    <a:pt x="16" y="1024"/>
                    <a:pt x="17" y="949"/>
                    <a:pt x="14" y="892"/>
                  </a:cubicBezTo>
                  <a:cubicBezTo>
                    <a:pt x="11" y="835"/>
                    <a:pt x="12" y="792"/>
                    <a:pt x="14" y="734"/>
                  </a:cubicBezTo>
                  <a:cubicBezTo>
                    <a:pt x="16" y="676"/>
                    <a:pt x="25" y="601"/>
                    <a:pt x="24" y="546"/>
                  </a:cubicBezTo>
                  <a:cubicBezTo>
                    <a:pt x="23" y="491"/>
                    <a:pt x="12" y="451"/>
                    <a:pt x="10" y="402"/>
                  </a:cubicBezTo>
                  <a:cubicBezTo>
                    <a:pt x="8" y="353"/>
                    <a:pt x="12" y="296"/>
                    <a:pt x="14" y="254"/>
                  </a:cubicBezTo>
                  <a:cubicBezTo>
                    <a:pt x="16" y="212"/>
                    <a:pt x="22" y="180"/>
                    <a:pt x="24" y="148"/>
                  </a:cubicBezTo>
                  <a:cubicBezTo>
                    <a:pt x="26" y="116"/>
                    <a:pt x="20" y="84"/>
                    <a:pt x="24" y="62"/>
                  </a:cubicBezTo>
                  <a:cubicBezTo>
                    <a:pt x="28" y="40"/>
                    <a:pt x="0" y="17"/>
                    <a:pt x="43" y="9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4" name="Freeform 8">
              <a:extLst>
                <a:ext uri="{FF2B5EF4-FFF2-40B4-BE49-F238E27FC236}">
                  <a16:creationId xmlns:a16="http://schemas.microsoft.com/office/drawing/2014/main" id="{B03643DF-755B-7725-D71E-73DC6C612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682" y="4048125"/>
              <a:ext cx="3028950" cy="1554163"/>
            </a:xfrm>
            <a:custGeom>
              <a:avLst/>
              <a:gdLst>
                <a:gd name="T0" fmla="*/ 9 w 1908"/>
                <a:gd name="T1" fmla="*/ 863 h 979"/>
                <a:gd name="T2" fmla="*/ 76 w 1908"/>
                <a:gd name="T3" fmla="*/ 546 h 979"/>
                <a:gd name="T4" fmla="*/ 292 w 1908"/>
                <a:gd name="T5" fmla="*/ 296 h 979"/>
                <a:gd name="T6" fmla="*/ 628 w 1908"/>
                <a:gd name="T7" fmla="*/ 100 h 979"/>
                <a:gd name="T8" fmla="*/ 925 w 1908"/>
                <a:gd name="T9" fmla="*/ 8 h 979"/>
                <a:gd name="T10" fmla="*/ 1170 w 1908"/>
                <a:gd name="T11" fmla="*/ 52 h 979"/>
                <a:gd name="T12" fmla="*/ 1396 w 1908"/>
                <a:gd name="T13" fmla="*/ 167 h 979"/>
                <a:gd name="T14" fmla="*/ 1607 w 1908"/>
                <a:gd name="T15" fmla="*/ 301 h 979"/>
                <a:gd name="T16" fmla="*/ 1761 w 1908"/>
                <a:gd name="T17" fmla="*/ 460 h 979"/>
                <a:gd name="T18" fmla="*/ 1833 w 1908"/>
                <a:gd name="T19" fmla="*/ 714 h 979"/>
                <a:gd name="T20" fmla="*/ 1881 w 1908"/>
                <a:gd name="T21" fmla="*/ 892 h 979"/>
                <a:gd name="T22" fmla="*/ 1669 w 1908"/>
                <a:gd name="T23" fmla="*/ 954 h 979"/>
                <a:gd name="T24" fmla="*/ 1348 w 1908"/>
                <a:gd name="T25" fmla="*/ 973 h 979"/>
                <a:gd name="T26" fmla="*/ 1026 w 1908"/>
                <a:gd name="T27" fmla="*/ 978 h 979"/>
                <a:gd name="T28" fmla="*/ 719 w 1908"/>
                <a:gd name="T29" fmla="*/ 964 h 979"/>
                <a:gd name="T30" fmla="*/ 417 w 1908"/>
                <a:gd name="T31" fmla="*/ 964 h 979"/>
                <a:gd name="T32" fmla="*/ 138 w 1908"/>
                <a:gd name="T33" fmla="*/ 959 h 979"/>
                <a:gd name="T34" fmla="*/ 23 w 1908"/>
                <a:gd name="T35" fmla="*/ 896 h 979"/>
                <a:gd name="T36" fmla="*/ 9 w 1908"/>
                <a:gd name="T37" fmla="*/ 863 h 9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08"/>
                <a:gd name="T58" fmla="*/ 0 h 979"/>
                <a:gd name="T59" fmla="*/ 1908 w 1908"/>
                <a:gd name="T60" fmla="*/ 979 h 9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08" h="979">
                  <a:moveTo>
                    <a:pt x="9" y="863"/>
                  </a:moveTo>
                  <a:cubicBezTo>
                    <a:pt x="18" y="805"/>
                    <a:pt x="29" y="640"/>
                    <a:pt x="76" y="546"/>
                  </a:cubicBezTo>
                  <a:cubicBezTo>
                    <a:pt x="123" y="452"/>
                    <a:pt x="200" y="370"/>
                    <a:pt x="292" y="296"/>
                  </a:cubicBezTo>
                  <a:cubicBezTo>
                    <a:pt x="384" y="222"/>
                    <a:pt x="523" y="148"/>
                    <a:pt x="628" y="100"/>
                  </a:cubicBezTo>
                  <a:cubicBezTo>
                    <a:pt x="733" y="52"/>
                    <a:pt x="835" y="16"/>
                    <a:pt x="925" y="8"/>
                  </a:cubicBezTo>
                  <a:cubicBezTo>
                    <a:pt x="1015" y="0"/>
                    <a:pt x="1092" y="26"/>
                    <a:pt x="1170" y="52"/>
                  </a:cubicBezTo>
                  <a:cubicBezTo>
                    <a:pt x="1248" y="78"/>
                    <a:pt x="1323" y="126"/>
                    <a:pt x="1396" y="167"/>
                  </a:cubicBezTo>
                  <a:cubicBezTo>
                    <a:pt x="1469" y="208"/>
                    <a:pt x="1546" y="252"/>
                    <a:pt x="1607" y="301"/>
                  </a:cubicBezTo>
                  <a:cubicBezTo>
                    <a:pt x="1668" y="350"/>
                    <a:pt x="1723" y="391"/>
                    <a:pt x="1761" y="460"/>
                  </a:cubicBezTo>
                  <a:cubicBezTo>
                    <a:pt x="1799" y="529"/>
                    <a:pt x="1813" y="642"/>
                    <a:pt x="1833" y="714"/>
                  </a:cubicBezTo>
                  <a:cubicBezTo>
                    <a:pt x="1853" y="786"/>
                    <a:pt x="1908" y="852"/>
                    <a:pt x="1881" y="892"/>
                  </a:cubicBezTo>
                  <a:cubicBezTo>
                    <a:pt x="1854" y="932"/>
                    <a:pt x="1758" y="941"/>
                    <a:pt x="1669" y="954"/>
                  </a:cubicBezTo>
                  <a:cubicBezTo>
                    <a:pt x="1580" y="967"/>
                    <a:pt x="1455" y="969"/>
                    <a:pt x="1348" y="973"/>
                  </a:cubicBezTo>
                  <a:cubicBezTo>
                    <a:pt x="1241" y="977"/>
                    <a:pt x="1131" y="979"/>
                    <a:pt x="1026" y="978"/>
                  </a:cubicBezTo>
                  <a:cubicBezTo>
                    <a:pt x="921" y="977"/>
                    <a:pt x="820" y="966"/>
                    <a:pt x="719" y="964"/>
                  </a:cubicBezTo>
                  <a:cubicBezTo>
                    <a:pt x="618" y="962"/>
                    <a:pt x="514" y="965"/>
                    <a:pt x="417" y="964"/>
                  </a:cubicBezTo>
                  <a:cubicBezTo>
                    <a:pt x="320" y="963"/>
                    <a:pt x="204" y="970"/>
                    <a:pt x="138" y="959"/>
                  </a:cubicBezTo>
                  <a:cubicBezTo>
                    <a:pt x="72" y="948"/>
                    <a:pt x="44" y="914"/>
                    <a:pt x="23" y="896"/>
                  </a:cubicBezTo>
                  <a:cubicBezTo>
                    <a:pt x="2" y="878"/>
                    <a:pt x="0" y="921"/>
                    <a:pt x="9" y="863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5" name="Freeform 9">
              <a:extLst>
                <a:ext uri="{FF2B5EF4-FFF2-40B4-BE49-F238E27FC236}">
                  <a16:creationId xmlns:a16="http://schemas.microsoft.com/office/drawing/2014/main" id="{8B8D316A-7C89-C23A-3363-44BFCFBB5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332" y="4494213"/>
              <a:ext cx="1162050" cy="996950"/>
            </a:xfrm>
            <a:custGeom>
              <a:avLst/>
              <a:gdLst>
                <a:gd name="T0" fmla="*/ 14 w 732"/>
                <a:gd name="T1" fmla="*/ 587 h 628"/>
                <a:gd name="T2" fmla="*/ 14 w 732"/>
                <a:gd name="T3" fmla="*/ 423 h 628"/>
                <a:gd name="T4" fmla="*/ 101 w 732"/>
                <a:gd name="T5" fmla="*/ 222 h 628"/>
                <a:gd name="T6" fmla="*/ 264 w 732"/>
                <a:gd name="T7" fmla="*/ 87 h 628"/>
                <a:gd name="T8" fmla="*/ 384 w 732"/>
                <a:gd name="T9" fmla="*/ 1 h 628"/>
                <a:gd name="T10" fmla="*/ 533 w 732"/>
                <a:gd name="T11" fmla="*/ 78 h 628"/>
                <a:gd name="T12" fmla="*/ 686 w 732"/>
                <a:gd name="T13" fmla="*/ 217 h 628"/>
                <a:gd name="T14" fmla="*/ 715 w 732"/>
                <a:gd name="T15" fmla="*/ 390 h 628"/>
                <a:gd name="T16" fmla="*/ 720 w 732"/>
                <a:gd name="T17" fmla="*/ 548 h 628"/>
                <a:gd name="T18" fmla="*/ 643 w 732"/>
                <a:gd name="T19" fmla="*/ 596 h 628"/>
                <a:gd name="T20" fmla="*/ 307 w 732"/>
                <a:gd name="T21" fmla="*/ 625 h 628"/>
                <a:gd name="T22" fmla="*/ 53 w 732"/>
                <a:gd name="T23" fmla="*/ 615 h 628"/>
                <a:gd name="T24" fmla="*/ 14 w 732"/>
                <a:gd name="T25" fmla="*/ 587 h 6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2"/>
                <a:gd name="T40" fmla="*/ 0 h 628"/>
                <a:gd name="T41" fmla="*/ 732 w 732"/>
                <a:gd name="T42" fmla="*/ 628 h 6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2" h="628">
                  <a:moveTo>
                    <a:pt x="14" y="587"/>
                  </a:moveTo>
                  <a:cubicBezTo>
                    <a:pt x="7" y="555"/>
                    <a:pt x="0" y="484"/>
                    <a:pt x="14" y="423"/>
                  </a:cubicBezTo>
                  <a:cubicBezTo>
                    <a:pt x="28" y="362"/>
                    <a:pt x="59" y="278"/>
                    <a:pt x="101" y="222"/>
                  </a:cubicBezTo>
                  <a:cubicBezTo>
                    <a:pt x="143" y="166"/>
                    <a:pt x="217" y="124"/>
                    <a:pt x="264" y="87"/>
                  </a:cubicBezTo>
                  <a:cubicBezTo>
                    <a:pt x="311" y="50"/>
                    <a:pt x="339" y="2"/>
                    <a:pt x="384" y="1"/>
                  </a:cubicBezTo>
                  <a:cubicBezTo>
                    <a:pt x="429" y="0"/>
                    <a:pt x="483" y="42"/>
                    <a:pt x="533" y="78"/>
                  </a:cubicBezTo>
                  <a:cubicBezTo>
                    <a:pt x="583" y="114"/>
                    <a:pt x="656" y="165"/>
                    <a:pt x="686" y="217"/>
                  </a:cubicBezTo>
                  <a:cubicBezTo>
                    <a:pt x="716" y="269"/>
                    <a:pt x="709" y="335"/>
                    <a:pt x="715" y="390"/>
                  </a:cubicBezTo>
                  <a:cubicBezTo>
                    <a:pt x="721" y="445"/>
                    <a:pt x="732" y="514"/>
                    <a:pt x="720" y="548"/>
                  </a:cubicBezTo>
                  <a:cubicBezTo>
                    <a:pt x="708" y="582"/>
                    <a:pt x="712" y="583"/>
                    <a:pt x="643" y="596"/>
                  </a:cubicBezTo>
                  <a:cubicBezTo>
                    <a:pt x="574" y="609"/>
                    <a:pt x="405" y="622"/>
                    <a:pt x="307" y="625"/>
                  </a:cubicBezTo>
                  <a:cubicBezTo>
                    <a:pt x="209" y="628"/>
                    <a:pt x="100" y="622"/>
                    <a:pt x="53" y="615"/>
                  </a:cubicBezTo>
                  <a:cubicBezTo>
                    <a:pt x="6" y="608"/>
                    <a:pt x="21" y="619"/>
                    <a:pt x="14" y="587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6" name="Freeform 10">
              <a:extLst>
                <a:ext uri="{FF2B5EF4-FFF2-40B4-BE49-F238E27FC236}">
                  <a16:creationId xmlns:a16="http://schemas.microsoft.com/office/drawing/2014/main" id="{D70CEF88-6D62-4240-A4D4-7E8A236DD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332" y="4832350"/>
              <a:ext cx="560388" cy="600075"/>
            </a:xfrm>
            <a:custGeom>
              <a:avLst/>
              <a:gdLst>
                <a:gd name="T0" fmla="*/ 14 w 353"/>
                <a:gd name="T1" fmla="*/ 350 h 378"/>
                <a:gd name="T2" fmla="*/ 9 w 353"/>
                <a:gd name="T3" fmla="*/ 230 h 378"/>
                <a:gd name="T4" fmla="*/ 67 w 353"/>
                <a:gd name="T5" fmla="*/ 110 h 378"/>
                <a:gd name="T6" fmla="*/ 125 w 353"/>
                <a:gd name="T7" fmla="*/ 14 h 378"/>
                <a:gd name="T8" fmla="*/ 240 w 353"/>
                <a:gd name="T9" fmla="*/ 23 h 378"/>
                <a:gd name="T10" fmla="*/ 293 w 353"/>
                <a:gd name="T11" fmla="*/ 95 h 378"/>
                <a:gd name="T12" fmla="*/ 317 w 353"/>
                <a:gd name="T13" fmla="*/ 210 h 378"/>
                <a:gd name="T14" fmla="*/ 345 w 353"/>
                <a:gd name="T15" fmla="*/ 282 h 378"/>
                <a:gd name="T16" fmla="*/ 269 w 353"/>
                <a:gd name="T17" fmla="*/ 364 h 378"/>
                <a:gd name="T18" fmla="*/ 139 w 353"/>
                <a:gd name="T19" fmla="*/ 369 h 378"/>
                <a:gd name="T20" fmla="*/ 62 w 353"/>
                <a:gd name="T21" fmla="*/ 364 h 378"/>
                <a:gd name="T22" fmla="*/ 14 w 353"/>
                <a:gd name="T23" fmla="*/ 350 h 3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378"/>
                <a:gd name="T38" fmla="*/ 353 w 353"/>
                <a:gd name="T39" fmla="*/ 378 h 37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378">
                  <a:moveTo>
                    <a:pt x="14" y="350"/>
                  </a:moveTo>
                  <a:cubicBezTo>
                    <a:pt x="5" y="328"/>
                    <a:pt x="0" y="270"/>
                    <a:pt x="9" y="230"/>
                  </a:cubicBezTo>
                  <a:cubicBezTo>
                    <a:pt x="18" y="190"/>
                    <a:pt x="48" y="146"/>
                    <a:pt x="67" y="110"/>
                  </a:cubicBezTo>
                  <a:cubicBezTo>
                    <a:pt x="86" y="74"/>
                    <a:pt x="96" y="28"/>
                    <a:pt x="125" y="14"/>
                  </a:cubicBezTo>
                  <a:cubicBezTo>
                    <a:pt x="154" y="0"/>
                    <a:pt x="212" y="10"/>
                    <a:pt x="240" y="23"/>
                  </a:cubicBezTo>
                  <a:cubicBezTo>
                    <a:pt x="268" y="36"/>
                    <a:pt x="280" y="64"/>
                    <a:pt x="293" y="95"/>
                  </a:cubicBezTo>
                  <a:cubicBezTo>
                    <a:pt x="306" y="126"/>
                    <a:pt x="308" y="179"/>
                    <a:pt x="317" y="210"/>
                  </a:cubicBezTo>
                  <a:cubicBezTo>
                    <a:pt x="326" y="241"/>
                    <a:pt x="353" y="256"/>
                    <a:pt x="345" y="282"/>
                  </a:cubicBezTo>
                  <a:cubicBezTo>
                    <a:pt x="337" y="308"/>
                    <a:pt x="303" y="350"/>
                    <a:pt x="269" y="364"/>
                  </a:cubicBezTo>
                  <a:cubicBezTo>
                    <a:pt x="235" y="378"/>
                    <a:pt x="173" y="369"/>
                    <a:pt x="139" y="369"/>
                  </a:cubicBezTo>
                  <a:cubicBezTo>
                    <a:pt x="105" y="369"/>
                    <a:pt x="81" y="369"/>
                    <a:pt x="62" y="364"/>
                  </a:cubicBezTo>
                  <a:cubicBezTo>
                    <a:pt x="43" y="359"/>
                    <a:pt x="23" y="372"/>
                    <a:pt x="14" y="350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7" name="Freeform 11">
              <a:extLst>
                <a:ext uri="{FF2B5EF4-FFF2-40B4-BE49-F238E27FC236}">
                  <a16:creationId xmlns:a16="http://schemas.microsoft.com/office/drawing/2014/main" id="{C4A58C9A-1965-788E-FE79-844A015A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357" y="4427538"/>
              <a:ext cx="1592263" cy="1058862"/>
            </a:xfrm>
            <a:custGeom>
              <a:avLst/>
              <a:gdLst>
                <a:gd name="T0" fmla="*/ 29 w 1003"/>
                <a:gd name="T1" fmla="*/ 585 h 667"/>
                <a:gd name="T2" fmla="*/ 87 w 1003"/>
                <a:gd name="T3" fmla="*/ 288 h 667"/>
                <a:gd name="T4" fmla="*/ 259 w 1003"/>
                <a:gd name="T5" fmla="*/ 110 h 667"/>
                <a:gd name="T6" fmla="*/ 461 w 1003"/>
                <a:gd name="T7" fmla="*/ 0 h 667"/>
                <a:gd name="T8" fmla="*/ 706 w 1003"/>
                <a:gd name="T9" fmla="*/ 110 h 667"/>
                <a:gd name="T10" fmla="*/ 859 w 1003"/>
                <a:gd name="T11" fmla="*/ 297 h 667"/>
                <a:gd name="T12" fmla="*/ 941 w 1003"/>
                <a:gd name="T13" fmla="*/ 441 h 667"/>
                <a:gd name="T14" fmla="*/ 994 w 1003"/>
                <a:gd name="T15" fmla="*/ 595 h 667"/>
                <a:gd name="T16" fmla="*/ 951 w 1003"/>
                <a:gd name="T17" fmla="*/ 643 h 667"/>
                <a:gd name="T18" fmla="*/ 888 w 1003"/>
                <a:gd name="T19" fmla="*/ 643 h 667"/>
                <a:gd name="T20" fmla="*/ 259 w 1003"/>
                <a:gd name="T21" fmla="*/ 657 h 667"/>
                <a:gd name="T22" fmla="*/ 29 w 1003"/>
                <a:gd name="T23" fmla="*/ 585 h 66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3"/>
                <a:gd name="T37" fmla="*/ 0 h 667"/>
                <a:gd name="T38" fmla="*/ 1003 w 1003"/>
                <a:gd name="T39" fmla="*/ 667 h 66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3" h="667">
                  <a:moveTo>
                    <a:pt x="29" y="585"/>
                  </a:moveTo>
                  <a:cubicBezTo>
                    <a:pt x="0" y="523"/>
                    <a:pt x="49" y="367"/>
                    <a:pt x="87" y="288"/>
                  </a:cubicBezTo>
                  <a:cubicBezTo>
                    <a:pt x="125" y="209"/>
                    <a:pt x="197" y="158"/>
                    <a:pt x="259" y="110"/>
                  </a:cubicBezTo>
                  <a:cubicBezTo>
                    <a:pt x="321" y="62"/>
                    <a:pt x="387" y="0"/>
                    <a:pt x="461" y="0"/>
                  </a:cubicBezTo>
                  <a:cubicBezTo>
                    <a:pt x="535" y="0"/>
                    <a:pt x="640" y="61"/>
                    <a:pt x="706" y="110"/>
                  </a:cubicBezTo>
                  <a:cubicBezTo>
                    <a:pt x="772" y="159"/>
                    <a:pt x="820" y="242"/>
                    <a:pt x="859" y="297"/>
                  </a:cubicBezTo>
                  <a:cubicBezTo>
                    <a:pt x="898" y="352"/>
                    <a:pt x="918" y="391"/>
                    <a:pt x="941" y="441"/>
                  </a:cubicBezTo>
                  <a:cubicBezTo>
                    <a:pt x="964" y="491"/>
                    <a:pt x="992" y="561"/>
                    <a:pt x="994" y="595"/>
                  </a:cubicBezTo>
                  <a:cubicBezTo>
                    <a:pt x="996" y="629"/>
                    <a:pt x="969" y="635"/>
                    <a:pt x="951" y="643"/>
                  </a:cubicBezTo>
                  <a:cubicBezTo>
                    <a:pt x="933" y="651"/>
                    <a:pt x="1003" y="641"/>
                    <a:pt x="888" y="643"/>
                  </a:cubicBezTo>
                  <a:cubicBezTo>
                    <a:pt x="773" y="645"/>
                    <a:pt x="401" y="667"/>
                    <a:pt x="259" y="657"/>
                  </a:cubicBezTo>
                  <a:cubicBezTo>
                    <a:pt x="117" y="647"/>
                    <a:pt x="58" y="647"/>
                    <a:pt x="29" y="58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8" name="Freeform 12">
              <a:extLst>
                <a:ext uri="{FF2B5EF4-FFF2-40B4-BE49-F238E27FC236}">
                  <a16:creationId xmlns:a16="http://schemas.microsoft.com/office/drawing/2014/main" id="{A61184F5-8B14-E2EA-0939-CEA349CB2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1532" y="4814888"/>
              <a:ext cx="800100" cy="617537"/>
            </a:xfrm>
            <a:custGeom>
              <a:avLst/>
              <a:gdLst>
                <a:gd name="T0" fmla="*/ 8 w 504"/>
                <a:gd name="T1" fmla="*/ 361 h 389"/>
                <a:gd name="T2" fmla="*/ 32 w 504"/>
                <a:gd name="T3" fmla="*/ 217 h 389"/>
                <a:gd name="T4" fmla="*/ 104 w 504"/>
                <a:gd name="T5" fmla="*/ 125 h 389"/>
                <a:gd name="T6" fmla="*/ 171 w 504"/>
                <a:gd name="T7" fmla="*/ 49 h 389"/>
                <a:gd name="T8" fmla="*/ 277 w 504"/>
                <a:gd name="T9" fmla="*/ 5 h 389"/>
                <a:gd name="T10" fmla="*/ 368 w 504"/>
                <a:gd name="T11" fmla="*/ 82 h 389"/>
                <a:gd name="T12" fmla="*/ 421 w 504"/>
                <a:gd name="T13" fmla="*/ 178 h 389"/>
                <a:gd name="T14" fmla="*/ 469 w 504"/>
                <a:gd name="T15" fmla="*/ 245 h 389"/>
                <a:gd name="T16" fmla="*/ 502 w 504"/>
                <a:gd name="T17" fmla="*/ 293 h 389"/>
                <a:gd name="T18" fmla="*/ 459 w 504"/>
                <a:gd name="T19" fmla="*/ 375 h 389"/>
                <a:gd name="T20" fmla="*/ 248 w 504"/>
                <a:gd name="T21" fmla="*/ 370 h 389"/>
                <a:gd name="T22" fmla="*/ 80 w 504"/>
                <a:gd name="T23" fmla="*/ 385 h 389"/>
                <a:gd name="T24" fmla="*/ 8 w 504"/>
                <a:gd name="T25" fmla="*/ 361 h 3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4"/>
                <a:gd name="T40" fmla="*/ 0 h 389"/>
                <a:gd name="T41" fmla="*/ 504 w 504"/>
                <a:gd name="T42" fmla="*/ 389 h 3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4" h="389">
                  <a:moveTo>
                    <a:pt x="8" y="361"/>
                  </a:moveTo>
                  <a:cubicBezTo>
                    <a:pt x="0" y="333"/>
                    <a:pt x="16" y="256"/>
                    <a:pt x="32" y="217"/>
                  </a:cubicBezTo>
                  <a:cubicBezTo>
                    <a:pt x="48" y="178"/>
                    <a:pt x="81" y="153"/>
                    <a:pt x="104" y="125"/>
                  </a:cubicBezTo>
                  <a:cubicBezTo>
                    <a:pt x="127" y="97"/>
                    <a:pt x="142" y="69"/>
                    <a:pt x="171" y="49"/>
                  </a:cubicBezTo>
                  <a:cubicBezTo>
                    <a:pt x="200" y="29"/>
                    <a:pt x="244" y="0"/>
                    <a:pt x="277" y="5"/>
                  </a:cubicBezTo>
                  <a:cubicBezTo>
                    <a:pt x="310" y="10"/>
                    <a:pt x="344" y="53"/>
                    <a:pt x="368" y="82"/>
                  </a:cubicBezTo>
                  <a:cubicBezTo>
                    <a:pt x="392" y="111"/>
                    <a:pt x="404" y="151"/>
                    <a:pt x="421" y="178"/>
                  </a:cubicBezTo>
                  <a:cubicBezTo>
                    <a:pt x="438" y="205"/>
                    <a:pt x="455" y="226"/>
                    <a:pt x="469" y="245"/>
                  </a:cubicBezTo>
                  <a:cubicBezTo>
                    <a:pt x="483" y="264"/>
                    <a:pt x="504" y="271"/>
                    <a:pt x="502" y="293"/>
                  </a:cubicBezTo>
                  <a:cubicBezTo>
                    <a:pt x="500" y="315"/>
                    <a:pt x="501" y="362"/>
                    <a:pt x="459" y="375"/>
                  </a:cubicBezTo>
                  <a:cubicBezTo>
                    <a:pt x="417" y="388"/>
                    <a:pt x="311" y="368"/>
                    <a:pt x="248" y="370"/>
                  </a:cubicBezTo>
                  <a:cubicBezTo>
                    <a:pt x="185" y="372"/>
                    <a:pt x="121" y="388"/>
                    <a:pt x="80" y="385"/>
                  </a:cubicBezTo>
                  <a:cubicBezTo>
                    <a:pt x="39" y="382"/>
                    <a:pt x="16" y="389"/>
                    <a:pt x="8" y="361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9" name="Freeform 13">
              <a:extLst>
                <a:ext uri="{FF2B5EF4-FFF2-40B4-BE49-F238E27FC236}">
                  <a16:creationId xmlns:a16="http://schemas.microsoft.com/office/drawing/2014/main" id="{D3160E05-E013-EA20-CA93-B872B6A11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070" y="4787900"/>
              <a:ext cx="661987" cy="652463"/>
            </a:xfrm>
            <a:custGeom>
              <a:avLst/>
              <a:gdLst>
                <a:gd name="T0" fmla="*/ 6 w 417"/>
                <a:gd name="T1" fmla="*/ 363 h 411"/>
                <a:gd name="T2" fmla="*/ 25 w 417"/>
                <a:gd name="T3" fmla="*/ 181 h 411"/>
                <a:gd name="T4" fmla="*/ 102 w 417"/>
                <a:gd name="T5" fmla="*/ 70 h 411"/>
                <a:gd name="T6" fmla="*/ 203 w 417"/>
                <a:gd name="T7" fmla="*/ 3 h 411"/>
                <a:gd name="T8" fmla="*/ 308 w 417"/>
                <a:gd name="T9" fmla="*/ 51 h 411"/>
                <a:gd name="T10" fmla="*/ 347 w 417"/>
                <a:gd name="T11" fmla="*/ 181 h 411"/>
                <a:gd name="T12" fmla="*/ 395 w 417"/>
                <a:gd name="T13" fmla="*/ 262 h 411"/>
                <a:gd name="T14" fmla="*/ 409 w 417"/>
                <a:gd name="T15" fmla="*/ 344 h 411"/>
                <a:gd name="T16" fmla="*/ 347 w 417"/>
                <a:gd name="T17" fmla="*/ 402 h 411"/>
                <a:gd name="T18" fmla="*/ 184 w 417"/>
                <a:gd name="T19" fmla="*/ 397 h 411"/>
                <a:gd name="T20" fmla="*/ 59 w 417"/>
                <a:gd name="T21" fmla="*/ 387 h 411"/>
                <a:gd name="T22" fmla="*/ 6 w 417"/>
                <a:gd name="T23" fmla="*/ 363 h 4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7"/>
                <a:gd name="T37" fmla="*/ 0 h 411"/>
                <a:gd name="T38" fmla="*/ 417 w 417"/>
                <a:gd name="T39" fmla="*/ 411 h 4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7" h="411">
                  <a:moveTo>
                    <a:pt x="6" y="363"/>
                  </a:moveTo>
                  <a:cubicBezTo>
                    <a:pt x="0" y="329"/>
                    <a:pt x="9" y="230"/>
                    <a:pt x="25" y="181"/>
                  </a:cubicBezTo>
                  <a:cubicBezTo>
                    <a:pt x="41" y="132"/>
                    <a:pt x="72" y="100"/>
                    <a:pt x="102" y="70"/>
                  </a:cubicBezTo>
                  <a:cubicBezTo>
                    <a:pt x="132" y="40"/>
                    <a:pt x="169" y="6"/>
                    <a:pt x="203" y="3"/>
                  </a:cubicBezTo>
                  <a:cubicBezTo>
                    <a:pt x="237" y="0"/>
                    <a:pt x="284" y="21"/>
                    <a:pt x="308" y="51"/>
                  </a:cubicBezTo>
                  <a:cubicBezTo>
                    <a:pt x="332" y="81"/>
                    <a:pt x="333" y="146"/>
                    <a:pt x="347" y="181"/>
                  </a:cubicBezTo>
                  <a:cubicBezTo>
                    <a:pt x="361" y="216"/>
                    <a:pt x="385" y="235"/>
                    <a:pt x="395" y="262"/>
                  </a:cubicBezTo>
                  <a:cubicBezTo>
                    <a:pt x="405" y="289"/>
                    <a:pt x="417" y="321"/>
                    <a:pt x="409" y="344"/>
                  </a:cubicBezTo>
                  <a:cubicBezTo>
                    <a:pt x="401" y="367"/>
                    <a:pt x="384" y="393"/>
                    <a:pt x="347" y="402"/>
                  </a:cubicBezTo>
                  <a:cubicBezTo>
                    <a:pt x="310" y="411"/>
                    <a:pt x="232" y="400"/>
                    <a:pt x="184" y="397"/>
                  </a:cubicBezTo>
                  <a:cubicBezTo>
                    <a:pt x="136" y="394"/>
                    <a:pt x="87" y="394"/>
                    <a:pt x="59" y="387"/>
                  </a:cubicBezTo>
                  <a:cubicBezTo>
                    <a:pt x="31" y="380"/>
                    <a:pt x="12" y="397"/>
                    <a:pt x="6" y="363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0" name="Oval 15">
              <a:extLst>
                <a:ext uri="{FF2B5EF4-FFF2-40B4-BE49-F238E27FC236}">
                  <a16:creationId xmlns:a16="http://schemas.microsoft.com/office/drawing/2014/main" id="{FFBA3236-D4D7-52D5-E1EE-F04713B7C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607" y="2197100"/>
              <a:ext cx="134938" cy="1063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1" name="Oval 16">
              <a:extLst>
                <a:ext uri="{FF2B5EF4-FFF2-40B4-BE49-F238E27FC236}">
                  <a16:creationId xmlns:a16="http://schemas.microsoft.com/office/drawing/2014/main" id="{B1D61B86-5709-2847-0A71-651AC34B3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2420" y="3455988"/>
              <a:ext cx="134937" cy="1063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2" name="Oval 17">
              <a:extLst>
                <a:ext uri="{FF2B5EF4-FFF2-40B4-BE49-F238E27FC236}">
                  <a16:creationId xmlns:a16="http://schemas.microsoft.com/office/drawing/2014/main" id="{D40BA07A-C176-9365-A10A-71896EA5C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795" y="2397125"/>
              <a:ext cx="134937" cy="1063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3" name="Oval 18">
              <a:extLst>
                <a:ext uri="{FF2B5EF4-FFF2-40B4-BE49-F238E27FC236}">
                  <a16:creationId xmlns:a16="http://schemas.microsoft.com/office/drawing/2014/main" id="{E4404529-0F84-B652-71F1-4545C9630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7382" y="3281363"/>
              <a:ext cx="134938" cy="1063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4" name="Oval 19">
              <a:extLst>
                <a:ext uri="{FF2B5EF4-FFF2-40B4-BE49-F238E27FC236}">
                  <a16:creationId xmlns:a16="http://schemas.microsoft.com/office/drawing/2014/main" id="{971C2E61-A2CE-468D-B1E4-2FB7104DA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345" y="1960563"/>
              <a:ext cx="134937" cy="1063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5" name="Oval 20">
              <a:extLst>
                <a:ext uri="{FF2B5EF4-FFF2-40B4-BE49-F238E27FC236}">
                  <a16:creationId xmlns:a16="http://schemas.microsoft.com/office/drawing/2014/main" id="{7957CC6E-6B9D-1CC5-720C-CCFA09B5E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0107" y="2647950"/>
              <a:ext cx="134938" cy="10636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6" name="Oval 21">
              <a:extLst>
                <a:ext uri="{FF2B5EF4-FFF2-40B4-BE49-F238E27FC236}">
                  <a16:creationId xmlns:a16="http://schemas.microsoft.com/office/drawing/2014/main" id="{61A4971D-42B8-2F21-8C1A-BCF068A12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5070" y="3036888"/>
              <a:ext cx="134937" cy="1063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7" name="Line 22">
              <a:extLst>
                <a:ext uri="{FF2B5EF4-FFF2-40B4-BE49-F238E27FC236}">
                  <a16:creationId xmlns:a16="http://schemas.microsoft.com/office/drawing/2014/main" id="{156A3616-B9CD-FAFF-0072-BFA87032EB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57632" y="1347788"/>
              <a:ext cx="4763" cy="23860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8" name="Line 23">
              <a:extLst>
                <a:ext uri="{FF2B5EF4-FFF2-40B4-BE49-F238E27FC236}">
                  <a16:creationId xmlns:a16="http://schemas.microsoft.com/office/drawing/2014/main" id="{1FBA2C6C-1E9D-2120-F2BF-3C2BC368637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470520" y="2214563"/>
              <a:ext cx="11112" cy="30273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9" name="Line 24">
              <a:extLst>
                <a:ext uri="{FF2B5EF4-FFF2-40B4-BE49-F238E27FC236}">
                  <a16:creationId xmlns:a16="http://schemas.microsoft.com/office/drawing/2014/main" id="{027FFF20-9635-8E34-7FCC-A0EE21493E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9095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0" name="Line 25">
              <a:extLst>
                <a:ext uri="{FF2B5EF4-FFF2-40B4-BE49-F238E27FC236}">
                  <a16:creationId xmlns:a16="http://schemas.microsoft.com/office/drawing/2014/main" id="{37F91E7D-FF74-13D2-225E-BECF233F6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8970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1" name="Line 26">
              <a:extLst>
                <a:ext uri="{FF2B5EF4-FFF2-40B4-BE49-F238E27FC236}">
                  <a16:creationId xmlns:a16="http://schemas.microsoft.com/office/drawing/2014/main" id="{374B7808-624C-F06B-F672-CDF48923D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8845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2" name="Line 27">
              <a:extLst>
                <a:ext uri="{FF2B5EF4-FFF2-40B4-BE49-F238E27FC236}">
                  <a16:creationId xmlns:a16="http://schemas.microsoft.com/office/drawing/2014/main" id="{8280611E-008E-066E-5EDE-993B87D318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132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3" name="Line 28">
              <a:extLst>
                <a:ext uri="{FF2B5EF4-FFF2-40B4-BE49-F238E27FC236}">
                  <a16:creationId xmlns:a16="http://schemas.microsoft.com/office/drawing/2014/main" id="{804225B3-33AB-4818-501B-B80B47521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7007" y="3521075"/>
              <a:ext cx="0" cy="4270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4" name="Line 29">
              <a:extLst>
                <a:ext uri="{FF2B5EF4-FFF2-40B4-BE49-F238E27FC236}">
                  <a16:creationId xmlns:a16="http://schemas.microsoft.com/office/drawing/2014/main" id="{BBCBCA34-16A0-68C2-D94F-3978562F7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5295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5" name="Line 30">
              <a:extLst>
                <a:ext uri="{FF2B5EF4-FFF2-40B4-BE49-F238E27FC236}">
                  <a16:creationId xmlns:a16="http://schemas.microsoft.com/office/drawing/2014/main" id="{2B48BD24-568B-CD26-8291-9DC2822CB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170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6" name="Line 31">
              <a:extLst>
                <a:ext uri="{FF2B5EF4-FFF2-40B4-BE49-F238E27FC236}">
                  <a16:creationId xmlns:a16="http://schemas.microsoft.com/office/drawing/2014/main" id="{B6C1E679-0639-EAC9-A35A-18AE025BC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5045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7" name="Line 32">
              <a:extLst>
                <a:ext uri="{FF2B5EF4-FFF2-40B4-BE49-F238E27FC236}">
                  <a16:creationId xmlns:a16="http://schemas.microsoft.com/office/drawing/2014/main" id="{259CBA65-13F7-B6FC-307A-11F8C3124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3332" y="3627438"/>
              <a:ext cx="0" cy="214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8" name="Line 33">
              <a:extLst>
                <a:ext uri="{FF2B5EF4-FFF2-40B4-BE49-F238E27FC236}">
                  <a16:creationId xmlns:a16="http://schemas.microsoft.com/office/drawing/2014/main" id="{A99A7B7C-5D73-B103-C192-7BAF7FB75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3207" y="3521075"/>
              <a:ext cx="0" cy="4270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9" name="Line 34">
              <a:extLst>
                <a:ext uri="{FF2B5EF4-FFF2-40B4-BE49-F238E27FC236}">
                  <a16:creationId xmlns:a16="http://schemas.microsoft.com/office/drawing/2014/main" id="{3B25EB34-AA3C-34CB-44A1-AF8153DFD29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3386931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0" name="Line 35">
              <a:extLst>
                <a:ext uri="{FF2B5EF4-FFF2-40B4-BE49-F238E27FC236}">
                  <a16:creationId xmlns:a16="http://schemas.microsoft.com/office/drawing/2014/main" id="{EAA56827-2ED0-8DAB-47DA-26C99F1B21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3172619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1" name="Line 36">
              <a:extLst>
                <a:ext uri="{FF2B5EF4-FFF2-40B4-BE49-F238E27FC236}">
                  <a16:creationId xmlns:a16="http://schemas.microsoft.com/office/drawing/2014/main" id="{33B0F60A-ABA6-36FC-2191-643C248929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2958306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2" name="Line 37">
              <a:extLst>
                <a:ext uri="{FF2B5EF4-FFF2-40B4-BE49-F238E27FC236}">
                  <a16:creationId xmlns:a16="http://schemas.microsoft.com/office/drawing/2014/main" id="{4A28A434-65E2-D8C5-97B2-CA99B4ECC94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2743994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3" name="Line 38">
              <a:extLst>
                <a:ext uri="{FF2B5EF4-FFF2-40B4-BE49-F238E27FC236}">
                  <a16:creationId xmlns:a16="http://schemas.microsoft.com/office/drawing/2014/main" id="{258AC726-0372-BBBB-E9B9-3BCA27AFE5D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2396331"/>
              <a:ext cx="0" cy="5381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4" name="Line 39">
              <a:extLst>
                <a:ext uri="{FF2B5EF4-FFF2-40B4-BE49-F238E27FC236}">
                  <a16:creationId xmlns:a16="http://schemas.microsoft.com/office/drawing/2014/main" id="{5C21AAEC-AFE6-647D-B76D-689EE001E7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2316956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5" name="Line 40">
              <a:extLst>
                <a:ext uri="{FF2B5EF4-FFF2-40B4-BE49-F238E27FC236}">
                  <a16:creationId xmlns:a16="http://schemas.microsoft.com/office/drawing/2014/main" id="{D9BDBDE4-8F02-4592-A03D-A0A9EEBEBA2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2102644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6" name="Line 41">
              <a:extLst>
                <a:ext uri="{FF2B5EF4-FFF2-40B4-BE49-F238E27FC236}">
                  <a16:creationId xmlns:a16="http://schemas.microsoft.com/office/drawing/2014/main" id="{41574FE1-BABC-C64F-96BB-C09E5D29D54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1888331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7" name="Line 42">
              <a:extLst>
                <a:ext uri="{FF2B5EF4-FFF2-40B4-BE49-F238E27FC236}">
                  <a16:creationId xmlns:a16="http://schemas.microsoft.com/office/drawing/2014/main" id="{0659EE5D-08BD-0DF4-4475-606727856B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1675606"/>
              <a:ext cx="0" cy="268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8" name="Line 43">
              <a:extLst>
                <a:ext uri="{FF2B5EF4-FFF2-40B4-BE49-F238E27FC236}">
                  <a16:creationId xmlns:a16="http://schemas.microsoft.com/office/drawing/2014/main" id="{AB07B538-A803-8CE7-7A24-C28F8074492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2960014" y="1326356"/>
              <a:ext cx="0" cy="5381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9" name="Oval 44">
              <a:extLst>
                <a:ext uri="{FF2B5EF4-FFF2-40B4-BE49-F238E27FC236}">
                  <a16:creationId xmlns:a16="http://schemas.microsoft.com/office/drawing/2014/main" id="{C99816CD-DBD4-38DB-3AE7-BD6A848B8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895" y="5201811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1/1</a:t>
              </a:r>
            </a:p>
          </p:txBody>
        </p:sp>
        <p:sp>
          <p:nvSpPr>
            <p:cNvPr id="390" name="Oval 45">
              <a:extLst>
                <a:ext uri="{FF2B5EF4-FFF2-40B4-BE49-F238E27FC236}">
                  <a16:creationId xmlns:a16="http://schemas.microsoft.com/office/drawing/2014/main" id="{44163483-3F14-95C6-EAF2-ED3943B85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0214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2/7</a:t>
              </a:r>
            </a:p>
          </p:txBody>
        </p:sp>
        <p:sp>
          <p:nvSpPr>
            <p:cNvPr id="391" name="Oval 46">
              <a:extLst>
                <a:ext uri="{FF2B5EF4-FFF2-40B4-BE49-F238E27FC236}">
                  <a16:creationId xmlns:a16="http://schemas.microsoft.com/office/drawing/2014/main" id="{54AA4D11-92D9-9F38-A199-535F3F251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379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3/5</a:t>
              </a:r>
            </a:p>
          </p:txBody>
        </p:sp>
        <p:sp>
          <p:nvSpPr>
            <p:cNvPr id="392" name="Oval 47">
              <a:extLst>
                <a:ext uri="{FF2B5EF4-FFF2-40B4-BE49-F238E27FC236}">
                  <a16:creationId xmlns:a16="http://schemas.microsoft.com/office/drawing/2014/main" id="{80732F56-6DAC-99C3-31A2-CAF7127B5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315" y="5206077"/>
              <a:ext cx="181948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5/8</a:t>
              </a:r>
            </a:p>
          </p:txBody>
        </p:sp>
        <p:sp>
          <p:nvSpPr>
            <p:cNvPr id="393" name="Oval 48">
              <a:extLst>
                <a:ext uri="{FF2B5EF4-FFF2-40B4-BE49-F238E27FC236}">
                  <a16:creationId xmlns:a16="http://schemas.microsoft.com/office/drawing/2014/main" id="{1A0693D0-72F3-E34A-446D-0F0B0DD18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601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6/6</a:t>
              </a:r>
            </a:p>
          </p:txBody>
        </p:sp>
        <p:sp>
          <p:nvSpPr>
            <p:cNvPr id="394" name="Oval 49">
              <a:extLst>
                <a:ext uri="{FF2B5EF4-FFF2-40B4-BE49-F238E27FC236}">
                  <a16:creationId xmlns:a16="http://schemas.microsoft.com/office/drawing/2014/main" id="{3BAAD9AA-9EE2-066E-FB3E-5F2C12918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645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7/2</a:t>
              </a:r>
            </a:p>
          </p:txBody>
        </p:sp>
        <p:sp>
          <p:nvSpPr>
            <p:cNvPr id="395" name="Oval 50">
              <a:extLst>
                <a:ext uri="{FF2B5EF4-FFF2-40B4-BE49-F238E27FC236}">
                  <a16:creationId xmlns:a16="http://schemas.microsoft.com/office/drawing/2014/main" id="{01D398B8-FE3F-8132-956F-B0CE4C4C7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1883" y="4854160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9/3</a:t>
              </a:r>
            </a:p>
          </p:txBody>
        </p:sp>
        <p:sp>
          <p:nvSpPr>
            <p:cNvPr id="396" name="Oval 51">
              <a:extLst>
                <a:ext uri="{FF2B5EF4-FFF2-40B4-BE49-F238E27FC236}">
                  <a16:creationId xmlns:a16="http://schemas.microsoft.com/office/drawing/2014/main" id="{46C42602-60E5-80F5-0EBE-0F5D5BD95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296" y="4871223"/>
              <a:ext cx="179645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97" name="Oval 52">
              <a:extLst>
                <a:ext uri="{FF2B5EF4-FFF2-40B4-BE49-F238E27FC236}">
                  <a16:creationId xmlns:a16="http://schemas.microsoft.com/office/drawing/2014/main" id="{B8EE8A38-51A0-E1F2-54CC-5B20FD44F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363" y="4871223"/>
              <a:ext cx="181948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98" name="Oval 53">
              <a:extLst>
                <a:ext uri="{FF2B5EF4-FFF2-40B4-BE49-F238E27FC236}">
                  <a16:creationId xmlns:a16="http://schemas.microsoft.com/office/drawing/2014/main" id="{B02048BC-DEA1-78F1-CBB5-445C2D4A2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577" y="4871223"/>
              <a:ext cx="181949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99" name="Oval 54">
              <a:extLst>
                <a:ext uri="{FF2B5EF4-FFF2-40B4-BE49-F238E27FC236}">
                  <a16:creationId xmlns:a16="http://schemas.microsoft.com/office/drawing/2014/main" id="{41E8569B-2B82-BEDB-4005-791715B63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434" y="4564095"/>
              <a:ext cx="181948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00" name="Oval 55">
              <a:extLst>
                <a:ext uri="{FF2B5EF4-FFF2-40B4-BE49-F238E27FC236}">
                  <a16:creationId xmlns:a16="http://schemas.microsoft.com/office/drawing/2014/main" id="{C12F09CD-3F67-6533-4619-6B5DA8CEF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172" y="4564095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01" name="Oval 56">
              <a:extLst>
                <a:ext uri="{FF2B5EF4-FFF2-40B4-BE49-F238E27FC236}">
                  <a16:creationId xmlns:a16="http://schemas.microsoft.com/office/drawing/2014/main" id="{30162A86-0D92-B355-8679-E2A100A2A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743" y="4143927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</a:t>
              </a:r>
            </a:p>
          </p:txBody>
        </p:sp>
        <p:cxnSp>
          <p:nvCxnSpPr>
            <p:cNvPr id="402" name="AutoShape 57">
              <a:extLst>
                <a:ext uri="{FF2B5EF4-FFF2-40B4-BE49-F238E27FC236}">
                  <a16:creationId xmlns:a16="http://schemas.microsoft.com/office/drawing/2014/main" id="{D0AABAB5-C96D-979C-6DAD-F389A0EAE949}"/>
                </a:ext>
              </a:extLst>
            </p:cNvPr>
            <p:cNvCxnSpPr>
              <a:cxnSpLocks noChangeShapeType="1"/>
              <a:stCxn id="401" idx="3"/>
              <a:endCxn id="399" idx="0"/>
            </p:cNvCxnSpPr>
            <p:nvPr/>
          </p:nvCxnSpPr>
          <p:spPr bwMode="auto">
            <a:xfrm flipH="1">
              <a:off x="3702170" y="4298950"/>
              <a:ext cx="676275" cy="265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3" name="AutoShape 58">
              <a:extLst>
                <a:ext uri="{FF2B5EF4-FFF2-40B4-BE49-F238E27FC236}">
                  <a16:creationId xmlns:a16="http://schemas.microsoft.com/office/drawing/2014/main" id="{6785561B-B6C9-13CA-A7A2-F32472BBEDFC}"/>
                </a:ext>
              </a:extLst>
            </p:cNvPr>
            <p:cNvCxnSpPr>
              <a:cxnSpLocks noChangeShapeType="1"/>
              <a:stCxn id="401" idx="5"/>
              <a:endCxn id="400" idx="0"/>
            </p:cNvCxnSpPr>
            <p:nvPr/>
          </p:nvCxnSpPr>
          <p:spPr bwMode="auto">
            <a:xfrm>
              <a:off x="4505445" y="4298950"/>
              <a:ext cx="614362" cy="2651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4" name="AutoShape 59">
              <a:extLst>
                <a:ext uri="{FF2B5EF4-FFF2-40B4-BE49-F238E27FC236}">
                  <a16:creationId xmlns:a16="http://schemas.microsoft.com/office/drawing/2014/main" id="{BA073BDE-AA78-6BC7-4620-D555CB68068C}"/>
                </a:ext>
              </a:extLst>
            </p:cNvPr>
            <p:cNvCxnSpPr>
              <a:cxnSpLocks noChangeShapeType="1"/>
              <a:stCxn id="399" idx="3"/>
              <a:endCxn id="396" idx="0"/>
            </p:cNvCxnSpPr>
            <p:nvPr/>
          </p:nvCxnSpPr>
          <p:spPr bwMode="auto">
            <a:xfrm flipH="1">
              <a:off x="3381495" y="4718050"/>
              <a:ext cx="257175" cy="152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5" name="AutoShape 60">
              <a:extLst>
                <a:ext uri="{FF2B5EF4-FFF2-40B4-BE49-F238E27FC236}">
                  <a16:creationId xmlns:a16="http://schemas.microsoft.com/office/drawing/2014/main" id="{595A1121-E4EB-6EFD-88A8-8892932ED957}"/>
                </a:ext>
              </a:extLst>
            </p:cNvPr>
            <p:cNvCxnSpPr>
              <a:cxnSpLocks noChangeShapeType="1"/>
              <a:stCxn id="399" idx="5"/>
              <a:endCxn id="397" idx="0"/>
            </p:cNvCxnSpPr>
            <p:nvPr/>
          </p:nvCxnSpPr>
          <p:spPr bwMode="auto">
            <a:xfrm>
              <a:off x="3765670" y="4718050"/>
              <a:ext cx="323850" cy="152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6" name="AutoShape 61">
              <a:extLst>
                <a:ext uri="{FF2B5EF4-FFF2-40B4-BE49-F238E27FC236}">
                  <a16:creationId xmlns:a16="http://schemas.microsoft.com/office/drawing/2014/main" id="{4265076E-BD9F-FE12-6309-D005476110DA}"/>
                </a:ext>
              </a:extLst>
            </p:cNvPr>
            <p:cNvCxnSpPr>
              <a:cxnSpLocks noChangeShapeType="1"/>
              <a:stCxn id="396" idx="3"/>
              <a:endCxn id="389" idx="0"/>
            </p:cNvCxnSpPr>
            <p:nvPr/>
          </p:nvCxnSpPr>
          <p:spPr bwMode="auto">
            <a:xfrm flipH="1">
              <a:off x="3235445" y="5024438"/>
              <a:ext cx="82550" cy="177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7" name="AutoShape 62">
              <a:extLst>
                <a:ext uri="{FF2B5EF4-FFF2-40B4-BE49-F238E27FC236}">
                  <a16:creationId xmlns:a16="http://schemas.microsoft.com/office/drawing/2014/main" id="{733CA565-1AAA-FE1E-18D6-B90C06D4CA46}"/>
                </a:ext>
              </a:extLst>
            </p:cNvPr>
            <p:cNvCxnSpPr>
              <a:cxnSpLocks noChangeShapeType="1"/>
              <a:stCxn id="396" idx="5"/>
              <a:endCxn id="390" idx="0"/>
            </p:cNvCxnSpPr>
            <p:nvPr/>
          </p:nvCxnSpPr>
          <p:spPr bwMode="auto">
            <a:xfrm>
              <a:off x="3444995" y="5024438"/>
              <a:ext cx="95250" cy="180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8" name="AutoShape 63">
              <a:extLst>
                <a:ext uri="{FF2B5EF4-FFF2-40B4-BE49-F238E27FC236}">
                  <a16:creationId xmlns:a16="http://schemas.microsoft.com/office/drawing/2014/main" id="{C882247E-5D70-E985-FCBD-9FB9A2FA0A0B}"/>
                </a:ext>
              </a:extLst>
            </p:cNvPr>
            <p:cNvCxnSpPr>
              <a:cxnSpLocks noChangeShapeType="1"/>
              <a:stCxn id="397" idx="3"/>
              <a:endCxn id="391" idx="0"/>
            </p:cNvCxnSpPr>
            <p:nvPr/>
          </p:nvCxnSpPr>
          <p:spPr bwMode="auto">
            <a:xfrm flipH="1">
              <a:off x="3806945" y="5024438"/>
              <a:ext cx="219075" cy="180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9" name="AutoShape 64">
              <a:extLst>
                <a:ext uri="{FF2B5EF4-FFF2-40B4-BE49-F238E27FC236}">
                  <a16:creationId xmlns:a16="http://schemas.microsoft.com/office/drawing/2014/main" id="{B9D35450-489B-8E0E-7745-9BF1D2612383}"/>
                </a:ext>
              </a:extLst>
            </p:cNvPr>
            <p:cNvCxnSpPr>
              <a:cxnSpLocks noChangeShapeType="1"/>
              <a:stCxn id="397" idx="5"/>
              <a:endCxn id="392" idx="0"/>
            </p:cNvCxnSpPr>
            <p:nvPr/>
          </p:nvCxnSpPr>
          <p:spPr bwMode="auto">
            <a:xfrm>
              <a:off x="4153020" y="5024438"/>
              <a:ext cx="193675" cy="180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0" name="AutoShape 65">
              <a:extLst>
                <a:ext uri="{FF2B5EF4-FFF2-40B4-BE49-F238E27FC236}">
                  <a16:creationId xmlns:a16="http://schemas.microsoft.com/office/drawing/2014/main" id="{F28B65CE-FD5B-5D81-6CA2-449D145086D8}"/>
                </a:ext>
              </a:extLst>
            </p:cNvPr>
            <p:cNvCxnSpPr>
              <a:cxnSpLocks noChangeShapeType="1"/>
              <a:stCxn id="398" idx="3"/>
              <a:endCxn id="393" idx="0"/>
            </p:cNvCxnSpPr>
            <p:nvPr/>
          </p:nvCxnSpPr>
          <p:spPr bwMode="auto">
            <a:xfrm flipH="1">
              <a:off x="4629270" y="5024438"/>
              <a:ext cx="66675" cy="180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1" name="AutoShape 66">
              <a:extLst>
                <a:ext uri="{FF2B5EF4-FFF2-40B4-BE49-F238E27FC236}">
                  <a16:creationId xmlns:a16="http://schemas.microsoft.com/office/drawing/2014/main" id="{7C67008E-AEA8-538A-B50B-31A72DF964EE}"/>
                </a:ext>
              </a:extLst>
            </p:cNvPr>
            <p:cNvCxnSpPr>
              <a:cxnSpLocks noChangeShapeType="1"/>
              <a:stCxn id="398" idx="5"/>
              <a:endCxn id="394" idx="0"/>
            </p:cNvCxnSpPr>
            <p:nvPr/>
          </p:nvCxnSpPr>
          <p:spPr bwMode="auto">
            <a:xfrm>
              <a:off x="4822945" y="5024438"/>
              <a:ext cx="57150" cy="1809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" name="AutoShape 67">
              <a:extLst>
                <a:ext uri="{FF2B5EF4-FFF2-40B4-BE49-F238E27FC236}">
                  <a16:creationId xmlns:a16="http://schemas.microsoft.com/office/drawing/2014/main" id="{05A3A8F2-6167-991A-3D36-A1F92A5880A3}"/>
                </a:ext>
              </a:extLst>
            </p:cNvPr>
            <p:cNvCxnSpPr>
              <a:cxnSpLocks noChangeShapeType="1"/>
              <a:stCxn id="400" idx="3"/>
              <a:endCxn id="398" idx="0"/>
            </p:cNvCxnSpPr>
            <p:nvPr/>
          </p:nvCxnSpPr>
          <p:spPr bwMode="auto">
            <a:xfrm flipH="1">
              <a:off x="4759445" y="4718050"/>
              <a:ext cx="296862" cy="152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3" name="AutoShape 68">
              <a:extLst>
                <a:ext uri="{FF2B5EF4-FFF2-40B4-BE49-F238E27FC236}">
                  <a16:creationId xmlns:a16="http://schemas.microsoft.com/office/drawing/2014/main" id="{FB712C55-EB80-0DB4-CBCD-6B51B74F22E7}"/>
                </a:ext>
              </a:extLst>
            </p:cNvPr>
            <p:cNvCxnSpPr>
              <a:cxnSpLocks noChangeShapeType="1"/>
              <a:stCxn id="400" idx="5"/>
              <a:endCxn id="395" idx="0"/>
            </p:cNvCxnSpPr>
            <p:nvPr/>
          </p:nvCxnSpPr>
          <p:spPr bwMode="auto">
            <a:xfrm>
              <a:off x="5183307" y="4718050"/>
              <a:ext cx="238125" cy="1365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4" name="Oval 69">
              <a:extLst>
                <a:ext uri="{FF2B5EF4-FFF2-40B4-BE49-F238E27FC236}">
                  <a16:creationId xmlns:a16="http://schemas.microsoft.com/office/drawing/2014/main" id="{B083B718-A13E-EC12-DBF8-B98C006485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8551" y="1840141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5/8</a:t>
              </a:r>
            </a:p>
          </p:txBody>
        </p:sp>
        <p:sp>
          <p:nvSpPr>
            <p:cNvPr id="415" name="Oval 70">
              <a:extLst>
                <a:ext uri="{FF2B5EF4-FFF2-40B4-BE49-F238E27FC236}">
                  <a16:creationId xmlns:a16="http://schemas.microsoft.com/office/drawing/2014/main" id="{5F903F6F-8333-9C8A-0160-E0104D42C2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9617" y="2075819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2/7</a:t>
              </a:r>
            </a:p>
          </p:txBody>
        </p:sp>
        <p:sp>
          <p:nvSpPr>
            <p:cNvPr id="416" name="Oval 71">
              <a:extLst>
                <a:ext uri="{FF2B5EF4-FFF2-40B4-BE49-F238E27FC236}">
                  <a16:creationId xmlns:a16="http://schemas.microsoft.com/office/drawing/2014/main" id="{72CBF246-B4C9-B6B2-CBED-4280B776E0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8550" y="2337091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6/6</a:t>
              </a:r>
            </a:p>
          </p:txBody>
        </p:sp>
        <p:sp>
          <p:nvSpPr>
            <p:cNvPr id="417" name="Oval 72">
              <a:extLst>
                <a:ext uri="{FF2B5EF4-FFF2-40B4-BE49-F238E27FC236}">
                  <a16:creationId xmlns:a16="http://schemas.microsoft.com/office/drawing/2014/main" id="{EF8AEBC0-AD0C-4395-B0A8-A048F073C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8550" y="2601562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3/5</a:t>
              </a:r>
            </a:p>
          </p:txBody>
        </p:sp>
        <p:sp>
          <p:nvSpPr>
            <p:cNvPr id="418" name="Oval 73">
              <a:extLst>
                <a:ext uri="{FF2B5EF4-FFF2-40B4-BE49-F238E27FC236}">
                  <a16:creationId xmlns:a16="http://schemas.microsoft.com/office/drawing/2014/main" id="{74C6A6B9-7748-5C62-4DCA-D52E7E2AEB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8550" y="2989737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9/3</a:t>
              </a:r>
            </a:p>
          </p:txBody>
        </p:sp>
        <p:sp>
          <p:nvSpPr>
            <p:cNvPr id="419" name="Oval 74">
              <a:extLst>
                <a:ext uri="{FF2B5EF4-FFF2-40B4-BE49-F238E27FC236}">
                  <a16:creationId xmlns:a16="http://schemas.microsoft.com/office/drawing/2014/main" id="{D83DE79E-A87B-583E-9CDD-BD15FE6A9C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18551" y="3217949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7/2</a:t>
              </a:r>
            </a:p>
          </p:txBody>
        </p:sp>
        <p:sp>
          <p:nvSpPr>
            <p:cNvPr id="420" name="Oval 75">
              <a:extLst>
                <a:ext uri="{FF2B5EF4-FFF2-40B4-BE49-F238E27FC236}">
                  <a16:creationId xmlns:a16="http://schemas.microsoft.com/office/drawing/2014/main" id="{ED57C9D7-9466-34F5-929E-97BDF1696B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52506" y="3454696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1/1</a:t>
              </a:r>
            </a:p>
          </p:txBody>
        </p:sp>
        <p:sp>
          <p:nvSpPr>
            <p:cNvPr id="421" name="Oval 76">
              <a:extLst>
                <a:ext uri="{FF2B5EF4-FFF2-40B4-BE49-F238E27FC236}">
                  <a16:creationId xmlns:a16="http://schemas.microsoft.com/office/drawing/2014/main" id="{CA790C3F-88C8-89EB-03BC-4B8B0FC1AE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80144" y="19339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422" name="Oval 77">
              <a:extLst>
                <a:ext uri="{FF2B5EF4-FFF2-40B4-BE49-F238E27FC236}">
                  <a16:creationId xmlns:a16="http://schemas.microsoft.com/office/drawing/2014/main" id="{F9F1417D-2E12-1352-A4DE-09FD193971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58264" y="2474744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423" name="Oval 78">
              <a:extLst>
                <a:ext uri="{FF2B5EF4-FFF2-40B4-BE49-F238E27FC236}">
                  <a16:creationId xmlns:a16="http://schemas.microsoft.com/office/drawing/2014/main" id="{FD436898-5808-AF11-E916-80A01F39AE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350203" y="3104910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24" name="Oval 79">
              <a:extLst>
                <a:ext uri="{FF2B5EF4-FFF2-40B4-BE49-F238E27FC236}">
                  <a16:creationId xmlns:a16="http://schemas.microsoft.com/office/drawing/2014/main" id="{9B1F52AC-F164-DAFD-11D0-9736FDEB12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686463" y="2192059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425" name="Oval 80">
              <a:extLst>
                <a:ext uri="{FF2B5EF4-FFF2-40B4-BE49-F238E27FC236}">
                  <a16:creationId xmlns:a16="http://schemas.microsoft.com/office/drawing/2014/main" id="{85C577C2-204D-1089-34C9-0EEE6C5819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656521" y="332032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26" name="Oval 81">
              <a:extLst>
                <a:ext uri="{FF2B5EF4-FFF2-40B4-BE49-F238E27FC236}">
                  <a16:creationId xmlns:a16="http://schemas.microsoft.com/office/drawing/2014/main" id="{7B9C8D08-91AD-F93C-AF23-73586ADBD2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075694" y="26420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</a:t>
              </a:r>
            </a:p>
          </p:txBody>
        </p:sp>
        <p:cxnSp>
          <p:nvCxnSpPr>
            <p:cNvPr id="427" name="AutoShape 82">
              <a:extLst>
                <a:ext uri="{FF2B5EF4-FFF2-40B4-BE49-F238E27FC236}">
                  <a16:creationId xmlns:a16="http://schemas.microsoft.com/office/drawing/2014/main" id="{19985F9F-6789-8D4F-5097-AE148AAA89F6}"/>
                </a:ext>
              </a:extLst>
            </p:cNvPr>
            <p:cNvCxnSpPr>
              <a:cxnSpLocks noChangeShapeType="1"/>
              <a:stCxn id="426" idx="3"/>
              <a:endCxn id="424" idx="0"/>
            </p:cNvCxnSpPr>
            <p:nvPr/>
          </p:nvCxnSpPr>
          <p:spPr bwMode="auto">
            <a:xfrm flipH="1" flipV="1">
              <a:off x="6867645" y="2282825"/>
              <a:ext cx="233362" cy="3857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8" name="AutoShape 83">
              <a:extLst>
                <a:ext uri="{FF2B5EF4-FFF2-40B4-BE49-F238E27FC236}">
                  <a16:creationId xmlns:a16="http://schemas.microsoft.com/office/drawing/2014/main" id="{996D5B2F-9CF0-09B1-182E-50473369A1B5}"/>
                </a:ext>
              </a:extLst>
            </p:cNvPr>
            <p:cNvCxnSpPr>
              <a:cxnSpLocks noChangeShapeType="1"/>
              <a:stCxn id="426" idx="5"/>
              <a:endCxn id="425" idx="0"/>
            </p:cNvCxnSpPr>
            <p:nvPr/>
          </p:nvCxnSpPr>
          <p:spPr bwMode="auto">
            <a:xfrm flipH="1">
              <a:off x="6837482" y="2797175"/>
              <a:ext cx="263525" cy="6143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9" name="AutoShape 84">
              <a:extLst>
                <a:ext uri="{FF2B5EF4-FFF2-40B4-BE49-F238E27FC236}">
                  <a16:creationId xmlns:a16="http://schemas.microsoft.com/office/drawing/2014/main" id="{D55429DE-0799-F4E8-7313-569C27349CBF}"/>
                </a:ext>
              </a:extLst>
            </p:cNvPr>
            <p:cNvCxnSpPr>
              <a:cxnSpLocks noChangeShapeType="1"/>
              <a:stCxn id="424" idx="3"/>
              <a:endCxn id="421" idx="0"/>
            </p:cNvCxnSpPr>
            <p:nvPr/>
          </p:nvCxnSpPr>
          <p:spPr bwMode="auto">
            <a:xfrm flipH="1" flipV="1">
              <a:off x="6561257" y="2024063"/>
              <a:ext cx="150813" cy="1936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0" name="AutoShape 85">
              <a:extLst>
                <a:ext uri="{FF2B5EF4-FFF2-40B4-BE49-F238E27FC236}">
                  <a16:creationId xmlns:a16="http://schemas.microsoft.com/office/drawing/2014/main" id="{F5ED3B84-5C39-EB2D-D1B1-3E84C67706F4}"/>
                </a:ext>
              </a:extLst>
            </p:cNvPr>
            <p:cNvCxnSpPr>
              <a:cxnSpLocks noChangeShapeType="1"/>
              <a:stCxn id="424" idx="5"/>
              <a:endCxn id="422" idx="0"/>
            </p:cNvCxnSpPr>
            <p:nvPr/>
          </p:nvCxnSpPr>
          <p:spPr bwMode="auto">
            <a:xfrm flipH="1">
              <a:off x="6539032" y="2346325"/>
              <a:ext cx="173038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1" name="AutoShape 86">
              <a:extLst>
                <a:ext uri="{FF2B5EF4-FFF2-40B4-BE49-F238E27FC236}">
                  <a16:creationId xmlns:a16="http://schemas.microsoft.com/office/drawing/2014/main" id="{188F58A0-7FF9-5CF9-2049-FB35F76B9D14}"/>
                </a:ext>
              </a:extLst>
            </p:cNvPr>
            <p:cNvCxnSpPr>
              <a:cxnSpLocks noChangeShapeType="1"/>
              <a:stCxn id="421" idx="3"/>
              <a:endCxn id="414" idx="0"/>
            </p:cNvCxnSpPr>
            <p:nvPr/>
          </p:nvCxnSpPr>
          <p:spPr bwMode="auto">
            <a:xfrm flipH="1" flipV="1">
              <a:off x="6199307" y="1930400"/>
              <a:ext cx="206375" cy="285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2" name="AutoShape 87">
              <a:extLst>
                <a:ext uri="{FF2B5EF4-FFF2-40B4-BE49-F238E27FC236}">
                  <a16:creationId xmlns:a16="http://schemas.microsoft.com/office/drawing/2014/main" id="{7545CBA4-F738-A6BF-66BB-119E9B67562C}"/>
                </a:ext>
              </a:extLst>
            </p:cNvPr>
            <p:cNvCxnSpPr>
              <a:cxnSpLocks noChangeShapeType="1"/>
              <a:stCxn id="421" idx="5"/>
              <a:endCxn id="415" idx="0"/>
            </p:cNvCxnSpPr>
            <p:nvPr/>
          </p:nvCxnSpPr>
          <p:spPr bwMode="auto">
            <a:xfrm flipH="1">
              <a:off x="6199307" y="2087563"/>
              <a:ext cx="206375" cy="79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3" name="AutoShape 88">
              <a:extLst>
                <a:ext uri="{FF2B5EF4-FFF2-40B4-BE49-F238E27FC236}">
                  <a16:creationId xmlns:a16="http://schemas.microsoft.com/office/drawing/2014/main" id="{49CC99FD-E1C8-6B29-EE69-A90B82309B4E}"/>
                </a:ext>
              </a:extLst>
            </p:cNvPr>
            <p:cNvCxnSpPr>
              <a:cxnSpLocks noChangeShapeType="1"/>
              <a:stCxn id="422" idx="3"/>
              <a:endCxn id="416" idx="0"/>
            </p:cNvCxnSpPr>
            <p:nvPr/>
          </p:nvCxnSpPr>
          <p:spPr bwMode="auto">
            <a:xfrm flipH="1" flipV="1">
              <a:off x="6199307" y="2427288"/>
              <a:ext cx="184150" cy="730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4" name="AutoShape 89">
              <a:extLst>
                <a:ext uri="{FF2B5EF4-FFF2-40B4-BE49-F238E27FC236}">
                  <a16:creationId xmlns:a16="http://schemas.microsoft.com/office/drawing/2014/main" id="{1F4BB809-6A77-21D4-F8E6-DD01D8380DC2}"/>
                </a:ext>
              </a:extLst>
            </p:cNvPr>
            <p:cNvCxnSpPr>
              <a:cxnSpLocks noChangeShapeType="1"/>
              <a:stCxn id="422" idx="5"/>
              <a:endCxn id="417" idx="0"/>
            </p:cNvCxnSpPr>
            <p:nvPr/>
          </p:nvCxnSpPr>
          <p:spPr bwMode="auto">
            <a:xfrm flipH="1">
              <a:off x="6199307" y="2628900"/>
              <a:ext cx="184150" cy="635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5" name="AutoShape 90">
              <a:extLst>
                <a:ext uri="{FF2B5EF4-FFF2-40B4-BE49-F238E27FC236}">
                  <a16:creationId xmlns:a16="http://schemas.microsoft.com/office/drawing/2014/main" id="{1BF464A3-1CD5-4CB8-7DD4-90CEB298DB54}"/>
                </a:ext>
              </a:extLst>
            </p:cNvPr>
            <p:cNvCxnSpPr>
              <a:cxnSpLocks noChangeShapeType="1"/>
              <a:stCxn id="423" idx="3"/>
              <a:endCxn id="418" idx="0"/>
            </p:cNvCxnSpPr>
            <p:nvPr/>
          </p:nvCxnSpPr>
          <p:spPr bwMode="auto">
            <a:xfrm flipH="1" flipV="1">
              <a:off x="6199307" y="3081338"/>
              <a:ext cx="176213" cy="492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6" name="AutoShape 91">
              <a:extLst>
                <a:ext uri="{FF2B5EF4-FFF2-40B4-BE49-F238E27FC236}">
                  <a16:creationId xmlns:a16="http://schemas.microsoft.com/office/drawing/2014/main" id="{75EC80B1-A5E7-1CA4-945B-2EAC9093C804}"/>
                </a:ext>
              </a:extLst>
            </p:cNvPr>
            <p:cNvCxnSpPr>
              <a:cxnSpLocks noChangeShapeType="1"/>
              <a:stCxn id="423" idx="5"/>
              <a:endCxn id="419" idx="0"/>
            </p:cNvCxnSpPr>
            <p:nvPr/>
          </p:nvCxnSpPr>
          <p:spPr bwMode="auto">
            <a:xfrm flipH="1">
              <a:off x="6199307" y="3259138"/>
              <a:ext cx="176213" cy="492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7" name="AutoShape 92">
              <a:extLst>
                <a:ext uri="{FF2B5EF4-FFF2-40B4-BE49-F238E27FC236}">
                  <a16:creationId xmlns:a16="http://schemas.microsoft.com/office/drawing/2014/main" id="{9E759F1E-0E0E-CEE6-7C0E-D3ED19609E85}"/>
                </a:ext>
              </a:extLst>
            </p:cNvPr>
            <p:cNvCxnSpPr>
              <a:cxnSpLocks noChangeShapeType="1"/>
              <a:stCxn id="425" idx="3"/>
              <a:endCxn id="423" idx="0"/>
            </p:cNvCxnSpPr>
            <p:nvPr/>
          </p:nvCxnSpPr>
          <p:spPr bwMode="auto">
            <a:xfrm flipH="1" flipV="1">
              <a:off x="6531095" y="3195638"/>
              <a:ext cx="150812" cy="1508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8" name="AutoShape 93">
              <a:extLst>
                <a:ext uri="{FF2B5EF4-FFF2-40B4-BE49-F238E27FC236}">
                  <a16:creationId xmlns:a16="http://schemas.microsoft.com/office/drawing/2014/main" id="{907ABC8B-3CA3-9F9F-6685-2CB0BD753BEE}"/>
                </a:ext>
              </a:extLst>
            </p:cNvPr>
            <p:cNvCxnSpPr>
              <a:cxnSpLocks noChangeShapeType="1"/>
              <a:stCxn id="425" idx="5"/>
              <a:endCxn id="420" idx="0"/>
            </p:cNvCxnSpPr>
            <p:nvPr/>
          </p:nvCxnSpPr>
          <p:spPr bwMode="auto">
            <a:xfrm flipH="1">
              <a:off x="6534270" y="3475038"/>
              <a:ext cx="147637" cy="714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39" name="Oval 94">
              <a:extLst>
                <a:ext uri="{FF2B5EF4-FFF2-40B4-BE49-F238E27FC236}">
                  <a16:creationId xmlns:a16="http://schemas.microsoft.com/office/drawing/2014/main" id="{5687E5A4-72B7-561D-F93C-FB51BBE0FE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436136" y="184129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5/8</a:t>
              </a:r>
            </a:p>
          </p:txBody>
        </p:sp>
        <p:sp>
          <p:nvSpPr>
            <p:cNvPr id="440" name="Oval 95">
              <a:extLst>
                <a:ext uri="{FF2B5EF4-FFF2-40B4-BE49-F238E27FC236}">
                  <a16:creationId xmlns:a16="http://schemas.microsoft.com/office/drawing/2014/main" id="{60F9D63E-7174-7916-550B-32FDDE53DE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436136" y="2092967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2/7</a:t>
              </a:r>
            </a:p>
          </p:txBody>
        </p:sp>
        <p:sp>
          <p:nvSpPr>
            <p:cNvPr id="441" name="Oval 96">
              <a:extLst>
                <a:ext uri="{FF2B5EF4-FFF2-40B4-BE49-F238E27FC236}">
                  <a16:creationId xmlns:a16="http://schemas.microsoft.com/office/drawing/2014/main" id="{926DA656-5E3F-6D29-47FA-02BF822F24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436136" y="2619777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3/5</a:t>
              </a:r>
            </a:p>
          </p:txBody>
        </p:sp>
        <p:sp>
          <p:nvSpPr>
            <p:cNvPr id="442" name="Oval 97">
              <a:extLst>
                <a:ext uri="{FF2B5EF4-FFF2-40B4-BE49-F238E27FC236}">
                  <a16:creationId xmlns:a16="http://schemas.microsoft.com/office/drawing/2014/main" id="{0E4644AA-C569-1754-B9E2-1BE0982A93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482199" y="3472909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1/1</a:t>
              </a:r>
            </a:p>
          </p:txBody>
        </p:sp>
        <p:sp>
          <p:nvSpPr>
            <p:cNvPr id="443" name="Oval 98">
              <a:extLst>
                <a:ext uri="{FF2B5EF4-FFF2-40B4-BE49-F238E27FC236}">
                  <a16:creationId xmlns:a16="http://schemas.microsoft.com/office/drawing/2014/main" id="{92153162-572B-0082-2E8D-2CD8593BD7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797731" y="1950068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444" name="Oval 99">
              <a:extLst>
                <a:ext uri="{FF2B5EF4-FFF2-40B4-BE49-F238E27FC236}">
                  <a16:creationId xmlns:a16="http://schemas.microsoft.com/office/drawing/2014/main" id="{1FE68D6D-D0C4-0FA6-EA6A-5D40FE4079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783912" y="302501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445" name="Oval 100">
              <a:extLst>
                <a:ext uri="{FF2B5EF4-FFF2-40B4-BE49-F238E27FC236}">
                  <a16:creationId xmlns:a16="http://schemas.microsoft.com/office/drawing/2014/main" id="{CF49C158-8770-7AE7-D07F-412FFCBB9F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104049" y="251313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446" name="AutoShape 101">
              <a:extLst>
                <a:ext uri="{FF2B5EF4-FFF2-40B4-BE49-F238E27FC236}">
                  <a16:creationId xmlns:a16="http://schemas.microsoft.com/office/drawing/2014/main" id="{1B70BFDD-0B67-270A-E73D-EC814059767E}"/>
                </a:ext>
              </a:extLst>
            </p:cNvPr>
            <p:cNvCxnSpPr>
              <a:cxnSpLocks noChangeShapeType="1"/>
              <a:stCxn id="445" idx="3"/>
              <a:endCxn id="443" idx="0"/>
            </p:cNvCxnSpPr>
            <p:nvPr/>
          </p:nvCxnSpPr>
          <p:spPr bwMode="auto">
            <a:xfrm flipH="1" flipV="1">
              <a:off x="7978895" y="2039938"/>
              <a:ext cx="150812" cy="498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7" name="AutoShape 102">
              <a:extLst>
                <a:ext uri="{FF2B5EF4-FFF2-40B4-BE49-F238E27FC236}">
                  <a16:creationId xmlns:a16="http://schemas.microsoft.com/office/drawing/2014/main" id="{8F1AA80F-BA0C-03A4-101A-60A3AF0F474C}"/>
                </a:ext>
              </a:extLst>
            </p:cNvPr>
            <p:cNvCxnSpPr>
              <a:cxnSpLocks noChangeShapeType="1"/>
              <a:stCxn id="445" idx="5"/>
              <a:endCxn id="444" idx="0"/>
            </p:cNvCxnSpPr>
            <p:nvPr/>
          </p:nvCxnSpPr>
          <p:spPr bwMode="auto">
            <a:xfrm flipH="1">
              <a:off x="7964607" y="2667000"/>
              <a:ext cx="165100" cy="4476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8" name="AutoShape 103">
              <a:extLst>
                <a:ext uri="{FF2B5EF4-FFF2-40B4-BE49-F238E27FC236}">
                  <a16:creationId xmlns:a16="http://schemas.microsoft.com/office/drawing/2014/main" id="{F24197FD-2D97-F493-19D7-94D221A30D47}"/>
                </a:ext>
              </a:extLst>
            </p:cNvPr>
            <p:cNvCxnSpPr>
              <a:cxnSpLocks noChangeShapeType="1"/>
              <a:stCxn id="443" idx="5"/>
              <a:endCxn id="440" idx="0"/>
            </p:cNvCxnSpPr>
            <p:nvPr/>
          </p:nvCxnSpPr>
          <p:spPr bwMode="auto">
            <a:xfrm flipH="1">
              <a:off x="7616945" y="2103438"/>
              <a:ext cx="206375" cy="79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9" name="AutoShape 104">
              <a:extLst>
                <a:ext uri="{FF2B5EF4-FFF2-40B4-BE49-F238E27FC236}">
                  <a16:creationId xmlns:a16="http://schemas.microsoft.com/office/drawing/2014/main" id="{81DF2441-8080-448D-EB9C-512A5BC6A1A0}"/>
                </a:ext>
              </a:extLst>
            </p:cNvPr>
            <p:cNvCxnSpPr>
              <a:cxnSpLocks noChangeShapeType="1"/>
              <a:stCxn id="444" idx="3"/>
              <a:endCxn id="441" idx="0"/>
            </p:cNvCxnSpPr>
            <p:nvPr/>
          </p:nvCxnSpPr>
          <p:spPr bwMode="auto">
            <a:xfrm flipH="1" flipV="1">
              <a:off x="7616945" y="2709863"/>
              <a:ext cx="192087" cy="3397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0" name="AutoShape 105">
              <a:extLst>
                <a:ext uri="{FF2B5EF4-FFF2-40B4-BE49-F238E27FC236}">
                  <a16:creationId xmlns:a16="http://schemas.microsoft.com/office/drawing/2014/main" id="{65FB098F-EBAF-5973-9415-F9808C2D2A15}"/>
                </a:ext>
              </a:extLst>
            </p:cNvPr>
            <p:cNvCxnSpPr>
              <a:cxnSpLocks noChangeShapeType="1"/>
              <a:stCxn id="444" idx="5"/>
              <a:endCxn id="442" idx="0"/>
            </p:cNvCxnSpPr>
            <p:nvPr/>
          </p:nvCxnSpPr>
          <p:spPr bwMode="auto">
            <a:xfrm flipH="1">
              <a:off x="7662982" y="3178175"/>
              <a:ext cx="146050" cy="384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1" name="AutoShape 106">
              <a:extLst>
                <a:ext uri="{FF2B5EF4-FFF2-40B4-BE49-F238E27FC236}">
                  <a16:creationId xmlns:a16="http://schemas.microsoft.com/office/drawing/2014/main" id="{4D2E87E6-ACB9-9827-AE32-2E3D1FBE6EA4}"/>
                </a:ext>
              </a:extLst>
            </p:cNvPr>
            <p:cNvCxnSpPr>
              <a:cxnSpLocks noChangeShapeType="1"/>
              <a:stCxn id="443" idx="3"/>
              <a:endCxn id="439" idx="0"/>
            </p:cNvCxnSpPr>
            <p:nvPr/>
          </p:nvCxnSpPr>
          <p:spPr bwMode="auto">
            <a:xfrm flipH="1" flipV="1">
              <a:off x="7616945" y="1931988"/>
              <a:ext cx="206375" cy="428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52" name="Oval 107">
              <a:extLst>
                <a:ext uri="{FF2B5EF4-FFF2-40B4-BE49-F238E27FC236}">
                  <a16:creationId xmlns:a16="http://schemas.microsoft.com/office/drawing/2014/main" id="{BC23E0F6-C9F5-E577-0AC2-2F1B7ABA5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511621" y="2374416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6/6</a:t>
              </a:r>
            </a:p>
          </p:txBody>
        </p:sp>
        <p:sp>
          <p:nvSpPr>
            <p:cNvPr id="453" name="Oval 108">
              <a:extLst>
                <a:ext uri="{FF2B5EF4-FFF2-40B4-BE49-F238E27FC236}">
                  <a16:creationId xmlns:a16="http://schemas.microsoft.com/office/drawing/2014/main" id="{E664F747-360D-4250-66EC-71789ADD7E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510554" y="3028128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9/3</a:t>
              </a:r>
            </a:p>
          </p:txBody>
        </p:sp>
        <p:sp>
          <p:nvSpPr>
            <p:cNvPr id="454" name="Oval 109">
              <a:extLst>
                <a:ext uri="{FF2B5EF4-FFF2-40B4-BE49-F238E27FC236}">
                  <a16:creationId xmlns:a16="http://schemas.microsoft.com/office/drawing/2014/main" id="{CDCE94D7-7748-A70A-75D8-E37F936480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510554" y="3256340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7/2</a:t>
              </a:r>
            </a:p>
          </p:txBody>
        </p:sp>
        <p:sp>
          <p:nvSpPr>
            <p:cNvPr id="455" name="Oval 110">
              <a:extLst>
                <a:ext uri="{FF2B5EF4-FFF2-40B4-BE49-F238E27FC236}">
                  <a16:creationId xmlns:a16="http://schemas.microsoft.com/office/drawing/2014/main" id="{F501C433-B5C4-DC17-293C-5F29C15E8C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874451" y="2710336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456" name="Oval 111">
              <a:extLst>
                <a:ext uri="{FF2B5EF4-FFF2-40B4-BE49-F238E27FC236}">
                  <a16:creationId xmlns:a16="http://schemas.microsoft.com/office/drawing/2014/main" id="{9A664987-46F6-8A7B-5A6B-1BF16D4DFA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148525" y="2985473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</a:t>
              </a:r>
            </a:p>
          </p:txBody>
        </p:sp>
        <p:cxnSp>
          <p:nvCxnSpPr>
            <p:cNvPr id="457" name="AutoShape 112">
              <a:extLst>
                <a:ext uri="{FF2B5EF4-FFF2-40B4-BE49-F238E27FC236}">
                  <a16:creationId xmlns:a16="http://schemas.microsoft.com/office/drawing/2014/main" id="{FBB3C444-FB5C-5F75-B268-0CA16F877A8D}"/>
                </a:ext>
              </a:extLst>
            </p:cNvPr>
            <p:cNvCxnSpPr>
              <a:cxnSpLocks noChangeShapeType="1"/>
              <a:stCxn id="455" idx="3"/>
              <a:endCxn id="452" idx="0"/>
            </p:cNvCxnSpPr>
            <p:nvPr/>
          </p:nvCxnSpPr>
          <p:spPr bwMode="auto">
            <a:xfrm flipH="1" flipV="1">
              <a:off x="8691682" y="2465388"/>
              <a:ext cx="207963" cy="2714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8" name="AutoShape 113">
              <a:extLst>
                <a:ext uri="{FF2B5EF4-FFF2-40B4-BE49-F238E27FC236}">
                  <a16:creationId xmlns:a16="http://schemas.microsoft.com/office/drawing/2014/main" id="{84BCAF4E-ABF0-0015-AAEE-7AEE4869C841}"/>
                </a:ext>
              </a:extLst>
            </p:cNvPr>
            <p:cNvCxnSpPr>
              <a:cxnSpLocks noChangeShapeType="1"/>
              <a:stCxn id="455" idx="5"/>
              <a:endCxn id="453" idx="0"/>
            </p:cNvCxnSpPr>
            <p:nvPr/>
          </p:nvCxnSpPr>
          <p:spPr bwMode="auto">
            <a:xfrm flipH="1">
              <a:off x="8691682" y="2865438"/>
              <a:ext cx="207963" cy="254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9" name="AutoShape 114">
              <a:extLst>
                <a:ext uri="{FF2B5EF4-FFF2-40B4-BE49-F238E27FC236}">
                  <a16:creationId xmlns:a16="http://schemas.microsoft.com/office/drawing/2014/main" id="{26CBD7AC-CF84-AEFC-3E76-4442DB7D4D31}"/>
                </a:ext>
              </a:extLst>
            </p:cNvPr>
            <p:cNvCxnSpPr>
              <a:cxnSpLocks noChangeShapeType="1"/>
              <a:stCxn id="456" idx="3"/>
              <a:endCxn id="455" idx="0"/>
            </p:cNvCxnSpPr>
            <p:nvPr/>
          </p:nvCxnSpPr>
          <p:spPr bwMode="auto">
            <a:xfrm flipH="1" flipV="1">
              <a:off x="9055220" y="2801938"/>
              <a:ext cx="119062" cy="209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60" name="AutoShape 115">
              <a:extLst>
                <a:ext uri="{FF2B5EF4-FFF2-40B4-BE49-F238E27FC236}">
                  <a16:creationId xmlns:a16="http://schemas.microsoft.com/office/drawing/2014/main" id="{4537AEEC-78B8-F4F8-31B1-33FCA070AC99}"/>
                </a:ext>
              </a:extLst>
            </p:cNvPr>
            <p:cNvCxnSpPr>
              <a:cxnSpLocks noChangeShapeType="1"/>
              <a:stCxn id="456" idx="5"/>
              <a:endCxn id="454" idx="0"/>
            </p:cNvCxnSpPr>
            <p:nvPr/>
          </p:nvCxnSpPr>
          <p:spPr bwMode="auto">
            <a:xfrm flipH="1">
              <a:off x="8691682" y="3140075"/>
              <a:ext cx="482600" cy="206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61" name="Oval 116">
              <a:extLst>
                <a:ext uri="{FF2B5EF4-FFF2-40B4-BE49-F238E27FC236}">
                  <a16:creationId xmlns:a16="http://schemas.microsoft.com/office/drawing/2014/main" id="{52D50BC0-94D9-0D21-9328-A477167DBE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429097" y="2088702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2/7</a:t>
              </a:r>
            </a:p>
          </p:txBody>
        </p:sp>
        <p:sp>
          <p:nvSpPr>
            <p:cNvPr id="462" name="Oval 117">
              <a:extLst>
                <a:ext uri="{FF2B5EF4-FFF2-40B4-BE49-F238E27FC236}">
                  <a16:creationId xmlns:a16="http://schemas.microsoft.com/office/drawing/2014/main" id="{A073AD16-6440-9C35-15AD-E199DDC0AA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459039" y="3421721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1/1</a:t>
              </a:r>
            </a:p>
          </p:txBody>
        </p:sp>
        <p:sp>
          <p:nvSpPr>
            <p:cNvPr id="463" name="Oval 118">
              <a:extLst>
                <a:ext uri="{FF2B5EF4-FFF2-40B4-BE49-F238E27FC236}">
                  <a16:creationId xmlns:a16="http://schemas.microsoft.com/office/drawing/2014/main" id="{B9D231A2-549D-721E-7798-F86B6B6053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084777" y="2718867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1</a:t>
              </a:r>
            </a:p>
          </p:txBody>
        </p:sp>
        <p:cxnSp>
          <p:nvCxnSpPr>
            <p:cNvPr id="464" name="AutoShape 119">
              <a:extLst>
                <a:ext uri="{FF2B5EF4-FFF2-40B4-BE49-F238E27FC236}">
                  <a16:creationId xmlns:a16="http://schemas.microsoft.com/office/drawing/2014/main" id="{6392A711-DACB-03A6-7E19-C02FF157D7B2}"/>
                </a:ext>
              </a:extLst>
            </p:cNvPr>
            <p:cNvCxnSpPr>
              <a:cxnSpLocks noChangeShapeType="1"/>
              <a:stCxn id="463" idx="1"/>
              <a:endCxn id="461" idx="4"/>
            </p:cNvCxnSpPr>
            <p:nvPr/>
          </p:nvCxnSpPr>
          <p:spPr bwMode="auto">
            <a:xfrm flipV="1">
              <a:off x="2238495" y="2178050"/>
              <a:ext cx="190500" cy="5667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65" name="AutoShape 120">
              <a:extLst>
                <a:ext uri="{FF2B5EF4-FFF2-40B4-BE49-F238E27FC236}">
                  <a16:creationId xmlns:a16="http://schemas.microsoft.com/office/drawing/2014/main" id="{D7DC8E34-7F46-DCB2-D09B-B9E3BB675546}"/>
                </a:ext>
              </a:extLst>
            </p:cNvPr>
            <p:cNvCxnSpPr>
              <a:cxnSpLocks noChangeShapeType="1"/>
              <a:stCxn id="463" idx="7"/>
              <a:endCxn id="462" idx="2"/>
            </p:cNvCxnSpPr>
            <p:nvPr/>
          </p:nvCxnSpPr>
          <p:spPr bwMode="auto">
            <a:xfrm>
              <a:off x="2238495" y="2873375"/>
              <a:ext cx="311150" cy="5476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66" name="Oval 121">
              <a:extLst>
                <a:ext uri="{FF2B5EF4-FFF2-40B4-BE49-F238E27FC236}">
                  <a16:creationId xmlns:a16="http://schemas.microsoft.com/office/drawing/2014/main" id="{72BA9FE0-32FC-0E1E-EF2D-9063A09D6A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715037" y="1939320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5/8</a:t>
              </a:r>
            </a:p>
          </p:txBody>
        </p:sp>
        <p:sp>
          <p:nvSpPr>
            <p:cNvPr id="467" name="Oval 122">
              <a:extLst>
                <a:ext uri="{FF2B5EF4-FFF2-40B4-BE49-F238E27FC236}">
                  <a16:creationId xmlns:a16="http://schemas.microsoft.com/office/drawing/2014/main" id="{9FF54E3F-BA00-86A5-7A51-7B759EBF59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713970" y="2657017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3/5</a:t>
              </a:r>
            </a:p>
          </p:txBody>
        </p:sp>
        <p:sp>
          <p:nvSpPr>
            <p:cNvPr id="468" name="Oval 123">
              <a:extLst>
                <a:ext uri="{FF2B5EF4-FFF2-40B4-BE49-F238E27FC236}">
                  <a16:creationId xmlns:a16="http://schemas.microsoft.com/office/drawing/2014/main" id="{B6BD7DA1-2DD1-99D8-28BC-0684F7406F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76561" y="229345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5</a:t>
              </a:r>
            </a:p>
          </p:txBody>
        </p:sp>
        <p:cxnSp>
          <p:nvCxnSpPr>
            <p:cNvPr id="469" name="AutoShape 124">
              <a:extLst>
                <a:ext uri="{FF2B5EF4-FFF2-40B4-BE49-F238E27FC236}">
                  <a16:creationId xmlns:a16="http://schemas.microsoft.com/office/drawing/2014/main" id="{707016D1-FEA9-2C91-2068-8B40FA08DED2}"/>
                </a:ext>
              </a:extLst>
            </p:cNvPr>
            <p:cNvCxnSpPr>
              <a:cxnSpLocks noChangeShapeType="1"/>
              <a:stCxn id="468" idx="1"/>
              <a:endCxn id="466" idx="4"/>
            </p:cNvCxnSpPr>
            <p:nvPr/>
          </p:nvCxnSpPr>
          <p:spPr bwMode="auto">
            <a:xfrm flipV="1">
              <a:off x="1530470" y="2030413"/>
              <a:ext cx="184150" cy="2873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0" name="AutoShape 125">
              <a:extLst>
                <a:ext uri="{FF2B5EF4-FFF2-40B4-BE49-F238E27FC236}">
                  <a16:creationId xmlns:a16="http://schemas.microsoft.com/office/drawing/2014/main" id="{D6700965-5724-1845-88B3-4F69706D9D94}"/>
                </a:ext>
              </a:extLst>
            </p:cNvPr>
            <p:cNvCxnSpPr>
              <a:cxnSpLocks noChangeShapeType="1"/>
              <a:stCxn id="468" idx="7"/>
              <a:endCxn id="467" idx="4"/>
            </p:cNvCxnSpPr>
            <p:nvPr/>
          </p:nvCxnSpPr>
          <p:spPr bwMode="auto">
            <a:xfrm>
              <a:off x="1530470" y="2446338"/>
              <a:ext cx="184150" cy="3016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71" name="Oval 126">
              <a:extLst>
                <a:ext uri="{FF2B5EF4-FFF2-40B4-BE49-F238E27FC236}">
                  <a16:creationId xmlns:a16="http://schemas.microsoft.com/office/drawing/2014/main" id="{4C4F607F-ED08-11D3-29E1-83E00ADA87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5668" y="231256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6/6</a:t>
              </a:r>
            </a:p>
          </p:txBody>
        </p:sp>
        <p:sp>
          <p:nvSpPr>
            <p:cNvPr id="472" name="Oval 127">
              <a:extLst>
                <a:ext uri="{FF2B5EF4-FFF2-40B4-BE49-F238E27FC236}">
                  <a16:creationId xmlns:a16="http://schemas.microsoft.com/office/drawing/2014/main" id="{77CF3DDA-7033-CBA5-68CB-9863330ABE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5668" y="319342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7/2</a:t>
              </a:r>
            </a:p>
          </p:txBody>
        </p:sp>
        <p:sp>
          <p:nvSpPr>
            <p:cNvPr id="473" name="Oval 128">
              <a:extLst>
                <a:ext uri="{FF2B5EF4-FFF2-40B4-BE49-F238E27FC236}">
                  <a16:creationId xmlns:a16="http://schemas.microsoft.com/office/drawing/2014/main" id="{0F954F14-AD8F-E6BE-8850-E47D3DDFAB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45227" y="2710421"/>
              <a:ext cx="179158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2</a:t>
              </a:r>
            </a:p>
          </p:txBody>
        </p:sp>
        <p:cxnSp>
          <p:nvCxnSpPr>
            <p:cNvPr id="474" name="AutoShape 129">
              <a:extLst>
                <a:ext uri="{FF2B5EF4-FFF2-40B4-BE49-F238E27FC236}">
                  <a16:creationId xmlns:a16="http://schemas.microsoft.com/office/drawing/2014/main" id="{381292F4-A4E7-D69C-1844-9B71B453370C}"/>
                </a:ext>
              </a:extLst>
            </p:cNvPr>
            <p:cNvCxnSpPr>
              <a:cxnSpLocks noChangeShapeType="1"/>
              <a:stCxn id="473" idx="1"/>
              <a:endCxn id="471" idx="4"/>
            </p:cNvCxnSpPr>
            <p:nvPr/>
          </p:nvCxnSpPr>
          <p:spPr bwMode="auto">
            <a:xfrm flipV="1">
              <a:off x="798632" y="2403475"/>
              <a:ext cx="206375" cy="3317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5" name="AutoShape 130">
              <a:extLst>
                <a:ext uri="{FF2B5EF4-FFF2-40B4-BE49-F238E27FC236}">
                  <a16:creationId xmlns:a16="http://schemas.microsoft.com/office/drawing/2014/main" id="{DAD7E431-AE89-6FE7-E8F9-3323BAB1EF3B}"/>
                </a:ext>
              </a:extLst>
            </p:cNvPr>
            <p:cNvCxnSpPr>
              <a:cxnSpLocks noChangeShapeType="1"/>
              <a:stCxn id="473" idx="7"/>
              <a:endCxn id="472" idx="3"/>
            </p:cNvCxnSpPr>
            <p:nvPr/>
          </p:nvCxnSpPr>
          <p:spPr bwMode="auto">
            <a:xfrm>
              <a:off x="798632" y="2863850"/>
              <a:ext cx="231775" cy="355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6" name="AutoShape 131">
              <a:extLst>
                <a:ext uri="{FF2B5EF4-FFF2-40B4-BE49-F238E27FC236}">
                  <a16:creationId xmlns:a16="http://schemas.microsoft.com/office/drawing/2014/main" id="{AE04F5D5-27A6-00E9-F3AA-9FE55919EC17}"/>
                </a:ext>
              </a:extLst>
            </p:cNvPr>
            <p:cNvCxnSpPr>
              <a:cxnSpLocks noChangeShapeType="1"/>
              <a:stCxn id="401" idx="6"/>
              <a:endCxn id="426" idx="0"/>
            </p:cNvCxnSpPr>
            <p:nvPr/>
          </p:nvCxnSpPr>
          <p:spPr bwMode="auto">
            <a:xfrm flipV="1">
              <a:off x="4532432" y="2733675"/>
              <a:ext cx="2724150" cy="1501775"/>
            </a:xfrm>
            <a:prstGeom prst="curvedConnector3">
              <a:avLst>
                <a:gd name="adj1" fmla="val 102736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 type="triangle" w="med" len="med"/>
            </a:ln>
          </p:spPr>
        </p:cxnSp>
        <p:cxnSp>
          <p:nvCxnSpPr>
            <p:cNvPr id="477" name="AutoShape 132">
              <a:extLst>
                <a:ext uri="{FF2B5EF4-FFF2-40B4-BE49-F238E27FC236}">
                  <a16:creationId xmlns:a16="http://schemas.microsoft.com/office/drawing/2014/main" id="{12F8BEEF-D5C3-2D0B-6543-237667E09A9B}"/>
                </a:ext>
              </a:extLst>
            </p:cNvPr>
            <p:cNvCxnSpPr>
              <a:cxnSpLocks noChangeShapeType="1"/>
              <a:stCxn id="400" idx="0"/>
              <a:endCxn id="456" idx="0"/>
            </p:cNvCxnSpPr>
            <p:nvPr/>
          </p:nvCxnSpPr>
          <p:spPr bwMode="auto">
            <a:xfrm rot="-5400000">
              <a:off x="6481088" y="1715294"/>
              <a:ext cx="1487488" cy="4210050"/>
            </a:xfrm>
            <a:prstGeom prst="curvedConnector4">
              <a:avLst>
                <a:gd name="adj1" fmla="val 31481"/>
                <a:gd name="adj2" fmla="val 10256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478" name="AutoShape 133">
              <a:extLst>
                <a:ext uri="{FF2B5EF4-FFF2-40B4-BE49-F238E27FC236}">
                  <a16:creationId xmlns:a16="http://schemas.microsoft.com/office/drawing/2014/main" id="{0E78C4C2-9333-BF40-34E3-DB91626BD19A}"/>
                </a:ext>
              </a:extLst>
            </p:cNvPr>
            <p:cNvCxnSpPr>
              <a:cxnSpLocks noChangeShapeType="1"/>
              <a:stCxn id="399" idx="0"/>
              <a:endCxn id="445" idx="0"/>
            </p:cNvCxnSpPr>
            <p:nvPr/>
          </p:nvCxnSpPr>
          <p:spPr bwMode="auto">
            <a:xfrm rot="-5400000">
              <a:off x="5013444" y="1292226"/>
              <a:ext cx="1960563" cy="4583112"/>
            </a:xfrm>
            <a:prstGeom prst="curvedConnector4">
              <a:avLst>
                <a:gd name="adj1" fmla="val 8986"/>
                <a:gd name="adj2" fmla="val 100134"/>
              </a:avLst>
            </a:prstGeom>
            <a:noFill/>
            <a:ln w="19050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cxnSp>
          <p:nvCxnSpPr>
            <p:cNvPr id="479" name="AutoShape 134">
              <a:extLst>
                <a:ext uri="{FF2B5EF4-FFF2-40B4-BE49-F238E27FC236}">
                  <a16:creationId xmlns:a16="http://schemas.microsoft.com/office/drawing/2014/main" id="{52936CF6-AD3C-EB5E-DA9B-26D9EFF5F4DA}"/>
                </a:ext>
              </a:extLst>
            </p:cNvPr>
            <p:cNvCxnSpPr>
              <a:cxnSpLocks noChangeShapeType="1"/>
              <a:stCxn id="396" idx="0"/>
              <a:endCxn id="463" idx="6"/>
            </p:cNvCxnSpPr>
            <p:nvPr/>
          </p:nvCxnSpPr>
          <p:spPr bwMode="auto">
            <a:xfrm rot="5400000" flipH="1">
              <a:off x="1793201" y="3282157"/>
              <a:ext cx="1970087" cy="1206500"/>
            </a:xfrm>
            <a:prstGeom prst="curvedConnector3">
              <a:avLst>
                <a:gd name="adj1" fmla="val 49958"/>
              </a:avLst>
            </a:prstGeom>
            <a:noFill/>
            <a:ln w="19050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  <p:cxnSp>
          <p:nvCxnSpPr>
            <p:cNvPr id="480" name="AutoShape 135">
              <a:extLst>
                <a:ext uri="{FF2B5EF4-FFF2-40B4-BE49-F238E27FC236}">
                  <a16:creationId xmlns:a16="http://schemas.microsoft.com/office/drawing/2014/main" id="{9FD810D3-1740-B127-31BE-F62F45713E9E}"/>
                </a:ext>
              </a:extLst>
            </p:cNvPr>
            <p:cNvCxnSpPr>
              <a:cxnSpLocks noChangeShapeType="1"/>
              <a:stCxn id="397" idx="0"/>
              <a:endCxn id="468" idx="5"/>
            </p:cNvCxnSpPr>
            <p:nvPr/>
          </p:nvCxnSpPr>
          <p:spPr bwMode="auto">
            <a:xfrm rot="5400000" flipH="1">
              <a:off x="1533645" y="2314575"/>
              <a:ext cx="2424112" cy="2687638"/>
            </a:xfrm>
            <a:prstGeom prst="curvedConnector4">
              <a:avLst>
                <a:gd name="adj1" fmla="val 39292"/>
                <a:gd name="adj2" fmla="val 100764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481" name="AutoShape 136">
              <a:extLst>
                <a:ext uri="{FF2B5EF4-FFF2-40B4-BE49-F238E27FC236}">
                  <a16:creationId xmlns:a16="http://schemas.microsoft.com/office/drawing/2014/main" id="{F4C3DE6B-FC41-0FC6-9BDF-8AA2661CDBF0}"/>
                </a:ext>
              </a:extLst>
            </p:cNvPr>
            <p:cNvCxnSpPr>
              <a:cxnSpLocks noChangeShapeType="1"/>
              <a:stCxn id="398" idx="3"/>
              <a:endCxn id="473" idx="6"/>
            </p:cNvCxnSpPr>
            <p:nvPr/>
          </p:nvCxnSpPr>
          <p:spPr bwMode="auto">
            <a:xfrm rot="16200000" flipV="1">
              <a:off x="1648739" y="1977231"/>
              <a:ext cx="2133600" cy="3960813"/>
            </a:xfrm>
            <a:prstGeom prst="curvedConnector3">
              <a:avLst>
                <a:gd name="adj1" fmla="val -8486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482" name="Rectangle 137">
              <a:extLst>
                <a:ext uri="{FF2B5EF4-FFF2-40B4-BE49-F238E27FC236}">
                  <a16:creationId xmlns:a16="http://schemas.microsoft.com/office/drawing/2014/main" id="{41B801A8-32CA-07E8-16CA-36BC8655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770" y="5586413"/>
              <a:ext cx="2203450" cy="579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00CC99"/>
                </a:buClr>
                <a:buSzPct val="120000"/>
                <a:buFont typeface="Symbol" pitchFamily="18" charset="2"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Primary tree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294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Computational Geometry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FB5C906-22FA-F2FB-F2C5-5C6EEAAF0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433" y="1692740"/>
            <a:ext cx="4338999" cy="159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3000" b="1" dirty="0">
                <a:solidFill>
                  <a:srgbClr val="21543F"/>
                </a:solidFill>
                <a:latin typeface="Times New Roman" pitchFamily="18" charset="0"/>
              </a:rPr>
              <a:t>Related areas: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Algorithms, graph theory, 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combinatorics, topology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6149D367-EB66-ADF9-8616-0AFB05585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004" y="1692740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3000" b="1" dirty="0">
                <a:solidFill>
                  <a:srgbClr val="21543F"/>
                </a:solidFill>
                <a:latin typeface="Times New Roman" pitchFamily="18" charset="0"/>
              </a:rPr>
              <a:t>Applied areas: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Databases, sensor networks, robotics,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GIS, computer graphics, geometric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  <a:t>modeling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D2541E4-FABA-4703-0D59-DAE44C1FD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432" y="3939801"/>
            <a:ext cx="5774768" cy="153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  <a:buSzPct val="120000"/>
              <a:buFont typeface="Symbol" pitchFamily="18" charset="2"/>
              <a:buNone/>
            </a:pPr>
            <a:r>
              <a:rPr lang="en-US" sz="3000" b="1" dirty="0">
                <a:solidFill>
                  <a:srgbClr val="21543F"/>
                </a:solidFill>
                <a:latin typeface="Times New Roman" pitchFamily="18" charset="0"/>
              </a:rPr>
              <a:t>Class: </a:t>
            </a:r>
            <a:br>
              <a:rPr lang="en-US" sz="3000" b="1" dirty="0">
                <a:solidFill>
                  <a:srgbClr val="21543F"/>
                </a:solidFill>
                <a:latin typeface="Times New Roman" pitchFamily="18" charset="0"/>
              </a:rPr>
            </a:br>
            <a:r>
              <a:rPr lang="en-US" sz="3000" dirty="0">
                <a:latin typeface="Times New Roman" pitchFamily="18" charset="0"/>
              </a:rPr>
              <a:t>CMPS 6130/3130 </a:t>
            </a:r>
            <a:br>
              <a:rPr lang="en-US" sz="3000" dirty="0">
                <a:latin typeface="Times New Roman" pitchFamily="18" charset="0"/>
              </a:rPr>
            </a:br>
            <a:r>
              <a:rPr lang="en-US" sz="3000" dirty="0">
                <a:latin typeface="Times New Roman" pitchFamily="18" charset="0"/>
              </a:rPr>
              <a:t>Intro to Computational Geometry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</a:rPr>
            </a:br>
            <a:endParaRPr lang="en-US" sz="3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66255A-A41C-ACDE-CB99-39814477A152}"/>
              </a:ext>
            </a:extLst>
          </p:cNvPr>
          <p:cNvSpPr txBox="1"/>
          <p:nvPr/>
        </p:nvSpPr>
        <p:spPr>
          <a:xfrm>
            <a:off x="6934200" y="3939801"/>
            <a:ext cx="47525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Computational Geometry Concept Videos: </a:t>
            </a:r>
            <a:endParaRPr lang="en-US" dirty="0"/>
          </a:p>
        </p:txBody>
      </p:sp>
      <p:pic>
        <p:nvPicPr>
          <p:cNvPr id="11" name="Picture 10" descr="A qr code on a white background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E33202C4-5F2A-B31E-9AB1-71BC06B02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932" y="4461932"/>
            <a:ext cx="2396067" cy="239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5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Voronoi Diagram</a:t>
            </a:r>
            <a:b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</a:br>
            <a:r>
              <a:rPr lang="en-US" sz="28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(Dirichlet </a:t>
            </a:r>
            <a:r>
              <a:rPr lang="en-US" sz="2800" b="1" kern="0" dirty="0" err="1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Tesselation</a:t>
            </a:r>
            <a:r>
              <a:rPr lang="en-US" sz="28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)</a:t>
            </a:r>
            <a:endParaRPr lang="en-US" sz="2800" b="1" dirty="0">
              <a:solidFill>
                <a:srgbClr val="21543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5132B046-86ED-044B-C741-D451CCA73D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9433" y="1778529"/>
                <a:ext cx="7772400" cy="1177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Given: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A set of point sites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𝑃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</m:t>
                        </m:r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⊆</m:t>
                    </m:r>
                    <m:sSup>
                      <m:sSup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</a:p>
              <a:p>
                <a:pPr lvl="0" eaLnBrk="1" hangingPunct="1">
                  <a:lnSpc>
                    <a:spcPct val="80000"/>
                  </a:lnSpc>
                </a:pPr>
                <a:r>
                  <a:rPr kumimoji="0" lang="en-US" sz="20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cell: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Partition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into Voronoi cells</a:t>
                </a:r>
                <a:b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</a:b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𝑉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∈</m:t>
                        </m:r>
                        <m:sSup>
                          <m:sSup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ℝ</m:t>
                            </m:r>
                          </m:e>
                          <m:sup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𝑑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&lt;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𝑑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𝑗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</m:e>
                    </m:d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𝑗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≠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𝑖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}</m:t>
                    </m:r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</a:p>
              <a:p>
                <a:pPr lvl="0" eaLnBrk="1" hangingPunct="1">
                  <a:lnSpc>
                    <a:spcPct val="80000"/>
                  </a:lnSpc>
                </a:pPr>
                <a:r>
                  <a:rPr kumimoji="0" lang="en-US" sz="20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diagram: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planar subdivision obtained by removing all </a:t>
                </a:r>
                <a:r>
                  <a: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cells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5132B046-86ED-044B-C741-D451CCA73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59433" y="1778529"/>
                <a:ext cx="7772400" cy="1177925"/>
              </a:xfrm>
              <a:prstGeom prst="rect">
                <a:avLst/>
              </a:prstGeom>
              <a:blipFill>
                <a:blip r:embed="rId2"/>
                <a:stretch>
                  <a:fillRect l="-627" t="-8290" b="-341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128B96B-D525-167A-195B-2AA36C398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241" y="3429986"/>
            <a:ext cx="3572622" cy="3101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D17457-C8C4-CED6-87CA-1EF54EB3319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82" y="3432386"/>
            <a:ext cx="3580223" cy="31013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87705D0-65F4-44FC-2822-566EF00062EC}"/>
              </a:ext>
            </a:extLst>
          </p:cNvPr>
          <p:cNvSpPr txBox="1"/>
          <p:nvPr/>
        </p:nvSpPr>
        <p:spPr>
          <a:xfrm>
            <a:off x="8483601" y="3901547"/>
            <a:ext cx="34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Voronoi Diagram Video: </a:t>
            </a:r>
            <a:endParaRPr lang="en-US" dirty="0"/>
          </a:p>
        </p:txBody>
      </p:sp>
      <p:pic>
        <p:nvPicPr>
          <p:cNvPr id="13" name="Picture 12" descr="A qr code with black squares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B69007E2-B18B-CFCC-D8FE-475FE9B913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667" y="4402667"/>
            <a:ext cx="2455333" cy="245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1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Applications of Voronoi Diagrams</a:t>
            </a:r>
            <a:endParaRPr lang="en-US" sz="2800" b="1" dirty="0">
              <a:solidFill>
                <a:srgbClr val="21543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08ED5FC-9F1C-CFA5-8F13-806AAE0305A3}"/>
                  </a:ext>
                </a:extLst>
              </p:cNvPr>
              <p:cNvSpPr/>
              <p:nvPr/>
            </p:nvSpPr>
            <p:spPr>
              <a:xfrm>
                <a:off x="790576" y="1274232"/>
                <a:ext cx="10605558" cy="54107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Nearest neighbor queries: 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Sites are snowball stands, post offices, restaurants, …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For a given query point, locate the nearest point site in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2400" ker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time</a:t>
                </a:r>
              </a:p>
              <a:p>
                <a:pPr lvl="2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 </a:t>
                </a:r>
                <a:r>
                  <a:rPr lang="en-US" sz="2400" b="1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point location</a:t>
                </a:r>
                <a:endParaRPr lang="en-US" sz="2400" b="1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Closest pair computation: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Naïve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algorithm; sweep line algorithm in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2400" b="0" i="0" kern="0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time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Each site and the closest site to it share a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edge</a:t>
                </a:r>
              </a:p>
              <a:p>
                <a:pPr marL="1257300" lvl="2" indent="-342900" algn="l">
                  <a:lnSpc>
                    <a:spcPct val="80000"/>
                  </a:lnSpc>
                  <a:spcBef>
                    <a:spcPct val="20000"/>
                  </a:spcBef>
                  <a:buFont typeface="Symbol"/>
                  <a:buChar char="®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Check all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  <a:sym typeface="Symbol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 edges (in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𝑛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time)</a:t>
                </a:r>
              </a:p>
              <a:p>
                <a:pPr marL="1257300" lvl="2" indent="-342900" algn="l">
                  <a:lnSpc>
                    <a:spcPct val="80000"/>
                  </a:lnSpc>
                  <a:spcBef>
                    <a:spcPct val="20000"/>
                  </a:spcBef>
                  <a:buFont typeface="Symbol"/>
                  <a:buChar char="®"/>
                  <a:defRPr/>
                </a:pPr>
                <a:endParaRPr lang="en-US" sz="2400" dirty="0">
                  <a:solidFill>
                    <a:srgbClr val="008380"/>
                  </a:solidFill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Facility location: Build a new gas station (site) where it has minimal interference with other gas stations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Find largest empty disk and locate new gas station at center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If center is restricted to lie within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𝐶𝐻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𝑃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then the center has to be on a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edge</a:t>
                </a:r>
                <a:endParaRPr lang="en-US" sz="2400" i="1" kern="0" dirty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08ED5FC-9F1C-CFA5-8F13-806AAE030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6" y="1274232"/>
                <a:ext cx="10605558" cy="5410712"/>
              </a:xfrm>
              <a:prstGeom prst="rect">
                <a:avLst/>
              </a:prstGeom>
              <a:blipFill>
                <a:blip r:embed="rId2"/>
                <a:stretch>
                  <a:fillRect l="-805" t="-2252" b="-1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No photo description available.">
            <a:extLst>
              <a:ext uri="{FF2B5EF4-FFF2-40B4-BE49-F238E27FC236}">
                <a16:creationId xmlns:a16="http://schemas.microsoft.com/office/drawing/2014/main" id="{C66971D8-AF70-E484-0860-739094EFF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85190" y="1069076"/>
            <a:ext cx="885318" cy="88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042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Bisectors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CFF232-BFC0-84AF-B78E-1FC7F390F1E1}"/>
              </a:ext>
            </a:extLst>
          </p:cNvPr>
          <p:cNvSpPr>
            <a:spLocks noChangeAspect="1"/>
          </p:cNvSpPr>
          <p:nvPr/>
        </p:nvSpPr>
        <p:spPr bwMode="auto">
          <a:xfrm>
            <a:off x="3871292" y="4480560"/>
            <a:ext cx="979170" cy="979170"/>
          </a:xfrm>
          <a:prstGeom prst="ellipse">
            <a:avLst/>
          </a:prstGeom>
          <a:noFill/>
          <a:ln w="22225">
            <a:solidFill>
              <a:schemeClr val="accent1"/>
            </a:solidFill>
            <a:round/>
            <a:headEnd/>
            <a:tailEnd type="arrow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0D1CFFE-F875-0CAB-66FF-4E458B18E95A}"/>
                  </a:ext>
                </a:extLst>
              </p:cNvPr>
              <p:cNvSpPr/>
              <p:nvPr/>
            </p:nvSpPr>
            <p:spPr>
              <a:xfrm>
                <a:off x="790575" y="1511300"/>
                <a:ext cx="7870825" cy="43027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edges are portions of bisectors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For two points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, the bisector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𝑏</m:t>
                    </m:r>
                    <m:d>
                      <m:d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𝑞</m:t>
                        </m:r>
                      </m:e>
                    </m:d>
                  </m:oMath>
                </a14:m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is defined as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𝑏</m:t>
                    </m:r>
                    <m:d>
                      <m:d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𝑞</m:t>
                        </m:r>
                      </m:e>
                    </m:d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∈</m:t>
                        </m:r>
                        <m:sSup>
                          <m:sSupPr>
                            <m:ctrlPr>
                              <a:rPr lang="en-US" sz="24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ℝ</m:t>
                            </m:r>
                          </m:e>
                          <m:sup>
                            <m:r>
                              <a:rPr lang="en-US" sz="24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𝑑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𝑞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,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𝑟</m:t>
                    </m:r>
                    <m:r>
                      <a:rPr lang="en-US" sz="24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)}</m:t>
                    </m:r>
                  </m:oMath>
                </a14:m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chemeClr val="tx1"/>
                    </a:solidFill>
                    <a:latin typeface="Times New Roman"/>
                  </a:rPr>
                  <a:t> </a:t>
                </a:r>
                <a:r>
                  <a:rPr lang="en-US" sz="2400" kern="0" dirty="0" err="1">
                    <a:solidFill>
                      <a:srgbClr val="0000FF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FF"/>
                    </a:solidFill>
                    <a:latin typeface="Times New Roman"/>
                  </a:rPr>
                  <a:t> vertex</a:t>
                </a:r>
                <a:r>
                  <a:rPr lang="en-US" sz="2400" kern="0" dirty="0">
                    <a:solidFill>
                      <a:schemeClr val="tx1"/>
                    </a:solidFill>
                    <a:latin typeface="Times New Roman"/>
                  </a:rPr>
                  <a:t>: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400" i="1" kern="0" dirty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0D1CFFE-F875-0CAB-66FF-4E458B18E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1511300"/>
                <a:ext cx="7870825" cy="4302716"/>
              </a:xfrm>
              <a:prstGeom prst="rect">
                <a:avLst/>
              </a:prstGeom>
              <a:blipFill>
                <a:blip r:embed="rId2"/>
                <a:stretch>
                  <a:fillRect l="-1084" t="-2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EFC123DA-2F07-E514-A4A0-230C1739B146}"/>
              </a:ext>
            </a:extLst>
          </p:cNvPr>
          <p:cNvSpPr/>
          <p:nvPr/>
        </p:nvSpPr>
        <p:spPr bwMode="auto">
          <a:xfrm flipV="1">
            <a:off x="3254375" y="3590923"/>
            <a:ext cx="73025" cy="73026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62216E-1A18-D2B0-54C1-9A8B92EDEEB1}"/>
              </a:ext>
            </a:extLst>
          </p:cNvPr>
          <p:cNvSpPr/>
          <p:nvPr/>
        </p:nvSpPr>
        <p:spPr bwMode="auto">
          <a:xfrm flipV="1">
            <a:off x="3933825" y="3136898"/>
            <a:ext cx="73025" cy="73026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535F09-2AD7-290F-5A8B-AD29B511662C}"/>
              </a:ext>
            </a:extLst>
          </p:cNvPr>
          <p:cNvCxnSpPr>
            <a:stCxn id="7" idx="5"/>
            <a:endCxn id="8" idx="1"/>
          </p:cNvCxnSpPr>
          <p:nvPr/>
        </p:nvCxnSpPr>
        <p:spPr bwMode="auto">
          <a:xfrm flipV="1">
            <a:off x="3316706" y="3199230"/>
            <a:ext cx="627813" cy="402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9B7A53F-EA58-8C0C-CD1F-4C0BF74CCB21}"/>
              </a:ext>
            </a:extLst>
          </p:cNvPr>
          <p:cNvCxnSpPr/>
          <p:nvPr/>
        </p:nvCxnSpPr>
        <p:spPr bwMode="auto">
          <a:xfrm>
            <a:off x="3260725" y="2892425"/>
            <a:ext cx="717550" cy="1000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481A506-58A2-03C1-20FF-DAD92952B250}"/>
              </a:ext>
            </a:extLst>
          </p:cNvPr>
          <p:cNvSpPr txBox="1"/>
          <p:nvPr/>
        </p:nvSpPr>
        <p:spPr>
          <a:xfrm>
            <a:off x="3049186" y="35099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601EDF-17AE-9DF4-E337-3ECA9A41C396}"/>
              </a:ext>
            </a:extLst>
          </p:cNvPr>
          <p:cNvSpPr txBox="1"/>
          <p:nvPr/>
        </p:nvSpPr>
        <p:spPr>
          <a:xfrm>
            <a:off x="3955648" y="297815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q</a:t>
            </a: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DCB01211-4ED5-6005-5599-EF8C51F52452}"/>
              </a:ext>
            </a:extLst>
          </p:cNvPr>
          <p:cNvSpPr/>
          <p:nvPr/>
        </p:nvSpPr>
        <p:spPr bwMode="auto">
          <a:xfrm>
            <a:off x="3581400" y="3317696"/>
            <a:ext cx="107950" cy="44629"/>
          </a:xfrm>
          <a:custGeom>
            <a:avLst/>
            <a:gdLst>
              <a:gd name="connsiteX0" fmla="*/ 0 w 107950"/>
              <a:gd name="connsiteY0" fmla="*/ 31929 h 44629"/>
              <a:gd name="connsiteX1" fmla="*/ 60325 w 107950"/>
              <a:gd name="connsiteY1" fmla="*/ 179 h 44629"/>
              <a:gd name="connsiteX2" fmla="*/ 107950 w 107950"/>
              <a:gd name="connsiteY2" fmla="*/ 44629 h 4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950" h="44629">
                <a:moveTo>
                  <a:pt x="0" y="31929"/>
                </a:moveTo>
                <a:cubicBezTo>
                  <a:pt x="21166" y="14995"/>
                  <a:pt x="42333" y="-1938"/>
                  <a:pt x="60325" y="179"/>
                </a:cubicBezTo>
                <a:cubicBezTo>
                  <a:pt x="78317" y="2296"/>
                  <a:pt x="93133" y="23462"/>
                  <a:pt x="107950" y="44629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F4FB20C-5DB6-F0A6-E892-7F122AC7259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625847" y="3350415"/>
            <a:ext cx="18288" cy="182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F85795-036E-DAE2-1CF6-04A4C6BE570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423443" y="3128960"/>
            <a:ext cx="36575" cy="3657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CCE759-4459-5A46-831F-068AA6C43607}"/>
              </a:ext>
            </a:extLst>
          </p:cNvPr>
          <p:cNvSpPr txBox="1"/>
          <p:nvPr/>
        </p:nvSpPr>
        <p:spPr>
          <a:xfrm>
            <a:off x="3361278" y="2825183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3AAD89-3FC1-7D47-437E-08D804B1D88A}"/>
              </a:ext>
            </a:extLst>
          </p:cNvPr>
          <p:cNvCxnSpPr>
            <a:stCxn id="7" idx="4"/>
            <a:endCxn id="15" idx="1"/>
          </p:cNvCxnSpPr>
          <p:nvPr/>
        </p:nvCxnSpPr>
        <p:spPr bwMode="auto">
          <a:xfrm flipV="1">
            <a:off x="3290888" y="3160180"/>
            <a:ext cx="137911" cy="4307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6E1397-C61B-A98E-B1FB-7EE1E0B1147A}"/>
              </a:ext>
            </a:extLst>
          </p:cNvPr>
          <p:cNvCxnSpPr>
            <a:stCxn id="8" idx="2"/>
            <a:endCxn id="15" idx="5"/>
          </p:cNvCxnSpPr>
          <p:nvPr/>
        </p:nvCxnSpPr>
        <p:spPr bwMode="auto">
          <a:xfrm flipH="1" flipV="1">
            <a:off x="3454662" y="3134316"/>
            <a:ext cx="479163" cy="390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FD99C41D-0B0A-1416-9453-3EE4147EB773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613943" y="3390898"/>
            <a:ext cx="36575" cy="3657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A7E1802-73AB-E1F2-D25F-AA3F71052A53}"/>
              </a:ext>
            </a:extLst>
          </p:cNvPr>
          <p:cNvSpPr/>
          <p:nvPr/>
        </p:nvSpPr>
        <p:spPr bwMode="auto">
          <a:xfrm flipV="1">
            <a:off x="4131007" y="5381623"/>
            <a:ext cx="73025" cy="73026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04DA5BA-4563-04C5-729C-1ACBBCC52D90}"/>
              </a:ext>
            </a:extLst>
          </p:cNvPr>
          <p:cNvSpPr/>
          <p:nvPr/>
        </p:nvSpPr>
        <p:spPr bwMode="auto">
          <a:xfrm flipV="1">
            <a:off x="4810457" y="4927598"/>
            <a:ext cx="73025" cy="73026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FFE583-F584-20D2-B230-8036E15A5DD6}"/>
              </a:ext>
            </a:extLst>
          </p:cNvPr>
          <p:cNvCxnSpPr/>
          <p:nvPr/>
        </p:nvCxnSpPr>
        <p:spPr bwMode="auto">
          <a:xfrm>
            <a:off x="4336588" y="4964906"/>
            <a:ext cx="518319" cy="7183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CFB62FC-19A8-BCA4-702C-AE9FBBEC5E5C}"/>
              </a:ext>
            </a:extLst>
          </p:cNvPr>
          <p:cNvSpPr txBox="1"/>
          <p:nvPr/>
        </p:nvSpPr>
        <p:spPr>
          <a:xfrm>
            <a:off x="3925818" y="53006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C5D4B1F-3C0B-0B9F-6456-68280049EA3F}"/>
              </a:ext>
            </a:extLst>
          </p:cNvPr>
          <p:cNvSpPr txBox="1"/>
          <p:nvPr/>
        </p:nvSpPr>
        <p:spPr>
          <a:xfrm>
            <a:off x="4832280" y="476885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q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1C2F7B4-BDFA-AFF0-5F17-4FC2461ADD31}"/>
              </a:ext>
            </a:extLst>
          </p:cNvPr>
          <p:cNvSpPr/>
          <p:nvPr/>
        </p:nvSpPr>
        <p:spPr bwMode="auto">
          <a:xfrm flipV="1">
            <a:off x="3953207" y="4603748"/>
            <a:ext cx="73025" cy="73026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389E56-37B2-6A28-5D1E-F8951A1A0B04}"/>
              </a:ext>
            </a:extLst>
          </p:cNvPr>
          <p:cNvSpPr txBox="1"/>
          <p:nvPr/>
        </p:nvSpPr>
        <p:spPr>
          <a:xfrm>
            <a:off x="3984648" y="44450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4528453-A727-684F-DB64-53C4BFBE0FE1}"/>
              </a:ext>
            </a:extLst>
          </p:cNvPr>
          <p:cNvCxnSpPr/>
          <p:nvPr/>
        </p:nvCxnSpPr>
        <p:spPr bwMode="auto">
          <a:xfrm flipV="1">
            <a:off x="4336588" y="4248151"/>
            <a:ext cx="423069" cy="716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71F50C-2B71-1EB1-BB96-2D31C61C32C3}"/>
              </a:ext>
            </a:extLst>
          </p:cNvPr>
          <p:cNvCxnSpPr/>
          <p:nvPr/>
        </p:nvCxnSpPr>
        <p:spPr bwMode="auto">
          <a:xfrm flipV="1">
            <a:off x="3708732" y="4960144"/>
            <a:ext cx="632619" cy="1484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3DB6BE63-AA6A-A139-F380-0D555FE7031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296105" y="4923722"/>
            <a:ext cx="81758" cy="81759"/>
          </a:xfrm>
          <a:prstGeom prst="ellipse">
            <a:avLst/>
          </a:prstGeom>
          <a:solidFill>
            <a:srgbClr val="3333CC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16" grpId="0"/>
      <p:bldP spid="19" grpId="0" animBg="1"/>
      <p:bldP spid="20" grpId="0" animBg="1"/>
      <p:bldP spid="21" grpId="0" animBg="1"/>
      <p:bldP spid="23" grpId="0"/>
      <p:bldP spid="24" grpId="0"/>
      <p:bldP spid="25" grpId="0" animBg="1"/>
      <p:bldP spid="26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Voronoi Cells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0A0E633D-17FA-4372-FB90-C3B944B16D4B}"/>
              </a:ext>
            </a:extLst>
          </p:cNvPr>
          <p:cNvSpPr/>
          <p:nvPr/>
        </p:nvSpPr>
        <p:spPr bwMode="auto">
          <a:xfrm>
            <a:off x="1912735" y="4245275"/>
            <a:ext cx="2015234" cy="1707394"/>
          </a:xfrm>
          <a:custGeom>
            <a:avLst/>
            <a:gdLst>
              <a:gd name="connsiteX0" fmla="*/ 615950 w 1333500"/>
              <a:gd name="connsiteY0" fmla="*/ 0 h 1165225"/>
              <a:gd name="connsiteX1" fmla="*/ 1333500 w 1333500"/>
              <a:gd name="connsiteY1" fmla="*/ 1006475 h 1165225"/>
              <a:gd name="connsiteX2" fmla="*/ 1085850 w 1333500"/>
              <a:gd name="connsiteY2" fmla="*/ 1035050 h 1165225"/>
              <a:gd name="connsiteX3" fmla="*/ 730250 w 1333500"/>
              <a:gd name="connsiteY3" fmla="*/ 1165225 h 1165225"/>
              <a:gd name="connsiteX4" fmla="*/ 403225 w 1333500"/>
              <a:gd name="connsiteY4" fmla="*/ 1155700 h 1165225"/>
              <a:gd name="connsiteX5" fmla="*/ 133350 w 1333500"/>
              <a:gd name="connsiteY5" fmla="*/ 974725 h 1165225"/>
              <a:gd name="connsiteX6" fmla="*/ 111125 w 1333500"/>
              <a:gd name="connsiteY6" fmla="*/ 869950 h 1165225"/>
              <a:gd name="connsiteX7" fmla="*/ 101600 w 1333500"/>
              <a:gd name="connsiteY7" fmla="*/ 828675 h 1165225"/>
              <a:gd name="connsiteX8" fmla="*/ 95250 w 1333500"/>
              <a:gd name="connsiteY8" fmla="*/ 784225 h 1165225"/>
              <a:gd name="connsiteX9" fmla="*/ 79375 w 1333500"/>
              <a:gd name="connsiteY9" fmla="*/ 742950 h 1165225"/>
              <a:gd name="connsiteX10" fmla="*/ 60325 w 1333500"/>
              <a:gd name="connsiteY10" fmla="*/ 685800 h 1165225"/>
              <a:gd name="connsiteX11" fmla="*/ 44450 w 1333500"/>
              <a:gd name="connsiteY11" fmla="*/ 660400 h 1165225"/>
              <a:gd name="connsiteX12" fmla="*/ 41275 w 1333500"/>
              <a:gd name="connsiteY12" fmla="*/ 628650 h 1165225"/>
              <a:gd name="connsiteX13" fmla="*/ 0 w 1333500"/>
              <a:gd name="connsiteY13" fmla="*/ 361950 h 1165225"/>
              <a:gd name="connsiteX14" fmla="*/ 273050 w 1333500"/>
              <a:gd name="connsiteY14" fmla="*/ 66675 h 1165225"/>
              <a:gd name="connsiteX15" fmla="*/ 615950 w 1333500"/>
              <a:gd name="connsiteY15" fmla="*/ 0 h 116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33500" h="1165225">
                <a:moveTo>
                  <a:pt x="615950" y="0"/>
                </a:moveTo>
                <a:lnTo>
                  <a:pt x="1333500" y="1006475"/>
                </a:lnTo>
                <a:lnTo>
                  <a:pt x="1085850" y="1035050"/>
                </a:lnTo>
                <a:lnTo>
                  <a:pt x="730250" y="1165225"/>
                </a:lnTo>
                <a:lnTo>
                  <a:pt x="403225" y="1155700"/>
                </a:lnTo>
                <a:lnTo>
                  <a:pt x="133350" y="974725"/>
                </a:lnTo>
                <a:cubicBezTo>
                  <a:pt x="130032" y="958965"/>
                  <a:pt x="115735" y="890696"/>
                  <a:pt x="111125" y="869950"/>
                </a:cubicBezTo>
                <a:cubicBezTo>
                  <a:pt x="108062" y="856166"/>
                  <a:pt x="103597" y="842653"/>
                  <a:pt x="101600" y="828675"/>
                </a:cubicBezTo>
                <a:cubicBezTo>
                  <a:pt x="99483" y="813858"/>
                  <a:pt x="99006" y="798713"/>
                  <a:pt x="95250" y="784225"/>
                </a:cubicBezTo>
                <a:cubicBezTo>
                  <a:pt x="91551" y="769956"/>
                  <a:pt x="84218" y="756873"/>
                  <a:pt x="79375" y="742950"/>
                </a:cubicBezTo>
                <a:cubicBezTo>
                  <a:pt x="70969" y="718784"/>
                  <a:pt x="70687" y="708252"/>
                  <a:pt x="60325" y="685800"/>
                </a:cubicBezTo>
                <a:cubicBezTo>
                  <a:pt x="57453" y="679577"/>
                  <a:pt x="48895" y="667068"/>
                  <a:pt x="44450" y="660400"/>
                </a:cubicBezTo>
                <a:cubicBezTo>
                  <a:pt x="40826" y="635032"/>
                  <a:pt x="41275" y="645659"/>
                  <a:pt x="41275" y="628650"/>
                </a:cubicBezTo>
                <a:lnTo>
                  <a:pt x="0" y="361950"/>
                </a:lnTo>
                <a:lnTo>
                  <a:pt x="273050" y="66675"/>
                </a:lnTo>
                <a:lnTo>
                  <a:pt x="615950" y="0"/>
                </a:lnTo>
                <a:close/>
              </a:path>
            </a:pathLst>
          </a:custGeom>
          <a:solidFill>
            <a:srgbClr val="CCCCFF">
              <a:lumMod val="9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EA3A3DD-BD58-3868-A9D4-5E3540579512}"/>
                  </a:ext>
                </a:extLst>
              </p:cNvPr>
              <p:cNvSpPr/>
              <p:nvPr/>
            </p:nvSpPr>
            <p:spPr>
              <a:xfrm>
                <a:off x="790575" y="1511300"/>
                <a:ext cx="6568879" cy="3952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Each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cell </a:t>
                </a:r>
                <a14:m>
                  <m:oMath xmlns:m="http://schemas.openxmlformats.org/officeDocument/2006/math"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𝑉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is convex and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kern="0" smtClean="0">
                        <a:solidFill>
                          <a:srgbClr val="008380"/>
                        </a:solidFill>
                        <a:latin typeface="Cambria Math"/>
                      </a:rPr>
                      <m:t>V</m:t>
                    </m:r>
                    <m:d>
                      <m:d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sz="24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,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where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h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is the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halfspace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that is 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defined by bisector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kern="0" dirty="0" smtClean="0">
                        <a:solidFill>
                          <a:srgbClr val="008380"/>
                        </a:solidFill>
                        <a:latin typeface="Cambria Math"/>
                      </a:rPr>
                      <m:t>b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and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that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contains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kern="0" dirty="0" smtClean="0">
                        <a:solidFill>
                          <a:srgbClr val="00838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defRPr/>
                </a:pP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endParaRPr lang="en-US" sz="2400" i="1" kern="0" dirty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EA3A3DD-BD58-3868-A9D4-5E35405795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1511300"/>
                <a:ext cx="6568879" cy="3952044"/>
              </a:xfrm>
              <a:prstGeom prst="rect">
                <a:avLst/>
              </a:prstGeom>
              <a:blipFill>
                <a:blip r:embed="rId2"/>
                <a:stretch>
                  <a:fillRect l="-1300" t="-3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6FE26C0A-1CFF-5015-0E9D-E03441829056}"/>
              </a:ext>
            </a:extLst>
          </p:cNvPr>
          <p:cNvSpPr/>
          <p:nvPr/>
        </p:nvSpPr>
        <p:spPr bwMode="auto">
          <a:xfrm flipV="1">
            <a:off x="2816642" y="4943773"/>
            <a:ext cx="73025" cy="73026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63DCECC-0A88-0917-E8D8-7A68EA7884EC}"/>
              </a:ext>
            </a:extLst>
          </p:cNvPr>
          <p:cNvSpPr/>
          <p:nvPr/>
        </p:nvSpPr>
        <p:spPr bwMode="auto">
          <a:xfrm flipV="1">
            <a:off x="3485859" y="4524374"/>
            <a:ext cx="73025" cy="73026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F4C0D8D-D554-1787-0E5E-35050F13E7BF}"/>
              </a:ext>
            </a:extLst>
          </p:cNvPr>
          <p:cNvCxnSpPr>
            <a:cxnSpLocks/>
          </p:cNvCxnSpPr>
          <p:nvPr/>
        </p:nvCxnSpPr>
        <p:spPr bwMode="auto">
          <a:xfrm>
            <a:off x="2822992" y="4245275"/>
            <a:ext cx="1084388" cy="146547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776B263-0A8F-0F0A-7EC2-D97BAE9AD5FD}"/>
              </a:ext>
            </a:extLst>
          </p:cNvPr>
          <p:cNvSpPr txBox="1"/>
          <p:nvPr/>
        </p:nvSpPr>
        <p:spPr>
          <a:xfrm>
            <a:off x="2576988" y="48628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rgbClr val="C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B0480FD-819E-A4C2-15E1-850C2E584EB0}"/>
              </a:ext>
            </a:extLst>
          </p:cNvPr>
          <p:cNvSpPr txBox="1"/>
          <p:nvPr/>
        </p:nvSpPr>
        <p:spPr>
          <a:xfrm>
            <a:off x="3501098" y="43656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 baseline="-25000" dirty="0" err="1">
                <a:solidFill>
                  <a:srgbClr val="C00000"/>
                </a:solidFill>
                <a:latin typeface="Times New Roman" pitchFamily="18" charset="0"/>
              </a:rPr>
              <a:t>j</a:t>
            </a:r>
            <a:endParaRPr lang="en-US" baseline="-250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707AD2D-B782-85D9-EA9D-9FAAC012D32A}"/>
                  </a:ext>
                </a:extLst>
              </p:cNvPr>
              <p:cNvSpPr txBox="1"/>
              <p:nvPr/>
            </p:nvSpPr>
            <p:spPr>
              <a:xfrm>
                <a:off x="3141705" y="5794025"/>
                <a:ext cx="1062150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h</m:t>
                      </m:r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9999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707AD2D-B782-85D9-EA9D-9FAAC012D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705" y="5794025"/>
                <a:ext cx="1062150" cy="391646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Picture 55">
            <a:extLst>
              <a:ext uri="{FF2B5EF4-FFF2-40B4-BE49-F238E27FC236}">
                <a16:creationId xmlns:a16="http://schemas.microsoft.com/office/drawing/2014/main" id="{1253505B-6D02-0186-9894-0A4282E98D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86" t="38538" r="12692" b="8382"/>
          <a:stretch/>
        </p:blipFill>
        <p:spPr>
          <a:xfrm>
            <a:off x="8163002" y="3209490"/>
            <a:ext cx="1819274" cy="1809750"/>
          </a:xfrm>
          <a:prstGeom prst="rect">
            <a:avLst/>
          </a:prstGeom>
        </p:spPr>
      </p:pic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E248F55-210D-7D90-D534-FF0133D299B4}"/>
              </a:ext>
            </a:extLst>
          </p:cNvPr>
          <p:cNvCxnSpPr/>
          <p:nvPr/>
        </p:nvCxnSpPr>
        <p:spPr bwMode="auto">
          <a:xfrm flipH="1">
            <a:off x="8224914" y="3138053"/>
            <a:ext cx="595312" cy="20669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Freeform 9">
            <a:extLst>
              <a:ext uri="{FF2B5EF4-FFF2-40B4-BE49-F238E27FC236}">
                <a16:creationId xmlns:a16="http://schemas.microsoft.com/office/drawing/2014/main" id="{918FA3A0-6FD9-07BA-92C3-66D81D2B2A5F}"/>
              </a:ext>
            </a:extLst>
          </p:cNvPr>
          <p:cNvSpPr/>
          <p:nvPr/>
        </p:nvSpPr>
        <p:spPr bwMode="auto">
          <a:xfrm>
            <a:off x="8234439" y="3124694"/>
            <a:ext cx="1976437" cy="2085046"/>
          </a:xfrm>
          <a:custGeom>
            <a:avLst/>
            <a:gdLst>
              <a:gd name="connsiteX0" fmla="*/ 581025 w 1976437"/>
              <a:gd name="connsiteY0" fmla="*/ 8596 h 2085046"/>
              <a:gd name="connsiteX1" fmla="*/ 581025 w 1976437"/>
              <a:gd name="connsiteY1" fmla="*/ 8596 h 2085046"/>
              <a:gd name="connsiteX2" fmla="*/ 1266825 w 1976437"/>
              <a:gd name="connsiteY2" fmla="*/ 13359 h 2085046"/>
              <a:gd name="connsiteX3" fmla="*/ 1404937 w 1976437"/>
              <a:gd name="connsiteY3" fmla="*/ 32409 h 2085046"/>
              <a:gd name="connsiteX4" fmla="*/ 1504950 w 1976437"/>
              <a:gd name="connsiteY4" fmla="*/ 37171 h 2085046"/>
              <a:gd name="connsiteX5" fmla="*/ 1528762 w 1976437"/>
              <a:gd name="connsiteY5" fmla="*/ 41934 h 2085046"/>
              <a:gd name="connsiteX6" fmla="*/ 1547812 w 1976437"/>
              <a:gd name="connsiteY6" fmla="*/ 51459 h 2085046"/>
              <a:gd name="connsiteX7" fmla="*/ 1595437 w 1976437"/>
              <a:gd name="connsiteY7" fmla="*/ 75271 h 2085046"/>
              <a:gd name="connsiteX8" fmla="*/ 1633537 w 1976437"/>
              <a:gd name="connsiteY8" fmla="*/ 94321 h 2085046"/>
              <a:gd name="connsiteX9" fmla="*/ 1652587 w 1976437"/>
              <a:gd name="connsiteY9" fmla="*/ 103846 h 2085046"/>
              <a:gd name="connsiteX10" fmla="*/ 1666875 w 1976437"/>
              <a:gd name="connsiteY10" fmla="*/ 113371 h 2085046"/>
              <a:gd name="connsiteX11" fmla="*/ 1709737 w 1976437"/>
              <a:gd name="connsiteY11" fmla="*/ 203859 h 2085046"/>
              <a:gd name="connsiteX12" fmla="*/ 1747837 w 1976437"/>
              <a:gd name="connsiteY12" fmla="*/ 265771 h 2085046"/>
              <a:gd name="connsiteX13" fmla="*/ 1771650 w 1976437"/>
              <a:gd name="connsiteY13" fmla="*/ 327684 h 2085046"/>
              <a:gd name="connsiteX14" fmla="*/ 1814512 w 1976437"/>
              <a:gd name="connsiteY14" fmla="*/ 413409 h 2085046"/>
              <a:gd name="connsiteX15" fmla="*/ 1843087 w 1976437"/>
              <a:gd name="connsiteY15" fmla="*/ 484846 h 2085046"/>
              <a:gd name="connsiteX16" fmla="*/ 1852612 w 1976437"/>
              <a:gd name="connsiteY16" fmla="*/ 513421 h 2085046"/>
              <a:gd name="connsiteX17" fmla="*/ 1871662 w 1976437"/>
              <a:gd name="connsiteY17" fmla="*/ 546759 h 2085046"/>
              <a:gd name="connsiteX18" fmla="*/ 1876425 w 1976437"/>
              <a:gd name="connsiteY18" fmla="*/ 589621 h 2085046"/>
              <a:gd name="connsiteX19" fmla="*/ 1885950 w 1976437"/>
              <a:gd name="connsiteY19" fmla="*/ 713446 h 2085046"/>
              <a:gd name="connsiteX20" fmla="*/ 1900237 w 1976437"/>
              <a:gd name="connsiteY20" fmla="*/ 799171 h 2085046"/>
              <a:gd name="connsiteX21" fmla="*/ 1914525 w 1976437"/>
              <a:gd name="connsiteY21" fmla="*/ 903946 h 2085046"/>
              <a:gd name="connsiteX22" fmla="*/ 1928812 w 1976437"/>
              <a:gd name="connsiteY22" fmla="*/ 1032534 h 2085046"/>
              <a:gd name="connsiteX23" fmla="*/ 1952625 w 1976437"/>
              <a:gd name="connsiteY23" fmla="*/ 1161121 h 2085046"/>
              <a:gd name="connsiteX24" fmla="*/ 1976437 w 1976437"/>
              <a:gd name="connsiteY24" fmla="*/ 1313521 h 2085046"/>
              <a:gd name="connsiteX25" fmla="*/ 1971675 w 1976437"/>
              <a:gd name="connsiteY25" fmla="*/ 1384959 h 2085046"/>
              <a:gd name="connsiteX26" fmla="*/ 1952625 w 1976437"/>
              <a:gd name="connsiteY26" fmla="*/ 1423059 h 2085046"/>
              <a:gd name="connsiteX27" fmla="*/ 1876425 w 1976437"/>
              <a:gd name="connsiteY27" fmla="*/ 1537359 h 2085046"/>
              <a:gd name="connsiteX28" fmla="*/ 1714500 w 1976437"/>
              <a:gd name="connsiteY28" fmla="*/ 1727859 h 2085046"/>
              <a:gd name="connsiteX29" fmla="*/ 1671637 w 1976437"/>
              <a:gd name="connsiteY29" fmla="*/ 1765959 h 2085046"/>
              <a:gd name="connsiteX30" fmla="*/ 1466850 w 1976437"/>
              <a:gd name="connsiteY30" fmla="*/ 1842159 h 2085046"/>
              <a:gd name="connsiteX31" fmla="*/ 1323975 w 1976437"/>
              <a:gd name="connsiteY31" fmla="*/ 1885021 h 2085046"/>
              <a:gd name="connsiteX32" fmla="*/ 1152525 w 1976437"/>
              <a:gd name="connsiteY32" fmla="*/ 1908834 h 2085046"/>
              <a:gd name="connsiteX33" fmla="*/ 1076325 w 1976437"/>
              <a:gd name="connsiteY33" fmla="*/ 1904071 h 2085046"/>
              <a:gd name="connsiteX34" fmla="*/ 1062037 w 1976437"/>
              <a:gd name="connsiteY34" fmla="*/ 1899309 h 2085046"/>
              <a:gd name="connsiteX35" fmla="*/ 1014412 w 1976437"/>
              <a:gd name="connsiteY35" fmla="*/ 1918359 h 2085046"/>
              <a:gd name="connsiteX36" fmla="*/ 876300 w 1976437"/>
              <a:gd name="connsiteY36" fmla="*/ 1965984 h 2085046"/>
              <a:gd name="connsiteX37" fmla="*/ 695325 w 1976437"/>
              <a:gd name="connsiteY37" fmla="*/ 2042184 h 2085046"/>
              <a:gd name="connsiteX38" fmla="*/ 623887 w 1976437"/>
              <a:gd name="connsiteY38" fmla="*/ 2056471 h 2085046"/>
              <a:gd name="connsiteX39" fmla="*/ 271462 w 1976437"/>
              <a:gd name="connsiteY39" fmla="*/ 2061234 h 2085046"/>
              <a:gd name="connsiteX40" fmla="*/ 19050 w 1976437"/>
              <a:gd name="connsiteY40" fmla="*/ 2065996 h 2085046"/>
              <a:gd name="connsiteX41" fmla="*/ 0 w 1976437"/>
              <a:gd name="connsiteY41" fmla="*/ 2085046 h 2085046"/>
              <a:gd name="connsiteX42" fmla="*/ 0 w 1976437"/>
              <a:gd name="connsiteY42" fmla="*/ 2085046 h 2085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76437" h="2085046">
                <a:moveTo>
                  <a:pt x="581025" y="8596"/>
                </a:moveTo>
                <a:lnTo>
                  <a:pt x="581025" y="8596"/>
                </a:lnTo>
                <a:cubicBezTo>
                  <a:pt x="857426" y="-5223"/>
                  <a:pt x="740351" y="-1471"/>
                  <a:pt x="1266825" y="13359"/>
                </a:cubicBezTo>
                <a:cubicBezTo>
                  <a:pt x="1414967" y="17532"/>
                  <a:pt x="1296621" y="22255"/>
                  <a:pt x="1404937" y="32409"/>
                </a:cubicBezTo>
                <a:cubicBezTo>
                  <a:pt x="1438167" y="35524"/>
                  <a:pt x="1471612" y="35584"/>
                  <a:pt x="1504950" y="37171"/>
                </a:cubicBezTo>
                <a:cubicBezTo>
                  <a:pt x="1512887" y="38759"/>
                  <a:pt x="1521083" y="39374"/>
                  <a:pt x="1528762" y="41934"/>
                </a:cubicBezTo>
                <a:cubicBezTo>
                  <a:pt x="1535497" y="44179"/>
                  <a:pt x="1541324" y="48576"/>
                  <a:pt x="1547812" y="51459"/>
                </a:cubicBezTo>
                <a:cubicBezTo>
                  <a:pt x="1614365" y="81038"/>
                  <a:pt x="1527323" y="38595"/>
                  <a:pt x="1595437" y="75271"/>
                </a:cubicBezTo>
                <a:cubicBezTo>
                  <a:pt x="1607939" y="82003"/>
                  <a:pt x="1620837" y="87971"/>
                  <a:pt x="1633537" y="94321"/>
                </a:cubicBezTo>
                <a:cubicBezTo>
                  <a:pt x="1639887" y="97496"/>
                  <a:pt x="1646680" y="99908"/>
                  <a:pt x="1652587" y="103846"/>
                </a:cubicBezTo>
                <a:lnTo>
                  <a:pt x="1666875" y="113371"/>
                </a:lnTo>
                <a:cubicBezTo>
                  <a:pt x="1681162" y="143534"/>
                  <a:pt x="1692245" y="175435"/>
                  <a:pt x="1709737" y="203859"/>
                </a:cubicBezTo>
                <a:cubicBezTo>
                  <a:pt x="1722437" y="224496"/>
                  <a:pt x="1737000" y="244097"/>
                  <a:pt x="1747837" y="265771"/>
                </a:cubicBezTo>
                <a:cubicBezTo>
                  <a:pt x="1757726" y="285548"/>
                  <a:pt x="1762549" y="307532"/>
                  <a:pt x="1771650" y="327684"/>
                </a:cubicBezTo>
                <a:cubicBezTo>
                  <a:pt x="1784799" y="356800"/>
                  <a:pt x="1804409" y="383101"/>
                  <a:pt x="1814512" y="413409"/>
                </a:cubicBezTo>
                <a:cubicBezTo>
                  <a:pt x="1851993" y="525846"/>
                  <a:pt x="1808047" y="400747"/>
                  <a:pt x="1843087" y="484846"/>
                </a:cubicBezTo>
                <a:cubicBezTo>
                  <a:pt x="1846949" y="494114"/>
                  <a:pt x="1848883" y="504099"/>
                  <a:pt x="1852612" y="513421"/>
                </a:cubicBezTo>
                <a:cubicBezTo>
                  <a:pt x="1858654" y="528526"/>
                  <a:pt x="1863071" y="533872"/>
                  <a:pt x="1871662" y="546759"/>
                </a:cubicBezTo>
                <a:cubicBezTo>
                  <a:pt x="1873250" y="561046"/>
                  <a:pt x="1875197" y="575298"/>
                  <a:pt x="1876425" y="589621"/>
                </a:cubicBezTo>
                <a:cubicBezTo>
                  <a:pt x="1879960" y="630867"/>
                  <a:pt x="1881276" y="672314"/>
                  <a:pt x="1885950" y="713446"/>
                </a:cubicBezTo>
                <a:cubicBezTo>
                  <a:pt x="1889221" y="742230"/>
                  <a:pt x="1896408" y="770456"/>
                  <a:pt x="1900237" y="799171"/>
                </a:cubicBezTo>
                <a:cubicBezTo>
                  <a:pt x="1917335" y="927407"/>
                  <a:pt x="1891943" y="791036"/>
                  <a:pt x="1914525" y="903946"/>
                </a:cubicBezTo>
                <a:cubicBezTo>
                  <a:pt x="1919172" y="964365"/>
                  <a:pt x="1918352" y="971269"/>
                  <a:pt x="1928812" y="1032534"/>
                </a:cubicBezTo>
                <a:cubicBezTo>
                  <a:pt x="1936148" y="1075503"/>
                  <a:pt x="1946334" y="1117986"/>
                  <a:pt x="1952625" y="1161121"/>
                </a:cubicBezTo>
                <a:cubicBezTo>
                  <a:pt x="1976702" y="1326220"/>
                  <a:pt x="1946401" y="1203386"/>
                  <a:pt x="1976437" y="1313521"/>
                </a:cubicBezTo>
                <a:cubicBezTo>
                  <a:pt x="1974850" y="1337334"/>
                  <a:pt x="1976745" y="1361638"/>
                  <a:pt x="1971675" y="1384959"/>
                </a:cubicBezTo>
                <a:cubicBezTo>
                  <a:pt x="1968659" y="1398834"/>
                  <a:pt x="1960150" y="1411018"/>
                  <a:pt x="1952625" y="1423059"/>
                </a:cubicBezTo>
                <a:cubicBezTo>
                  <a:pt x="1928356" y="1461889"/>
                  <a:pt x="1902798" y="1499926"/>
                  <a:pt x="1876425" y="1537359"/>
                </a:cubicBezTo>
                <a:cubicBezTo>
                  <a:pt x="1804070" y="1640056"/>
                  <a:pt x="1804339" y="1634277"/>
                  <a:pt x="1714500" y="1727859"/>
                </a:cubicBezTo>
                <a:cubicBezTo>
                  <a:pt x="1705637" y="1737091"/>
                  <a:pt x="1685127" y="1759214"/>
                  <a:pt x="1671637" y="1765959"/>
                </a:cubicBezTo>
                <a:cubicBezTo>
                  <a:pt x="1627642" y="1787956"/>
                  <a:pt x="1478684" y="1838279"/>
                  <a:pt x="1466850" y="1842159"/>
                </a:cubicBezTo>
                <a:cubicBezTo>
                  <a:pt x="1419603" y="1857650"/>
                  <a:pt x="1372212" y="1872962"/>
                  <a:pt x="1323975" y="1885021"/>
                </a:cubicBezTo>
                <a:cubicBezTo>
                  <a:pt x="1245654" y="1904601"/>
                  <a:pt x="1224242" y="1903711"/>
                  <a:pt x="1152525" y="1908834"/>
                </a:cubicBezTo>
                <a:cubicBezTo>
                  <a:pt x="1127125" y="1907246"/>
                  <a:pt x="1101635" y="1906735"/>
                  <a:pt x="1076325" y="1904071"/>
                </a:cubicBezTo>
                <a:cubicBezTo>
                  <a:pt x="1071332" y="1903545"/>
                  <a:pt x="1066929" y="1898180"/>
                  <a:pt x="1062037" y="1899309"/>
                </a:cubicBezTo>
                <a:cubicBezTo>
                  <a:pt x="1045377" y="1903154"/>
                  <a:pt x="1030504" y="1912582"/>
                  <a:pt x="1014412" y="1918359"/>
                </a:cubicBezTo>
                <a:cubicBezTo>
                  <a:pt x="968578" y="1934812"/>
                  <a:pt x="921699" y="1948366"/>
                  <a:pt x="876300" y="1965984"/>
                </a:cubicBezTo>
                <a:cubicBezTo>
                  <a:pt x="815279" y="1989664"/>
                  <a:pt x="759508" y="2029348"/>
                  <a:pt x="695325" y="2042184"/>
                </a:cubicBezTo>
                <a:lnTo>
                  <a:pt x="623887" y="2056471"/>
                </a:lnTo>
                <a:cubicBezTo>
                  <a:pt x="492132" y="2030122"/>
                  <a:pt x="614757" y="2052793"/>
                  <a:pt x="271462" y="2061234"/>
                </a:cubicBezTo>
                <a:lnTo>
                  <a:pt x="19050" y="2065996"/>
                </a:lnTo>
                <a:cubicBezTo>
                  <a:pt x="1808" y="2077490"/>
                  <a:pt x="7322" y="2070401"/>
                  <a:pt x="0" y="2085046"/>
                </a:cubicBezTo>
                <a:lnTo>
                  <a:pt x="0" y="2085046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265CB51-40C6-B4FC-0CAB-F130BD5C0862}"/>
              </a:ext>
            </a:extLst>
          </p:cNvPr>
          <p:cNvCxnSpPr/>
          <p:nvPr/>
        </p:nvCxnSpPr>
        <p:spPr bwMode="auto">
          <a:xfrm>
            <a:off x="7929639" y="3433328"/>
            <a:ext cx="2590800" cy="34766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Freeform 18">
            <a:extLst>
              <a:ext uri="{FF2B5EF4-FFF2-40B4-BE49-F238E27FC236}">
                <a16:creationId xmlns:a16="http://schemas.microsoft.com/office/drawing/2014/main" id="{0FA54557-8760-C76D-B1D7-8F985D336926}"/>
              </a:ext>
            </a:extLst>
          </p:cNvPr>
          <p:cNvSpPr/>
          <p:nvPr/>
        </p:nvSpPr>
        <p:spPr bwMode="auto">
          <a:xfrm>
            <a:off x="7772280" y="3428565"/>
            <a:ext cx="2748511" cy="1690688"/>
          </a:xfrm>
          <a:custGeom>
            <a:avLst/>
            <a:gdLst>
              <a:gd name="connsiteX0" fmla="*/ 162121 w 2748511"/>
              <a:gd name="connsiteY0" fmla="*/ 0 h 1690688"/>
              <a:gd name="connsiteX1" fmla="*/ 162121 w 2748511"/>
              <a:gd name="connsiteY1" fmla="*/ 0 h 1690688"/>
              <a:gd name="connsiteX2" fmla="*/ 147834 w 2748511"/>
              <a:gd name="connsiteY2" fmla="*/ 52388 h 1690688"/>
              <a:gd name="connsiteX3" fmla="*/ 128784 w 2748511"/>
              <a:gd name="connsiteY3" fmla="*/ 119063 h 1690688"/>
              <a:gd name="connsiteX4" fmla="*/ 124021 w 2748511"/>
              <a:gd name="connsiteY4" fmla="*/ 152400 h 1690688"/>
              <a:gd name="connsiteX5" fmla="*/ 100209 w 2748511"/>
              <a:gd name="connsiteY5" fmla="*/ 233363 h 1690688"/>
              <a:gd name="connsiteX6" fmla="*/ 62109 w 2748511"/>
              <a:gd name="connsiteY6" fmla="*/ 304800 h 1690688"/>
              <a:gd name="connsiteX7" fmla="*/ 43059 w 2748511"/>
              <a:gd name="connsiteY7" fmla="*/ 371475 h 1690688"/>
              <a:gd name="connsiteX8" fmla="*/ 33534 w 2748511"/>
              <a:gd name="connsiteY8" fmla="*/ 400050 h 1690688"/>
              <a:gd name="connsiteX9" fmla="*/ 19246 w 2748511"/>
              <a:gd name="connsiteY9" fmla="*/ 442913 h 1690688"/>
              <a:gd name="connsiteX10" fmla="*/ 14484 w 2748511"/>
              <a:gd name="connsiteY10" fmla="*/ 461963 h 1690688"/>
              <a:gd name="connsiteX11" fmla="*/ 196 w 2748511"/>
              <a:gd name="connsiteY11" fmla="*/ 481013 h 1690688"/>
              <a:gd name="connsiteX12" fmla="*/ 9721 w 2748511"/>
              <a:gd name="connsiteY12" fmla="*/ 728663 h 1690688"/>
              <a:gd name="connsiteX13" fmla="*/ 14484 w 2748511"/>
              <a:gd name="connsiteY13" fmla="*/ 790575 h 1690688"/>
              <a:gd name="connsiteX14" fmla="*/ 28771 w 2748511"/>
              <a:gd name="connsiteY14" fmla="*/ 847725 h 1690688"/>
              <a:gd name="connsiteX15" fmla="*/ 33534 w 2748511"/>
              <a:gd name="connsiteY15" fmla="*/ 890588 h 1690688"/>
              <a:gd name="connsiteX16" fmla="*/ 47821 w 2748511"/>
              <a:gd name="connsiteY16" fmla="*/ 952500 h 1690688"/>
              <a:gd name="connsiteX17" fmla="*/ 57346 w 2748511"/>
              <a:gd name="connsiteY17" fmla="*/ 966788 h 1690688"/>
              <a:gd name="connsiteX18" fmla="*/ 85921 w 2748511"/>
              <a:gd name="connsiteY18" fmla="*/ 1071563 h 1690688"/>
              <a:gd name="connsiteX19" fmla="*/ 171646 w 2748511"/>
              <a:gd name="connsiteY19" fmla="*/ 1271588 h 1690688"/>
              <a:gd name="connsiteX20" fmla="*/ 295471 w 2748511"/>
              <a:gd name="connsiteY20" fmla="*/ 1500188 h 1690688"/>
              <a:gd name="connsiteX21" fmla="*/ 324046 w 2748511"/>
              <a:gd name="connsiteY21" fmla="*/ 1543050 h 1690688"/>
              <a:gd name="connsiteX22" fmla="*/ 338334 w 2748511"/>
              <a:gd name="connsiteY22" fmla="*/ 1552575 h 1690688"/>
              <a:gd name="connsiteX23" fmla="*/ 357384 w 2748511"/>
              <a:gd name="connsiteY23" fmla="*/ 1566863 h 1690688"/>
              <a:gd name="connsiteX24" fmla="*/ 395484 w 2748511"/>
              <a:gd name="connsiteY24" fmla="*/ 1576388 h 1690688"/>
              <a:gd name="connsiteX25" fmla="*/ 433584 w 2748511"/>
              <a:gd name="connsiteY25" fmla="*/ 1590675 h 1690688"/>
              <a:gd name="connsiteX26" fmla="*/ 519309 w 2748511"/>
              <a:gd name="connsiteY26" fmla="*/ 1614488 h 1690688"/>
              <a:gd name="connsiteX27" fmla="*/ 714571 w 2748511"/>
              <a:gd name="connsiteY27" fmla="*/ 1647825 h 1690688"/>
              <a:gd name="connsiteX28" fmla="*/ 881259 w 2748511"/>
              <a:gd name="connsiteY28" fmla="*/ 1671638 h 1690688"/>
              <a:gd name="connsiteX29" fmla="*/ 1138434 w 2748511"/>
              <a:gd name="connsiteY29" fmla="*/ 1681163 h 1690688"/>
              <a:gd name="connsiteX30" fmla="*/ 1162246 w 2748511"/>
              <a:gd name="connsiteY30" fmla="*/ 1685925 h 1690688"/>
              <a:gd name="connsiteX31" fmla="*/ 1181296 w 2748511"/>
              <a:gd name="connsiteY31" fmla="*/ 1690688 h 1690688"/>
              <a:gd name="connsiteX32" fmla="*/ 1762321 w 2748511"/>
              <a:gd name="connsiteY32" fmla="*/ 1685925 h 1690688"/>
              <a:gd name="connsiteX33" fmla="*/ 2057596 w 2748511"/>
              <a:gd name="connsiteY33" fmla="*/ 1671638 h 1690688"/>
              <a:gd name="connsiteX34" fmla="*/ 2290959 w 2748511"/>
              <a:gd name="connsiteY34" fmla="*/ 1628775 h 1690688"/>
              <a:gd name="connsiteX35" fmla="*/ 2376684 w 2748511"/>
              <a:gd name="connsiteY35" fmla="*/ 1595438 h 1690688"/>
              <a:gd name="connsiteX36" fmla="*/ 2433834 w 2748511"/>
              <a:gd name="connsiteY36" fmla="*/ 1566863 h 1690688"/>
              <a:gd name="connsiteX37" fmla="*/ 2490984 w 2748511"/>
              <a:gd name="connsiteY37" fmla="*/ 1547813 h 1690688"/>
              <a:gd name="connsiteX38" fmla="*/ 2524321 w 2748511"/>
              <a:gd name="connsiteY38" fmla="*/ 1538288 h 1690688"/>
              <a:gd name="connsiteX39" fmla="*/ 2557659 w 2748511"/>
              <a:gd name="connsiteY39" fmla="*/ 1519238 h 1690688"/>
              <a:gd name="connsiteX40" fmla="*/ 2576709 w 2748511"/>
              <a:gd name="connsiteY40" fmla="*/ 1509713 h 1690688"/>
              <a:gd name="connsiteX41" fmla="*/ 2586234 w 2748511"/>
              <a:gd name="connsiteY41" fmla="*/ 1352550 h 1690688"/>
              <a:gd name="connsiteX42" fmla="*/ 2590996 w 2748511"/>
              <a:gd name="connsiteY42" fmla="*/ 1314450 h 1690688"/>
              <a:gd name="connsiteX43" fmla="*/ 2595759 w 2748511"/>
              <a:gd name="connsiteY43" fmla="*/ 1271588 h 1690688"/>
              <a:gd name="connsiteX44" fmla="*/ 2600521 w 2748511"/>
              <a:gd name="connsiteY44" fmla="*/ 1252538 h 1690688"/>
              <a:gd name="connsiteX45" fmla="*/ 2605284 w 2748511"/>
              <a:gd name="connsiteY45" fmla="*/ 1223963 h 1690688"/>
              <a:gd name="connsiteX46" fmla="*/ 2610046 w 2748511"/>
              <a:gd name="connsiteY46" fmla="*/ 1166813 h 1690688"/>
              <a:gd name="connsiteX47" fmla="*/ 2614809 w 2748511"/>
              <a:gd name="connsiteY47" fmla="*/ 1023938 h 1690688"/>
              <a:gd name="connsiteX48" fmla="*/ 2619571 w 2748511"/>
              <a:gd name="connsiteY48" fmla="*/ 1009650 h 1690688"/>
              <a:gd name="connsiteX49" fmla="*/ 2624334 w 2748511"/>
              <a:gd name="connsiteY49" fmla="*/ 985838 h 1690688"/>
              <a:gd name="connsiteX50" fmla="*/ 2643384 w 2748511"/>
              <a:gd name="connsiteY50" fmla="*/ 942975 h 1690688"/>
              <a:gd name="connsiteX51" fmla="*/ 2648146 w 2748511"/>
              <a:gd name="connsiteY51" fmla="*/ 919163 h 1690688"/>
              <a:gd name="connsiteX52" fmla="*/ 2657671 w 2748511"/>
              <a:gd name="connsiteY52" fmla="*/ 890588 h 1690688"/>
              <a:gd name="connsiteX53" fmla="*/ 2667196 w 2748511"/>
              <a:gd name="connsiteY53" fmla="*/ 819150 h 1690688"/>
              <a:gd name="connsiteX54" fmla="*/ 2671959 w 2748511"/>
              <a:gd name="connsiteY54" fmla="*/ 800100 h 1690688"/>
              <a:gd name="connsiteX55" fmla="*/ 2681484 w 2748511"/>
              <a:gd name="connsiteY55" fmla="*/ 752475 h 1690688"/>
              <a:gd name="connsiteX56" fmla="*/ 2700534 w 2748511"/>
              <a:gd name="connsiteY56" fmla="*/ 709613 h 1690688"/>
              <a:gd name="connsiteX57" fmla="*/ 2714821 w 2748511"/>
              <a:gd name="connsiteY57" fmla="*/ 676275 h 1690688"/>
              <a:gd name="connsiteX58" fmla="*/ 2724346 w 2748511"/>
              <a:gd name="connsiteY58" fmla="*/ 552450 h 1690688"/>
              <a:gd name="connsiteX59" fmla="*/ 2733871 w 2748511"/>
              <a:gd name="connsiteY59" fmla="*/ 509588 h 1690688"/>
              <a:gd name="connsiteX60" fmla="*/ 2738634 w 2748511"/>
              <a:gd name="connsiteY60" fmla="*/ 461963 h 1690688"/>
              <a:gd name="connsiteX61" fmla="*/ 2748159 w 2748511"/>
              <a:gd name="connsiteY61" fmla="*/ 390525 h 1690688"/>
              <a:gd name="connsiteX62" fmla="*/ 2748159 w 2748511"/>
              <a:gd name="connsiteY62" fmla="*/ 347663 h 1690688"/>
              <a:gd name="connsiteX63" fmla="*/ 2748159 w 2748511"/>
              <a:gd name="connsiteY63" fmla="*/ 347663 h 169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748511" h="1690688">
                <a:moveTo>
                  <a:pt x="162121" y="0"/>
                </a:moveTo>
                <a:lnTo>
                  <a:pt x="162121" y="0"/>
                </a:lnTo>
                <a:cubicBezTo>
                  <a:pt x="157359" y="17463"/>
                  <a:pt x="153233" y="35111"/>
                  <a:pt x="147834" y="52388"/>
                </a:cubicBezTo>
                <a:cubicBezTo>
                  <a:pt x="130559" y="107670"/>
                  <a:pt x="144126" y="37241"/>
                  <a:pt x="128784" y="119063"/>
                </a:cubicBezTo>
                <a:cubicBezTo>
                  <a:pt x="126715" y="130096"/>
                  <a:pt x="126223" y="141393"/>
                  <a:pt x="124021" y="152400"/>
                </a:cubicBezTo>
                <a:cubicBezTo>
                  <a:pt x="119914" y="172936"/>
                  <a:pt x="108201" y="215096"/>
                  <a:pt x="100209" y="233363"/>
                </a:cubicBezTo>
                <a:cubicBezTo>
                  <a:pt x="80074" y="279386"/>
                  <a:pt x="80271" y="254856"/>
                  <a:pt x="62109" y="304800"/>
                </a:cubicBezTo>
                <a:cubicBezTo>
                  <a:pt x="54210" y="326523"/>
                  <a:pt x="50368" y="349547"/>
                  <a:pt x="43059" y="371475"/>
                </a:cubicBezTo>
                <a:cubicBezTo>
                  <a:pt x="39884" y="381000"/>
                  <a:pt x="36176" y="390364"/>
                  <a:pt x="33534" y="400050"/>
                </a:cubicBezTo>
                <a:cubicBezTo>
                  <a:pt x="22455" y="440671"/>
                  <a:pt x="36709" y="407987"/>
                  <a:pt x="19246" y="442913"/>
                </a:cubicBezTo>
                <a:cubicBezTo>
                  <a:pt x="17659" y="449263"/>
                  <a:pt x="17411" y="456109"/>
                  <a:pt x="14484" y="461963"/>
                </a:cubicBezTo>
                <a:cubicBezTo>
                  <a:pt x="10934" y="469063"/>
                  <a:pt x="338" y="473077"/>
                  <a:pt x="196" y="481013"/>
                </a:cubicBezTo>
                <a:cubicBezTo>
                  <a:pt x="-1279" y="563611"/>
                  <a:pt x="5912" y="646140"/>
                  <a:pt x="9721" y="728663"/>
                </a:cubicBezTo>
                <a:cubicBezTo>
                  <a:pt x="10675" y="749339"/>
                  <a:pt x="11214" y="770137"/>
                  <a:pt x="14484" y="790575"/>
                </a:cubicBezTo>
                <a:cubicBezTo>
                  <a:pt x="17586" y="809965"/>
                  <a:pt x="24009" y="828675"/>
                  <a:pt x="28771" y="847725"/>
                </a:cubicBezTo>
                <a:cubicBezTo>
                  <a:pt x="30359" y="862013"/>
                  <a:pt x="31751" y="876323"/>
                  <a:pt x="33534" y="890588"/>
                </a:cubicBezTo>
                <a:cubicBezTo>
                  <a:pt x="36735" y="916194"/>
                  <a:pt x="37413" y="929081"/>
                  <a:pt x="47821" y="952500"/>
                </a:cubicBezTo>
                <a:cubicBezTo>
                  <a:pt x="50146" y="957731"/>
                  <a:pt x="54171" y="962025"/>
                  <a:pt x="57346" y="966788"/>
                </a:cubicBezTo>
                <a:cubicBezTo>
                  <a:pt x="66871" y="1001713"/>
                  <a:pt x="73210" y="1037667"/>
                  <a:pt x="85921" y="1071563"/>
                </a:cubicBezTo>
                <a:cubicBezTo>
                  <a:pt x="114486" y="1147737"/>
                  <a:pt x="129893" y="1194505"/>
                  <a:pt x="171646" y="1271588"/>
                </a:cubicBezTo>
                <a:lnTo>
                  <a:pt x="295471" y="1500188"/>
                </a:lnTo>
                <a:cubicBezTo>
                  <a:pt x="309500" y="1526311"/>
                  <a:pt x="304297" y="1526593"/>
                  <a:pt x="324046" y="1543050"/>
                </a:cubicBezTo>
                <a:cubicBezTo>
                  <a:pt x="328443" y="1546714"/>
                  <a:pt x="333676" y="1549248"/>
                  <a:pt x="338334" y="1552575"/>
                </a:cubicBezTo>
                <a:cubicBezTo>
                  <a:pt x="344793" y="1557189"/>
                  <a:pt x="350057" y="1563810"/>
                  <a:pt x="357384" y="1566863"/>
                </a:cubicBezTo>
                <a:cubicBezTo>
                  <a:pt x="369468" y="1571898"/>
                  <a:pt x="382989" y="1572483"/>
                  <a:pt x="395484" y="1576388"/>
                </a:cubicBezTo>
                <a:cubicBezTo>
                  <a:pt x="408430" y="1580434"/>
                  <a:pt x="420620" y="1586686"/>
                  <a:pt x="433584" y="1590675"/>
                </a:cubicBezTo>
                <a:cubicBezTo>
                  <a:pt x="461930" y="1599397"/>
                  <a:pt x="490247" y="1608577"/>
                  <a:pt x="519309" y="1614488"/>
                </a:cubicBezTo>
                <a:cubicBezTo>
                  <a:pt x="584013" y="1627648"/>
                  <a:pt x="649350" y="1637527"/>
                  <a:pt x="714571" y="1647825"/>
                </a:cubicBezTo>
                <a:cubicBezTo>
                  <a:pt x="770011" y="1656579"/>
                  <a:pt x="825532" y="1664951"/>
                  <a:pt x="881259" y="1671638"/>
                </a:cubicBezTo>
                <a:cubicBezTo>
                  <a:pt x="939175" y="1678588"/>
                  <a:pt x="1124295" y="1680800"/>
                  <a:pt x="1138434" y="1681163"/>
                </a:cubicBezTo>
                <a:cubicBezTo>
                  <a:pt x="1146371" y="1682750"/>
                  <a:pt x="1154344" y="1684169"/>
                  <a:pt x="1162246" y="1685925"/>
                </a:cubicBezTo>
                <a:cubicBezTo>
                  <a:pt x="1168636" y="1687345"/>
                  <a:pt x="1174751" y="1690688"/>
                  <a:pt x="1181296" y="1690688"/>
                </a:cubicBezTo>
                <a:lnTo>
                  <a:pt x="1762321" y="1685925"/>
                </a:lnTo>
                <a:cubicBezTo>
                  <a:pt x="1860746" y="1681163"/>
                  <a:pt x="1959627" y="1682229"/>
                  <a:pt x="2057596" y="1671638"/>
                </a:cubicBezTo>
                <a:cubicBezTo>
                  <a:pt x="2136227" y="1663137"/>
                  <a:pt x="2290959" y="1628775"/>
                  <a:pt x="2290959" y="1628775"/>
                </a:cubicBezTo>
                <a:cubicBezTo>
                  <a:pt x="2319534" y="1617663"/>
                  <a:pt x="2348552" y="1607628"/>
                  <a:pt x="2376684" y="1595438"/>
                </a:cubicBezTo>
                <a:cubicBezTo>
                  <a:pt x="2396227" y="1586970"/>
                  <a:pt x="2414174" y="1575055"/>
                  <a:pt x="2433834" y="1566863"/>
                </a:cubicBezTo>
                <a:cubicBezTo>
                  <a:pt x="2452370" y="1559140"/>
                  <a:pt x="2471836" y="1553860"/>
                  <a:pt x="2490984" y="1547813"/>
                </a:cubicBezTo>
                <a:cubicBezTo>
                  <a:pt x="2502005" y="1544333"/>
                  <a:pt x="2513698" y="1542841"/>
                  <a:pt x="2524321" y="1538288"/>
                </a:cubicBezTo>
                <a:cubicBezTo>
                  <a:pt x="2536085" y="1533246"/>
                  <a:pt x="2546423" y="1525367"/>
                  <a:pt x="2557659" y="1519238"/>
                </a:cubicBezTo>
                <a:cubicBezTo>
                  <a:pt x="2563892" y="1515838"/>
                  <a:pt x="2570359" y="1512888"/>
                  <a:pt x="2576709" y="1509713"/>
                </a:cubicBezTo>
                <a:cubicBezTo>
                  <a:pt x="2588582" y="1426592"/>
                  <a:pt x="2576366" y="1520314"/>
                  <a:pt x="2586234" y="1352550"/>
                </a:cubicBezTo>
                <a:cubicBezTo>
                  <a:pt x="2586986" y="1339773"/>
                  <a:pt x="2589501" y="1327161"/>
                  <a:pt x="2590996" y="1314450"/>
                </a:cubicBezTo>
                <a:cubicBezTo>
                  <a:pt x="2592676" y="1300173"/>
                  <a:pt x="2593573" y="1285796"/>
                  <a:pt x="2595759" y="1271588"/>
                </a:cubicBezTo>
                <a:cubicBezTo>
                  <a:pt x="2596754" y="1265119"/>
                  <a:pt x="2599237" y="1258956"/>
                  <a:pt x="2600521" y="1252538"/>
                </a:cubicBezTo>
                <a:cubicBezTo>
                  <a:pt x="2602415" y="1243069"/>
                  <a:pt x="2603696" y="1233488"/>
                  <a:pt x="2605284" y="1223963"/>
                </a:cubicBezTo>
                <a:cubicBezTo>
                  <a:pt x="2606871" y="1204913"/>
                  <a:pt x="2609137" y="1185907"/>
                  <a:pt x="2610046" y="1166813"/>
                </a:cubicBezTo>
                <a:cubicBezTo>
                  <a:pt x="2612313" y="1119215"/>
                  <a:pt x="2611926" y="1071502"/>
                  <a:pt x="2614809" y="1023938"/>
                </a:cubicBezTo>
                <a:cubicBezTo>
                  <a:pt x="2615113" y="1018927"/>
                  <a:pt x="2618353" y="1014520"/>
                  <a:pt x="2619571" y="1009650"/>
                </a:cubicBezTo>
                <a:cubicBezTo>
                  <a:pt x="2621534" y="1001797"/>
                  <a:pt x="2622008" y="993591"/>
                  <a:pt x="2624334" y="985838"/>
                </a:cubicBezTo>
                <a:cubicBezTo>
                  <a:pt x="2628895" y="970634"/>
                  <a:pt x="2636347" y="957049"/>
                  <a:pt x="2643384" y="942975"/>
                </a:cubicBezTo>
                <a:cubicBezTo>
                  <a:pt x="2644971" y="935038"/>
                  <a:pt x="2646016" y="926972"/>
                  <a:pt x="2648146" y="919163"/>
                </a:cubicBezTo>
                <a:cubicBezTo>
                  <a:pt x="2650788" y="909477"/>
                  <a:pt x="2657671" y="890588"/>
                  <a:pt x="2657671" y="890588"/>
                </a:cubicBezTo>
                <a:cubicBezTo>
                  <a:pt x="2660846" y="862012"/>
                  <a:pt x="2661854" y="845862"/>
                  <a:pt x="2667196" y="819150"/>
                </a:cubicBezTo>
                <a:cubicBezTo>
                  <a:pt x="2668480" y="812732"/>
                  <a:pt x="2670675" y="806518"/>
                  <a:pt x="2671959" y="800100"/>
                </a:cubicBezTo>
                <a:cubicBezTo>
                  <a:pt x="2675478" y="782503"/>
                  <a:pt x="2675950" y="769075"/>
                  <a:pt x="2681484" y="752475"/>
                </a:cubicBezTo>
                <a:cubicBezTo>
                  <a:pt x="2692565" y="719234"/>
                  <a:pt x="2688083" y="738666"/>
                  <a:pt x="2700534" y="709613"/>
                </a:cubicBezTo>
                <a:cubicBezTo>
                  <a:pt x="2721556" y="660560"/>
                  <a:pt x="2683231" y="739455"/>
                  <a:pt x="2714821" y="676275"/>
                </a:cubicBezTo>
                <a:cubicBezTo>
                  <a:pt x="2716776" y="641082"/>
                  <a:pt x="2717608" y="590635"/>
                  <a:pt x="2724346" y="552450"/>
                </a:cubicBezTo>
                <a:cubicBezTo>
                  <a:pt x="2726889" y="538037"/>
                  <a:pt x="2730696" y="523875"/>
                  <a:pt x="2733871" y="509588"/>
                </a:cubicBezTo>
                <a:cubicBezTo>
                  <a:pt x="2735459" y="493713"/>
                  <a:pt x="2736655" y="477794"/>
                  <a:pt x="2738634" y="461963"/>
                </a:cubicBezTo>
                <a:cubicBezTo>
                  <a:pt x="2743659" y="421759"/>
                  <a:pt x="2745455" y="439187"/>
                  <a:pt x="2748159" y="390525"/>
                </a:cubicBezTo>
                <a:cubicBezTo>
                  <a:pt x="2748952" y="376260"/>
                  <a:pt x="2748159" y="361950"/>
                  <a:pt x="2748159" y="347663"/>
                </a:cubicBezTo>
                <a:lnTo>
                  <a:pt x="2748159" y="347663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A6FC4BE-3BB5-7460-935B-0B963D41878B}"/>
              </a:ext>
            </a:extLst>
          </p:cNvPr>
          <p:cNvCxnSpPr/>
          <p:nvPr/>
        </p:nvCxnSpPr>
        <p:spPr bwMode="auto">
          <a:xfrm>
            <a:off x="8786889" y="2942790"/>
            <a:ext cx="895350" cy="224313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Freeform 22">
            <a:extLst>
              <a:ext uri="{FF2B5EF4-FFF2-40B4-BE49-F238E27FC236}">
                <a16:creationId xmlns:a16="http://schemas.microsoft.com/office/drawing/2014/main" id="{A64EB3B7-8498-6F46-81EA-0DA10D5690FF}"/>
              </a:ext>
            </a:extLst>
          </p:cNvPr>
          <p:cNvSpPr/>
          <p:nvPr/>
        </p:nvSpPr>
        <p:spPr bwMode="auto">
          <a:xfrm>
            <a:off x="7905826" y="2952315"/>
            <a:ext cx="1785938" cy="2286000"/>
          </a:xfrm>
          <a:custGeom>
            <a:avLst/>
            <a:gdLst>
              <a:gd name="connsiteX0" fmla="*/ 866775 w 1785938"/>
              <a:gd name="connsiteY0" fmla="*/ 0 h 2286000"/>
              <a:gd name="connsiteX1" fmla="*/ 866775 w 1785938"/>
              <a:gd name="connsiteY1" fmla="*/ 0 h 2286000"/>
              <a:gd name="connsiteX2" fmla="*/ 828675 w 1785938"/>
              <a:gd name="connsiteY2" fmla="*/ 19050 h 2286000"/>
              <a:gd name="connsiteX3" fmla="*/ 776288 w 1785938"/>
              <a:gd name="connsiteY3" fmla="*/ 33338 h 2286000"/>
              <a:gd name="connsiteX4" fmla="*/ 733425 w 1785938"/>
              <a:gd name="connsiteY4" fmla="*/ 52388 h 2286000"/>
              <a:gd name="connsiteX5" fmla="*/ 681038 w 1785938"/>
              <a:gd name="connsiteY5" fmla="*/ 76200 h 2286000"/>
              <a:gd name="connsiteX6" fmla="*/ 619125 w 1785938"/>
              <a:gd name="connsiteY6" fmla="*/ 100013 h 2286000"/>
              <a:gd name="connsiteX7" fmla="*/ 538163 w 1785938"/>
              <a:gd name="connsiteY7" fmla="*/ 142875 h 2286000"/>
              <a:gd name="connsiteX8" fmla="*/ 490538 w 1785938"/>
              <a:gd name="connsiteY8" fmla="*/ 166688 h 2286000"/>
              <a:gd name="connsiteX9" fmla="*/ 409575 w 1785938"/>
              <a:gd name="connsiteY9" fmla="*/ 204788 h 2286000"/>
              <a:gd name="connsiteX10" fmla="*/ 376238 w 1785938"/>
              <a:gd name="connsiteY10" fmla="*/ 223838 h 2286000"/>
              <a:gd name="connsiteX11" fmla="*/ 300038 w 1785938"/>
              <a:gd name="connsiteY11" fmla="*/ 257175 h 2286000"/>
              <a:gd name="connsiteX12" fmla="*/ 266700 w 1785938"/>
              <a:gd name="connsiteY12" fmla="*/ 271463 h 2286000"/>
              <a:gd name="connsiteX13" fmla="*/ 238125 w 1785938"/>
              <a:gd name="connsiteY13" fmla="*/ 290513 h 2286000"/>
              <a:gd name="connsiteX14" fmla="*/ 214313 w 1785938"/>
              <a:gd name="connsiteY14" fmla="*/ 309563 h 2286000"/>
              <a:gd name="connsiteX15" fmla="*/ 171450 w 1785938"/>
              <a:gd name="connsiteY15" fmla="*/ 333375 h 2286000"/>
              <a:gd name="connsiteX16" fmla="*/ 157163 w 1785938"/>
              <a:gd name="connsiteY16" fmla="*/ 347663 h 2286000"/>
              <a:gd name="connsiteX17" fmla="*/ 133350 w 1785938"/>
              <a:gd name="connsiteY17" fmla="*/ 409575 h 2286000"/>
              <a:gd name="connsiteX18" fmla="*/ 119063 w 1785938"/>
              <a:gd name="connsiteY18" fmla="*/ 438150 h 2286000"/>
              <a:gd name="connsiteX19" fmla="*/ 109538 w 1785938"/>
              <a:gd name="connsiteY19" fmla="*/ 471488 h 2286000"/>
              <a:gd name="connsiteX20" fmla="*/ 95250 w 1785938"/>
              <a:gd name="connsiteY20" fmla="*/ 504825 h 2286000"/>
              <a:gd name="connsiteX21" fmla="*/ 80963 w 1785938"/>
              <a:gd name="connsiteY21" fmla="*/ 547688 h 2286000"/>
              <a:gd name="connsiteX22" fmla="*/ 61913 w 1785938"/>
              <a:gd name="connsiteY22" fmla="*/ 585788 h 2286000"/>
              <a:gd name="connsiteX23" fmla="*/ 23813 w 1785938"/>
              <a:gd name="connsiteY23" fmla="*/ 733425 h 2286000"/>
              <a:gd name="connsiteX24" fmla="*/ 19050 w 1785938"/>
              <a:gd name="connsiteY24" fmla="*/ 781050 h 2286000"/>
              <a:gd name="connsiteX25" fmla="*/ 9525 w 1785938"/>
              <a:gd name="connsiteY25" fmla="*/ 833438 h 2286000"/>
              <a:gd name="connsiteX26" fmla="*/ 0 w 1785938"/>
              <a:gd name="connsiteY26" fmla="*/ 914400 h 2286000"/>
              <a:gd name="connsiteX27" fmla="*/ 14288 w 1785938"/>
              <a:gd name="connsiteY27" fmla="*/ 1109663 h 2286000"/>
              <a:gd name="connsiteX28" fmla="*/ 28575 w 1785938"/>
              <a:gd name="connsiteY28" fmla="*/ 1300163 h 2286000"/>
              <a:gd name="connsiteX29" fmla="*/ 47625 w 1785938"/>
              <a:gd name="connsiteY29" fmla="*/ 1571625 h 2286000"/>
              <a:gd name="connsiteX30" fmla="*/ 90488 w 1785938"/>
              <a:gd name="connsiteY30" fmla="*/ 1676400 h 2286000"/>
              <a:gd name="connsiteX31" fmla="*/ 123825 w 1785938"/>
              <a:gd name="connsiteY31" fmla="*/ 1738313 h 2286000"/>
              <a:gd name="connsiteX32" fmla="*/ 204788 w 1785938"/>
              <a:gd name="connsiteY32" fmla="*/ 1862138 h 2286000"/>
              <a:gd name="connsiteX33" fmla="*/ 233363 w 1785938"/>
              <a:gd name="connsiteY33" fmla="*/ 1900238 h 2286000"/>
              <a:gd name="connsiteX34" fmla="*/ 290513 w 1785938"/>
              <a:gd name="connsiteY34" fmla="*/ 1947863 h 2286000"/>
              <a:gd name="connsiteX35" fmla="*/ 309563 w 1785938"/>
              <a:gd name="connsiteY35" fmla="*/ 1962150 h 2286000"/>
              <a:gd name="connsiteX36" fmla="*/ 357188 w 1785938"/>
              <a:gd name="connsiteY36" fmla="*/ 1966913 h 2286000"/>
              <a:gd name="connsiteX37" fmla="*/ 466725 w 1785938"/>
              <a:gd name="connsiteY37" fmla="*/ 2052638 h 2286000"/>
              <a:gd name="connsiteX38" fmla="*/ 671513 w 1785938"/>
              <a:gd name="connsiteY38" fmla="*/ 2162175 h 2286000"/>
              <a:gd name="connsiteX39" fmla="*/ 842963 w 1785938"/>
              <a:gd name="connsiteY39" fmla="*/ 2219325 h 2286000"/>
              <a:gd name="connsiteX40" fmla="*/ 938213 w 1785938"/>
              <a:gd name="connsiteY40" fmla="*/ 2247900 h 2286000"/>
              <a:gd name="connsiteX41" fmla="*/ 985838 w 1785938"/>
              <a:gd name="connsiteY41" fmla="*/ 2271713 h 2286000"/>
              <a:gd name="connsiteX42" fmla="*/ 1004888 w 1785938"/>
              <a:gd name="connsiteY42" fmla="*/ 2281238 h 2286000"/>
              <a:gd name="connsiteX43" fmla="*/ 1019175 w 1785938"/>
              <a:gd name="connsiteY43" fmla="*/ 2286000 h 2286000"/>
              <a:gd name="connsiteX44" fmla="*/ 1138238 w 1785938"/>
              <a:gd name="connsiteY44" fmla="*/ 2281238 h 2286000"/>
              <a:gd name="connsiteX45" fmla="*/ 1428750 w 1785938"/>
              <a:gd name="connsiteY45" fmla="*/ 2276475 h 2286000"/>
              <a:gd name="connsiteX46" fmla="*/ 1457325 w 1785938"/>
              <a:gd name="connsiteY46" fmla="*/ 2266950 h 2286000"/>
              <a:gd name="connsiteX47" fmla="*/ 1500188 w 1785938"/>
              <a:gd name="connsiteY47" fmla="*/ 2257425 h 2286000"/>
              <a:gd name="connsiteX48" fmla="*/ 1628775 w 1785938"/>
              <a:gd name="connsiteY48" fmla="*/ 2257425 h 2286000"/>
              <a:gd name="connsiteX49" fmla="*/ 1657350 w 1785938"/>
              <a:gd name="connsiteY49" fmla="*/ 2247900 h 2286000"/>
              <a:gd name="connsiteX50" fmla="*/ 1738313 w 1785938"/>
              <a:gd name="connsiteY50" fmla="*/ 2247900 h 2286000"/>
              <a:gd name="connsiteX51" fmla="*/ 1785938 w 1785938"/>
              <a:gd name="connsiteY51" fmla="*/ 2238375 h 2286000"/>
              <a:gd name="connsiteX52" fmla="*/ 1785938 w 1785938"/>
              <a:gd name="connsiteY52" fmla="*/ 2238375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85938" h="2286000">
                <a:moveTo>
                  <a:pt x="866775" y="0"/>
                </a:moveTo>
                <a:lnTo>
                  <a:pt x="866775" y="0"/>
                </a:lnTo>
                <a:cubicBezTo>
                  <a:pt x="854075" y="6350"/>
                  <a:pt x="841726" y="13457"/>
                  <a:pt x="828675" y="19050"/>
                </a:cubicBezTo>
                <a:cubicBezTo>
                  <a:pt x="807528" y="28113"/>
                  <a:pt x="797765" y="29042"/>
                  <a:pt x="776288" y="33338"/>
                </a:cubicBezTo>
                <a:cubicBezTo>
                  <a:pt x="747681" y="52409"/>
                  <a:pt x="777894" y="34078"/>
                  <a:pt x="733425" y="52388"/>
                </a:cubicBezTo>
                <a:cubicBezTo>
                  <a:pt x="715688" y="59691"/>
                  <a:pt x="698744" y="68822"/>
                  <a:pt x="681038" y="76200"/>
                </a:cubicBezTo>
                <a:cubicBezTo>
                  <a:pt x="660627" y="84704"/>
                  <a:pt x="639162" y="90662"/>
                  <a:pt x="619125" y="100013"/>
                </a:cubicBezTo>
                <a:cubicBezTo>
                  <a:pt x="591454" y="112926"/>
                  <a:pt x="565271" y="128819"/>
                  <a:pt x="538163" y="142875"/>
                </a:cubicBezTo>
                <a:cubicBezTo>
                  <a:pt x="522406" y="151045"/>
                  <a:pt x="506757" y="159480"/>
                  <a:pt x="490538" y="166688"/>
                </a:cubicBezTo>
                <a:cubicBezTo>
                  <a:pt x="456207" y="181946"/>
                  <a:pt x="442128" y="187426"/>
                  <a:pt x="409575" y="204788"/>
                </a:cubicBezTo>
                <a:cubicBezTo>
                  <a:pt x="398282" y="210811"/>
                  <a:pt x="387784" y="218316"/>
                  <a:pt x="376238" y="223838"/>
                </a:cubicBezTo>
                <a:cubicBezTo>
                  <a:pt x="351227" y="235800"/>
                  <a:pt x="325463" y="246121"/>
                  <a:pt x="300038" y="257175"/>
                </a:cubicBezTo>
                <a:cubicBezTo>
                  <a:pt x="288950" y="261996"/>
                  <a:pt x="276760" y="264757"/>
                  <a:pt x="266700" y="271463"/>
                </a:cubicBezTo>
                <a:cubicBezTo>
                  <a:pt x="257175" y="277813"/>
                  <a:pt x="247383" y="283780"/>
                  <a:pt x="238125" y="290513"/>
                </a:cubicBezTo>
                <a:cubicBezTo>
                  <a:pt x="229904" y="296492"/>
                  <a:pt x="222640" y="303734"/>
                  <a:pt x="214313" y="309563"/>
                </a:cubicBezTo>
                <a:cubicBezTo>
                  <a:pt x="199367" y="320025"/>
                  <a:pt x="187310" y="325445"/>
                  <a:pt x="171450" y="333375"/>
                </a:cubicBezTo>
                <a:cubicBezTo>
                  <a:pt x="166688" y="338138"/>
                  <a:pt x="160628" y="341888"/>
                  <a:pt x="157163" y="347663"/>
                </a:cubicBezTo>
                <a:cubicBezTo>
                  <a:pt x="142352" y="372349"/>
                  <a:pt x="143848" y="384379"/>
                  <a:pt x="133350" y="409575"/>
                </a:cubicBezTo>
                <a:cubicBezTo>
                  <a:pt x="129254" y="419405"/>
                  <a:pt x="122886" y="428211"/>
                  <a:pt x="119063" y="438150"/>
                </a:cubicBezTo>
                <a:cubicBezTo>
                  <a:pt x="114914" y="448937"/>
                  <a:pt x="113425" y="460604"/>
                  <a:pt x="109538" y="471488"/>
                </a:cubicBezTo>
                <a:cubicBezTo>
                  <a:pt x="105472" y="482874"/>
                  <a:pt x="99495" y="493505"/>
                  <a:pt x="95250" y="504825"/>
                </a:cubicBezTo>
                <a:cubicBezTo>
                  <a:pt x="89962" y="518927"/>
                  <a:pt x="86697" y="533762"/>
                  <a:pt x="80963" y="547688"/>
                </a:cubicBezTo>
                <a:cubicBezTo>
                  <a:pt x="75557" y="560818"/>
                  <a:pt x="66542" y="572365"/>
                  <a:pt x="61913" y="585788"/>
                </a:cubicBezTo>
                <a:cubicBezTo>
                  <a:pt x="49619" y="621440"/>
                  <a:pt x="30459" y="689123"/>
                  <a:pt x="23813" y="733425"/>
                </a:cubicBezTo>
                <a:cubicBezTo>
                  <a:pt x="21446" y="749203"/>
                  <a:pt x="21306" y="765256"/>
                  <a:pt x="19050" y="781050"/>
                </a:cubicBezTo>
                <a:cubicBezTo>
                  <a:pt x="16540" y="798621"/>
                  <a:pt x="12293" y="815906"/>
                  <a:pt x="9525" y="833438"/>
                </a:cubicBezTo>
                <a:cubicBezTo>
                  <a:pt x="7074" y="848961"/>
                  <a:pt x="1578" y="900197"/>
                  <a:pt x="0" y="914400"/>
                </a:cubicBezTo>
                <a:cubicBezTo>
                  <a:pt x="4763" y="979488"/>
                  <a:pt x="8379" y="1044669"/>
                  <a:pt x="14288" y="1109663"/>
                </a:cubicBezTo>
                <a:cubicBezTo>
                  <a:pt x="25090" y="1228489"/>
                  <a:pt x="22940" y="1191216"/>
                  <a:pt x="28575" y="1300163"/>
                </a:cubicBezTo>
                <a:cubicBezTo>
                  <a:pt x="30708" y="1341404"/>
                  <a:pt x="34411" y="1502911"/>
                  <a:pt x="47625" y="1571625"/>
                </a:cubicBezTo>
                <a:cubicBezTo>
                  <a:pt x="53132" y="1600261"/>
                  <a:pt x="79702" y="1654827"/>
                  <a:pt x="90488" y="1676400"/>
                </a:cubicBezTo>
                <a:cubicBezTo>
                  <a:pt x="100970" y="1697365"/>
                  <a:pt x="111541" y="1718351"/>
                  <a:pt x="123825" y="1738313"/>
                </a:cubicBezTo>
                <a:cubicBezTo>
                  <a:pt x="149671" y="1780312"/>
                  <a:pt x="175199" y="1822686"/>
                  <a:pt x="204788" y="1862138"/>
                </a:cubicBezTo>
                <a:cubicBezTo>
                  <a:pt x="214313" y="1874838"/>
                  <a:pt x="222138" y="1889013"/>
                  <a:pt x="233363" y="1900238"/>
                </a:cubicBezTo>
                <a:cubicBezTo>
                  <a:pt x="250898" y="1917773"/>
                  <a:pt x="271267" y="1932226"/>
                  <a:pt x="290513" y="1947863"/>
                </a:cubicBezTo>
                <a:cubicBezTo>
                  <a:pt x="296673" y="1952868"/>
                  <a:pt x="301665" y="1961360"/>
                  <a:pt x="309563" y="1962150"/>
                </a:cubicBezTo>
                <a:lnTo>
                  <a:pt x="357188" y="1966913"/>
                </a:lnTo>
                <a:cubicBezTo>
                  <a:pt x="393700" y="1995488"/>
                  <a:pt x="426469" y="2029635"/>
                  <a:pt x="466725" y="2052638"/>
                </a:cubicBezTo>
                <a:cubicBezTo>
                  <a:pt x="530819" y="2089263"/>
                  <a:pt x="603400" y="2133190"/>
                  <a:pt x="671513" y="2162175"/>
                </a:cubicBezTo>
                <a:cubicBezTo>
                  <a:pt x="769893" y="2204039"/>
                  <a:pt x="766063" y="2197000"/>
                  <a:pt x="842963" y="2219325"/>
                </a:cubicBezTo>
                <a:cubicBezTo>
                  <a:pt x="874797" y="2228567"/>
                  <a:pt x="908565" y="2233076"/>
                  <a:pt x="938213" y="2247900"/>
                </a:cubicBezTo>
                <a:lnTo>
                  <a:pt x="985838" y="2271713"/>
                </a:lnTo>
                <a:cubicBezTo>
                  <a:pt x="992188" y="2274888"/>
                  <a:pt x="998153" y="2278993"/>
                  <a:pt x="1004888" y="2281238"/>
                </a:cubicBezTo>
                <a:lnTo>
                  <a:pt x="1019175" y="2286000"/>
                </a:lnTo>
                <a:lnTo>
                  <a:pt x="1138238" y="2281238"/>
                </a:lnTo>
                <a:cubicBezTo>
                  <a:pt x="1235062" y="2278986"/>
                  <a:pt x="1331997" y="2280807"/>
                  <a:pt x="1428750" y="2276475"/>
                </a:cubicBezTo>
                <a:cubicBezTo>
                  <a:pt x="1438780" y="2276026"/>
                  <a:pt x="1447708" y="2269835"/>
                  <a:pt x="1457325" y="2266950"/>
                </a:cubicBezTo>
                <a:cubicBezTo>
                  <a:pt x="1470769" y="2262917"/>
                  <a:pt x="1486603" y="2260142"/>
                  <a:pt x="1500188" y="2257425"/>
                </a:cubicBezTo>
                <a:cubicBezTo>
                  <a:pt x="1556702" y="2262135"/>
                  <a:pt x="1568749" y="2266000"/>
                  <a:pt x="1628775" y="2257425"/>
                </a:cubicBezTo>
                <a:cubicBezTo>
                  <a:pt x="1638714" y="2256005"/>
                  <a:pt x="1657350" y="2247900"/>
                  <a:pt x="1657350" y="2247900"/>
                </a:cubicBezTo>
                <a:cubicBezTo>
                  <a:pt x="1695526" y="2253354"/>
                  <a:pt x="1695089" y="2256005"/>
                  <a:pt x="1738313" y="2247900"/>
                </a:cubicBezTo>
                <a:cubicBezTo>
                  <a:pt x="1799820" y="2236367"/>
                  <a:pt x="1739829" y="2238375"/>
                  <a:pt x="1785938" y="2238375"/>
                </a:cubicBezTo>
                <a:lnTo>
                  <a:pt x="1785938" y="2238375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FAE993E-FAC9-75E3-A13C-4BF4CA28FF85}"/>
              </a:ext>
            </a:extLst>
          </p:cNvPr>
          <p:cNvCxnSpPr/>
          <p:nvPr/>
        </p:nvCxnSpPr>
        <p:spPr bwMode="auto">
          <a:xfrm flipV="1">
            <a:off x="8671001" y="3342840"/>
            <a:ext cx="1422400" cy="190500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Freeform 26">
            <a:extLst>
              <a:ext uri="{FF2B5EF4-FFF2-40B4-BE49-F238E27FC236}">
                <a16:creationId xmlns:a16="http://schemas.microsoft.com/office/drawing/2014/main" id="{58D2EF6E-CECA-FF94-76E3-F28F1988A9F0}"/>
              </a:ext>
            </a:extLst>
          </p:cNvPr>
          <p:cNvSpPr/>
          <p:nvPr/>
        </p:nvSpPr>
        <p:spPr bwMode="auto">
          <a:xfrm>
            <a:off x="7629601" y="3063440"/>
            <a:ext cx="2457450" cy="2184400"/>
          </a:xfrm>
          <a:custGeom>
            <a:avLst/>
            <a:gdLst>
              <a:gd name="connsiteX0" fmla="*/ 2457450 w 2457450"/>
              <a:gd name="connsiteY0" fmla="*/ 279400 h 2184400"/>
              <a:gd name="connsiteX1" fmla="*/ 2025650 w 2457450"/>
              <a:gd name="connsiteY1" fmla="*/ 0 h 2184400"/>
              <a:gd name="connsiteX2" fmla="*/ 596900 w 2457450"/>
              <a:gd name="connsiteY2" fmla="*/ 12700 h 2184400"/>
              <a:gd name="connsiteX3" fmla="*/ 0 w 2457450"/>
              <a:gd name="connsiteY3" fmla="*/ 1403350 h 2184400"/>
              <a:gd name="connsiteX4" fmla="*/ 1047750 w 2457450"/>
              <a:gd name="connsiteY4" fmla="*/ 218440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7450" h="2184400">
                <a:moveTo>
                  <a:pt x="2457450" y="279400"/>
                </a:moveTo>
                <a:lnTo>
                  <a:pt x="2025650" y="0"/>
                </a:lnTo>
                <a:lnTo>
                  <a:pt x="596900" y="12700"/>
                </a:lnTo>
                <a:lnTo>
                  <a:pt x="0" y="1403350"/>
                </a:lnTo>
                <a:lnTo>
                  <a:pt x="1047750" y="2184400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01D7B34-B8B4-058A-DFB8-2408F214D43F}"/>
              </a:ext>
            </a:extLst>
          </p:cNvPr>
          <p:cNvCxnSpPr>
            <a:cxnSpLocks/>
            <a:stCxn id="60" idx="4"/>
          </p:cNvCxnSpPr>
          <p:nvPr/>
        </p:nvCxnSpPr>
        <p:spPr bwMode="auto">
          <a:xfrm>
            <a:off x="7896301" y="3580965"/>
            <a:ext cx="1657350" cy="157797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Freeform 62">
            <a:extLst>
              <a:ext uri="{FF2B5EF4-FFF2-40B4-BE49-F238E27FC236}">
                <a16:creationId xmlns:a16="http://schemas.microsoft.com/office/drawing/2014/main" id="{D912B31B-22B5-EFBA-53C0-E726131A3B64}"/>
              </a:ext>
            </a:extLst>
          </p:cNvPr>
          <p:cNvSpPr/>
          <p:nvPr/>
        </p:nvSpPr>
        <p:spPr bwMode="auto">
          <a:xfrm>
            <a:off x="7896301" y="2612590"/>
            <a:ext cx="2622550" cy="2546350"/>
          </a:xfrm>
          <a:custGeom>
            <a:avLst/>
            <a:gdLst>
              <a:gd name="connsiteX0" fmla="*/ 0 w 2622550"/>
              <a:gd name="connsiteY0" fmla="*/ 971550 h 2546350"/>
              <a:gd name="connsiteX1" fmla="*/ 730250 w 2622550"/>
              <a:gd name="connsiteY1" fmla="*/ 0 h 2546350"/>
              <a:gd name="connsiteX2" fmla="*/ 2463800 w 2622550"/>
              <a:gd name="connsiteY2" fmla="*/ 762000 h 2546350"/>
              <a:gd name="connsiteX3" fmla="*/ 2622550 w 2622550"/>
              <a:gd name="connsiteY3" fmla="*/ 2298700 h 2546350"/>
              <a:gd name="connsiteX4" fmla="*/ 1663700 w 2622550"/>
              <a:gd name="connsiteY4" fmla="*/ 2546350 h 254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2550" h="2546350">
                <a:moveTo>
                  <a:pt x="0" y="971550"/>
                </a:moveTo>
                <a:lnTo>
                  <a:pt x="730250" y="0"/>
                </a:lnTo>
                <a:lnTo>
                  <a:pt x="2463800" y="762000"/>
                </a:lnTo>
                <a:lnTo>
                  <a:pt x="2622550" y="2298700"/>
                </a:lnTo>
                <a:lnTo>
                  <a:pt x="1663700" y="2546350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15EEB36-B73A-771B-BCF0-62363F09634A}"/>
                  </a:ext>
                </a:extLst>
              </p:cNvPr>
              <p:cNvSpPr/>
              <p:nvPr/>
            </p:nvSpPr>
            <p:spPr>
              <a:xfrm>
                <a:off x="2421463" y="2495098"/>
                <a:ext cx="721736" cy="4305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9"/>
                                </m:r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brk m:alnAt="9"/>
                                </m:r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e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𝑗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≠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</m:eqArr>
                    </m:oMath>
                  </m:oMathPara>
                </a14:m>
                <a:endParaRPr lang="en-US" sz="1400" dirty="0">
                  <a:solidFill>
                    <a:srgbClr val="009999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15EEB36-B73A-771B-BCF0-62363F0963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63" y="2495098"/>
                <a:ext cx="721736" cy="430502"/>
              </a:xfrm>
              <a:prstGeom prst="rect">
                <a:avLst/>
              </a:prstGeom>
              <a:blipFill>
                <a:blip r:embed="rId5"/>
                <a:stretch>
                  <a:fillRect t="-2817" b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6691271-B751-CC48-9E4B-121076875276}"/>
                  </a:ext>
                </a:extLst>
              </p:cNvPr>
              <p:cNvSpPr txBox="1"/>
              <p:nvPr/>
            </p:nvSpPr>
            <p:spPr>
              <a:xfrm>
                <a:off x="7160671" y="774792"/>
                <a:ext cx="4554251" cy="1427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838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Therefore, a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 Voronoi cell has at</a:t>
                </a:r>
                <a:r>
                  <a:rPr kumimoji="0" lang="en-US" sz="2400" b="0" i="0" u="none" strike="noStrike" kern="0" cap="none" spc="0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 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most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𝑛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−1</m:t>
                    </m:r>
                  </m:oMath>
                </a14:m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sides</a:t>
                </a:r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6691271-B751-CC48-9E4B-121076875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671" y="774792"/>
                <a:ext cx="4554251" cy="1427378"/>
              </a:xfrm>
              <a:prstGeom prst="rect">
                <a:avLst/>
              </a:prstGeom>
              <a:blipFill>
                <a:blip r:embed="rId6"/>
                <a:stretch>
                  <a:fillRect l="-1874" b="-8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05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5" grpId="0"/>
      <p:bldP spid="58" grpId="0" animBg="1"/>
      <p:bldP spid="60" grpId="0" animBg="1"/>
      <p:bldP spid="62" grpId="0" animBg="1"/>
      <p:bldP spid="64" grpId="0" animBg="1"/>
      <p:bldP spid="66" grpId="0" animBg="1"/>
      <p:bldP spid="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920</Words>
  <Application>Microsoft Office PowerPoint</Application>
  <PresentationFormat>Widescreen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Wenk, Carola</dc:creator>
  <cp:lastModifiedBy>Wenk, Carola</cp:lastModifiedBy>
  <cp:revision>49</cp:revision>
  <dcterms:created xsi:type="dcterms:W3CDTF">2023-08-23T03:23:23Z</dcterms:created>
  <dcterms:modified xsi:type="dcterms:W3CDTF">2024-10-25T05:52:27Z</dcterms:modified>
</cp:coreProperties>
</file>