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ink/ink1.xml" ContentType="application/inkml+xml"/>
  <Override PartName="/ppt/notesSlides/notesSlide15.xml" ContentType="application/vnd.openxmlformats-officedocument.presentationml.notesSlide+xml"/>
  <Override PartName="/ppt/ink/ink2.xml" ContentType="application/inkml+xml"/>
  <Override PartName="/ppt/notesSlides/notesSlide16.xml" ContentType="application/vnd.openxmlformats-officedocument.presentationml.notesSlide+xml"/>
  <Override PartName="/ppt/ink/ink3.xml" ContentType="application/inkml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9"/>
  </p:notesMasterIdLst>
  <p:handoutMasterIdLst>
    <p:handoutMasterId r:id="rId20"/>
  </p:handoutMasterIdLst>
  <p:sldIdLst>
    <p:sldId id="284" r:id="rId2"/>
    <p:sldId id="305" r:id="rId3"/>
    <p:sldId id="307" r:id="rId4"/>
    <p:sldId id="322" r:id="rId5"/>
    <p:sldId id="308" r:id="rId6"/>
    <p:sldId id="309" r:id="rId7"/>
    <p:sldId id="311" r:id="rId8"/>
    <p:sldId id="310" r:id="rId9"/>
    <p:sldId id="312" r:id="rId10"/>
    <p:sldId id="321" r:id="rId11"/>
    <p:sldId id="313" r:id="rId12"/>
    <p:sldId id="323" r:id="rId13"/>
    <p:sldId id="317" r:id="rId14"/>
    <p:sldId id="315" r:id="rId15"/>
    <p:sldId id="316" r:id="rId16"/>
    <p:sldId id="318" r:id="rId17"/>
    <p:sldId id="319" r:id="rId18"/>
  </p:sldIdLst>
  <p:sldSz cx="9144000" cy="6858000" type="screen4x3"/>
  <p:notesSz cx="9240838" cy="6954838"/>
  <p:custDataLst>
    <p:tags r:id="rId21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83">
          <p15:clr>
            <a:srgbClr val="A4A3A4"/>
          </p15:clr>
        </p15:guide>
        <p15:guide id="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91">
          <p15:clr>
            <a:srgbClr val="A4A3A4"/>
          </p15:clr>
        </p15:guide>
        <p15:guide id="2" pos="291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CCCC"/>
    <a:srgbClr val="008380"/>
    <a:srgbClr val="339933"/>
    <a:srgbClr val="CC99FF"/>
    <a:srgbClr val="050000"/>
    <a:srgbClr val="FFFF00"/>
    <a:srgbClr val="2E53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17" autoAdjust="0"/>
    <p:restoredTop sz="94626" autoAdjust="0"/>
  </p:normalViewPr>
  <p:slideViewPr>
    <p:cSldViewPr snapToGrid="0">
      <p:cViewPr>
        <p:scale>
          <a:sx n="200" d="100"/>
          <a:sy n="200" d="100"/>
        </p:scale>
        <p:origin x="432" y="-872"/>
      </p:cViewPr>
      <p:guideLst>
        <p:guide orient="horz" pos="4283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90"/>
    </p:cViewPr>
  </p:sorterViewPr>
  <p:notesViewPr>
    <p:cSldViewPr snapToGrid="0">
      <p:cViewPr varScale="1">
        <p:scale>
          <a:sx n="55" d="100"/>
          <a:sy n="55" d="100"/>
        </p:scale>
        <p:origin x="-738" y="-84"/>
      </p:cViewPr>
      <p:guideLst>
        <p:guide orient="horz" pos="2191"/>
        <p:guide pos="291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t" anchorCtr="0" compatLnSpc="1">
            <a:prstTxWarp prst="textNoShape">
              <a:avLst/>
            </a:prstTxWarp>
          </a:bodyPr>
          <a:lstStyle>
            <a:lvl1pPr algn="l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37163" y="0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t" anchorCtr="0" compatLnSpc="1">
            <a:prstTxWarp prst="textNoShape">
              <a:avLst/>
            </a:prstTxWarp>
          </a:bodyPr>
          <a:lstStyle>
            <a:lvl1pPr algn="r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08763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b" anchorCtr="0" compatLnSpc="1">
            <a:prstTxWarp prst="textNoShape">
              <a:avLst/>
            </a:prstTxWarp>
          </a:bodyPr>
          <a:lstStyle>
            <a:lvl1pPr algn="l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37163" y="6608763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b" anchorCtr="0" compatLnSpc="1">
            <a:prstTxWarp prst="textNoShape">
              <a:avLst/>
            </a:prstTxWarp>
          </a:bodyPr>
          <a:lstStyle>
            <a:lvl1pPr algn="r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00C6FF9-7D93-43F5-81DB-5F63FCABC0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4134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</inkml:traceFormat>
        <inkml:channelProperties>
          <inkml:channelProperty channel="X" name="resolution" value="28.36041" units="1/cm"/>
          <inkml:channelProperty channel="Y" name="resolution" value="28.34646" units="1/cm"/>
        </inkml:channelProperties>
      </inkml:inkSource>
      <inkml:timestamp xml:id="ts0" timeString="2017-02-23T22:05:49.146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B0F0"/>
    </inkml:brush>
    <inkml:brush xml:id="br2">
      <inkml:brushProperty name="width" value="0.05292" units="cm"/>
      <inkml:brushProperty name="height" value="0.05292" units="cm"/>
      <inkml:brushProperty name="color" value="#00B050"/>
    </inkml:brush>
    <inkml:brush xml:id="br3">
      <inkml:brushProperty name="width" value="0.05292" units="cm"/>
      <inkml:brushProperty name="height" value="0.05292" units="cm"/>
      <inkml:brushProperty name="color" value="#FFC000"/>
    </inkml:brush>
  </inkml:definitions>
  <inkml:trace contextRef="#ctx0" brushRef="#br0">13829 7779,'0'0,"-35"0,-18 0,17 0,1 0,0 0,17 0,-17 0,35 0,-18-18,1 18,17 0,-18 0,0 0,18 0,-17 0,-1 0,18 0,0 0,-18 0,18 18,-17-18,-1 0,1 17,17-17,-18 18,0-18,1 18,17-18,0 0,-36 17,36 1,0-18,0 18,-17-18,17 17,0 1,0 0,0-18,0 17,0-17,0 18,0-1,0 1,0-18,0 35,0-17,0 0,0-1,0-17,0 0,0 18,0 0,0-18,17 0</inkml:trace>
  <inkml:trace contextRef="#ctx0" brushRef="#br0" timeOffset="2698.81">13300 8132,'0'0,"0"0,17 17,-17 1,0-1,0 1,18 17,0-17,-18 0,17-1,-17 1,18 0,-18-18,18 35,-18-35,0 17,0-17,0 18,0 0,0-18,17 17,-17-17,18 18,-1 0,-17-18,18 17,-18-17,18 18,-1 0,1-1,0 1,-1-18,1 0,17 0,-17 17,-1-17,1 0,-18 0,18 0,-1 0,19 0,-36 0,17 0,36 0,-35 0,0 0,-1-17,-17 17,35 0,-35 0,18 0,0-18,-1 18,1-17,0 17,-18-36,35 36,-35 0,18-17,-18-1,0 18,17-18,1 18,-18-17,0 17,0-18,0 0,17-17,-17 18,0-1,0 0,0 1,0-19,0 19,0 17,0-18,0 0,0 1,0-1,0 1,0-1,0 18,0-35,0 35,0-18,0 18,0-35,0-1,0 19,0-1,0-17,0 35,-17-18,17 1,-18-1,18 18,0-35,-17 35,17-18,-18 18,0 0,18-35,-17 35,17 0,-18 0,0-18,1 0,-1 18,-17-17,35 17,-18 0,1-18,-1 18,0 0,1 0,-1 0,0 0,1 0,-1 0,0 0,1 0,17 0,-18 0,0 0,18 0</inkml:trace>
  <inkml:trace contextRef="#ctx0" brushRef="#br0" timeOffset="9328.84">12859 13917,'0'0,"0"18,-18-18,0 35,1-35,17 35,0-17,-53 0,18-1,17 18,0-17,1 0,-1-1,0 1,18-18,-17 18,-1-1,18-17,-17 18,17-18,0 18,-18-18,0 17,1 1,17 0,-18-1,18 1,-18-1,1 1,-1 0,0-1,1 1,17 0,-18-1,0 19,18-19,-35 1,18 17,-1 0,0-17,1 17,-1 1,0-19,1 18,17-17,-18 0,18-1,0 1,0 0,-18-18,1 17,17 1,0 0,0-1,-18 1,18-18,0 35,0-17,-17-1,17 1,0 0,0-1,0 1,-18 17,18 1,0-19,0 18,0-17,0 17,0-17,0 17,0-17,0 17,0-17,-18 17,18 0,0-17,0 0,0 17,-17 18,17-35,-36 17,36 0,0-17,0 17,0 18,-17-18,-1 0,18 1,-18-1,18 0,0 18,0-35,0 17,0 18,0-35,-17 35,17-36,-18 36,18-35,0-18,-17 35,17 0,0-17,0 0,0-1,-18 1,18 0,0-1,0 1,-18 17,18-17,0-1,0 19,0-36,0 35,0-17,0-1,0 18,-17-17,17 0,0-1,0 1,0 0,0-1,0 1,0 0,0-1,0 1,0 17,0-17,0 17,0-17,0-1,0 1,0 0,0-18,0 17,0 1,0 17,0-35,17 35,-17-17,0-18,0 35,18-35,-18 18,0 0,0-1,18-17,-18 18,17 0,-17-1,0-17,0 18,18-1,17 1,-17 17,-1-17,19 0,-19-1,1 19,17-36,-17 35,-1-35,19 17,-19 1,19-18,-1 18,0-1,-17 1,-1-18,1 0,35 0,-18 18,1-1,-1-17,18 0,-18 0,36 18,-18-18,-1 0,1 0,-17 18,17-1,-18-17,18 0,-36 0,19 0,-1 18,-17-18,17 0,0 0,0 0,1 0,-1 0,18 0,-35 0,17 0,0 0,-17 0,17 0,0 0,1 0,-19 0,18 0,1 0,-19 0,1 0,17 0,1 0,-19 0,1 0,17 0,-17 0,-1 0,19 0,-19 0,1 0,17 0,1 0,-19 0,18 18,-17-18,17 0,1 0,-19 0,-17 0,18 0,0 0,-1 0,1 0,-18 0,18 0,-1 0,-17 0,18 0,-18 0,17 0,1 0,0 0,17 0,-17 0,-1 0,1 0,0 0,-1 0,-17 0,18 0,-1 0,-17 0,18 0,-18 0,18 0,17 0,-35 0,18 0,-1 0,1 0,0 0,-18-18,0 18,17 0,-17-18,18 1,-1 17,-17 0,18 0,-18 0,18-18,-18 18,17 0,1 0,-18 0,18 0,-18-18,0 18,17 0,-17-17,0-1,0 18,0-18,0 1,0-1,0 18,0-18,18 1,-18-1,0 18,0-17,0-1,0 0,0-17,0 17,0 1,0-1,0-35,0 36,0-1,0 0,0 1,0-1,0-17,0 35,0-36,0 1,0 18,0-1,0-17,0 35,0-18,0 0,0-17,0 0,-18 35,1-35,17-1,0 36,0-35,-18 17,0 1,18-1,0 0,0-17,-17 17,-1 1,18-18,-18 17,1-17,-1-1,18 36,-17-35,17 17,-18 1,0-1,1 1,17-19,0 36,-18-35,18 35,-18-18,18 1,0-19,0 19,-17-1,-1-17,0 17,1-17,-1 0,1-1,-19 19,36-19,-17 19,-1-18,18 35,-18-36,18 19,-17-19,17 19,-18-1,18 0,-18-17,18 35,-17-17,-1 17,18-18,0 0,0 1,0-1,0 0,0 18,0-35,0 17,0 1,0-1,0 1,0-1,0 0,0 1,0-1,0 0,0 1,0-1,18 0,-18 1,0-19,0 19,17-18,1 17,-18 0,0 1,0-1,0 0,0-17,0 17,0 1,0-1,0 1,-18-19,18 19,-35-1,35-35,-35 35,17 1,-17-19,17 19,-17-36,0 18,-1-1,1 36,0-53,17 53,18-17,-35 17,35-18,-18-17,-17 17,35 1,-18 17,-34-36,34 19,0-1,1 0,-19 1,19-18,-1 35,0-18,1 0,-19-17,36 17,0 18,-17-35,-1 17,18 1,0-1,0 1,0-19,0 19,0-1,0 0,0 18,0-35,0 17,0 1,0-19,0 19,18-1,-1-17,1 0,-18 35,0-36,0 19,0-1,35 18,-35-18,0 1,0-1,0 18,0-35,-17 35,17-18,-18 18,18-17,-18-1,1 18,17 0,-18 0,18 0,-35 0,35 0,-18-18,-17 18,17 0,1 0,-36 0,18 0,17 0,-17 36,-1-36,1 0,0 35,0-35,-1 0,19 18,-19 17,36-35,0 17,-17-17,17 18,0 0,-18-18,18 17,-18-17,18 18,0-18,-17 18,17-1,-18-17,1 0,17 0</inkml:trace>
  <inkml:trace contextRef="#ctx0" brushRef="#br1" timeOffset="17628.09">14817 8855,'-18'0,"-17"0,17 0,0 0,-17 0,-18 0,18-18,-18 18,0 0,18 0,-18-18,18 18,-18 0,18 0,17 0,-17 0,-18 0,17-17,19 17,-19 0,-16 0,52 0,-18 0,18 0,-18 0,1 0,-1 0,18 0,-35 17,35-17,-18 0,18 0,-18 18,1-18,-18 18,17 17,0 0,1 1,-1-19,0 54,1-54,-1 19,0 17,18 0,0-36,-17 1,17 17,0 0,0-17,0 17,0 1,0-19,0 1,0 35,0 17,0-34,0 16,35-34,-17 17,35 1,-36-1,36 0,-18 0,1-35,-1 18,0 0,1-1,-19-17,18 0,1 0,17 0,0 18,0-18,-18 0,18 0,0 0,-18 0,0-18,0-17,1 35,34-53,1 0,-18 18,0-18,-18 0,0 18,-17 0,-1 17,19-35,-36 18,17 0,-17-1,0-17,0 0,0 18,0 0,0-18,0 18,-17-36,17 36,-36 0,36-1,0 1,0 17,-17 1,17-19,0 36,-18-17,18 17,0-18,0 1,-17 17</inkml:trace>
  <inkml:trace contextRef="#ctx0" brushRef="#br1" timeOffset="26348.56">12065 17427,'0'-17,"0"-1,0 0,18 18,-18-17,0-1,0 18,17-18,-17 1,18-1,-18 0,18 1,-1-18,-17 17,0 0,18 1,-18 17,17-36,-17 36,18-35,-18 17,35 1,-17-18,-18 35,18-36,-18 36,35-35,-35 35,18-18,-1 18,1 0,-1-35,19 35,-19-18,1 1,0 17,-1-18,1 1,17 17,-17-18,17 0,18 1,-35-1,17 0,-17 18,17-17,0-1,36-17,-36-1,18 19,0 17,-18-35,18 17,-35 18,35-18,-18 18,0 0,0-17,1 17,-1 0,36-36,-54 36,36-17,0-1,-18 18,18 0,-35 0,-1-18,1 1,0 17,17-18,-35 1,35 17,-17-36,17 36,-17-17,0 17,17-36,-18 36,19 0,-19 0,1-35,0 35,17-18,-17 1,17 17,-18-18,1 0,0 18,17-17,-17-1,35 1,-36-1,19 0,16 1,-34-1,17 0,1 18,-19-17,1-1,0 18,-1 0,18 0,-35-18,18 1,0 17,-18 0,17 0,-17 0,18-18,-18 18,18 0,-1-17,-17 17,0-18,0 18,18-18,0 18,-1-35,-17 35,18-18,-1 1,-17 17,18-18,-18 18,18-18,-18 18,17 0,1-17,-18-1,18 18,-18-17,17 17,1 0,0 0,-18-18,17 18,1 0,-1 0,19 0,-19 0,19 0,-1 0,-17 0,-18 0,17 0,1 0,-18 0,18 0,-18 0,17 0,1 0,-18 0,17 0,-17 0,18 0,-18 0,18 0,-1 0,-17 0,18 0,-18 0,18 18,-1-18,19 35,-1-18,-18 1,36 0,-35-1,17 19,1-19,-1 1,0 0,-17-1,17 18,0-17,-35-18,36 18,-1-18,0 0,0 17,1 1,-1-18,-35 18,35-18,-35 17,36-17,-1 18,-35 17,35-35,-17 0,-1 0,-17 0,18 0,0 18,-1-18,1 0,17 17,0-17,36 18,-36 0,1-18,-1 0,0 17,0 1,-35-18,36 18,-36-18,35 0,-17 0,-1 0,19 0,-1 0,0 0,0 17,1-17,-1 18,0-18,1 18,-1-1,0 1,-17-18,17 0,-17 18,35 17,-18-35,35 17,-17-17,-17 18,-19 0,36-18,-18 17,-17 1,17-18,-17 0,0 0,-1 0,1 0,-1 0,-17 0,18 18,-18-18,18 0,-1 17,1-17,0 0,17 0,-17 18,17 0,0-1,18-17,-35 0,17 0,0 18,36-18,-18 0,17 0,-34 0,-19 17,1-17,-18 0,18 0,-1 0,-17 0,18 0,-18 0,35 0,-35 0,18 0,-1 18,1-18,0 0,-18 0,35 0,-17 0,-1 18,18-1,18-17,-17 0,-19 0,36 0,-35 18,-1-18,-17 0,18 0,0 0,-18 0,35 0,-17 0,17 0,0 0,18 18,18-18,-18 17,-18 1,35-18,-17 35,-17-17,-1-18,0 18,-35-18,18 0,-1 0,-17 0,18 17,0 1,-1-1,1 1,17 17,-17-17,17 17,-17 1,0-1,-1 0,18 0,-17 1,0-19,-1 36,-17-18,18-17,0 17,-1 1,-17-1,0 0,0-17,0 17,0 18,0-35,0 35,0-18,0 0,0-17,-17 35,-1-36,18 36,-18-17,-17-1,35-18,0 19,-35-1,17-17,-17-18,17 35,1-35,-1 35,-17-35,-1 18,19-18,-19 35,19-35,-18 0,-1 18,1-1,0 1,17-18,-17 18,0-18,17 0,-17 17,-18 1,17-18,-17 0,18 0,0 0,-18 0,0 0,0 0,18 0,0 0,-1 0,1 0,0 0,17 0,-17-18,0 18,-18-17,35 17,-17 0,0 0,-1-18,36 0,-35 18,0-35,17 18,-17 17,-18-36,18 19,-1-19,1 19,17-19,-35 19,18-1,18-17,-1 17,-17 1,17-1,-17-17,-1 17,36 0,-53 1,36-19,-1 19,1-18,-19 17,36-17,-17 17,-19 0,19 1,-1-19,0 19,1-1,-1 18,1-35,17 35,-36-18,36 18,-35-35,17 35,18 0,-17 0,-1-18,-17-17,17 35,-17-18,35 1,-35-1,-1 18,19-18,-1 1,0-1,1 18,-1-17,1 17,-19-18,36 18,0-18,-35 18,0 0,17 0,-17-17,35 17,-18-18,-17 18,35 0,-35-18,17 1,0-1,-17-17,17 35,-17-18,0-17,17 35,1 0,-1-18,-17 1,35-1,-36 0,19 1,-19 17,-17-71,18 71,18-17,17-1,-36 0,19 1,-19-1,1 0,17 18,-17-17,0-1,35 0,-35 18,17 0,0 0,1-17,-1 17,18 0,-18 0,-17-18,0 18,17-18,-35 1,18-1,0 1,0-1,-1 18,19-35,-36 35,17 0,1 0,17-18,1 18,-1 0,1-18,17 18,-18 0,18 0,-35 0,35 0,-36 0,1 0,35 0,-18 0,18 0,-35 0,18 0,-1 0,-17 0,17 0,0 0,1 0,-1 0,0 0,1 0,-1 0,-17 0,17 18,18-18,-35 0,17 0,1 0,17 0,-18 0,18 0,-18 0,1 0,-1 0,0 18,-17-18,35 0,-17 0,-1 0,0 17,1-17,17 18,-18-18,0 0,18 0,-17 0,17 18,-18-18,18 0,-18 0,1 0,-18 0,-1 17,19-17,-1 0,0 18,1-18,-1 0,18 0,-18 0,1 17,17-17,-18 18,1-18,17 0,-18 0,18 0,-18 0,1 0,-1 0,18 0,-18 18,1-18,-1 0,-17 17,17 1,0-18,18 0,0 18,-17-1,17-17,-35 18,35-18,-18 18,0-18,1 17,17-17,-18 18,0-18,1 18,17-18,0 17,-36-17,19 35,-18-17,17-18,0 0,-17 18,17-1,1 1,-19-18,19 18,-1-1,-17 1,17 35,-17-53,0 35,-1-17,1 35,17-36,-17 19,18-19,-1 1,0-18,1 17,17-17,-18 18,18 0,-35-18,17 17,-17 1,17-18,1 18,-1-1,18 1,-18-18,1 18,17-18,-18 17,18-17,-35 0,17 0,-17 53,17-35,1-1,-19 19,19-19,-19-17,1 18,17 0,18-18,-17 17,-1-17,-17 18,17 0,1-18,-1 0,18 17,-35 1,35-18,-18 0,18 17,-35-17,35 0,-18 18,0-18,1 18,-18-18,17 17,-17-17,17 0,0 0,-17 0,17 0,1 0,-19 0,36 0,-17 0,-1 0,1 0,17 0,-18 0,18 0,-35 0,35 0,-18 0,-17 0,35 0,-36-17,36 17,-17-18,-18 0,35 18,-18 0,0-17,18 17,-17-35,17 35,0-18,0 0,0 1,0 17,-18-18,18 0,0 1,0-1,0 18,0-18,0 1,0 17,0-18,0 18,0-18,0 18,0-17,0-1,0 1,0 17,0-18,18 0,-18 18,0-17,0 17,17-18,-17 0,18 18</inkml:trace>
  <inkml:trace contextRef="#ctx0" brushRef="#br2" timeOffset="79966.11">15963 7250,'-17'0,"-1"0,0 0,18 0,-17 0,-1 0,0 0,1 0,-1 0,0 0,-17 0,18 0,-19 0,19 0,-1 0,0 0,1 0,-1 0,0 0,18 0,-17 0,17 0,-18 0,18 0,-17 0,17 17,0-17,-18 18,18-1,-18 1,18 0,-17-18,17 35,0-35,0 35,0-17,0 0,0-1,0 19,0-19,0 1,0 17,0-17,0 35,0-36,-18 36,18-53,0 18,0 17,0-35,18 35,-18-17,17 0,-17 17,18-17,0-1,-1 19,1-19,-1 18,19-17,-1 17,-17-35,17 18,18 17,-36-17,36 0,0-18,-17 17,16-17,-16 18,17-18,0 17,-18-17,0 0,18 0,-18 0,1 0,17 0,-18 0,0 0,0 0,-17 0,17 0,-17-17,17-1,-17 1,-18 17,17-18,-17 0,0 1,18-36,-18 35,18-17,-18-18,17 0,-17 18,0-36,0 18,-17 0,-19-17,1-1,0 54,17-54,-35 36,0-36,36 53,-1 1,1-1,-1 1,-35-1,35-17,1 35,17 0,-18 0,-17-18,35 18,-36 0,1-18,18 18,-19 0,19-17,-36 17,17 0,1-18,-18 18,18 0,0 0,17 0,-17 0,17 0,1 0,17 0,-18 0,0 0</inkml:trace>
  <inkml:trace contextRef="#ctx0" brushRef="#br2" timeOffset="89201.37">16810 13847,'-18'0,"18"0,-35 0,35 0,-18 0,18 0,0 0,-17 0,-1 17,-17-17,17 18,0-18,-17 0,18 35,-1-35,0 18,1-18,-1 0,18 17,0 1,-18 0,1-18,-1 17,18 1,0 0,-35-1,35 1,-18-1,1 19,-1-19,0 1,1-18,17 35,-18-17,18 0,-18 17,18-35,-17 35,-1-17,18 17,0-17,0-1,-35 19,35-36,0 35,0 0,-18 0,0-17,1 0,17 17,-18-17,18-1,0 19,-17-36,17 35,-18-35,18 35,-35-17,35 17,-36 0,19 1,-1-1,-17 0,35-17,-18 17,18 0,-17-35,17 18,-18 0,-17 35,35-36,-18 1,0 17,1 0,-1-17,18 0,-18 17,18 0,0 0,-17-17,-1 17,18 18,-17-35,-1 17,18 1,0-1,0-18,0 19,-18-1,18 0,-17 1,-1-1,18-35,-18 35,1 0,17-35,-18 36,0-19,18 1,0 17,-17-17,-1-1,1 36,17-35,0 0,-18-1,18-17,0 36,0-36,0 17,0-17,-18 18,18-1,-17 1,17-18,0 35,0 1,0-19,0 1,0-18,0 35,0-35,0 18,0-18,0 35,-18-17,18-1,-18 1,18 0,0-1,0 1,-17 0,17-1,0-17,0 18,0 0,0 17,0-35,0 17,0 1,-18-18,0 35,18-35,0 18,0 0,0-1,0-17,0 36,0-36,0 17,0-17,-17 18,17 0,0-1,0-17,-18 35,0-35,18 18,0 0,0-1,0 1,-17-18,17 18,0-1,0-17,0 18,0-18,0 18,-18-18,1 17,17 1,0-1,0-17,-18 36,18-19,0 1,-18-18,18 18,0-18,0 17,-17 1,17 0,0-1,0 1,-18-18,18 17,0 1,0 0,0-18,-18 35,18-17,0-1,0-17,0 18,0 17,0-35,0 35,0-17,18-18,-18 18,0-1,0 1,0 0,18-18,-18 17,0 1,17 0,-17-18,0 17,36 1,-36 0,17-18,18 17,-17-17,17 18,-17-18,0 0,17 0,0 0,-17 0,0 0,-1 0,-17 0,35 0,-35 0,18 0,0 0,-1 0,1 0,-18 0,35 0,1 0,-1 0,-18 0,19 0,-1 0,-17 0,17 0,-17-18,-1 18,1 0,-1-17,19-1,-36 18,35-18,-17 1,-1-1,-17-17,18 17,0 0,-18-17,0 17,0 1,17-18,-17 17,18 0,-18 1,0-19,0 1,0 0,0 0,0-1,0 1,0 17,0-35,-18 18,18 18,0-19,-17 19,17-1,0-17,0 35,-18-18,18-17,0 17,0 1,0-19,0 1,0 17,0 1,0-1,0 0,0-17,0 17,0 1,0-1,0 18,0-35,0 35,0-18,0-17,0 17,0 1,0-19,0 19,0-1,0-17,0 35,0-35,0 35,0-36,0 19,0-1,0 18,18-35,-18 35,0-36,0 36,0-35,17 0,-17 35,0-18,0-17,0 17,0 1,0 17,0-18,0 18,18-18,-18 18,0-17,0-1,17 1,-17-1,0 18,0-18,0 18,18-17,-18 17,18-18,-18 0,0 18,0-17,17-19,-17 36,0-17,18-1,-18-17,0 17,18 1,-18-19,0 36,17-17,-17 17,18-18,-18 18,0 0,18-18,-18 1,17 17,-17-18,18 1,17-19,-35 36,0-35,0 35,18 0,-18-18,0 1,17 17,-17-18,0 0,0 18,0-17,18 17,-18 0,18-18,-18 0,0 18,17 0,-17 0,0-17,18 17,0 0,-1-18,-17 1,36 17,-36 0,0-18,17 18,-17 0,18 0,-1 0,-17 0,18 0,0 0,-1 0,1 0,-18 0,18 0,-1-18,1 18,-18 0,18 0,-1 0,-17-17,18 17,0 0,17 0,0 0,-17 0,-1 0,1 0,0 0,-1 35,-17-35,18 0,0 0,-18 0,17 0,-17 0,18 18,-18-18,17 17,1-17,-18 18,18-1,-18 1,17 0,1 17,0-17,-1-1,1 1,0 0,-18-1,17 1,-17 0,18-1,-18 18,0-17,0-18,0 18</inkml:trace>
  <inkml:trace contextRef="#ctx0" brushRef="#br2" timeOffset="92742.59">17251 15681,'0'18,"17"-18,-17 53,36-36,-19 36,36 0,0 0,-53-18,53 18,-18 18,1-36,-19-17,1 34,17 1,-17-17,0-1,-1 18,1-18,-1 0,19 1,-36 17,0-18,35 18,-17-18,-18 18,17 0,1 0,0 0,-18-18,17 0,-17 1,18 17,-1-18,19 18,-36-18,35 0,-17 1,-18 34,35-35,-35 1,35-1,-17 18,0-18,-18-17,52 17,-34 0,0-17,-1 17,19 1,-19-19,19 1,-1 17,-18 0,1-17,0 17,17-17,0 0,1 17,-19-35,18 17,36-17,-53 0,-1 18,19 0,-19-1,18 1,1-18,-36 0,35 0,0 0,-35 18,36-1,-19-17,1 0,17 0,-17 18,-1 0,19-18,17 0,-36 0,1 0,35 0,-36 0,19 0,-1 0,-17 0,35 0,-36 0,1-18,17 18,18-53,-35 35,35 1,-18-19,0-16,0 16,-17 1,-18 0,0-18,18 18,-18-18,0-18,0 0,-18 1,-17 17,-18-18,0 1,-18-1,19 1,-1-18,-36-1,36 37,18-1,-35 17,34-17,-34-35,-1 53,36-36,-36 36,18-35,1 17,16 17,-17 1,36 0,-36-1,18-34,-18 17,17 0,-17 18,36 0,-36-18,18 17,17 19,-17-19,-1 1,1-35,0 34,0 1,17 0,-17-18,-1 18,36-1,-35 19,17-36,1 35,-1 0,18-17,-17 18,-1-19,18-17,-18 18,-17-18,35 18,-18-18,1 0,-19 18,36 17,-17-35,-1 18,1 17,-1-35,0 18,1 0,17 0,0-1,0 19,0-1,-36 0,19-17,17 35,-18-18,0-17,1 18,-19-19,36 36,-17-35,-1 35,1-18,17 18,-18-17,18-1,0 18,-35 0,35-18,-18 18,0-17,18-1,0-17,-17 17,17 18,-18-17,0-36,-17 53,18-36,17 19,-18 17,0-18,1-17,-1 17,18-17,0 17,0 1,-18 17,18-36,0 36,-17 0,17-17,0 17,0 0,-18-18,18 18,-18-18,18 18,-17 0,17-17,0 17,-18 0,18-18,-17 18,17 0,-18 0,0 0,-17-17,17 17,1 0,-1 0,18 0,-35 0,35 0,-18 0,18 0,-17 0,17 17,-18-17</inkml:trace>
  <inkml:trace contextRef="#ctx0" brushRef="#br3" timeOffset="105877.87">19438 6597,'-18'-18,"-17"18,35-17,-17 17,-1 0,18 0,-18 0,-17 0,35 0,-35 0,-1 0,36 0,-35 0,17 0,1 0,-1 0,1 0,-1 17,-17-17,-1 18,1 0,17-18,-17 17,35-17,-35 36,0-19,17 1,-17-1,-1 1,19 0,-1 17,-17-17,35 17,-18-17,1 17,-1-18,0 36,-17-17,17 17,1-1,17-16,-18-1,0 0,18 18,0-18,0 18,0 0,0-35,0 17,0 1,18-1,-18-18,35 19,-35-36,36 35,-1 0,0-17,18-18,0 18,0-18,18 17,-1-17,1 0,-18 0,-1 0,19 0,-36 0,1 0,17-17,-18 17,35-18,-34-17,-1 35,0-36,-17 19,17-36,-17 18,17-1,-17-34,-1 34,1 19,0-19,-18-16,17 16,-17 1,18 0,-18-18,0 35,17 1,-17-19,0 1,0 0,0-1,0 1,0 0,-17 0,-1-1,18 19,-17-1,-1-17,-17 0,17 17,0-35,-17 53,0-35,17 35,1 0,-1-18,0 18,18 0,0-18,-17 18,17 0,-18 0,0 0,18 0,-17 0,17 0,-18 0,0 0,18 0</inkml:trace>
  <inkml:trace contextRef="#ctx0" brushRef="#br3" timeOffset="135533.66">18538 12965,'18'0,"0"0,-1-18,1 0,0 18,-1 0,-17-17,18 17,-18 0,18-18,17 0,-18 18,1-17,0-1,-1 0,36 1,-35-1,0 18,-1-35,1 35,35-18,-53 18,35-17,0 17,-17 0,17-18,18-17,-53 35,18-18,-1 18,1-18,0 1,-18 17,35 0,-35 0,35-18,-35 18,18 0,-18 0,35 0,-35 0,18 0,17 0,-17 0,-1 0,36 0,18 0,-36 18,18-18,0 17,-18-17,18 36,0-36,0 0,-35 17,17 1,0 0,-35-18,35 0,-17 17,0 1,-1-18,1 18,0-18,-1 17,19 1,-19 17,1-17,17-1,-17 19,17 17,0-18,-35 0,36 0,-1 36,18-18,0 17,-36-52,19 53,-19-18,1-1,0-16,-1 34,1-17,-18 0,35 0,-17-18,-1 18,-17-17,0-1,0 35,0-17,0 18,0-18,0 0,0 17,0-17,0-18,0 36,0-18,0 0,0 0,0 35,0-53,0 18,0 0,-17-18,-1 18,18-18,-17 18,-1-17,18-1,-35 18,17 0,0-18,-17 18,35 18,-35-19,17-34,0 53,1-36,-1-17,-17 35,17-18,1 0,17 0,-36 18,19-17,-1-19,18 1,-18-1,18 19,-17-36,-1 35,18 0,-17 1,17-19,-36 18,36 18,0-17,-35-19,35 1,0-18,-18 18,18-1,-17 1,17-1,0 1,-18 0,0-18,1 17,17-17,-36 18,19 0,-1-1,1 1,17 0,-18-18,0 17,1-17,17 18,0 0,-36-18,36 0,-17 17,-19 1,36-18,-35 17,35-17,-35 18,17-18,1 0,17 0,-18 18,18-18,-18 0,18 0,-35 0,35 0,-18 0,18 0,-17 0,-1 0,1 0,-1-18,0 18,-17 0,35 0,-18 0,1 0,-1-18,18 18,-18 0,1 0,-1 0,18-17,-17-1,-1 18,0 0,1-17,-1 17,18 0,-18 0,-17-18,17 18,1 0,17-18,-18 18,18 0,-18 0,-17-17,18 17,-19-18,19 18,-19-18,19 1,-19 17,1-18,0 18,0 0,-1 0,19 0,-19-18,19 18,-1 0,-17 0,17 0,1 0,-19 0,1 0,17-17,-17 17,0 0,0 0,-1 0,1 0,0 0,-1 0,19 0,-36 0,18 0,-18 0,35 0,-17 0,17 0,-35 0,36 0,-19 17,1-17,0 18,-1 17,1-17,-18 0,36 17,-36-17,35-1,0-17,-17 35,18 1,-1-1,-17 0,17 18,-17-18,-1 1,19-19,-19 36,1-35,0 35,17-35,18-1,-35 18,35 1,-53-19,53 1,-18 0,1 35,-1-18,-17-18,35 19,0-19,-18 1,18 0,0-18,0 17,-17-17,-1 18,18 0,-18-1,1 18,17-17,-18 0,0 17,1-17,-1 17,1-17,-1-1,-17 1,35 17,-18-35,0 35,1-35,17 18,-36 0,1 17,18-17,-1 17,0-35,-17 18,35-1,-18-17,1 18,-19 17,36-17,-35-18,35 17,-35-17,0 18,17-18,-17 18,-1-1,19-17,-19 18,19-18,-1 18,-17-18,17 0,1 17,-19-17,19 0,-1 0,0 0,1 0,-1 0,-35 0,18 0,0 0,-18 0,17 0,-16 0,16 0,-34 0,34 0,1 0,18 18,-19-18,1 0,17 0,-17 0,0 0,17 0,18 0,-35 0,35 0,-35 0,35 0,-18 0,-17 0,35 0,-18 0,-17 0,35 0,-36 0,36 0,-17 0,-1 0,1 0,-1 0,18 0,-18 0,1 0,-1 0,18 0,-18 0,18 0,-17 0,17 0,-18 0,18-18,0 18,-18 0,1-17,-1-1,18 18,0-18,-17 1,17-1,-18 18,18-18,0 1,0-1,-18-17,18 35,0-18,-17 18,17-17,0-1,0-17,-18 35,18-18,0 0,0 1,0-1,0 18,0-35,-18 35,18-18,0 0,0 1,0-1,0 18,0-35,0 17,0 1,0-19,0 19,0-1,0 0,0 1,0-1,0 1,0-1,0 0,0 1,18-1,-18 18,0-35,0-1,18 36,-18-35,0 0,0 0,0 17,35 0,-35 1,18-19,-18 19,35-18,-35 17,35 18,-17-35,-1 17,1 0,0 18,-1-17,19-19,-1 36,-18-17,1-1,0 18,-18-18,35 18,-17 0,-1 0,19-17,-36 17,17 0,1 0,17-18,-17 18,17 0,-17 0,17 0,-35 0,18 0,35 0,-36 0,1-17,35 17,-18 0,0 0,18 0,-35 0,17 0,18 0,-18 0,1 0,-1 0,0 0,36 0,-54 0,19 0,-19 0,1-18,-18 18,35 0,0-18,-17 18,17 0,-17 0,0 0,17-17,18 17,0-18,-36 18,19 0,-1 0,18-18,-18 18,-17-17,17-1,0 0,-17 18,17-17,-17-1,17 18,18-17,-18-19,1 36,17-35,-36 17,18 18,1-17,-1-19,-17 19,17-1,-17 18,17-35,-18 17,1 1,17-1,-17 0,35 1,-35-1,17 0,18 1,-18-1,-17 18,17-18,0 1,-17-1,0 1,-1-1,18-17,-17 17,17-35,1 18,-1 17,-35-35,35 36,-17-19,-18 19,35-1,-35-35,18 36,-1-19,-17 1,18 0,-18 17,18-35,-1 18,-17 17,0-17,0 0,0-1,0 19,0-19,0-16,0 16,0 19,0-19,0 1,0 17,0 18,0-35,0 17,0 1,0-18,0 17,-17-17,17 17,0-17,0-1,-18 36,0-17,18-18,0 35,0-18,0 18,0-18,-17 1,17-1,0 18,0-35,0 35,0-18,-18-17,18 35,-17-18,17 1,0-1,0 18,0-18,0 1,0 17,-18-18,18 18,0-18,0 1,0-1,0 18,0-35,0 17,0 1,0-1,0 0,0 1,0-19,0 19,0-1,0-17,0 35,0-36,0 19,0-1,0-17,18 0,-18 17,0-17,0 17,0 0,17 1,1-18,-18 17,17 0,-17-17,18 0,-18 17,18-17,-18 17,17-17,-17 17,18-17,-18 35,18-35,-18 17,17-17,1 17,0 0,-18-17,0 18,17-19,1 19,-18 17,17-36,-17 36,0-35,18 17,0 1,-1-18,-17 35,18-18,-18 0,35-17,-35 35,18-35,0 17,-18 0,17 18,-17-17,18-1,-18 1,17 17,-17-18,0 18,18 0,-18-35,18 17,-18 0,0 18,17 0,-17-17,0 17,0-18,18 18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</inkml:traceFormat>
        <inkml:channelProperties>
          <inkml:channelProperty channel="X" name="resolution" value="28.36041" units="1/cm"/>
          <inkml:channelProperty channel="Y" name="resolution" value="28.34646" units="1/cm"/>
        </inkml:channelProperties>
      </inkml:inkSource>
      <inkml:timestamp xml:id="ts0" timeString="2017-02-23T22:17:08.873"/>
    </inkml:context>
    <inkml:brush xml:id="br0">
      <inkml:brushProperty name="width" value="0.05292" units="cm"/>
      <inkml:brushProperty name="height" value="0.05292" units="cm"/>
      <inkml:brushProperty name="color" value="#FFC000"/>
    </inkml:brush>
  </inkml:definitions>
  <inkml:trace contextRef="#ctx0" brushRef="#br0">3475 15857,'-18'0,"1"0,17 0,-18 0,18 0,-18 0,18 0,0 0,0 18,0 0,-17-18,17 0,-18 0,18 17,0-17,0 18,0-18,0 18,-18-18,18 17</inkml:trace>
  <inkml:trace contextRef="#ctx0" brushRef="#br0" timeOffset="1762.81">3351 15804,'0'0,"0"0,18 0,0 0,-18 0,17 36,-17-36,18 0,-18 17,18-17,-18 18,17-18,-17 18,18-18,-18 0,17 0,-17 17,18-17,-18 0,0 18,0 0,0-18,0 17,0-17,0 18,18-18,-18 17,0 1,0-18,0 18</inkml:trace>
  <inkml:trace contextRef="#ctx0" brushRef="#br0" timeOffset="2917.21">3563 15787,'0'0,"0"0,-18 17,1-17,17 18,-18-18,0 18,18-18,0 17,-17-17,17 0,0 0,-18 18,1-18,17 0,-18 0,18 18,0-18,0 17</inkml:trace>
  <inkml:trace contextRef="#ctx0" brushRef="#br0" timeOffset="5428.83">8167 16669,'-18'0,"18"0,-17 0,-1 0,0 0,18 0,-17 0,17 0,-36 0,19 17,-19 1,19-18,17 0,-18 0,1 18,-1-18,18 0,-18 17,1 1,17-18,-18 18,18-18,-18 0,18 35,0-35,0 18,-17 17,17 0,-18-17,18-1,0 1,0 0,0 17,0-17,0-1,0 18,0-35,18 36,-18-19,17 1,1 0,0-18,-18 0,17 17,1 1,-18-18,18 0,-18 0,35 18,-18-18,-17 0,36 0,17-18,-18 18,-17-18,-1 1,1-1,35-17,-36-1,19 1,-1 0,0 0,-17 35,-1-36,19-17,-19 36,1-18,0 17,-18-17,0 17,0-17,0-1,0 19,0-1,0 0,0 1,-18 17,18-18,0 18,-18 0,18-17,0 17,0 0,-17-18,-1 0,18 18</inkml:trace>
  <inkml:trace contextRef="#ctx0" brushRef="#br0" timeOffset="18158.5">23336 17939,'0'0,"0"0,-17 0,17 0,-18 0,18 0,0 0,-18 0,18 0,-17 0,-1 0,18 0,-18 0,18 0,-17 0,-1 0,1 0,17 0,-18 0,0 0,1 0,17 0,0 0,-36 17,36-17,-17 0,17 0,-18 0,0 0,18 18,0 0,0-18,0 17,-17-17,17 18,0 0,0-18,0 17,0-17,0 18,0-18,0 18,0-1,0-17,0 0,0 18,0-18,0 0,0 17,17-17,-17 18,18-18,-18 0,0 0,18 0,-18 0,17 0,1 0,0 0,-1 0,1 0,-18 0,18 0,-18 0,35 0,-18 0,-17 0,18 0,17-18,-17 18,-18 0,18-17,-18-1,17 18,1 0,-18-17,0 17,0-18,0 18,0-18,0 1,0 17,0-18,0 18,0-18,18 1,-18 17,0-18,0 18,0-35,0 35,0-18,17 18,-17-18,0 18,0 0,-17 0,17-17,0 17,0-18,-18 18,18 0,0 0,-18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</inkml:traceFormat>
        <inkml:channelProperties>
          <inkml:channelProperty channel="X" name="resolution" value="28.36041" units="1/cm"/>
          <inkml:channelProperty channel="Y" name="resolution" value="28.34646" units="1/cm"/>
        </inkml:channelProperties>
      </inkml:inkSource>
      <inkml:timestamp xml:id="ts0" timeString="2020-02-11T21:04:43.220"/>
    </inkml:context>
    <inkml:brush xml:id="br0">
      <inkml:brushProperty name="width" value="0.05292" units="cm"/>
      <inkml:brushProperty name="height" value="0.05292" units="cm"/>
      <inkml:brushProperty name="color" value="#FFC000"/>
    </inkml:brush>
  </inkml:definitions>
  <inkml:trace contextRef="#ctx0" brushRef="#br0">3475 15857,'-18'0,"1"0,17 0,-18 0,18 0,-18 0,18 0,0 0,0 18,0 0,-17-18,17 0,-18 0,18 17,0-17,0 18,0-18,0 18,-18-18,18 17</inkml:trace>
  <inkml:trace contextRef="#ctx0" brushRef="#br0" timeOffset="1">3351 15804,'0'0,"0"0,18 0,0 0,-18 0,17 36,-17-36,18 0,-18 17,18-17,-18 18,17-18,-17 18,18-18,-18 0,17 0,-17 17,18-17,-18 0,0 18,0 0,0-18,0 17,0-17,0 18,18-18,-18 17,0 1,0-18,0 18</inkml:trace>
  <inkml:trace contextRef="#ctx0" brushRef="#br0" timeOffset="2">3563 15787,'0'0,"0"0,-18 17,1-17,17 18,-18-18,0 18,18-18,0 17,-17-17,17 0,0 0,-18 18,1-18,17 0,-18 0,18 18,0-18,0 17</inkml:trace>
  <inkml:trace contextRef="#ctx0" brushRef="#br0" timeOffset="3">8167 16669,'-18'0,"18"0,-17 0,-1 0,0 0,18 0,-17 0,17 0,-36 0,19 17,-19 1,19-18,17 0,-18 0,1 18,-1-18,18 0,-18 17,1 1,17-18,-18 18,18-18,-18 0,18 35,0-35,0 18,-17 17,17 0,-18-17,18-1,0 1,0 0,0 17,0-17,0-1,0 18,0-35,18 36,-18-19,17 1,1 0,0-18,-18 0,17 17,1 1,-18-18,18 0,-18 0,35 18,-18-18,-17 0,36 0,17-18,-18 18,-17-18,-1 1,1-1,35-17,-36-1,19 1,-1 0,0 0,-17 35,-1-36,19-17,-19 36,1-18,0 17,-18-17,0 17,0-17,0-1,0 19,0-1,0 0,0 1,-18 17,18-18,0 18,-18 0,18-17,0 17,0 0,-17-18,-1 0,18 18</inkml:trace>
  <inkml:trace contextRef="#ctx0" brushRef="#br0" timeOffset="4">23336 17939,'0'0,"0"0,-17 0,17 0,-18 0,18 0,0 0,-18 0,18 0,-17 0,-1 0,18 0,-18 0,18 0,-17 0,-1 0,1 0,17 0,-18 0,0 0,1 0,17 0,0 0,-36 17,36-17,-17 0,17 0,-18 0,0 0,18 18,0 0,0-18,0 17,-17-17,17 18,0 0,0-18,0 17,0-17,0 18,0-18,0 18,0-1,0-17,0 0,0 18,0-18,0 0,0 17,17-17,-17 18,18-18,-18 0,0 0,18 0,-18 0,17 0,1 0,0 0,-1 0,1 0,-18 0,18 0,-18 0,35 0,-18 0,-17 0,18 0,17-18,-17 18,-18 0,18-17,-18-1,17 18,1 0,-18-17,0 17,0-18,0 18,0-18,0 1,0 17,0-18,0 18,0-18,18 1,-18 17,0-18,0 18,0-35,0 35,0-18,17 18,-17-18,0 18,0 0,-17 0,17-17,0 17,0-18,-18 18,18 0,0 0,-18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t" anchorCtr="0" compatLnSpc="1">
            <a:prstTxWarp prst="textNoShape">
              <a:avLst/>
            </a:prstTxWarp>
          </a:bodyPr>
          <a:lstStyle>
            <a:lvl1pPr algn="l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37163" y="0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t" anchorCtr="0" compatLnSpc="1">
            <a:prstTxWarp prst="textNoShape">
              <a:avLst/>
            </a:prstTxWarp>
          </a:bodyPr>
          <a:lstStyle>
            <a:lvl1pPr algn="r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81313" y="522288"/>
            <a:ext cx="3478212" cy="26082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0313" y="3303588"/>
            <a:ext cx="6780212" cy="3128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08763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b" anchorCtr="0" compatLnSpc="1">
            <a:prstTxWarp prst="textNoShape">
              <a:avLst/>
            </a:prstTxWarp>
          </a:bodyPr>
          <a:lstStyle>
            <a:lvl1pPr algn="l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37163" y="6608763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b" anchorCtr="0" compatLnSpc="1">
            <a:prstTxWarp prst="textNoShape">
              <a:avLst/>
            </a:prstTxWarp>
          </a:bodyPr>
          <a:lstStyle>
            <a:lvl1pPr algn="r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0F065C6-FF07-492C-8A92-484B3B7C8B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38765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E595474-2841-4CC7-A7FE-C32DD37E6891}" type="slidenum">
              <a:rPr lang="en-US" sz="1300" smtClean="0">
                <a:solidFill>
                  <a:schemeClr val="tx1"/>
                </a:solidFill>
              </a:rPr>
              <a:pPr eaLnBrk="1" hangingPunct="1"/>
              <a:t>1</a:t>
            </a:fld>
            <a:endParaRPr lang="en-US" sz="13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95029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3E88656-E507-441F-A589-5D382B978306}" type="slidenum">
              <a:rPr lang="en-US" sz="1300" smtClean="0">
                <a:solidFill>
                  <a:schemeClr val="tx1"/>
                </a:solidFill>
              </a:rPr>
              <a:pPr eaLnBrk="1" hangingPunct="1"/>
              <a:t>10</a:t>
            </a:fld>
            <a:endParaRPr lang="en-US" sz="13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23762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99A5C84-D49D-47D3-B074-EF5B218082DC}" type="slidenum">
              <a:rPr lang="en-US" sz="1300" smtClean="0">
                <a:solidFill>
                  <a:schemeClr val="tx1"/>
                </a:solidFill>
              </a:rPr>
              <a:pPr eaLnBrk="1" hangingPunct="1"/>
              <a:t>11</a:t>
            </a:fld>
            <a:endParaRPr lang="en-US" sz="13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24655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99A5C84-D49D-47D3-B074-EF5B218082DC}" type="slidenum">
              <a:rPr lang="en-US" sz="1300" smtClean="0">
                <a:solidFill>
                  <a:schemeClr val="tx1"/>
                </a:solidFill>
              </a:rPr>
              <a:pPr eaLnBrk="1" hangingPunct="1"/>
              <a:t>12</a:t>
            </a:fld>
            <a:endParaRPr lang="en-US" sz="13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4088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99A5C84-D49D-47D3-B074-EF5B218082DC}" type="slidenum">
              <a:rPr lang="en-US" sz="1300" smtClean="0">
                <a:solidFill>
                  <a:schemeClr val="tx1"/>
                </a:solidFill>
              </a:rPr>
              <a:pPr eaLnBrk="1" hangingPunct="1"/>
              <a:t>13</a:t>
            </a:fld>
            <a:endParaRPr lang="en-US" sz="13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27951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99A5C84-D49D-47D3-B074-EF5B218082DC}" type="slidenum">
              <a:rPr lang="en-US" sz="1300" smtClean="0">
                <a:solidFill>
                  <a:schemeClr val="tx1"/>
                </a:solidFill>
              </a:rPr>
              <a:pPr eaLnBrk="1" hangingPunct="1"/>
              <a:t>14</a:t>
            </a:fld>
            <a:endParaRPr lang="en-US" sz="13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84797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99A5C84-D49D-47D3-B074-EF5B218082DC}" type="slidenum">
              <a:rPr lang="en-US" sz="1300" smtClean="0">
                <a:solidFill>
                  <a:schemeClr val="tx1"/>
                </a:solidFill>
              </a:rPr>
              <a:pPr eaLnBrk="1" hangingPunct="1"/>
              <a:t>15</a:t>
            </a:fld>
            <a:endParaRPr lang="en-US" sz="13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058369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99A5C84-D49D-47D3-B074-EF5B218082DC}" type="slidenum">
              <a:rPr lang="en-US" sz="1300" smtClean="0">
                <a:solidFill>
                  <a:schemeClr val="tx1"/>
                </a:solidFill>
              </a:rPr>
              <a:pPr eaLnBrk="1" hangingPunct="1"/>
              <a:t>16</a:t>
            </a:fld>
            <a:endParaRPr lang="en-US" sz="13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48081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99A5C84-D49D-47D3-B074-EF5B218082DC}" type="slidenum">
              <a:rPr lang="en-US" sz="1300" smtClean="0">
                <a:solidFill>
                  <a:schemeClr val="tx1"/>
                </a:solidFill>
              </a:rPr>
              <a:pPr eaLnBrk="1" hangingPunct="1"/>
              <a:t>17</a:t>
            </a:fld>
            <a:endParaRPr lang="en-US" sz="13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27228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CDFA8F2-BCA9-4E75-B475-A8FC0BB2C1B7}" type="slidenum">
              <a:rPr lang="en-US" sz="1300" smtClean="0">
                <a:solidFill>
                  <a:schemeClr val="tx1"/>
                </a:solidFill>
              </a:rPr>
              <a:pPr eaLnBrk="1" hangingPunct="1"/>
              <a:t>2</a:t>
            </a:fld>
            <a:endParaRPr lang="en-US" sz="13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26970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8027F50-8B10-40DB-BB73-5C44FA96D76C}" type="slidenum">
              <a:rPr lang="en-US" sz="1300" smtClean="0">
                <a:solidFill>
                  <a:schemeClr val="tx1"/>
                </a:solidFill>
              </a:rPr>
              <a:pPr eaLnBrk="1" hangingPunct="1"/>
              <a:t>3</a:t>
            </a:fld>
            <a:endParaRPr lang="en-US" sz="13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3405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99A5C84-D49D-47D3-B074-EF5B218082DC}" type="slidenum">
              <a:rPr lang="en-US" sz="1300" smtClean="0">
                <a:solidFill>
                  <a:schemeClr val="tx1"/>
                </a:solidFill>
              </a:rPr>
              <a:pPr eaLnBrk="1" hangingPunct="1"/>
              <a:t>4</a:t>
            </a:fld>
            <a:endParaRPr lang="en-US" sz="13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1055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BAD007B-BD9B-4A8B-8909-550AC1C12884}" type="slidenum">
              <a:rPr lang="en-US" sz="1300" smtClean="0">
                <a:solidFill>
                  <a:schemeClr val="tx1"/>
                </a:solidFill>
              </a:rPr>
              <a:pPr eaLnBrk="1" hangingPunct="1"/>
              <a:t>5</a:t>
            </a:fld>
            <a:endParaRPr lang="en-US" sz="13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94099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3E88656-E507-441F-A589-5D382B978306}" type="slidenum">
              <a:rPr lang="en-US" sz="1300" smtClean="0">
                <a:solidFill>
                  <a:schemeClr val="tx1"/>
                </a:solidFill>
              </a:rPr>
              <a:pPr eaLnBrk="1" hangingPunct="1"/>
              <a:t>6</a:t>
            </a:fld>
            <a:endParaRPr lang="en-US" sz="13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08400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99A5C84-D49D-47D3-B074-EF5B218082DC}" type="slidenum">
              <a:rPr lang="en-US" sz="1300" smtClean="0">
                <a:solidFill>
                  <a:schemeClr val="tx1"/>
                </a:solidFill>
              </a:rPr>
              <a:pPr eaLnBrk="1" hangingPunct="1"/>
              <a:t>7</a:t>
            </a:fld>
            <a:endParaRPr lang="en-US" sz="13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05611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2BA3907-E728-4825-B49F-4F4242DDC5A5}" type="slidenum">
              <a:rPr lang="en-US" sz="1300" smtClean="0">
                <a:solidFill>
                  <a:schemeClr val="tx1"/>
                </a:solidFill>
              </a:rPr>
              <a:pPr eaLnBrk="1" hangingPunct="1"/>
              <a:t>8</a:t>
            </a:fld>
            <a:endParaRPr lang="en-US" sz="13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81583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2BA3907-E728-4825-B49F-4F4242DDC5A5}" type="slidenum">
              <a:rPr lang="en-US" sz="1300" smtClean="0">
                <a:solidFill>
                  <a:schemeClr val="tx1"/>
                </a:solidFill>
              </a:rPr>
              <a:pPr eaLnBrk="1" hangingPunct="1"/>
              <a:t>9</a:t>
            </a:fld>
            <a:endParaRPr lang="en-US" sz="13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8501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2/6/20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BABA82-71BE-4D11-8FA6-5B3C2EB63B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093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2/6/20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D83E9F-31DA-401B-8FB0-B3FB983050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812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304800"/>
            <a:ext cx="207645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607695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2/6/20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3BCF55-7DE1-480D-A160-174E474448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434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2/6/20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6FC7A8-2BBC-4451-A339-F0A8CD45F1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089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2/6/20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430F1F-A814-4D10-998A-EA4E6C5B89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199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2/6/20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726B16-51F7-4B38-B282-5F22C5DEE9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147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2/6/20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B7ABDE-1D79-4792-BCC7-A227A2B029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85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2/6/20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BE9444-3CFB-40EC-B6ED-6ADB5F4257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913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2/6/20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0661E9-7185-4684-B7B4-ACD531FCAF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026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2/6/20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3BA0A3-2E22-467F-8A10-94D3684C35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555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2/6/20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186F1E-55FD-4C53-856C-605AA4B297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731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47800" y="304800"/>
            <a:ext cx="7543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77000"/>
            <a:ext cx="8667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2/6/20</a:t>
            </a:r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38313" y="6477000"/>
            <a:ext cx="57975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10488" y="6477000"/>
            <a:ext cx="74771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ABC91355-9562-4D7B-86F4-42C912D767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uu.nl/geobook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hyperlink" Target="http://www.cs.umd.edu/class/spring2010/cmsc754/Lects/cmsc754-lects.pdf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emf"/><Relationship Id="rId5" Type="http://schemas.openxmlformats.org/officeDocument/2006/relationships/customXml" Target="../ink/ink1.xml"/><Relationship Id="rId4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emf"/><Relationship Id="rId5" Type="http://schemas.openxmlformats.org/officeDocument/2006/relationships/customXml" Target="../ink/ink2.xml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4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5" Type="http://schemas.openxmlformats.org/officeDocument/2006/relationships/image" Target="../media/image6.png"/><Relationship Id="rId4" Type="http://schemas.openxmlformats.org/officeDocument/2006/relationships/image" Target="../media/image1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6.png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0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2/6/20</a:t>
            </a:r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D63551C-0CA9-4033-A4A0-5B80DF7B09D1}" type="slidenum">
              <a:rPr lang="en-US" sz="1400" smtClean="0">
                <a:solidFill>
                  <a:schemeClr val="tx1"/>
                </a:solidFill>
              </a:rPr>
              <a:pPr eaLnBrk="1" hangingPunct="1"/>
              <a:t>1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2250" y="492125"/>
            <a:ext cx="8159750" cy="990600"/>
          </a:xfrm>
        </p:spPr>
        <p:txBody>
          <a:bodyPr/>
          <a:lstStyle/>
          <a:p>
            <a:pPr algn="ctr" eaLnBrk="1" hangingPunct="1"/>
            <a:r>
              <a:rPr lang="en-US" altLang="en-US" sz="2800" dirty="0">
                <a:solidFill>
                  <a:srgbClr val="009999"/>
                </a:solidFill>
              </a:rPr>
              <a:t>CMPS 3130/6130 Computational Geometry</a:t>
            </a:r>
            <a:br>
              <a:rPr lang="en-US" altLang="en-US" sz="2800" dirty="0">
                <a:solidFill>
                  <a:srgbClr val="009999"/>
                </a:solidFill>
              </a:rPr>
            </a:br>
            <a:r>
              <a:rPr lang="en-US" altLang="en-US" sz="2800" dirty="0">
                <a:solidFill>
                  <a:srgbClr val="009999"/>
                </a:solidFill>
              </a:rPr>
              <a:t>Spring 2020</a:t>
            </a:r>
            <a:endParaRPr lang="en-US" sz="3200" dirty="0"/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114800"/>
            <a:ext cx="8458200" cy="1524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600" b="1" i="1" dirty="0">
                <a:solidFill>
                  <a:schemeClr val="accent2"/>
                </a:solidFill>
              </a:rPr>
              <a:t>Planar Subdivisions and Point Location III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dirty="0" err="1"/>
              <a:t>Carola</a:t>
            </a:r>
            <a:r>
              <a:rPr lang="en-US" sz="2400" b="1" dirty="0"/>
              <a:t> </a:t>
            </a:r>
            <a:r>
              <a:rPr lang="en-US" sz="2400" b="1" dirty="0" err="1"/>
              <a:t>Wenk</a:t>
            </a:r>
            <a:br>
              <a:rPr lang="en-US" sz="2400" b="1" dirty="0"/>
            </a:br>
            <a:endParaRPr lang="en-US" sz="2400" b="1" dirty="0"/>
          </a:p>
          <a:p>
            <a:pPr eaLnBrk="1" hangingPunct="1">
              <a:lnSpc>
                <a:spcPct val="90000"/>
              </a:lnSpc>
            </a:pPr>
            <a:r>
              <a:rPr lang="en-US" sz="1400" dirty="0"/>
              <a:t>Based on:</a:t>
            </a:r>
            <a:br>
              <a:rPr lang="en-US" sz="1400" dirty="0"/>
            </a:br>
            <a:r>
              <a:rPr lang="en-US" sz="1400" dirty="0">
                <a:hlinkClick r:id="rId3"/>
              </a:rPr>
              <a:t>Computational Geometry: Algorithms and Applications</a:t>
            </a:r>
            <a:br>
              <a:rPr lang="en-US" sz="1400" dirty="0"/>
            </a:br>
            <a:r>
              <a:rPr lang="en-US" sz="1400" dirty="0"/>
              <a:t>and </a:t>
            </a:r>
            <a:r>
              <a:rPr lang="en-US" sz="1400" dirty="0">
                <a:hlinkClick r:id="rId4"/>
              </a:rPr>
              <a:t>David Mount’s lecture notes</a:t>
            </a:r>
            <a:endParaRPr lang="en-US" sz="1400" dirty="0"/>
          </a:p>
        </p:txBody>
      </p:sp>
      <p:pic>
        <p:nvPicPr>
          <p:cNvPr id="1026" name="Picture 2" descr="http://www.cs.uu.nl/geobook/cover3small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4803" y="5598514"/>
            <a:ext cx="361952" cy="471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6FA86B65-B166-4CFB-A527-FE4AC7EFA986}"/>
              </a:ext>
            </a:extLst>
          </p:cNvPr>
          <p:cNvGrpSpPr/>
          <p:nvPr/>
        </p:nvGrpSpPr>
        <p:grpSpPr>
          <a:xfrm>
            <a:off x="3235325" y="1586706"/>
            <a:ext cx="1858963" cy="2424112"/>
            <a:chOff x="6086475" y="906463"/>
            <a:chExt cx="1858963" cy="2424112"/>
          </a:xfrm>
        </p:grpSpPr>
        <p:pic>
          <p:nvPicPr>
            <p:cNvPr id="14" name="Picture 29">
              <a:extLst>
                <a:ext uri="{FF2B5EF4-FFF2-40B4-BE49-F238E27FC236}">
                  <a16:creationId xmlns:a16="http://schemas.microsoft.com/office/drawing/2014/main" id="{2F374055-E31E-49B2-BC1A-F93FDBB7929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3789"/>
            <a:stretch>
              <a:fillRect/>
            </a:stretch>
          </p:blipFill>
          <p:spPr bwMode="auto">
            <a:xfrm>
              <a:off x="6086475" y="906463"/>
              <a:ext cx="1858963" cy="2424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" name="Oval 21">
              <a:extLst>
                <a:ext uri="{FF2B5EF4-FFF2-40B4-BE49-F238E27FC236}">
                  <a16:creationId xmlns:a16="http://schemas.microsoft.com/office/drawing/2014/main" id="{576ED8AE-D0D3-4F62-B21E-BCBE2C8ECA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00888" y="2122488"/>
              <a:ext cx="88900" cy="88900"/>
            </a:xfrm>
            <a:prstGeom prst="ellipse">
              <a:avLst/>
            </a:prstGeom>
            <a:solidFill>
              <a:srgbClr val="33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2A49616D-EAB5-44FC-8F3A-4D9FDA7B10E7}"/>
                </a:ext>
              </a:extLst>
            </p:cNvPr>
            <p:cNvSpPr/>
            <p:nvPr/>
          </p:nvSpPr>
          <p:spPr>
            <a:xfrm>
              <a:off x="7159625" y="1966913"/>
              <a:ext cx="327025" cy="40005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000" b="1" kern="0" dirty="0">
                  <a:solidFill>
                    <a:srgbClr val="339933"/>
                  </a:solidFill>
                  <a:latin typeface="Times New Roman"/>
                </a:rPr>
                <a:t>p</a:t>
              </a:r>
              <a:endParaRPr lang="en-US" dirty="0"/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2/6/20</a:t>
            </a:r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2875" y="6532563"/>
            <a:ext cx="747713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C02DC77-BCC4-45FA-A16F-9267B7AB1D54}" type="slidenum">
              <a:rPr lang="en-US" sz="1400" smtClean="0">
                <a:solidFill>
                  <a:schemeClr val="tx1"/>
                </a:solidFill>
              </a:rPr>
              <a:pPr eaLnBrk="1" hangingPunct="1"/>
              <a:t>10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304800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/>
              <a:t>Analysis</a:t>
            </a:r>
          </a:p>
        </p:txBody>
      </p:sp>
      <p:sp>
        <p:nvSpPr>
          <p:cNvPr id="3" name="Rectangle 2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90575" y="1213604"/>
            <a:ext cx="7870825" cy="2651495"/>
          </a:xfrm>
          <a:prstGeom prst="rect">
            <a:avLst/>
          </a:prstGeom>
          <a:blipFill rotWithShape="1">
            <a:blip r:embed="rId3"/>
            <a:stretch>
              <a:fillRect l="-852" t="-19770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22535" name="Rectangle 3"/>
          <p:cNvSpPr>
            <a:spLocks noChangeArrowheads="1"/>
          </p:cNvSpPr>
          <p:nvPr/>
        </p:nvSpPr>
        <p:spPr bwMode="auto">
          <a:xfrm>
            <a:off x="5949950" y="1792288"/>
            <a:ext cx="2976563" cy="2260600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cxnSp>
        <p:nvCxnSpPr>
          <p:cNvPr id="22536" name="Straight Connector 6"/>
          <p:cNvCxnSpPr>
            <a:cxnSpLocks noChangeShapeType="1"/>
          </p:cNvCxnSpPr>
          <p:nvPr/>
        </p:nvCxnSpPr>
        <p:spPr bwMode="auto">
          <a:xfrm>
            <a:off x="6197600" y="3805238"/>
            <a:ext cx="312738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37" name="Straight Connector 8"/>
          <p:cNvCxnSpPr>
            <a:cxnSpLocks noChangeShapeType="1"/>
          </p:cNvCxnSpPr>
          <p:nvPr/>
        </p:nvCxnSpPr>
        <p:spPr bwMode="auto">
          <a:xfrm flipV="1">
            <a:off x="6197600" y="1792288"/>
            <a:ext cx="0" cy="226060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22538" name="Straight Connector 25"/>
          <p:cNvCxnSpPr>
            <a:cxnSpLocks noChangeShapeType="1"/>
          </p:cNvCxnSpPr>
          <p:nvPr/>
        </p:nvCxnSpPr>
        <p:spPr bwMode="auto">
          <a:xfrm flipV="1">
            <a:off x="6510338" y="1792288"/>
            <a:ext cx="0" cy="226060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22539" name="Straight Connector 27"/>
          <p:cNvCxnSpPr>
            <a:cxnSpLocks noChangeShapeType="1"/>
          </p:cNvCxnSpPr>
          <p:nvPr/>
        </p:nvCxnSpPr>
        <p:spPr bwMode="auto">
          <a:xfrm>
            <a:off x="6732588" y="3805238"/>
            <a:ext cx="312737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40" name="Straight Connector 30"/>
          <p:cNvCxnSpPr>
            <a:cxnSpLocks noChangeShapeType="1"/>
          </p:cNvCxnSpPr>
          <p:nvPr/>
        </p:nvCxnSpPr>
        <p:spPr bwMode="auto">
          <a:xfrm flipV="1">
            <a:off x="6732588" y="1792288"/>
            <a:ext cx="0" cy="226060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22541" name="Straight Connector 32"/>
          <p:cNvCxnSpPr>
            <a:cxnSpLocks noChangeShapeType="1"/>
          </p:cNvCxnSpPr>
          <p:nvPr/>
        </p:nvCxnSpPr>
        <p:spPr bwMode="auto">
          <a:xfrm flipV="1">
            <a:off x="7045325" y="1792288"/>
            <a:ext cx="0" cy="226060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22542" name="Straight Connector 33"/>
          <p:cNvCxnSpPr>
            <a:cxnSpLocks noChangeShapeType="1"/>
          </p:cNvCxnSpPr>
          <p:nvPr/>
        </p:nvCxnSpPr>
        <p:spPr bwMode="auto">
          <a:xfrm>
            <a:off x="7258050" y="3805238"/>
            <a:ext cx="311150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43" name="Straight Connector 34"/>
          <p:cNvCxnSpPr>
            <a:cxnSpLocks noChangeShapeType="1"/>
          </p:cNvCxnSpPr>
          <p:nvPr/>
        </p:nvCxnSpPr>
        <p:spPr bwMode="auto">
          <a:xfrm flipV="1">
            <a:off x="7258050" y="1792288"/>
            <a:ext cx="0" cy="226060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22544" name="Straight Connector 35"/>
          <p:cNvCxnSpPr>
            <a:cxnSpLocks noChangeShapeType="1"/>
          </p:cNvCxnSpPr>
          <p:nvPr/>
        </p:nvCxnSpPr>
        <p:spPr bwMode="auto">
          <a:xfrm flipV="1">
            <a:off x="7569200" y="1792288"/>
            <a:ext cx="0" cy="226060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22545" name="Straight Connector 36"/>
          <p:cNvCxnSpPr>
            <a:cxnSpLocks noChangeShapeType="1"/>
          </p:cNvCxnSpPr>
          <p:nvPr/>
        </p:nvCxnSpPr>
        <p:spPr bwMode="auto">
          <a:xfrm>
            <a:off x="7835900" y="3805238"/>
            <a:ext cx="311150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46" name="Straight Connector 37"/>
          <p:cNvCxnSpPr>
            <a:cxnSpLocks noChangeShapeType="1"/>
          </p:cNvCxnSpPr>
          <p:nvPr/>
        </p:nvCxnSpPr>
        <p:spPr bwMode="auto">
          <a:xfrm flipV="1">
            <a:off x="7835900" y="1792288"/>
            <a:ext cx="0" cy="226060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22547" name="Straight Connector 38"/>
          <p:cNvCxnSpPr>
            <a:cxnSpLocks noChangeShapeType="1"/>
          </p:cNvCxnSpPr>
          <p:nvPr/>
        </p:nvCxnSpPr>
        <p:spPr bwMode="auto">
          <a:xfrm flipV="1">
            <a:off x="8147050" y="1792288"/>
            <a:ext cx="0" cy="226060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22548" name="Straight Connector 39"/>
          <p:cNvCxnSpPr>
            <a:cxnSpLocks noChangeShapeType="1"/>
          </p:cNvCxnSpPr>
          <p:nvPr/>
        </p:nvCxnSpPr>
        <p:spPr bwMode="auto">
          <a:xfrm>
            <a:off x="8388350" y="3805238"/>
            <a:ext cx="311150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49" name="Straight Connector 40"/>
          <p:cNvCxnSpPr>
            <a:cxnSpLocks noChangeShapeType="1"/>
          </p:cNvCxnSpPr>
          <p:nvPr/>
        </p:nvCxnSpPr>
        <p:spPr bwMode="auto">
          <a:xfrm flipV="1">
            <a:off x="8388350" y="1792288"/>
            <a:ext cx="0" cy="226060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22550" name="Straight Connector 41"/>
          <p:cNvCxnSpPr>
            <a:cxnSpLocks noChangeShapeType="1"/>
          </p:cNvCxnSpPr>
          <p:nvPr/>
        </p:nvCxnSpPr>
        <p:spPr bwMode="auto">
          <a:xfrm flipV="1">
            <a:off x="8699500" y="1792288"/>
            <a:ext cx="0" cy="226060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22551" name="Straight Connector 42"/>
          <p:cNvCxnSpPr>
            <a:cxnSpLocks noChangeShapeType="1"/>
          </p:cNvCxnSpPr>
          <p:nvPr/>
        </p:nvCxnSpPr>
        <p:spPr bwMode="auto">
          <a:xfrm>
            <a:off x="6042025" y="2171700"/>
            <a:ext cx="2786063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52" name="Straight Connector 43"/>
          <p:cNvCxnSpPr>
            <a:cxnSpLocks noChangeShapeType="1"/>
          </p:cNvCxnSpPr>
          <p:nvPr/>
        </p:nvCxnSpPr>
        <p:spPr bwMode="auto">
          <a:xfrm>
            <a:off x="6045200" y="2330450"/>
            <a:ext cx="2786063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53" name="Straight Connector 44"/>
          <p:cNvCxnSpPr>
            <a:cxnSpLocks noChangeShapeType="1"/>
          </p:cNvCxnSpPr>
          <p:nvPr/>
        </p:nvCxnSpPr>
        <p:spPr bwMode="auto">
          <a:xfrm>
            <a:off x="6048375" y="3235325"/>
            <a:ext cx="2786063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54" name="Straight Connector 45"/>
          <p:cNvCxnSpPr>
            <a:cxnSpLocks noChangeShapeType="1"/>
          </p:cNvCxnSpPr>
          <p:nvPr/>
        </p:nvCxnSpPr>
        <p:spPr bwMode="auto">
          <a:xfrm>
            <a:off x="6048375" y="2482850"/>
            <a:ext cx="2786063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55" name="Straight Connector 46"/>
          <p:cNvCxnSpPr>
            <a:cxnSpLocks noChangeShapeType="1"/>
          </p:cNvCxnSpPr>
          <p:nvPr/>
        </p:nvCxnSpPr>
        <p:spPr bwMode="auto">
          <a:xfrm>
            <a:off x="6056313" y="2635250"/>
            <a:ext cx="2786062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56" name="Straight Connector 47"/>
          <p:cNvCxnSpPr>
            <a:cxnSpLocks noChangeShapeType="1"/>
          </p:cNvCxnSpPr>
          <p:nvPr/>
        </p:nvCxnSpPr>
        <p:spPr bwMode="auto">
          <a:xfrm>
            <a:off x="6045200" y="2787650"/>
            <a:ext cx="2786063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57" name="Straight Connector 48"/>
          <p:cNvCxnSpPr>
            <a:cxnSpLocks noChangeShapeType="1"/>
          </p:cNvCxnSpPr>
          <p:nvPr/>
        </p:nvCxnSpPr>
        <p:spPr bwMode="auto">
          <a:xfrm>
            <a:off x="6042025" y="2940050"/>
            <a:ext cx="2786063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58" name="Straight Connector 49"/>
          <p:cNvCxnSpPr>
            <a:cxnSpLocks noChangeShapeType="1"/>
          </p:cNvCxnSpPr>
          <p:nvPr/>
        </p:nvCxnSpPr>
        <p:spPr bwMode="auto">
          <a:xfrm>
            <a:off x="6042025" y="3092450"/>
            <a:ext cx="2786063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1" name="Rectangle 10"/>
          <p:cNvSpPr/>
          <p:nvPr/>
        </p:nvSpPr>
        <p:spPr>
          <a:xfrm>
            <a:off x="6226175" y="3529013"/>
            <a:ext cx="261938" cy="2762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kern="0" dirty="0">
                <a:solidFill>
                  <a:srgbClr val="000000"/>
                </a:solidFill>
                <a:latin typeface="Times New Roman"/>
              </a:rPr>
              <a:t>1</a:t>
            </a:r>
            <a:endParaRPr lang="en-US" sz="1200" dirty="0"/>
          </a:p>
        </p:txBody>
      </p:sp>
      <p:sp>
        <p:nvSpPr>
          <p:cNvPr id="51" name="Rectangle 50"/>
          <p:cNvSpPr/>
          <p:nvPr/>
        </p:nvSpPr>
        <p:spPr>
          <a:xfrm>
            <a:off x="6757988" y="3530600"/>
            <a:ext cx="261937" cy="2778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kern="0" dirty="0">
                <a:solidFill>
                  <a:srgbClr val="000000"/>
                </a:solidFill>
                <a:latin typeface="Times New Roman"/>
              </a:rPr>
              <a:t>2</a:t>
            </a:r>
            <a:endParaRPr lang="en-US" sz="1200" dirty="0"/>
          </a:p>
        </p:txBody>
      </p:sp>
      <p:sp>
        <p:nvSpPr>
          <p:cNvPr id="52" name="Rectangle 51"/>
          <p:cNvSpPr/>
          <p:nvPr/>
        </p:nvSpPr>
        <p:spPr>
          <a:xfrm>
            <a:off x="7296150" y="3535363"/>
            <a:ext cx="261938" cy="2762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kern="0" dirty="0">
                <a:solidFill>
                  <a:srgbClr val="000000"/>
                </a:solidFill>
                <a:latin typeface="Times New Roman"/>
              </a:rPr>
              <a:t>3</a:t>
            </a:r>
            <a:endParaRPr lang="en-US" sz="1200" dirty="0"/>
          </a:p>
        </p:txBody>
      </p:sp>
      <p:sp>
        <p:nvSpPr>
          <p:cNvPr id="53" name="Rectangle 52"/>
          <p:cNvSpPr/>
          <p:nvPr/>
        </p:nvSpPr>
        <p:spPr>
          <a:xfrm>
            <a:off x="8353425" y="3529013"/>
            <a:ext cx="381000" cy="2762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kern="0" dirty="0">
                <a:solidFill>
                  <a:srgbClr val="000000"/>
                </a:solidFill>
                <a:latin typeface="Times New Roman"/>
              </a:rPr>
              <a:t>n/2</a:t>
            </a:r>
            <a:endParaRPr lang="en-US" sz="1200" dirty="0"/>
          </a:p>
        </p:txBody>
      </p:sp>
      <p:sp>
        <p:nvSpPr>
          <p:cNvPr id="54" name="Rectangle 53"/>
          <p:cNvSpPr/>
          <p:nvPr/>
        </p:nvSpPr>
        <p:spPr>
          <a:xfrm>
            <a:off x="5457825" y="2033588"/>
            <a:ext cx="544513" cy="2762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kern="0" dirty="0">
                <a:solidFill>
                  <a:srgbClr val="000000"/>
                </a:solidFill>
                <a:latin typeface="Times New Roman"/>
              </a:rPr>
              <a:t>n/2+1</a:t>
            </a:r>
            <a:endParaRPr lang="en-US" sz="1200" dirty="0"/>
          </a:p>
        </p:txBody>
      </p:sp>
      <p:sp>
        <p:nvSpPr>
          <p:cNvPr id="55" name="Rectangle 54"/>
          <p:cNvSpPr/>
          <p:nvPr/>
        </p:nvSpPr>
        <p:spPr>
          <a:xfrm>
            <a:off x="5468938" y="2185988"/>
            <a:ext cx="544512" cy="2762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kern="0" dirty="0">
                <a:solidFill>
                  <a:srgbClr val="000000"/>
                </a:solidFill>
                <a:latin typeface="Times New Roman"/>
              </a:rPr>
              <a:t>n/2+2</a:t>
            </a:r>
            <a:endParaRPr lang="en-US" sz="1200" dirty="0"/>
          </a:p>
        </p:txBody>
      </p:sp>
      <p:sp>
        <p:nvSpPr>
          <p:cNvPr id="56" name="Rectangle 55"/>
          <p:cNvSpPr/>
          <p:nvPr/>
        </p:nvSpPr>
        <p:spPr>
          <a:xfrm>
            <a:off x="5532438" y="3043238"/>
            <a:ext cx="261937" cy="27781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kern="0" dirty="0">
                <a:solidFill>
                  <a:srgbClr val="000000"/>
                </a:solidFill>
                <a:latin typeface="Times New Roman"/>
              </a:rPr>
              <a:t>n</a:t>
            </a:r>
            <a:endParaRPr lang="en-US" sz="1200" dirty="0"/>
          </a:p>
        </p:txBody>
      </p:sp>
      <p:sp>
        <p:nvSpPr>
          <p:cNvPr id="57" name="Rectangle 10"/>
          <p:cNvSpPr>
            <a:spLocks noChangeArrowheads="1"/>
          </p:cNvSpPr>
          <p:nvPr/>
        </p:nvSpPr>
        <p:spPr bwMode="auto">
          <a:xfrm>
            <a:off x="587375" y="3678240"/>
            <a:ext cx="8139113" cy="171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</a:pPr>
            <a:br>
              <a:rPr lang="en-US" sz="1800" dirty="0">
                <a:solidFill>
                  <a:srgbClr val="008380"/>
                </a:solidFill>
                <a:cs typeface="Times New Roman" pitchFamily="18" charset="0"/>
              </a:rPr>
            </a:br>
            <a:endParaRPr lang="en-US" sz="800" dirty="0">
              <a:solidFill>
                <a:srgbClr val="008380"/>
              </a:solidFill>
              <a:cs typeface="Times New Roman" pitchFamily="18" charset="0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Insert segments in </a:t>
            </a:r>
            <a:r>
              <a:rPr lang="en-US" sz="1800" i="1" dirty="0">
                <a:solidFill>
                  <a:schemeClr val="tx1"/>
                </a:solidFill>
              </a:rPr>
              <a:t>random </a:t>
            </a:r>
            <a:r>
              <a:rPr lang="en-US" sz="1800" dirty="0">
                <a:solidFill>
                  <a:schemeClr val="tx1"/>
                </a:solidFill>
              </a:rPr>
              <a:t>order:</a:t>
            </a:r>
          </a:p>
          <a:p>
            <a:pPr marL="742950" lvl="1" indent="-285750" algn="l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 sz="1800" i="1" dirty="0">
                <a:solidFill>
                  <a:srgbClr val="008380"/>
                </a:solidFill>
              </a:rPr>
              <a:t> </a:t>
            </a:r>
            <a:r>
              <a:rPr lang="en-US" sz="1800" dirty="0">
                <a:solidFill>
                  <a:srgbClr val="008380"/>
                </a:solidFill>
                <a:latin typeface="Symbol" pitchFamily="18" charset="2"/>
              </a:rPr>
              <a:t>P</a:t>
            </a:r>
            <a:r>
              <a:rPr lang="en-US" sz="1800" dirty="0">
                <a:solidFill>
                  <a:schemeClr val="tx1"/>
                </a:solidFill>
              </a:rPr>
              <a:t> = {all possible permutations/orders of segments}; </a:t>
            </a:r>
            <a:r>
              <a:rPr lang="en-US" sz="1800" dirty="0">
                <a:solidFill>
                  <a:srgbClr val="008380"/>
                </a:solidFill>
              </a:rPr>
              <a:t>|</a:t>
            </a:r>
            <a:r>
              <a:rPr lang="en-US" sz="1800" dirty="0">
                <a:solidFill>
                  <a:srgbClr val="008380"/>
                </a:solidFill>
                <a:latin typeface="Symbol" pitchFamily="18" charset="2"/>
              </a:rPr>
              <a:t>P</a:t>
            </a:r>
            <a:r>
              <a:rPr lang="en-US" sz="1800" dirty="0">
                <a:solidFill>
                  <a:srgbClr val="008380"/>
                </a:solidFill>
              </a:rPr>
              <a:t>| = </a:t>
            </a:r>
            <a:r>
              <a:rPr lang="en-US" sz="1800" i="1" dirty="0">
                <a:solidFill>
                  <a:srgbClr val="008380"/>
                </a:solidFill>
              </a:rPr>
              <a:t>n</a:t>
            </a:r>
            <a:r>
              <a:rPr lang="en-US" sz="1800" dirty="0">
                <a:solidFill>
                  <a:srgbClr val="008380"/>
                </a:solidFill>
              </a:rPr>
              <a:t>!</a:t>
            </a:r>
            <a:r>
              <a:rPr lang="en-US" sz="1800" dirty="0">
                <a:solidFill>
                  <a:schemeClr val="tx1"/>
                </a:solidFill>
              </a:rPr>
              <a:t> for </a:t>
            </a:r>
            <a:r>
              <a:rPr lang="en-US" sz="1800" i="1" dirty="0">
                <a:solidFill>
                  <a:srgbClr val="008380"/>
                </a:solidFill>
              </a:rPr>
              <a:t>n</a:t>
            </a:r>
            <a:r>
              <a:rPr lang="en-US" sz="1800" dirty="0">
                <a:solidFill>
                  <a:schemeClr val="tx1"/>
                </a:solidFill>
              </a:rPr>
              <a:t> segments</a:t>
            </a:r>
          </a:p>
          <a:p>
            <a:pPr marL="742950" lvl="1" indent="-285750" algn="l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 sz="1800" i="1" dirty="0" err="1">
                <a:solidFill>
                  <a:srgbClr val="008380"/>
                </a:solidFill>
              </a:rPr>
              <a:t>k</a:t>
            </a:r>
            <a:r>
              <a:rPr lang="en-US" sz="1800" i="1" baseline="-25000" dirty="0" err="1">
                <a:solidFill>
                  <a:srgbClr val="008380"/>
                </a:solidFill>
              </a:rPr>
              <a:t>i</a:t>
            </a:r>
            <a:r>
              <a:rPr lang="en-US" sz="1800" dirty="0">
                <a:solidFill>
                  <a:srgbClr val="008380"/>
                </a:solidFill>
              </a:rPr>
              <a:t> = </a:t>
            </a:r>
            <a:r>
              <a:rPr lang="en-US" sz="1800" i="1" dirty="0" err="1">
                <a:solidFill>
                  <a:srgbClr val="008380"/>
                </a:solidFill>
              </a:rPr>
              <a:t>k</a:t>
            </a:r>
            <a:r>
              <a:rPr lang="en-US" sz="1800" i="1" baseline="-25000" dirty="0" err="1">
                <a:solidFill>
                  <a:srgbClr val="008380"/>
                </a:solidFill>
              </a:rPr>
              <a:t>i</a:t>
            </a:r>
            <a:r>
              <a:rPr lang="en-US" sz="1800" dirty="0">
                <a:solidFill>
                  <a:srgbClr val="008380"/>
                </a:solidFill>
              </a:rPr>
              <a:t>(</a:t>
            </a:r>
            <a:r>
              <a:rPr lang="en-US" sz="1800" dirty="0">
                <a:solidFill>
                  <a:srgbClr val="008380"/>
                </a:solidFill>
                <a:latin typeface="Symbol" pitchFamily="18" charset="2"/>
              </a:rPr>
              <a:t>p</a:t>
            </a:r>
            <a:r>
              <a:rPr lang="en-US" sz="1800" dirty="0">
                <a:solidFill>
                  <a:srgbClr val="008380"/>
                </a:solidFill>
              </a:rPr>
              <a:t>)</a:t>
            </a:r>
            <a:r>
              <a:rPr lang="en-US" sz="1800" dirty="0">
                <a:solidFill>
                  <a:schemeClr val="tx1"/>
                </a:solidFill>
              </a:rPr>
              <a:t> for some random order </a:t>
            </a:r>
            <a:r>
              <a:rPr lang="en-US" sz="1800" dirty="0" err="1">
                <a:solidFill>
                  <a:srgbClr val="008380"/>
                </a:solidFill>
                <a:latin typeface="Symbol" pitchFamily="18" charset="2"/>
              </a:rPr>
              <a:t>p</a:t>
            </a:r>
            <a:r>
              <a:rPr lang="en-US" sz="1800" dirty="0" err="1">
                <a:solidFill>
                  <a:srgbClr val="008380"/>
                </a:solidFill>
                <a:sym typeface="Symbol" pitchFamily="18" charset="2"/>
              </a:rPr>
              <a:t></a:t>
            </a:r>
            <a:r>
              <a:rPr lang="en-US" sz="1800" dirty="0" err="1">
                <a:solidFill>
                  <a:srgbClr val="008380"/>
                </a:solidFill>
                <a:latin typeface="Symbol" pitchFamily="18" charset="2"/>
                <a:sym typeface="Symbol" pitchFamily="18" charset="2"/>
              </a:rPr>
              <a:t>P</a:t>
            </a:r>
            <a:endParaRPr lang="en-US" sz="1800" dirty="0">
              <a:solidFill>
                <a:srgbClr val="008380"/>
              </a:solidFill>
              <a:latin typeface="Symbol" pitchFamily="18" charset="2"/>
              <a:sym typeface="Symbol" pitchFamily="18" charset="2"/>
            </a:endParaRPr>
          </a:p>
          <a:p>
            <a:pPr marL="742950" lvl="1" indent="-285750" algn="l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 sz="1800" dirty="0">
                <a:solidFill>
                  <a:schemeClr val="tx1"/>
                </a:solidFill>
              </a:rPr>
              <a:t>We will show that 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E(</a:t>
            </a:r>
            <a:r>
              <a:rPr lang="en-US" sz="1800" i="1" dirty="0" err="1">
                <a:solidFill>
                  <a:srgbClr val="008380"/>
                </a:solidFill>
                <a:sym typeface="Symbol" pitchFamily="18" charset="2"/>
              </a:rPr>
              <a:t>k</a:t>
            </a:r>
            <a:r>
              <a:rPr lang="en-US" sz="1800" i="1" baseline="-25000" dirty="0" err="1">
                <a:solidFill>
                  <a:srgbClr val="008380"/>
                </a:solidFill>
                <a:sym typeface="Symbol" pitchFamily="18" charset="2"/>
              </a:rPr>
              <a:t>i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)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=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O(1)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 </a:t>
            </a:r>
            <a:endParaRPr lang="en-US" sz="1800" dirty="0">
              <a:solidFill>
                <a:schemeClr val="tx2"/>
              </a:solidFill>
              <a:sym typeface="Symbol" pitchFamily="18" charset="2"/>
            </a:endParaRPr>
          </a:p>
          <a:p>
            <a:pPr marL="742950" lvl="1" indent="-285750" algn="l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 sz="1800" dirty="0">
                <a:solidFill>
                  <a:schemeClr val="tx2"/>
                </a:solidFill>
                <a:sym typeface="Symbol" pitchFamily="18" charset="2"/>
              </a:rPr>
              <a:t> Expected runtime for all insertions, without point location,</a:t>
            </a:r>
            <a:br>
              <a:rPr lang="en-US" sz="1800" dirty="0">
                <a:solidFill>
                  <a:schemeClr val="tx2"/>
                </a:solidFill>
                <a:sym typeface="Symbol" pitchFamily="18" charset="2"/>
              </a:rPr>
            </a:br>
            <a:br>
              <a:rPr lang="en-US" sz="1800" dirty="0">
                <a:solidFill>
                  <a:schemeClr val="tx2"/>
                </a:solidFill>
                <a:sym typeface="Symbol" pitchFamily="18" charset="2"/>
              </a:rPr>
            </a:b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E(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T</a:t>
            </a:r>
            <a:r>
              <a:rPr lang="en-US" sz="1800" i="1" baseline="-25000" dirty="0">
                <a:solidFill>
                  <a:srgbClr val="008380"/>
                </a:solidFill>
                <a:sym typeface="Symbol" pitchFamily="18" charset="2"/>
              </a:rPr>
              <a:t>all except point location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)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 = 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E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(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</a:t>
            </a:r>
            <a:r>
              <a:rPr lang="en-US" sz="1800" i="1" baseline="-25000" dirty="0">
                <a:solidFill>
                  <a:srgbClr val="008380"/>
                </a:solidFill>
                <a:sym typeface="Symbol" pitchFamily="18" charset="2"/>
              </a:rPr>
              <a:t>i</a:t>
            </a:r>
            <a:r>
              <a:rPr lang="en-US" sz="1800" baseline="-25000" dirty="0">
                <a:solidFill>
                  <a:srgbClr val="008380"/>
                </a:solidFill>
                <a:sym typeface="Symbol" pitchFamily="18" charset="2"/>
              </a:rPr>
              <a:t>=1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k</a:t>
            </a:r>
            <a:r>
              <a:rPr lang="en-US" sz="1800" i="1" baseline="-25000" dirty="0">
                <a:solidFill>
                  <a:srgbClr val="008380"/>
                </a:solidFill>
                <a:sym typeface="Symbol" pitchFamily="18" charset="2"/>
              </a:rPr>
              <a:t>i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)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=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</a:t>
            </a:r>
            <a:r>
              <a:rPr lang="en-US" sz="1800" i="1" baseline="-25000" dirty="0">
                <a:solidFill>
                  <a:srgbClr val="008380"/>
                </a:solidFill>
                <a:sym typeface="Symbol" pitchFamily="18" charset="2"/>
              </a:rPr>
              <a:t>i</a:t>
            </a:r>
            <a:r>
              <a:rPr lang="en-US" sz="1800" baseline="-25000" dirty="0">
                <a:solidFill>
                  <a:srgbClr val="008380"/>
                </a:solidFill>
                <a:sym typeface="Symbol" pitchFamily="18" charset="2"/>
              </a:rPr>
              <a:t>=1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E(</a:t>
            </a:r>
            <a:r>
              <a:rPr lang="en-US" sz="1800" i="1" dirty="0" err="1">
                <a:solidFill>
                  <a:srgbClr val="008380"/>
                </a:solidFill>
                <a:sym typeface="Symbol" pitchFamily="18" charset="2"/>
              </a:rPr>
              <a:t>k</a:t>
            </a:r>
            <a:r>
              <a:rPr lang="en-US" sz="1800" i="1" baseline="-25000" dirty="0" err="1">
                <a:solidFill>
                  <a:srgbClr val="008380"/>
                </a:solidFill>
                <a:sym typeface="Symbol" pitchFamily="18" charset="2"/>
              </a:rPr>
              <a:t>i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)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= O(</a:t>
            </a:r>
            <a:r>
              <a:rPr lang="en-US" sz="1800" i="1" baseline="-25000" dirty="0">
                <a:solidFill>
                  <a:srgbClr val="008380"/>
                </a:solidFill>
                <a:sym typeface="Symbol" pitchFamily="18" charset="2"/>
              </a:rPr>
              <a:t>i</a:t>
            </a:r>
            <a:r>
              <a:rPr lang="en-US" sz="1800" baseline="-25000" dirty="0">
                <a:solidFill>
                  <a:srgbClr val="008380"/>
                </a:solidFill>
                <a:sym typeface="Symbol" pitchFamily="18" charset="2"/>
              </a:rPr>
              <a:t>=1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1)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= O(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n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)</a:t>
            </a:r>
          </a:p>
          <a:p>
            <a:pPr marL="742950" lvl="1" indent="-285750" algn="l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endParaRPr lang="en-US" sz="1800" dirty="0">
              <a:solidFill>
                <a:srgbClr val="008380"/>
              </a:solidFill>
            </a:endParaRPr>
          </a:p>
          <a:p>
            <a:pPr marL="742950" lvl="1" indent="-285750" algn="l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endParaRPr lang="en-US" sz="1600" dirty="0">
              <a:solidFill>
                <a:schemeClr val="tx1"/>
              </a:solidFill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61" name="Text Box 17"/>
          <p:cNvSpPr txBox="1">
            <a:spLocks noChangeArrowheads="1"/>
          </p:cNvSpPr>
          <p:nvPr/>
        </p:nvSpPr>
        <p:spPr bwMode="auto">
          <a:xfrm>
            <a:off x="3747558" y="5386388"/>
            <a:ext cx="40481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 i="1"/>
              <a:t>n</a:t>
            </a:r>
          </a:p>
        </p:txBody>
      </p:sp>
      <p:sp>
        <p:nvSpPr>
          <p:cNvPr id="62" name="Text Box 18"/>
          <p:cNvSpPr txBox="1">
            <a:spLocks noChangeArrowheads="1"/>
          </p:cNvSpPr>
          <p:nvPr/>
        </p:nvSpPr>
        <p:spPr bwMode="auto">
          <a:xfrm>
            <a:off x="4584171" y="5394325"/>
            <a:ext cx="404812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 i="1"/>
              <a:t>n</a:t>
            </a:r>
          </a:p>
        </p:txBody>
      </p:sp>
      <p:sp>
        <p:nvSpPr>
          <p:cNvPr id="63" name="Text Box 19"/>
          <p:cNvSpPr txBox="1">
            <a:spLocks noChangeArrowheads="1"/>
          </p:cNvSpPr>
          <p:nvPr/>
        </p:nvSpPr>
        <p:spPr bwMode="auto">
          <a:xfrm>
            <a:off x="5877983" y="5384800"/>
            <a:ext cx="40481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 i="1"/>
              <a:t>n</a:t>
            </a:r>
          </a:p>
        </p:txBody>
      </p:sp>
      <p:sp>
        <p:nvSpPr>
          <p:cNvPr id="64" name="AutoShape 20"/>
          <p:cNvSpPr>
            <a:spLocks noChangeArrowheads="1"/>
          </p:cNvSpPr>
          <p:nvPr/>
        </p:nvSpPr>
        <p:spPr bwMode="auto">
          <a:xfrm>
            <a:off x="4095750" y="6013452"/>
            <a:ext cx="2127250" cy="266700"/>
          </a:xfrm>
          <a:prstGeom prst="wedgeRectCallout">
            <a:avLst>
              <a:gd name="adj1" fmla="val -27759"/>
              <a:gd name="adj2" fmla="val -106546"/>
            </a:avLst>
          </a:prstGeom>
          <a:solidFill>
            <a:srgbClr val="FFFF00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1600">
                <a:solidFill>
                  <a:schemeClr val="tx1"/>
                </a:solidFill>
              </a:rPr>
              <a:t>linearity of expectation</a:t>
            </a:r>
          </a:p>
        </p:txBody>
      </p:sp>
    </p:spTree>
    <p:extLst>
      <p:ext uri="{BB962C8B-B14F-4D97-AF65-F5344CB8AC3E}">
        <p14:creationId xmlns:p14="http://schemas.microsoft.com/office/powerpoint/2010/main" val="681280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build="p"/>
      <p:bldP spid="61" grpId="0"/>
      <p:bldP spid="62" grpId="0"/>
      <p:bldP spid="63" grpId="0"/>
      <p:bldP spid="6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2/6/20</a:t>
            </a:r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2875" y="6532563"/>
            <a:ext cx="747713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DBCF7F4-D700-480B-8421-F5A9DCEA4FCC}" type="slidenum">
              <a:rPr lang="en-US" sz="1400" smtClean="0">
                <a:solidFill>
                  <a:schemeClr val="tx1"/>
                </a:solidFill>
              </a:rPr>
              <a:pPr eaLnBrk="1" hangingPunct="1"/>
              <a:t>11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304800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 dirty="0"/>
              <a:t>Point Location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790575" y="1170322"/>
            <a:ext cx="7870825" cy="544764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Build a point location data structure; a DAG, similar to Kirkpatrick’s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DAG has two types of internal nodes: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x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-node (circle): contains the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x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-coordinate of a segment endpoint.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y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-node (hexagon): pointer to a segment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The DAG has one leaf for each trapezoid.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Children of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x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-node: Space to the left and right of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x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-coordinate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Children of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y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-node: Space above and below the segment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y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-node is only searched when the query’s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x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-coordinate is within the segment’s span.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  <a:sym typeface="Symbol"/>
              </a:rPr>
              <a:t>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Encodes trapezoidal decomposition and enables point location during construction.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7522" y="2676023"/>
            <a:ext cx="5606475" cy="210862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EFF06CF7-51EC-46EC-94C8-572694948758}"/>
              </a:ext>
            </a:extLst>
          </p:cNvPr>
          <p:cNvSpPr/>
          <p:nvPr/>
        </p:nvSpPr>
        <p:spPr>
          <a:xfrm>
            <a:off x="5251272" y="3503552"/>
            <a:ext cx="26161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kern="0" dirty="0">
                <a:solidFill>
                  <a:srgbClr val="00B050"/>
                </a:solidFill>
                <a:latin typeface="Times New Roman"/>
                <a:sym typeface="Symbol" panose="05050102010706020507" pitchFamily="18" charset="2"/>
              </a:rPr>
              <a:t></a:t>
            </a:r>
            <a:endParaRPr lang="en-US" sz="1000" b="1" dirty="0">
              <a:solidFill>
                <a:srgbClr val="00B05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BEC6E2C-4E3F-4860-A922-C8ABE7457DB4}"/>
              </a:ext>
            </a:extLst>
          </p:cNvPr>
          <p:cNvSpPr/>
          <p:nvPr/>
        </p:nvSpPr>
        <p:spPr>
          <a:xfrm>
            <a:off x="4521576" y="2839165"/>
            <a:ext cx="31130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kern="0" dirty="0">
                <a:solidFill>
                  <a:srgbClr val="0000FF"/>
                </a:solidFill>
                <a:latin typeface="Times New Roman"/>
                <a:sym typeface="Symbol" panose="05050102010706020507" pitchFamily="18" charset="2"/>
              </a:rPr>
              <a:t>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B5536E2-6FBA-4678-89DA-1A775C25C24A}"/>
              </a:ext>
            </a:extLst>
          </p:cNvPr>
          <p:cNvSpPr/>
          <p:nvPr/>
        </p:nvSpPr>
        <p:spPr>
          <a:xfrm>
            <a:off x="4828091" y="3319044"/>
            <a:ext cx="26161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kern="0" dirty="0">
                <a:solidFill>
                  <a:srgbClr val="00B050"/>
                </a:solidFill>
                <a:latin typeface="Times New Roman"/>
                <a:sym typeface="Symbol" panose="05050102010706020507" pitchFamily="18" charset="2"/>
              </a:rPr>
              <a:t>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A25E6E3-890E-4593-BB1B-B92007A5FB83}"/>
              </a:ext>
            </a:extLst>
          </p:cNvPr>
          <p:cNvSpPr/>
          <p:nvPr/>
        </p:nvSpPr>
        <p:spPr>
          <a:xfrm>
            <a:off x="5263166" y="2747997"/>
            <a:ext cx="31130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kern="0" dirty="0">
                <a:solidFill>
                  <a:srgbClr val="0000FF"/>
                </a:solidFill>
                <a:latin typeface="Times New Roman"/>
                <a:sym typeface="Symbol" panose="05050102010706020507" pitchFamily="18" charset="2"/>
              </a:rPr>
              <a:t>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147BC39-1CE5-47C0-94CC-E5B9EA4038E8}"/>
              </a:ext>
            </a:extLst>
          </p:cNvPr>
          <p:cNvSpPr/>
          <p:nvPr/>
        </p:nvSpPr>
        <p:spPr>
          <a:xfrm>
            <a:off x="6002941" y="2938497"/>
            <a:ext cx="31130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kern="0" dirty="0">
                <a:solidFill>
                  <a:srgbClr val="0000FF"/>
                </a:solidFill>
                <a:latin typeface="Times New Roman"/>
                <a:sym typeface="Symbol" panose="05050102010706020507" pitchFamily="18" charset="2"/>
              </a:rPr>
              <a:t></a:t>
            </a:r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FDEA9DE-79FB-433A-90A2-86570DD12EEC}"/>
              </a:ext>
            </a:extLst>
          </p:cNvPr>
          <p:cNvSpPr/>
          <p:nvPr/>
        </p:nvSpPr>
        <p:spPr>
          <a:xfrm>
            <a:off x="5213726" y="3055065"/>
            <a:ext cx="31130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kern="0" dirty="0">
                <a:solidFill>
                  <a:srgbClr val="0000FF"/>
                </a:solidFill>
                <a:latin typeface="Times New Roman"/>
                <a:sym typeface="Symbol" panose="05050102010706020507" pitchFamily="18" charset="2"/>
              </a:rPr>
              <a:t></a:t>
            </a:r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85AD0DD-6C37-472A-9E54-7F7FF3BE4848}"/>
              </a:ext>
            </a:extLst>
          </p:cNvPr>
          <p:cNvSpPr/>
          <p:nvPr/>
        </p:nvSpPr>
        <p:spPr>
          <a:xfrm>
            <a:off x="6191626" y="3264615"/>
            <a:ext cx="31130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kern="0" dirty="0">
                <a:solidFill>
                  <a:srgbClr val="0000FF"/>
                </a:solidFill>
                <a:latin typeface="Times New Roman"/>
                <a:sym typeface="Symbol" panose="05050102010706020507" pitchFamily="18" charset="2"/>
              </a:rPr>
              <a:t></a:t>
            </a:r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BA0B5B9-25B8-48A1-8DE7-CD205E7809B8}"/>
              </a:ext>
            </a:extLst>
          </p:cNvPr>
          <p:cNvSpPr/>
          <p:nvPr/>
        </p:nvSpPr>
        <p:spPr>
          <a:xfrm>
            <a:off x="6768116" y="3243297"/>
            <a:ext cx="31130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kern="0" dirty="0">
                <a:solidFill>
                  <a:srgbClr val="0000FF"/>
                </a:solidFill>
                <a:latin typeface="Times New Roman"/>
                <a:sym typeface="Symbol" panose="05050102010706020507" pitchFamily="18" charset="2"/>
              </a:rPr>
              <a:t></a:t>
            </a: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9FB6B86-0D45-4406-9716-12DBEA970B5F}"/>
              </a:ext>
            </a:extLst>
          </p:cNvPr>
          <p:cNvSpPr/>
          <p:nvPr/>
        </p:nvSpPr>
        <p:spPr>
          <a:xfrm>
            <a:off x="5259891" y="4122319"/>
            <a:ext cx="26161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kern="0" dirty="0">
                <a:solidFill>
                  <a:srgbClr val="00B050"/>
                </a:solidFill>
                <a:latin typeface="Times New Roman"/>
                <a:sym typeface="Symbol" panose="05050102010706020507" pitchFamily="18" charset="2"/>
              </a:rPr>
              <a:t>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0B7A302-0783-46D6-962D-197EF65B8A58}"/>
              </a:ext>
            </a:extLst>
          </p:cNvPr>
          <p:cNvSpPr/>
          <p:nvPr/>
        </p:nvSpPr>
        <p:spPr>
          <a:xfrm>
            <a:off x="5850441" y="3528594"/>
            <a:ext cx="26161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kern="0" dirty="0">
                <a:solidFill>
                  <a:srgbClr val="00B050"/>
                </a:solidFill>
                <a:latin typeface="Times New Roman"/>
                <a:sym typeface="Symbol" panose="05050102010706020507" pitchFamily="18" charset="2"/>
              </a:rPr>
              <a:t>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D5B2117-0CE5-4AF1-A6F7-E2A306DCE54F}"/>
              </a:ext>
            </a:extLst>
          </p:cNvPr>
          <p:cNvSpPr/>
          <p:nvPr/>
        </p:nvSpPr>
        <p:spPr>
          <a:xfrm>
            <a:off x="4981951" y="3724990"/>
            <a:ext cx="31130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kern="0" dirty="0">
                <a:solidFill>
                  <a:srgbClr val="0000FF"/>
                </a:solidFill>
                <a:latin typeface="Times New Roman"/>
                <a:sym typeface="Symbol" panose="05050102010706020507" pitchFamily="18" charset="2"/>
              </a:rPr>
              <a:t></a:t>
            </a:r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E31AFF9-D612-454F-A4B9-C0003CF4E865}"/>
              </a:ext>
            </a:extLst>
          </p:cNvPr>
          <p:cNvSpPr/>
          <p:nvPr/>
        </p:nvSpPr>
        <p:spPr>
          <a:xfrm>
            <a:off x="5434616" y="3906872"/>
            <a:ext cx="31130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kern="0" dirty="0">
                <a:solidFill>
                  <a:srgbClr val="0000FF"/>
                </a:solidFill>
                <a:latin typeface="Times New Roman"/>
                <a:sym typeface="Symbol" panose="05050102010706020507" pitchFamily="18" charset="2"/>
              </a:rPr>
              <a:t></a:t>
            </a:r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D8564D9-4390-41D1-BCD4-0FC0866FB518}"/>
              </a:ext>
            </a:extLst>
          </p:cNvPr>
          <p:cNvSpPr/>
          <p:nvPr/>
        </p:nvSpPr>
        <p:spPr>
          <a:xfrm>
            <a:off x="6340297" y="3713102"/>
            <a:ext cx="26161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kern="0" dirty="0">
                <a:solidFill>
                  <a:srgbClr val="00B050"/>
                </a:solidFill>
                <a:latin typeface="Times New Roman"/>
                <a:sym typeface="Symbol" panose="05050102010706020507" pitchFamily="18" charset="2"/>
              </a:rPr>
              <a:t></a:t>
            </a:r>
            <a:endParaRPr lang="en-US" sz="1000" b="1" dirty="0">
              <a:solidFill>
                <a:srgbClr val="00B050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ABF7E47-E931-438D-91AE-F5BDAB663DFC}"/>
              </a:ext>
            </a:extLst>
          </p:cNvPr>
          <p:cNvSpPr/>
          <p:nvPr/>
        </p:nvSpPr>
        <p:spPr>
          <a:xfrm>
            <a:off x="5708472" y="4173477"/>
            <a:ext cx="26161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kern="0" dirty="0">
                <a:solidFill>
                  <a:srgbClr val="00B050"/>
                </a:solidFill>
                <a:latin typeface="Times New Roman"/>
                <a:sym typeface="Symbol" panose="05050102010706020507" pitchFamily="18" charset="2"/>
              </a:rPr>
              <a:t></a:t>
            </a:r>
            <a:endParaRPr lang="en-US" sz="10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50191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2/6/20</a:t>
            </a:r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2875" y="6532563"/>
            <a:ext cx="747713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DBCF7F4-D700-480B-8421-F5A9DCEA4FCC}" type="slidenum">
              <a:rPr lang="en-US" sz="1400" smtClean="0">
                <a:solidFill>
                  <a:schemeClr val="tx1"/>
                </a:solidFill>
              </a:rPr>
              <a:pPr eaLnBrk="1" hangingPunct="1"/>
              <a:t>12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304800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 dirty="0"/>
              <a:t>Construction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790576" y="1361708"/>
            <a:ext cx="5572076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Incremental construction during trapezoidal map construction.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When a segment </a:t>
            </a:r>
            <a:r>
              <a:rPr lang="en-US" sz="2000" b="1" i="1" kern="0" dirty="0">
                <a:solidFill>
                  <a:srgbClr val="C00000"/>
                </a:solidFill>
                <a:latin typeface="Times New Roman"/>
              </a:rPr>
              <a:t>s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is added, modify the DAG.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Some leaves will be replaced by new </a:t>
            </a:r>
            <a:r>
              <a:rPr lang="en-US" sz="2000" kern="0" dirty="0" err="1">
                <a:solidFill>
                  <a:srgbClr val="000000"/>
                </a:solidFill>
                <a:latin typeface="Times New Roman"/>
              </a:rPr>
              <a:t>subtrees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Each old trapezoid will overlap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O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(1)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new trapezoids.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Each trapezoid appears exactly once as a leaf.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  <a:defRPr/>
            </a:pPr>
            <a:endParaRPr lang="en-US" sz="2000" kern="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90576" y="3970216"/>
            <a:ext cx="54710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Changes are highly local.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If </a:t>
            </a:r>
            <a:r>
              <a:rPr lang="en-US" sz="2000" b="1" i="1" kern="0" dirty="0">
                <a:solidFill>
                  <a:srgbClr val="C00000"/>
                </a:solidFill>
                <a:latin typeface="Times New Roman"/>
              </a:rPr>
              <a:t>s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passes entirely through trapezoid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t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, then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t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is replaced with two new trapezoids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t’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and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t’’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.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Add new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y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-node as parent of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t’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and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t’’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, in order to facilitate search later.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4795B65-EF2B-4A20-BBED-24E68812A69B}"/>
              </a:ext>
            </a:extLst>
          </p:cNvPr>
          <p:cNvCxnSpPr/>
          <p:nvPr/>
        </p:nvCxnSpPr>
        <p:spPr bwMode="auto">
          <a:xfrm flipV="1">
            <a:off x="6561274" y="2673441"/>
            <a:ext cx="845003" cy="40413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8FB9C1B-DBA5-4008-917D-309DCDAD09EC}"/>
              </a:ext>
            </a:extLst>
          </p:cNvPr>
          <p:cNvCxnSpPr/>
          <p:nvPr/>
        </p:nvCxnSpPr>
        <p:spPr bwMode="auto">
          <a:xfrm>
            <a:off x="7242991" y="2742837"/>
            <a:ext cx="0" cy="118382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6E9E8110-D335-48C1-A13F-D2492314DEA7}"/>
              </a:ext>
            </a:extLst>
          </p:cNvPr>
          <p:cNvCxnSpPr/>
          <p:nvPr/>
        </p:nvCxnSpPr>
        <p:spPr bwMode="auto">
          <a:xfrm flipH="1" flipV="1">
            <a:off x="6397988" y="3710305"/>
            <a:ext cx="840921" cy="21227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E87D071B-9223-4E90-97BF-23614D50CCB2}"/>
              </a:ext>
            </a:extLst>
          </p:cNvPr>
          <p:cNvCxnSpPr/>
          <p:nvPr/>
        </p:nvCxnSpPr>
        <p:spPr bwMode="auto">
          <a:xfrm flipV="1">
            <a:off x="6573520" y="3081655"/>
            <a:ext cx="0" cy="67355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Oval 30">
            <a:extLst>
              <a:ext uri="{FF2B5EF4-FFF2-40B4-BE49-F238E27FC236}">
                <a16:creationId xmlns:a16="http://schemas.microsoft.com/office/drawing/2014/main" id="{DAA7D73D-B40E-4B5E-8E5F-E8606404FD75}"/>
              </a:ext>
            </a:extLst>
          </p:cNvPr>
          <p:cNvSpPr>
            <a:spLocks noChangeAspect="1"/>
          </p:cNvSpPr>
          <p:nvPr/>
        </p:nvSpPr>
        <p:spPr bwMode="auto">
          <a:xfrm>
            <a:off x="6538594" y="3056104"/>
            <a:ext cx="73152" cy="73152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683FD68A-C2D6-42F6-A0FB-CCFE9881D73E}"/>
              </a:ext>
            </a:extLst>
          </p:cNvPr>
          <p:cNvSpPr>
            <a:spLocks noChangeAspect="1"/>
          </p:cNvSpPr>
          <p:nvPr/>
        </p:nvSpPr>
        <p:spPr bwMode="auto">
          <a:xfrm>
            <a:off x="7205344" y="3883720"/>
            <a:ext cx="73152" cy="73152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cxnSp>
        <p:nvCxnSpPr>
          <p:cNvPr id="23553" name="Straight Connector 23552">
            <a:extLst>
              <a:ext uri="{FF2B5EF4-FFF2-40B4-BE49-F238E27FC236}">
                <a16:creationId xmlns:a16="http://schemas.microsoft.com/office/drawing/2014/main" id="{23C02ED1-FD06-4E3E-906F-593574760489}"/>
              </a:ext>
            </a:extLst>
          </p:cNvPr>
          <p:cNvCxnSpPr/>
          <p:nvPr/>
        </p:nvCxnSpPr>
        <p:spPr bwMode="auto">
          <a:xfrm flipV="1">
            <a:off x="6459220" y="3094355"/>
            <a:ext cx="1108075" cy="49212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558" name="TextBox 23557">
            <a:extLst>
              <a:ext uri="{FF2B5EF4-FFF2-40B4-BE49-F238E27FC236}">
                <a16:creationId xmlns:a16="http://schemas.microsoft.com/office/drawing/2014/main" id="{F7E1C2F9-3780-45DD-82E8-02DC91A0F313}"/>
              </a:ext>
            </a:extLst>
          </p:cNvPr>
          <p:cNvSpPr txBox="1"/>
          <p:nvPr/>
        </p:nvSpPr>
        <p:spPr>
          <a:xfrm>
            <a:off x="7317411" y="2843530"/>
            <a:ext cx="2648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CB3CFCA-A451-42E7-906B-FC306AFE5EF9}"/>
              </a:ext>
            </a:extLst>
          </p:cNvPr>
          <p:cNvSpPr txBox="1"/>
          <p:nvPr/>
        </p:nvSpPr>
        <p:spPr>
          <a:xfrm>
            <a:off x="6574244" y="3021330"/>
            <a:ext cx="3097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>
                <a:solidFill>
                  <a:schemeClr val="tx1"/>
                </a:solidFill>
              </a:rPr>
              <a:t>A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471D58F9-B094-4718-A322-11A362616467}"/>
              </a:ext>
            </a:extLst>
          </p:cNvPr>
          <p:cNvCxnSpPr/>
          <p:nvPr/>
        </p:nvCxnSpPr>
        <p:spPr bwMode="auto">
          <a:xfrm flipV="1">
            <a:off x="7885249" y="2674801"/>
            <a:ext cx="845003" cy="40413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D801843F-166E-42A6-9FB5-A2F7784C4641}"/>
              </a:ext>
            </a:extLst>
          </p:cNvPr>
          <p:cNvCxnSpPr>
            <a:cxnSpLocks/>
          </p:cNvCxnSpPr>
          <p:nvPr/>
        </p:nvCxnSpPr>
        <p:spPr bwMode="auto">
          <a:xfrm>
            <a:off x="8566966" y="3251200"/>
            <a:ext cx="0" cy="67681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7B08D90B-C0E6-4D46-A9F2-536EA4078949}"/>
              </a:ext>
            </a:extLst>
          </p:cNvPr>
          <p:cNvCxnSpPr/>
          <p:nvPr/>
        </p:nvCxnSpPr>
        <p:spPr bwMode="auto">
          <a:xfrm flipH="1" flipV="1">
            <a:off x="7721963" y="3711665"/>
            <a:ext cx="840921" cy="21227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1BE31E41-F854-4C19-B0A5-B37C04077D81}"/>
              </a:ext>
            </a:extLst>
          </p:cNvPr>
          <p:cNvCxnSpPr/>
          <p:nvPr/>
        </p:nvCxnSpPr>
        <p:spPr bwMode="auto">
          <a:xfrm flipV="1">
            <a:off x="7897495" y="3083015"/>
            <a:ext cx="0" cy="67355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5" name="Oval 44">
            <a:extLst>
              <a:ext uri="{FF2B5EF4-FFF2-40B4-BE49-F238E27FC236}">
                <a16:creationId xmlns:a16="http://schemas.microsoft.com/office/drawing/2014/main" id="{D287495F-F35B-4BA3-A892-F9E6B256092F}"/>
              </a:ext>
            </a:extLst>
          </p:cNvPr>
          <p:cNvSpPr>
            <a:spLocks noChangeAspect="1"/>
          </p:cNvSpPr>
          <p:nvPr/>
        </p:nvSpPr>
        <p:spPr bwMode="auto">
          <a:xfrm>
            <a:off x="7862569" y="3057464"/>
            <a:ext cx="73152" cy="73152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1E97E695-D739-44BA-A4DE-6208DEF3749B}"/>
              </a:ext>
            </a:extLst>
          </p:cNvPr>
          <p:cNvSpPr>
            <a:spLocks noChangeAspect="1"/>
          </p:cNvSpPr>
          <p:nvPr/>
        </p:nvSpPr>
        <p:spPr bwMode="auto">
          <a:xfrm>
            <a:off x="8529319" y="3885080"/>
            <a:ext cx="73152" cy="73152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C134E90C-707F-4C52-AC69-F53E03F3A37E}"/>
              </a:ext>
            </a:extLst>
          </p:cNvPr>
          <p:cNvCxnSpPr/>
          <p:nvPr/>
        </p:nvCxnSpPr>
        <p:spPr bwMode="auto">
          <a:xfrm flipV="1">
            <a:off x="7783195" y="3095715"/>
            <a:ext cx="1108075" cy="49212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19419527-BCD5-46B9-B0C6-BB5849273780}"/>
              </a:ext>
            </a:extLst>
          </p:cNvPr>
          <p:cNvSpPr txBox="1"/>
          <p:nvPr/>
        </p:nvSpPr>
        <p:spPr>
          <a:xfrm>
            <a:off x="8641386" y="2844890"/>
            <a:ext cx="2648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FFA46E26-D474-40DB-8283-4315C9C5A325}"/>
              </a:ext>
            </a:extLst>
          </p:cNvPr>
          <p:cNvSpPr txBox="1"/>
          <p:nvPr/>
        </p:nvSpPr>
        <p:spPr>
          <a:xfrm>
            <a:off x="7898219" y="2914287"/>
            <a:ext cx="7082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>
                <a:solidFill>
                  <a:schemeClr val="tx1"/>
                </a:solidFill>
              </a:rPr>
              <a:t>X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A354DA7A-A058-4694-A39F-7325ACA242E0}"/>
              </a:ext>
            </a:extLst>
          </p:cNvPr>
          <p:cNvSpPr txBox="1"/>
          <p:nvPr/>
        </p:nvSpPr>
        <p:spPr>
          <a:xfrm>
            <a:off x="7915908" y="3483065"/>
            <a:ext cx="7082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>
                <a:solidFill>
                  <a:schemeClr val="tx1"/>
                </a:solidFill>
              </a:rPr>
              <a:t>Y</a:t>
            </a:r>
          </a:p>
        </p:txBody>
      </p:sp>
      <p:cxnSp>
        <p:nvCxnSpPr>
          <p:cNvPr id="23560" name="Straight Arrow Connector 23559">
            <a:extLst>
              <a:ext uri="{FF2B5EF4-FFF2-40B4-BE49-F238E27FC236}">
                <a16:creationId xmlns:a16="http://schemas.microsoft.com/office/drawing/2014/main" id="{95A5FB9D-D352-4329-81E1-79BAD53C7FC9}"/>
              </a:ext>
            </a:extLst>
          </p:cNvPr>
          <p:cNvCxnSpPr/>
          <p:nvPr/>
        </p:nvCxnSpPr>
        <p:spPr bwMode="auto">
          <a:xfrm>
            <a:off x="7434852" y="3387816"/>
            <a:ext cx="30616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triangle"/>
          </a:ln>
          <a:effectLst/>
        </p:spPr>
      </p:cxnSp>
      <p:pic>
        <p:nvPicPr>
          <p:cNvPr id="52" name="Picture 51">
            <a:extLst>
              <a:ext uri="{FF2B5EF4-FFF2-40B4-BE49-F238E27FC236}">
                <a16:creationId xmlns:a16="http://schemas.microsoft.com/office/drawing/2014/main" id="{9DAF33A7-2EFE-4CE4-BFA5-022C0A49CFC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88" r="62369" b="23186"/>
          <a:stretch/>
        </p:blipFill>
        <p:spPr>
          <a:xfrm>
            <a:off x="6309902" y="4143012"/>
            <a:ext cx="2133240" cy="828675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5B87EDF4-ECD5-465A-8619-539BF196E12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767" t="78614" r="65056" b="12697"/>
          <a:stretch/>
        </p:blipFill>
        <p:spPr>
          <a:xfrm>
            <a:off x="8283937" y="4726760"/>
            <a:ext cx="236765" cy="269422"/>
          </a:xfrm>
          <a:prstGeom prst="rect">
            <a:avLst/>
          </a:prstGeom>
        </p:spPr>
      </p:pic>
      <p:pic>
        <p:nvPicPr>
          <p:cNvPr id="65" name="Picture 64">
            <a:extLst>
              <a:ext uri="{FF2B5EF4-FFF2-40B4-BE49-F238E27FC236}">
                <a16:creationId xmlns:a16="http://schemas.microsoft.com/office/drawing/2014/main" id="{A1331DA4-BE96-4C80-BADD-42B15968E0E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80" t="67065" r="58220" b="23789"/>
          <a:stretch/>
        </p:blipFill>
        <p:spPr>
          <a:xfrm>
            <a:off x="8030633" y="4326467"/>
            <a:ext cx="317500" cy="283633"/>
          </a:xfrm>
          <a:prstGeom prst="rect">
            <a:avLst/>
          </a:prstGeom>
        </p:spPr>
      </p:pic>
      <p:sp>
        <p:nvSpPr>
          <p:cNvPr id="69" name="Rectangle 68">
            <a:extLst>
              <a:ext uri="{FF2B5EF4-FFF2-40B4-BE49-F238E27FC236}">
                <a16:creationId xmlns:a16="http://schemas.microsoft.com/office/drawing/2014/main" id="{AC05E2F5-97D8-43EE-BBB5-F56C1CEA35E7}"/>
              </a:ext>
            </a:extLst>
          </p:cNvPr>
          <p:cNvSpPr/>
          <p:nvPr/>
        </p:nvSpPr>
        <p:spPr>
          <a:xfrm>
            <a:off x="7844643" y="4444356"/>
            <a:ext cx="26161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kern="0" dirty="0">
                <a:solidFill>
                  <a:srgbClr val="00B050"/>
                </a:solidFill>
                <a:latin typeface="Times New Roman"/>
                <a:sym typeface="Symbol" panose="05050102010706020507" pitchFamily="18" charset="2"/>
              </a:rPr>
              <a:t>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DF462BB7-C6EC-4FA0-BDD2-130EBD7A9F76}"/>
              </a:ext>
            </a:extLst>
          </p:cNvPr>
          <p:cNvSpPr/>
          <p:nvPr/>
        </p:nvSpPr>
        <p:spPr>
          <a:xfrm>
            <a:off x="8296399" y="4433374"/>
            <a:ext cx="26161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kern="0" dirty="0">
                <a:solidFill>
                  <a:srgbClr val="00B050"/>
                </a:solidFill>
                <a:latin typeface="Times New Roman"/>
                <a:sym typeface="Symbol" panose="05050102010706020507" pitchFamily="18" charset="2"/>
              </a:rPr>
              <a:t></a:t>
            </a:r>
            <a:endParaRPr lang="en-US" sz="10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20962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094"/>
          <a:stretch/>
        </p:blipFill>
        <p:spPr>
          <a:xfrm>
            <a:off x="6111936" y="380576"/>
            <a:ext cx="2772415" cy="3100555"/>
          </a:xfrm>
          <a:prstGeom prst="rect">
            <a:avLst/>
          </a:prstGeom>
        </p:spPr>
      </p:pic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2/6/20</a:t>
            </a:r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2875" y="6532563"/>
            <a:ext cx="747713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DBCF7F4-D700-480B-8421-F5A9DCEA4FCC}" type="slidenum">
              <a:rPr lang="en-US" sz="1400" smtClean="0">
                <a:solidFill>
                  <a:schemeClr val="tx1"/>
                </a:solidFill>
              </a:rPr>
              <a:pPr eaLnBrk="1" hangingPunct="1"/>
              <a:t>13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304800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 dirty="0"/>
              <a:t>Construction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790576" y="1361708"/>
            <a:ext cx="5572076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Incremental construction during trapezoidal map construction.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When a segment </a:t>
            </a:r>
            <a:r>
              <a:rPr lang="en-US" sz="2000" b="1" i="1" kern="0" dirty="0">
                <a:solidFill>
                  <a:srgbClr val="C00000"/>
                </a:solidFill>
                <a:latin typeface="Times New Roman"/>
              </a:rPr>
              <a:t>s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is added, modify the DAG.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Some leaves will be replaced by new </a:t>
            </a:r>
            <a:r>
              <a:rPr lang="en-US" sz="2000" kern="0" dirty="0" err="1">
                <a:solidFill>
                  <a:srgbClr val="000000"/>
                </a:solidFill>
                <a:latin typeface="Times New Roman"/>
              </a:rPr>
              <a:t>subtrees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Each old trapezoid will overlap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O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(1)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new trapezoids.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Each trapezoid appears exactly once as a leaf.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  <a:defRPr/>
            </a:pPr>
            <a:endParaRPr lang="en-US" sz="2000" kern="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90576" y="3970216"/>
            <a:ext cx="5471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Changes are highly local.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If </a:t>
            </a:r>
            <a:r>
              <a:rPr lang="en-US" sz="2000" b="1" i="1" kern="0" dirty="0">
                <a:solidFill>
                  <a:srgbClr val="C00000"/>
                </a:solidFill>
                <a:latin typeface="Times New Roman"/>
              </a:rPr>
              <a:t>s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passes entirely through trapezoid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t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, then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t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is replaced with two new trapezoids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t’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and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t’’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.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Add new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y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-node as parent of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t’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and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t’’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, in order to facilitate search later.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If an endpoint of </a:t>
            </a:r>
            <a:r>
              <a:rPr lang="en-US" sz="2000" b="1" i="1" kern="0" dirty="0">
                <a:solidFill>
                  <a:srgbClr val="C00000"/>
                </a:solidFill>
                <a:latin typeface="Times New Roman"/>
              </a:rPr>
              <a:t>s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lies in trapezoid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t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, then add an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x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-node to decide left/right and a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y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-node for the segment.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936"/>
          <a:stretch/>
        </p:blipFill>
        <p:spPr>
          <a:xfrm>
            <a:off x="6111936" y="3431512"/>
            <a:ext cx="2781349" cy="3100555"/>
          </a:xfrm>
          <a:prstGeom prst="rect">
            <a:avLst/>
          </a:prstGeom>
        </p:spPr>
      </p:pic>
      <p:cxnSp>
        <p:nvCxnSpPr>
          <p:cNvPr id="10" name="Straight Connector 16"/>
          <p:cNvCxnSpPr>
            <a:cxnSpLocks noChangeShapeType="1"/>
          </p:cNvCxnSpPr>
          <p:nvPr/>
        </p:nvCxnSpPr>
        <p:spPr bwMode="auto">
          <a:xfrm flipV="1">
            <a:off x="6705600" y="1034902"/>
            <a:ext cx="666307" cy="326806"/>
          </a:xfrm>
          <a:prstGeom prst="line">
            <a:avLst/>
          </a:prstGeom>
          <a:noFill/>
          <a:ln w="25400" algn="ctr">
            <a:solidFill>
              <a:srgbClr val="C00000"/>
            </a:solidFill>
            <a:round/>
            <a:headEnd/>
            <a:tailEnd/>
          </a:ln>
        </p:spPr>
      </p:cxnSp>
      <p:cxnSp>
        <p:nvCxnSpPr>
          <p:cNvPr id="13" name="Straight Connector 16"/>
          <p:cNvCxnSpPr>
            <a:cxnSpLocks noChangeShapeType="1"/>
          </p:cNvCxnSpPr>
          <p:nvPr/>
        </p:nvCxnSpPr>
        <p:spPr bwMode="auto">
          <a:xfrm flipV="1">
            <a:off x="8063023" y="1023899"/>
            <a:ext cx="666307" cy="326806"/>
          </a:xfrm>
          <a:prstGeom prst="line">
            <a:avLst/>
          </a:prstGeom>
          <a:noFill/>
          <a:ln w="25400" algn="ctr">
            <a:solidFill>
              <a:srgbClr val="C00000"/>
            </a:solidFill>
            <a:round/>
            <a:headEnd/>
            <a:tailEnd/>
          </a:ln>
        </p:spPr>
      </p:cxnSp>
      <p:cxnSp>
        <p:nvCxnSpPr>
          <p:cNvPr id="14" name="Straight Connector 16"/>
          <p:cNvCxnSpPr>
            <a:cxnSpLocks noChangeShapeType="1"/>
          </p:cNvCxnSpPr>
          <p:nvPr/>
        </p:nvCxnSpPr>
        <p:spPr bwMode="auto">
          <a:xfrm flipV="1">
            <a:off x="6507125" y="4245935"/>
            <a:ext cx="333153" cy="163403"/>
          </a:xfrm>
          <a:prstGeom prst="line">
            <a:avLst/>
          </a:prstGeom>
          <a:noFill/>
          <a:ln w="25400" algn="ctr">
            <a:solidFill>
              <a:srgbClr val="C00000"/>
            </a:solidFill>
            <a:round/>
            <a:headEnd/>
            <a:tailEnd/>
          </a:ln>
        </p:spPr>
      </p:cxnSp>
      <p:cxnSp>
        <p:nvCxnSpPr>
          <p:cNvPr id="16" name="Straight Connector 16"/>
          <p:cNvCxnSpPr>
            <a:cxnSpLocks noChangeShapeType="1"/>
          </p:cNvCxnSpPr>
          <p:nvPr/>
        </p:nvCxnSpPr>
        <p:spPr bwMode="auto">
          <a:xfrm flipV="1">
            <a:off x="7836195" y="4245934"/>
            <a:ext cx="333153" cy="163403"/>
          </a:xfrm>
          <a:prstGeom prst="line">
            <a:avLst/>
          </a:prstGeom>
          <a:noFill/>
          <a:ln w="25400" algn="ctr">
            <a:solidFill>
              <a:srgbClr val="C00000"/>
            </a:solidFill>
            <a:round/>
            <a:headEnd/>
            <a:tailEnd/>
          </a:ln>
        </p:spPr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EDF5E172-903C-4A80-86EA-3DD12F60F09F}"/>
              </a:ext>
            </a:extLst>
          </p:cNvPr>
          <p:cNvSpPr/>
          <p:nvPr/>
        </p:nvSpPr>
        <p:spPr>
          <a:xfrm>
            <a:off x="8047539" y="5961003"/>
            <a:ext cx="26161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kern="0" dirty="0">
                <a:solidFill>
                  <a:srgbClr val="00B050"/>
                </a:solidFill>
                <a:latin typeface="Times New Roman"/>
                <a:sym typeface="Symbol" panose="05050102010706020507" pitchFamily="18" charset="2"/>
              </a:rPr>
              <a:t></a:t>
            </a:r>
            <a:endParaRPr lang="en-US" sz="1000" b="1" dirty="0">
              <a:solidFill>
                <a:srgbClr val="00B050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2F08FA8-A552-4FE4-959C-06E9D92164B8}"/>
              </a:ext>
            </a:extLst>
          </p:cNvPr>
          <p:cNvSpPr/>
          <p:nvPr/>
        </p:nvSpPr>
        <p:spPr>
          <a:xfrm>
            <a:off x="7570936" y="2230926"/>
            <a:ext cx="31130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kern="0" dirty="0">
                <a:solidFill>
                  <a:srgbClr val="0000FF"/>
                </a:solidFill>
                <a:latin typeface="Times New Roman"/>
                <a:sym typeface="Symbol" panose="05050102010706020507" pitchFamily="18" charset="2"/>
              </a:rPr>
              <a:t></a:t>
            </a:r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2E68C5A-5065-42DD-9C65-AAD6B2D1CA41}"/>
              </a:ext>
            </a:extLst>
          </p:cNvPr>
          <p:cNvSpPr/>
          <p:nvPr/>
        </p:nvSpPr>
        <p:spPr>
          <a:xfrm>
            <a:off x="7963176" y="2539356"/>
            <a:ext cx="26161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kern="0" dirty="0">
                <a:solidFill>
                  <a:srgbClr val="00B050"/>
                </a:solidFill>
                <a:latin typeface="Times New Roman"/>
                <a:sym typeface="Symbol" panose="05050102010706020507" pitchFamily="18" charset="2"/>
              </a:rPr>
              <a:t>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1217A4B-7D2B-4955-B298-71559AB4FCB6}"/>
              </a:ext>
            </a:extLst>
          </p:cNvPr>
          <p:cNvSpPr/>
          <p:nvPr/>
        </p:nvSpPr>
        <p:spPr>
          <a:xfrm>
            <a:off x="8145158" y="2221401"/>
            <a:ext cx="31130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kern="0" dirty="0">
                <a:solidFill>
                  <a:srgbClr val="0000FF"/>
                </a:solidFill>
                <a:latin typeface="Times New Roman"/>
                <a:sym typeface="Symbol" panose="05050102010706020507" pitchFamily="18" charset="2"/>
              </a:rPr>
              <a:t></a:t>
            </a: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828D805-F010-4CE5-840D-B16D654C05F8}"/>
              </a:ext>
            </a:extLst>
          </p:cNvPr>
          <p:cNvSpPr/>
          <p:nvPr/>
        </p:nvSpPr>
        <p:spPr>
          <a:xfrm>
            <a:off x="8358337" y="5612301"/>
            <a:ext cx="31130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kern="0" dirty="0">
                <a:solidFill>
                  <a:srgbClr val="0000FF"/>
                </a:solidFill>
                <a:latin typeface="Times New Roman"/>
                <a:sym typeface="Symbol" panose="05050102010706020507" pitchFamily="18" charset="2"/>
              </a:rPr>
              <a:t></a:t>
            </a:r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54BFE68-7F07-4ACF-9409-53042C70EB0F}"/>
              </a:ext>
            </a:extLst>
          </p:cNvPr>
          <p:cNvSpPr/>
          <p:nvPr/>
        </p:nvSpPr>
        <p:spPr>
          <a:xfrm>
            <a:off x="7556875" y="5263505"/>
            <a:ext cx="31130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kern="0" dirty="0">
                <a:solidFill>
                  <a:srgbClr val="0000FF"/>
                </a:solidFill>
                <a:latin typeface="Times New Roman"/>
                <a:sym typeface="Symbol" panose="05050102010706020507" pitchFamily="18" charset="2"/>
              </a:rPr>
              <a:t></a:t>
            </a:r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AA525D8-BE33-4A74-9F13-B654AA4E7AF0}"/>
              </a:ext>
            </a:extLst>
          </p:cNvPr>
          <p:cNvSpPr/>
          <p:nvPr/>
        </p:nvSpPr>
        <p:spPr>
          <a:xfrm>
            <a:off x="7594876" y="5926627"/>
            <a:ext cx="26161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kern="0" dirty="0">
                <a:solidFill>
                  <a:srgbClr val="00B050"/>
                </a:solidFill>
                <a:latin typeface="Times New Roman"/>
                <a:sym typeface="Symbol" panose="05050102010706020507" pitchFamily="18" charset="2"/>
              </a:rPr>
              <a:t>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A7DBE0C-7F1C-4C86-8891-9107A8F360BC}"/>
              </a:ext>
            </a:extLst>
          </p:cNvPr>
          <p:cNvSpPr/>
          <p:nvPr/>
        </p:nvSpPr>
        <p:spPr>
          <a:xfrm>
            <a:off x="7872108" y="5594612"/>
            <a:ext cx="31130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kern="0" dirty="0">
                <a:solidFill>
                  <a:srgbClr val="0000FF"/>
                </a:solidFill>
                <a:latin typeface="Times New Roman"/>
                <a:sym typeface="Symbol" panose="05050102010706020507" pitchFamily="18" charset="2"/>
              </a:rPr>
              <a:t></a:t>
            </a:r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9F0135DA-8C5B-44B8-B88C-83160D4BBBED}"/>
              </a:ext>
            </a:extLst>
          </p:cNvPr>
          <p:cNvSpPr/>
          <p:nvPr/>
        </p:nvSpPr>
        <p:spPr>
          <a:xfrm>
            <a:off x="8059433" y="5270309"/>
            <a:ext cx="31130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kern="0" dirty="0">
                <a:solidFill>
                  <a:srgbClr val="0000FF"/>
                </a:solidFill>
                <a:latin typeface="Times New Roman"/>
                <a:sym typeface="Symbol" panose="05050102010706020507" pitchFamily="18" charset="2"/>
              </a:rPr>
              <a:t></a:t>
            </a:r>
            <a:endParaRPr lang="en-US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35FCA8C-AFC6-4BF6-8DF4-C556394269F4}"/>
              </a:ext>
            </a:extLst>
          </p:cNvPr>
          <p:cNvSpPr/>
          <p:nvPr/>
        </p:nvSpPr>
        <p:spPr>
          <a:xfrm>
            <a:off x="8414932" y="2528374"/>
            <a:ext cx="26161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kern="0" dirty="0">
                <a:solidFill>
                  <a:srgbClr val="00B050"/>
                </a:solidFill>
                <a:latin typeface="Times New Roman"/>
                <a:sym typeface="Symbol" panose="05050102010706020507" pitchFamily="18" charset="2"/>
              </a:rPr>
              <a:t></a:t>
            </a:r>
            <a:endParaRPr lang="en-US" sz="10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204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2/6/20</a:t>
            </a:r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2875" y="6532563"/>
            <a:ext cx="747713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DBCF7F4-D700-480B-8421-F5A9DCEA4FCC}" type="slidenum">
              <a:rPr lang="en-US" sz="1400" smtClean="0">
                <a:solidFill>
                  <a:schemeClr val="tx1"/>
                </a:solidFill>
              </a:rPr>
              <a:pPr eaLnBrk="1" hangingPunct="1"/>
              <a:t>14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304800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 dirty="0"/>
              <a:t>Inserting a Segment</a:t>
            </a:r>
          </a:p>
        </p:txBody>
      </p:sp>
      <p:sp>
        <p:nvSpPr>
          <p:cNvPr id="3" name="Rectangle 2"/>
          <p:cNvSpPr/>
          <p:nvPr/>
        </p:nvSpPr>
        <p:spPr>
          <a:xfrm>
            <a:off x="790575" y="1170322"/>
            <a:ext cx="7870825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Insert segment </a:t>
            </a:r>
            <a:r>
              <a:rPr lang="en-US" sz="2000" b="1" i="1" kern="0" dirty="0">
                <a:solidFill>
                  <a:srgbClr val="C00000"/>
                </a:solidFill>
                <a:latin typeface="Times New Roman"/>
              </a:rPr>
              <a:t>s</a:t>
            </a:r>
            <a:r>
              <a:rPr lang="en-US" sz="2000" b="1" i="1" kern="0" baseline="-25000" dirty="0">
                <a:solidFill>
                  <a:srgbClr val="C00000"/>
                </a:solidFill>
                <a:latin typeface="Times New Roman"/>
              </a:rPr>
              <a:t>3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8023" y="1553638"/>
            <a:ext cx="5377437" cy="202248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3166" y="3819723"/>
            <a:ext cx="5845384" cy="267285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473086" y="2158726"/>
            <a:ext cx="36901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en-US" sz="2000" b="1" i="1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</a:t>
            </a:r>
            <a:r>
              <a:rPr kumimoji="0" lang="en-US" sz="2000" b="1" i="1" u="none" strike="noStrike" kern="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3</a:t>
            </a:r>
            <a:endParaRPr lang="en-US" dirty="0"/>
          </a:p>
        </p:txBody>
      </p:sp>
      <p:cxnSp>
        <p:nvCxnSpPr>
          <p:cNvPr id="12" name="Straight Connector 16"/>
          <p:cNvCxnSpPr>
            <a:cxnSpLocks noChangeShapeType="1"/>
          </p:cNvCxnSpPr>
          <p:nvPr/>
        </p:nvCxnSpPr>
        <p:spPr bwMode="auto">
          <a:xfrm flipV="1">
            <a:off x="2424740" y="2194166"/>
            <a:ext cx="1594367" cy="400110"/>
          </a:xfrm>
          <a:prstGeom prst="line">
            <a:avLst/>
          </a:prstGeom>
          <a:noFill/>
          <a:ln w="25400" algn="ctr">
            <a:solidFill>
              <a:srgbClr val="C00000"/>
            </a:solidFill>
            <a:round/>
            <a:headEnd/>
            <a:tailEnd/>
          </a:ln>
        </p:spPr>
      </p:cxnSp>
      <p:sp>
        <p:nvSpPr>
          <p:cNvPr id="15" name="Rectangle 14"/>
          <p:cNvSpPr/>
          <p:nvPr/>
        </p:nvSpPr>
        <p:spPr>
          <a:xfrm>
            <a:off x="3324239" y="4590036"/>
            <a:ext cx="36901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en-US" sz="2000" b="1" i="1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</a:t>
            </a:r>
            <a:r>
              <a:rPr kumimoji="0" lang="en-US" sz="2000" b="1" i="1" u="none" strike="noStrike" kern="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3</a:t>
            </a:r>
            <a:endParaRPr lang="en-US" dirty="0"/>
          </a:p>
        </p:txBody>
      </p:sp>
      <p:cxnSp>
        <p:nvCxnSpPr>
          <p:cNvPr id="16" name="Straight Connector 16"/>
          <p:cNvCxnSpPr>
            <a:cxnSpLocks noChangeShapeType="1"/>
          </p:cNvCxnSpPr>
          <p:nvPr/>
        </p:nvCxnSpPr>
        <p:spPr bwMode="auto">
          <a:xfrm flipV="1">
            <a:off x="2431829" y="4590036"/>
            <a:ext cx="1594367" cy="400110"/>
          </a:xfrm>
          <a:prstGeom prst="line">
            <a:avLst/>
          </a:prstGeom>
          <a:noFill/>
          <a:ln w="25400" algn="ctr">
            <a:solidFill>
              <a:srgbClr val="C00000"/>
            </a:solidFill>
            <a:round/>
            <a:headEnd/>
            <a:tailEnd/>
          </a:ln>
        </p:spPr>
      </p:cxnSp>
      <p:sp>
        <p:nvSpPr>
          <p:cNvPr id="18" name="Oval 21"/>
          <p:cNvSpPr>
            <a:spLocks noChangeArrowheads="1"/>
          </p:cNvSpPr>
          <p:nvPr/>
        </p:nvSpPr>
        <p:spPr bwMode="auto">
          <a:xfrm>
            <a:off x="2393673" y="2571536"/>
            <a:ext cx="55563" cy="55563"/>
          </a:xfrm>
          <a:prstGeom prst="ellipse">
            <a:avLst/>
          </a:prstGeom>
          <a:solidFill>
            <a:srgbClr val="C00000"/>
          </a:solidFill>
          <a:ln w="9525">
            <a:solidFill>
              <a:srgbClr val="C00000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" name="Oval 21"/>
          <p:cNvSpPr>
            <a:spLocks noChangeArrowheads="1"/>
          </p:cNvSpPr>
          <p:nvPr/>
        </p:nvSpPr>
        <p:spPr bwMode="auto">
          <a:xfrm>
            <a:off x="3998414" y="2166384"/>
            <a:ext cx="55563" cy="55563"/>
          </a:xfrm>
          <a:prstGeom prst="ellipse">
            <a:avLst/>
          </a:prstGeom>
          <a:solidFill>
            <a:srgbClr val="C00000"/>
          </a:solidFill>
          <a:ln w="9525">
            <a:solidFill>
              <a:srgbClr val="C00000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" name="Oval 21"/>
          <p:cNvSpPr>
            <a:spLocks noChangeArrowheads="1"/>
          </p:cNvSpPr>
          <p:nvPr/>
        </p:nvSpPr>
        <p:spPr bwMode="auto">
          <a:xfrm>
            <a:off x="2387322" y="4965539"/>
            <a:ext cx="55563" cy="55563"/>
          </a:xfrm>
          <a:prstGeom prst="ellipse">
            <a:avLst/>
          </a:prstGeom>
          <a:solidFill>
            <a:srgbClr val="C00000"/>
          </a:solidFill>
          <a:ln w="9525">
            <a:solidFill>
              <a:srgbClr val="C00000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" name="Oval 21"/>
          <p:cNvSpPr>
            <a:spLocks noChangeArrowheads="1"/>
          </p:cNvSpPr>
          <p:nvPr/>
        </p:nvSpPr>
        <p:spPr bwMode="auto">
          <a:xfrm>
            <a:off x="3970928" y="4570205"/>
            <a:ext cx="55563" cy="55563"/>
          </a:xfrm>
          <a:prstGeom prst="ellipse">
            <a:avLst/>
          </a:prstGeom>
          <a:solidFill>
            <a:srgbClr val="C00000"/>
          </a:solidFill>
          <a:ln w="9525">
            <a:solidFill>
              <a:srgbClr val="C00000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331961" y="4918045"/>
            <a:ext cx="35618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kumimoji="0" lang="en-US" sz="1600" b="1" i="1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</a:rPr>
              <a:t>p</a:t>
            </a:r>
            <a:r>
              <a:rPr kumimoji="0" lang="en-US" sz="1600" b="1" i="1" u="none" strike="noStrike" kern="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</a:rPr>
              <a:t>3</a:t>
            </a:r>
            <a:endParaRPr lang="en-US" sz="1600" dirty="0"/>
          </a:p>
        </p:txBody>
      </p:sp>
      <p:sp>
        <p:nvSpPr>
          <p:cNvPr id="24" name="Rectangle 23"/>
          <p:cNvSpPr/>
          <p:nvPr/>
        </p:nvSpPr>
        <p:spPr>
          <a:xfrm>
            <a:off x="3921160" y="4464149"/>
            <a:ext cx="35618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kumimoji="0" lang="en-US" sz="1600" b="1" i="1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</a:rPr>
              <a:t>q</a:t>
            </a:r>
            <a:r>
              <a:rPr kumimoji="0" lang="en-US" sz="1600" b="1" i="1" u="none" strike="noStrike" kern="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</a:rPr>
              <a:t>3</a:t>
            </a:r>
            <a:endParaRPr lang="en-US" sz="1600" dirty="0"/>
          </a:p>
        </p:txBody>
      </p:sp>
      <p:sp>
        <p:nvSpPr>
          <p:cNvPr id="25" name="Rectangle 24"/>
          <p:cNvSpPr/>
          <p:nvPr/>
        </p:nvSpPr>
        <p:spPr>
          <a:xfrm>
            <a:off x="2307948" y="2506302"/>
            <a:ext cx="35618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kumimoji="0" lang="en-US" sz="1600" b="1" i="1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</a:rPr>
              <a:t>p</a:t>
            </a:r>
            <a:r>
              <a:rPr kumimoji="0" lang="en-US" sz="1600" b="1" i="1" u="none" strike="noStrike" kern="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</a:rPr>
              <a:t>3</a:t>
            </a:r>
            <a:endParaRPr lang="en-US" sz="1600" dirty="0"/>
          </a:p>
        </p:txBody>
      </p:sp>
      <p:sp>
        <p:nvSpPr>
          <p:cNvPr id="26" name="Rectangle 25"/>
          <p:cNvSpPr/>
          <p:nvPr/>
        </p:nvSpPr>
        <p:spPr>
          <a:xfrm>
            <a:off x="3890059" y="2087846"/>
            <a:ext cx="35618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kumimoji="0" lang="en-US" sz="1600" b="1" i="1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</a:rPr>
              <a:t>q</a:t>
            </a:r>
            <a:r>
              <a:rPr kumimoji="0" lang="en-US" sz="1600" b="1" i="1" u="none" strike="noStrike" kern="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</a:rPr>
              <a:t>3</a:t>
            </a:r>
            <a:endParaRPr lang="en-US" sz="1600" dirty="0"/>
          </a:p>
        </p:txBody>
      </p:sp>
      <p:sp>
        <p:nvSpPr>
          <p:cNvPr id="13" name="Rectangle 12"/>
          <p:cNvSpPr/>
          <p:nvPr/>
        </p:nvSpPr>
        <p:spPr bwMode="auto">
          <a:xfrm>
            <a:off x="4855535" y="2844856"/>
            <a:ext cx="205563" cy="188967"/>
          </a:xfrm>
          <a:prstGeom prst="rect">
            <a:avLst/>
          </a:prstGeom>
          <a:solidFill>
            <a:srgbClr val="C00000">
              <a:alpha val="31000"/>
            </a:srgbClr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 bwMode="auto">
          <a:xfrm>
            <a:off x="5061098" y="3238261"/>
            <a:ext cx="205563" cy="188967"/>
          </a:xfrm>
          <a:prstGeom prst="rect">
            <a:avLst/>
          </a:prstGeom>
          <a:solidFill>
            <a:srgbClr val="C00000">
              <a:alpha val="31000"/>
            </a:srgbClr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 bwMode="auto">
          <a:xfrm>
            <a:off x="6836734" y="2427782"/>
            <a:ext cx="205563" cy="188967"/>
          </a:xfrm>
          <a:prstGeom prst="rect">
            <a:avLst/>
          </a:prstGeom>
          <a:solidFill>
            <a:srgbClr val="C00000">
              <a:alpha val="31000"/>
            </a:srgbClr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 bwMode="auto">
          <a:xfrm>
            <a:off x="5642343" y="2627099"/>
            <a:ext cx="205563" cy="188967"/>
          </a:xfrm>
          <a:prstGeom prst="rect">
            <a:avLst/>
          </a:prstGeom>
          <a:solidFill>
            <a:srgbClr val="C00000">
              <a:alpha val="31000"/>
            </a:srgbClr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4" name="Ink 3"/>
              <p14:cNvContentPartPr/>
              <p14:nvPr/>
            </p14:nvContentPartPr>
            <p14:xfrm>
              <a:off x="4263711" y="2349360"/>
              <a:ext cx="3168720" cy="421056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254351" y="2340000"/>
                <a:ext cx="3187440" cy="4229280"/>
              </a:xfrm>
              <a:prstGeom prst="rect">
                <a:avLst/>
              </a:prstGeom>
            </p:spPr>
          </p:pic>
        </mc:Fallback>
      </mc:AlternateContent>
      <p:grpSp>
        <p:nvGrpSpPr>
          <p:cNvPr id="6" name="Group 5">
            <a:extLst>
              <a:ext uri="{FF2B5EF4-FFF2-40B4-BE49-F238E27FC236}">
                <a16:creationId xmlns:a16="http://schemas.microsoft.com/office/drawing/2014/main" id="{3F47F70F-9438-4D3B-94BA-F22EC20960FD}"/>
              </a:ext>
            </a:extLst>
          </p:cNvPr>
          <p:cNvGrpSpPr/>
          <p:nvPr/>
        </p:nvGrpSpPr>
        <p:grpSpPr>
          <a:xfrm>
            <a:off x="4464426" y="1621326"/>
            <a:ext cx="2557844" cy="1671701"/>
            <a:chOff x="4521576" y="2747997"/>
            <a:chExt cx="2557844" cy="1671701"/>
          </a:xfrm>
        </p:grpSpPr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5B4C0A66-A9B9-4A64-B4A3-16D9A7D8E80F}"/>
                </a:ext>
              </a:extLst>
            </p:cNvPr>
            <p:cNvSpPr/>
            <p:nvPr/>
          </p:nvSpPr>
          <p:spPr>
            <a:xfrm>
              <a:off x="5251272" y="3503552"/>
              <a:ext cx="261610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000" b="1" kern="0" dirty="0">
                  <a:solidFill>
                    <a:srgbClr val="00B050"/>
                  </a:solidFill>
                  <a:latin typeface="Times New Roman"/>
                  <a:sym typeface="Symbol" panose="05050102010706020507" pitchFamily="18" charset="2"/>
                </a:rPr>
                <a:t></a:t>
              </a:r>
              <a:endParaRPr lang="en-US" sz="1000" b="1" dirty="0">
                <a:solidFill>
                  <a:srgbClr val="00B050"/>
                </a:solidFill>
              </a:endParaRP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58E797D4-247A-421B-8E70-C283A4280C29}"/>
                </a:ext>
              </a:extLst>
            </p:cNvPr>
            <p:cNvSpPr/>
            <p:nvPr/>
          </p:nvSpPr>
          <p:spPr>
            <a:xfrm>
              <a:off x="4521576" y="2839165"/>
              <a:ext cx="311304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000" b="1" kern="0" dirty="0">
                  <a:solidFill>
                    <a:srgbClr val="0000FF"/>
                  </a:solidFill>
                  <a:latin typeface="Times New Roman"/>
                  <a:sym typeface="Symbol" panose="05050102010706020507" pitchFamily="18" charset="2"/>
                </a:rPr>
                <a:t></a:t>
              </a:r>
              <a:endParaRPr lang="en-US" dirty="0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3B1EE91C-D7A2-403D-8304-DF2D57D82012}"/>
                </a:ext>
              </a:extLst>
            </p:cNvPr>
            <p:cNvSpPr/>
            <p:nvPr/>
          </p:nvSpPr>
          <p:spPr>
            <a:xfrm>
              <a:off x="4828091" y="3319044"/>
              <a:ext cx="261610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000" b="1" kern="0" dirty="0">
                  <a:solidFill>
                    <a:srgbClr val="00B050"/>
                  </a:solidFill>
                  <a:latin typeface="Times New Roman"/>
                  <a:sym typeface="Symbol" panose="05050102010706020507" pitchFamily="18" charset="2"/>
                </a:rPr>
                <a:t></a:t>
              </a:r>
              <a:endParaRPr lang="en-US" dirty="0">
                <a:solidFill>
                  <a:srgbClr val="00B050"/>
                </a:solidFill>
              </a:endParaRP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701D4AB7-E709-4A1F-8DC9-8696F35C49C3}"/>
                </a:ext>
              </a:extLst>
            </p:cNvPr>
            <p:cNvSpPr/>
            <p:nvPr/>
          </p:nvSpPr>
          <p:spPr>
            <a:xfrm>
              <a:off x="5263166" y="2747997"/>
              <a:ext cx="311304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000" b="1" kern="0" dirty="0">
                  <a:solidFill>
                    <a:srgbClr val="0000FF"/>
                  </a:solidFill>
                  <a:latin typeface="Times New Roman"/>
                  <a:sym typeface="Symbol" panose="05050102010706020507" pitchFamily="18" charset="2"/>
                </a:rPr>
                <a:t></a:t>
              </a:r>
              <a:endParaRPr lang="en-US" dirty="0"/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7ABA09AB-3CFB-4476-839D-C0650A062BD9}"/>
                </a:ext>
              </a:extLst>
            </p:cNvPr>
            <p:cNvSpPr/>
            <p:nvPr/>
          </p:nvSpPr>
          <p:spPr>
            <a:xfrm>
              <a:off x="6002941" y="2938497"/>
              <a:ext cx="311304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000" b="1" kern="0" dirty="0">
                  <a:solidFill>
                    <a:srgbClr val="0000FF"/>
                  </a:solidFill>
                  <a:latin typeface="Times New Roman"/>
                  <a:sym typeface="Symbol" panose="05050102010706020507" pitchFamily="18" charset="2"/>
                </a:rPr>
                <a:t></a:t>
              </a:r>
              <a:endParaRPr lang="en-US" dirty="0"/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C754FC9E-7BD8-400B-AAAA-567C2F0589CD}"/>
                </a:ext>
              </a:extLst>
            </p:cNvPr>
            <p:cNvSpPr/>
            <p:nvPr/>
          </p:nvSpPr>
          <p:spPr>
            <a:xfrm>
              <a:off x="5213726" y="3055065"/>
              <a:ext cx="311304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000" b="1" kern="0" dirty="0">
                  <a:solidFill>
                    <a:srgbClr val="0000FF"/>
                  </a:solidFill>
                  <a:latin typeface="Times New Roman"/>
                  <a:sym typeface="Symbol" panose="05050102010706020507" pitchFamily="18" charset="2"/>
                </a:rPr>
                <a:t></a:t>
              </a:r>
              <a:endParaRPr lang="en-US" dirty="0"/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753EF95A-1F99-4B1A-B7DA-BCC50715BDD1}"/>
                </a:ext>
              </a:extLst>
            </p:cNvPr>
            <p:cNvSpPr/>
            <p:nvPr/>
          </p:nvSpPr>
          <p:spPr>
            <a:xfrm>
              <a:off x="6191626" y="3264615"/>
              <a:ext cx="311304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000" b="1" kern="0" dirty="0">
                  <a:solidFill>
                    <a:srgbClr val="0000FF"/>
                  </a:solidFill>
                  <a:latin typeface="Times New Roman"/>
                  <a:sym typeface="Symbol" panose="05050102010706020507" pitchFamily="18" charset="2"/>
                </a:rPr>
                <a:t></a:t>
              </a:r>
              <a:endParaRPr lang="en-US" dirty="0"/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5A11B067-B67C-46B1-8057-51BCC2EB363D}"/>
                </a:ext>
              </a:extLst>
            </p:cNvPr>
            <p:cNvSpPr/>
            <p:nvPr/>
          </p:nvSpPr>
          <p:spPr>
            <a:xfrm>
              <a:off x="6768116" y="3243297"/>
              <a:ext cx="311304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000" b="1" kern="0" dirty="0">
                  <a:solidFill>
                    <a:srgbClr val="0000FF"/>
                  </a:solidFill>
                  <a:latin typeface="Times New Roman"/>
                  <a:sym typeface="Symbol" panose="05050102010706020507" pitchFamily="18" charset="2"/>
                </a:rPr>
                <a:t></a:t>
              </a:r>
              <a:endParaRPr lang="en-US" dirty="0"/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523C6DF2-69E5-49F1-8E8D-BACB2570FDEE}"/>
                </a:ext>
              </a:extLst>
            </p:cNvPr>
            <p:cNvSpPr/>
            <p:nvPr/>
          </p:nvSpPr>
          <p:spPr>
            <a:xfrm>
              <a:off x="5259891" y="4122319"/>
              <a:ext cx="261610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000" b="1" kern="0" dirty="0">
                  <a:solidFill>
                    <a:srgbClr val="00B050"/>
                  </a:solidFill>
                  <a:latin typeface="Times New Roman"/>
                  <a:sym typeface="Symbol" panose="05050102010706020507" pitchFamily="18" charset="2"/>
                </a:rPr>
                <a:t></a:t>
              </a:r>
              <a:endParaRPr lang="en-US" dirty="0">
                <a:solidFill>
                  <a:srgbClr val="00B050"/>
                </a:solidFill>
              </a:endParaRP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48E4D9E6-C885-4D57-9F31-5ACC03236EF8}"/>
                </a:ext>
              </a:extLst>
            </p:cNvPr>
            <p:cNvSpPr/>
            <p:nvPr/>
          </p:nvSpPr>
          <p:spPr>
            <a:xfrm>
              <a:off x="5850441" y="3528594"/>
              <a:ext cx="261610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000" b="1" kern="0" dirty="0">
                  <a:solidFill>
                    <a:srgbClr val="00B050"/>
                  </a:solidFill>
                  <a:latin typeface="Times New Roman"/>
                  <a:sym typeface="Symbol" panose="05050102010706020507" pitchFamily="18" charset="2"/>
                </a:rPr>
                <a:t></a:t>
              </a:r>
              <a:endParaRPr lang="en-US" dirty="0">
                <a:solidFill>
                  <a:srgbClr val="00B050"/>
                </a:solidFill>
              </a:endParaRP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09466A1D-A452-4A11-9B60-2FC6A33E452D}"/>
                </a:ext>
              </a:extLst>
            </p:cNvPr>
            <p:cNvSpPr/>
            <p:nvPr/>
          </p:nvSpPr>
          <p:spPr>
            <a:xfrm>
              <a:off x="4981951" y="3724990"/>
              <a:ext cx="311304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000" b="1" kern="0" dirty="0">
                  <a:solidFill>
                    <a:srgbClr val="0000FF"/>
                  </a:solidFill>
                  <a:latin typeface="Times New Roman"/>
                  <a:sym typeface="Symbol" panose="05050102010706020507" pitchFamily="18" charset="2"/>
                </a:rPr>
                <a:t></a:t>
              </a:r>
              <a:endParaRPr lang="en-US" dirty="0"/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67027BA7-C507-4B0B-8B84-3D46592F9979}"/>
                </a:ext>
              </a:extLst>
            </p:cNvPr>
            <p:cNvSpPr/>
            <p:nvPr/>
          </p:nvSpPr>
          <p:spPr>
            <a:xfrm>
              <a:off x="5434616" y="3906872"/>
              <a:ext cx="311304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000" b="1" kern="0" dirty="0">
                  <a:solidFill>
                    <a:srgbClr val="0000FF"/>
                  </a:solidFill>
                  <a:latin typeface="Times New Roman"/>
                  <a:sym typeface="Symbol" panose="05050102010706020507" pitchFamily="18" charset="2"/>
                </a:rPr>
                <a:t></a:t>
              </a:r>
              <a:endParaRPr lang="en-US" dirty="0"/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395A1393-8AC5-46BF-8208-0EAA9BD2AABD}"/>
                </a:ext>
              </a:extLst>
            </p:cNvPr>
            <p:cNvSpPr/>
            <p:nvPr/>
          </p:nvSpPr>
          <p:spPr>
            <a:xfrm>
              <a:off x="6340297" y="3713102"/>
              <a:ext cx="261610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000" b="1" kern="0" dirty="0">
                  <a:solidFill>
                    <a:srgbClr val="00B050"/>
                  </a:solidFill>
                  <a:latin typeface="Times New Roman"/>
                  <a:sym typeface="Symbol" panose="05050102010706020507" pitchFamily="18" charset="2"/>
                </a:rPr>
                <a:t></a:t>
              </a:r>
              <a:endParaRPr lang="en-US" sz="1000" b="1" dirty="0">
                <a:solidFill>
                  <a:srgbClr val="00B050"/>
                </a:solidFill>
              </a:endParaRPr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5F9150CD-102D-42AC-B34E-837B39F7AD26}"/>
                </a:ext>
              </a:extLst>
            </p:cNvPr>
            <p:cNvSpPr/>
            <p:nvPr/>
          </p:nvSpPr>
          <p:spPr>
            <a:xfrm>
              <a:off x="5708472" y="4173477"/>
              <a:ext cx="261610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000" b="1" kern="0" dirty="0">
                  <a:solidFill>
                    <a:srgbClr val="00B050"/>
                  </a:solidFill>
                  <a:latin typeface="Times New Roman"/>
                  <a:sym typeface="Symbol" panose="05050102010706020507" pitchFamily="18" charset="2"/>
                </a:rPr>
                <a:t></a:t>
              </a:r>
              <a:endParaRPr lang="en-US" sz="1000" b="1" dirty="0">
                <a:solidFill>
                  <a:srgbClr val="00B050"/>
                </a:solidFill>
              </a:endParaRPr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5361F82E-5FFE-477D-9372-23513BC56719}"/>
              </a:ext>
            </a:extLst>
          </p:cNvPr>
          <p:cNvGrpSpPr/>
          <p:nvPr/>
        </p:nvGrpSpPr>
        <p:grpSpPr>
          <a:xfrm>
            <a:off x="4478033" y="3916851"/>
            <a:ext cx="2557844" cy="1759336"/>
            <a:chOff x="4521576" y="2747997"/>
            <a:chExt cx="2557844" cy="1759336"/>
          </a:xfrm>
        </p:grpSpPr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8DF20E72-E021-4A25-BBF8-4DDFAC35D4CE}"/>
                </a:ext>
              </a:extLst>
            </p:cNvPr>
            <p:cNvSpPr/>
            <p:nvPr/>
          </p:nvSpPr>
          <p:spPr>
            <a:xfrm>
              <a:off x="5251272" y="3503552"/>
              <a:ext cx="261610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000" b="1" kern="0" dirty="0">
                  <a:solidFill>
                    <a:srgbClr val="00B050"/>
                  </a:solidFill>
                  <a:latin typeface="Times New Roman"/>
                  <a:sym typeface="Symbol" panose="05050102010706020507" pitchFamily="18" charset="2"/>
                </a:rPr>
                <a:t></a:t>
              </a:r>
              <a:endParaRPr lang="en-US" sz="1000" b="1" dirty="0">
                <a:solidFill>
                  <a:srgbClr val="00B050"/>
                </a:solidFill>
              </a:endParaRPr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E3BA7B0E-78E9-4B92-9CBA-C3943B81C4FC}"/>
                </a:ext>
              </a:extLst>
            </p:cNvPr>
            <p:cNvSpPr/>
            <p:nvPr/>
          </p:nvSpPr>
          <p:spPr>
            <a:xfrm>
              <a:off x="4521576" y="2839165"/>
              <a:ext cx="311304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000" b="1" kern="0" dirty="0">
                  <a:solidFill>
                    <a:srgbClr val="0000FF"/>
                  </a:solidFill>
                  <a:latin typeface="Times New Roman"/>
                  <a:sym typeface="Symbol" panose="05050102010706020507" pitchFamily="18" charset="2"/>
                </a:rPr>
                <a:t></a:t>
              </a:r>
              <a:endParaRPr lang="en-US" dirty="0"/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A78CDF0E-AAA2-4250-BD13-B2A048C74360}"/>
                </a:ext>
              </a:extLst>
            </p:cNvPr>
            <p:cNvSpPr/>
            <p:nvPr/>
          </p:nvSpPr>
          <p:spPr>
            <a:xfrm>
              <a:off x="4828091" y="3319044"/>
              <a:ext cx="261610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000" b="1" kern="0" dirty="0">
                  <a:solidFill>
                    <a:srgbClr val="00B050"/>
                  </a:solidFill>
                  <a:latin typeface="Times New Roman"/>
                  <a:sym typeface="Symbol" panose="05050102010706020507" pitchFamily="18" charset="2"/>
                </a:rPr>
                <a:t></a:t>
              </a:r>
              <a:endParaRPr lang="en-US" dirty="0">
                <a:solidFill>
                  <a:srgbClr val="00B050"/>
                </a:solidFill>
              </a:endParaRPr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1BC7F515-2B00-47B6-BDB9-A173BAD98F1E}"/>
                </a:ext>
              </a:extLst>
            </p:cNvPr>
            <p:cNvSpPr/>
            <p:nvPr/>
          </p:nvSpPr>
          <p:spPr>
            <a:xfrm>
              <a:off x="5263166" y="2747997"/>
              <a:ext cx="311304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000" b="1" kern="0" dirty="0">
                  <a:solidFill>
                    <a:srgbClr val="0000FF"/>
                  </a:solidFill>
                  <a:latin typeface="Times New Roman"/>
                  <a:sym typeface="Symbol" panose="05050102010706020507" pitchFamily="18" charset="2"/>
                </a:rPr>
                <a:t></a:t>
              </a:r>
              <a:endParaRPr lang="en-US" dirty="0"/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34F2BAFA-FD26-4AE0-AAF8-2FEE8A06A33E}"/>
                </a:ext>
              </a:extLst>
            </p:cNvPr>
            <p:cNvSpPr/>
            <p:nvPr/>
          </p:nvSpPr>
          <p:spPr>
            <a:xfrm>
              <a:off x="6002941" y="2938497"/>
              <a:ext cx="311304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000" b="1" kern="0" dirty="0">
                  <a:solidFill>
                    <a:srgbClr val="0000FF"/>
                  </a:solidFill>
                  <a:latin typeface="Times New Roman"/>
                  <a:sym typeface="Symbol" panose="05050102010706020507" pitchFamily="18" charset="2"/>
                </a:rPr>
                <a:t></a:t>
              </a:r>
              <a:endParaRPr lang="en-US" dirty="0"/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62604ADF-1C2B-449A-B817-F0BE4AC9734A}"/>
                </a:ext>
              </a:extLst>
            </p:cNvPr>
            <p:cNvSpPr/>
            <p:nvPr/>
          </p:nvSpPr>
          <p:spPr>
            <a:xfrm>
              <a:off x="5213726" y="3055065"/>
              <a:ext cx="311304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000" b="1" kern="0" dirty="0">
                  <a:solidFill>
                    <a:srgbClr val="0000FF"/>
                  </a:solidFill>
                  <a:latin typeface="Times New Roman"/>
                  <a:sym typeface="Symbol" panose="05050102010706020507" pitchFamily="18" charset="2"/>
                </a:rPr>
                <a:t></a:t>
              </a:r>
              <a:endParaRPr lang="en-US" dirty="0"/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B578ADBC-AB4A-41F2-B0B7-B22FBE73D5C0}"/>
                </a:ext>
              </a:extLst>
            </p:cNvPr>
            <p:cNvSpPr/>
            <p:nvPr/>
          </p:nvSpPr>
          <p:spPr>
            <a:xfrm>
              <a:off x="6191626" y="3264615"/>
              <a:ext cx="311304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000" b="1" kern="0" dirty="0">
                  <a:solidFill>
                    <a:srgbClr val="0000FF"/>
                  </a:solidFill>
                  <a:latin typeface="Times New Roman"/>
                  <a:sym typeface="Symbol" panose="05050102010706020507" pitchFamily="18" charset="2"/>
                </a:rPr>
                <a:t></a:t>
              </a:r>
              <a:endParaRPr lang="en-US" dirty="0"/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19A7C39F-933A-4E08-990B-D24F07FCADA7}"/>
                </a:ext>
              </a:extLst>
            </p:cNvPr>
            <p:cNvSpPr/>
            <p:nvPr/>
          </p:nvSpPr>
          <p:spPr>
            <a:xfrm>
              <a:off x="6768116" y="3243297"/>
              <a:ext cx="311304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000" b="1" kern="0" dirty="0">
                  <a:solidFill>
                    <a:srgbClr val="0000FF"/>
                  </a:solidFill>
                  <a:latin typeface="Times New Roman"/>
                  <a:sym typeface="Symbol" panose="05050102010706020507" pitchFamily="18" charset="2"/>
                </a:rPr>
                <a:t></a:t>
              </a:r>
              <a:endParaRPr lang="en-US" dirty="0"/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5952AAEF-0DE6-4F36-B030-3E64060F1F73}"/>
                </a:ext>
              </a:extLst>
            </p:cNvPr>
            <p:cNvSpPr/>
            <p:nvPr/>
          </p:nvSpPr>
          <p:spPr>
            <a:xfrm>
              <a:off x="5304795" y="4261112"/>
              <a:ext cx="261610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000" b="1" kern="0" dirty="0">
                  <a:solidFill>
                    <a:srgbClr val="00B050"/>
                  </a:solidFill>
                  <a:latin typeface="Times New Roman"/>
                  <a:sym typeface="Symbol" panose="05050102010706020507" pitchFamily="18" charset="2"/>
                </a:rPr>
                <a:t></a:t>
              </a:r>
              <a:endParaRPr lang="en-US" dirty="0">
                <a:solidFill>
                  <a:srgbClr val="00B050"/>
                </a:solidFill>
              </a:endParaRPr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9132AE57-8638-404C-829A-4A6B49CC30D2}"/>
                </a:ext>
              </a:extLst>
            </p:cNvPr>
            <p:cNvSpPr/>
            <p:nvPr/>
          </p:nvSpPr>
          <p:spPr>
            <a:xfrm>
              <a:off x="5850441" y="3528594"/>
              <a:ext cx="261610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000" b="1" kern="0" dirty="0">
                  <a:solidFill>
                    <a:srgbClr val="00B050"/>
                  </a:solidFill>
                  <a:latin typeface="Times New Roman"/>
                  <a:sym typeface="Symbol" panose="05050102010706020507" pitchFamily="18" charset="2"/>
                </a:rPr>
                <a:t></a:t>
              </a:r>
              <a:endParaRPr lang="en-US" dirty="0">
                <a:solidFill>
                  <a:srgbClr val="00B050"/>
                </a:solidFill>
              </a:endParaRP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91ED259E-D338-41B0-A554-FD63DA0245CE}"/>
                </a:ext>
              </a:extLst>
            </p:cNvPr>
            <p:cNvSpPr/>
            <p:nvPr/>
          </p:nvSpPr>
          <p:spPr>
            <a:xfrm>
              <a:off x="4981951" y="3724990"/>
              <a:ext cx="311304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000" b="1" kern="0" dirty="0">
                  <a:solidFill>
                    <a:srgbClr val="0000FF"/>
                  </a:solidFill>
                  <a:latin typeface="Times New Roman"/>
                  <a:sym typeface="Symbol" panose="05050102010706020507" pitchFamily="18" charset="2"/>
                </a:rPr>
                <a:t></a:t>
              </a:r>
              <a:endParaRPr lang="en-US" dirty="0"/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B856FC90-04EE-4639-AFA2-257E1DE542C3}"/>
                </a:ext>
              </a:extLst>
            </p:cNvPr>
            <p:cNvSpPr/>
            <p:nvPr/>
          </p:nvSpPr>
          <p:spPr>
            <a:xfrm>
              <a:off x="5434616" y="3906872"/>
              <a:ext cx="311304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000" b="1" kern="0" dirty="0">
                  <a:solidFill>
                    <a:srgbClr val="0000FF"/>
                  </a:solidFill>
                  <a:latin typeface="Times New Roman"/>
                  <a:sym typeface="Symbol" panose="05050102010706020507" pitchFamily="18" charset="2"/>
                </a:rPr>
                <a:t></a:t>
              </a:r>
              <a:endParaRPr lang="en-US" dirty="0"/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A8F72173-7A43-4C05-85D9-B1F1951FA5D2}"/>
                </a:ext>
              </a:extLst>
            </p:cNvPr>
            <p:cNvSpPr/>
            <p:nvPr/>
          </p:nvSpPr>
          <p:spPr>
            <a:xfrm>
              <a:off x="6340297" y="3713102"/>
              <a:ext cx="261610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000" b="1" kern="0" dirty="0">
                  <a:solidFill>
                    <a:srgbClr val="00B050"/>
                  </a:solidFill>
                  <a:latin typeface="Times New Roman"/>
                  <a:sym typeface="Symbol" panose="05050102010706020507" pitchFamily="18" charset="2"/>
                </a:rPr>
                <a:t></a:t>
              </a:r>
              <a:endParaRPr lang="en-US" sz="1000" b="1" dirty="0">
                <a:solidFill>
                  <a:srgbClr val="00B050"/>
                </a:solidFill>
              </a:endParaRPr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0FACCD6E-6B4A-4B4C-ACDE-9DFA59813EA9}"/>
                </a:ext>
              </a:extLst>
            </p:cNvPr>
            <p:cNvSpPr/>
            <p:nvPr/>
          </p:nvSpPr>
          <p:spPr>
            <a:xfrm>
              <a:off x="5671733" y="4173477"/>
              <a:ext cx="261610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000" b="1" kern="0" dirty="0">
                  <a:solidFill>
                    <a:srgbClr val="00B050"/>
                  </a:solidFill>
                  <a:latin typeface="Times New Roman"/>
                  <a:sym typeface="Symbol" panose="05050102010706020507" pitchFamily="18" charset="2"/>
                </a:rPr>
                <a:t></a:t>
              </a:r>
              <a:endParaRPr lang="en-US" sz="1000" b="1" dirty="0">
                <a:solidFill>
                  <a:srgbClr val="00B050"/>
                </a:solidFill>
              </a:endParaRPr>
            </a:p>
          </p:txBody>
        </p:sp>
      </p:grpSp>
      <p:sp>
        <p:nvSpPr>
          <p:cNvPr id="74" name="Rectangle 73">
            <a:extLst>
              <a:ext uri="{FF2B5EF4-FFF2-40B4-BE49-F238E27FC236}">
                <a16:creationId xmlns:a16="http://schemas.microsoft.com/office/drawing/2014/main" id="{DD4869AB-BF2A-4138-8CAC-2ED085BAAF24}"/>
              </a:ext>
            </a:extLst>
          </p:cNvPr>
          <p:cNvSpPr/>
          <p:nvPr/>
        </p:nvSpPr>
        <p:spPr>
          <a:xfrm>
            <a:off x="4987293" y="5643956"/>
            <a:ext cx="26161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kern="0" dirty="0">
                <a:solidFill>
                  <a:srgbClr val="00B050"/>
                </a:solidFill>
                <a:latin typeface="Times New Roman"/>
                <a:sym typeface="Symbol" panose="05050102010706020507" pitchFamily="18" charset="2"/>
              </a:rPr>
              <a:t></a:t>
            </a:r>
            <a:endParaRPr lang="en-US" sz="1000" b="1" dirty="0">
              <a:solidFill>
                <a:srgbClr val="00B050"/>
              </a:solidFill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6E78770E-F3FC-466F-B447-1DE7728E801A}"/>
              </a:ext>
            </a:extLst>
          </p:cNvPr>
          <p:cNvSpPr/>
          <p:nvPr/>
        </p:nvSpPr>
        <p:spPr>
          <a:xfrm>
            <a:off x="4343322" y="5146937"/>
            <a:ext cx="31130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kern="0" dirty="0">
                <a:solidFill>
                  <a:srgbClr val="0000FF"/>
                </a:solidFill>
                <a:latin typeface="Times New Roman"/>
                <a:sym typeface="Symbol" panose="05050102010706020507" pitchFamily="18" charset="2"/>
              </a:rPr>
              <a:t></a:t>
            </a:r>
            <a:endParaRPr lang="en-US" dirty="0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44B7F7CA-E0A6-4DAA-BBA4-8F20B4F3E1D7}"/>
              </a:ext>
            </a:extLst>
          </p:cNvPr>
          <p:cNvSpPr/>
          <p:nvPr/>
        </p:nvSpPr>
        <p:spPr>
          <a:xfrm>
            <a:off x="4596769" y="5639062"/>
            <a:ext cx="26161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kern="0" dirty="0">
                <a:solidFill>
                  <a:srgbClr val="00B050"/>
                </a:solidFill>
                <a:latin typeface="Times New Roman"/>
                <a:sym typeface="Symbol" panose="05050102010706020507" pitchFamily="18" charset="2"/>
              </a:rPr>
              <a:t>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E2B67D62-BEDB-47CB-B901-9870326903F3}"/>
              </a:ext>
            </a:extLst>
          </p:cNvPr>
          <p:cNvSpPr/>
          <p:nvPr/>
        </p:nvSpPr>
        <p:spPr>
          <a:xfrm>
            <a:off x="7085162" y="4835334"/>
            <a:ext cx="31130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kern="0" dirty="0">
                <a:solidFill>
                  <a:srgbClr val="0000FF"/>
                </a:solidFill>
                <a:latin typeface="Times New Roman"/>
                <a:sym typeface="Symbol" panose="05050102010706020507" pitchFamily="18" charset="2"/>
              </a:rPr>
              <a:t></a:t>
            </a:r>
            <a:endParaRPr lang="en-US" dirty="0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D2CB234D-54B0-469A-8E7D-6B1DECE79A7D}"/>
              </a:ext>
            </a:extLst>
          </p:cNvPr>
          <p:cNvSpPr/>
          <p:nvPr/>
        </p:nvSpPr>
        <p:spPr>
          <a:xfrm>
            <a:off x="4730573" y="5883084"/>
            <a:ext cx="26161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kern="0" dirty="0">
                <a:solidFill>
                  <a:srgbClr val="00B050"/>
                </a:solidFill>
                <a:latin typeface="Times New Roman"/>
                <a:sym typeface="Symbol" panose="05050102010706020507" pitchFamily="18" charset="2"/>
              </a:rPr>
              <a:t>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E73F7021-7DEB-4736-934D-B9AE9DA6E7BE}"/>
              </a:ext>
            </a:extLst>
          </p:cNvPr>
          <p:cNvSpPr/>
          <p:nvPr/>
        </p:nvSpPr>
        <p:spPr>
          <a:xfrm>
            <a:off x="5737501" y="5305688"/>
            <a:ext cx="26161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kern="0" dirty="0">
                <a:solidFill>
                  <a:srgbClr val="00B050"/>
                </a:solidFill>
                <a:latin typeface="Times New Roman"/>
                <a:sym typeface="Symbol" panose="05050102010706020507" pitchFamily="18" charset="2"/>
              </a:rPr>
              <a:t>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B802B725-2057-421A-82A1-6E69100CED1C}"/>
              </a:ext>
            </a:extLst>
          </p:cNvPr>
          <p:cNvSpPr/>
          <p:nvPr/>
        </p:nvSpPr>
        <p:spPr>
          <a:xfrm>
            <a:off x="6567183" y="4775462"/>
            <a:ext cx="31130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kern="0" dirty="0">
                <a:solidFill>
                  <a:srgbClr val="0000FF"/>
                </a:solidFill>
                <a:latin typeface="Times New Roman"/>
                <a:sym typeface="Symbol" panose="05050102010706020507" pitchFamily="18" charset="2"/>
              </a:rPr>
              <a:t></a:t>
            </a:r>
            <a:endParaRPr lang="en-US" dirty="0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0A9EC313-E78C-467F-BA39-B30E7214E4AF}"/>
              </a:ext>
            </a:extLst>
          </p:cNvPr>
          <p:cNvSpPr/>
          <p:nvPr/>
        </p:nvSpPr>
        <p:spPr>
          <a:xfrm>
            <a:off x="4831819" y="5222683"/>
            <a:ext cx="31130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kern="0" dirty="0">
                <a:solidFill>
                  <a:srgbClr val="0000FF"/>
                </a:solidFill>
                <a:latin typeface="Times New Roman"/>
                <a:sym typeface="Symbol" panose="05050102010706020507" pitchFamily="18" charset="2"/>
              </a:rPr>
              <a:t></a:t>
            </a:r>
            <a:endParaRPr lang="en-US" dirty="0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6AACC202-55BD-4E39-A264-6E09AC233E2D}"/>
              </a:ext>
            </a:extLst>
          </p:cNvPr>
          <p:cNvSpPr/>
          <p:nvPr/>
        </p:nvSpPr>
        <p:spPr>
          <a:xfrm>
            <a:off x="6076318" y="5282006"/>
            <a:ext cx="26161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kern="0" dirty="0">
                <a:solidFill>
                  <a:srgbClr val="00B050"/>
                </a:solidFill>
                <a:latin typeface="Times New Roman"/>
                <a:sym typeface="Symbol" panose="05050102010706020507" pitchFamily="18" charset="2"/>
              </a:rPr>
              <a:t></a:t>
            </a:r>
            <a:endParaRPr lang="en-US" sz="1000" b="1" dirty="0">
              <a:solidFill>
                <a:srgbClr val="00B050"/>
              </a:solidFill>
            </a:endParaRP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6A9A8A05-4998-4A0E-A7BC-D8537E5D2358}"/>
              </a:ext>
            </a:extLst>
          </p:cNvPr>
          <p:cNvSpPr/>
          <p:nvPr/>
        </p:nvSpPr>
        <p:spPr>
          <a:xfrm>
            <a:off x="5505726" y="5693396"/>
            <a:ext cx="26161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kern="0" dirty="0">
                <a:solidFill>
                  <a:srgbClr val="00B050"/>
                </a:solidFill>
                <a:latin typeface="Times New Roman"/>
                <a:sym typeface="Symbol" panose="05050102010706020507" pitchFamily="18" charset="2"/>
              </a:rPr>
              <a:t></a:t>
            </a:r>
            <a:endParaRPr lang="en-US" sz="1000" b="1" dirty="0">
              <a:solidFill>
                <a:srgbClr val="00B050"/>
              </a:solidFill>
            </a:endParaRP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9AB8215D-EBC4-4181-A291-0ACBBBE6399E}"/>
              </a:ext>
            </a:extLst>
          </p:cNvPr>
          <p:cNvSpPr/>
          <p:nvPr/>
        </p:nvSpPr>
        <p:spPr>
          <a:xfrm>
            <a:off x="6467751" y="5297522"/>
            <a:ext cx="26161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kern="0" dirty="0">
                <a:solidFill>
                  <a:srgbClr val="00B050"/>
                </a:solidFill>
                <a:latin typeface="Times New Roman"/>
                <a:sym typeface="Symbol" panose="05050102010706020507" pitchFamily="18" charset="2"/>
              </a:rPr>
              <a:t>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C9B5EE24-8581-435D-AD84-D990B7E95CB9}"/>
              </a:ext>
            </a:extLst>
          </p:cNvPr>
          <p:cNvSpPr/>
          <p:nvPr/>
        </p:nvSpPr>
        <p:spPr>
          <a:xfrm>
            <a:off x="6719482" y="5216692"/>
            <a:ext cx="26161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kern="0" dirty="0">
                <a:solidFill>
                  <a:srgbClr val="00B050"/>
                </a:solidFill>
                <a:latin typeface="Times New Roman"/>
                <a:sym typeface="Symbol" panose="05050102010706020507" pitchFamily="18" charset="2"/>
              </a:rPr>
              <a:t></a:t>
            </a:r>
            <a:endParaRPr lang="en-US" sz="10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94364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4947" y="4749132"/>
            <a:ext cx="4155899" cy="1900322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5791230" y="5323203"/>
            <a:ext cx="51728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1200" b="1" i="1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</a:rPr>
              <a:t>s</a:t>
            </a:r>
            <a:r>
              <a:rPr kumimoji="0" lang="en-US" sz="1200" b="1" i="1" u="none" strike="noStrike" kern="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</a:rPr>
              <a:t>3</a:t>
            </a:r>
            <a:endParaRPr lang="en-US" sz="1200" dirty="0"/>
          </a:p>
        </p:txBody>
      </p:sp>
      <p:cxnSp>
        <p:nvCxnSpPr>
          <p:cNvPr id="12" name="Straight Connector 16"/>
          <p:cNvCxnSpPr>
            <a:cxnSpLocks noChangeShapeType="1"/>
          </p:cNvCxnSpPr>
          <p:nvPr/>
        </p:nvCxnSpPr>
        <p:spPr bwMode="auto">
          <a:xfrm flipV="1">
            <a:off x="5232653" y="5313902"/>
            <a:ext cx="1117155" cy="274497"/>
          </a:xfrm>
          <a:prstGeom prst="line">
            <a:avLst/>
          </a:prstGeom>
          <a:noFill/>
          <a:ln w="25400" algn="ctr">
            <a:solidFill>
              <a:srgbClr val="C00000"/>
            </a:solidFill>
            <a:round/>
            <a:headEnd/>
            <a:tailEnd/>
          </a:ln>
        </p:spPr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026" y="4803433"/>
            <a:ext cx="3823202" cy="1437929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1611402" y="5264348"/>
            <a:ext cx="51728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1200" b="1" i="1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</a:rPr>
              <a:t>s</a:t>
            </a:r>
            <a:r>
              <a:rPr kumimoji="0" lang="en-US" sz="1200" b="1" i="1" u="none" strike="noStrike" kern="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</a:rPr>
              <a:t>3</a:t>
            </a:r>
            <a:endParaRPr lang="en-US" sz="1200" dirty="0"/>
          </a:p>
        </p:txBody>
      </p:sp>
      <p:cxnSp>
        <p:nvCxnSpPr>
          <p:cNvPr id="16" name="Straight Connector 16"/>
          <p:cNvCxnSpPr>
            <a:cxnSpLocks noChangeShapeType="1"/>
          </p:cNvCxnSpPr>
          <p:nvPr/>
        </p:nvCxnSpPr>
        <p:spPr bwMode="auto">
          <a:xfrm flipV="1">
            <a:off x="960681" y="5276311"/>
            <a:ext cx="1117155" cy="274497"/>
          </a:xfrm>
          <a:prstGeom prst="line">
            <a:avLst/>
          </a:prstGeom>
          <a:noFill/>
          <a:ln w="25400" algn="ctr">
            <a:solidFill>
              <a:srgbClr val="C00000"/>
            </a:solidFill>
            <a:round/>
            <a:headEnd/>
            <a:tailEnd/>
          </a:ln>
        </p:spPr>
      </p:cxnSp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2/6/20</a:t>
            </a:r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2875" y="6532563"/>
            <a:ext cx="747713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DBCF7F4-D700-480B-8421-F5A9DCEA4FCC}" type="slidenum">
              <a:rPr lang="en-US" sz="1400" smtClean="0">
                <a:solidFill>
                  <a:schemeClr val="tx1"/>
                </a:solidFill>
              </a:rPr>
              <a:pPr eaLnBrk="1" hangingPunct="1"/>
              <a:t>15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304800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 dirty="0"/>
              <a:t>Analysis</a:t>
            </a:r>
          </a:p>
        </p:txBody>
      </p:sp>
      <p:sp>
        <p:nvSpPr>
          <p:cNvPr id="3" name="Rectangle 2"/>
          <p:cNvSpPr/>
          <p:nvPr/>
        </p:nvSpPr>
        <p:spPr>
          <a:xfrm>
            <a:off x="790575" y="1297071"/>
            <a:ext cx="7870825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b="1" kern="0" dirty="0">
                <a:solidFill>
                  <a:srgbClr val="000000"/>
                </a:solidFill>
                <a:latin typeface="Times New Roman"/>
              </a:rPr>
              <a:t>Space: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Expected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O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(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n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)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Size of data structure = number of trapezoids =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O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(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n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)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in expectation, since an expected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O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(1)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trapezoids are created during segment insertion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b="1" kern="0" dirty="0">
                <a:solidFill>
                  <a:srgbClr val="000000"/>
                </a:solidFill>
                <a:latin typeface="Times New Roman"/>
              </a:rPr>
              <a:t>Query time: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Expected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O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(log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n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)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b="1" kern="0" dirty="0">
                <a:solidFill>
                  <a:srgbClr val="000000"/>
                </a:solidFill>
                <a:latin typeface="Times New Roman"/>
              </a:rPr>
              <a:t>Construction time: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Expected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O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(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n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 log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n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)   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follows from query time</a:t>
            </a:r>
            <a:endParaRPr lang="en-US" sz="2000" kern="0" dirty="0">
              <a:solidFill>
                <a:srgbClr val="00838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kern="0" dirty="0">
              <a:solidFill>
                <a:srgbClr val="00838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b="1" kern="0" dirty="0">
                <a:solidFill>
                  <a:schemeClr val="tx1"/>
                </a:solidFill>
                <a:latin typeface="Times New Roman"/>
              </a:rPr>
              <a:t>Proof</a:t>
            </a:r>
            <a:r>
              <a:rPr lang="en-US" sz="2000" kern="0" dirty="0">
                <a:solidFill>
                  <a:schemeClr val="tx1"/>
                </a:solidFill>
                <a:latin typeface="Times New Roman"/>
              </a:rPr>
              <a:t> that the query time is expected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O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(log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n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)</a:t>
            </a:r>
            <a:r>
              <a:rPr lang="en-US" sz="2000" kern="0" dirty="0">
                <a:solidFill>
                  <a:schemeClr val="tx1"/>
                </a:solidFill>
                <a:latin typeface="Times New Roman"/>
              </a:rPr>
              <a:t>: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chemeClr val="tx1"/>
                </a:solidFill>
                <a:latin typeface="Times New Roman"/>
              </a:rPr>
              <a:t>Fix a query point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Q</a:t>
            </a:r>
            <a:r>
              <a:rPr lang="en-US" sz="2000" kern="0" dirty="0">
                <a:solidFill>
                  <a:schemeClr val="tx1"/>
                </a:solidFill>
                <a:latin typeface="Times New Roman"/>
              </a:rPr>
              <a:t>.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chemeClr val="tx1"/>
                </a:solidFill>
                <a:latin typeface="Times New Roman"/>
              </a:rPr>
              <a:t>Consider how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Q</a:t>
            </a:r>
            <a:r>
              <a:rPr lang="en-US" sz="2000" kern="0" dirty="0">
                <a:solidFill>
                  <a:schemeClr val="tx1"/>
                </a:solidFill>
                <a:latin typeface="Times New Roman"/>
              </a:rPr>
              <a:t> moves through the trapezoidal map as it is being constructed as new segments are inserted.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chemeClr val="tx1"/>
                </a:solidFill>
                <a:latin typeface="Times New Roman"/>
              </a:rPr>
              <a:t>Search complexity = number of trapezoids encountered by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Q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2" name="Ink 1"/>
              <p14:cNvContentPartPr/>
              <p14:nvPr/>
            </p14:nvContentPartPr>
            <p14:xfrm>
              <a:off x="1206360" y="5683320"/>
              <a:ext cx="7214040" cy="85752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197000" y="5673960"/>
                <a:ext cx="7232760" cy="876240"/>
              </a:xfrm>
              <a:prstGeom prst="rect">
                <a:avLst/>
              </a:prstGeom>
            </p:spPr>
          </p:pic>
        </mc:Fallback>
      </mc:AlternateContent>
      <p:sp>
        <p:nvSpPr>
          <p:cNvPr id="8" name="Rectangle 7">
            <a:extLst>
              <a:ext uri="{FF2B5EF4-FFF2-40B4-BE49-F238E27FC236}">
                <a16:creationId xmlns:a16="http://schemas.microsoft.com/office/drawing/2014/main" id="{BF20CCBF-D1C8-4946-9C05-EE6EF3979D14}"/>
              </a:ext>
            </a:extLst>
          </p:cNvPr>
          <p:cNvSpPr/>
          <p:nvPr/>
        </p:nvSpPr>
        <p:spPr>
          <a:xfrm>
            <a:off x="1215799" y="5581816"/>
            <a:ext cx="2952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i="1" kern="0" dirty="0">
                <a:solidFill>
                  <a:srgbClr val="008380"/>
                </a:solidFill>
                <a:latin typeface="Times New Roman"/>
              </a:rPr>
              <a:t>Q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4444785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5232653" y="4537236"/>
            <a:ext cx="1955393" cy="2179807"/>
            <a:chOff x="6111936" y="3431512"/>
            <a:chExt cx="2781349" cy="3100555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936"/>
            <a:stretch/>
          </p:blipFill>
          <p:spPr>
            <a:xfrm>
              <a:off x="6111936" y="3431512"/>
              <a:ext cx="2781349" cy="3100555"/>
            </a:xfrm>
            <a:prstGeom prst="rect">
              <a:avLst/>
            </a:prstGeom>
          </p:spPr>
        </p:pic>
        <p:cxnSp>
          <p:nvCxnSpPr>
            <p:cNvPr id="14" name="Straight Connector 16"/>
            <p:cNvCxnSpPr>
              <a:cxnSpLocks noChangeShapeType="1"/>
            </p:cNvCxnSpPr>
            <p:nvPr/>
          </p:nvCxnSpPr>
          <p:spPr bwMode="auto">
            <a:xfrm flipV="1">
              <a:off x="6507125" y="4245935"/>
              <a:ext cx="333153" cy="163403"/>
            </a:xfrm>
            <a:prstGeom prst="line">
              <a:avLst/>
            </a:prstGeom>
            <a:noFill/>
            <a:ln w="25400" algn="ctr">
              <a:solidFill>
                <a:srgbClr val="C00000"/>
              </a:solidFill>
              <a:round/>
              <a:headEnd/>
              <a:tailEnd/>
            </a:ln>
          </p:spPr>
        </p:cxnSp>
        <p:cxnSp>
          <p:nvCxnSpPr>
            <p:cNvPr id="17" name="Straight Connector 16"/>
            <p:cNvCxnSpPr>
              <a:cxnSpLocks noChangeShapeType="1"/>
            </p:cNvCxnSpPr>
            <p:nvPr/>
          </p:nvCxnSpPr>
          <p:spPr bwMode="auto">
            <a:xfrm flipV="1">
              <a:off x="7836195" y="4245934"/>
              <a:ext cx="333153" cy="163403"/>
            </a:xfrm>
            <a:prstGeom prst="line">
              <a:avLst/>
            </a:prstGeom>
            <a:noFill/>
            <a:ln w="25400" algn="ctr">
              <a:solidFill>
                <a:srgbClr val="C00000"/>
              </a:solidFill>
              <a:round/>
              <a:headEnd/>
              <a:tailEnd/>
            </a:ln>
          </p:spPr>
        </p:cxnSp>
      </p:grpSp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2/6/20</a:t>
            </a:r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2875" y="6532563"/>
            <a:ext cx="747713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DBCF7F4-D700-480B-8421-F5A9DCEA4FCC}" type="slidenum">
              <a:rPr lang="en-US" sz="1400" smtClean="0">
                <a:solidFill>
                  <a:schemeClr val="tx1"/>
                </a:solidFill>
              </a:rPr>
              <a:pPr eaLnBrk="1" hangingPunct="1"/>
              <a:t>16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304800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 dirty="0"/>
              <a:t>Query Time</a:t>
            </a:r>
          </a:p>
        </p:txBody>
      </p:sp>
      <p:sp>
        <p:nvSpPr>
          <p:cNvPr id="3" name="Rectangle 2"/>
          <p:cNvSpPr/>
          <p:nvPr/>
        </p:nvSpPr>
        <p:spPr>
          <a:xfrm>
            <a:off x="790575" y="1339599"/>
            <a:ext cx="7870825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Let </a:t>
            </a:r>
            <a:r>
              <a:rPr lang="en-US" sz="2000" kern="0" dirty="0">
                <a:solidFill>
                  <a:srgbClr val="008380"/>
                </a:solidFill>
                <a:latin typeface="Symbol" pitchFamily="18" charset="2"/>
              </a:rPr>
              <a:t>D</a:t>
            </a:r>
            <a:r>
              <a:rPr lang="en-US" sz="2000" i="1" kern="0" baseline="-25000" dirty="0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i="1" kern="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be the trapezoid containing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Q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after the insertion of </a:t>
            </a:r>
            <a:r>
              <a:rPr lang="en-US" sz="2000" i="1" kern="0" dirty="0" err="1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kern="0" dirty="0" err="1">
                <a:solidFill>
                  <a:srgbClr val="000000"/>
                </a:solidFill>
                <a:latin typeface="Times New Roman"/>
              </a:rPr>
              <a:t>th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segment.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If </a:t>
            </a:r>
            <a:r>
              <a:rPr lang="en-US" sz="2000" kern="0" dirty="0">
                <a:solidFill>
                  <a:srgbClr val="008380"/>
                </a:solidFill>
                <a:latin typeface="Symbol" pitchFamily="18" charset="2"/>
              </a:rPr>
              <a:t>D</a:t>
            </a:r>
            <a:r>
              <a:rPr lang="en-US" sz="2000" i="1" kern="0" baseline="-25000" dirty="0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i="1" kern="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=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000" kern="0" dirty="0">
                <a:solidFill>
                  <a:srgbClr val="008380"/>
                </a:solidFill>
                <a:latin typeface="Symbol" pitchFamily="18" charset="2"/>
              </a:rPr>
              <a:t>D</a:t>
            </a:r>
            <a:r>
              <a:rPr lang="en-US" sz="2000" i="1" kern="0" baseline="-25000" dirty="0">
                <a:solidFill>
                  <a:srgbClr val="008380"/>
                </a:solidFill>
                <a:latin typeface="Times New Roman"/>
              </a:rPr>
              <a:t>i-</a:t>
            </a:r>
            <a:r>
              <a:rPr lang="en-US" sz="2000" kern="0" baseline="-25000" dirty="0">
                <a:solidFill>
                  <a:srgbClr val="008380"/>
                </a:solidFill>
                <a:latin typeface="Times New Roman"/>
              </a:rPr>
              <a:t>1</a:t>
            </a:r>
            <a:r>
              <a:rPr lang="en-US" sz="2000" i="1" kern="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then the insertion does not affect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Q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’s trapezoid (E.g.,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Q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  <a:sym typeface="Symbol"/>
              </a:rPr>
              <a:t>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  <a:sym typeface="Symbol"/>
              </a:rPr>
              <a:t>B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  <a:sym typeface="Symbol"/>
              </a:rPr>
              <a:t>).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If </a:t>
            </a:r>
            <a:r>
              <a:rPr lang="en-US" sz="2000" kern="0" dirty="0">
                <a:solidFill>
                  <a:srgbClr val="008380"/>
                </a:solidFill>
                <a:latin typeface="Symbol" pitchFamily="18" charset="2"/>
              </a:rPr>
              <a:t>D</a:t>
            </a:r>
            <a:r>
              <a:rPr lang="en-US" sz="2000" i="1" kern="0" baseline="-25000" dirty="0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i="1" kern="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≠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000" kern="0" dirty="0">
                <a:solidFill>
                  <a:srgbClr val="008380"/>
                </a:solidFill>
                <a:latin typeface="Symbol" pitchFamily="18" charset="2"/>
              </a:rPr>
              <a:t>D</a:t>
            </a:r>
            <a:r>
              <a:rPr lang="en-US" sz="2000" i="1" kern="0" baseline="-25000" dirty="0">
                <a:solidFill>
                  <a:srgbClr val="008380"/>
                </a:solidFill>
                <a:latin typeface="Times New Roman"/>
              </a:rPr>
              <a:t>i-</a:t>
            </a:r>
            <a:r>
              <a:rPr lang="en-US" sz="2000" kern="0" baseline="-25000" dirty="0">
                <a:solidFill>
                  <a:srgbClr val="008380"/>
                </a:solidFill>
                <a:latin typeface="Times New Roman"/>
              </a:rPr>
              <a:t>1</a:t>
            </a:r>
            <a:r>
              <a:rPr lang="en-US" sz="2000" i="1" kern="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then the insertion deleted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Q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’s trapezoid, and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Q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needs to be located among the at most 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4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new trapezoids.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kern="0" dirty="0">
              <a:solidFill>
                <a:srgbClr val="000000"/>
              </a:solidFill>
              <a:latin typeface="Times New Roman"/>
            </a:endParaRPr>
          </a:p>
          <a:p>
            <a:pPr algn="l">
              <a:lnSpc>
                <a:spcPct val="80000"/>
              </a:lnSpc>
              <a:spcBef>
                <a:spcPct val="20000"/>
              </a:spcBef>
              <a:defRPr/>
            </a:pPr>
            <a:endParaRPr lang="en-US" sz="200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Q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could fall 3 levels in the DAG.</a:t>
            </a:r>
            <a:endParaRPr lang="en-US" sz="2000" kern="0" dirty="0">
              <a:solidFill>
                <a:schemeClr val="tx1"/>
              </a:solidFill>
              <a:latin typeface="Times New Roman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4947" y="2636914"/>
            <a:ext cx="4155899" cy="1900322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5791230" y="3210985"/>
            <a:ext cx="51728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1200" b="1" i="1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</a:rPr>
              <a:t>s</a:t>
            </a:r>
            <a:r>
              <a:rPr kumimoji="0" lang="en-US" sz="1200" b="1" i="1" u="none" strike="noStrike" kern="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</a:rPr>
              <a:t>3</a:t>
            </a:r>
            <a:endParaRPr lang="en-US" sz="1200" dirty="0"/>
          </a:p>
        </p:txBody>
      </p:sp>
      <p:cxnSp>
        <p:nvCxnSpPr>
          <p:cNvPr id="12" name="Straight Connector 16"/>
          <p:cNvCxnSpPr>
            <a:cxnSpLocks noChangeShapeType="1"/>
          </p:cNvCxnSpPr>
          <p:nvPr/>
        </p:nvCxnSpPr>
        <p:spPr bwMode="auto">
          <a:xfrm flipV="1">
            <a:off x="5232653" y="3201684"/>
            <a:ext cx="1117155" cy="274497"/>
          </a:xfrm>
          <a:prstGeom prst="line">
            <a:avLst/>
          </a:prstGeom>
          <a:noFill/>
          <a:ln w="25400" algn="ctr">
            <a:solidFill>
              <a:srgbClr val="C00000"/>
            </a:solidFill>
            <a:round/>
            <a:headEnd/>
            <a:tailEnd/>
          </a:ln>
        </p:spPr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026" y="2691215"/>
            <a:ext cx="3823202" cy="1437929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1611402" y="3152130"/>
            <a:ext cx="51728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1200" b="1" i="1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</a:rPr>
              <a:t>s</a:t>
            </a:r>
            <a:r>
              <a:rPr kumimoji="0" lang="en-US" sz="1200" b="1" i="1" u="none" strike="noStrike" kern="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</a:rPr>
              <a:t>3</a:t>
            </a:r>
            <a:endParaRPr lang="en-US" sz="1200" dirty="0"/>
          </a:p>
        </p:txBody>
      </p:sp>
      <p:cxnSp>
        <p:nvCxnSpPr>
          <p:cNvPr id="16" name="Straight Connector 16"/>
          <p:cNvCxnSpPr>
            <a:cxnSpLocks noChangeShapeType="1"/>
          </p:cNvCxnSpPr>
          <p:nvPr/>
        </p:nvCxnSpPr>
        <p:spPr bwMode="auto">
          <a:xfrm flipV="1">
            <a:off x="960681" y="3164093"/>
            <a:ext cx="1117155" cy="274497"/>
          </a:xfrm>
          <a:prstGeom prst="line">
            <a:avLst/>
          </a:prstGeom>
          <a:noFill/>
          <a:ln w="25400" algn="ctr">
            <a:solidFill>
              <a:srgbClr val="C00000"/>
            </a:solidFill>
            <a:round/>
            <a:headEnd/>
            <a:tailEnd/>
          </a:ln>
        </p:spPr>
      </p:cxnSp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5373F516-1567-4E0B-A805-C1270579AC31}"/>
                  </a:ext>
                </a:extLst>
              </p14:cNvPr>
              <p14:cNvContentPartPr/>
              <p14:nvPr/>
            </p14:nvContentPartPr>
            <p14:xfrm>
              <a:off x="1202278" y="3564688"/>
              <a:ext cx="7214040" cy="85752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5373F516-1567-4E0B-A805-C1270579AC31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192918" y="3555328"/>
                <a:ext cx="7232760" cy="876240"/>
              </a:xfrm>
              <a:prstGeom prst="rect">
                <a:avLst/>
              </a:prstGeom>
            </p:spPr>
          </p:pic>
        </mc:Fallback>
      </mc:AlternateContent>
      <p:sp>
        <p:nvSpPr>
          <p:cNvPr id="19" name="Rectangle 18">
            <a:extLst>
              <a:ext uri="{FF2B5EF4-FFF2-40B4-BE49-F238E27FC236}">
                <a16:creationId xmlns:a16="http://schemas.microsoft.com/office/drawing/2014/main" id="{50F92068-4D34-4359-8DB9-5CB812D2607E}"/>
              </a:ext>
            </a:extLst>
          </p:cNvPr>
          <p:cNvSpPr/>
          <p:nvPr/>
        </p:nvSpPr>
        <p:spPr>
          <a:xfrm>
            <a:off x="1211717" y="3463184"/>
            <a:ext cx="2952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i="1" kern="0" dirty="0">
                <a:solidFill>
                  <a:srgbClr val="008380"/>
                </a:solidFill>
                <a:latin typeface="Times New Roman"/>
              </a:rPr>
              <a:t>Q</a:t>
            </a:r>
            <a:endParaRPr lang="en-US" sz="12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88F552A-FE69-4F45-83C3-135799BD8200}"/>
              </a:ext>
            </a:extLst>
          </p:cNvPr>
          <p:cNvSpPr/>
          <p:nvPr/>
        </p:nvSpPr>
        <p:spPr>
          <a:xfrm>
            <a:off x="6801624" y="4181641"/>
            <a:ext cx="27603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kern="0" dirty="0">
                <a:solidFill>
                  <a:srgbClr val="FFC000"/>
                </a:solidFill>
                <a:latin typeface="Times New Roman"/>
              </a:rPr>
              <a:t>?</a:t>
            </a:r>
            <a:endParaRPr lang="en-US" sz="1600" dirty="0">
              <a:solidFill>
                <a:srgbClr val="FFC000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416AFCA-5800-4D8F-9711-F8D069A75538}"/>
              </a:ext>
            </a:extLst>
          </p:cNvPr>
          <p:cNvSpPr/>
          <p:nvPr/>
        </p:nvSpPr>
        <p:spPr>
          <a:xfrm>
            <a:off x="8358281" y="4183001"/>
            <a:ext cx="27603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kern="0" dirty="0">
                <a:solidFill>
                  <a:srgbClr val="FFC000"/>
                </a:solidFill>
                <a:latin typeface="Times New Roman"/>
              </a:rPr>
              <a:t>?</a:t>
            </a:r>
            <a:endParaRPr lang="en-US" sz="16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06303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2/6/20</a:t>
            </a:r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CMPS 3130/6130 Computational Geometry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2875" y="6532563"/>
            <a:ext cx="747713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DBCF7F4-D700-480B-8421-F5A9DCEA4FCC}" type="slidenum">
              <a:rPr lang="en-US" sz="1400" smtClean="0">
                <a:solidFill>
                  <a:schemeClr val="tx1"/>
                </a:solidFill>
              </a:rPr>
              <a:pPr eaLnBrk="1" hangingPunct="1"/>
              <a:t>17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304800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 dirty="0"/>
              <a:t>Query Time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602511" y="1339599"/>
                <a:ext cx="8223081" cy="360733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r>
                  <a:rPr lang="en-US" sz="2000" kern="0" dirty="0">
                    <a:solidFill>
                      <a:srgbClr val="000000"/>
                    </a:solidFill>
                    <a:latin typeface="Times New Roman"/>
                  </a:rPr>
                  <a:t>Let </a:t>
                </a:r>
                <a:r>
                  <a:rPr lang="en-US" sz="2000" i="1" kern="0" dirty="0">
                    <a:solidFill>
                      <a:srgbClr val="008380"/>
                    </a:solidFill>
                  </a:rPr>
                  <a:t>X</a:t>
                </a:r>
                <a:r>
                  <a:rPr lang="en-US" sz="2000" i="1" kern="0" baseline="-25000" dirty="0">
                    <a:solidFill>
                      <a:srgbClr val="008380"/>
                    </a:solidFill>
                    <a:latin typeface="Times New Roman"/>
                  </a:rPr>
                  <a:t>i</a:t>
                </a:r>
                <a:r>
                  <a:rPr lang="en-US" sz="2000" i="1" kern="0" dirty="0">
                    <a:solidFill>
                      <a:srgbClr val="000000"/>
                    </a:solidFill>
                    <a:latin typeface="Times New Roman"/>
                  </a:rPr>
                  <a:t> </a:t>
                </a:r>
                <a:r>
                  <a:rPr lang="en-US" sz="2000" kern="0" dirty="0">
                    <a:solidFill>
                      <a:srgbClr val="000000"/>
                    </a:solidFill>
                    <a:latin typeface="Times New Roman"/>
                  </a:rPr>
                  <a:t>be the # nodes on path created in iteration </a:t>
                </a:r>
                <a:r>
                  <a:rPr lang="en-US" sz="2000" i="1" kern="0" dirty="0">
                    <a:solidFill>
                      <a:srgbClr val="008380"/>
                    </a:solidFill>
                    <a:latin typeface="Times New Roman"/>
                  </a:rPr>
                  <a:t>i</a:t>
                </a:r>
                <a:r>
                  <a:rPr lang="en-US" sz="2000" kern="0" dirty="0">
                    <a:solidFill>
                      <a:srgbClr val="000000"/>
                    </a:solidFill>
                    <a:latin typeface="Times New Roman"/>
                  </a:rPr>
                  <a:t>, and let </a:t>
                </a:r>
                <a:br>
                  <a:rPr lang="en-US" sz="2000" kern="0" dirty="0">
                    <a:solidFill>
                      <a:srgbClr val="000000"/>
                    </a:solidFill>
                    <a:latin typeface="Times New Roman"/>
                  </a:rPr>
                </a:br>
                <a:r>
                  <a:rPr lang="en-US" sz="2000" i="1" kern="0" dirty="0">
                    <a:solidFill>
                      <a:srgbClr val="008380"/>
                    </a:solidFill>
                    <a:latin typeface="+mn-lt"/>
                  </a:rPr>
                  <a:t>P</a:t>
                </a:r>
                <a:r>
                  <a:rPr lang="en-US" sz="2000" i="1" kern="0" baseline="-25000" dirty="0">
                    <a:solidFill>
                      <a:srgbClr val="008380"/>
                    </a:solidFill>
                    <a:latin typeface="Times New Roman"/>
                  </a:rPr>
                  <a:t>i</a:t>
                </a:r>
                <a:r>
                  <a:rPr lang="en-US" sz="2000" i="1" kern="0" dirty="0">
                    <a:solidFill>
                      <a:srgbClr val="000000"/>
                    </a:solidFill>
                    <a:latin typeface="Times New Roman"/>
                  </a:rPr>
                  <a:t> </a:t>
                </a:r>
                <a:r>
                  <a:rPr lang="en-US" sz="2000" kern="0" dirty="0">
                    <a:solidFill>
                      <a:srgbClr val="000000"/>
                    </a:solidFill>
                    <a:latin typeface="Times New Roman"/>
                  </a:rPr>
                  <a:t>be the probability that </a:t>
                </a:r>
                <a:r>
                  <a:rPr lang="en-US" sz="2000" i="1" kern="0" dirty="0">
                    <a:solidFill>
                      <a:srgbClr val="008380"/>
                    </a:solidFill>
                    <a:latin typeface="Times New Roman"/>
                  </a:rPr>
                  <a:t>Q</a:t>
                </a:r>
                <a:r>
                  <a:rPr lang="en-US" sz="2000" kern="0" dirty="0">
                    <a:solidFill>
                      <a:srgbClr val="000000"/>
                    </a:solidFill>
                    <a:latin typeface="Times New Roman"/>
                  </a:rPr>
                  <a:t> is in a new node in iteration </a:t>
                </a:r>
                <a:r>
                  <a:rPr lang="en-US" sz="2000" i="1" kern="0" dirty="0">
                    <a:solidFill>
                      <a:srgbClr val="008380"/>
                    </a:solidFill>
                    <a:latin typeface="Times New Roman"/>
                  </a:rPr>
                  <a:t>i</a:t>
                </a:r>
                <a:r>
                  <a:rPr lang="en-US" sz="2000" kern="0" dirty="0">
                    <a:solidFill>
                      <a:srgbClr val="000000"/>
                    </a:solidFill>
                    <a:latin typeface="Times New Roman"/>
                  </a:rPr>
                  <a:t>, i.e.,  </a:t>
                </a:r>
                <a:r>
                  <a:rPr lang="en-US" sz="2000" kern="0" dirty="0">
                    <a:solidFill>
                      <a:srgbClr val="008380"/>
                    </a:solidFill>
                    <a:latin typeface="Symbol" pitchFamily="18" charset="2"/>
                  </a:rPr>
                  <a:t>D</a:t>
                </a:r>
                <a:r>
                  <a:rPr lang="en-US" sz="2000" i="1" kern="0" baseline="-25000" dirty="0">
                    <a:solidFill>
                      <a:srgbClr val="008380"/>
                    </a:solidFill>
                    <a:latin typeface="Times New Roman"/>
                  </a:rPr>
                  <a:t>i</a:t>
                </a:r>
                <a:r>
                  <a:rPr lang="en-US" sz="2000" i="1" kern="0" dirty="0">
                    <a:solidFill>
                      <a:srgbClr val="000000"/>
                    </a:solidFill>
                    <a:latin typeface="Times New Roman"/>
                  </a:rPr>
                  <a:t> </a:t>
                </a:r>
                <a:r>
                  <a:rPr lang="en-US" sz="2000" kern="0" dirty="0">
                    <a:solidFill>
                      <a:srgbClr val="008380"/>
                    </a:solidFill>
                    <a:latin typeface="Times New Roman"/>
                  </a:rPr>
                  <a:t>≠</a:t>
                </a:r>
                <a:r>
                  <a:rPr lang="en-US" sz="2000" kern="0" dirty="0">
                    <a:solidFill>
                      <a:srgbClr val="000000"/>
                    </a:solidFill>
                    <a:latin typeface="Times New Roman"/>
                  </a:rPr>
                  <a:t> </a:t>
                </a:r>
                <a:r>
                  <a:rPr lang="en-US" sz="2000" kern="0" dirty="0">
                    <a:solidFill>
                      <a:srgbClr val="008380"/>
                    </a:solidFill>
                    <a:latin typeface="Symbol" pitchFamily="18" charset="2"/>
                  </a:rPr>
                  <a:t>D</a:t>
                </a:r>
                <a:r>
                  <a:rPr lang="en-US" sz="2000" i="1" kern="0" baseline="-25000" dirty="0">
                    <a:solidFill>
                      <a:srgbClr val="008380"/>
                    </a:solidFill>
                    <a:latin typeface="Times New Roman"/>
                  </a:rPr>
                  <a:t>i-</a:t>
                </a:r>
                <a:r>
                  <a:rPr lang="en-US" sz="2000" kern="0" baseline="-25000" dirty="0">
                    <a:solidFill>
                      <a:srgbClr val="008380"/>
                    </a:solidFill>
                    <a:latin typeface="Times New Roman"/>
                  </a:rPr>
                  <a:t>1</a:t>
                </a:r>
                <a:r>
                  <a:rPr lang="en-US" sz="2000" i="1" kern="0" dirty="0">
                    <a:solidFill>
                      <a:srgbClr val="000000"/>
                    </a:solidFill>
                    <a:latin typeface="Times New Roman"/>
                  </a:rPr>
                  <a:t> </a:t>
                </a:r>
              </a:p>
              <a:p>
                <a:pPr marL="342900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r>
                  <a:rPr lang="en-US" sz="2000" kern="0" dirty="0">
                    <a:solidFill>
                      <a:srgbClr val="000000"/>
                    </a:solidFill>
                    <a:latin typeface="Times New Roman"/>
                  </a:rPr>
                  <a:t>The expected search path length is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kern="0" smtClean="0">
                        <a:solidFill>
                          <a:srgbClr val="008380"/>
                        </a:solidFill>
                        <a:latin typeface="Cambria Math"/>
                      </a:rPr>
                      <m:t>E</m:t>
                    </m:r>
                    <m:d>
                      <m:dPr>
                        <m:ctrlP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nary>
                          <m:naryPr>
                            <m:chr m:val="∑"/>
                            <m:limLoc m:val="subSup"/>
                            <m:ctrlP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5"/>
                              </m:rP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𝑖</m:t>
                            </m:r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=1</m:t>
                            </m:r>
                          </m:sub>
                          <m:sup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𝑛</m:t>
                            </m:r>
                          </m:sup>
                          <m:e>
                            <m:sSub>
                              <m:sSubPr>
                                <m:ctrlPr>
                                  <a:rPr lang="en-US" sz="2000" i="1" kern="0" smtClean="0">
                                    <a:solidFill>
                                      <a:srgbClr val="00838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0" i="1" kern="0" smtClea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</m:e>
                        </m:nary>
                      </m:e>
                    </m:d>
                    <m:r>
                      <a:rPr lang="en-US" sz="2000" b="0" i="1" kern="0" smtClean="0">
                        <a:solidFill>
                          <a:srgbClr val="008380"/>
                        </a:solidFill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ctrlP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𝑛</m:t>
                        </m:r>
                      </m:sup>
                      <m:e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𝐸</m:t>
                        </m:r>
                        <m:d>
                          <m:dPr>
                            <m:ctrlP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000" b="0" i="1" kern="0" smtClean="0">
                                    <a:solidFill>
                                      <a:srgbClr val="00838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0" i="1" kern="0" smtClea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 sz="2000" b="0" i="1" kern="0" smtClea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 </m:t>
                        </m:r>
                      </m:e>
                    </m:nary>
                    <m:r>
                      <a:rPr lang="en-US" sz="2000" b="0" i="1" kern="0" smtClean="0">
                        <a:solidFill>
                          <a:srgbClr val="008380"/>
                        </a:solidFill>
                        <a:latin typeface="Cambria Math"/>
                      </a:rPr>
                      <m:t>≤</m:t>
                    </m:r>
                    <m:nary>
                      <m:naryPr>
                        <m:chr m:val="∑"/>
                        <m:limLoc m:val="subSup"/>
                        <m:ctrlPr>
                          <a:rPr lang="en-US" sz="2000" i="1" ker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𝑛</m:t>
                        </m:r>
                      </m:sup>
                      <m:e>
                        <m: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</a:rPr>
                          <m:t>3 </m:t>
                        </m:r>
                        <m:sSub>
                          <m:sSubPr>
                            <m:ctrlP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sz="2000" kern="0" dirty="0">
                    <a:solidFill>
                      <a:srgbClr val="000000"/>
                    </a:solidFill>
                    <a:latin typeface="Times New Roman"/>
                  </a:rPr>
                  <a:t> by lin. of  expectation and since </a:t>
                </a:r>
                <a:r>
                  <a:rPr lang="en-US" sz="2000" i="1" kern="0" dirty="0">
                    <a:solidFill>
                      <a:srgbClr val="008380"/>
                    </a:solidFill>
                    <a:latin typeface="Times New Roman"/>
                  </a:rPr>
                  <a:t>Q</a:t>
                </a:r>
                <a:r>
                  <a:rPr lang="en-US" sz="2000" kern="0" dirty="0">
                    <a:solidFill>
                      <a:srgbClr val="000000"/>
                    </a:solidFill>
                    <a:latin typeface="Times New Roman"/>
                  </a:rPr>
                  <a:t> can drop at most </a:t>
                </a:r>
                <a:r>
                  <a:rPr lang="en-US" sz="2000" kern="0" dirty="0">
                    <a:solidFill>
                      <a:srgbClr val="008380"/>
                    </a:solidFill>
                    <a:latin typeface="Times New Roman"/>
                  </a:rPr>
                  <a:t>3</a:t>
                </a:r>
                <a:r>
                  <a:rPr lang="en-US" sz="2000" kern="0" dirty="0">
                    <a:solidFill>
                      <a:srgbClr val="000000"/>
                    </a:solidFill>
                    <a:latin typeface="Times New Roman"/>
                  </a:rPr>
                  <a:t> levels. </a:t>
                </a:r>
              </a:p>
              <a:p>
                <a:pPr marL="342900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r>
                  <a:rPr lang="en-US" sz="2000" b="1" kern="0" dirty="0">
                    <a:solidFill>
                      <a:srgbClr val="000000"/>
                    </a:solidFill>
                    <a:latin typeface="Times New Roman"/>
                  </a:rPr>
                  <a:t>Claim: </a:t>
                </a:r>
                <a:r>
                  <a:rPr lang="en-US" sz="2000" i="1" kern="0" dirty="0">
                    <a:solidFill>
                      <a:srgbClr val="008380"/>
                    </a:solidFill>
                  </a:rPr>
                  <a:t>P</a:t>
                </a:r>
                <a:r>
                  <a:rPr lang="en-US" sz="2000" i="1" kern="0" baseline="-25000" dirty="0">
                    <a:solidFill>
                      <a:srgbClr val="008380"/>
                    </a:solidFill>
                    <a:latin typeface="Times New Roman"/>
                  </a:rPr>
                  <a:t>i</a:t>
                </a:r>
                <a:r>
                  <a:rPr lang="en-US" sz="2000" kern="0" dirty="0">
                    <a:solidFill>
                      <a:srgbClr val="008380"/>
                    </a:solidFill>
                    <a:latin typeface="Times New Roman"/>
                  </a:rPr>
                  <a:t> ≤ 4/</a:t>
                </a:r>
                <a:r>
                  <a:rPr lang="en-US" sz="2000" i="1" kern="0" dirty="0" err="1">
                    <a:solidFill>
                      <a:srgbClr val="008380"/>
                    </a:solidFill>
                    <a:latin typeface="Times New Roman"/>
                  </a:rPr>
                  <a:t>i</a:t>
                </a:r>
                <a:r>
                  <a:rPr lang="en-US" sz="2000" kern="0" dirty="0">
                    <a:solidFill>
                      <a:srgbClr val="008380"/>
                    </a:solidFill>
                    <a:latin typeface="Times New Roman"/>
                  </a:rPr>
                  <a:t> </a:t>
                </a:r>
                <a:r>
                  <a:rPr lang="en-US" sz="2000" kern="0" dirty="0">
                    <a:solidFill>
                      <a:srgbClr val="000000"/>
                    </a:solidFill>
                    <a:latin typeface="Times New Roman"/>
                  </a:rPr>
                  <a:t>.</a:t>
                </a:r>
              </a:p>
              <a:p>
                <a:pPr marL="800100" lvl="1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r>
                  <a:rPr lang="en-US" sz="2000" kern="0" dirty="0">
                    <a:solidFill>
                      <a:srgbClr val="000000"/>
                    </a:solidFill>
                    <a:latin typeface="Times New Roman"/>
                  </a:rPr>
                  <a:t>Backwards analysis: Consider deleting segments, instead of inserting.</a:t>
                </a:r>
              </a:p>
              <a:p>
                <a:pPr marL="800100" lvl="1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r>
                  <a:rPr lang="en-US" sz="2000" kern="0" dirty="0">
                    <a:solidFill>
                      <a:srgbClr val="000000"/>
                    </a:solidFill>
                    <a:latin typeface="Times New Roman"/>
                  </a:rPr>
                  <a:t>Trapezoid </a:t>
                </a:r>
                <a:r>
                  <a:rPr lang="en-US" sz="2000" kern="0" dirty="0">
                    <a:solidFill>
                      <a:srgbClr val="008380"/>
                    </a:solidFill>
                    <a:latin typeface="Symbol" pitchFamily="18" charset="2"/>
                  </a:rPr>
                  <a:t>D</a:t>
                </a:r>
                <a:r>
                  <a:rPr lang="en-US" sz="2000" i="1" kern="0" baseline="-25000" dirty="0">
                    <a:solidFill>
                      <a:srgbClr val="008380"/>
                    </a:solidFill>
                    <a:latin typeface="Times New Roman"/>
                  </a:rPr>
                  <a:t>i  </a:t>
                </a:r>
                <a:r>
                  <a:rPr lang="en-US" sz="2000" kern="0" dirty="0">
                    <a:solidFill>
                      <a:srgbClr val="000000"/>
                    </a:solidFill>
                    <a:latin typeface="Times New Roman"/>
                  </a:rPr>
                  <a:t>depends on </a:t>
                </a:r>
                <a:r>
                  <a:rPr lang="en-US" sz="2000" kern="0" dirty="0">
                    <a:solidFill>
                      <a:srgbClr val="008380"/>
                    </a:solidFill>
                    <a:latin typeface="Times New Roman"/>
                  </a:rPr>
                  <a:t>≤ 4 </a:t>
                </a:r>
                <a:r>
                  <a:rPr lang="en-US" sz="2000" kern="0" dirty="0">
                    <a:solidFill>
                      <a:srgbClr val="000000"/>
                    </a:solidFill>
                    <a:latin typeface="Times New Roman"/>
                  </a:rPr>
                  <a:t>segments. The probability that the </a:t>
                </a:r>
                <a:r>
                  <a:rPr lang="en-US" sz="2000" i="1" kern="0" dirty="0" err="1">
                    <a:solidFill>
                      <a:srgbClr val="008380"/>
                    </a:solidFill>
                    <a:latin typeface="Times New Roman"/>
                  </a:rPr>
                  <a:t>i</a:t>
                </a:r>
                <a:r>
                  <a:rPr lang="en-US" sz="2000" kern="0" dirty="0" err="1">
                    <a:solidFill>
                      <a:srgbClr val="000000"/>
                    </a:solidFill>
                    <a:latin typeface="Times New Roman"/>
                  </a:rPr>
                  <a:t>th</a:t>
                </a:r>
                <a:r>
                  <a:rPr lang="en-US" sz="2000" kern="0" dirty="0">
                    <a:solidFill>
                      <a:srgbClr val="000000"/>
                    </a:solidFill>
                    <a:latin typeface="Times New Roman"/>
                  </a:rPr>
                  <a:t> segment is one of these </a:t>
                </a:r>
                <a:r>
                  <a:rPr lang="en-US" sz="2000" kern="0" dirty="0">
                    <a:solidFill>
                      <a:srgbClr val="008380"/>
                    </a:solidFill>
                    <a:latin typeface="Times New Roman"/>
                  </a:rPr>
                  <a:t>4</a:t>
                </a:r>
                <a:r>
                  <a:rPr lang="en-US" sz="2000" kern="0" dirty="0">
                    <a:solidFill>
                      <a:srgbClr val="000000"/>
                    </a:solidFill>
                    <a:latin typeface="Times New Roman"/>
                  </a:rPr>
                  <a:t> is </a:t>
                </a:r>
                <a:r>
                  <a:rPr lang="en-US" sz="2000" kern="0" dirty="0">
                    <a:solidFill>
                      <a:srgbClr val="008380"/>
                    </a:solidFill>
                    <a:latin typeface="Times New Roman"/>
                  </a:rPr>
                  <a:t>≤ 4/</a:t>
                </a:r>
                <a:r>
                  <a:rPr lang="en-US" sz="2000" i="1" kern="0" dirty="0" err="1">
                    <a:solidFill>
                      <a:srgbClr val="008380"/>
                    </a:solidFill>
                    <a:latin typeface="Times New Roman"/>
                  </a:rPr>
                  <a:t>i</a:t>
                </a:r>
                <a:r>
                  <a:rPr lang="en-US" sz="2000" kern="0" dirty="0">
                    <a:solidFill>
                      <a:srgbClr val="008380"/>
                    </a:solidFill>
                    <a:latin typeface="Times New Roman"/>
                  </a:rPr>
                  <a:t> </a:t>
                </a:r>
                <a:r>
                  <a:rPr lang="en-US" sz="2000" kern="0" dirty="0">
                    <a:solidFill>
                      <a:srgbClr val="000000"/>
                    </a:solidFill>
                    <a:latin typeface="Times New Roman"/>
                  </a:rPr>
                  <a:t>.</a:t>
                </a:r>
              </a:p>
              <a:p>
                <a:pPr marL="342900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r>
                  <a:rPr lang="en-US" sz="2000" kern="0" dirty="0">
                    <a:solidFill>
                      <a:srgbClr val="000000"/>
                    </a:solidFill>
                    <a:latin typeface="Times New Roman"/>
                  </a:rPr>
                  <a:t>The expected search path length is at most</a:t>
                </a:r>
              </a:p>
              <a:p>
                <a:pPr lvl="1" algn="l">
                  <a:lnSpc>
                    <a:spcPct val="80000"/>
                  </a:lnSpc>
                  <a:spcBef>
                    <a:spcPct val="20000"/>
                  </a:spcBef>
                  <a:defRPr/>
                </a:pPr>
                <a:r>
                  <a:rPr lang="en-US" sz="2000" kern="0" dirty="0">
                    <a:solidFill>
                      <a:srgbClr val="000000"/>
                    </a:solidFill>
                    <a:latin typeface="Times New Roman"/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ctrlPr>
                          <a:rPr lang="en-US" sz="2000" i="1" ker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𝑛</m:t>
                        </m:r>
                      </m:sup>
                      <m:e>
                        <m: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</a:rPr>
                          <m:t>3 </m:t>
                        </m:r>
                        <m:sSub>
                          <m:sSubPr>
                            <m:ctrlP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=</m:t>
                        </m:r>
                        <m:nary>
                          <m:naryPr>
                            <m:chr m:val="∑"/>
                            <m:limLoc m:val="subSup"/>
                            <m:ctrlP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5"/>
                              </m:rP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𝑖</m:t>
                            </m:r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=1</m:t>
                            </m:r>
                          </m:sub>
                          <m:sup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𝑛</m:t>
                            </m:r>
                          </m:sup>
                          <m:e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3 </m:t>
                            </m:r>
                            <m:f>
                              <m:fPr>
                                <m:ctrlPr>
                                  <a:rPr lang="en-US" sz="2000" i="1" kern="0" smtClean="0">
                                    <a:solidFill>
                                      <a:srgbClr val="00838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b="0" i="1" kern="0" smtClea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  <m:t>4</m:t>
                                </m:r>
                              </m:num>
                              <m:den>
                                <m:r>
                                  <a:rPr lang="en-US" sz="2000" b="0" i="1" kern="0" smtClea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  <m:t>𝑖</m:t>
                                </m:r>
                              </m:den>
                            </m:f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=</m:t>
                            </m:r>
                            <m: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12</m:t>
                            </m:r>
                            <m:nary>
                              <m:naryPr>
                                <m:chr m:val="∑"/>
                                <m:limLoc m:val="subSup"/>
                                <m:ctrlP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25"/>
                                  </m:rP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  <m:t>𝑖</m:t>
                                </m:r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  <m:t>=1</m:t>
                                </m:r>
                              </m:sub>
                              <m:sup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  <m:t>𝑛</m:t>
                                </m:r>
                              </m:sup>
                              <m:e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  <m:t> </m:t>
                                </m:r>
                                <m:f>
                                  <m:fPr>
                                    <m:ctrlPr>
                                      <a:rPr lang="en-US" sz="2000" i="1" kern="0">
                                        <a:solidFill>
                                          <a:srgbClr val="00838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b="0" i="1" kern="0" smtClean="0">
                                        <a:solidFill>
                                          <a:srgbClr val="008380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2000" i="1" kern="0">
                                        <a:solidFill>
                                          <a:srgbClr val="008380"/>
                                        </a:solidFill>
                                        <a:latin typeface="Cambria Math"/>
                                      </a:rPr>
                                      <m:t>𝑖</m:t>
                                    </m:r>
                                  </m:den>
                                </m:f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  <m:t>=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000" b="0" i="0" kern="0" smtClea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  <m:t>Θ</m:t>
                                </m:r>
                                <m:r>
                                  <a:rPr lang="en-US" sz="2000" b="0" i="1" kern="0" smtClea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  <m:t>(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000" b="0" i="1" kern="0" smtClea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  <m:t>log</m:t>
                                </m:r>
                                <m:r>
                                  <a:rPr lang="en-US" sz="2000" b="0" i="1" kern="0" smtClea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  <m:t> </m:t>
                                </m:r>
                                <m:r>
                                  <a:rPr lang="en-US" sz="2000" b="0" i="1" kern="0" smtClea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en-US" sz="2000" b="0" i="1" kern="0" smtClea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  <m:t>)</m:t>
                                </m:r>
                              </m:e>
                            </m:nary>
                          </m:e>
                        </m:nary>
                      </m:e>
                    </m:nary>
                  </m:oMath>
                </a14:m>
                <a:r>
                  <a:rPr lang="en-US" sz="2000" kern="0" dirty="0">
                    <a:solidFill>
                      <a:srgbClr val="000000"/>
                    </a:solidFill>
                    <a:latin typeface="Times New Roman"/>
                  </a:rPr>
                  <a:t>             Harmonic number </a:t>
                </a:r>
                <a:br>
                  <a:rPr lang="en-US" sz="2000" kern="0" dirty="0">
                    <a:solidFill>
                      <a:srgbClr val="000000"/>
                    </a:solidFill>
                    <a:latin typeface="Times New Roman"/>
                  </a:rPr>
                </a:br>
                <a:endParaRPr lang="en-US" sz="2000" kern="0" dirty="0">
                  <a:solidFill>
                    <a:srgbClr val="000000"/>
                  </a:solidFill>
                  <a:latin typeface="Times New Roman"/>
                </a:endParaRPr>
              </a:p>
              <a:p>
                <a:pPr marL="800100" lvl="1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endParaRPr lang="en-US" sz="2000" kern="0" dirty="0">
                  <a:solidFill>
                    <a:srgbClr val="000000"/>
                  </a:solidFill>
                  <a:latin typeface="Times New Roman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511" y="1339599"/>
                <a:ext cx="8223081" cy="3607334"/>
              </a:xfrm>
              <a:prstGeom prst="rect">
                <a:avLst/>
              </a:prstGeom>
              <a:blipFill>
                <a:blip r:embed="rId3"/>
                <a:stretch>
                  <a:fillRect l="-667" t="-2703" r="-519" b="-30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4947" y="4699631"/>
            <a:ext cx="4155899" cy="1900322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5791230" y="5273702"/>
            <a:ext cx="51728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1200" b="1" i="1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</a:rPr>
              <a:t>s</a:t>
            </a:r>
            <a:r>
              <a:rPr kumimoji="0" lang="en-US" sz="1200" b="1" i="1" u="none" strike="noStrike" kern="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</a:rPr>
              <a:t>3</a:t>
            </a:r>
            <a:endParaRPr lang="en-US" sz="1200" dirty="0"/>
          </a:p>
        </p:txBody>
      </p:sp>
      <p:cxnSp>
        <p:nvCxnSpPr>
          <p:cNvPr id="12" name="Straight Connector 16"/>
          <p:cNvCxnSpPr>
            <a:cxnSpLocks noChangeShapeType="1"/>
          </p:cNvCxnSpPr>
          <p:nvPr/>
        </p:nvCxnSpPr>
        <p:spPr bwMode="auto">
          <a:xfrm flipV="1">
            <a:off x="5232653" y="5264401"/>
            <a:ext cx="1117155" cy="274497"/>
          </a:xfrm>
          <a:prstGeom prst="line">
            <a:avLst/>
          </a:prstGeom>
          <a:noFill/>
          <a:ln w="25400" algn="ctr">
            <a:solidFill>
              <a:srgbClr val="C00000"/>
            </a:solidFill>
            <a:round/>
            <a:headEnd/>
            <a:tailEnd/>
          </a:ln>
        </p:spPr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026" y="4753932"/>
            <a:ext cx="3823202" cy="1437929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1611402" y="5214847"/>
            <a:ext cx="51728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1200" b="1" i="1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</a:rPr>
              <a:t>s</a:t>
            </a:r>
            <a:r>
              <a:rPr kumimoji="0" lang="en-US" sz="1200" b="1" i="1" u="none" strike="noStrike" kern="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</a:rPr>
              <a:t>3</a:t>
            </a:r>
            <a:endParaRPr lang="en-US" sz="1200" dirty="0"/>
          </a:p>
        </p:txBody>
      </p:sp>
      <p:cxnSp>
        <p:nvCxnSpPr>
          <p:cNvPr id="16" name="Straight Connector 16"/>
          <p:cNvCxnSpPr>
            <a:cxnSpLocks noChangeShapeType="1"/>
          </p:cNvCxnSpPr>
          <p:nvPr/>
        </p:nvCxnSpPr>
        <p:spPr bwMode="auto">
          <a:xfrm flipV="1">
            <a:off x="960681" y="5226810"/>
            <a:ext cx="1117155" cy="274497"/>
          </a:xfrm>
          <a:prstGeom prst="line">
            <a:avLst/>
          </a:prstGeom>
          <a:noFill/>
          <a:ln w="25400" algn="ctr">
            <a:solidFill>
              <a:srgbClr val="C00000"/>
            </a:solidFill>
            <a:round/>
            <a:headEnd/>
            <a:tailEnd/>
          </a:ln>
        </p:spPr>
      </p:cxn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8500161" y="4416996"/>
            <a:ext cx="206375" cy="188913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pic>
        <p:nvPicPr>
          <p:cNvPr id="14" name="Picture 3">
            <a:extLst>
              <a:ext uri="{FF2B5EF4-FFF2-40B4-BE49-F238E27FC236}">
                <a16:creationId xmlns:a16="http://schemas.microsoft.com/office/drawing/2014/main" id="{330852FE-3AB1-4D9D-BD67-9345A07611BB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712" b="20875"/>
          <a:stretch/>
        </p:blipFill>
        <p:spPr bwMode="auto">
          <a:xfrm>
            <a:off x="-48986" y="2661556"/>
            <a:ext cx="1111765" cy="1004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63089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2/6/20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843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184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BC63001-D044-4F42-B1F9-5E3CB6395907}" type="slidenum">
              <a:rPr lang="en-US" sz="1400" smtClean="0">
                <a:solidFill>
                  <a:schemeClr val="tx1"/>
                </a:solidFill>
              </a:rPr>
              <a:pPr eaLnBrk="1" hangingPunct="1"/>
              <a:t>2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304800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/>
              <a:t>Trapezoidal map</a:t>
            </a:r>
          </a:p>
        </p:txBody>
      </p:sp>
      <p:sp>
        <p:nvSpPr>
          <p:cNvPr id="3" name="Rectangle 2"/>
          <p:cNvSpPr/>
          <p:nvPr/>
        </p:nvSpPr>
        <p:spPr>
          <a:xfrm>
            <a:off x="790575" y="1284288"/>
            <a:ext cx="7977188" cy="5478423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b="1" kern="0" dirty="0">
                <a:solidFill>
                  <a:srgbClr val="000000"/>
                </a:solidFill>
                <a:latin typeface="Times New Roman"/>
              </a:rPr>
              <a:t>Input: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Set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S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={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s</a:t>
            </a:r>
            <a:r>
              <a:rPr lang="en-US" sz="2000" kern="0" baseline="-25000" dirty="0">
                <a:solidFill>
                  <a:srgbClr val="008380"/>
                </a:solidFill>
                <a:latin typeface="Times New Roman"/>
              </a:rPr>
              <a:t>1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,…,</a:t>
            </a:r>
            <a:r>
              <a:rPr lang="en-US" sz="2000" i="1" kern="0" dirty="0" err="1">
                <a:solidFill>
                  <a:srgbClr val="008380"/>
                </a:solidFill>
                <a:latin typeface="Times New Roman"/>
              </a:rPr>
              <a:t>s</a:t>
            </a:r>
            <a:r>
              <a:rPr lang="en-US" sz="2000" i="1" kern="0" baseline="-25000" dirty="0" err="1">
                <a:solidFill>
                  <a:srgbClr val="008380"/>
                </a:solidFill>
                <a:latin typeface="Times New Roman"/>
              </a:rPr>
              <a:t>n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}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of non-intersecting line segments.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b="1" kern="0" dirty="0">
                <a:solidFill>
                  <a:srgbClr val="000000"/>
                </a:solidFill>
                <a:latin typeface="Times New Roman"/>
              </a:rPr>
              <a:t>Query: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Given point </a:t>
            </a:r>
            <a:r>
              <a:rPr lang="en-US" sz="2000" b="1" i="1" dirty="0">
                <a:solidFill>
                  <a:srgbClr val="339933"/>
                </a:solidFill>
              </a:rPr>
              <a:t>p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, report the segment directly above </a:t>
            </a:r>
            <a:r>
              <a:rPr lang="en-US" sz="2000" b="1" i="1" dirty="0">
                <a:solidFill>
                  <a:srgbClr val="339933"/>
                </a:solidFill>
              </a:rPr>
              <a:t>p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140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Create trapezoidal map by shooting two rays vertically (up and down) from each vertex until a segment is hit. [Assume no segment is vertical.]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b="1" kern="0" dirty="0">
                <a:solidFill>
                  <a:srgbClr val="000000"/>
                </a:solidFill>
                <a:latin typeface="Times New Roman"/>
              </a:rPr>
              <a:t>Trapezoidal map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= rays + segments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Enclose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S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into bounding box to avoid</a:t>
            </a:r>
            <a:br>
              <a:rPr lang="en-US" sz="2000" kern="0" dirty="0">
                <a:solidFill>
                  <a:srgbClr val="000000"/>
                </a:solidFill>
                <a:latin typeface="Times New Roman"/>
              </a:rPr>
            </a:b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infinite rays.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All faces in subdivision are trapezoids,</a:t>
            </a:r>
            <a:br>
              <a:rPr lang="en-US" sz="2000" kern="0" dirty="0">
                <a:solidFill>
                  <a:srgbClr val="000000"/>
                </a:solidFill>
                <a:latin typeface="Times New Roman"/>
              </a:rPr>
            </a:b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with vertical sides.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The trapezoidal map has at most</a:t>
            </a:r>
            <a:br>
              <a:rPr lang="en-US" sz="2000" kern="0" dirty="0">
                <a:solidFill>
                  <a:srgbClr val="000000"/>
                </a:solidFill>
                <a:latin typeface="Times New Roman"/>
              </a:rPr>
            </a:b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6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n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+4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vertices and 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3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n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+1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trapezoids: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Each vertex shoots two rays, so, 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2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n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(1+2)</a:t>
            </a:r>
            <a:br>
              <a:rPr lang="en-US" sz="2000" kern="0" dirty="0">
                <a:solidFill>
                  <a:srgbClr val="000000"/>
                </a:solidFill>
                <a:latin typeface="Times New Roman"/>
              </a:rPr>
            </a:b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vertices, plus 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4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for the bounding box.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Count trapezoids by vertex that creates its</a:t>
            </a:r>
            <a:br>
              <a:rPr lang="en-US" sz="2000" kern="0" dirty="0">
                <a:solidFill>
                  <a:srgbClr val="000000"/>
                </a:solidFill>
                <a:latin typeface="Times New Roman"/>
              </a:rPr>
            </a:b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left boundary segment: </a:t>
            </a:r>
            <a:r>
              <a:rPr lang="en-US" sz="2000" kern="0" dirty="0">
                <a:solidFill>
                  <a:srgbClr val="FF0000"/>
                </a:solidFill>
                <a:latin typeface="Times New Roman"/>
              </a:rPr>
              <a:t>Left segment end-</a:t>
            </a:r>
            <a:br>
              <a:rPr lang="en-US" sz="2000" kern="0" dirty="0">
                <a:solidFill>
                  <a:srgbClr val="FF0000"/>
                </a:solidFill>
                <a:latin typeface="Times New Roman"/>
              </a:rPr>
            </a:br>
            <a:r>
              <a:rPr lang="en-US" sz="2000" kern="0" dirty="0">
                <a:solidFill>
                  <a:srgbClr val="FF0000"/>
                </a:solidFill>
                <a:latin typeface="Times New Roman"/>
              </a:rPr>
              <a:t>point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for at most two trapezoids, </a:t>
            </a:r>
            <a:r>
              <a:rPr lang="en-US" sz="2000" kern="0" dirty="0">
                <a:solidFill>
                  <a:srgbClr val="0000FF"/>
                </a:solidFill>
                <a:latin typeface="Times New Roman"/>
              </a:rPr>
              <a:t>right </a:t>
            </a:r>
            <a:br>
              <a:rPr lang="en-US" sz="2000" kern="0" dirty="0">
                <a:solidFill>
                  <a:srgbClr val="0000FF"/>
                </a:solidFill>
                <a:latin typeface="Times New Roman"/>
              </a:rPr>
            </a:br>
            <a:r>
              <a:rPr lang="en-US" sz="2000" kern="0" dirty="0">
                <a:solidFill>
                  <a:srgbClr val="0000FF"/>
                </a:solidFill>
                <a:latin typeface="Times New Roman"/>
              </a:rPr>
              <a:t>segment endpoint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for one trapezoid, </a:t>
            </a:r>
            <a:r>
              <a:rPr lang="en-US" sz="2000" kern="0" dirty="0">
                <a:solidFill>
                  <a:srgbClr val="00B050"/>
                </a:solidFill>
                <a:latin typeface="Times New Roman"/>
              </a:rPr>
              <a:t>corner</a:t>
            </a:r>
            <a:br>
              <a:rPr lang="en-US" sz="2000" kern="0" dirty="0">
                <a:solidFill>
                  <a:srgbClr val="00B050"/>
                </a:solidFill>
                <a:latin typeface="Times New Roman"/>
              </a:rPr>
            </a:br>
            <a:r>
              <a:rPr lang="en-US" sz="2000" kern="0" dirty="0">
                <a:solidFill>
                  <a:srgbClr val="00B050"/>
                </a:solidFill>
                <a:latin typeface="Times New Roman"/>
              </a:rPr>
              <a:t>of box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for one trapezoid.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  <a:sym typeface="Symbol"/>
              </a:rPr>
              <a:t> 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3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n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+1</a:t>
            </a:r>
            <a:br>
              <a:rPr lang="en-US" sz="2000" kern="0" dirty="0">
                <a:solidFill>
                  <a:srgbClr val="000000"/>
                </a:solidFill>
                <a:latin typeface="Times New Roman"/>
              </a:rPr>
            </a:br>
            <a:endParaRPr lang="en-US" sz="2000" kern="0" dirty="0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18439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1700" y="3017838"/>
            <a:ext cx="2711450" cy="270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5116644E-4EA7-4FE6-B52B-F8B1E97C5F36}"/>
              </a:ext>
            </a:extLst>
          </p:cNvPr>
          <p:cNvGrpSpPr/>
          <p:nvPr/>
        </p:nvGrpSpPr>
        <p:grpSpPr>
          <a:xfrm>
            <a:off x="7672432" y="4660609"/>
            <a:ext cx="387465" cy="648864"/>
            <a:chOff x="7672432" y="4981284"/>
            <a:chExt cx="387465" cy="648864"/>
          </a:xfrm>
        </p:grpSpPr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8CA1074B-E5E1-4246-BF8A-394A8C99EC29}"/>
                </a:ext>
              </a:extLst>
            </p:cNvPr>
            <p:cNvSpPr/>
            <p:nvPr/>
          </p:nvSpPr>
          <p:spPr bwMode="auto">
            <a:xfrm>
              <a:off x="7702522" y="4981284"/>
              <a:ext cx="357375" cy="517095"/>
            </a:xfrm>
            <a:custGeom>
              <a:avLst/>
              <a:gdLst>
                <a:gd name="connsiteX0" fmla="*/ 0 w 357375"/>
                <a:gd name="connsiteY0" fmla="*/ 21961 h 517095"/>
                <a:gd name="connsiteX1" fmla="*/ 5990 w 357375"/>
                <a:gd name="connsiteY1" fmla="*/ 243574 h 517095"/>
                <a:gd name="connsiteX2" fmla="*/ 353382 w 357375"/>
                <a:gd name="connsiteY2" fmla="*/ 517095 h 517095"/>
                <a:gd name="connsiteX3" fmla="*/ 357375 w 357375"/>
                <a:gd name="connsiteY3" fmla="*/ 0 h 517095"/>
                <a:gd name="connsiteX4" fmla="*/ 0 w 357375"/>
                <a:gd name="connsiteY4" fmla="*/ 21961 h 5170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57375" h="517095">
                  <a:moveTo>
                    <a:pt x="0" y="21961"/>
                  </a:moveTo>
                  <a:lnTo>
                    <a:pt x="5990" y="243574"/>
                  </a:lnTo>
                  <a:lnTo>
                    <a:pt x="353382" y="517095"/>
                  </a:lnTo>
                  <a:lnTo>
                    <a:pt x="357375" y="0"/>
                  </a:lnTo>
                  <a:lnTo>
                    <a:pt x="0" y="21961"/>
                  </a:lnTo>
                  <a:close/>
                </a:path>
              </a:pathLst>
            </a:custGeom>
            <a:solidFill>
              <a:srgbClr val="FF0000">
                <a:alpha val="20000"/>
              </a:srgbClr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D5C8305B-E45E-438F-B15C-FD0FD8060736}"/>
                </a:ext>
              </a:extLst>
            </p:cNvPr>
            <p:cNvSpPr/>
            <p:nvPr/>
          </p:nvSpPr>
          <p:spPr bwMode="auto">
            <a:xfrm>
              <a:off x="7702522" y="5226854"/>
              <a:ext cx="349389" cy="403294"/>
            </a:xfrm>
            <a:custGeom>
              <a:avLst/>
              <a:gdLst>
                <a:gd name="connsiteX0" fmla="*/ 0 w 349389"/>
                <a:gd name="connsiteY0" fmla="*/ 0 h 403294"/>
                <a:gd name="connsiteX1" fmla="*/ 3993 w 349389"/>
                <a:gd name="connsiteY1" fmla="*/ 403294 h 403294"/>
                <a:gd name="connsiteX2" fmla="*/ 349389 w 349389"/>
                <a:gd name="connsiteY2" fmla="*/ 255553 h 403294"/>
                <a:gd name="connsiteX3" fmla="*/ 0 w 349389"/>
                <a:gd name="connsiteY3" fmla="*/ 0 h 403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49389" h="403294">
                  <a:moveTo>
                    <a:pt x="0" y="0"/>
                  </a:moveTo>
                  <a:lnTo>
                    <a:pt x="3993" y="403294"/>
                  </a:lnTo>
                  <a:lnTo>
                    <a:pt x="349389" y="255553"/>
                  </a:lnTo>
                  <a:lnTo>
                    <a:pt x="0" y="0"/>
                  </a:lnTo>
                  <a:close/>
                </a:path>
              </a:pathLst>
            </a:custGeom>
            <a:pattFill prst="wdDnDiag">
              <a:fgClr>
                <a:schemeClr val="accent2">
                  <a:lumMod val="20000"/>
                  <a:lumOff val="80000"/>
                </a:schemeClr>
              </a:fgClr>
              <a:bgClr>
                <a:schemeClr val="bg1"/>
              </a:bgClr>
            </a:patt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2" name="Oval 1">
              <a:extLst>
                <a:ext uri="{FF2B5EF4-FFF2-40B4-BE49-F238E27FC236}">
                  <a16:creationId xmlns:a16="http://schemas.microsoft.com/office/drawing/2014/main" id="{CDEEFB1A-C57F-4C0C-9B06-1354CF364B1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672432" y="5196358"/>
              <a:ext cx="68124" cy="64008"/>
            </a:xfrm>
            <a:prstGeom prst="ellipse">
              <a:avLst/>
            </a:prstGeom>
            <a:solidFill>
              <a:srgbClr val="FF0000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6DF90440-09CF-4A0C-ADB5-C2428FEC49E0}"/>
              </a:ext>
            </a:extLst>
          </p:cNvPr>
          <p:cNvGrpSpPr/>
          <p:nvPr/>
        </p:nvGrpSpPr>
        <p:grpSpPr>
          <a:xfrm>
            <a:off x="8282181" y="3086100"/>
            <a:ext cx="395094" cy="2609850"/>
            <a:chOff x="8282181" y="3406775"/>
            <a:chExt cx="395094" cy="260985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6D380F8-E18A-4299-8DE3-220E01354351}"/>
                </a:ext>
              </a:extLst>
            </p:cNvPr>
            <p:cNvSpPr/>
            <p:nvPr/>
          </p:nvSpPr>
          <p:spPr bwMode="auto">
            <a:xfrm>
              <a:off x="8321675" y="3406775"/>
              <a:ext cx="355600" cy="2609850"/>
            </a:xfrm>
            <a:prstGeom prst="rect">
              <a:avLst/>
            </a:prstGeom>
            <a:solidFill>
              <a:schemeClr val="accent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749F1E55-C768-4761-87A2-70F6A773835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8282181" y="4939934"/>
              <a:ext cx="68124" cy="64008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0" name="Oval 19">
            <a:extLst>
              <a:ext uri="{FF2B5EF4-FFF2-40B4-BE49-F238E27FC236}">
                <a16:creationId xmlns:a16="http://schemas.microsoft.com/office/drawing/2014/main" id="{5D104A85-8820-4472-B1E1-2673466DC6EA}"/>
              </a:ext>
            </a:extLst>
          </p:cNvPr>
          <p:cNvSpPr>
            <a:spLocks noChangeAspect="1"/>
          </p:cNvSpPr>
          <p:nvPr/>
        </p:nvSpPr>
        <p:spPr bwMode="auto">
          <a:xfrm>
            <a:off x="6011907" y="3046883"/>
            <a:ext cx="68124" cy="64008"/>
          </a:xfrm>
          <a:prstGeom prst="ellipse">
            <a:avLst/>
          </a:prstGeom>
          <a:solidFill>
            <a:srgbClr val="00B05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2/6/20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F414E72-694B-448C-B494-9FEDC12EE3E8}" type="slidenum">
              <a:rPr lang="en-US" sz="1400" smtClean="0">
                <a:solidFill>
                  <a:schemeClr val="tx1"/>
                </a:solidFill>
              </a:rPr>
              <a:pPr eaLnBrk="1" hangingPunct="1"/>
              <a:t>3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304800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/>
              <a:t>Construction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223015" y="1240366"/>
            <a:ext cx="8512174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b="1" kern="0" dirty="0">
                <a:solidFill>
                  <a:srgbClr val="000000"/>
                </a:solidFill>
                <a:latin typeface="Times New Roman"/>
              </a:rPr>
              <a:t>Randomized incremental construction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Start with outer box which is a single trapezoid. Then add one segment </a:t>
            </a:r>
            <a:r>
              <a:rPr lang="en-US" sz="2000" b="1" i="1" kern="0" dirty="0" err="1">
                <a:solidFill>
                  <a:srgbClr val="C00000"/>
                </a:solidFill>
                <a:latin typeface="Times New Roman"/>
              </a:rPr>
              <a:t>s</a:t>
            </a:r>
            <a:r>
              <a:rPr lang="en-US" sz="2000" b="1" i="1" kern="0" baseline="-25000" dirty="0" err="1">
                <a:solidFill>
                  <a:srgbClr val="C00000"/>
                </a:solidFill>
                <a:latin typeface="Times New Roman"/>
              </a:rPr>
              <a:t>i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at a time, in random order.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Let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S</a:t>
            </a:r>
            <a:r>
              <a:rPr lang="en-US" sz="2000" i="1" kern="0" baseline="-25000" dirty="0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={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s</a:t>
            </a:r>
            <a:r>
              <a:rPr lang="en-US" sz="2000" kern="0" baseline="-25000" dirty="0">
                <a:solidFill>
                  <a:srgbClr val="008380"/>
                </a:solidFill>
                <a:latin typeface="Times New Roman"/>
              </a:rPr>
              <a:t>1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,…, </a:t>
            </a:r>
            <a:r>
              <a:rPr lang="en-US" sz="2000" i="1" kern="0" dirty="0" err="1">
                <a:solidFill>
                  <a:srgbClr val="008380"/>
                </a:solidFill>
                <a:latin typeface="Times New Roman"/>
              </a:rPr>
              <a:t>s</a:t>
            </a:r>
            <a:r>
              <a:rPr lang="en-US" sz="2000" i="1" kern="0" baseline="-25000" dirty="0" err="1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}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, and let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T</a:t>
            </a:r>
            <a:r>
              <a:rPr lang="en-US" sz="2000" i="1" kern="0" baseline="-25000" dirty="0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be the trapezoidal map for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S</a:t>
            </a:r>
            <a:r>
              <a:rPr lang="en-US" sz="2000" i="1" kern="0" baseline="-25000" dirty="0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Add </a:t>
            </a:r>
            <a:r>
              <a:rPr lang="en-US" sz="2000" b="1" i="1" kern="0" dirty="0" err="1">
                <a:solidFill>
                  <a:srgbClr val="C00000"/>
                </a:solidFill>
                <a:latin typeface="Times New Roman"/>
              </a:rPr>
              <a:t>s</a:t>
            </a:r>
            <a:r>
              <a:rPr lang="en-US" sz="2000" b="1" i="1" kern="0" baseline="-25000" dirty="0" err="1">
                <a:solidFill>
                  <a:srgbClr val="C00000"/>
                </a:solidFill>
                <a:latin typeface="Times New Roman"/>
              </a:rPr>
              <a:t>i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to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T</a:t>
            </a:r>
            <a:r>
              <a:rPr lang="en-US" sz="2000" i="1" kern="0" baseline="-25000" dirty="0">
                <a:solidFill>
                  <a:srgbClr val="008380"/>
                </a:solidFill>
                <a:latin typeface="Times New Roman"/>
              </a:rPr>
              <a:t>i-</a:t>
            </a:r>
            <a:r>
              <a:rPr lang="en-US" sz="2000" kern="0" baseline="-25000" dirty="0">
                <a:solidFill>
                  <a:srgbClr val="008380"/>
                </a:solidFill>
                <a:latin typeface="Times New Roman"/>
              </a:rPr>
              <a:t>1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as follows:</a:t>
            </a:r>
            <a:endParaRPr lang="en-US" sz="2000" kern="0" baseline="-25000" dirty="0">
              <a:solidFill>
                <a:srgbClr val="008380"/>
              </a:solidFill>
              <a:latin typeface="Times New Roman"/>
            </a:endParaRP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Find trapezoid containing left endpoint of </a:t>
            </a:r>
            <a:r>
              <a:rPr lang="en-US" sz="2000" b="1" i="1" kern="0" dirty="0" err="1">
                <a:solidFill>
                  <a:srgbClr val="C00000"/>
                </a:solidFill>
                <a:latin typeface="Times New Roman"/>
              </a:rPr>
              <a:t>s</a:t>
            </a:r>
            <a:r>
              <a:rPr lang="en-US" sz="2000" b="1" i="1" kern="0" baseline="-25000" dirty="0" err="1">
                <a:solidFill>
                  <a:srgbClr val="C00000"/>
                </a:solidFill>
                <a:latin typeface="Times New Roman"/>
              </a:rPr>
              <a:t>i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. [Point location; details later] 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Thread </a:t>
            </a:r>
            <a:r>
              <a:rPr lang="en-US" sz="2000" b="1" i="1" kern="0" dirty="0" err="1">
                <a:solidFill>
                  <a:srgbClr val="C00000"/>
                </a:solidFill>
                <a:latin typeface="Times New Roman"/>
              </a:rPr>
              <a:t>s</a:t>
            </a:r>
            <a:r>
              <a:rPr lang="en-US" sz="2000" b="1" i="1" kern="0" baseline="-25000" dirty="0" err="1">
                <a:solidFill>
                  <a:srgbClr val="C00000"/>
                </a:solidFill>
                <a:latin typeface="Times New Roman"/>
              </a:rPr>
              <a:t>i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through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T</a:t>
            </a:r>
            <a:r>
              <a:rPr lang="en-US" sz="2000" i="1" kern="0" baseline="-25000" dirty="0">
                <a:solidFill>
                  <a:srgbClr val="008380"/>
                </a:solidFill>
                <a:latin typeface="Times New Roman"/>
              </a:rPr>
              <a:t>i-</a:t>
            </a:r>
            <a:r>
              <a:rPr lang="en-US" sz="2000" kern="0" baseline="-25000" dirty="0">
                <a:solidFill>
                  <a:srgbClr val="008380"/>
                </a:solidFill>
                <a:latin typeface="Times New Roman"/>
              </a:rPr>
              <a:t>1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, by walking through it and identifying trapezoids that are cut.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“Fix trapezoids up” by shooting rays from left and right endpoint of </a:t>
            </a:r>
            <a:r>
              <a:rPr lang="en-US" sz="2000" i="1" kern="0" dirty="0" err="1">
                <a:solidFill>
                  <a:srgbClr val="008380"/>
                </a:solidFill>
                <a:latin typeface="Times New Roman"/>
              </a:rPr>
              <a:t>s</a:t>
            </a:r>
            <a:r>
              <a:rPr lang="en-US" sz="2000" i="1" kern="0" baseline="-25000" dirty="0" err="1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and trim earlier rays that are cut by </a:t>
            </a:r>
            <a:r>
              <a:rPr lang="en-US" sz="2000" b="1" i="1" kern="0" dirty="0" err="1">
                <a:solidFill>
                  <a:srgbClr val="C00000"/>
                </a:solidFill>
                <a:latin typeface="Times New Roman"/>
              </a:rPr>
              <a:t>s</a:t>
            </a:r>
            <a:r>
              <a:rPr lang="en-US" sz="2000" b="1" i="1" kern="0" baseline="-25000" dirty="0" err="1">
                <a:solidFill>
                  <a:srgbClr val="C00000"/>
                </a:solidFill>
                <a:latin typeface="Times New Roman"/>
              </a:rPr>
              <a:t>i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. </a:t>
            </a:r>
          </a:p>
        </p:txBody>
      </p:sp>
      <p:pic>
        <p:nvPicPr>
          <p:cNvPr id="20487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913" y="4132263"/>
            <a:ext cx="2927350" cy="226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8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9038" y="4178300"/>
            <a:ext cx="2713037" cy="215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0489" name="Straight Connector 12"/>
          <p:cNvCxnSpPr>
            <a:cxnSpLocks noChangeShapeType="1"/>
          </p:cNvCxnSpPr>
          <p:nvPr/>
        </p:nvCxnSpPr>
        <p:spPr bwMode="auto">
          <a:xfrm>
            <a:off x="5529263" y="5103813"/>
            <a:ext cx="1006475" cy="447675"/>
          </a:xfrm>
          <a:prstGeom prst="line">
            <a:avLst/>
          </a:prstGeom>
          <a:noFill/>
          <a:ln w="25400" algn="ctr">
            <a:solidFill>
              <a:srgbClr val="C00000"/>
            </a:solidFill>
            <a:round/>
            <a:headEnd/>
            <a:tailEnd/>
          </a:ln>
        </p:spPr>
      </p:cxnSp>
      <p:sp>
        <p:nvSpPr>
          <p:cNvPr id="14" name="Rectangle 13"/>
          <p:cNvSpPr/>
          <p:nvPr/>
        </p:nvSpPr>
        <p:spPr>
          <a:xfrm>
            <a:off x="5695950" y="4875213"/>
            <a:ext cx="331788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i="1" kern="0" dirty="0" err="1">
                <a:solidFill>
                  <a:srgbClr val="C00000"/>
                </a:solidFill>
                <a:latin typeface="Times New Roman"/>
              </a:rPr>
              <a:t>s</a:t>
            </a:r>
            <a:r>
              <a:rPr lang="en-US" sz="2000" b="1" i="1" kern="0" baseline="-25000" dirty="0" err="1">
                <a:solidFill>
                  <a:srgbClr val="C00000"/>
                </a:solidFill>
                <a:latin typeface="Times New Roman"/>
              </a:rPr>
              <a:t>i</a:t>
            </a:r>
            <a:endParaRPr lang="en-US" i="1" dirty="0"/>
          </a:p>
        </p:txBody>
      </p:sp>
      <p:sp>
        <p:nvSpPr>
          <p:cNvPr id="20491" name="Right Arrow 14"/>
          <p:cNvSpPr>
            <a:spLocks noChangeArrowheads="1"/>
          </p:cNvSpPr>
          <p:nvPr/>
        </p:nvSpPr>
        <p:spPr bwMode="auto">
          <a:xfrm>
            <a:off x="4295775" y="5256213"/>
            <a:ext cx="488950" cy="295275"/>
          </a:xfrm>
          <a:prstGeom prst="rightArrow">
            <a:avLst>
              <a:gd name="adj1" fmla="val 50000"/>
              <a:gd name="adj2" fmla="val 50007"/>
            </a:avLst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2/6/20</a:t>
            </a:r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2875" y="6532563"/>
            <a:ext cx="747713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DBCF7F4-D700-480B-8421-F5A9DCEA4FCC}" type="slidenum">
              <a:rPr lang="en-US" sz="1400" smtClean="0">
                <a:solidFill>
                  <a:schemeClr val="tx1"/>
                </a:solidFill>
              </a:rPr>
              <a:pPr eaLnBrk="1" hangingPunct="1"/>
              <a:t>4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304800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 dirty="0"/>
              <a:t>Point Location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790575" y="1170322"/>
            <a:ext cx="7870825" cy="544764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Build a point location data structure; a DAG, similar to Kirkpatrick’s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DAG has two types of internal nodes: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x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-node (circle): contains the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x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-coordinate of a segment endpoint.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y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-node (hexagon): pointer to a segment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The DAG has one leaf for each trapezoid.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Children of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x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-node: Space to the left and right of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x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-coordinate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Children of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y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-node: Space above and below the segment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y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-node is only searched when the query’s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x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-coordinate is within the segment’s span.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  <a:sym typeface="Symbol"/>
              </a:rPr>
              <a:t>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Encodes trapezoidal decomposition and enables point location during construction.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7522" y="2676023"/>
            <a:ext cx="5606475" cy="210862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EFF06CF7-51EC-46EC-94C8-572694948758}"/>
              </a:ext>
            </a:extLst>
          </p:cNvPr>
          <p:cNvSpPr/>
          <p:nvPr/>
        </p:nvSpPr>
        <p:spPr>
          <a:xfrm>
            <a:off x="5251272" y="3503552"/>
            <a:ext cx="26161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kern="0" dirty="0">
                <a:solidFill>
                  <a:srgbClr val="00B050"/>
                </a:solidFill>
                <a:latin typeface="Times New Roman"/>
                <a:sym typeface="Symbol" panose="05050102010706020507" pitchFamily="18" charset="2"/>
              </a:rPr>
              <a:t></a:t>
            </a:r>
            <a:endParaRPr lang="en-US" sz="1000" b="1" dirty="0">
              <a:solidFill>
                <a:srgbClr val="00B05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BEC6E2C-4E3F-4860-A922-C8ABE7457DB4}"/>
              </a:ext>
            </a:extLst>
          </p:cNvPr>
          <p:cNvSpPr/>
          <p:nvPr/>
        </p:nvSpPr>
        <p:spPr>
          <a:xfrm>
            <a:off x="4521576" y="2839165"/>
            <a:ext cx="31130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kern="0" dirty="0">
                <a:solidFill>
                  <a:srgbClr val="0000FF"/>
                </a:solidFill>
                <a:latin typeface="Times New Roman"/>
                <a:sym typeface="Symbol" panose="05050102010706020507" pitchFamily="18" charset="2"/>
              </a:rPr>
              <a:t>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B5536E2-6FBA-4678-89DA-1A775C25C24A}"/>
              </a:ext>
            </a:extLst>
          </p:cNvPr>
          <p:cNvSpPr/>
          <p:nvPr/>
        </p:nvSpPr>
        <p:spPr>
          <a:xfrm>
            <a:off x="4828091" y="3319044"/>
            <a:ext cx="26161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kern="0" dirty="0">
                <a:solidFill>
                  <a:srgbClr val="00B050"/>
                </a:solidFill>
                <a:latin typeface="Times New Roman"/>
                <a:sym typeface="Symbol" panose="05050102010706020507" pitchFamily="18" charset="2"/>
              </a:rPr>
              <a:t>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A25E6E3-890E-4593-BB1B-B92007A5FB83}"/>
              </a:ext>
            </a:extLst>
          </p:cNvPr>
          <p:cNvSpPr/>
          <p:nvPr/>
        </p:nvSpPr>
        <p:spPr>
          <a:xfrm>
            <a:off x="5263166" y="2747997"/>
            <a:ext cx="31130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kern="0" dirty="0">
                <a:solidFill>
                  <a:srgbClr val="0000FF"/>
                </a:solidFill>
                <a:latin typeface="Times New Roman"/>
                <a:sym typeface="Symbol" panose="05050102010706020507" pitchFamily="18" charset="2"/>
              </a:rPr>
              <a:t>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147BC39-1CE5-47C0-94CC-E5B9EA4038E8}"/>
              </a:ext>
            </a:extLst>
          </p:cNvPr>
          <p:cNvSpPr/>
          <p:nvPr/>
        </p:nvSpPr>
        <p:spPr>
          <a:xfrm>
            <a:off x="6002941" y="2938497"/>
            <a:ext cx="31130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kern="0" dirty="0">
                <a:solidFill>
                  <a:srgbClr val="0000FF"/>
                </a:solidFill>
                <a:latin typeface="Times New Roman"/>
                <a:sym typeface="Symbol" panose="05050102010706020507" pitchFamily="18" charset="2"/>
              </a:rPr>
              <a:t></a:t>
            </a:r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FDEA9DE-79FB-433A-90A2-86570DD12EEC}"/>
              </a:ext>
            </a:extLst>
          </p:cNvPr>
          <p:cNvSpPr/>
          <p:nvPr/>
        </p:nvSpPr>
        <p:spPr>
          <a:xfrm>
            <a:off x="5213726" y="3055065"/>
            <a:ext cx="31130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kern="0" dirty="0">
                <a:solidFill>
                  <a:srgbClr val="0000FF"/>
                </a:solidFill>
                <a:latin typeface="Times New Roman"/>
                <a:sym typeface="Symbol" panose="05050102010706020507" pitchFamily="18" charset="2"/>
              </a:rPr>
              <a:t></a:t>
            </a:r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85AD0DD-6C37-472A-9E54-7F7FF3BE4848}"/>
              </a:ext>
            </a:extLst>
          </p:cNvPr>
          <p:cNvSpPr/>
          <p:nvPr/>
        </p:nvSpPr>
        <p:spPr>
          <a:xfrm>
            <a:off x="6191626" y="3264615"/>
            <a:ext cx="31130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kern="0" dirty="0">
                <a:solidFill>
                  <a:srgbClr val="0000FF"/>
                </a:solidFill>
                <a:latin typeface="Times New Roman"/>
                <a:sym typeface="Symbol" panose="05050102010706020507" pitchFamily="18" charset="2"/>
              </a:rPr>
              <a:t></a:t>
            </a:r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BA0B5B9-25B8-48A1-8DE7-CD205E7809B8}"/>
              </a:ext>
            </a:extLst>
          </p:cNvPr>
          <p:cNvSpPr/>
          <p:nvPr/>
        </p:nvSpPr>
        <p:spPr>
          <a:xfrm>
            <a:off x="6768116" y="3243297"/>
            <a:ext cx="31130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kern="0" dirty="0">
                <a:solidFill>
                  <a:srgbClr val="0000FF"/>
                </a:solidFill>
                <a:latin typeface="Times New Roman"/>
                <a:sym typeface="Symbol" panose="05050102010706020507" pitchFamily="18" charset="2"/>
              </a:rPr>
              <a:t></a:t>
            </a: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9FB6B86-0D45-4406-9716-12DBEA970B5F}"/>
              </a:ext>
            </a:extLst>
          </p:cNvPr>
          <p:cNvSpPr/>
          <p:nvPr/>
        </p:nvSpPr>
        <p:spPr>
          <a:xfrm>
            <a:off x="5259891" y="4122319"/>
            <a:ext cx="26161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kern="0" dirty="0">
                <a:solidFill>
                  <a:srgbClr val="00B050"/>
                </a:solidFill>
                <a:latin typeface="Times New Roman"/>
                <a:sym typeface="Symbol" panose="05050102010706020507" pitchFamily="18" charset="2"/>
              </a:rPr>
              <a:t>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0B7A302-0783-46D6-962D-197EF65B8A58}"/>
              </a:ext>
            </a:extLst>
          </p:cNvPr>
          <p:cNvSpPr/>
          <p:nvPr/>
        </p:nvSpPr>
        <p:spPr>
          <a:xfrm>
            <a:off x="5850441" y="3528594"/>
            <a:ext cx="26161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kern="0" dirty="0">
                <a:solidFill>
                  <a:srgbClr val="00B050"/>
                </a:solidFill>
                <a:latin typeface="Times New Roman"/>
                <a:sym typeface="Symbol" panose="05050102010706020507" pitchFamily="18" charset="2"/>
              </a:rPr>
              <a:t>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D5B2117-0CE5-4AF1-A6F7-E2A306DCE54F}"/>
              </a:ext>
            </a:extLst>
          </p:cNvPr>
          <p:cNvSpPr/>
          <p:nvPr/>
        </p:nvSpPr>
        <p:spPr>
          <a:xfrm>
            <a:off x="4981951" y="3724990"/>
            <a:ext cx="31130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kern="0" dirty="0">
                <a:solidFill>
                  <a:srgbClr val="0000FF"/>
                </a:solidFill>
                <a:latin typeface="Times New Roman"/>
                <a:sym typeface="Symbol" panose="05050102010706020507" pitchFamily="18" charset="2"/>
              </a:rPr>
              <a:t></a:t>
            </a:r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E31AFF9-D612-454F-A4B9-C0003CF4E865}"/>
              </a:ext>
            </a:extLst>
          </p:cNvPr>
          <p:cNvSpPr/>
          <p:nvPr/>
        </p:nvSpPr>
        <p:spPr>
          <a:xfrm>
            <a:off x="5434616" y="3906872"/>
            <a:ext cx="31130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kern="0" dirty="0">
                <a:solidFill>
                  <a:srgbClr val="0000FF"/>
                </a:solidFill>
                <a:latin typeface="Times New Roman"/>
                <a:sym typeface="Symbol" panose="05050102010706020507" pitchFamily="18" charset="2"/>
              </a:rPr>
              <a:t></a:t>
            </a:r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D8564D9-4390-41D1-BCD4-0FC0866FB518}"/>
              </a:ext>
            </a:extLst>
          </p:cNvPr>
          <p:cNvSpPr/>
          <p:nvPr/>
        </p:nvSpPr>
        <p:spPr>
          <a:xfrm>
            <a:off x="6340297" y="3713102"/>
            <a:ext cx="26161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kern="0" dirty="0">
                <a:solidFill>
                  <a:srgbClr val="00B050"/>
                </a:solidFill>
                <a:latin typeface="Times New Roman"/>
                <a:sym typeface="Symbol" panose="05050102010706020507" pitchFamily="18" charset="2"/>
              </a:rPr>
              <a:t></a:t>
            </a:r>
            <a:endParaRPr lang="en-US" sz="1000" b="1" dirty="0">
              <a:solidFill>
                <a:srgbClr val="00B050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ABF7E47-E931-438D-91AE-F5BDAB663DFC}"/>
              </a:ext>
            </a:extLst>
          </p:cNvPr>
          <p:cNvSpPr/>
          <p:nvPr/>
        </p:nvSpPr>
        <p:spPr>
          <a:xfrm>
            <a:off x="5708472" y="4173477"/>
            <a:ext cx="26161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kern="0" dirty="0">
                <a:solidFill>
                  <a:srgbClr val="00B050"/>
                </a:solidFill>
                <a:latin typeface="Times New Roman"/>
                <a:sym typeface="Symbol" panose="05050102010706020507" pitchFamily="18" charset="2"/>
              </a:rPr>
              <a:t></a:t>
            </a:r>
            <a:endParaRPr lang="en-US" sz="10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9756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4013" y="4232275"/>
            <a:ext cx="2927350" cy="226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Freeform 23"/>
          <p:cNvSpPr/>
          <p:nvPr/>
        </p:nvSpPr>
        <p:spPr bwMode="auto">
          <a:xfrm>
            <a:off x="2032000" y="4959350"/>
            <a:ext cx="341313" cy="812800"/>
          </a:xfrm>
          <a:custGeom>
            <a:avLst/>
            <a:gdLst>
              <a:gd name="connsiteX0" fmla="*/ 0 w 338138"/>
              <a:gd name="connsiteY0" fmla="*/ 95250 h 814387"/>
              <a:gd name="connsiteX1" fmla="*/ 338138 w 338138"/>
              <a:gd name="connsiteY1" fmla="*/ 0 h 814387"/>
              <a:gd name="connsiteX2" fmla="*/ 338138 w 338138"/>
              <a:gd name="connsiteY2" fmla="*/ 600075 h 814387"/>
              <a:gd name="connsiteX3" fmla="*/ 0 w 338138"/>
              <a:gd name="connsiteY3" fmla="*/ 814387 h 814387"/>
              <a:gd name="connsiteX4" fmla="*/ 0 w 338138"/>
              <a:gd name="connsiteY4" fmla="*/ 95250 h 814387"/>
              <a:gd name="connsiteX0" fmla="*/ 0 w 338138"/>
              <a:gd name="connsiteY0" fmla="*/ 71438 h 790575"/>
              <a:gd name="connsiteX1" fmla="*/ 333376 w 338138"/>
              <a:gd name="connsiteY1" fmla="*/ 0 h 790575"/>
              <a:gd name="connsiteX2" fmla="*/ 338138 w 338138"/>
              <a:gd name="connsiteY2" fmla="*/ 576263 h 790575"/>
              <a:gd name="connsiteX3" fmla="*/ 0 w 338138"/>
              <a:gd name="connsiteY3" fmla="*/ 790575 h 790575"/>
              <a:gd name="connsiteX4" fmla="*/ 0 w 338138"/>
              <a:gd name="connsiteY4" fmla="*/ 71438 h 790575"/>
              <a:gd name="connsiteX0" fmla="*/ 0 w 338138"/>
              <a:gd name="connsiteY0" fmla="*/ 90488 h 790575"/>
              <a:gd name="connsiteX1" fmla="*/ 333376 w 338138"/>
              <a:gd name="connsiteY1" fmla="*/ 0 h 790575"/>
              <a:gd name="connsiteX2" fmla="*/ 338138 w 338138"/>
              <a:gd name="connsiteY2" fmla="*/ 576263 h 790575"/>
              <a:gd name="connsiteX3" fmla="*/ 0 w 338138"/>
              <a:gd name="connsiteY3" fmla="*/ 790575 h 790575"/>
              <a:gd name="connsiteX4" fmla="*/ 0 w 338138"/>
              <a:gd name="connsiteY4" fmla="*/ 90488 h 790575"/>
              <a:gd name="connsiteX0" fmla="*/ 4762 w 338138"/>
              <a:gd name="connsiteY0" fmla="*/ 52388 h 790575"/>
              <a:gd name="connsiteX1" fmla="*/ 333376 w 338138"/>
              <a:gd name="connsiteY1" fmla="*/ 0 h 790575"/>
              <a:gd name="connsiteX2" fmla="*/ 338138 w 338138"/>
              <a:gd name="connsiteY2" fmla="*/ 576263 h 790575"/>
              <a:gd name="connsiteX3" fmla="*/ 0 w 338138"/>
              <a:gd name="connsiteY3" fmla="*/ 790575 h 790575"/>
              <a:gd name="connsiteX4" fmla="*/ 4762 w 338138"/>
              <a:gd name="connsiteY4" fmla="*/ 52388 h 790575"/>
              <a:gd name="connsiteX0" fmla="*/ 328 w 340054"/>
              <a:gd name="connsiteY0" fmla="*/ 65088 h 790575"/>
              <a:gd name="connsiteX1" fmla="*/ 335292 w 340054"/>
              <a:gd name="connsiteY1" fmla="*/ 0 h 790575"/>
              <a:gd name="connsiteX2" fmla="*/ 340054 w 340054"/>
              <a:gd name="connsiteY2" fmla="*/ 576263 h 790575"/>
              <a:gd name="connsiteX3" fmla="*/ 1916 w 340054"/>
              <a:gd name="connsiteY3" fmla="*/ 790575 h 790575"/>
              <a:gd name="connsiteX4" fmla="*/ 328 w 340054"/>
              <a:gd name="connsiteY4" fmla="*/ 65088 h 790575"/>
              <a:gd name="connsiteX0" fmla="*/ 328 w 340054"/>
              <a:gd name="connsiteY0" fmla="*/ 77788 h 803275"/>
              <a:gd name="connsiteX1" fmla="*/ 335292 w 340054"/>
              <a:gd name="connsiteY1" fmla="*/ 0 h 803275"/>
              <a:gd name="connsiteX2" fmla="*/ 340054 w 340054"/>
              <a:gd name="connsiteY2" fmla="*/ 588963 h 803275"/>
              <a:gd name="connsiteX3" fmla="*/ 1916 w 340054"/>
              <a:gd name="connsiteY3" fmla="*/ 803275 h 803275"/>
              <a:gd name="connsiteX4" fmla="*/ 328 w 340054"/>
              <a:gd name="connsiteY4" fmla="*/ 77788 h 803275"/>
              <a:gd name="connsiteX0" fmla="*/ 328 w 340054"/>
              <a:gd name="connsiteY0" fmla="*/ 77788 h 803275"/>
              <a:gd name="connsiteX1" fmla="*/ 335292 w 340054"/>
              <a:gd name="connsiteY1" fmla="*/ 0 h 803275"/>
              <a:gd name="connsiteX2" fmla="*/ 340054 w 340054"/>
              <a:gd name="connsiteY2" fmla="*/ 569913 h 803275"/>
              <a:gd name="connsiteX3" fmla="*/ 1916 w 340054"/>
              <a:gd name="connsiteY3" fmla="*/ 803275 h 803275"/>
              <a:gd name="connsiteX4" fmla="*/ 328 w 340054"/>
              <a:gd name="connsiteY4" fmla="*/ 77788 h 803275"/>
              <a:gd name="connsiteX0" fmla="*/ 156 w 339882"/>
              <a:gd name="connsiteY0" fmla="*/ 77788 h 787400"/>
              <a:gd name="connsiteX1" fmla="*/ 335120 w 339882"/>
              <a:gd name="connsiteY1" fmla="*/ 0 h 787400"/>
              <a:gd name="connsiteX2" fmla="*/ 339882 w 339882"/>
              <a:gd name="connsiteY2" fmla="*/ 569913 h 787400"/>
              <a:gd name="connsiteX3" fmla="*/ 8094 w 339882"/>
              <a:gd name="connsiteY3" fmla="*/ 787400 h 787400"/>
              <a:gd name="connsiteX4" fmla="*/ 156 w 339882"/>
              <a:gd name="connsiteY4" fmla="*/ 77788 h 787400"/>
              <a:gd name="connsiteX0" fmla="*/ 4762 w 331788"/>
              <a:gd name="connsiteY0" fmla="*/ 93663 h 787400"/>
              <a:gd name="connsiteX1" fmla="*/ 327026 w 331788"/>
              <a:gd name="connsiteY1" fmla="*/ 0 h 787400"/>
              <a:gd name="connsiteX2" fmla="*/ 331788 w 331788"/>
              <a:gd name="connsiteY2" fmla="*/ 569913 h 787400"/>
              <a:gd name="connsiteX3" fmla="*/ 0 w 331788"/>
              <a:gd name="connsiteY3" fmla="*/ 787400 h 787400"/>
              <a:gd name="connsiteX4" fmla="*/ 4762 w 331788"/>
              <a:gd name="connsiteY4" fmla="*/ 93663 h 787400"/>
              <a:gd name="connsiteX0" fmla="*/ 211 w 336762"/>
              <a:gd name="connsiteY0" fmla="*/ 84138 h 787400"/>
              <a:gd name="connsiteX1" fmla="*/ 332000 w 336762"/>
              <a:gd name="connsiteY1" fmla="*/ 0 h 787400"/>
              <a:gd name="connsiteX2" fmla="*/ 336762 w 336762"/>
              <a:gd name="connsiteY2" fmla="*/ 569913 h 787400"/>
              <a:gd name="connsiteX3" fmla="*/ 4974 w 336762"/>
              <a:gd name="connsiteY3" fmla="*/ 787400 h 787400"/>
              <a:gd name="connsiteX4" fmla="*/ 211 w 336762"/>
              <a:gd name="connsiteY4" fmla="*/ 84138 h 787400"/>
              <a:gd name="connsiteX0" fmla="*/ 329 w 333705"/>
              <a:gd name="connsiteY0" fmla="*/ 96838 h 787400"/>
              <a:gd name="connsiteX1" fmla="*/ 328943 w 333705"/>
              <a:gd name="connsiteY1" fmla="*/ 0 h 787400"/>
              <a:gd name="connsiteX2" fmla="*/ 333705 w 333705"/>
              <a:gd name="connsiteY2" fmla="*/ 569913 h 787400"/>
              <a:gd name="connsiteX3" fmla="*/ 1917 w 333705"/>
              <a:gd name="connsiteY3" fmla="*/ 787400 h 787400"/>
              <a:gd name="connsiteX4" fmla="*/ 329 w 333705"/>
              <a:gd name="connsiteY4" fmla="*/ 96838 h 787400"/>
              <a:gd name="connsiteX0" fmla="*/ 211 w 336762"/>
              <a:gd name="connsiteY0" fmla="*/ 84138 h 787400"/>
              <a:gd name="connsiteX1" fmla="*/ 332000 w 336762"/>
              <a:gd name="connsiteY1" fmla="*/ 0 h 787400"/>
              <a:gd name="connsiteX2" fmla="*/ 336762 w 336762"/>
              <a:gd name="connsiteY2" fmla="*/ 569913 h 787400"/>
              <a:gd name="connsiteX3" fmla="*/ 4974 w 336762"/>
              <a:gd name="connsiteY3" fmla="*/ 787400 h 787400"/>
              <a:gd name="connsiteX4" fmla="*/ 211 w 336762"/>
              <a:gd name="connsiteY4" fmla="*/ 84138 h 787400"/>
              <a:gd name="connsiteX0" fmla="*/ 4762 w 341313"/>
              <a:gd name="connsiteY0" fmla="*/ 84138 h 796925"/>
              <a:gd name="connsiteX1" fmla="*/ 336551 w 341313"/>
              <a:gd name="connsiteY1" fmla="*/ 0 h 796925"/>
              <a:gd name="connsiteX2" fmla="*/ 341313 w 341313"/>
              <a:gd name="connsiteY2" fmla="*/ 569913 h 796925"/>
              <a:gd name="connsiteX3" fmla="*/ 0 w 341313"/>
              <a:gd name="connsiteY3" fmla="*/ 796925 h 796925"/>
              <a:gd name="connsiteX4" fmla="*/ 4762 w 341313"/>
              <a:gd name="connsiteY4" fmla="*/ 84138 h 796925"/>
              <a:gd name="connsiteX0" fmla="*/ 329 w 336880"/>
              <a:gd name="connsiteY0" fmla="*/ 84138 h 787400"/>
              <a:gd name="connsiteX1" fmla="*/ 332118 w 336880"/>
              <a:gd name="connsiteY1" fmla="*/ 0 h 787400"/>
              <a:gd name="connsiteX2" fmla="*/ 336880 w 336880"/>
              <a:gd name="connsiteY2" fmla="*/ 569913 h 787400"/>
              <a:gd name="connsiteX3" fmla="*/ 1917 w 336880"/>
              <a:gd name="connsiteY3" fmla="*/ 787400 h 787400"/>
              <a:gd name="connsiteX4" fmla="*/ 329 w 336880"/>
              <a:gd name="connsiteY4" fmla="*/ 84138 h 787400"/>
              <a:gd name="connsiteX0" fmla="*/ 7937 w 344488"/>
              <a:gd name="connsiteY0" fmla="*/ 84138 h 806450"/>
              <a:gd name="connsiteX1" fmla="*/ 339726 w 344488"/>
              <a:gd name="connsiteY1" fmla="*/ 0 h 806450"/>
              <a:gd name="connsiteX2" fmla="*/ 344488 w 344488"/>
              <a:gd name="connsiteY2" fmla="*/ 569913 h 806450"/>
              <a:gd name="connsiteX3" fmla="*/ 0 w 344488"/>
              <a:gd name="connsiteY3" fmla="*/ 806450 h 806450"/>
              <a:gd name="connsiteX4" fmla="*/ 7937 w 344488"/>
              <a:gd name="connsiteY4" fmla="*/ 84138 h 806450"/>
              <a:gd name="connsiteX0" fmla="*/ 1587 w 338138"/>
              <a:gd name="connsiteY0" fmla="*/ 84138 h 796925"/>
              <a:gd name="connsiteX1" fmla="*/ 333376 w 338138"/>
              <a:gd name="connsiteY1" fmla="*/ 0 h 796925"/>
              <a:gd name="connsiteX2" fmla="*/ 338138 w 338138"/>
              <a:gd name="connsiteY2" fmla="*/ 569913 h 796925"/>
              <a:gd name="connsiteX3" fmla="*/ 0 w 338138"/>
              <a:gd name="connsiteY3" fmla="*/ 796925 h 796925"/>
              <a:gd name="connsiteX4" fmla="*/ 1587 w 338138"/>
              <a:gd name="connsiteY4" fmla="*/ 84138 h 796925"/>
              <a:gd name="connsiteX0" fmla="*/ 329 w 336880"/>
              <a:gd name="connsiteY0" fmla="*/ 84138 h 815975"/>
              <a:gd name="connsiteX1" fmla="*/ 332118 w 336880"/>
              <a:gd name="connsiteY1" fmla="*/ 0 h 815975"/>
              <a:gd name="connsiteX2" fmla="*/ 336880 w 336880"/>
              <a:gd name="connsiteY2" fmla="*/ 569913 h 815975"/>
              <a:gd name="connsiteX3" fmla="*/ 1917 w 336880"/>
              <a:gd name="connsiteY3" fmla="*/ 815975 h 815975"/>
              <a:gd name="connsiteX4" fmla="*/ 329 w 336880"/>
              <a:gd name="connsiteY4" fmla="*/ 84138 h 815975"/>
              <a:gd name="connsiteX0" fmla="*/ 329 w 333705"/>
              <a:gd name="connsiteY0" fmla="*/ 84138 h 815975"/>
              <a:gd name="connsiteX1" fmla="*/ 332118 w 333705"/>
              <a:gd name="connsiteY1" fmla="*/ 0 h 815975"/>
              <a:gd name="connsiteX2" fmla="*/ 333705 w 333705"/>
              <a:gd name="connsiteY2" fmla="*/ 579438 h 815975"/>
              <a:gd name="connsiteX3" fmla="*/ 1917 w 333705"/>
              <a:gd name="connsiteY3" fmla="*/ 815975 h 815975"/>
              <a:gd name="connsiteX4" fmla="*/ 329 w 333705"/>
              <a:gd name="connsiteY4" fmla="*/ 84138 h 815975"/>
              <a:gd name="connsiteX0" fmla="*/ 4762 w 338138"/>
              <a:gd name="connsiteY0" fmla="*/ 84138 h 796925"/>
              <a:gd name="connsiteX1" fmla="*/ 336551 w 338138"/>
              <a:gd name="connsiteY1" fmla="*/ 0 h 796925"/>
              <a:gd name="connsiteX2" fmla="*/ 338138 w 338138"/>
              <a:gd name="connsiteY2" fmla="*/ 579438 h 796925"/>
              <a:gd name="connsiteX3" fmla="*/ 0 w 338138"/>
              <a:gd name="connsiteY3" fmla="*/ 796925 h 796925"/>
              <a:gd name="connsiteX4" fmla="*/ 4762 w 338138"/>
              <a:gd name="connsiteY4" fmla="*/ 84138 h 796925"/>
              <a:gd name="connsiteX0" fmla="*/ 11112 w 344488"/>
              <a:gd name="connsiteY0" fmla="*/ 84138 h 809625"/>
              <a:gd name="connsiteX1" fmla="*/ 342901 w 344488"/>
              <a:gd name="connsiteY1" fmla="*/ 0 h 809625"/>
              <a:gd name="connsiteX2" fmla="*/ 344488 w 344488"/>
              <a:gd name="connsiteY2" fmla="*/ 579438 h 809625"/>
              <a:gd name="connsiteX3" fmla="*/ 0 w 344488"/>
              <a:gd name="connsiteY3" fmla="*/ 809625 h 809625"/>
              <a:gd name="connsiteX4" fmla="*/ 11112 w 344488"/>
              <a:gd name="connsiteY4" fmla="*/ 84138 h 809625"/>
              <a:gd name="connsiteX0" fmla="*/ 4762 w 338138"/>
              <a:gd name="connsiteY0" fmla="*/ 84138 h 800100"/>
              <a:gd name="connsiteX1" fmla="*/ 336551 w 338138"/>
              <a:gd name="connsiteY1" fmla="*/ 0 h 800100"/>
              <a:gd name="connsiteX2" fmla="*/ 338138 w 338138"/>
              <a:gd name="connsiteY2" fmla="*/ 579438 h 800100"/>
              <a:gd name="connsiteX3" fmla="*/ 0 w 338138"/>
              <a:gd name="connsiteY3" fmla="*/ 800100 h 800100"/>
              <a:gd name="connsiteX4" fmla="*/ 4762 w 338138"/>
              <a:gd name="connsiteY4" fmla="*/ 84138 h 800100"/>
              <a:gd name="connsiteX0" fmla="*/ 7937 w 341313"/>
              <a:gd name="connsiteY0" fmla="*/ 84138 h 812800"/>
              <a:gd name="connsiteX1" fmla="*/ 339726 w 341313"/>
              <a:gd name="connsiteY1" fmla="*/ 0 h 812800"/>
              <a:gd name="connsiteX2" fmla="*/ 341313 w 341313"/>
              <a:gd name="connsiteY2" fmla="*/ 579438 h 812800"/>
              <a:gd name="connsiteX3" fmla="*/ 0 w 341313"/>
              <a:gd name="connsiteY3" fmla="*/ 812800 h 812800"/>
              <a:gd name="connsiteX4" fmla="*/ 7937 w 341313"/>
              <a:gd name="connsiteY4" fmla="*/ 84138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1313" h="812800">
                <a:moveTo>
                  <a:pt x="7937" y="84138"/>
                </a:moveTo>
                <a:lnTo>
                  <a:pt x="339726" y="0"/>
                </a:lnTo>
                <a:cubicBezTo>
                  <a:pt x="341313" y="192088"/>
                  <a:pt x="339726" y="387350"/>
                  <a:pt x="341313" y="579438"/>
                </a:cubicBezTo>
                <a:lnTo>
                  <a:pt x="0" y="812800"/>
                </a:lnTo>
                <a:cubicBezTo>
                  <a:pt x="1587" y="566738"/>
                  <a:pt x="6350" y="330200"/>
                  <a:pt x="7937" y="84138"/>
                </a:cubicBezTo>
                <a:close/>
              </a:path>
            </a:pathLst>
          </a:custGeom>
          <a:solidFill>
            <a:schemeClr val="bg1">
              <a:lumMod val="75000"/>
              <a:alpha val="90000"/>
            </a:schemeClr>
          </a:solidFill>
          <a:ln w="12700">
            <a:noFill/>
            <a:round/>
            <a:headEnd/>
            <a:tailEnd type="arrow" w="med" len="med"/>
          </a:ln>
        </p:spPr>
        <p:txBody>
          <a:bodyPr anchor="ctr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2150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2/6/20</a:t>
            </a:r>
          </a:p>
        </p:txBody>
      </p:sp>
      <p:sp>
        <p:nvSpPr>
          <p:cNvPr id="2150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215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2875" y="6532563"/>
            <a:ext cx="747713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25C97E4-7E89-414D-B0E0-3D4BAE90527F}" type="slidenum">
              <a:rPr lang="en-US" sz="1400" smtClean="0">
                <a:solidFill>
                  <a:schemeClr val="tx1"/>
                </a:solidFill>
              </a:rPr>
              <a:pPr eaLnBrk="1" hangingPunct="1"/>
              <a:t>5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21511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304800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/>
              <a:t>Analysis</a:t>
            </a:r>
          </a:p>
        </p:txBody>
      </p:sp>
      <p:sp>
        <p:nvSpPr>
          <p:cNvPr id="3" name="Rectangle 2"/>
          <p:cNvSpPr/>
          <p:nvPr/>
        </p:nvSpPr>
        <p:spPr>
          <a:xfrm>
            <a:off x="790575" y="1212850"/>
            <a:ext cx="7870825" cy="31702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000" b="1" kern="0" dirty="0">
                <a:solidFill>
                  <a:srgbClr val="000000"/>
                </a:solidFill>
                <a:latin typeface="Times New Roman"/>
              </a:rPr>
              <a:t>Observation: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The final trapezoidal map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T</a:t>
            </a:r>
            <a:r>
              <a:rPr lang="en-US" sz="2000" i="1" kern="0" baseline="-25000" dirty="0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does not depend on the order in which the segments were inserted.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000" b="1" kern="0" dirty="0">
                <a:solidFill>
                  <a:srgbClr val="000000"/>
                </a:solidFill>
                <a:latin typeface="Times New Roman"/>
              </a:rPr>
              <a:t>Lemma: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Ignoring the time spent for point location, the insertion of </a:t>
            </a:r>
            <a:r>
              <a:rPr lang="en-US" sz="2000" b="1" i="1" kern="0" dirty="0" err="1">
                <a:solidFill>
                  <a:srgbClr val="C00000"/>
                </a:solidFill>
                <a:latin typeface="Times New Roman"/>
              </a:rPr>
              <a:t>s</a:t>
            </a:r>
            <a:r>
              <a:rPr lang="en-US" sz="2000" b="1" i="1" kern="0" baseline="-25000" dirty="0" err="1">
                <a:solidFill>
                  <a:srgbClr val="C00000"/>
                </a:solidFill>
                <a:latin typeface="Times New Roman"/>
              </a:rPr>
              <a:t>i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takes 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O(</a:t>
            </a:r>
            <a:r>
              <a:rPr lang="en-US" sz="2000" i="1" kern="0" dirty="0" err="1">
                <a:solidFill>
                  <a:srgbClr val="008380"/>
                </a:solidFill>
                <a:latin typeface="Times New Roman"/>
              </a:rPr>
              <a:t>k</a:t>
            </a:r>
            <a:r>
              <a:rPr lang="en-US" sz="2000" i="1" kern="0" baseline="-25000" dirty="0" err="1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)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time, where </a:t>
            </a:r>
            <a:r>
              <a:rPr lang="en-US" sz="2000" i="1" kern="0" dirty="0" err="1">
                <a:solidFill>
                  <a:srgbClr val="008380"/>
                </a:solidFill>
                <a:latin typeface="Times New Roman"/>
              </a:rPr>
              <a:t>k</a:t>
            </a:r>
            <a:r>
              <a:rPr lang="en-US" sz="2000" i="1" kern="0" baseline="-25000" dirty="0" err="1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is the number of newly created trapezoids.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000" b="1" kern="0" dirty="0">
                <a:solidFill>
                  <a:srgbClr val="000000"/>
                </a:solidFill>
                <a:latin typeface="Times New Roman"/>
              </a:rPr>
              <a:t>Proof: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Let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k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be the number of ray shots interrupted by </a:t>
            </a:r>
            <a:r>
              <a:rPr lang="en-US" sz="2000" b="1" i="1" kern="0" dirty="0" err="1">
                <a:solidFill>
                  <a:srgbClr val="C00000"/>
                </a:solidFill>
                <a:latin typeface="Times New Roman"/>
              </a:rPr>
              <a:t>s</a:t>
            </a:r>
            <a:r>
              <a:rPr lang="en-US" sz="2000" b="1" i="1" kern="0" baseline="-25000" dirty="0" err="1">
                <a:solidFill>
                  <a:srgbClr val="C00000"/>
                </a:solidFill>
                <a:latin typeface="Times New Roman"/>
              </a:rPr>
              <a:t>i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. 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Each endpoint of </a:t>
            </a:r>
            <a:r>
              <a:rPr lang="en-US" sz="2000" b="1" i="1" kern="0" dirty="0" err="1">
                <a:solidFill>
                  <a:srgbClr val="C00000"/>
                </a:solidFill>
                <a:latin typeface="Times New Roman"/>
              </a:rPr>
              <a:t>s</a:t>
            </a:r>
            <a:r>
              <a:rPr lang="en-US" sz="2000" b="1" i="1" kern="0" baseline="-25000" dirty="0" err="1">
                <a:solidFill>
                  <a:srgbClr val="C00000"/>
                </a:solidFill>
                <a:latin typeface="Times New Roman"/>
              </a:rPr>
              <a:t>i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shoots two rays</a:t>
            </a:r>
            <a:br>
              <a:rPr lang="en-US" sz="2000" kern="0" dirty="0">
                <a:solidFill>
                  <a:srgbClr val="000000"/>
                </a:solidFill>
                <a:latin typeface="Times New Roman"/>
              </a:rPr>
            </a:br>
            <a:r>
              <a:rPr lang="en-US" sz="2000" kern="0" dirty="0">
                <a:solidFill>
                  <a:srgbClr val="000000"/>
                </a:solidFill>
                <a:latin typeface="Times New Roman"/>
                <a:sym typeface="Symbol"/>
              </a:rPr>
              <a:t> </a:t>
            </a:r>
            <a:r>
              <a:rPr lang="en-US" sz="2000" i="1" kern="0" dirty="0" err="1">
                <a:solidFill>
                  <a:srgbClr val="008380"/>
                </a:solidFill>
                <a:latin typeface="Times New Roman"/>
              </a:rPr>
              <a:t>k</a:t>
            </a:r>
            <a:r>
              <a:rPr lang="en-US" sz="2000" i="1" kern="0" baseline="-25000" dirty="0" err="1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i="1" kern="0" baseline="-25000" dirty="0">
                <a:solidFill>
                  <a:srgbClr val="008380"/>
                </a:solidFill>
                <a:latin typeface="Times New Roman"/>
              </a:rPr>
              <a:t> 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=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k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+4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rays need to be processed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If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k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=0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, we get 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4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new trapezoids.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Create a new trapezoid for each interrupted ray shot; takes 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O(1)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time with DCEL</a:t>
            </a:r>
          </a:p>
        </p:txBody>
      </p:sp>
      <p:pic>
        <p:nvPicPr>
          <p:cNvPr id="21513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2875" y="4267200"/>
            <a:ext cx="2743200" cy="217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514" name="Straight Connector 16"/>
          <p:cNvCxnSpPr>
            <a:cxnSpLocks noChangeShapeType="1"/>
          </p:cNvCxnSpPr>
          <p:nvPr/>
        </p:nvCxnSpPr>
        <p:spPr bwMode="auto">
          <a:xfrm>
            <a:off x="5756275" y="5186363"/>
            <a:ext cx="1006475" cy="446087"/>
          </a:xfrm>
          <a:prstGeom prst="line">
            <a:avLst/>
          </a:prstGeom>
          <a:noFill/>
          <a:ln w="25400" algn="ctr">
            <a:solidFill>
              <a:srgbClr val="C00000"/>
            </a:solidFill>
            <a:round/>
            <a:headEnd/>
            <a:tailEnd/>
          </a:ln>
        </p:spPr>
      </p:cxnSp>
      <p:sp>
        <p:nvSpPr>
          <p:cNvPr id="18" name="Rectangle 17"/>
          <p:cNvSpPr/>
          <p:nvPr/>
        </p:nvSpPr>
        <p:spPr>
          <a:xfrm>
            <a:off x="5924550" y="4956175"/>
            <a:ext cx="331788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i="1" kern="0" dirty="0" err="1">
                <a:solidFill>
                  <a:srgbClr val="C00000"/>
                </a:solidFill>
                <a:latin typeface="Times New Roman"/>
              </a:rPr>
              <a:t>s</a:t>
            </a:r>
            <a:r>
              <a:rPr lang="en-US" sz="2000" b="1" i="1" kern="0" baseline="-25000" dirty="0" err="1">
                <a:solidFill>
                  <a:srgbClr val="C00000"/>
                </a:solidFill>
                <a:latin typeface="Times New Roman"/>
              </a:rPr>
              <a:t>i</a:t>
            </a:r>
            <a:endParaRPr lang="en-US" i="1" dirty="0"/>
          </a:p>
        </p:txBody>
      </p:sp>
      <p:sp>
        <p:nvSpPr>
          <p:cNvPr id="20" name="Rectangle 19"/>
          <p:cNvSpPr/>
          <p:nvPr/>
        </p:nvSpPr>
        <p:spPr>
          <a:xfrm>
            <a:off x="2198688" y="5013325"/>
            <a:ext cx="331787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i="1" kern="0" dirty="0" err="1">
                <a:solidFill>
                  <a:srgbClr val="C00000"/>
                </a:solidFill>
                <a:latin typeface="Times New Roman"/>
              </a:rPr>
              <a:t>s</a:t>
            </a:r>
            <a:r>
              <a:rPr lang="en-US" sz="2000" b="1" i="1" kern="0" baseline="-25000" dirty="0" err="1">
                <a:solidFill>
                  <a:srgbClr val="C00000"/>
                </a:solidFill>
                <a:latin typeface="Times New Roman"/>
              </a:rPr>
              <a:t>i</a:t>
            </a:r>
            <a:endParaRPr lang="en-US" i="1" dirty="0"/>
          </a:p>
        </p:txBody>
      </p:sp>
      <p:cxnSp>
        <p:nvCxnSpPr>
          <p:cNvPr id="21517" name="Straight Connector 5"/>
          <p:cNvCxnSpPr>
            <a:cxnSpLocks noChangeShapeType="1"/>
          </p:cNvCxnSpPr>
          <p:nvPr/>
        </p:nvCxnSpPr>
        <p:spPr bwMode="auto">
          <a:xfrm flipV="1">
            <a:off x="2116138" y="5019675"/>
            <a:ext cx="0" cy="265113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</p:cxnSp>
      <p:cxnSp>
        <p:nvCxnSpPr>
          <p:cNvPr id="21518" name="Straight Connector 20"/>
          <p:cNvCxnSpPr>
            <a:cxnSpLocks noChangeShapeType="1"/>
          </p:cNvCxnSpPr>
          <p:nvPr/>
        </p:nvCxnSpPr>
        <p:spPr bwMode="auto">
          <a:xfrm flipV="1">
            <a:off x="2282825" y="4956175"/>
            <a:ext cx="0" cy="409575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</p:cxnSp>
      <p:cxnSp>
        <p:nvCxnSpPr>
          <p:cNvPr id="21519" name="Straight Connector 22"/>
          <p:cNvCxnSpPr>
            <a:cxnSpLocks noChangeShapeType="1"/>
          </p:cNvCxnSpPr>
          <p:nvPr/>
        </p:nvCxnSpPr>
        <p:spPr bwMode="auto">
          <a:xfrm>
            <a:off x="2279650" y="5351463"/>
            <a:ext cx="3175" cy="244475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</p:cxnSp>
      <p:cxnSp>
        <p:nvCxnSpPr>
          <p:cNvPr id="21520" name="Straight Connector 26"/>
          <p:cNvCxnSpPr>
            <a:cxnSpLocks noChangeShapeType="1"/>
          </p:cNvCxnSpPr>
          <p:nvPr/>
        </p:nvCxnSpPr>
        <p:spPr bwMode="auto">
          <a:xfrm>
            <a:off x="2116138" y="5284788"/>
            <a:ext cx="3175" cy="42545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</p:cxnSp>
      <p:sp>
        <p:nvSpPr>
          <p:cNvPr id="21521" name="Oval 21"/>
          <p:cNvSpPr>
            <a:spLocks noChangeArrowheads="1"/>
          </p:cNvSpPr>
          <p:nvPr/>
        </p:nvSpPr>
        <p:spPr bwMode="auto">
          <a:xfrm>
            <a:off x="2085975" y="5260975"/>
            <a:ext cx="55563" cy="555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522" name="Oval 21"/>
          <p:cNvSpPr>
            <a:spLocks noChangeArrowheads="1"/>
          </p:cNvSpPr>
          <p:nvPr/>
        </p:nvSpPr>
        <p:spPr bwMode="auto">
          <a:xfrm>
            <a:off x="2255838" y="5337175"/>
            <a:ext cx="55562" cy="555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21523" name="Straight Connector 18"/>
          <p:cNvCxnSpPr>
            <a:cxnSpLocks noChangeShapeType="1"/>
          </p:cNvCxnSpPr>
          <p:nvPr/>
        </p:nvCxnSpPr>
        <p:spPr bwMode="auto">
          <a:xfrm>
            <a:off x="2116138" y="5284788"/>
            <a:ext cx="166687" cy="77787"/>
          </a:xfrm>
          <a:prstGeom prst="line">
            <a:avLst/>
          </a:prstGeom>
          <a:noFill/>
          <a:ln w="25400" algn="ctr">
            <a:solidFill>
              <a:srgbClr val="C00000"/>
            </a:solidFill>
            <a:round/>
            <a:headEnd/>
            <a:tailEnd/>
          </a:ln>
        </p:spPr>
      </p:cxnSp>
      <p:sp>
        <p:nvSpPr>
          <p:cNvPr id="21524" name="Rectangle 5"/>
          <p:cNvSpPr>
            <a:spLocks noChangeArrowheads="1"/>
          </p:cNvSpPr>
          <p:nvPr/>
        </p:nvSpPr>
        <p:spPr bwMode="auto">
          <a:xfrm>
            <a:off x="8304213" y="6343650"/>
            <a:ext cx="206375" cy="188913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2/6/20</a:t>
            </a:r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2875" y="6532563"/>
            <a:ext cx="747713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C02DC77-BCC4-45FA-A16F-9267B7AB1D54}" type="slidenum">
              <a:rPr lang="en-US" sz="1400" smtClean="0">
                <a:solidFill>
                  <a:schemeClr val="tx1"/>
                </a:solidFill>
              </a:rPr>
              <a:pPr eaLnBrk="1" hangingPunct="1"/>
              <a:t>6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304800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/>
              <a:t>Analysis</a:t>
            </a:r>
          </a:p>
        </p:txBody>
      </p:sp>
      <p:sp>
        <p:nvSpPr>
          <p:cNvPr id="3" name="Rectangle 2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90575" y="1213604"/>
            <a:ext cx="7870825" cy="2651495"/>
          </a:xfrm>
          <a:prstGeom prst="rect">
            <a:avLst/>
          </a:prstGeom>
          <a:blipFill rotWithShape="1">
            <a:blip r:embed="rId3"/>
            <a:stretch>
              <a:fillRect l="-852" t="-19770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22535" name="Rectangle 3"/>
          <p:cNvSpPr>
            <a:spLocks noChangeArrowheads="1"/>
          </p:cNvSpPr>
          <p:nvPr/>
        </p:nvSpPr>
        <p:spPr bwMode="auto">
          <a:xfrm>
            <a:off x="5949950" y="1792288"/>
            <a:ext cx="2976563" cy="2260600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cxnSp>
        <p:nvCxnSpPr>
          <p:cNvPr id="22536" name="Straight Connector 6"/>
          <p:cNvCxnSpPr>
            <a:cxnSpLocks noChangeShapeType="1"/>
          </p:cNvCxnSpPr>
          <p:nvPr/>
        </p:nvCxnSpPr>
        <p:spPr bwMode="auto">
          <a:xfrm>
            <a:off x="6197600" y="3805238"/>
            <a:ext cx="312738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37" name="Straight Connector 8"/>
          <p:cNvCxnSpPr>
            <a:cxnSpLocks noChangeShapeType="1"/>
          </p:cNvCxnSpPr>
          <p:nvPr/>
        </p:nvCxnSpPr>
        <p:spPr bwMode="auto">
          <a:xfrm flipV="1">
            <a:off x="6197600" y="1792288"/>
            <a:ext cx="0" cy="226060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22538" name="Straight Connector 25"/>
          <p:cNvCxnSpPr>
            <a:cxnSpLocks noChangeShapeType="1"/>
          </p:cNvCxnSpPr>
          <p:nvPr/>
        </p:nvCxnSpPr>
        <p:spPr bwMode="auto">
          <a:xfrm flipV="1">
            <a:off x="6510338" y="1792288"/>
            <a:ext cx="0" cy="226060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22539" name="Straight Connector 27"/>
          <p:cNvCxnSpPr>
            <a:cxnSpLocks noChangeShapeType="1"/>
          </p:cNvCxnSpPr>
          <p:nvPr/>
        </p:nvCxnSpPr>
        <p:spPr bwMode="auto">
          <a:xfrm>
            <a:off x="6732588" y="3805238"/>
            <a:ext cx="312737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40" name="Straight Connector 30"/>
          <p:cNvCxnSpPr>
            <a:cxnSpLocks noChangeShapeType="1"/>
          </p:cNvCxnSpPr>
          <p:nvPr/>
        </p:nvCxnSpPr>
        <p:spPr bwMode="auto">
          <a:xfrm flipV="1">
            <a:off x="6732588" y="1792288"/>
            <a:ext cx="0" cy="226060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22541" name="Straight Connector 32"/>
          <p:cNvCxnSpPr>
            <a:cxnSpLocks noChangeShapeType="1"/>
          </p:cNvCxnSpPr>
          <p:nvPr/>
        </p:nvCxnSpPr>
        <p:spPr bwMode="auto">
          <a:xfrm flipV="1">
            <a:off x="7045325" y="1792288"/>
            <a:ext cx="0" cy="226060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22542" name="Straight Connector 33"/>
          <p:cNvCxnSpPr>
            <a:cxnSpLocks noChangeShapeType="1"/>
          </p:cNvCxnSpPr>
          <p:nvPr/>
        </p:nvCxnSpPr>
        <p:spPr bwMode="auto">
          <a:xfrm>
            <a:off x="7258050" y="3805238"/>
            <a:ext cx="311150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43" name="Straight Connector 34"/>
          <p:cNvCxnSpPr>
            <a:cxnSpLocks noChangeShapeType="1"/>
          </p:cNvCxnSpPr>
          <p:nvPr/>
        </p:nvCxnSpPr>
        <p:spPr bwMode="auto">
          <a:xfrm flipV="1">
            <a:off x="7258050" y="1792288"/>
            <a:ext cx="0" cy="226060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22544" name="Straight Connector 35"/>
          <p:cNvCxnSpPr>
            <a:cxnSpLocks noChangeShapeType="1"/>
          </p:cNvCxnSpPr>
          <p:nvPr/>
        </p:nvCxnSpPr>
        <p:spPr bwMode="auto">
          <a:xfrm flipV="1">
            <a:off x="7569200" y="1792288"/>
            <a:ext cx="0" cy="226060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22545" name="Straight Connector 36"/>
          <p:cNvCxnSpPr>
            <a:cxnSpLocks noChangeShapeType="1"/>
          </p:cNvCxnSpPr>
          <p:nvPr/>
        </p:nvCxnSpPr>
        <p:spPr bwMode="auto">
          <a:xfrm>
            <a:off x="7835900" y="3805238"/>
            <a:ext cx="311150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46" name="Straight Connector 37"/>
          <p:cNvCxnSpPr>
            <a:cxnSpLocks noChangeShapeType="1"/>
          </p:cNvCxnSpPr>
          <p:nvPr/>
        </p:nvCxnSpPr>
        <p:spPr bwMode="auto">
          <a:xfrm flipV="1">
            <a:off x="7835900" y="1792288"/>
            <a:ext cx="0" cy="226060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22547" name="Straight Connector 38"/>
          <p:cNvCxnSpPr>
            <a:cxnSpLocks noChangeShapeType="1"/>
          </p:cNvCxnSpPr>
          <p:nvPr/>
        </p:nvCxnSpPr>
        <p:spPr bwMode="auto">
          <a:xfrm flipV="1">
            <a:off x="8147050" y="1792288"/>
            <a:ext cx="0" cy="226060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22548" name="Straight Connector 39"/>
          <p:cNvCxnSpPr>
            <a:cxnSpLocks noChangeShapeType="1"/>
          </p:cNvCxnSpPr>
          <p:nvPr/>
        </p:nvCxnSpPr>
        <p:spPr bwMode="auto">
          <a:xfrm>
            <a:off x="8388350" y="3805238"/>
            <a:ext cx="311150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49" name="Straight Connector 40"/>
          <p:cNvCxnSpPr>
            <a:cxnSpLocks noChangeShapeType="1"/>
          </p:cNvCxnSpPr>
          <p:nvPr/>
        </p:nvCxnSpPr>
        <p:spPr bwMode="auto">
          <a:xfrm flipV="1">
            <a:off x="8388350" y="1792288"/>
            <a:ext cx="0" cy="226060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22550" name="Straight Connector 41"/>
          <p:cNvCxnSpPr>
            <a:cxnSpLocks noChangeShapeType="1"/>
          </p:cNvCxnSpPr>
          <p:nvPr/>
        </p:nvCxnSpPr>
        <p:spPr bwMode="auto">
          <a:xfrm flipV="1">
            <a:off x="8699500" y="1792288"/>
            <a:ext cx="0" cy="226060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22551" name="Straight Connector 42"/>
          <p:cNvCxnSpPr>
            <a:cxnSpLocks noChangeShapeType="1"/>
          </p:cNvCxnSpPr>
          <p:nvPr/>
        </p:nvCxnSpPr>
        <p:spPr bwMode="auto">
          <a:xfrm>
            <a:off x="6042025" y="2171700"/>
            <a:ext cx="2786063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52" name="Straight Connector 43"/>
          <p:cNvCxnSpPr>
            <a:cxnSpLocks noChangeShapeType="1"/>
          </p:cNvCxnSpPr>
          <p:nvPr/>
        </p:nvCxnSpPr>
        <p:spPr bwMode="auto">
          <a:xfrm>
            <a:off x="6045200" y="2330450"/>
            <a:ext cx="2786063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53" name="Straight Connector 44"/>
          <p:cNvCxnSpPr>
            <a:cxnSpLocks noChangeShapeType="1"/>
          </p:cNvCxnSpPr>
          <p:nvPr/>
        </p:nvCxnSpPr>
        <p:spPr bwMode="auto">
          <a:xfrm>
            <a:off x="6048375" y="3235325"/>
            <a:ext cx="2786063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54" name="Straight Connector 45"/>
          <p:cNvCxnSpPr>
            <a:cxnSpLocks noChangeShapeType="1"/>
          </p:cNvCxnSpPr>
          <p:nvPr/>
        </p:nvCxnSpPr>
        <p:spPr bwMode="auto">
          <a:xfrm>
            <a:off x="6048375" y="2482850"/>
            <a:ext cx="2786063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55" name="Straight Connector 46"/>
          <p:cNvCxnSpPr>
            <a:cxnSpLocks noChangeShapeType="1"/>
          </p:cNvCxnSpPr>
          <p:nvPr/>
        </p:nvCxnSpPr>
        <p:spPr bwMode="auto">
          <a:xfrm>
            <a:off x="6056313" y="2635250"/>
            <a:ext cx="2786062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56" name="Straight Connector 47"/>
          <p:cNvCxnSpPr>
            <a:cxnSpLocks noChangeShapeType="1"/>
          </p:cNvCxnSpPr>
          <p:nvPr/>
        </p:nvCxnSpPr>
        <p:spPr bwMode="auto">
          <a:xfrm>
            <a:off x="6045200" y="2787650"/>
            <a:ext cx="2786063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57" name="Straight Connector 48"/>
          <p:cNvCxnSpPr>
            <a:cxnSpLocks noChangeShapeType="1"/>
          </p:cNvCxnSpPr>
          <p:nvPr/>
        </p:nvCxnSpPr>
        <p:spPr bwMode="auto">
          <a:xfrm>
            <a:off x="6042025" y="2940050"/>
            <a:ext cx="2786063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58" name="Straight Connector 49"/>
          <p:cNvCxnSpPr>
            <a:cxnSpLocks noChangeShapeType="1"/>
          </p:cNvCxnSpPr>
          <p:nvPr/>
        </p:nvCxnSpPr>
        <p:spPr bwMode="auto">
          <a:xfrm>
            <a:off x="6042025" y="3092450"/>
            <a:ext cx="2786063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1" name="Rectangle 10"/>
          <p:cNvSpPr/>
          <p:nvPr/>
        </p:nvSpPr>
        <p:spPr>
          <a:xfrm>
            <a:off x="6226175" y="3529013"/>
            <a:ext cx="261938" cy="2762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kern="0" dirty="0">
                <a:solidFill>
                  <a:srgbClr val="000000"/>
                </a:solidFill>
                <a:latin typeface="Times New Roman"/>
              </a:rPr>
              <a:t>1</a:t>
            </a:r>
            <a:endParaRPr lang="en-US" sz="1200" dirty="0"/>
          </a:p>
        </p:txBody>
      </p:sp>
      <p:sp>
        <p:nvSpPr>
          <p:cNvPr id="51" name="Rectangle 50"/>
          <p:cNvSpPr/>
          <p:nvPr/>
        </p:nvSpPr>
        <p:spPr>
          <a:xfrm>
            <a:off x="6757988" y="3530600"/>
            <a:ext cx="261937" cy="2778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kern="0" dirty="0">
                <a:solidFill>
                  <a:srgbClr val="000000"/>
                </a:solidFill>
                <a:latin typeface="Times New Roman"/>
              </a:rPr>
              <a:t>2</a:t>
            </a:r>
            <a:endParaRPr lang="en-US" sz="1200" dirty="0"/>
          </a:p>
        </p:txBody>
      </p:sp>
      <p:sp>
        <p:nvSpPr>
          <p:cNvPr id="52" name="Rectangle 51"/>
          <p:cNvSpPr/>
          <p:nvPr/>
        </p:nvSpPr>
        <p:spPr>
          <a:xfrm>
            <a:off x="7296150" y="3535363"/>
            <a:ext cx="261938" cy="2762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kern="0" dirty="0">
                <a:solidFill>
                  <a:srgbClr val="000000"/>
                </a:solidFill>
                <a:latin typeface="Times New Roman"/>
              </a:rPr>
              <a:t>3</a:t>
            </a:r>
            <a:endParaRPr lang="en-US" sz="1200" dirty="0"/>
          </a:p>
        </p:txBody>
      </p:sp>
      <p:sp>
        <p:nvSpPr>
          <p:cNvPr id="53" name="Rectangle 52"/>
          <p:cNvSpPr/>
          <p:nvPr/>
        </p:nvSpPr>
        <p:spPr>
          <a:xfrm>
            <a:off x="8353425" y="3529013"/>
            <a:ext cx="381000" cy="2762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kern="0" dirty="0">
                <a:solidFill>
                  <a:srgbClr val="000000"/>
                </a:solidFill>
                <a:latin typeface="Times New Roman"/>
              </a:rPr>
              <a:t>n/2</a:t>
            </a:r>
            <a:endParaRPr lang="en-US" sz="1200" dirty="0"/>
          </a:p>
        </p:txBody>
      </p:sp>
      <p:sp>
        <p:nvSpPr>
          <p:cNvPr id="54" name="Rectangle 53"/>
          <p:cNvSpPr/>
          <p:nvPr/>
        </p:nvSpPr>
        <p:spPr>
          <a:xfrm>
            <a:off x="5457825" y="2033588"/>
            <a:ext cx="544513" cy="2762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kern="0" dirty="0">
                <a:solidFill>
                  <a:srgbClr val="000000"/>
                </a:solidFill>
                <a:latin typeface="Times New Roman"/>
              </a:rPr>
              <a:t>n/2+1</a:t>
            </a:r>
            <a:endParaRPr lang="en-US" sz="1200" dirty="0"/>
          </a:p>
        </p:txBody>
      </p:sp>
      <p:sp>
        <p:nvSpPr>
          <p:cNvPr id="55" name="Rectangle 54"/>
          <p:cNvSpPr/>
          <p:nvPr/>
        </p:nvSpPr>
        <p:spPr>
          <a:xfrm>
            <a:off x="5468938" y="2185988"/>
            <a:ext cx="544512" cy="2762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kern="0" dirty="0">
                <a:solidFill>
                  <a:srgbClr val="000000"/>
                </a:solidFill>
                <a:latin typeface="Times New Roman"/>
              </a:rPr>
              <a:t>n/2+2</a:t>
            </a:r>
            <a:endParaRPr lang="en-US" sz="1200" dirty="0"/>
          </a:p>
        </p:txBody>
      </p:sp>
      <p:sp>
        <p:nvSpPr>
          <p:cNvPr id="56" name="Rectangle 55"/>
          <p:cNvSpPr/>
          <p:nvPr/>
        </p:nvSpPr>
        <p:spPr>
          <a:xfrm>
            <a:off x="5532438" y="3043238"/>
            <a:ext cx="261937" cy="27781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kern="0" dirty="0">
                <a:solidFill>
                  <a:srgbClr val="000000"/>
                </a:solidFill>
                <a:latin typeface="Times New Roman"/>
              </a:rPr>
              <a:t>n</a:t>
            </a:r>
            <a:endParaRPr lang="en-US" sz="1200" dirty="0"/>
          </a:p>
        </p:txBody>
      </p:sp>
      <p:sp>
        <p:nvSpPr>
          <p:cNvPr id="57" name="Rectangle 10"/>
          <p:cNvSpPr>
            <a:spLocks noChangeArrowheads="1"/>
          </p:cNvSpPr>
          <p:nvPr/>
        </p:nvSpPr>
        <p:spPr bwMode="auto">
          <a:xfrm>
            <a:off x="587375" y="3678240"/>
            <a:ext cx="8139113" cy="171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</a:pPr>
            <a:br>
              <a:rPr lang="en-US" sz="1800" dirty="0">
                <a:solidFill>
                  <a:srgbClr val="008380"/>
                </a:solidFill>
                <a:cs typeface="Times New Roman" pitchFamily="18" charset="0"/>
              </a:rPr>
            </a:br>
            <a:endParaRPr lang="en-US" sz="800" dirty="0">
              <a:solidFill>
                <a:srgbClr val="008380"/>
              </a:solidFill>
              <a:cs typeface="Times New Roman" pitchFamily="18" charset="0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Insert segments in </a:t>
            </a:r>
            <a:r>
              <a:rPr lang="en-US" sz="1800" i="1" dirty="0">
                <a:solidFill>
                  <a:schemeClr val="tx1"/>
                </a:solidFill>
              </a:rPr>
              <a:t>random </a:t>
            </a:r>
            <a:r>
              <a:rPr lang="en-US" sz="1800" dirty="0">
                <a:solidFill>
                  <a:schemeClr val="tx1"/>
                </a:solidFill>
              </a:rPr>
              <a:t>order:</a:t>
            </a:r>
          </a:p>
          <a:p>
            <a:pPr marL="742950" lvl="1" indent="-285750" algn="l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 sz="1800" i="1" dirty="0">
                <a:solidFill>
                  <a:srgbClr val="008380"/>
                </a:solidFill>
              </a:rPr>
              <a:t> </a:t>
            </a:r>
            <a:r>
              <a:rPr lang="en-US" sz="1800" dirty="0">
                <a:solidFill>
                  <a:srgbClr val="008380"/>
                </a:solidFill>
                <a:latin typeface="Symbol" pitchFamily="18" charset="2"/>
              </a:rPr>
              <a:t>P</a:t>
            </a:r>
            <a:r>
              <a:rPr lang="en-US" sz="1800" dirty="0">
                <a:solidFill>
                  <a:schemeClr val="tx1"/>
                </a:solidFill>
              </a:rPr>
              <a:t> = {all possible permutations/orders of segments}; </a:t>
            </a:r>
            <a:r>
              <a:rPr lang="en-US" sz="1800" dirty="0">
                <a:solidFill>
                  <a:srgbClr val="008380"/>
                </a:solidFill>
              </a:rPr>
              <a:t>|</a:t>
            </a:r>
            <a:r>
              <a:rPr lang="en-US" sz="1800" dirty="0">
                <a:solidFill>
                  <a:srgbClr val="008380"/>
                </a:solidFill>
                <a:latin typeface="Symbol" pitchFamily="18" charset="2"/>
              </a:rPr>
              <a:t>P</a:t>
            </a:r>
            <a:r>
              <a:rPr lang="en-US" sz="1800" dirty="0">
                <a:solidFill>
                  <a:srgbClr val="008380"/>
                </a:solidFill>
              </a:rPr>
              <a:t>| = </a:t>
            </a:r>
            <a:r>
              <a:rPr lang="en-US" sz="1800" i="1" dirty="0">
                <a:solidFill>
                  <a:srgbClr val="008380"/>
                </a:solidFill>
              </a:rPr>
              <a:t>n</a:t>
            </a:r>
            <a:r>
              <a:rPr lang="en-US" sz="1800" dirty="0">
                <a:solidFill>
                  <a:srgbClr val="008380"/>
                </a:solidFill>
              </a:rPr>
              <a:t>!</a:t>
            </a:r>
            <a:r>
              <a:rPr lang="en-US" sz="1800" dirty="0">
                <a:solidFill>
                  <a:schemeClr val="tx1"/>
                </a:solidFill>
              </a:rPr>
              <a:t> for </a:t>
            </a:r>
            <a:r>
              <a:rPr lang="en-US" sz="1800" i="1" dirty="0">
                <a:solidFill>
                  <a:srgbClr val="008380"/>
                </a:solidFill>
              </a:rPr>
              <a:t>n</a:t>
            </a:r>
            <a:r>
              <a:rPr lang="en-US" sz="1800" dirty="0">
                <a:solidFill>
                  <a:schemeClr val="tx1"/>
                </a:solidFill>
              </a:rPr>
              <a:t> segments</a:t>
            </a:r>
          </a:p>
          <a:p>
            <a:pPr marL="742950" lvl="1" indent="-285750" algn="l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 sz="1800" i="1" dirty="0" err="1">
                <a:solidFill>
                  <a:srgbClr val="008380"/>
                </a:solidFill>
              </a:rPr>
              <a:t>k</a:t>
            </a:r>
            <a:r>
              <a:rPr lang="en-US" sz="1800" i="1" baseline="-25000" dirty="0" err="1">
                <a:solidFill>
                  <a:srgbClr val="008380"/>
                </a:solidFill>
              </a:rPr>
              <a:t>i</a:t>
            </a:r>
            <a:r>
              <a:rPr lang="en-US" sz="1800" dirty="0">
                <a:solidFill>
                  <a:srgbClr val="008380"/>
                </a:solidFill>
              </a:rPr>
              <a:t> = </a:t>
            </a:r>
            <a:r>
              <a:rPr lang="en-US" sz="1800" i="1" dirty="0" err="1">
                <a:solidFill>
                  <a:srgbClr val="008380"/>
                </a:solidFill>
              </a:rPr>
              <a:t>k</a:t>
            </a:r>
            <a:r>
              <a:rPr lang="en-US" sz="1800" i="1" baseline="-25000" dirty="0" err="1">
                <a:solidFill>
                  <a:srgbClr val="008380"/>
                </a:solidFill>
              </a:rPr>
              <a:t>i</a:t>
            </a:r>
            <a:r>
              <a:rPr lang="en-US" sz="1800" dirty="0">
                <a:solidFill>
                  <a:srgbClr val="008380"/>
                </a:solidFill>
              </a:rPr>
              <a:t>(</a:t>
            </a:r>
            <a:r>
              <a:rPr lang="en-US" sz="1800" dirty="0">
                <a:solidFill>
                  <a:srgbClr val="008380"/>
                </a:solidFill>
                <a:latin typeface="Symbol" pitchFamily="18" charset="2"/>
              </a:rPr>
              <a:t>p</a:t>
            </a:r>
            <a:r>
              <a:rPr lang="en-US" sz="1800" dirty="0">
                <a:solidFill>
                  <a:srgbClr val="008380"/>
                </a:solidFill>
              </a:rPr>
              <a:t>)</a:t>
            </a:r>
            <a:r>
              <a:rPr lang="en-US" sz="1800" dirty="0">
                <a:solidFill>
                  <a:schemeClr val="tx1"/>
                </a:solidFill>
              </a:rPr>
              <a:t> for some random order </a:t>
            </a:r>
            <a:r>
              <a:rPr lang="en-US" sz="1800" dirty="0" err="1">
                <a:solidFill>
                  <a:srgbClr val="008380"/>
                </a:solidFill>
                <a:latin typeface="Symbol" pitchFamily="18" charset="2"/>
              </a:rPr>
              <a:t>p</a:t>
            </a:r>
            <a:r>
              <a:rPr lang="en-US" sz="1800" dirty="0" err="1">
                <a:solidFill>
                  <a:srgbClr val="008380"/>
                </a:solidFill>
                <a:sym typeface="Symbol" pitchFamily="18" charset="2"/>
              </a:rPr>
              <a:t></a:t>
            </a:r>
            <a:r>
              <a:rPr lang="en-US" sz="1800" dirty="0" err="1">
                <a:solidFill>
                  <a:srgbClr val="008380"/>
                </a:solidFill>
                <a:latin typeface="Symbol" pitchFamily="18" charset="2"/>
                <a:sym typeface="Symbol" pitchFamily="18" charset="2"/>
              </a:rPr>
              <a:t>P</a:t>
            </a:r>
            <a:endParaRPr lang="en-US" sz="1800" dirty="0">
              <a:solidFill>
                <a:srgbClr val="008380"/>
              </a:solidFill>
              <a:latin typeface="Symbol" pitchFamily="18" charset="2"/>
              <a:sym typeface="Symbol" pitchFamily="18" charset="2"/>
            </a:endParaRPr>
          </a:p>
          <a:p>
            <a:pPr marL="742950" lvl="1" indent="-285750" algn="l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 sz="1800" dirty="0">
                <a:solidFill>
                  <a:schemeClr val="tx1"/>
                </a:solidFill>
              </a:rPr>
              <a:t>We will show that 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E(</a:t>
            </a:r>
            <a:r>
              <a:rPr lang="en-US" sz="1800" i="1" dirty="0" err="1">
                <a:solidFill>
                  <a:srgbClr val="008380"/>
                </a:solidFill>
                <a:sym typeface="Symbol" pitchFamily="18" charset="2"/>
              </a:rPr>
              <a:t>k</a:t>
            </a:r>
            <a:r>
              <a:rPr lang="en-US" sz="1800" i="1" baseline="-25000" dirty="0" err="1">
                <a:solidFill>
                  <a:srgbClr val="008380"/>
                </a:solidFill>
                <a:sym typeface="Symbol" pitchFamily="18" charset="2"/>
              </a:rPr>
              <a:t>i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)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=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O(1)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 </a:t>
            </a:r>
            <a:endParaRPr lang="en-US" sz="1800" dirty="0">
              <a:solidFill>
                <a:schemeClr val="tx2"/>
              </a:solidFill>
              <a:sym typeface="Symbol" pitchFamily="18" charset="2"/>
            </a:endParaRPr>
          </a:p>
          <a:p>
            <a:pPr marL="742950" lvl="1" indent="-285750" algn="l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 sz="1800" dirty="0">
                <a:solidFill>
                  <a:schemeClr val="tx2"/>
                </a:solidFill>
                <a:sym typeface="Symbol" pitchFamily="18" charset="2"/>
              </a:rPr>
              <a:t> Expected runtime for all insertions, without point location,</a:t>
            </a:r>
            <a:br>
              <a:rPr lang="en-US" sz="1800" dirty="0">
                <a:solidFill>
                  <a:schemeClr val="tx2"/>
                </a:solidFill>
                <a:sym typeface="Symbol" pitchFamily="18" charset="2"/>
              </a:rPr>
            </a:br>
            <a:br>
              <a:rPr lang="en-US" sz="1800" dirty="0">
                <a:solidFill>
                  <a:schemeClr val="tx2"/>
                </a:solidFill>
                <a:sym typeface="Symbol" pitchFamily="18" charset="2"/>
              </a:rPr>
            </a:b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E(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T</a:t>
            </a:r>
            <a:r>
              <a:rPr lang="en-US" sz="1800" i="1" baseline="-25000" dirty="0">
                <a:solidFill>
                  <a:srgbClr val="008380"/>
                </a:solidFill>
                <a:sym typeface="Symbol" pitchFamily="18" charset="2"/>
              </a:rPr>
              <a:t>all except point location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)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 = 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E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(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</a:t>
            </a:r>
            <a:r>
              <a:rPr lang="en-US" sz="1800" i="1" baseline="-25000" dirty="0">
                <a:solidFill>
                  <a:srgbClr val="008380"/>
                </a:solidFill>
                <a:sym typeface="Symbol" pitchFamily="18" charset="2"/>
              </a:rPr>
              <a:t>i</a:t>
            </a:r>
            <a:r>
              <a:rPr lang="en-US" sz="1800" baseline="-25000" dirty="0">
                <a:solidFill>
                  <a:srgbClr val="008380"/>
                </a:solidFill>
                <a:sym typeface="Symbol" pitchFamily="18" charset="2"/>
              </a:rPr>
              <a:t>=1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k</a:t>
            </a:r>
            <a:r>
              <a:rPr lang="en-US" sz="1800" i="1" baseline="-25000" dirty="0">
                <a:solidFill>
                  <a:srgbClr val="008380"/>
                </a:solidFill>
                <a:sym typeface="Symbol" pitchFamily="18" charset="2"/>
              </a:rPr>
              <a:t>i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)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=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</a:t>
            </a:r>
            <a:r>
              <a:rPr lang="en-US" sz="1800" i="1" baseline="-25000" dirty="0">
                <a:solidFill>
                  <a:srgbClr val="008380"/>
                </a:solidFill>
                <a:sym typeface="Symbol" pitchFamily="18" charset="2"/>
              </a:rPr>
              <a:t>i</a:t>
            </a:r>
            <a:r>
              <a:rPr lang="en-US" sz="1800" baseline="-25000" dirty="0">
                <a:solidFill>
                  <a:srgbClr val="008380"/>
                </a:solidFill>
                <a:sym typeface="Symbol" pitchFamily="18" charset="2"/>
              </a:rPr>
              <a:t>=1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E(</a:t>
            </a:r>
            <a:r>
              <a:rPr lang="en-US" sz="1800" i="1" dirty="0" err="1">
                <a:solidFill>
                  <a:srgbClr val="008380"/>
                </a:solidFill>
                <a:sym typeface="Symbol" pitchFamily="18" charset="2"/>
              </a:rPr>
              <a:t>k</a:t>
            </a:r>
            <a:r>
              <a:rPr lang="en-US" sz="1800" i="1" baseline="-25000" dirty="0" err="1">
                <a:solidFill>
                  <a:srgbClr val="008380"/>
                </a:solidFill>
                <a:sym typeface="Symbol" pitchFamily="18" charset="2"/>
              </a:rPr>
              <a:t>i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)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= O(</a:t>
            </a:r>
            <a:r>
              <a:rPr lang="en-US" sz="1800" i="1" baseline="-25000" dirty="0">
                <a:solidFill>
                  <a:srgbClr val="008380"/>
                </a:solidFill>
                <a:sym typeface="Symbol" pitchFamily="18" charset="2"/>
              </a:rPr>
              <a:t>i</a:t>
            </a:r>
            <a:r>
              <a:rPr lang="en-US" sz="1800" baseline="-25000" dirty="0">
                <a:solidFill>
                  <a:srgbClr val="008380"/>
                </a:solidFill>
                <a:sym typeface="Symbol" pitchFamily="18" charset="2"/>
              </a:rPr>
              <a:t>=1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1)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= O(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n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)</a:t>
            </a:r>
          </a:p>
          <a:p>
            <a:pPr marL="742950" lvl="1" indent="-285750" algn="l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endParaRPr lang="en-US" sz="1800" dirty="0">
              <a:solidFill>
                <a:srgbClr val="008380"/>
              </a:solidFill>
            </a:endParaRPr>
          </a:p>
          <a:p>
            <a:pPr marL="742950" lvl="1" indent="-285750" algn="l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endParaRPr lang="en-US" sz="1600" dirty="0">
              <a:solidFill>
                <a:schemeClr val="tx1"/>
              </a:solidFill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61" name="Text Box 17"/>
          <p:cNvSpPr txBox="1">
            <a:spLocks noChangeArrowheads="1"/>
          </p:cNvSpPr>
          <p:nvPr/>
        </p:nvSpPr>
        <p:spPr bwMode="auto">
          <a:xfrm>
            <a:off x="3747558" y="5386388"/>
            <a:ext cx="40481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 i="1"/>
              <a:t>n</a:t>
            </a:r>
          </a:p>
        </p:txBody>
      </p:sp>
      <p:sp>
        <p:nvSpPr>
          <p:cNvPr id="62" name="Text Box 18"/>
          <p:cNvSpPr txBox="1">
            <a:spLocks noChangeArrowheads="1"/>
          </p:cNvSpPr>
          <p:nvPr/>
        </p:nvSpPr>
        <p:spPr bwMode="auto">
          <a:xfrm>
            <a:off x="4584171" y="5394325"/>
            <a:ext cx="404812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 i="1"/>
              <a:t>n</a:t>
            </a:r>
          </a:p>
        </p:txBody>
      </p:sp>
      <p:sp>
        <p:nvSpPr>
          <p:cNvPr id="63" name="Text Box 19"/>
          <p:cNvSpPr txBox="1">
            <a:spLocks noChangeArrowheads="1"/>
          </p:cNvSpPr>
          <p:nvPr/>
        </p:nvSpPr>
        <p:spPr bwMode="auto">
          <a:xfrm>
            <a:off x="5877983" y="5384800"/>
            <a:ext cx="40481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 i="1"/>
              <a:t>n</a:t>
            </a:r>
          </a:p>
        </p:txBody>
      </p:sp>
      <p:sp>
        <p:nvSpPr>
          <p:cNvPr id="64" name="AutoShape 20"/>
          <p:cNvSpPr>
            <a:spLocks noChangeArrowheads="1"/>
          </p:cNvSpPr>
          <p:nvPr/>
        </p:nvSpPr>
        <p:spPr bwMode="auto">
          <a:xfrm>
            <a:off x="4095750" y="6013452"/>
            <a:ext cx="2127250" cy="266700"/>
          </a:xfrm>
          <a:prstGeom prst="wedgeRectCallout">
            <a:avLst>
              <a:gd name="adj1" fmla="val -27759"/>
              <a:gd name="adj2" fmla="val -106546"/>
            </a:avLst>
          </a:prstGeom>
          <a:solidFill>
            <a:srgbClr val="FFFF00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1600">
                <a:solidFill>
                  <a:schemeClr val="tx1"/>
                </a:solidFill>
              </a:rPr>
              <a:t>linearity of expectation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build="p"/>
      <p:bldP spid="61" grpId="0"/>
      <p:bldP spid="62" grpId="0"/>
      <p:bldP spid="63" grpId="0"/>
      <p:bldP spid="6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2/6/20</a:t>
            </a:r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2875" y="6532563"/>
            <a:ext cx="747713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DBCF7F4-D700-480B-8421-F5A9DCEA4FCC}" type="slidenum">
              <a:rPr lang="en-US" sz="1400" smtClean="0">
                <a:solidFill>
                  <a:schemeClr val="tx1"/>
                </a:solidFill>
              </a:rPr>
              <a:pPr eaLnBrk="1" hangingPunct="1"/>
              <a:t>7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304800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/>
              <a:t>Analysis</a:t>
            </a:r>
          </a:p>
        </p:txBody>
      </p:sp>
      <p:sp>
        <p:nvSpPr>
          <p:cNvPr id="3" name="Rectangle 2"/>
          <p:cNvSpPr/>
          <p:nvPr/>
        </p:nvSpPr>
        <p:spPr>
          <a:xfrm>
            <a:off x="790575" y="1212850"/>
            <a:ext cx="7870825" cy="3109913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lvl="1" algn="l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000" b="1" kern="0" dirty="0">
                <a:solidFill>
                  <a:srgbClr val="000000"/>
                </a:solidFill>
                <a:latin typeface="Times New Roman"/>
              </a:rPr>
              <a:t>Theorem: 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E(</a:t>
            </a:r>
            <a:r>
              <a:rPr lang="en-US" sz="1800" i="1" dirty="0" err="1">
                <a:solidFill>
                  <a:srgbClr val="008380"/>
                </a:solidFill>
                <a:sym typeface="Symbol" pitchFamily="18" charset="2"/>
              </a:rPr>
              <a:t>k</a:t>
            </a:r>
            <a:r>
              <a:rPr lang="en-US" sz="1800" i="1" baseline="-25000" dirty="0" err="1">
                <a:solidFill>
                  <a:srgbClr val="008380"/>
                </a:solidFill>
                <a:sym typeface="Symbol" pitchFamily="18" charset="2"/>
              </a:rPr>
              <a:t>i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)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=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O(1)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, where </a:t>
            </a:r>
            <a:r>
              <a:rPr lang="en-US" sz="2000" i="1" kern="0" dirty="0" err="1">
                <a:solidFill>
                  <a:srgbClr val="008380"/>
                </a:solidFill>
                <a:latin typeface="Times New Roman"/>
              </a:rPr>
              <a:t>k</a:t>
            </a:r>
            <a:r>
              <a:rPr lang="en-US" sz="2000" i="1" kern="0" baseline="-25000" dirty="0" err="1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is the number of newly created trapezoids created upon insertion of </a:t>
            </a:r>
            <a:r>
              <a:rPr lang="en-US" sz="2000" b="1" i="1" kern="0" dirty="0" err="1">
                <a:solidFill>
                  <a:srgbClr val="C00000"/>
                </a:solidFill>
                <a:latin typeface="Times New Roman"/>
              </a:rPr>
              <a:t>s</a:t>
            </a:r>
            <a:r>
              <a:rPr lang="en-US" sz="2000" b="1" i="1" kern="0" baseline="-25000" dirty="0" err="1">
                <a:solidFill>
                  <a:srgbClr val="C00000"/>
                </a:solidFill>
                <a:latin typeface="Times New Roman"/>
              </a:rPr>
              <a:t>i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, and the expectation is taken over all segment permutations of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S</a:t>
            </a:r>
            <a:r>
              <a:rPr lang="en-US" sz="2000" i="1" kern="0" baseline="-25000" dirty="0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={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s</a:t>
            </a:r>
            <a:r>
              <a:rPr lang="en-US" sz="2000" kern="0" baseline="-25000" dirty="0">
                <a:solidFill>
                  <a:srgbClr val="008380"/>
                </a:solidFill>
                <a:latin typeface="Times New Roman"/>
              </a:rPr>
              <a:t>1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,…, </a:t>
            </a:r>
            <a:r>
              <a:rPr lang="en-US" sz="2000" i="1" kern="0" dirty="0" err="1">
                <a:solidFill>
                  <a:srgbClr val="008380"/>
                </a:solidFill>
                <a:latin typeface="Times New Roman"/>
              </a:rPr>
              <a:t>s</a:t>
            </a:r>
            <a:r>
              <a:rPr lang="en-US" sz="2000" i="1" kern="0" baseline="-25000" dirty="0" err="1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}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.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000" b="1" kern="0" dirty="0">
                <a:solidFill>
                  <a:srgbClr val="000000"/>
                </a:solidFill>
                <a:latin typeface="Times New Roman"/>
              </a:rPr>
              <a:t>Proof: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T</a:t>
            </a:r>
            <a:r>
              <a:rPr lang="en-US" sz="2000" i="1" kern="0" baseline="-25000" dirty="0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does not depend on the order in which segments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s</a:t>
            </a:r>
            <a:r>
              <a:rPr lang="en-US" sz="2000" kern="0" baseline="-25000" dirty="0">
                <a:solidFill>
                  <a:srgbClr val="008380"/>
                </a:solidFill>
                <a:latin typeface="Times New Roman"/>
              </a:rPr>
              <a:t>1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,…, </a:t>
            </a:r>
            <a:r>
              <a:rPr lang="en-US" sz="2000" i="1" kern="0" dirty="0" err="1">
                <a:solidFill>
                  <a:srgbClr val="008380"/>
                </a:solidFill>
                <a:latin typeface="Times New Roman"/>
              </a:rPr>
              <a:t>s</a:t>
            </a:r>
            <a:r>
              <a:rPr lang="en-US" sz="2000" i="1" kern="0" baseline="-25000" dirty="0" err="1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i="1" kern="0" baseline="-25000" dirty="0">
                <a:solidFill>
                  <a:srgbClr val="008380"/>
                </a:solidFill>
                <a:latin typeface="Times New Roman"/>
              </a:rPr>
              <a:t>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were added.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Of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s</a:t>
            </a:r>
            <a:r>
              <a:rPr lang="en-US" sz="2000" kern="0" baseline="-25000" dirty="0">
                <a:solidFill>
                  <a:srgbClr val="008380"/>
                </a:solidFill>
                <a:latin typeface="Times New Roman"/>
              </a:rPr>
              <a:t>1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,…, </a:t>
            </a:r>
            <a:r>
              <a:rPr lang="en-US" sz="2000" i="1" kern="0" dirty="0" err="1">
                <a:solidFill>
                  <a:srgbClr val="008380"/>
                </a:solidFill>
                <a:latin typeface="Times New Roman"/>
              </a:rPr>
              <a:t>s</a:t>
            </a:r>
            <a:r>
              <a:rPr lang="en-US" sz="2000" i="1" kern="0" baseline="-25000" dirty="0" err="1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i="1" kern="0" baseline="-25000" dirty="0">
                <a:solidFill>
                  <a:srgbClr val="008380"/>
                </a:solidFill>
                <a:latin typeface="Times New Roman"/>
              </a:rPr>
              <a:t>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, what is the probability that a particular segment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s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was added last? 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1/</a:t>
            </a:r>
            <a:r>
              <a:rPr lang="en-US" sz="2000" i="1" kern="0" dirty="0" err="1">
                <a:solidFill>
                  <a:srgbClr val="008380"/>
                </a:solidFill>
                <a:latin typeface="Times New Roman"/>
              </a:rPr>
              <a:t>i</a:t>
            </a:r>
            <a:endParaRPr lang="en-US" sz="2000" i="1" kern="0" dirty="0">
              <a:solidFill>
                <a:srgbClr val="008380"/>
              </a:solidFill>
              <a:latin typeface="Times New Roman"/>
            </a:endParaRP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We want to compute the number of trapezoids that would have been created if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s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was added last.</a:t>
            </a:r>
          </a:p>
        </p:txBody>
      </p:sp>
      <p:pic>
        <p:nvPicPr>
          <p:cNvPr id="23560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 b="17073"/>
          <a:stretch>
            <a:fillRect/>
          </a:stretch>
        </p:blipFill>
        <p:spPr bwMode="auto">
          <a:xfrm>
            <a:off x="3438525" y="4414838"/>
            <a:ext cx="2574925" cy="186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2/6/20</a:t>
            </a:r>
          </a:p>
        </p:txBody>
      </p:sp>
      <p:sp>
        <p:nvSpPr>
          <p:cNvPr id="2457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2875" y="6532563"/>
            <a:ext cx="747713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ABB437D-A39C-4046-AF4E-745477E33CFF}" type="slidenum">
              <a:rPr lang="en-US" sz="1400" smtClean="0">
                <a:solidFill>
                  <a:schemeClr val="tx1"/>
                </a:solidFill>
              </a:rPr>
              <a:pPr eaLnBrk="1" hangingPunct="1"/>
              <a:t>8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304800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/>
              <a:t>Analysis</a:t>
            </a:r>
          </a:p>
        </p:txBody>
      </p:sp>
      <p:sp>
        <p:nvSpPr>
          <p:cNvPr id="3" name="Rectangle 2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90575" y="1213604"/>
            <a:ext cx="7870825" cy="3748256"/>
          </a:xfrm>
          <a:prstGeom prst="rect">
            <a:avLst/>
          </a:prstGeom>
          <a:blipFill rotWithShape="1">
            <a:blip r:embed="rId3"/>
            <a:srcRect/>
            <a:stretch>
              <a:fillRect l="-697" t="-2603" b="-19894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pic>
        <p:nvPicPr>
          <p:cNvPr id="2458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163" y="2660650"/>
            <a:ext cx="5146675" cy="224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790575" y="4910138"/>
                <a:ext cx="8048625" cy="11212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r>
                  <a:rPr lang="en-US" sz="2000" kern="0" dirty="0">
                    <a:solidFill>
                      <a:srgbClr val="000000"/>
                    </a:solidFill>
                    <a:latin typeface="Times New Roman"/>
                  </a:rPr>
                  <a:t>Random variable </a:t>
                </a:r>
                <a:r>
                  <a:rPr lang="en-US" sz="2000" i="1" kern="0" dirty="0" err="1">
                    <a:solidFill>
                      <a:srgbClr val="008380"/>
                    </a:solidFill>
                    <a:latin typeface="Times New Roman"/>
                  </a:rPr>
                  <a:t>k</a:t>
                </a:r>
                <a:r>
                  <a:rPr lang="en-US" sz="2000" i="1" kern="0" baseline="-25000" dirty="0" err="1">
                    <a:solidFill>
                      <a:srgbClr val="008380"/>
                    </a:solidFill>
                    <a:latin typeface="Times New Roman"/>
                  </a:rPr>
                  <a:t>i</a:t>
                </a:r>
                <a:r>
                  <a:rPr lang="en-US" sz="2000" i="1" kern="0" dirty="0">
                    <a:solidFill>
                      <a:srgbClr val="008380"/>
                    </a:solidFill>
                    <a:latin typeface="Times New Roman"/>
                  </a:rPr>
                  <a:t>(s</a:t>
                </a:r>
                <a:r>
                  <a:rPr lang="en-US" sz="2000" kern="0" dirty="0">
                    <a:solidFill>
                      <a:srgbClr val="008380"/>
                    </a:solidFill>
                    <a:latin typeface="Times New Roman"/>
                  </a:rPr>
                  <a:t>)=</a:t>
                </a:r>
                <a:r>
                  <a:rPr lang="en-US" sz="2000" kern="0" dirty="0">
                    <a:solidFill>
                      <a:srgbClr val="000000"/>
                    </a:solidFill>
                    <a:latin typeface="Times New Roman"/>
                  </a:rPr>
                  <a:t> #trapezoids added when </a:t>
                </a:r>
                <a:r>
                  <a:rPr lang="en-US" sz="2000" i="1" kern="0" dirty="0">
                    <a:solidFill>
                      <a:srgbClr val="008380"/>
                    </a:solidFill>
                    <a:latin typeface="Times New Roman"/>
                  </a:rPr>
                  <a:t>s</a:t>
                </a:r>
                <a:r>
                  <a:rPr lang="en-US" sz="2000" kern="0" dirty="0">
                    <a:solidFill>
                      <a:srgbClr val="000000"/>
                    </a:solidFill>
                    <a:latin typeface="Times New Roman"/>
                  </a:rPr>
                  <a:t> was inserted last in </a:t>
                </a:r>
                <a:r>
                  <a:rPr lang="en-US" sz="2000" i="1" kern="0" dirty="0">
                    <a:solidFill>
                      <a:srgbClr val="008380"/>
                    </a:solidFill>
                    <a:latin typeface="Times New Roman"/>
                  </a:rPr>
                  <a:t>S</a:t>
                </a:r>
                <a:r>
                  <a:rPr lang="en-US" sz="2000" i="1" kern="0" baseline="-25000" dirty="0">
                    <a:solidFill>
                      <a:srgbClr val="008380"/>
                    </a:solidFill>
                    <a:latin typeface="Times New Roman"/>
                  </a:rPr>
                  <a:t>i</a:t>
                </a:r>
                <a:r>
                  <a:rPr lang="en-US" sz="2000" kern="0" dirty="0">
                    <a:solidFill>
                      <a:srgbClr val="000000"/>
                    </a:solidFill>
                    <a:latin typeface="Times New Roman"/>
                  </a:rPr>
                  <a:t>.</a:t>
                </a:r>
              </a:p>
              <a:p>
                <a:pPr marL="342900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r>
                  <a:rPr lang="en-US" sz="2000" i="1" kern="0" dirty="0" err="1">
                    <a:solidFill>
                      <a:srgbClr val="008380"/>
                    </a:solidFill>
                    <a:latin typeface="Times New Roman"/>
                  </a:rPr>
                  <a:t>k</a:t>
                </a:r>
                <a:r>
                  <a:rPr lang="en-US" sz="2000" i="1" kern="0" baseline="-25000" dirty="0" err="1">
                    <a:solidFill>
                      <a:srgbClr val="008380"/>
                    </a:solidFill>
                    <a:latin typeface="Times New Roman"/>
                  </a:rPr>
                  <a:t>i</a:t>
                </a:r>
                <a:r>
                  <a:rPr lang="en-US" sz="2000" i="1" kern="0" dirty="0">
                    <a:solidFill>
                      <a:srgbClr val="008380"/>
                    </a:solidFill>
                    <a:latin typeface="Times New Roman"/>
                  </a:rPr>
                  <a:t>(s</a:t>
                </a:r>
                <a:r>
                  <a:rPr lang="en-US" sz="2000" kern="0" dirty="0">
                    <a:solidFill>
                      <a:srgbClr val="008380"/>
                    </a:solidFill>
                    <a:latin typeface="Times New Roman"/>
                  </a:rPr>
                  <a:t>)=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sz="2000" i="1" kern="0" smtClea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00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∆∈</m:t>
                        </m:r>
                        <m:sSub>
                          <m:sSubPr>
                            <m:ctrlPr>
                              <a:rPr lang="en-US" sz="2000" i="1" kern="0" smtClea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𝑇</m:t>
                            </m:r>
                          </m:e>
                          <m:sub>
                            <m: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𝑖</m:t>
                            </m:r>
                          </m:sub>
                        </m:sSub>
                      </m:sub>
                      <m:sup/>
                      <m:e>
                        <m:r>
                          <a:rPr lang="en-US" sz="200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𝛿</m:t>
                        </m:r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(∆,</m:t>
                        </m:r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𝑠</m:t>
                        </m:r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)</m:t>
                        </m:r>
                      </m:e>
                    </m:nary>
                  </m:oMath>
                </a14:m>
                <a:endParaRPr lang="en-US" sz="2000" kern="0" baseline="-25000" dirty="0">
                  <a:solidFill>
                    <a:srgbClr val="008380"/>
                  </a:solidFill>
                  <a:latin typeface="Times New Roman"/>
                </a:endParaRPr>
              </a:p>
              <a:p>
                <a:pPr marL="342900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r>
                  <a:rPr lang="en-US" sz="2000" i="1" kern="0" dirty="0">
                    <a:solidFill>
                      <a:srgbClr val="008380"/>
                    </a:solidFill>
                    <a:latin typeface="Times New Roman"/>
                  </a:rPr>
                  <a:t>E(</a:t>
                </a:r>
                <a:r>
                  <a:rPr lang="en-US" sz="2000" i="1" kern="0" dirty="0" err="1">
                    <a:solidFill>
                      <a:srgbClr val="008380"/>
                    </a:solidFill>
                    <a:latin typeface="Times New Roman"/>
                  </a:rPr>
                  <a:t>k</a:t>
                </a:r>
                <a:r>
                  <a:rPr lang="en-US" sz="2000" i="1" kern="0" baseline="-25000" dirty="0" err="1">
                    <a:solidFill>
                      <a:srgbClr val="008380"/>
                    </a:solidFill>
                    <a:latin typeface="Times New Roman"/>
                  </a:rPr>
                  <a:t>i</a:t>
                </a:r>
                <a:r>
                  <a:rPr lang="en-US" sz="2000" kern="0" dirty="0">
                    <a:solidFill>
                      <a:srgbClr val="008380"/>
                    </a:solidFill>
                    <a:latin typeface="Times New Roman"/>
                  </a:rPr>
                  <a:t>)=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sz="2000" i="1" ker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00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𝑠</m:t>
                        </m:r>
                        <m: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∈</m:t>
                        </m:r>
                        <m:sSub>
                          <m:sSubPr>
                            <m:ctrlP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𝑆</m:t>
                            </m:r>
                          </m:e>
                          <m:sub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𝑖</m:t>
                            </m:r>
                          </m:sub>
                        </m:sSub>
                      </m:sub>
                      <m:sup/>
                      <m:e>
                        <m:sSub>
                          <m:sSubPr>
                            <m:ctrlPr>
                              <a:rPr lang="en-US" sz="2000" i="1" kern="0" smtClea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k</m:t>
                            </m:r>
                          </m:e>
                          <m:sub>
                            <m: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(</m:t>
                        </m:r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𝑠</m:t>
                        </m:r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) </m:t>
                        </m:r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𝑃</m:t>
                        </m:r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(</m:t>
                        </m:r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𝑠</m:t>
                        </m:r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)= </m:t>
                        </m:r>
                        <m:f>
                          <m:fPr>
                            <m:ctrlP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𝑖</m:t>
                            </m:r>
                          </m:den>
                        </m:f>
                        <m:nary>
                          <m:naryPr>
                            <m:chr m:val="∑"/>
                            <m:supHide m:val="on"/>
                            <m:ctrlPr>
                              <a:rPr lang="en-US" sz="2000" i="1" kern="0" smtClea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𝑠</m:t>
                            </m:r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∈</m:t>
                            </m:r>
                            <m:sSub>
                              <m:sSubPr>
                                <m:ctrlP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  <m:t>𝑆</m:t>
                                </m:r>
                              </m:e>
                              <m:sub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  <m:t>𝑖</m:t>
                                </m:r>
                              </m:sub>
                            </m:sSub>
                          </m:sub>
                          <m:sup/>
                          <m:e>
                            <m:sSub>
                              <m:sSubPr>
                                <m:ctrlP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nor/>
                                  </m:rP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  <m:t>k</m:t>
                                </m:r>
                              </m:e>
                              <m:sub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  <m:t>𝑖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  <m:t>𝑠</m:t>
                                </m:r>
                              </m:e>
                            </m:d>
                            <m: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  <m:t>𝑖</m:t>
                                </m:r>
                              </m:den>
                            </m:f>
                            <m:nary>
                              <m:naryPr>
                                <m:chr m:val="∑"/>
                                <m:supHide m:val="on"/>
                                <m:ctrlPr>
                                  <a:rPr lang="en-US" sz="2000" i="1" kern="0" smtClean="0">
                                    <a:solidFill>
                                      <a:srgbClr val="00838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  <m:t>𝑠</m:t>
                                </m:r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  <m:t>∈</m:t>
                                </m:r>
                                <m:sSub>
                                  <m:sSubPr>
                                    <m:ctrlPr>
                                      <a:rPr lang="en-US" sz="2000" i="1" kern="0">
                                        <a:solidFill>
                                          <a:srgbClr val="008380"/>
                                        </a:solidFill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 kern="0">
                                        <a:solidFill>
                                          <a:srgbClr val="00838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𝑆</m:t>
                                    </m:r>
                                  </m:e>
                                  <m:sub>
                                    <m:r>
                                      <a:rPr lang="en-US" sz="2000" i="1" kern="0">
                                        <a:solidFill>
                                          <a:srgbClr val="00838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𝑖</m:t>
                                    </m:r>
                                  </m:sub>
                                </m:sSub>
                              </m:sub>
                              <m:sup/>
                              <m:e>
                                <m:nary>
                                  <m:naryPr>
                                    <m:chr m:val="∑"/>
                                    <m:supHide m:val="on"/>
                                    <m:ctrlPr>
                                      <a:rPr lang="en-US" sz="2000" i="1" kern="0">
                                        <a:solidFill>
                                          <a:srgbClr val="00838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a:rPr lang="en-US" sz="2000" i="1" kern="0">
                                        <a:solidFill>
                                          <a:srgbClr val="00838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∆∈</m:t>
                                    </m:r>
                                    <m:sSub>
                                      <m:sSubPr>
                                        <m:ctrlPr>
                                          <a:rPr lang="en-US" sz="2000" i="1" kern="0">
                                            <a:solidFill>
                                              <a:srgbClr val="008380"/>
                                            </a:solidFill>
                                            <a:latin typeface="Cambria Math" panose="02040503050406030204" pitchFamily="18" charset="0"/>
                                            <a:ea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000" i="1" kern="0">
                                            <a:solidFill>
                                              <a:srgbClr val="008380"/>
                                            </a:solidFill>
                                            <a:latin typeface="Cambria Math"/>
                                            <a:ea typeface="Cambria Math"/>
                                          </a:rPr>
                                          <m:t>𝑇</m:t>
                                        </m:r>
                                      </m:e>
                                      <m:sub>
                                        <m:r>
                                          <a:rPr lang="en-US" sz="2000" i="1" kern="0">
                                            <a:solidFill>
                                              <a:srgbClr val="008380"/>
                                            </a:solidFill>
                                            <a:latin typeface="Cambria Math"/>
                                            <a:ea typeface="Cambria Math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sub>
                                  <m:sup/>
                                  <m:e>
                                    <m:r>
                                      <a:rPr lang="en-US" sz="2000" i="1" kern="0">
                                        <a:solidFill>
                                          <a:srgbClr val="00838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𝛿</m:t>
                                    </m:r>
                                    <m:r>
                                      <a:rPr lang="en-US" sz="2000" i="1" kern="0">
                                        <a:solidFill>
                                          <a:srgbClr val="00838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(∆,</m:t>
                                    </m:r>
                                    <m:r>
                                      <a:rPr lang="en-US" sz="2000" i="1" kern="0">
                                        <a:solidFill>
                                          <a:srgbClr val="00838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𝑠</m:t>
                                    </m:r>
                                    <m:r>
                                      <a:rPr lang="en-US" sz="2000" i="1" kern="0">
                                        <a:solidFill>
                                          <a:srgbClr val="00838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)</m:t>
                                    </m:r>
                                  </m:e>
                                </m:nary>
                              </m:e>
                            </m:nary>
                          </m:e>
                        </m:nary>
                      </m:e>
                    </m:nary>
                  </m:oMath>
                </a14:m>
                <a:endParaRPr lang="en-US" sz="2000" kern="0" baseline="-25000" dirty="0">
                  <a:solidFill>
                    <a:srgbClr val="008380"/>
                  </a:solidFill>
                  <a:latin typeface="Times New Roman"/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575" y="4910138"/>
                <a:ext cx="8048625" cy="1121269"/>
              </a:xfrm>
              <a:prstGeom prst="rect">
                <a:avLst/>
              </a:prstGeom>
              <a:blipFill rotWithShape="1">
                <a:blip r:embed="rId5"/>
                <a:stretch>
                  <a:fillRect l="-682" t="-20109" b="-608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2/6/20</a:t>
            </a:r>
          </a:p>
        </p:txBody>
      </p:sp>
      <p:sp>
        <p:nvSpPr>
          <p:cNvPr id="2457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2875" y="6532563"/>
            <a:ext cx="747713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ABB437D-A39C-4046-AF4E-745477E33CFF}" type="slidenum">
              <a:rPr lang="en-US" sz="1400" smtClean="0">
                <a:solidFill>
                  <a:schemeClr val="tx1"/>
                </a:solidFill>
              </a:rPr>
              <a:pPr eaLnBrk="1" hangingPunct="1"/>
              <a:t>9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304800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/>
              <a:t>Analysis</a:t>
            </a:r>
          </a:p>
        </p:txBody>
      </p:sp>
      <p:sp>
        <p:nvSpPr>
          <p:cNvPr id="24583" name="Rectangle 5"/>
          <p:cNvSpPr>
            <a:spLocks noChangeArrowheads="1"/>
          </p:cNvSpPr>
          <p:nvPr/>
        </p:nvSpPr>
        <p:spPr bwMode="auto">
          <a:xfrm>
            <a:off x="8304213" y="6343650"/>
            <a:ext cx="206375" cy="188913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pic>
        <p:nvPicPr>
          <p:cNvPr id="2458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163" y="1179180"/>
            <a:ext cx="5146675" cy="224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790575" y="3433653"/>
                <a:ext cx="8048625" cy="26093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r>
                  <a:rPr lang="en-US" sz="2000" kern="0" dirty="0">
                    <a:solidFill>
                      <a:srgbClr val="000000"/>
                    </a:solidFill>
                    <a:latin typeface="Times New Roman"/>
                  </a:rPr>
                  <a:t>Random variable </a:t>
                </a:r>
                <a:r>
                  <a:rPr lang="en-US" sz="2000" i="1" kern="0" dirty="0" err="1">
                    <a:solidFill>
                      <a:srgbClr val="008380"/>
                    </a:solidFill>
                    <a:latin typeface="Times New Roman"/>
                  </a:rPr>
                  <a:t>k</a:t>
                </a:r>
                <a:r>
                  <a:rPr lang="en-US" sz="2000" i="1" kern="0" baseline="-25000" dirty="0" err="1">
                    <a:solidFill>
                      <a:srgbClr val="008380"/>
                    </a:solidFill>
                    <a:latin typeface="Times New Roman"/>
                  </a:rPr>
                  <a:t>i</a:t>
                </a:r>
                <a:r>
                  <a:rPr lang="en-US" sz="2000" i="1" kern="0" dirty="0">
                    <a:solidFill>
                      <a:srgbClr val="008380"/>
                    </a:solidFill>
                    <a:latin typeface="Times New Roman"/>
                  </a:rPr>
                  <a:t>(s</a:t>
                </a:r>
                <a:r>
                  <a:rPr lang="en-US" sz="2000" kern="0" dirty="0">
                    <a:solidFill>
                      <a:srgbClr val="008380"/>
                    </a:solidFill>
                    <a:latin typeface="Times New Roman"/>
                  </a:rPr>
                  <a:t>)=</a:t>
                </a:r>
                <a:r>
                  <a:rPr lang="en-US" sz="2000" kern="0" dirty="0">
                    <a:solidFill>
                      <a:srgbClr val="000000"/>
                    </a:solidFill>
                    <a:latin typeface="Times New Roman"/>
                  </a:rPr>
                  <a:t> #trapezoids added when </a:t>
                </a:r>
                <a:r>
                  <a:rPr lang="en-US" sz="2000" i="1" kern="0" dirty="0">
                    <a:solidFill>
                      <a:srgbClr val="008380"/>
                    </a:solidFill>
                    <a:latin typeface="Times New Roman"/>
                  </a:rPr>
                  <a:t>s</a:t>
                </a:r>
                <a:r>
                  <a:rPr lang="en-US" sz="2000" kern="0" dirty="0">
                    <a:solidFill>
                      <a:srgbClr val="000000"/>
                    </a:solidFill>
                    <a:latin typeface="Times New Roman"/>
                  </a:rPr>
                  <a:t> was inserted last in </a:t>
                </a:r>
                <a:r>
                  <a:rPr lang="en-US" sz="2000" i="1" kern="0" dirty="0">
                    <a:solidFill>
                      <a:srgbClr val="008380"/>
                    </a:solidFill>
                    <a:latin typeface="Times New Roman"/>
                  </a:rPr>
                  <a:t>S</a:t>
                </a:r>
                <a:r>
                  <a:rPr lang="en-US" sz="2000" i="1" kern="0" baseline="-25000" dirty="0">
                    <a:solidFill>
                      <a:srgbClr val="008380"/>
                    </a:solidFill>
                    <a:latin typeface="Times New Roman"/>
                  </a:rPr>
                  <a:t>i</a:t>
                </a:r>
                <a:r>
                  <a:rPr lang="en-US" sz="2000" kern="0" dirty="0">
                    <a:solidFill>
                      <a:srgbClr val="000000"/>
                    </a:solidFill>
                    <a:latin typeface="Times New Roman"/>
                  </a:rPr>
                  <a:t>.</a:t>
                </a:r>
              </a:p>
              <a:p>
                <a:pPr marL="342900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r>
                  <a:rPr lang="en-US" sz="2000" i="1" kern="0" dirty="0" err="1">
                    <a:solidFill>
                      <a:srgbClr val="008380"/>
                    </a:solidFill>
                    <a:latin typeface="Times New Roman"/>
                  </a:rPr>
                  <a:t>k</a:t>
                </a:r>
                <a:r>
                  <a:rPr lang="en-US" sz="2000" i="1" kern="0" baseline="-25000" dirty="0" err="1">
                    <a:solidFill>
                      <a:srgbClr val="008380"/>
                    </a:solidFill>
                    <a:latin typeface="Times New Roman"/>
                  </a:rPr>
                  <a:t>i</a:t>
                </a:r>
                <a:r>
                  <a:rPr lang="en-US" sz="2000" i="1" kern="0" dirty="0">
                    <a:solidFill>
                      <a:srgbClr val="008380"/>
                    </a:solidFill>
                    <a:latin typeface="Times New Roman"/>
                  </a:rPr>
                  <a:t>(s</a:t>
                </a:r>
                <a:r>
                  <a:rPr lang="en-US" sz="2000" kern="0" dirty="0">
                    <a:solidFill>
                      <a:srgbClr val="008380"/>
                    </a:solidFill>
                    <a:latin typeface="Times New Roman"/>
                  </a:rPr>
                  <a:t>)=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sz="2000" i="1" kern="0" smtClea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00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∆∈</m:t>
                        </m:r>
                        <m:sSub>
                          <m:sSubPr>
                            <m:ctrlPr>
                              <a:rPr lang="en-US" sz="2000" i="1" kern="0" smtClea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𝑇</m:t>
                            </m:r>
                          </m:e>
                          <m:sub>
                            <m: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𝑖</m:t>
                            </m:r>
                          </m:sub>
                        </m:sSub>
                      </m:sub>
                      <m:sup/>
                      <m:e>
                        <m:r>
                          <a:rPr lang="en-US" sz="200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𝛿</m:t>
                        </m:r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(∆,</m:t>
                        </m:r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𝑠</m:t>
                        </m:r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)</m:t>
                        </m:r>
                      </m:e>
                    </m:nary>
                  </m:oMath>
                </a14:m>
                <a:endParaRPr lang="en-US" sz="2000" kern="0" baseline="-25000" dirty="0">
                  <a:solidFill>
                    <a:srgbClr val="008380"/>
                  </a:solidFill>
                  <a:latin typeface="Times New Roman"/>
                </a:endParaRPr>
              </a:p>
              <a:p>
                <a:pPr marL="342900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r>
                  <a:rPr lang="en-US" sz="2000" i="1" kern="0" dirty="0">
                    <a:solidFill>
                      <a:srgbClr val="008380"/>
                    </a:solidFill>
                    <a:latin typeface="Times New Roman"/>
                  </a:rPr>
                  <a:t>E(</a:t>
                </a:r>
                <a:r>
                  <a:rPr lang="en-US" sz="2000" i="1" kern="0" dirty="0" err="1">
                    <a:solidFill>
                      <a:srgbClr val="008380"/>
                    </a:solidFill>
                    <a:latin typeface="Times New Roman"/>
                  </a:rPr>
                  <a:t>k</a:t>
                </a:r>
                <a:r>
                  <a:rPr lang="en-US" sz="2000" i="1" kern="0" baseline="-25000" dirty="0" err="1">
                    <a:solidFill>
                      <a:srgbClr val="008380"/>
                    </a:solidFill>
                    <a:latin typeface="Times New Roman"/>
                  </a:rPr>
                  <a:t>i</a:t>
                </a:r>
                <a:r>
                  <a:rPr lang="en-US" sz="2000" kern="0" dirty="0">
                    <a:solidFill>
                      <a:srgbClr val="008380"/>
                    </a:solidFill>
                    <a:latin typeface="Times New Roman"/>
                  </a:rPr>
                  <a:t>)=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sz="2000" i="1" ker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00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𝑠</m:t>
                        </m:r>
                        <m: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∈</m:t>
                        </m:r>
                        <m:sSub>
                          <m:sSubPr>
                            <m:ctrlP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𝑆</m:t>
                            </m:r>
                          </m:e>
                          <m:sub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𝑖</m:t>
                            </m:r>
                          </m:sub>
                        </m:sSub>
                      </m:sub>
                      <m:sup/>
                      <m:e>
                        <m:sSub>
                          <m:sSubPr>
                            <m:ctrlPr>
                              <a:rPr lang="en-US" sz="2000" i="1" kern="0" smtClea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k</m:t>
                            </m:r>
                          </m:e>
                          <m:sub>
                            <m: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(</m:t>
                        </m:r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𝑠</m:t>
                        </m:r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) </m:t>
                        </m:r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𝑃</m:t>
                        </m:r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(</m:t>
                        </m:r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𝑠</m:t>
                        </m:r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)= </m:t>
                        </m:r>
                        <m:f>
                          <m:fPr>
                            <m:ctrlP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𝑖</m:t>
                            </m:r>
                          </m:den>
                        </m:f>
                        <m:nary>
                          <m:naryPr>
                            <m:chr m:val="∑"/>
                            <m:supHide m:val="on"/>
                            <m:ctrlPr>
                              <a:rPr lang="en-US" sz="2000" i="1" kern="0" smtClea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𝑠</m:t>
                            </m:r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∈</m:t>
                            </m:r>
                            <m:sSub>
                              <m:sSubPr>
                                <m:ctrlP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  <m:t>𝑆</m:t>
                                </m:r>
                              </m:e>
                              <m:sub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  <m:t>𝑖</m:t>
                                </m:r>
                              </m:sub>
                            </m:sSub>
                          </m:sub>
                          <m:sup/>
                          <m:e>
                            <m:sSub>
                              <m:sSubPr>
                                <m:ctrlP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nor/>
                                  </m:rP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  <m:t>k</m:t>
                                </m:r>
                              </m:e>
                              <m:sub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  <m:t>𝑖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  <m:t>𝑠</m:t>
                                </m:r>
                              </m:e>
                            </m:d>
                            <m: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  <m:t>𝑖</m:t>
                                </m:r>
                              </m:den>
                            </m:f>
                            <m:nary>
                              <m:naryPr>
                                <m:chr m:val="∑"/>
                                <m:supHide m:val="on"/>
                                <m:ctrlPr>
                                  <a:rPr lang="en-US" sz="2000" i="1" kern="0" smtClean="0">
                                    <a:solidFill>
                                      <a:srgbClr val="00838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  <m:t>𝑠</m:t>
                                </m:r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  <m:t>∈</m:t>
                                </m:r>
                                <m:sSub>
                                  <m:sSubPr>
                                    <m:ctrlPr>
                                      <a:rPr lang="en-US" sz="2000" i="1" kern="0">
                                        <a:solidFill>
                                          <a:srgbClr val="008380"/>
                                        </a:solidFill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 kern="0">
                                        <a:solidFill>
                                          <a:srgbClr val="00838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𝑆</m:t>
                                    </m:r>
                                  </m:e>
                                  <m:sub>
                                    <m:r>
                                      <a:rPr lang="en-US" sz="2000" i="1" kern="0">
                                        <a:solidFill>
                                          <a:srgbClr val="00838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𝑖</m:t>
                                    </m:r>
                                  </m:sub>
                                </m:sSub>
                              </m:sub>
                              <m:sup/>
                              <m:e>
                                <m:nary>
                                  <m:naryPr>
                                    <m:chr m:val="∑"/>
                                    <m:supHide m:val="on"/>
                                    <m:ctrlPr>
                                      <a:rPr lang="en-US" sz="2000" i="1" kern="0">
                                        <a:solidFill>
                                          <a:srgbClr val="00838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a:rPr lang="en-US" sz="2000" i="1" kern="0">
                                        <a:solidFill>
                                          <a:srgbClr val="00838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∆∈</m:t>
                                    </m:r>
                                    <m:sSub>
                                      <m:sSubPr>
                                        <m:ctrlPr>
                                          <a:rPr lang="en-US" sz="2000" i="1" kern="0">
                                            <a:solidFill>
                                              <a:srgbClr val="008380"/>
                                            </a:solidFill>
                                            <a:latin typeface="Cambria Math" panose="02040503050406030204" pitchFamily="18" charset="0"/>
                                            <a:ea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000" i="1" kern="0">
                                            <a:solidFill>
                                              <a:srgbClr val="008380"/>
                                            </a:solidFill>
                                            <a:latin typeface="Cambria Math"/>
                                            <a:ea typeface="Cambria Math"/>
                                          </a:rPr>
                                          <m:t>𝑇</m:t>
                                        </m:r>
                                      </m:e>
                                      <m:sub>
                                        <m:r>
                                          <a:rPr lang="en-US" sz="2000" i="1" kern="0">
                                            <a:solidFill>
                                              <a:srgbClr val="008380"/>
                                            </a:solidFill>
                                            <a:latin typeface="Cambria Math"/>
                                            <a:ea typeface="Cambria Math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sub>
                                  <m:sup/>
                                  <m:e>
                                    <m:r>
                                      <a:rPr lang="en-US" sz="2000" i="1" kern="0">
                                        <a:solidFill>
                                          <a:srgbClr val="00838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𝛿</m:t>
                                    </m:r>
                                    <m:r>
                                      <a:rPr lang="en-US" sz="2000" i="1" kern="0">
                                        <a:solidFill>
                                          <a:srgbClr val="00838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(∆,</m:t>
                                    </m:r>
                                    <m:r>
                                      <a:rPr lang="en-US" sz="2000" i="1" kern="0">
                                        <a:solidFill>
                                          <a:srgbClr val="00838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𝑠</m:t>
                                    </m:r>
                                    <m:r>
                                      <a:rPr lang="en-US" sz="2000" i="1" kern="0">
                                        <a:solidFill>
                                          <a:srgbClr val="00838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)</m:t>
                                    </m:r>
                                  </m:e>
                                </m:nary>
                              </m:e>
                            </m:nary>
                          </m:e>
                        </m:nary>
                      </m:e>
                    </m:nary>
                  </m:oMath>
                </a14:m>
                <a:endParaRPr lang="en-US" sz="2000" kern="0" baseline="-25000" dirty="0">
                  <a:solidFill>
                    <a:srgbClr val="008380"/>
                  </a:solidFill>
                  <a:latin typeface="Times New Roman"/>
                </a:endParaRPr>
              </a:p>
              <a:p>
                <a:pPr marL="342900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r>
                  <a:rPr lang="en-US" sz="2000" kern="0" dirty="0">
                    <a:solidFill>
                      <a:srgbClr val="008380"/>
                    </a:solidFill>
                    <a:latin typeface="Times New Roman"/>
                  </a:rPr>
                  <a:t>       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ker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𝑖</m:t>
                        </m:r>
                      </m:den>
                    </m:f>
                    <m:nary>
                      <m:naryPr>
                        <m:chr m:val="∑"/>
                        <m:supHide m:val="on"/>
                        <m:ctrlPr>
                          <a:rPr lang="en-US" sz="2000" i="1" ker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∆∈</m:t>
                        </m:r>
                        <m:sSub>
                          <m:sSubPr>
                            <m:ctrlP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𝑇</m:t>
                            </m:r>
                          </m:e>
                          <m:sub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𝑖</m:t>
                            </m:r>
                          </m:sub>
                        </m:sSub>
                      </m:sub>
                      <m:sup/>
                      <m:e>
                        <m:nary>
                          <m:naryPr>
                            <m:chr m:val="∑"/>
                            <m:supHide m:val="on"/>
                            <m:ctrlP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𝑠</m:t>
                            </m:r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∈</m:t>
                            </m:r>
                            <m:sSub>
                              <m:sSubPr>
                                <m:ctrlP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  <m:t>𝑆</m:t>
                                </m:r>
                              </m:e>
                              <m:sub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  <m:t>𝑖</m:t>
                                </m:r>
                              </m:sub>
                            </m:sSub>
                          </m:sub>
                          <m:sup/>
                          <m:e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𝛿</m:t>
                            </m:r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(∆,</m:t>
                            </m:r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𝑠</m:t>
                            </m:r>
                            <m: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)</m:t>
                            </m:r>
                          </m:e>
                        </m:nary>
                      </m:e>
                    </m:nary>
                  </m:oMath>
                </a14:m>
                <a:endParaRPr lang="en-US" sz="2000" kern="0" baseline="-25000" dirty="0">
                  <a:solidFill>
                    <a:srgbClr val="008380"/>
                  </a:solidFill>
                  <a:latin typeface="Times New Roman"/>
                </a:endParaRPr>
              </a:p>
              <a:p>
                <a:pPr marL="342900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r>
                  <a:rPr lang="en-US" sz="2000" kern="0" dirty="0">
                    <a:solidFill>
                      <a:srgbClr val="000000"/>
                    </a:solidFill>
                    <a:latin typeface="Times New Roman"/>
                  </a:rPr>
                  <a:t>How many segments does </a:t>
                </a:r>
                <a:r>
                  <a:rPr lang="en-US" sz="2000" kern="0" dirty="0">
                    <a:solidFill>
                      <a:srgbClr val="008380"/>
                    </a:solidFill>
                    <a:latin typeface="Symbol" pitchFamily="18" charset="2"/>
                  </a:rPr>
                  <a:t>D</a:t>
                </a:r>
                <a:r>
                  <a:rPr lang="en-US" sz="2000" kern="0" dirty="0">
                    <a:solidFill>
                      <a:srgbClr val="000000"/>
                    </a:solidFill>
                    <a:latin typeface="Times New Roman"/>
                  </a:rPr>
                  <a:t> depend on? At most </a:t>
                </a:r>
                <a:r>
                  <a:rPr lang="en-US" sz="2000" kern="0" dirty="0">
                    <a:solidFill>
                      <a:srgbClr val="008380"/>
                    </a:solidFill>
                    <a:latin typeface="Times New Roman"/>
                  </a:rPr>
                  <a:t>4</a:t>
                </a:r>
                <a:r>
                  <a:rPr lang="en-US" sz="2000" kern="0" dirty="0">
                    <a:solidFill>
                      <a:srgbClr val="000000"/>
                    </a:solidFill>
                    <a:latin typeface="Times New Roman"/>
                  </a:rPr>
                  <a:t>.</a:t>
                </a:r>
              </a:p>
              <a:p>
                <a:pPr marL="342900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r>
                  <a:rPr lang="en-US" sz="2000" kern="0" dirty="0">
                    <a:solidFill>
                      <a:srgbClr val="000000"/>
                    </a:solidFill>
                    <a:latin typeface="Times New Roman"/>
                  </a:rPr>
                  <a:t>Also, </a:t>
                </a:r>
                <a:r>
                  <a:rPr lang="en-US" sz="2000" i="1" kern="0" dirty="0">
                    <a:solidFill>
                      <a:srgbClr val="008380"/>
                    </a:solidFill>
                    <a:latin typeface="Times New Roman"/>
                  </a:rPr>
                  <a:t>T</a:t>
                </a:r>
                <a:r>
                  <a:rPr lang="en-US" sz="2000" i="1" kern="0" baseline="-25000" dirty="0">
                    <a:solidFill>
                      <a:srgbClr val="008380"/>
                    </a:solidFill>
                    <a:latin typeface="Times New Roman"/>
                  </a:rPr>
                  <a:t>i</a:t>
                </a:r>
                <a:r>
                  <a:rPr lang="en-US" sz="2000" kern="0" dirty="0">
                    <a:solidFill>
                      <a:srgbClr val="000000"/>
                    </a:solidFill>
                    <a:latin typeface="Times New Roman"/>
                  </a:rPr>
                  <a:t> has </a:t>
                </a:r>
                <a:r>
                  <a:rPr lang="en-US" sz="2000" i="1" kern="0" dirty="0">
                    <a:solidFill>
                      <a:srgbClr val="008380"/>
                    </a:solidFill>
                    <a:latin typeface="Times New Roman"/>
                  </a:rPr>
                  <a:t>O</a:t>
                </a:r>
                <a:r>
                  <a:rPr lang="en-US" sz="2000" kern="0" dirty="0">
                    <a:solidFill>
                      <a:srgbClr val="008380"/>
                    </a:solidFill>
                    <a:latin typeface="Times New Roman"/>
                  </a:rPr>
                  <a:t>(</a:t>
                </a:r>
                <a:r>
                  <a:rPr lang="en-US" sz="2000" i="1" kern="0" dirty="0" err="1">
                    <a:solidFill>
                      <a:srgbClr val="008380"/>
                    </a:solidFill>
                    <a:latin typeface="Times New Roman"/>
                  </a:rPr>
                  <a:t>i</a:t>
                </a:r>
                <a:r>
                  <a:rPr lang="en-US" sz="2000" kern="0" dirty="0">
                    <a:solidFill>
                      <a:srgbClr val="008380"/>
                    </a:solidFill>
                    <a:latin typeface="Times New Roman"/>
                  </a:rPr>
                  <a:t>) </a:t>
                </a:r>
                <a:r>
                  <a:rPr lang="en-US" sz="2000" kern="0" dirty="0">
                    <a:solidFill>
                      <a:srgbClr val="000000"/>
                    </a:solidFill>
                    <a:latin typeface="Times New Roman"/>
                  </a:rPr>
                  <a:t>trapezoids (by Euler’s formula).</a:t>
                </a:r>
              </a:p>
              <a:p>
                <a:pPr marL="342900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r>
                  <a:rPr lang="en-US" sz="2000" i="1" kern="0" dirty="0">
                    <a:solidFill>
                      <a:srgbClr val="008380"/>
                    </a:solidFill>
                    <a:latin typeface="Times New Roman"/>
                  </a:rPr>
                  <a:t>E(</a:t>
                </a:r>
                <a:r>
                  <a:rPr lang="en-US" sz="2000" i="1" kern="0" dirty="0" err="1">
                    <a:solidFill>
                      <a:srgbClr val="008380"/>
                    </a:solidFill>
                    <a:latin typeface="Times New Roman"/>
                  </a:rPr>
                  <a:t>k</a:t>
                </a:r>
                <a:r>
                  <a:rPr lang="en-US" sz="2000" i="1" kern="0" baseline="-25000" dirty="0" err="1">
                    <a:solidFill>
                      <a:srgbClr val="008380"/>
                    </a:solidFill>
                    <a:latin typeface="Times New Roman"/>
                  </a:rPr>
                  <a:t>i</a:t>
                </a:r>
                <a:r>
                  <a:rPr lang="en-US" sz="2000" kern="0" dirty="0">
                    <a:solidFill>
                      <a:srgbClr val="008380"/>
                    </a:solidFill>
                    <a:latin typeface="Times New Roman"/>
                  </a:rPr>
                  <a:t>)=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ker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𝑖</m:t>
                        </m:r>
                      </m:den>
                    </m:f>
                    <m:nary>
                      <m:naryPr>
                        <m:chr m:val="∑"/>
                        <m:supHide m:val="on"/>
                        <m:ctrlPr>
                          <a:rPr lang="en-US" sz="2000" i="1" ker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∆∈</m:t>
                        </m:r>
                        <m:sSub>
                          <m:sSubPr>
                            <m:ctrlP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𝑇</m:t>
                            </m:r>
                          </m:e>
                          <m:sub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𝑖</m:t>
                            </m:r>
                          </m:sub>
                        </m:sSub>
                      </m:sub>
                      <m:sup/>
                      <m:e>
                        <m:nary>
                          <m:naryPr>
                            <m:chr m:val="∑"/>
                            <m:supHide m:val="on"/>
                            <m:ctrlP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𝑠</m:t>
                            </m:r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∈</m:t>
                            </m:r>
                            <m:sSub>
                              <m:sSubPr>
                                <m:ctrlP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  <m:t>𝑆</m:t>
                                </m:r>
                              </m:e>
                              <m:sub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  <m:t>𝑖</m:t>
                                </m:r>
                              </m:sub>
                            </m:sSub>
                          </m:sub>
                          <m:sup/>
                          <m:e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𝛿</m:t>
                            </m:r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(∆,</m:t>
                            </m:r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𝑠</m:t>
                            </m:r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)</m:t>
                            </m:r>
                          </m:e>
                        </m:nary>
                      </m:e>
                    </m:nary>
                  </m:oMath>
                </a14:m>
                <a:r>
                  <a:rPr lang="en-US" sz="2000" kern="0" dirty="0">
                    <a:solidFill>
                      <a:srgbClr val="000000"/>
                    </a:solidFill>
                    <a:latin typeface="Times New Roman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ker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𝑖</m:t>
                        </m:r>
                      </m:den>
                    </m:f>
                    <m:nary>
                      <m:naryPr>
                        <m:chr m:val="∑"/>
                        <m:supHide m:val="on"/>
                        <m:ctrlPr>
                          <a:rPr lang="en-US" sz="2000" i="1" ker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∆∈</m:t>
                        </m:r>
                        <m:sSub>
                          <m:sSubPr>
                            <m:ctrlP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𝑇</m:t>
                            </m:r>
                          </m:e>
                          <m:sub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𝑖</m:t>
                            </m:r>
                          </m:sub>
                        </m:sSub>
                      </m:sub>
                      <m:sup/>
                      <m:e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4=</m:t>
                        </m:r>
                        <m:f>
                          <m:fPr>
                            <m:ctrlP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𝑖</m:t>
                            </m:r>
                          </m:den>
                        </m:f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4|</m:t>
                        </m:r>
                        <m:sSub>
                          <m:sSubPr>
                            <m:ctrlP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𝑇</m:t>
                            </m:r>
                          </m:e>
                          <m:sub>
                            <m: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𝑖</m:t>
                            </m:r>
                          </m:sub>
                        </m:sSub>
                      </m:e>
                    </m:nary>
                    <m:r>
                      <a:rPr lang="en-US" sz="2000" b="0" i="0" kern="0" smtClean="0">
                        <a:solidFill>
                          <a:srgbClr val="008380"/>
                        </a:solidFill>
                        <a:latin typeface="Cambria Math"/>
                        <a:ea typeface="Cambria Math"/>
                      </a:rPr>
                      <m:t>|=</m:t>
                    </m:r>
                    <m:f>
                      <m:fPr>
                        <m:ctrlPr>
                          <a:rPr lang="en-US" sz="2000" i="1" ker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𝑖</m:t>
                        </m:r>
                      </m:den>
                    </m:f>
                    <m:r>
                      <a:rPr lang="en-US" sz="2000" b="0" i="1" kern="0" smtClean="0">
                        <a:solidFill>
                          <a:srgbClr val="008380"/>
                        </a:solidFill>
                        <a:latin typeface="Cambria Math"/>
                        <a:ea typeface="Cambria Math"/>
                      </a:rPr>
                      <m:t>𝑂</m:t>
                    </m:r>
                    <m:d>
                      <m:dPr>
                        <m:ctrlP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𝑖</m:t>
                        </m:r>
                      </m:e>
                    </m:d>
                    <m:r>
                      <a:rPr lang="en-US" sz="2000" b="0" i="1" kern="0" smtClean="0">
                        <a:solidFill>
                          <a:srgbClr val="008380"/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2000" b="0" i="1" kern="0" smtClean="0">
                        <a:solidFill>
                          <a:srgbClr val="008380"/>
                        </a:solidFill>
                        <a:latin typeface="Cambria Math"/>
                        <a:ea typeface="Cambria Math"/>
                      </a:rPr>
                      <m:t>𝑂</m:t>
                    </m:r>
                    <m:r>
                      <a:rPr lang="en-US" sz="2000" b="0" i="1" kern="0" smtClean="0">
                        <a:solidFill>
                          <a:srgbClr val="008380"/>
                        </a:solidFill>
                        <a:latin typeface="Cambria Math"/>
                        <a:ea typeface="Cambria Math"/>
                      </a:rPr>
                      <m:t>(1)</m:t>
                    </m:r>
                  </m:oMath>
                </a14:m>
                <a:endParaRPr lang="en-US" sz="2000" kern="0" dirty="0">
                  <a:solidFill>
                    <a:srgbClr val="000000"/>
                  </a:solidFill>
                  <a:latin typeface="Times New Roman"/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575" y="3433653"/>
                <a:ext cx="8048625" cy="2609369"/>
              </a:xfrm>
              <a:prstGeom prst="rect">
                <a:avLst/>
              </a:prstGeom>
              <a:blipFill rotWithShape="1">
                <a:blip r:embed="rId4"/>
                <a:stretch>
                  <a:fillRect l="-682" t="-8645" b="-257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C13BCC84-2C59-44FF-B5E5-16293B518BC9}"/>
              </a:ext>
            </a:extLst>
          </p:cNvPr>
          <p:cNvCxnSpPr>
            <a:cxnSpLocks/>
          </p:cNvCxnSpPr>
          <p:nvPr/>
        </p:nvCxnSpPr>
        <p:spPr bwMode="auto">
          <a:xfrm flipV="1">
            <a:off x="245533" y="4521200"/>
            <a:ext cx="8183033" cy="381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82710569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MAGNIFICATION" val="1.5"/>
  <p:tag name="TEX2PSBATCH" val="latex --interaction=nonstopmode %.tex; dvips -D 300 -o %.ps %.dvi"/>
  <p:tag name="TEX2PS" val="latex %.tex; dvips -D 300 -o %.ps %.dvi"/>
  <p:tag name="DEFAULTDISPLAYSOURCE" val="\documentclass{slides}\pagestyle{empty}&#10;\input{macros}&#10;\begin{document}&#10;$ $&#10;\end{document}&#10;"/>
  <p:tag name="USEBOLDAMS" val="False"/>
  <p:tag name="EMBEDFONTS" val="False"/>
  <p:tag name="USEAMSFONTS" val="False"/>
  <p:tag name="TEXPOINTINIT" val=""/>
</p:tagLst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CC0000"/>
      </a:accent2>
      <a:accent3>
        <a:srgbClr val="FFFFFF"/>
      </a:accent3>
      <a:accent4>
        <a:srgbClr val="000000"/>
      </a:accent4>
      <a:accent5>
        <a:srgbClr val="E2E2FF"/>
      </a:accent5>
      <a:accent6>
        <a:srgbClr val="B90000"/>
      </a:accent6>
      <a:hlink>
        <a:srgbClr val="CC0000"/>
      </a:hlink>
      <a:folHlink>
        <a:srgbClr val="FF505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>
          <a:solidFill>
            <a:schemeClr val="tx1"/>
          </a:solidFill>
          <a:round/>
          <a:headEnd/>
          <a:tailEnd type="arrow" w="med" len="med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spAutoFit/>
      </a:bodyPr>
      <a:lstStyle>
        <a:defPPr algn="ctr">
          <a:defRPr/>
        </a:defPPr>
      </a:lstStyle>
    </a:spDef>
    <a:lnDef>
      <a:spPr bwMode="auto"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9999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B90000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6983</TotalTime>
  <Words>1827</Words>
  <Application>Microsoft Office PowerPoint</Application>
  <PresentationFormat>On-screen Show (4:3)</PresentationFormat>
  <Paragraphs>350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Cambria Math</vt:lpstr>
      <vt:lpstr>Symbol</vt:lpstr>
      <vt:lpstr>Times New Roman</vt:lpstr>
      <vt:lpstr>Default Design</vt:lpstr>
      <vt:lpstr>CMPS 3130/6130 Computational Geometry Spring 2020</vt:lpstr>
      <vt:lpstr>Trapezoidal map</vt:lpstr>
      <vt:lpstr>Construction</vt:lpstr>
      <vt:lpstr>Point Location</vt:lpstr>
      <vt:lpstr>Analysis</vt:lpstr>
      <vt:lpstr>Analysis</vt:lpstr>
      <vt:lpstr>Analysis</vt:lpstr>
      <vt:lpstr>Analysis</vt:lpstr>
      <vt:lpstr>Analysis</vt:lpstr>
      <vt:lpstr>Analysis</vt:lpstr>
      <vt:lpstr>Point Location</vt:lpstr>
      <vt:lpstr>Construction</vt:lpstr>
      <vt:lpstr>Construction</vt:lpstr>
      <vt:lpstr>Inserting a Segment</vt:lpstr>
      <vt:lpstr>Analysis</vt:lpstr>
      <vt:lpstr>Query Time</vt:lpstr>
      <vt:lpstr>Query Time</vt:lpstr>
    </vt:vector>
  </TitlesOfParts>
  <Company>toc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cel</dc:creator>
  <cp:lastModifiedBy>Wenk, Carola</cp:lastModifiedBy>
  <cp:revision>332</cp:revision>
  <dcterms:created xsi:type="dcterms:W3CDTF">2001-09-03T00:33:29Z</dcterms:created>
  <dcterms:modified xsi:type="dcterms:W3CDTF">2020-02-18T23:15:59Z</dcterms:modified>
</cp:coreProperties>
</file>