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84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</p:sldIdLst>
  <p:sldSz cx="9144000" cy="6858000" type="screen4x3"/>
  <p:notesSz cx="9240838" cy="6954838"/>
  <p:custDataLst>
    <p:tags r:id="rId15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3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008380"/>
    <a:srgbClr val="339933"/>
    <a:srgbClr val="CC99FF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156" d="100"/>
          <a:sy n="156" d="100"/>
        </p:scale>
        <p:origin x="1712" y="88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502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694BA8-E006-4F37-B69A-90A37052A302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348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43EA8ED-972D-4427-A71F-B7F457F88823}" type="slidenum">
              <a:rPr lang="en-US" sz="13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209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6C22B4-1F8C-4BF7-8D43-D0E883980D52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12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863FE4-40F9-46B3-AFEA-51738A2BCB37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38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57D731-86F1-40CF-BBCA-EE6FE2BF0029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05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D80DA6-8B78-4C12-B5D1-7AE0658A57EE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14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9AF493D-0FBA-4B0E-97AA-D98492FBCD07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36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B276C1-6C25-48EF-B777-F640BF96436C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35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71EEFA-365C-48C1-B646-D4DE8E4C6601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29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9A7DB7-3979-47F9-83B6-E39BBF044A51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77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2/6/20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cs.umd.edu/class/spring2010/cmsc754/Lects/cmsc754-lects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sz="32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>
                <a:solidFill>
                  <a:schemeClr val="accent2"/>
                </a:solidFill>
              </a:rPr>
              <a:t>Planar Subdivisions and Point Location II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/>
              <a:t>Carola</a:t>
            </a:r>
            <a:r>
              <a:rPr lang="en-US" sz="2400" b="1" dirty="0"/>
              <a:t> </a:t>
            </a:r>
            <a:r>
              <a:rPr lang="en-US" sz="2400" b="1" dirty="0" err="1"/>
              <a:t>Wenk</a:t>
            </a:r>
            <a:br>
              <a:rPr lang="en-US" sz="2400" b="1" dirty="0"/>
            </a:br>
            <a:endParaRPr lang="en-US" sz="2400" b="1" dirty="0"/>
          </a:p>
          <a:p>
            <a:pPr eaLnBrk="1" hangingPunct="1">
              <a:lnSpc>
                <a:spcPct val="90000"/>
              </a:lnSpc>
            </a:pPr>
            <a:r>
              <a:rPr lang="en-US" sz="1400" dirty="0"/>
              <a:t>Based on:</a:t>
            </a:r>
            <a:br>
              <a:rPr lang="en-US" sz="1400" dirty="0"/>
            </a:br>
            <a:r>
              <a:rPr lang="en-US" sz="1400" dirty="0">
                <a:hlinkClick r:id="rId3"/>
              </a:rPr>
              <a:t>Computational Geometry: Algorithms and Applications</a:t>
            </a:r>
            <a:br>
              <a:rPr lang="en-US" sz="1400" dirty="0"/>
            </a:br>
            <a:r>
              <a:rPr lang="en-US" sz="1400" dirty="0"/>
              <a:t>and </a:t>
            </a:r>
            <a:r>
              <a:rPr lang="en-US" sz="1400" dirty="0">
                <a:hlinkClick r:id="rId4"/>
              </a:rPr>
              <a:t>David Mount’s lecture notes</a:t>
            </a:r>
            <a:endParaRPr lang="en-US" sz="1400" dirty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FA86B65-B166-4CFB-A527-FE4AC7EFA986}"/>
              </a:ext>
            </a:extLst>
          </p:cNvPr>
          <p:cNvGrpSpPr/>
          <p:nvPr/>
        </p:nvGrpSpPr>
        <p:grpSpPr>
          <a:xfrm>
            <a:off x="3235325" y="1586706"/>
            <a:ext cx="1858963" cy="2424112"/>
            <a:chOff x="6086475" y="906463"/>
            <a:chExt cx="1858963" cy="2424112"/>
          </a:xfrm>
        </p:grpSpPr>
        <p:pic>
          <p:nvPicPr>
            <p:cNvPr id="14" name="Picture 29">
              <a:extLst>
                <a:ext uri="{FF2B5EF4-FFF2-40B4-BE49-F238E27FC236}">
                  <a16:creationId xmlns:a16="http://schemas.microsoft.com/office/drawing/2014/main" id="{2F374055-E31E-49B2-BC1A-F93FDBB792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3789"/>
            <a:stretch>
              <a:fillRect/>
            </a:stretch>
          </p:blipFill>
          <p:spPr bwMode="auto">
            <a:xfrm>
              <a:off x="6086475" y="906463"/>
              <a:ext cx="1858963" cy="2424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Oval 21">
              <a:extLst>
                <a:ext uri="{FF2B5EF4-FFF2-40B4-BE49-F238E27FC236}">
                  <a16:creationId xmlns:a16="http://schemas.microsoft.com/office/drawing/2014/main" id="{576ED8AE-D0D3-4F62-B21E-BCBE2C8EC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0888" y="2122488"/>
              <a:ext cx="88900" cy="889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A49616D-EAB5-44FC-8F3A-4D9FDA7B10E7}"/>
                </a:ext>
              </a:extLst>
            </p:cNvPr>
            <p:cNvSpPr/>
            <p:nvPr/>
          </p:nvSpPr>
          <p:spPr>
            <a:xfrm>
              <a:off x="7159625" y="1966913"/>
              <a:ext cx="327025" cy="4000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50F28A-94AB-4DCC-8FAE-76F43F1F8CD7}" type="slidenum">
              <a:rPr lang="en-US" sz="14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Independent Set Lemma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4438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Still need to prove existence of a 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large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independent set.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Euler’s formula for a triangulated planar graph on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vertices: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#</a:t>
            </a:r>
            <a:r>
              <a:rPr lang="en-US" sz="2000" dirty="0">
                <a:solidFill>
                  <a:srgbClr val="008380"/>
                </a:solidFill>
              </a:rPr>
              <a:t>edges = 3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 – 6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Sum over vertex degrees: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800" kern="0" dirty="0">
                <a:solidFill>
                  <a:srgbClr val="008380"/>
                </a:solidFill>
                <a:latin typeface="Times New Roman"/>
                <a:sym typeface="Symbol"/>
              </a:rPr>
              <a:t>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err="1">
                <a:solidFill>
                  <a:srgbClr val="008380"/>
                </a:solidFill>
                <a:latin typeface="Times New Roman"/>
                <a:sym typeface="Symbol"/>
              </a:rPr>
              <a:t>deg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v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) = 2 #edges =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– 12 &lt;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8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Claim: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/2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vertices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By contradiction. So, suppose otherwise.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vertices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9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The remaining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3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The sum of the degrees is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9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 + 3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 =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Contradiction.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  <a:sym typeface="Symbol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the beginning of the algorithm,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/2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nodes are unmarked. Each picked vertex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marks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other vertices, so including itself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9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Therefore, the while loop can be repeated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/18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times.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This shows that there is an independent set of size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/18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which each node has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5388" y="2824163"/>
            <a:ext cx="274637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kern="0" dirty="0">
                <a:solidFill>
                  <a:srgbClr val="008380"/>
                </a:solidFill>
                <a:latin typeface="Times New Roman"/>
                <a:sym typeface="Symbol"/>
              </a:rPr>
              <a:t>v</a:t>
            </a:r>
            <a:endParaRPr lang="en-US" sz="1400" i="1" dirty="0">
              <a:solidFill>
                <a:srgbClr val="008380"/>
              </a:solidFill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8407400" y="5949950"/>
            <a:ext cx="204788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BA582A-7EC9-4144-94F8-F667DC0EBEBE}" type="slidenum">
              <a:rPr lang="en-US" sz="14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Summing Up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Kirkpatrick’s point location data structure needs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 </a:t>
            </a:r>
            <a:r>
              <a:rPr lang="en-US" sz="2000" dirty="0">
                <a:solidFill>
                  <a:srgbClr val="008380"/>
                </a:solidFill>
              </a:rPr>
              <a:t>log</a:t>
            </a:r>
            <a:r>
              <a:rPr lang="en-US" sz="2000" i="1" dirty="0">
                <a:solidFill>
                  <a:srgbClr val="008380"/>
                </a:solidFill>
              </a:rPr>
              <a:t> 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preprocessing time,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space, and has </a:t>
            </a:r>
            <a:r>
              <a:rPr lang="en-US" sz="2000" dirty="0">
                <a:solidFill>
                  <a:srgbClr val="008380"/>
                </a:solidFill>
              </a:rPr>
              <a:t>O(log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query time.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It involves high constant factors though.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Next we will discuss a randomized point location scheme (based on 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trapezoidal maps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) which is more efficient in practice.  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pic>
        <p:nvPicPr>
          <p:cNvPr id="1741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63" y="3535363"/>
            <a:ext cx="2711450" cy="270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19" name="Group 7218"/>
          <p:cNvGrpSpPr>
            <a:grpSpLocks/>
          </p:cNvGrpSpPr>
          <p:nvPr/>
        </p:nvGrpSpPr>
        <p:grpSpPr bwMode="auto">
          <a:xfrm>
            <a:off x="6562725" y="2592388"/>
            <a:ext cx="733425" cy="695325"/>
            <a:chOff x="6562860" y="2592867"/>
            <a:chExt cx="733733" cy="695325"/>
          </a:xfrm>
        </p:grpSpPr>
        <p:cxnSp>
          <p:nvCxnSpPr>
            <p:cNvPr id="8244" name="Straight Connector 46"/>
            <p:cNvCxnSpPr>
              <a:cxnSpLocks noChangeShapeType="1"/>
              <a:stCxn id="8233" idx="0"/>
            </p:cNvCxnSpPr>
            <p:nvPr/>
          </p:nvCxnSpPr>
          <p:spPr bwMode="auto">
            <a:xfrm flipH="1" flipV="1">
              <a:off x="7002906" y="2592867"/>
              <a:ext cx="79375" cy="42386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5" name="Straight Connector 46"/>
            <p:cNvCxnSpPr>
              <a:cxnSpLocks noChangeShapeType="1"/>
              <a:stCxn id="8221" idx="0"/>
              <a:endCxn id="8219" idx="5"/>
            </p:cNvCxnSpPr>
            <p:nvPr/>
          </p:nvCxnSpPr>
          <p:spPr bwMode="auto">
            <a:xfrm flipH="1" flipV="1">
              <a:off x="7024812" y="2624298"/>
              <a:ext cx="271781" cy="61944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6" name="Straight Connector 46"/>
            <p:cNvCxnSpPr>
              <a:cxnSpLocks noChangeShapeType="1"/>
              <a:stCxn id="8230" idx="0"/>
              <a:endCxn id="8222" idx="4"/>
            </p:cNvCxnSpPr>
            <p:nvPr/>
          </p:nvCxnSpPr>
          <p:spPr bwMode="auto">
            <a:xfrm flipV="1">
              <a:off x="6562860" y="2700817"/>
              <a:ext cx="84446" cy="58737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213" name="Group 7212"/>
          <p:cNvGrpSpPr>
            <a:grpSpLocks/>
          </p:cNvGrpSpPr>
          <p:nvPr/>
        </p:nvGrpSpPr>
        <p:grpSpPr bwMode="auto">
          <a:xfrm>
            <a:off x="5645150" y="1662113"/>
            <a:ext cx="2725738" cy="2270125"/>
            <a:chOff x="5644449" y="1661324"/>
            <a:chExt cx="2726304" cy="2271394"/>
          </a:xfrm>
        </p:grpSpPr>
        <p:cxnSp>
          <p:nvCxnSpPr>
            <p:cNvPr id="8235" name="Straight Connector 46"/>
            <p:cNvCxnSpPr>
              <a:cxnSpLocks noChangeShapeType="1"/>
              <a:endCxn id="8209" idx="4"/>
            </p:cNvCxnSpPr>
            <p:nvPr/>
          </p:nvCxnSpPr>
          <p:spPr bwMode="auto">
            <a:xfrm flipV="1">
              <a:off x="6431978" y="1737205"/>
              <a:ext cx="428496" cy="123507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6" name="Straight Connector 46"/>
            <p:cNvCxnSpPr>
              <a:cxnSpLocks noChangeShapeType="1"/>
              <a:stCxn id="8228" idx="3"/>
              <a:endCxn id="7181" idx="3"/>
            </p:cNvCxnSpPr>
            <p:nvPr/>
          </p:nvCxnSpPr>
          <p:spPr bwMode="auto">
            <a:xfrm flipH="1">
              <a:off x="5688899" y="3003710"/>
              <a:ext cx="732046" cy="897577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7" name="Straight Connector 46"/>
            <p:cNvCxnSpPr>
              <a:cxnSpLocks noChangeShapeType="1"/>
              <a:stCxn id="8230" idx="2"/>
              <a:endCxn id="8210" idx="7"/>
            </p:cNvCxnSpPr>
            <p:nvPr/>
          </p:nvCxnSpPr>
          <p:spPr bwMode="auto">
            <a:xfrm flipH="1">
              <a:off x="5720330" y="3332642"/>
              <a:ext cx="798080" cy="52419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8" name="Straight Connector 46"/>
            <p:cNvCxnSpPr>
              <a:cxnSpLocks noChangeShapeType="1"/>
              <a:stCxn id="8221" idx="3"/>
              <a:endCxn id="8210" idx="2"/>
            </p:cNvCxnSpPr>
            <p:nvPr/>
          </p:nvCxnSpPr>
          <p:spPr bwMode="auto">
            <a:xfrm flipH="1">
              <a:off x="5644449" y="3319623"/>
              <a:ext cx="1620713" cy="56864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9" name="Straight Connector 46"/>
            <p:cNvCxnSpPr>
              <a:cxnSpLocks noChangeShapeType="1"/>
              <a:stCxn id="8221" idx="4"/>
              <a:endCxn id="8211" idx="5"/>
            </p:cNvCxnSpPr>
            <p:nvPr/>
          </p:nvCxnSpPr>
          <p:spPr bwMode="auto">
            <a:xfrm>
              <a:off x="7296593" y="3332642"/>
              <a:ext cx="1074160" cy="600076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0" name="Straight Connector 46"/>
            <p:cNvCxnSpPr>
              <a:cxnSpLocks noChangeShapeType="1"/>
              <a:stCxn id="8220" idx="5"/>
              <a:endCxn id="8211" idx="5"/>
            </p:cNvCxnSpPr>
            <p:nvPr/>
          </p:nvCxnSpPr>
          <p:spPr bwMode="auto">
            <a:xfrm>
              <a:off x="7424862" y="2776698"/>
              <a:ext cx="945891" cy="115602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1" name="Straight Connector 46"/>
            <p:cNvCxnSpPr>
              <a:cxnSpLocks noChangeShapeType="1"/>
              <a:stCxn id="8222" idx="0"/>
              <a:endCxn id="8209" idx="4"/>
            </p:cNvCxnSpPr>
            <p:nvPr/>
          </p:nvCxnSpPr>
          <p:spPr bwMode="auto">
            <a:xfrm flipV="1">
              <a:off x="6647306" y="1737205"/>
              <a:ext cx="213168" cy="87471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2" name="Straight Connector 46"/>
            <p:cNvCxnSpPr>
              <a:cxnSpLocks noChangeShapeType="1"/>
              <a:stCxn id="8219" idx="0"/>
              <a:endCxn id="8209" idx="4"/>
            </p:cNvCxnSpPr>
            <p:nvPr/>
          </p:nvCxnSpPr>
          <p:spPr bwMode="auto">
            <a:xfrm flipH="1" flipV="1">
              <a:off x="6860474" y="1737205"/>
              <a:ext cx="132907" cy="81121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3" name="Straight Connector 46"/>
            <p:cNvCxnSpPr>
              <a:cxnSpLocks noChangeShapeType="1"/>
              <a:stCxn id="8220" idx="0"/>
              <a:endCxn id="8209" idx="1"/>
            </p:cNvCxnSpPr>
            <p:nvPr/>
          </p:nvCxnSpPr>
          <p:spPr bwMode="auto">
            <a:xfrm flipH="1" flipV="1">
              <a:off x="6829043" y="1661324"/>
              <a:ext cx="564388" cy="1039493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7" name="Straight Connector 46"/>
          <p:cNvCxnSpPr>
            <a:cxnSpLocks noChangeShapeType="1"/>
            <a:stCxn id="8219" idx="6"/>
          </p:cNvCxnSpPr>
          <p:nvPr/>
        </p:nvCxnSpPr>
        <p:spPr bwMode="auto">
          <a:xfrm flipH="1">
            <a:off x="6646863" y="2592388"/>
            <a:ext cx="390525" cy="63500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46"/>
          <p:cNvCxnSpPr>
            <a:cxnSpLocks noChangeShapeType="1"/>
            <a:stCxn id="8221" idx="6"/>
          </p:cNvCxnSpPr>
          <p:nvPr/>
        </p:nvCxnSpPr>
        <p:spPr bwMode="auto">
          <a:xfrm flipH="1">
            <a:off x="6537325" y="3287713"/>
            <a:ext cx="803275" cy="39687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46"/>
          <p:cNvCxnSpPr>
            <a:cxnSpLocks noChangeShapeType="1"/>
            <a:stCxn id="8221" idx="2"/>
          </p:cNvCxnSpPr>
          <p:nvPr/>
        </p:nvCxnSpPr>
        <p:spPr bwMode="auto">
          <a:xfrm flipH="1" flipV="1">
            <a:off x="6753225" y="3124200"/>
            <a:ext cx="498475" cy="163513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82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CF81AE-E632-4D87-B61D-51D35E571072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94730"/>
            <a:ext cx="9013824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Kirkpatrick’s Point Location Algorithm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4432300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Needs a triangulation as input.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One can convert a planar subdivision with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/>
              <a:t> vertices into a triangulation: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Triangulate each face, keep same label as original face.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If the outer face is not a triangle: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/>
              <a:t>Compute the convex hull of the subdivision.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/>
              <a:t>Triangulate pockets between the subdivision and the convex hull.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/>
              <a:t>Add a large triangle (new vertices</a:t>
            </a:r>
            <a:br>
              <a:rPr lang="en-US" sz="1600" dirty="0"/>
            </a:br>
            <a:r>
              <a:rPr lang="en-US" sz="1600" b="1" dirty="0">
                <a:solidFill>
                  <a:srgbClr val="0000FF"/>
                </a:solidFill>
              </a:rPr>
              <a:t>a</a:t>
            </a:r>
            <a:r>
              <a:rPr lang="en-US" sz="1600" dirty="0"/>
              <a:t>,</a:t>
            </a:r>
            <a:r>
              <a:rPr lang="en-US" sz="1600" b="1" dirty="0"/>
              <a:t> </a:t>
            </a:r>
            <a:r>
              <a:rPr lang="en-US" sz="1600" b="1" dirty="0">
                <a:solidFill>
                  <a:srgbClr val="0000FF"/>
                </a:solidFill>
              </a:rPr>
              <a:t>b</a:t>
            </a:r>
            <a:r>
              <a:rPr lang="en-US" sz="1600" dirty="0"/>
              <a:t>,</a:t>
            </a:r>
            <a:r>
              <a:rPr lang="en-US" sz="1600" b="1" dirty="0"/>
              <a:t> </a:t>
            </a:r>
            <a:r>
              <a:rPr lang="en-US" sz="1600" b="1" dirty="0">
                <a:solidFill>
                  <a:srgbClr val="0000FF"/>
                </a:solidFill>
              </a:rPr>
              <a:t>c</a:t>
            </a:r>
            <a:r>
              <a:rPr lang="en-US" sz="1600" dirty="0"/>
              <a:t>) around the convex hull, and triangulate the space in-between.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eaLnBrk="1" hangingPunct="1">
              <a:lnSpc>
                <a:spcPct val="80000"/>
              </a:lnSpc>
            </a:pPr>
            <a:endParaRPr lang="en-US" sz="2000" i="1" baseline="-25000" dirty="0"/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</p:txBody>
      </p:sp>
      <p:sp>
        <p:nvSpPr>
          <p:cNvPr id="8204" name="Rectangle 3"/>
          <p:cNvSpPr txBox="1">
            <a:spLocks noChangeArrowheads="1"/>
          </p:cNvSpPr>
          <p:nvPr/>
        </p:nvSpPr>
        <p:spPr bwMode="auto">
          <a:xfrm>
            <a:off x="685800" y="4621213"/>
            <a:ext cx="8366125" cy="144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size of the triangulated planar subdivision is still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, by Euler’s formula.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conversion can be done in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 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dirty="0">
                <a:solidFill>
                  <a:schemeClr val="tx1"/>
                </a:solidFill>
              </a:rPr>
              <a:t>time.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Given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, if we find a triangle containing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we also know the (label of) the original subdivision face containing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8205" name="Group 43"/>
          <p:cNvGrpSpPr>
            <a:grpSpLocks/>
          </p:cNvGrpSpPr>
          <p:nvPr/>
        </p:nvGrpSpPr>
        <p:grpSpPr bwMode="auto">
          <a:xfrm>
            <a:off x="6407150" y="2547938"/>
            <a:ext cx="1030288" cy="828675"/>
            <a:chOff x="6407926" y="2548417"/>
            <a:chExt cx="1029955" cy="828675"/>
          </a:xfrm>
        </p:grpSpPr>
        <p:sp>
          <p:nvSpPr>
            <p:cNvPr id="8218" name="Oval 21"/>
            <p:cNvSpPr>
              <a:spLocks noChangeArrowheads="1"/>
            </p:cNvSpPr>
            <p:nvPr/>
          </p:nvSpPr>
          <p:spPr bwMode="auto">
            <a:xfrm>
              <a:off x="6707631" y="307229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9" name="Oval 21"/>
            <p:cNvSpPr>
              <a:spLocks noChangeArrowheads="1"/>
            </p:cNvSpPr>
            <p:nvPr/>
          </p:nvSpPr>
          <p:spPr bwMode="auto">
            <a:xfrm>
              <a:off x="6948931" y="25484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0" name="Oval 21"/>
            <p:cNvSpPr>
              <a:spLocks noChangeArrowheads="1"/>
            </p:cNvSpPr>
            <p:nvPr/>
          </p:nvSpPr>
          <p:spPr bwMode="auto">
            <a:xfrm>
              <a:off x="7348981" y="27008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1" name="Oval 21"/>
            <p:cNvSpPr>
              <a:spLocks noChangeArrowheads="1"/>
            </p:cNvSpPr>
            <p:nvPr/>
          </p:nvSpPr>
          <p:spPr bwMode="auto">
            <a:xfrm>
              <a:off x="7252143" y="324374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2" name="Oval 21"/>
            <p:cNvSpPr>
              <a:spLocks noChangeArrowheads="1"/>
            </p:cNvSpPr>
            <p:nvPr/>
          </p:nvSpPr>
          <p:spPr bwMode="auto">
            <a:xfrm>
              <a:off x="6602856" y="26119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23" name="Straight Connector 45"/>
            <p:cNvCxnSpPr>
              <a:cxnSpLocks noChangeShapeType="1"/>
              <a:stCxn id="8219" idx="0"/>
              <a:endCxn id="8218" idx="3"/>
            </p:cNvCxnSpPr>
            <p:nvPr/>
          </p:nvCxnSpPr>
          <p:spPr bwMode="auto">
            <a:xfrm flipH="1">
              <a:off x="6720331" y="2548417"/>
              <a:ext cx="273050" cy="6000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4" name="Straight Connector 46"/>
            <p:cNvCxnSpPr>
              <a:cxnSpLocks noChangeShapeType="1"/>
              <a:stCxn id="8220" idx="1"/>
              <a:endCxn id="8219" idx="6"/>
            </p:cNvCxnSpPr>
            <p:nvPr/>
          </p:nvCxnSpPr>
          <p:spPr bwMode="auto">
            <a:xfrm flipH="1" flipV="1">
              <a:off x="7037831" y="2592867"/>
              <a:ext cx="323850" cy="1206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5" name="Straight Connector 47"/>
            <p:cNvCxnSpPr>
              <a:cxnSpLocks noChangeShapeType="1"/>
              <a:stCxn id="8220" idx="4"/>
              <a:endCxn id="8221" idx="0"/>
            </p:cNvCxnSpPr>
            <p:nvPr/>
          </p:nvCxnSpPr>
          <p:spPr bwMode="auto">
            <a:xfrm flipH="1">
              <a:off x="7296593" y="2789717"/>
              <a:ext cx="96838" cy="4540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6" name="Straight Connector 48"/>
            <p:cNvCxnSpPr>
              <a:cxnSpLocks noChangeShapeType="1"/>
              <a:stCxn id="8218" idx="2"/>
              <a:endCxn id="8233" idx="6"/>
            </p:cNvCxnSpPr>
            <p:nvPr/>
          </p:nvCxnSpPr>
          <p:spPr bwMode="auto">
            <a:xfrm flipV="1">
              <a:off x="6707631" y="3061179"/>
              <a:ext cx="419100" cy="5556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7" name="Straight Connector 49"/>
            <p:cNvCxnSpPr>
              <a:cxnSpLocks noChangeShapeType="1"/>
              <a:stCxn id="8222" idx="4"/>
              <a:endCxn id="8218" idx="4"/>
            </p:cNvCxnSpPr>
            <p:nvPr/>
          </p:nvCxnSpPr>
          <p:spPr bwMode="auto">
            <a:xfrm>
              <a:off x="6647306" y="2700817"/>
              <a:ext cx="104775" cy="4603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28" name="Oval 21"/>
            <p:cNvSpPr>
              <a:spLocks noChangeArrowheads="1"/>
            </p:cNvSpPr>
            <p:nvPr/>
          </p:nvSpPr>
          <p:spPr bwMode="auto">
            <a:xfrm>
              <a:off x="6407926" y="2927829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29" name="Straight Connector 49"/>
            <p:cNvCxnSpPr>
              <a:cxnSpLocks noChangeShapeType="1"/>
              <a:stCxn id="8228" idx="3"/>
              <a:endCxn id="8222" idx="3"/>
            </p:cNvCxnSpPr>
            <p:nvPr/>
          </p:nvCxnSpPr>
          <p:spPr bwMode="auto">
            <a:xfrm flipV="1">
              <a:off x="6420945" y="2687798"/>
              <a:ext cx="194930" cy="31591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30" name="Oval 21"/>
            <p:cNvSpPr>
              <a:spLocks noChangeArrowheads="1"/>
            </p:cNvSpPr>
            <p:nvPr/>
          </p:nvSpPr>
          <p:spPr bwMode="auto">
            <a:xfrm>
              <a:off x="6518410" y="328819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31" name="Straight Connector 49"/>
            <p:cNvCxnSpPr>
              <a:cxnSpLocks noChangeShapeType="1"/>
              <a:stCxn id="8230" idx="0"/>
              <a:endCxn id="8228" idx="1"/>
            </p:cNvCxnSpPr>
            <p:nvPr/>
          </p:nvCxnSpPr>
          <p:spPr bwMode="auto">
            <a:xfrm flipH="1" flipV="1">
              <a:off x="6420945" y="2940848"/>
              <a:ext cx="141915" cy="347344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2" name="Straight Connector 49"/>
            <p:cNvCxnSpPr>
              <a:cxnSpLocks noChangeShapeType="1"/>
              <a:stCxn id="8230" idx="3"/>
              <a:endCxn id="8218" idx="3"/>
            </p:cNvCxnSpPr>
            <p:nvPr/>
          </p:nvCxnSpPr>
          <p:spPr bwMode="auto">
            <a:xfrm flipV="1">
              <a:off x="6531429" y="3148173"/>
              <a:ext cx="189221" cy="2159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33" name="Oval 21"/>
            <p:cNvSpPr>
              <a:spLocks noChangeArrowheads="1"/>
            </p:cNvSpPr>
            <p:nvPr/>
          </p:nvSpPr>
          <p:spPr bwMode="auto">
            <a:xfrm>
              <a:off x="7037831" y="3016729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34" name="Straight Connector 48"/>
            <p:cNvCxnSpPr>
              <a:cxnSpLocks noChangeShapeType="1"/>
              <a:stCxn id="8233" idx="1"/>
              <a:endCxn id="8221" idx="5"/>
            </p:cNvCxnSpPr>
            <p:nvPr/>
          </p:nvCxnSpPr>
          <p:spPr bwMode="auto">
            <a:xfrm>
              <a:off x="7050850" y="3029748"/>
              <a:ext cx="277174" cy="2898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91" name="Group 7190"/>
          <p:cNvGrpSpPr>
            <a:grpSpLocks/>
          </p:cNvGrpSpPr>
          <p:nvPr/>
        </p:nvGrpSpPr>
        <p:grpSpPr bwMode="auto">
          <a:xfrm>
            <a:off x="5402263" y="1304925"/>
            <a:ext cx="3006725" cy="2862263"/>
            <a:chOff x="5401641" y="1305468"/>
            <a:chExt cx="3007435" cy="2861498"/>
          </a:xfrm>
        </p:grpSpPr>
        <p:sp>
          <p:nvSpPr>
            <p:cNvPr id="8209" name="Oval 21"/>
            <p:cNvSpPr>
              <a:spLocks noChangeArrowheads="1"/>
            </p:cNvSpPr>
            <p:nvPr/>
          </p:nvSpPr>
          <p:spPr bwMode="auto">
            <a:xfrm>
              <a:off x="6816024" y="1648305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0" name="Oval 21"/>
            <p:cNvSpPr>
              <a:spLocks noChangeArrowheads="1"/>
            </p:cNvSpPr>
            <p:nvPr/>
          </p:nvSpPr>
          <p:spPr bwMode="auto">
            <a:xfrm>
              <a:off x="5644449" y="3843818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1" name="Oval 21"/>
            <p:cNvSpPr>
              <a:spLocks noChangeArrowheads="1"/>
            </p:cNvSpPr>
            <p:nvPr/>
          </p:nvSpPr>
          <p:spPr bwMode="auto">
            <a:xfrm>
              <a:off x="8294872" y="3856837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12" name="Straight Connector 46"/>
            <p:cNvCxnSpPr>
              <a:cxnSpLocks noChangeShapeType="1"/>
              <a:stCxn id="8211" idx="2"/>
            </p:cNvCxnSpPr>
            <p:nvPr/>
          </p:nvCxnSpPr>
          <p:spPr bwMode="auto">
            <a:xfrm flipH="1" flipV="1">
              <a:off x="5724495" y="3892243"/>
              <a:ext cx="2570377" cy="904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3" name="Straight Connector 46"/>
            <p:cNvCxnSpPr>
              <a:cxnSpLocks noChangeShapeType="1"/>
              <a:stCxn id="8209" idx="0"/>
              <a:endCxn id="8210" idx="7"/>
            </p:cNvCxnSpPr>
            <p:nvPr/>
          </p:nvCxnSpPr>
          <p:spPr bwMode="auto">
            <a:xfrm flipH="1">
              <a:off x="5720330" y="1648305"/>
              <a:ext cx="1140144" cy="220853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4" name="Straight Connector 46"/>
            <p:cNvCxnSpPr>
              <a:cxnSpLocks noChangeShapeType="1"/>
              <a:stCxn id="8209" idx="5"/>
              <a:endCxn id="8211" idx="1"/>
            </p:cNvCxnSpPr>
            <p:nvPr/>
          </p:nvCxnSpPr>
          <p:spPr bwMode="auto">
            <a:xfrm>
              <a:off x="6891905" y="1724186"/>
              <a:ext cx="1415986" cy="214567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81" name="Rectangle 7180"/>
            <p:cNvSpPr/>
            <p:nvPr/>
          </p:nvSpPr>
          <p:spPr>
            <a:xfrm>
              <a:off x="5401641" y="3732107"/>
              <a:ext cx="287405" cy="3380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a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86" name="Rectangle 7185"/>
            <p:cNvSpPr/>
            <p:nvPr/>
          </p:nvSpPr>
          <p:spPr>
            <a:xfrm>
              <a:off x="6833904" y="1305468"/>
              <a:ext cx="298520" cy="338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b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88" name="Rectangle 7187"/>
            <p:cNvSpPr/>
            <p:nvPr/>
          </p:nvSpPr>
          <p:spPr>
            <a:xfrm>
              <a:off x="8132786" y="3828918"/>
              <a:ext cx="276290" cy="338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c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8207" name="Oval 21"/>
          <p:cNvSpPr>
            <a:spLocks noChangeArrowheads="1"/>
          </p:cNvSpPr>
          <p:nvPr/>
        </p:nvSpPr>
        <p:spPr bwMode="auto">
          <a:xfrm>
            <a:off x="7212013" y="28717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7270750" y="27162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82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9" name="Straight Connector 46"/>
          <p:cNvCxnSpPr>
            <a:cxnSpLocks noChangeShapeType="1"/>
            <a:stCxn id="9261" idx="7"/>
            <a:endCxn id="9243" idx="2"/>
          </p:cNvCxnSpPr>
          <p:nvPr/>
        </p:nvCxnSpPr>
        <p:spPr bwMode="auto">
          <a:xfrm flipV="1">
            <a:off x="6038850" y="4972050"/>
            <a:ext cx="987425" cy="7397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1" name="Straight Connector 46"/>
          <p:cNvCxnSpPr>
            <a:cxnSpLocks noChangeShapeType="1"/>
            <a:stCxn id="9253" idx="6"/>
            <a:endCxn id="9243" idx="1"/>
          </p:cNvCxnSpPr>
          <p:nvPr/>
        </p:nvCxnSpPr>
        <p:spPr bwMode="auto">
          <a:xfrm>
            <a:off x="6815138" y="4827588"/>
            <a:ext cx="223837" cy="1127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3" name="Straight Connector 46"/>
          <p:cNvCxnSpPr>
            <a:cxnSpLocks noChangeShapeType="1"/>
            <a:stCxn id="9247" idx="6"/>
            <a:endCxn id="9245" idx="1"/>
          </p:cNvCxnSpPr>
          <p:nvPr/>
        </p:nvCxnSpPr>
        <p:spPr bwMode="auto">
          <a:xfrm>
            <a:off x="7010400" y="4511675"/>
            <a:ext cx="6699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4" name="Straight Connector 46"/>
          <p:cNvCxnSpPr>
            <a:cxnSpLocks noChangeShapeType="1"/>
            <a:stCxn id="9247" idx="5"/>
            <a:endCxn id="9258" idx="1"/>
          </p:cNvCxnSpPr>
          <p:nvPr/>
        </p:nvCxnSpPr>
        <p:spPr bwMode="auto">
          <a:xfrm>
            <a:off x="6997700" y="4543425"/>
            <a:ext cx="371475" cy="3413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" name="Straight Connector 46"/>
          <p:cNvCxnSpPr>
            <a:cxnSpLocks noChangeShapeType="1"/>
            <a:stCxn id="9245" idx="0"/>
            <a:endCxn id="9258" idx="7"/>
          </p:cNvCxnSpPr>
          <p:nvPr/>
        </p:nvCxnSpPr>
        <p:spPr bwMode="auto">
          <a:xfrm flipH="1">
            <a:off x="7432675" y="4556125"/>
            <a:ext cx="279400" cy="3286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92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92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AE97B2-E25A-4E6B-A70F-4E77BF3572E2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9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/>
              <a:t>Kirkpatrick’s Hierarchy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897813" cy="2046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/>
              <a:t>Compute a sequence </a:t>
            </a:r>
            <a:r>
              <a:rPr lang="en-US" sz="2000" i="1"/>
              <a:t>T</a:t>
            </a:r>
            <a:r>
              <a:rPr lang="en-US" sz="2000" baseline="-25000"/>
              <a:t>0</a:t>
            </a:r>
            <a:r>
              <a:rPr lang="en-US" sz="2000" i="1"/>
              <a:t>, T</a:t>
            </a:r>
            <a:r>
              <a:rPr lang="en-US" sz="2000" baseline="-25000"/>
              <a:t>1</a:t>
            </a:r>
            <a:r>
              <a:rPr lang="en-US" sz="2000" i="1"/>
              <a:t>, …, T</a:t>
            </a:r>
            <a:r>
              <a:rPr lang="en-US" sz="2000" baseline="-25000"/>
              <a:t>k</a:t>
            </a:r>
            <a:r>
              <a:rPr lang="en-US" sz="2000" i="1"/>
              <a:t> </a:t>
            </a:r>
            <a:r>
              <a:rPr lang="en-US" sz="2000"/>
              <a:t>of increasingly coarser triangulations such that the last one has constant complexity.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/>
              <a:t>The sequence </a:t>
            </a:r>
            <a:r>
              <a:rPr lang="en-US" sz="2000" i="1"/>
              <a:t>T</a:t>
            </a:r>
            <a:r>
              <a:rPr lang="en-US" sz="2000" baseline="-25000"/>
              <a:t>0</a:t>
            </a:r>
            <a:r>
              <a:rPr lang="en-US" sz="2000" i="1"/>
              <a:t>, T</a:t>
            </a:r>
            <a:r>
              <a:rPr lang="en-US" sz="2000" baseline="-25000"/>
              <a:t>1</a:t>
            </a:r>
            <a:r>
              <a:rPr lang="en-US" sz="2000" i="1"/>
              <a:t>, …, T</a:t>
            </a:r>
            <a:r>
              <a:rPr lang="en-US" sz="2000" baseline="-25000"/>
              <a:t>k</a:t>
            </a:r>
            <a:r>
              <a:rPr lang="en-US" sz="2000" i="1"/>
              <a:t> </a:t>
            </a:r>
            <a:r>
              <a:rPr lang="en-US" sz="2000"/>
              <a:t>should have the following properties: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/>
              <a:t>T</a:t>
            </a:r>
            <a:r>
              <a:rPr lang="en-US" sz="2000" baseline="-25000"/>
              <a:t>0</a:t>
            </a:r>
            <a:r>
              <a:rPr lang="en-US" sz="2000" i="1"/>
              <a:t> </a:t>
            </a:r>
            <a:r>
              <a:rPr lang="en-US" sz="2000"/>
              <a:t>is the input triangulation, </a:t>
            </a: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 i="1"/>
              <a:t> </a:t>
            </a:r>
            <a:r>
              <a:rPr lang="en-US" sz="2000"/>
              <a:t>is the outer triangle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sz="2000" i="1">
                <a:solidFill>
                  <a:srgbClr val="008380"/>
                </a:solidFill>
              </a:rPr>
              <a:t>k</a:t>
            </a:r>
            <a:r>
              <a:rPr lang="en-US" sz="2000">
                <a:solidFill>
                  <a:srgbClr val="008380"/>
                </a:solidFill>
              </a:rPr>
              <a:t> 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 </a:t>
            </a:r>
            <a:r>
              <a:rPr lang="en-US" sz="2000">
                <a:solidFill>
                  <a:srgbClr val="008380"/>
                </a:solidFill>
              </a:rPr>
              <a:t>O(log 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/>
              <a:t>Each triangle in </a:t>
            </a:r>
            <a:r>
              <a:rPr lang="en-US" sz="2000" i="1"/>
              <a:t>T</a:t>
            </a:r>
            <a:r>
              <a:rPr lang="en-US" sz="2000" baseline="-25000"/>
              <a:t>i+1</a:t>
            </a:r>
            <a:r>
              <a:rPr lang="en-US" sz="2000" i="1"/>
              <a:t> </a:t>
            </a:r>
            <a:r>
              <a:rPr lang="en-US" sz="2000"/>
              <a:t>overlaps </a:t>
            </a:r>
            <a:r>
              <a:rPr lang="en-US" sz="2000">
                <a:solidFill>
                  <a:srgbClr val="008380"/>
                </a:solidFill>
              </a:rPr>
              <a:t>O(1) </a:t>
            </a:r>
            <a:r>
              <a:rPr lang="en-US" sz="2000"/>
              <a:t>triangles in </a:t>
            </a:r>
            <a:r>
              <a:rPr lang="en-US" sz="2000" i="1"/>
              <a:t>T</a:t>
            </a:r>
            <a:r>
              <a:rPr lang="en-US" sz="2000" baseline="-25000"/>
              <a:t>i</a:t>
            </a:r>
            <a:r>
              <a:rPr lang="en-US" sz="2000"/>
              <a:t> </a:t>
            </a:r>
            <a:endParaRPr lang="en-US" sz="200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/>
          </a:p>
          <a:p>
            <a:pPr eaLnBrk="1" hangingPunct="1">
              <a:lnSpc>
                <a:spcPct val="80000"/>
              </a:lnSpc>
            </a:pPr>
            <a:r>
              <a:rPr lang="en-US" sz="2000"/>
              <a:t>How to build such a sequence?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/>
              <a:t>Need to delete vertices from </a:t>
            </a:r>
            <a:r>
              <a:rPr lang="en-US" sz="2000" i="1"/>
              <a:t>T</a:t>
            </a:r>
            <a:r>
              <a:rPr lang="en-US" sz="2000" baseline="-25000"/>
              <a:t>i</a:t>
            </a:r>
            <a:r>
              <a:rPr lang="en-US" sz="2000"/>
              <a:t> 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/>
              <a:t>Vertex deletion creates holes, which need</a:t>
            </a:r>
            <a:br>
              <a:rPr lang="en-US" sz="2000"/>
            </a:br>
            <a:r>
              <a:rPr lang="en-US" sz="2000"/>
              <a:t>to be re-triangulated.</a:t>
            </a:r>
          </a:p>
          <a:p>
            <a:pPr eaLnBrk="1" hangingPunct="1">
              <a:lnSpc>
                <a:spcPct val="80000"/>
              </a:lnSpc>
            </a:pPr>
            <a:endParaRPr lang="en-US" sz="1000"/>
          </a:p>
          <a:p>
            <a:pPr eaLnBrk="1" hangingPunct="1">
              <a:lnSpc>
                <a:spcPct val="80000"/>
              </a:lnSpc>
            </a:pPr>
            <a:r>
              <a:rPr lang="en-US" sz="2000"/>
              <a:t>How do we go from </a:t>
            </a:r>
            <a:r>
              <a:rPr lang="en-US" sz="2000" i="1"/>
              <a:t>T</a:t>
            </a:r>
            <a:r>
              <a:rPr lang="en-US" sz="2000" baseline="-25000"/>
              <a:t>0</a:t>
            </a:r>
            <a:r>
              <a:rPr lang="en-US" sz="2000" i="1"/>
              <a:t> </a:t>
            </a:r>
            <a:r>
              <a:rPr lang="en-US" sz="2000"/>
              <a:t>of size </a:t>
            </a:r>
            <a:r>
              <a:rPr lang="en-US" sz="2000">
                <a:solidFill>
                  <a:srgbClr val="008380"/>
                </a:solidFill>
              </a:rPr>
              <a:t>O(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/>
              <a:t> to</a:t>
            </a:r>
            <a:br>
              <a:rPr lang="en-US" sz="2000"/>
            </a:br>
            <a:r>
              <a:rPr lang="en-US" sz="2000" i="1"/>
              <a:t>T</a:t>
            </a:r>
            <a:r>
              <a:rPr lang="en-US" sz="2000" baseline="-25000"/>
              <a:t>k</a:t>
            </a:r>
            <a:r>
              <a:rPr lang="en-US" sz="2000" i="1"/>
              <a:t> </a:t>
            </a:r>
            <a:r>
              <a:rPr lang="en-US" sz="2000"/>
              <a:t>of size </a:t>
            </a:r>
            <a:r>
              <a:rPr lang="en-US" sz="2000">
                <a:solidFill>
                  <a:srgbClr val="008380"/>
                </a:solidFill>
              </a:rPr>
              <a:t>O(1)</a:t>
            </a:r>
            <a:r>
              <a:rPr lang="en-US" sz="2000"/>
              <a:t> in </a:t>
            </a:r>
            <a:r>
              <a:rPr lang="en-US" sz="2000" i="1">
                <a:solidFill>
                  <a:srgbClr val="008380"/>
                </a:solidFill>
              </a:rPr>
              <a:t>k</a:t>
            </a:r>
            <a:r>
              <a:rPr lang="en-US" sz="2000">
                <a:solidFill>
                  <a:srgbClr val="008380"/>
                </a:solidFill>
              </a:rPr>
              <a:t>=O(log 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/>
              <a:t> steps?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/>
              <a:t>In each step, delete a constant fraction</a:t>
            </a:r>
            <a:br>
              <a:rPr lang="en-US" sz="2000"/>
            </a:br>
            <a:r>
              <a:rPr lang="en-US" sz="2000"/>
              <a:t>of vertices from </a:t>
            </a:r>
            <a:r>
              <a:rPr lang="en-US" sz="2000" i="1"/>
              <a:t>T</a:t>
            </a:r>
            <a:r>
              <a:rPr lang="en-US" sz="2000" baseline="-25000"/>
              <a:t>i</a:t>
            </a:r>
            <a:r>
              <a:rPr lang="en-US" sz="2000" i="1"/>
              <a:t> </a:t>
            </a:r>
            <a:r>
              <a:rPr lang="en-US" sz="2000"/>
              <a:t>.</a:t>
            </a:r>
            <a:endParaRPr lang="en-US" sz="2000" baseline="-25000"/>
          </a:p>
          <a:p>
            <a:pPr eaLnBrk="1" hangingPunct="1">
              <a:lnSpc>
                <a:spcPct val="80000"/>
              </a:lnSpc>
            </a:pPr>
            <a:r>
              <a:rPr lang="en-US" sz="2000"/>
              <a:t>We also need to ensure that each new triangle in </a:t>
            </a:r>
            <a:r>
              <a:rPr lang="en-US" sz="2000" i="1"/>
              <a:t>T</a:t>
            </a:r>
            <a:r>
              <a:rPr lang="en-US" sz="2000" baseline="-25000"/>
              <a:t>i+1 </a:t>
            </a:r>
            <a:r>
              <a:rPr lang="en-US" sz="2000"/>
              <a:t>overlaps with only </a:t>
            </a:r>
            <a:r>
              <a:rPr lang="en-US" sz="2000">
                <a:solidFill>
                  <a:srgbClr val="008380"/>
                </a:solidFill>
              </a:rPr>
              <a:t>O(1)</a:t>
            </a:r>
            <a:r>
              <a:rPr lang="en-US" sz="2000"/>
              <a:t> triangles in </a:t>
            </a:r>
            <a:r>
              <a:rPr lang="en-US" sz="2000" i="1"/>
              <a:t>T</a:t>
            </a:r>
            <a:r>
              <a:rPr lang="en-US" sz="2000" baseline="-25000"/>
              <a:t>i</a:t>
            </a:r>
            <a:r>
              <a:rPr lang="en-US" sz="2000" i="1"/>
              <a:t> </a:t>
            </a:r>
            <a:r>
              <a:rPr lang="en-US" sz="2000"/>
              <a:t>.</a:t>
            </a:r>
          </a:p>
          <a:p>
            <a:pPr lvl="1" eaLnBrk="1" hangingPunct="1">
              <a:lnSpc>
                <a:spcPct val="80000"/>
              </a:lnSpc>
            </a:pPr>
            <a:endParaRPr lang="en-US" sz="2000"/>
          </a:p>
        </p:txBody>
      </p:sp>
      <p:cxnSp>
        <p:nvCxnSpPr>
          <p:cNvPr id="171" name="Straight Connector 46"/>
          <p:cNvCxnSpPr>
            <a:cxnSpLocks noChangeShapeType="1"/>
            <a:stCxn id="9258" idx="0"/>
          </p:cNvCxnSpPr>
          <p:nvPr/>
        </p:nvCxnSpPr>
        <p:spPr bwMode="auto">
          <a:xfrm flipH="1" flipV="1">
            <a:off x="7321550" y="4448175"/>
            <a:ext cx="79375" cy="4238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46"/>
          <p:cNvCxnSpPr>
            <a:cxnSpLocks noChangeShapeType="1"/>
            <a:stCxn id="9246" idx="0"/>
            <a:endCxn id="189" idx="5"/>
          </p:cNvCxnSpPr>
          <p:nvPr/>
        </p:nvCxnSpPr>
        <p:spPr bwMode="auto">
          <a:xfrm flipH="1" flipV="1">
            <a:off x="7343775" y="4479925"/>
            <a:ext cx="271463" cy="6191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3" name="Straight Connector 46"/>
          <p:cNvCxnSpPr>
            <a:cxnSpLocks noChangeShapeType="1"/>
            <a:stCxn id="200" idx="0"/>
            <a:endCxn id="9247" idx="4"/>
          </p:cNvCxnSpPr>
          <p:nvPr/>
        </p:nvCxnSpPr>
        <p:spPr bwMode="auto">
          <a:xfrm flipV="1">
            <a:off x="6881813" y="4556125"/>
            <a:ext cx="84137" cy="587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Straight Connector 46"/>
          <p:cNvCxnSpPr>
            <a:cxnSpLocks noChangeShapeType="1"/>
            <a:endCxn id="9260" idx="4"/>
          </p:cNvCxnSpPr>
          <p:nvPr/>
        </p:nvCxnSpPr>
        <p:spPr bwMode="auto">
          <a:xfrm flipV="1">
            <a:off x="6751638" y="3592513"/>
            <a:ext cx="428625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Straight Connector 46"/>
          <p:cNvCxnSpPr>
            <a:cxnSpLocks noChangeShapeType="1"/>
            <a:stCxn id="9253" idx="3"/>
          </p:cNvCxnSpPr>
          <p:nvPr/>
        </p:nvCxnSpPr>
        <p:spPr bwMode="auto">
          <a:xfrm flipH="1">
            <a:off x="6008688" y="4859338"/>
            <a:ext cx="731837" cy="896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7" name="Straight Connector 46"/>
          <p:cNvCxnSpPr>
            <a:cxnSpLocks noChangeShapeType="1"/>
            <a:stCxn id="200" idx="2"/>
            <a:endCxn id="9261" idx="7"/>
          </p:cNvCxnSpPr>
          <p:nvPr/>
        </p:nvCxnSpPr>
        <p:spPr bwMode="auto">
          <a:xfrm flipH="1">
            <a:off x="6038850" y="5187950"/>
            <a:ext cx="798513" cy="523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4" name="Straight Connector 46"/>
          <p:cNvCxnSpPr>
            <a:cxnSpLocks noChangeShapeType="1"/>
            <a:stCxn id="9246" idx="3"/>
            <a:endCxn id="9261" idx="2"/>
          </p:cNvCxnSpPr>
          <p:nvPr/>
        </p:nvCxnSpPr>
        <p:spPr bwMode="auto">
          <a:xfrm flipH="1">
            <a:off x="5964238" y="5175250"/>
            <a:ext cx="1619250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5" name="Straight Connector 46"/>
          <p:cNvCxnSpPr>
            <a:cxnSpLocks noChangeShapeType="1"/>
            <a:stCxn id="9246" idx="4"/>
            <a:endCxn id="9262" idx="5"/>
          </p:cNvCxnSpPr>
          <p:nvPr/>
        </p:nvCxnSpPr>
        <p:spPr bwMode="auto">
          <a:xfrm>
            <a:off x="7615238" y="5187950"/>
            <a:ext cx="1074737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Straight Connector 46"/>
          <p:cNvCxnSpPr>
            <a:cxnSpLocks noChangeShapeType="1"/>
            <a:stCxn id="9245" idx="5"/>
            <a:endCxn id="9262" idx="5"/>
          </p:cNvCxnSpPr>
          <p:nvPr/>
        </p:nvCxnSpPr>
        <p:spPr bwMode="auto">
          <a:xfrm>
            <a:off x="7743825" y="4632325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Straight Connector 46"/>
          <p:cNvCxnSpPr>
            <a:cxnSpLocks noChangeShapeType="1"/>
            <a:stCxn id="9247" idx="0"/>
            <a:endCxn id="9260" idx="4"/>
          </p:cNvCxnSpPr>
          <p:nvPr/>
        </p:nvCxnSpPr>
        <p:spPr bwMode="auto">
          <a:xfrm flipV="1">
            <a:off x="6965950" y="3592513"/>
            <a:ext cx="214313" cy="8747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2" name="Straight Connector 46"/>
          <p:cNvCxnSpPr>
            <a:cxnSpLocks noChangeShapeType="1"/>
            <a:stCxn id="189" idx="0"/>
            <a:endCxn id="9260" idx="4"/>
          </p:cNvCxnSpPr>
          <p:nvPr/>
        </p:nvCxnSpPr>
        <p:spPr bwMode="auto">
          <a:xfrm flipH="1" flipV="1">
            <a:off x="7180263" y="3592513"/>
            <a:ext cx="131762" cy="8112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Straight Connector 46"/>
          <p:cNvCxnSpPr>
            <a:cxnSpLocks noChangeShapeType="1"/>
            <a:stCxn id="9245" idx="0"/>
            <a:endCxn id="9260" idx="1"/>
          </p:cNvCxnSpPr>
          <p:nvPr/>
        </p:nvCxnSpPr>
        <p:spPr bwMode="auto">
          <a:xfrm flipH="1" flipV="1">
            <a:off x="7148513" y="3516313"/>
            <a:ext cx="563562" cy="10398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" name="Straight Connector 46"/>
          <p:cNvCxnSpPr>
            <a:cxnSpLocks noChangeShapeType="1"/>
            <a:stCxn id="189" idx="6"/>
          </p:cNvCxnSpPr>
          <p:nvPr/>
        </p:nvCxnSpPr>
        <p:spPr bwMode="auto">
          <a:xfrm flipH="1">
            <a:off x="6965950" y="4448175"/>
            <a:ext cx="390525" cy="635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" name="Straight Connector 46"/>
          <p:cNvCxnSpPr>
            <a:cxnSpLocks noChangeShapeType="1"/>
            <a:stCxn id="9246" idx="6"/>
          </p:cNvCxnSpPr>
          <p:nvPr/>
        </p:nvCxnSpPr>
        <p:spPr bwMode="auto">
          <a:xfrm flipH="1">
            <a:off x="6856413" y="5143500"/>
            <a:ext cx="803275" cy="396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Straight Connector 46"/>
          <p:cNvCxnSpPr>
            <a:cxnSpLocks noChangeShapeType="1"/>
            <a:stCxn id="9246" idx="2"/>
          </p:cNvCxnSpPr>
          <p:nvPr/>
        </p:nvCxnSpPr>
        <p:spPr bwMode="auto">
          <a:xfrm flipH="1" flipV="1">
            <a:off x="7072313" y="4979988"/>
            <a:ext cx="498475" cy="1635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3" name="Oval 21"/>
          <p:cNvSpPr>
            <a:spLocks noChangeArrowheads="1"/>
          </p:cNvSpPr>
          <p:nvPr/>
        </p:nvSpPr>
        <p:spPr bwMode="auto">
          <a:xfrm>
            <a:off x="7026275" y="49276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188"/>
          <p:cNvSpPr>
            <a:spLocks noChangeArrowheads="1"/>
          </p:cNvSpPr>
          <p:nvPr/>
        </p:nvSpPr>
        <p:spPr bwMode="auto">
          <a:xfrm>
            <a:off x="7267575" y="44037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5" name="Oval 21"/>
          <p:cNvSpPr>
            <a:spLocks noChangeArrowheads="1"/>
          </p:cNvSpPr>
          <p:nvPr/>
        </p:nvSpPr>
        <p:spPr bwMode="auto">
          <a:xfrm>
            <a:off x="7667625" y="45561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6" name="Oval 21"/>
          <p:cNvSpPr>
            <a:spLocks noChangeArrowheads="1"/>
          </p:cNvSpPr>
          <p:nvPr/>
        </p:nvSpPr>
        <p:spPr bwMode="auto">
          <a:xfrm>
            <a:off x="7570788" y="509905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7" name="Oval 21"/>
          <p:cNvSpPr>
            <a:spLocks noChangeArrowheads="1"/>
          </p:cNvSpPr>
          <p:nvPr/>
        </p:nvSpPr>
        <p:spPr bwMode="auto">
          <a:xfrm>
            <a:off x="6921500" y="44672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93" name="Straight Connector 45"/>
          <p:cNvCxnSpPr>
            <a:cxnSpLocks noChangeShapeType="1"/>
            <a:stCxn id="189" idx="0"/>
            <a:endCxn id="9243" idx="3"/>
          </p:cNvCxnSpPr>
          <p:nvPr/>
        </p:nvCxnSpPr>
        <p:spPr bwMode="auto">
          <a:xfrm flipH="1">
            <a:off x="7038975" y="440372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" name="Straight Connector 46"/>
          <p:cNvCxnSpPr>
            <a:cxnSpLocks noChangeShapeType="1"/>
            <a:stCxn id="9245" idx="1"/>
            <a:endCxn id="189" idx="6"/>
          </p:cNvCxnSpPr>
          <p:nvPr/>
        </p:nvCxnSpPr>
        <p:spPr bwMode="auto">
          <a:xfrm flipH="1" flipV="1">
            <a:off x="7356475" y="444817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0" name="Straight Connector 47"/>
          <p:cNvCxnSpPr>
            <a:cxnSpLocks noChangeShapeType="1"/>
            <a:stCxn id="9245" idx="4"/>
            <a:endCxn id="9246" idx="0"/>
          </p:cNvCxnSpPr>
          <p:nvPr/>
        </p:nvCxnSpPr>
        <p:spPr bwMode="auto">
          <a:xfrm flipH="1">
            <a:off x="7615238" y="4645025"/>
            <a:ext cx="96837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1" name="Straight Connector 48"/>
          <p:cNvCxnSpPr>
            <a:cxnSpLocks noChangeShapeType="1"/>
            <a:stCxn id="9243" idx="2"/>
            <a:endCxn id="9258" idx="6"/>
          </p:cNvCxnSpPr>
          <p:nvPr/>
        </p:nvCxnSpPr>
        <p:spPr bwMode="auto">
          <a:xfrm flipV="1">
            <a:off x="7026275" y="4916488"/>
            <a:ext cx="419100" cy="555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2" name="Straight Connector 49"/>
          <p:cNvCxnSpPr>
            <a:cxnSpLocks noChangeShapeType="1"/>
            <a:stCxn id="9247" idx="4"/>
            <a:endCxn id="9243" idx="4"/>
          </p:cNvCxnSpPr>
          <p:nvPr/>
        </p:nvCxnSpPr>
        <p:spPr bwMode="auto">
          <a:xfrm>
            <a:off x="6965950" y="455612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3" name="Oval 21"/>
          <p:cNvSpPr>
            <a:spLocks noChangeArrowheads="1"/>
          </p:cNvSpPr>
          <p:nvPr/>
        </p:nvSpPr>
        <p:spPr bwMode="auto">
          <a:xfrm>
            <a:off x="6726238" y="47831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54" name="Straight Connector 49"/>
          <p:cNvCxnSpPr>
            <a:cxnSpLocks noChangeShapeType="1"/>
            <a:stCxn id="9253" idx="3"/>
            <a:endCxn id="9247" idx="3"/>
          </p:cNvCxnSpPr>
          <p:nvPr/>
        </p:nvCxnSpPr>
        <p:spPr bwMode="auto">
          <a:xfrm flipV="1">
            <a:off x="6740525" y="4543425"/>
            <a:ext cx="193675" cy="3159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0" name="Oval 21"/>
          <p:cNvSpPr>
            <a:spLocks noChangeArrowheads="1"/>
          </p:cNvSpPr>
          <p:nvPr/>
        </p:nvSpPr>
        <p:spPr bwMode="auto">
          <a:xfrm>
            <a:off x="6837363" y="51435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01" name="Straight Connector 49"/>
          <p:cNvCxnSpPr>
            <a:cxnSpLocks noChangeShapeType="1"/>
            <a:stCxn id="200" idx="0"/>
            <a:endCxn id="9253" idx="1"/>
          </p:cNvCxnSpPr>
          <p:nvPr/>
        </p:nvCxnSpPr>
        <p:spPr bwMode="auto">
          <a:xfrm flipH="1" flipV="1">
            <a:off x="6740525" y="4795838"/>
            <a:ext cx="141288" cy="347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2" name="Straight Connector 49"/>
          <p:cNvCxnSpPr>
            <a:cxnSpLocks noChangeShapeType="1"/>
            <a:stCxn id="200" idx="3"/>
            <a:endCxn id="9243" idx="3"/>
          </p:cNvCxnSpPr>
          <p:nvPr/>
        </p:nvCxnSpPr>
        <p:spPr bwMode="auto">
          <a:xfrm flipV="1">
            <a:off x="6850063" y="5003800"/>
            <a:ext cx="188912" cy="215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8" name="Oval 21"/>
          <p:cNvSpPr>
            <a:spLocks noChangeArrowheads="1"/>
          </p:cNvSpPr>
          <p:nvPr/>
        </p:nvSpPr>
        <p:spPr bwMode="auto">
          <a:xfrm>
            <a:off x="7356475" y="48720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59" name="Straight Connector 48"/>
          <p:cNvCxnSpPr>
            <a:cxnSpLocks noChangeShapeType="1"/>
            <a:stCxn id="9258" idx="1"/>
            <a:endCxn id="9246" idx="5"/>
          </p:cNvCxnSpPr>
          <p:nvPr/>
        </p:nvCxnSpPr>
        <p:spPr bwMode="auto">
          <a:xfrm>
            <a:off x="7369175" y="4884738"/>
            <a:ext cx="277813" cy="2905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60" name="Oval 21"/>
          <p:cNvSpPr>
            <a:spLocks noChangeArrowheads="1"/>
          </p:cNvSpPr>
          <p:nvPr/>
        </p:nvSpPr>
        <p:spPr bwMode="auto">
          <a:xfrm>
            <a:off x="7135813" y="35036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61" name="Oval 21"/>
          <p:cNvSpPr>
            <a:spLocks noChangeArrowheads="1"/>
          </p:cNvSpPr>
          <p:nvPr/>
        </p:nvSpPr>
        <p:spPr bwMode="auto">
          <a:xfrm>
            <a:off x="5964238" y="56991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62" name="Oval 21"/>
          <p:cNvSpPr>
            <a:spLocks noChangeArrowheads="1"/>
          </p:cNvSpPr>
          <p:nvPr/>
        </p:nvSpPr>
        <p:spPr bwMode="auto">
          <a:xfrm>
            <a:off x="8613775" y="5711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63" name="Straight Connector 46"/>
          <p:cNvCxnSpPr>
            <a:cxnSpLocks noChangeShapeType="1"/>
            <a:stCxn id="9262" idx="2"/>
          </p:cNvCxnSpPr>
          <p:nvPr/>
        </p:nvCxnSpPr>
        <p:spPr bwMode="auto">
          <a:xfrm flipH="1" flipV="1">
            <a:off x="6043613" y="5748338"/>
            <a:ext cx="2570162" cy="7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4" name="Straight Connector 46"/>
          <p:cNvCxnSpPr>
            <a:cxnSpLocks noChangeShapeType="1"/>
            <a:stCxn id="9260" idx="0"/>
            <a:endCxn id="9261" idx="7"/>
          </p:cNvCxnSpPr>
          <p:nvPr/>
        </p:nvCxnSpPr>
        <p:spPr bwMode="auto">
          <a:xfrm flipH="1">
            <a:off x="6038850" y="3503613"/>
            <a:ext cx="1141413" cy="22082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5" name="Straight Connector 46"/>
          <p:cNvCxnSpPr>
            <a:cxnSpLocks noChangeShapeType="1"/>
            <a:stCxn id="9260" idx="5"/>
            <a:endCxn id="9262" idx="1"/>
          </p:cNvCxnSpPr>
          <p:nvPr/>
        </p:nvCxnSpPr>
        <p:spPr bwMode="auto">
          <a:xfrm>
            <a:off x="7210425" y="3579813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7" name="Oval 21"/>
          <p:cNvSpPr>
            <a:spLocks noChangeArrowheads="1"/>
          </p:cNvSpPr>
          <p:nvPr/>
        </p:nvSpPr>
        <p:spPr bwMode="auto">
          <a:xfrm>
            <a:off x="6837363" y="5143500"/>
            <a:ext cx="88900" cy="889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21"/>
          <p:cNvSpPr>
            <a:spLocks noChangeArrowheads="1"/>
          </p:cNvSpPr>
          <p:nvPr/>
        </p:nvSpPr>
        <p:spPr bwMode="auto">
          <a:xfrm>
            <a:off x="7269163" y="4400550"/>
            <a:ext cx="88900" cy="889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189" grpId="0" animBg="1"/>
      <p:bldP spid="200" grpId="0" animBg="1"/>
      <p:bldP spid="217" grpId="0" animBg="1"/>
      <p:bldP spid="2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42" name="Straight Connector 46"/>
          <p:cNvCxnSpPr>
            <a:cxnSpLocks noChangeShapeType="1"/>
            <a:stCxn id="10280" idx="0"/>
          </p:cNvCxnSpPr>
          <p:nvPr/>
        </p:nvCxnSpPr>
        <p:spPr bwMode="auto">
          <a:xfrm flipH="1" flipV="1">
            <a:off x="7472363" y="3382963"/>
            <a:ext cx="79375" cy="4238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3" name="Straight Connector 46"/>
          <p:cNvCxnSpPr>
            <a:cxnSpLocks noChangeShapeType="1"/>
            <a:stCxn id="10273" idx="0"/>
            <a:endCxn id="10288" idx="5"/>
          </p:cNvCxnSpPr>
          <p:nvPr/>
        </p:nvCxnSpPr>
        <p:spPr bwMode="auto">
          <a:xfrm flipH="1" flipV="1">
            <a:off x="7494588" y="3414713"/>
            <a:ext cx="271462" cy="61912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4" name="Straight Connector 46"/>
          <p:cNvCxnSpPr>
            <a:cxnSpLocks noChangeShapeType="1"/>
            <a:stCxn id="10289" idx="0"/>
            <a:endCxn id="10274" idx="4"/>
          </p:cNvCxnSpPr>
          <p:nvPr/>
        </p:nvCxnSpPr>
        <p:spPr bwMode="auto">
          <a:xfrm flipV="1">
            <a:off x="7032625" y="3490913"/>
            <a:ext cx="84138" cy="5873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5" name="Straight Connector 46"/>
          <p:cNvCxnSpPr>
            <a:cxnSpLocks noChangeShapeType="1"/>
            <a:stCxn id="10289" idx="2"/>
            <a:endCxn id="10283" idx="7"/>
          </p:cNvCxnSpPr>
          <p:nvPr/>
        </p:nvCxnSpPr>
        <p:spPr bwMode="auto">
          <a:xfrm flipH="1">
            <a:off x="6189663" y="4122738"/>
            <a:ext cx="798512" cy="5254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6" name="Straight Connector 46"/>
          <p:cNvCxnSpPr>
            <a:cxnSpLocks noChangeShapeType="1"/>
            <a:stCxn id="10288" idx="0"/>
            <a:endCxn id="10282" idx="4"/>
          </p:cNvCxnSpPr>
          <p:nvPr/>
        </p:nvCxnSpPr>
        <p:spPr bwMode="auto">
          <a:xfrm flipH="1" flipV="1">
            <a:off x="7329488" y="2527300"/>
            <a:ext cx="133350" cy="81121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7" name="Straight Connector 46"/>
          <p:cNvCxnSpPr>
            <a:cxnSpLocks noChangeShapeType="1"/>
            <a:stCxn id="10288" idx="6"/>
          </p:cNvCxnSpPr>
          <p:nvPr/>
        </p:nvCxnSpPr>
        <p:spPr bwMode="auto">
          <a:xfrm flipH="1">
            <a:off x="7116763" y="3382963"/>
            <a:ext cx="390525" cy="635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Straight Connector 46"/>
          <p:cNvCxnSpPr>
            <a:cxnSpLocks noChangeShapeType="1"/>
            <a:stCxn id="10273" idx="6"/>
          </p:cNvCxnSpPr>
          <p:nvPr/>
        </p:nvCxnSpPr>
        <p:spPr bwMode="auto">
          <a:xfrm flipH="1">
            <a:off x="7007225" y="4078288"/>
            <a:ext cx="803275" cy="39687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Straight Connector 45"/>
          <p:cNvCxnSpPr>
            <a:cxnSpLocks noChangeShapeType="1"/>
            <a:stCxn id="10288" idx="0"/>
            <a:endCxn id="10271" idx="3"/>
          </p:cNvCxnSpPr>
          <p:nvPr/>
        </p:nvCxnSpPr>
        <p:spPr bwMode="auto">
          <a:xfrm flipH="1">
            <a:off x="7189788" y="3338513"/>
            <a:ext cx="273050" cy="600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0" name="Straight Connector 46"/>
          <p:cNvCxnSpPr>
            <a:cxnSpLocks noChangeShapeType="1"/>
            <a:stCxn id="10272" idx="1"/>
            <a:endCxn id="10288" idx="6"/>
          </p:cNvCxnSpPr>
          <p:nvPr/>
        </p:nvCxnSpPr>
        <p:spPr bwMode="auto">
          <a:xfrm flipH="1" flipV="1">
            <a:off x="7507288" y="3382963"/>
            <a:ext cx="323850" cy="122237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Straight Connector 49"/>
          <p:cNvCxnSpPr>
            <a:cxnSpLocks noChangeShapeType="1"/>
            <a:stCxn id="10289" idx="0"/>
            <a:endCxn id="10278" idx="1"/>
          </p:cNvCxnSpPr>
          <p:nvPr/>
        </p:nvCxnSpPr>
        <p:spPr bwMode="auto">
          <a:xfrm flipH="1" flipV="1">
            <a:off x="6891338" y="3732213"/>
            <a:ext cx="141287" cy="346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Straight Connector 49"/>
          <p:cNvCxnSpPr>
            <a:cxnSpLocks noChangeShapeType="1"/>
            <a:stCxn id="10289" idx="3"/>
            <a:endCxn id="10271" idx="3"/>
          </p:cNvCxnSpPr>
          <p:nvPr/>
        </p:nvCxnSpPr>
        <p:spPr bwMode="auto">
          <a:xfrm flipV="1">
            <a:off x="7000875" y="3938588"/>
            <a:ext cx="188913" cy="2159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3" name="Straight Connector 46"/>
          <p:cNvCxnSpPr>
            <a:cxnSpLocks noChangeShapeType="1"/>
            <a:stCxn id="10283" idx="7"/>
            <a:endCxn id="10271" idx="2"/>
          </p:cNvCxnSpPr>
          <p:nvPr/>
        </p:nvCxnSpPr>
        <p:spPr bwMode="auto">
          <a:xfrm flipV="1">
            <a:off x="6189663" y="3906838"/>
            <a:ext cx="987425" cy="74136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46"/>
          <p:cNvCxnSpPr>
            <a:cxnSpLocks noChangeShapeType="1"/>
            <a:stCxn id="10278" idx="6"/>
            <a:endCxn id="10271" idx="1"/>
          </p:cNvCxnSpPr>
          <p:nvPr/>
        </p:nvCxnSpPr>
        <p:spPr bwMode="auto">
          <a:xfrm>
            <a:off x="6965950" y="3762375"/>
            <a:ext cx="223838" cy="1143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Straight Connector 46"/>
          <p:cNvCxnSpPr>
            <a:cxnSpLocks noChangeShapeType="1"/>
            <a:stCxn id="10274" idx="6"/>
            <a:endCxn id="10272" idx="1"/>
          </p:cNvCxnSpPr>
          <p:nvPr/>
        </p:nvCxnSpPr>
        <p:spPr bwMode="auto">
          <a:xfrm>
            <a:off x="7161213" y="3446463"/>
            <a:ext cx="669925" cy="5873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Straight Connector 46"/>
          <p:cNvCxnSpPr>
            <a:cxnSpLocks noChangeShapeType="1"/>
            <a:stCxn id="10274" idx="5"/>
            <a:endCxn id="10280" idx="1"/>
          </p:cNvCxnSpPr>
          <p:nvPr/>
        </p:nvCxnSpPr>
        <p:spPr bwMode="auto">
          <a:xfrm>
            <a:off x="7148513" y="3478213"/>
            <a:ext cx="371475" cy="3429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7" name="Straight Connector 46"/>
          <p:cNvCxnSpPr>
            <a:cxnSpLocks noChangeShapeType="1"/>
            <a:stCxn id="10272" idx="0"/>
            <a:endCxn id="10280" idx="7"/>
          </p:cNvCxnSpPr>
          <p:nvPr/>
        </p:nvCxnSpPr>
        <p:spPr bwMode="auto">
          <a:xfrm flipH="1">
            <a:off x="7583488" y="3490913"/>
            <a:ext cx="279400" cy="3302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102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0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EE40C3-6BF9-4A67-856E-68AA5C64BF7E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02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Vertex Deletion and Independent Sets</a:t>
            </a:r>
          </a:p>
        </p:txBody>
      </p:sp>
      <p:sp>
        <p:nvSpPr>
          <p:cNvPr id="102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2046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/>
              <a:t>When creating </a:t>
            </a:r>
            <a:r>
              <a:rPr lang="en-US" sz="2000" i="1"/>
              <a:t>T</a:t>
            </a:r>
            <a:r>
              <a:rPr lang="en-US" sz="2000" baseline="-25000"/>
              <a:t>i+1 </a:t>
            </a:r>
            <a:r>
              <a:rPr lang="en-US" sz="2000"/>
              <a:t>from </a:t>
            </a:r>
            <a:r>
              <a:rPr lang="en-US" sz="2000" i="1"/>
              <a:t>T</a:t>
            </a:r>
            <a:r>
              <a:rPr lang="en-US" sz="2000" baseline="-25000"/>
              <a:t>i </a:t>
            </a:r>
            <a:r>
              <a:rPr lang="en-US" sz="2000"/>
              <a:t>, delete vertices from </a:t>
            </a:r>
            <a:r>
              <a:rPr lang="en-US" sz="2000" i="1"/>
              <a:t>T</a:t>
            </a:r>
            <a:r>
              <a:rPr lang="en-US" sz="2000" baseline="-25000"/>
              <a:t>i </a:t>
            </a:r>
            <a:r>
              <a:rPr lang="en-US" sz="2000"/>
              <a:t>that have the following properties:</a:t>
            </a:r>
            <a:br>
              <a:rPr lang="en-US" sz="2000"/>
            </a:br>
            <a:endParaRPr lang="en-US" sz="2000"/>
          </a:p>
          <a:p>
            <a:pPr lvl="1" eaLnBrk="1" hangingPunct="1">
              <a:lnSpc>
                <a:spcPct val="80000"/>
              </a:lnSpc>
            </a:pPr>
            <a:r>
              <a:rPr lang="en-US" sz="2000" b="1"/>
              <a:t>Constant degree:</a:t>
            </a:r>
            <a:br>
              <a:rPr lang="en-US" sz="2000" b="1"/>
            </a:br>
            <a:r>
              <a:rPr lang="en-US" sz="2000"/>
              <a:t>Each vertex </a:t>
            </a:r>
            <a:r>
              <a:rPr lang="en-US" sz="2000" b="1"/>
              <a:t>v</a:t>
            </a:r>
            <a:r>
              <a:rPr lang="en-US" sz="2000"/>
              <a:t> to be deleted has </a:t>
            </a:r>
            <a:r>
              <a:rPr lang="en-US" sz="2000">
                <a:solidFill>
                  <a:srgbClr val="008380"/>
                </a:solidFill>
              </a:rPr>
              <a:t>O(1) </a:t>
            </a:r>
            <a:r>
              <a:rPr lang="en-US" sz="2000"/>
              <a:t>degree in the graph </a:t>
            </a:r>
            <a:r>
              <a:rPr lang="en-US" sz="2000" i="1"/>
              <a:t>T</a:t>
            </a:r>
            <a:r>
              <a:rPr lang="en-US" sz="2000" baseline="-25000"/>
              <a:t>i </a:t>
            </a:r>
            <a:r>
              <a:rPr lang="en-US" sz="2000"/>
              <a:t>.</a:t>
            </a:r>
            <a:endParaRPr lang="en-US" sz="2000" baseline="-25000"/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If </a:t>
            </a:r>
            <a:r>
              <a:rPr lang="en-US" sz="1600" b="1"/>
              <a:t>v</a:t>
            </a:r>
            <a:r>
              <a:rPr lang="en-US" sz="1600"/>
              <a:t> has degree </a:t>
            </a:r>
            <a:r>
              <a:rPr lang="en-US" sz="1600" i="1"/>
              <a:t>d</a:t>
            </a:r>
            <a:r>
              <a:rPr lang="en-US" sz="1600"/>
              <a:t>, the resulting hole can be re-triangulated with </a:t>
            </a:r>
            <a:r>
              <a:rPr lang="en-US" sz="1600" i="1"/>
              <a:t>d</a:t>
            </a:r>
            <a:r>
              <a:rPr lang="en-US" sz="1600"/>
              <a:t>-2 triangles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Each new triangle in </a:t>
            </a:r>
            <a:r>
              <a:rPr lang="en-US" sz="1600" i="1"/>
              <a:t>T</a:t>
            </a:r>
            <a:r>
              <a:rPr lang="en-US" sz="1600" baseline="-25000"/>
              <a:t>i+1 </a:t>
            </a:r>
            <a:r>
              <a:rPr lang="en-US" sz="1600"/>
              <a:t>overlaps at most </a:t>
            </a:r>
            <a:r>
              <a:rPr lang="en-US" sz="1600" i="1"/>
              <a:t>d</a:t>
            </a:r>
            <a:r>
              <a:rPr lang="en-US" sz="1600"/>
              <a:t> original triangles in </a:t>
            </a:r>
            <a:r>
              <a:rPr lang="en-US" sz="1600" i="1"/>
              <a:t>T</a:t>
            </a:r>
            <a:r>
              <a:rPr lang="en-US" sz="1600" baseline="-25000"/>
              <a:t>i</a:t>
            </a:r>
            <a:br>
              <a:rPr lang="en-US" sz="1600" baseline="-25000"/>
            </a:br>
            <a:r>
              <a:rPr lang="en-US" sz="1600"/>
              <a:t>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/>
              <a:t>Independent sets:</a:t>
            </a:r>
            <a:br>
              <a:rPr lang="en-US" sz="2000"/>
            </a:br>
            <a:r>
              <a:rPr lang="en-US" sz="2000"/>
              <a:t>No two deleted vertices are adjacent.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Each hole can be re-triangulated independently.</a:t>
            </a:r>
          </a:p>
        </p:txBody>
      </p:sp>
      <p:cxnSp>
        <p:nvCxnSpPr>
          <p:cNvPr id="10263" name="Straight Connector 46"/>
          <p:cNvCxnSpPr>
            <a:cxnSpLocks noChangeShapeType="1"/>
            <a:endCxn id="10282" idx="4"/>
          </p:cNvCxnSpPr>
          <p:nvPr/>
        </p:nvCxnSpPr>
        <p:spPr bwMode="auto">
          <a:xfrm flipV="1">
            <a:off x="6902450" y="2527300"/>
            <a:ext cx="427038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Straight Connector 46"/>
          <p:cNvCxnSpPr>
            <a:cxnSpLocks noChangeShapeType="1"/>
            <a:stCxn id="10278" idx="3"/>
          </p:cNvCxnSpPr>
          <p:nvPr/>
        </p:nvCxnSpPr>
        <p:spPr bwMode="auto">
          <a:xfrm flipH="1">
            <a:off x="6157913" y="3794125"/>
            <a:ext cx="733425" cy="898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Straight Connector 46"/>
          <p:cNvCxnSpPr>
            <a:cxnSpLocks noChangeShapeType="1"/>
            <a:stCxn id="10273" idx="3"/>
            <a:endCxn id="10283" idx="2"/>
          </p:cNvCxnSpPr>
          <p:nvPr/>
        </p:nvCxnSpPr>
        <p:spPr bwMode="auto">
          <a:xfrm flipH="1">
            <a:off x="6113463" y="41100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Straight Connector 46"/>
          <p:cNvCxnSpPr>
            <a:cxnSpLocks noChangeShapeType="1"/>
            <a:stCxn id="10273" idx="4"/>
            <a:endCxn id="10284" idx="5"/>
          </p:cNvCxnSpPr>
          <p:nvPr/>
        </p:nvCxnSpPr>
        <p:spPr bwMode="auto">
          <a:xfrm>
            <a:off x="7766050" y="4122738"/>
            <a:ext cx="1074738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7" name="Straight Connector 46"/>
          <p:cNvCxnSpPr>
            <a:cxnSpLocks noChangeShapeType="1"/>
            <a:stCxn id="10272" idx="5"/>
            <a:endCxn id="10284" idx="5"/>
          </p:cNvCxnSpPr>
          <p:nvPr/>
        </p:nvCxnSpPr>
        <p:spPr bwMode="auto">
          <a:xfrm>
            <a:off x="7894638" y="35671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8" name="Straight Connector 46"/>
          <p:cNvCxnSpPr>
            <a:cxnSpLocks noChangeShapeType="1"/>
            <a:stCxn id="10274" idx="0"/>
            <a:endCxn id="10282" idx="4"/>
          </p:cNvCxnSpPr>
          <p:nvPr/>
        </p:nvCxnSpPr>
        <p:spPr bwMode="auto">
          <a:xfrm flipV="1">
            <a:off x="7116763" y="25273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9" name="Straight Connector 46"/>
          <p:cNvCxnSpPr>
            <a:cxnSpLocks noChangeShapeType="1"/>
            <a:stCxn id="10272" idx="0"/>
            <a:endCxn id="10282" idx="1"/>
          </p:cNvCxnSpPr>
          <p:nvPr/>
        </p:nvCxnSpPr>
        <p:spPr bwMode="auto">
          <a:xfrm flipH="1" flipV="1">
            <a:off x="7299325" y="2452688"/>
            <a:ext cx="563563" cy="10382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0" name="Straight Connector 46"/>
          <p:cNvCxnSpPr>
            <a:cxnSpLocks noChangeShapeType="1"/>
            <a:stCxn id="10273" idx="2"/>
          </p:cNvCxnSpPr>
          <p:nvPr/>
        </p:nvCxnSpPr>
        <p:spPr bwMode="auto">
          <a:xfrm flipH="1" flipV="1">
            <a:off x="7223125" y="39147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1" name="Oval 21"/>
          <p:cNvSpPr>
            <a:spLocks noChangeArrowheads="1"/>
          </p:cNvSpPr>
          <p:nvPr/>
        </p:nvSpPr>
        <p:spPr bwMode="auto">
          <a:xfrm>
            <a:off x="7177088" y="386238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2" name="Oval 21"/>
          <p:cNvSpPr>
            <a:spLocks noChangeArrowheads="1"/>
          </p:cNvSpPr>
          <p:nvPr/>
        </p:nvSpPr>
        <p:spPr bwMode="auto">
          <a:xfrm>
            <a:off x="7818438" y="3490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3" name="Oval 21"/>
          <p:cNvSpPr>
            <a:spLocks noChangeArrowheads="1"/>
          </p:cNvSpPr>
          <p:nvPr/>
        </p:nvSpPr>
        <p:spPr bwMode="auto">
          <a:xfrm>
            <a:off x="7721600" y="40338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4" name="Oval 21"/>
          <p:cNvSpPr>
            <a:spLocks noChangeArrowheads="1"/>
          </p:cNvSpPr>
          <p:nvPr/>
        </p:nvSpPr>
        <p:spPr bwMode="auto">
          <a:xfrm>
            <a:off x="7072313" y="34020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75" name="Straight Connector 47"/>
          <p:cNvCxnSpPr>
            <a:cxnSpLocks noChangeShapeType="1"/>
            <a:stCxn id="10272" idx="4"/>
            <a:endCxn id="10273" idx="0"/>
          </p:cNvCxnSpPr>
          <p:nvPr/>
        </p:nvCxnSpPr>
        <p:spPr bwMode="auto">
          <a:xfrm flipH="1">
            <a:off x="7766050" y="35798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6" name="Straight Connector 48"/>
          <p:cNvCxnSpPr>
            <a:cxnSpLocks noChangeShapeType="1"/>
            <a:stCxn id="10271" idx="2"/>
            <a:endCxn id="10280" idx="6"/>
          </p:cNvCxnSpPr>
          <p:nvPr/>
        </p:nvCxnSpPr>
        <p:spPr bwMode="auto">
          <a:xfrm flipV="1">
            <a:off x="7177088" y="38512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7" name="Straight Connector 49"/>
          <p:cNvCxnSpPr>
            <a:cxnSpLocks noChangeShapeType="1"/>
            <a:stCxn id="10274" idx="4"/>
            <a:endCxn id="10271" idx="4"/>
          </p:cNvCxnSpPr>
          <p:nvPr/>
        </p:nvCxnSpPr>
        <p:spPr bwMode="auto">
          <a:xfrm>
            <a:off x="7116763" y="34909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8" name="Oval 21"/>
          <p:cNvSpPr>
            <a:spLocks noChangeArrowheads="1"/>
          </p:cNvSpPr>
          <p:nvPr/>
        </p:nvSpPr>
        <p:spPr bwMode="auto">
          <a:xfrm>
            <a:off x="6877050" y="37179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79" name="Straight Connector 49"/>
          <p:cNvCxnSpPr>
            <a:cxnSpLocks noChangeShapeType="1"/>
            <a:stCxn id="10278" idx="3"/>
            <a:endCxn id="10274" idx="3"/>
          </p:cNvCxnSpPr>
          <p:nvPr/>
        </p:nvCxnSpPr>
        <p:spPr bwMode="auto">
          <a:xfrm flipV="1">
            <a:off x="6891338" y="3478213"/>
            <a:ext cx="193675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0" name="Oval 21"/>
          <p:cNvSpPr>
            <a:spLocks noChangeArrowheads="1"/>
          </p:cNvSpPr>
          <p:nvPr/>
        </p:nvSpPr>
        <p:spPr bwMode="auto">
          <a:xfrm>
            <a:off x="7507288" y="3806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81" name="Straight Connector 48"/>
          <p:cNvCxnSpPr>
            <a:cxnSpLocks noChangeShapeType="1"/>
            <a:stCxn id="10280" idx="1"/>
            <a:endCxn id="10273" idx="5"/>
          </p:cNvCxnSpPr>
          <p:nvPr/>
        </p:nvCxnSpPr>
        <p:spPr bwMode="auto">
          <a:xfrm>
            <a:off x="7519988" y="3821113"/>
            <a:ext cx="277812" cy="2889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2" name="Oval 21"/>
          <p:cNvSpPr>
            <a:spLocks noChangeArrowheads="1"/>
          </p:cNvSpPr>
          <p:nvPr/>
        </p:nvSpPr>
        <p:spPr bwMode="auto">
          <a:xfrm>
            <a:off x="7285038" y="24384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3" name="Oval 21"/>
          <p:cNvSpPr>
            <a:spLocks noChangeArrowheads="1"/>
          </p:cNvSpPr>
          <p:nvPr/>
        </p:nvSpPr>
        <p:spPr bwMode="auto">
          <a:xfrm>
            <a:off x="6113463" y="4633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4" name="Oval 21"/>
          <p:cNvSpPr>
            <a:spLocks noChangeArrowheads="1"/>
          </p:cNvSpPr>
          <p:nvPr/>
        </p:nvSpPr>
        <p:spPr bwMode="auto">
          <a:xfrm>
            <a:off x="8764588" y="46482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85" name="Straight Connector 46"/>
          <p:cNvCxnSpPr>
            <a:cxnSpLocks noChangeShapeType="1"/>
            <a:stCxn id="10284" idx="2"/>
          </p:cNvCxnSpPr>
          <p:nvPr/>
        </p:nvCxnSpPr>
        <p:spPr bwMode="auto">
          <a:xfrm flipH="1" flipV="1">
            <a:off x="6194425" y="4683125"/>
            <a:ext cx="2570163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6" name="Straight Connector 46"/>
          <p:cNvCxnSpPr>
            <a:cxnSpLocks noChangeShapeType="1"/>
            <a:stCxn id="10282" idx="0"/>
            <a:endCxn id="10283" idx="7"/>
          </p:cNvCxnSpPr>
          <p:nvPr/>
        </p:nvCxnSpPr>
        <p:spPr bwMode="auto">
          <a:xfrm flipH="1">
            <a:off x="6189663" y="2438400"/>
            <a:ext cx="1139825" cy="2209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7" name="Straight Connector 46"/>
          <p:cNvCxnSpPr>
            <a:cxnSpLocks noChangeShapeType="1"/>
            <a:stCxn id="10282" idx="5"/>
            <a:endCxn id="10284" idx="1"/>
          </p:cNvCxnSpPr>
          <p:nvPr/>
        </p:nvCxnSpPr>
        <p:spPr bwMode="auto">
          <a:xfrm>
            <a:off x="7361238" y="25146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8" name="Oval 188"/>
          <p:cNvSpPr>
            <a:spLocks noChangeArrowheads="1"/>
          </p:cNvSpPr>
          <p:nvPr/>
        </p:nvSpPr>
        <p:spPr bwMode="auto">
          <a:xfrm>
            <a:off x="7418388" y="3338513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9" name="Oval 21"/>
          <p:cNvSpPr>
            <a:spLocks noChangeArrowheads="1"/>
          </p:cNvSpPr>
          <p:nvPr/>
        </p:nvSpPr>
        <p:spPr bwMode="auto">
          <a:xfrm>
            <a:off x="6988175" y="4078288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66" name="Straight Connector 46"/>
          <p:cNvCxnSpPr>
            <a:cxnSpLocks noChangeShapeType="1"/>
            <a:stCxn id="11304" idx="0"/>
          </p:cNvCxnSpPr>
          <p:nvPr/>
        </p:nvCxnSpPr>
        <p:spPr bwMode="auto">
          <a:xfrm flipH="1" flipV="1">
            <a:off x="7707313" y="3319463"/>
            <a:ext cx="79375" cy="4238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7" name="Straight Connector 46"/>
          <p:cNvCxnSpPr>
            <a:cxnSpLocks noChangeShapeType="1"/>
            <a:stCxn id="11297" idx="0"/>
            <a:endCxn id="11312" idx="5"/>
          </p:cNvCxnSpPr>
          <p:nvPr/>
        </p:nvCxnSpPr>
        <p:spPr bwMode="auto">
          <a:xfrm flipH="1" flipV="1">
            <a:off x="7727950" y="3351213"/>
            <a:ext cx="273050" cy="61912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8" name="Straight Connector 46"/>
          <p:cNvCxnSpPr>
            <a:cxnSpLocks noChangeShapeType="1"/>
            <a:stCxn id="11313" idx="0"/>
            <a:endCxn id="11298" idx="4"/>
          </p:cNvCxnSpPr>
          <p:nvPr/>
        </p:nvCxnSpPr>
        <p:spPr bwMode="auto">
          <a:xfrm flipV="1">
            <a:off x="7265988" y="3427413"/>
            <a:ext cx="85725" cy="5873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9" name="Straight Connector 46"/>
          <p:cNvCxnSpPr>
            <a:cxnSpLocks noChangeShapeType="1"/>
            <a:stCxn id="11313" idx="2"/>
            <a:endCxn id="11307" idx="7"/>
          </p:cNvCxnSpPr>
          <p:nvPr/>
        </p:nvCxnSpPr>
        <p:spPr bwMode="auto">
          <a:xfrm flipH="1">
            <a:off x="6424613" y="4059238"/>
            <a:ext cx="796925" cy="5238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0" name="Straight Connector 46"/>
          <p:cNvCxnSpPr>
            <a:cxnSpLocks noChangeShapeType="1"/>
            <a:stCxn id="11312" idx="0"/>
            <a:endCxn id="11306" idx="4"/>
          </p:cNvCxnSpPr>
          <p:nvPr/>
        </p:nvCxnSpPr>
        <p:spPr bwMode="auto">
          <a:xfrm flipH="1" flipV="1">
            <a:off x="7564438" y="2463800"/>
            <a:ext cx="133350" cy="81121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1" name="Straight Connector 46"/>
          <p:cNvCxnSpPr>
            <a:cxnSpLocks noChangeShapeType="1"/>
            <a:stCxn id="11312" idx="6"/>
          </p:cNvCxnSpPr>
          <p:nvPr/>
        </p:nvCxnSpPr>
        <p:spPr bwMode="auto">
          <a:xfrm flipH="1">
            <a:off x="7351713" y="3319463"/>
            <a:ext cx="390525" cy="635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2" name="Straight Connector 46"/>
          <p:cNvCxnSpPr>
            <a:cxnSpLocks noChangeShapeType="1"/>
            <a:stCxn id="11297" idx="6"/>
          </p:cNvCxnSpPr>
          <p:nvPr/>
        </p:nvCxnSpPr>
        <p:spPr bwMode="auto">
          <a:xfrm flipH="1">
            <a:off x="7242175" y="4014788"/>
            <a:ext cx="803275" cy="381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Straight Connector 45"/>
          <p:cNvCxnSpPr>
            <a:cxnSpLocks noChangeShapeType="1"/>
            <a:stCxn id="11312" idx="0"/>
            <a:endCxn id="11295" idx="3"/>
          </p:cNvCxnSpPr>
          <p:nvPr/>
        </p:nvCxnSpPr>
        <p:spPr bwMode="auto">
          <a:xfrm flipH="1">
            <a:off x="7424738" y="3275013"/>
            <a:ext cx="273050" cy="600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Straight Connector 46"/>
          <p:cNvCxnSpPr>
            <a:cxnSpLocks noChangeShapeType="1"/>
            <a:stCxn id="11296" idx="1"/>
            <a:endCxn id="11312" idx="6"/>
          </p:cNvCxnSpPr>
          <p:nvPr/>
        </p:nvCxnSpPr>
        <p:spPr bwMode="auto">
          <a:xfrm flipH="1" flipV="1">
            <a:off x="7742238" y="3319463"/>
            <a:ext cx="323850" cy="12065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Straight Connector 49"/>
          <p:cNvCxnSpPr>
            <a:cxnSpLocks noChangeShapeType="1"/>
            <a:stCxn id="11313" idx="0"/>
            <a:endCxn id="11302" idx="1"/>
          </p:cNvCxnSpPr>
          <p:nvPr/>
        </p:nvCxnSpPr>
        <p:spPr bwMode="auto">
          <a:xfrm flipH="1" flipV="1">
            <a:off x="7124700" y="3667125"/>
            <a:ext cx="141288" cy="34766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6" name="Straight Connector 49"/>
          <p:cNvCxnSpPr>
            <a:cxnSpLocks noChangeShapeType="1"/>
            <a:stCxn id="11313" idx="3"/>
            <a:endCxn id="11295" idx="3"/>
          </p:cNvCxnSpPr>
          <p:nvPr/>
        </p:nvCxnSpPr>
        <p:spPr bwMode="auto">
          <a:xfrm flipV="1">
            <a:off x="7235825" y="3875088"/>
            <a:ext cx="188913" cy="2159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7" name="Straight Connector 46"/>
          <p:cNvCxnSpPr>
            <a:cxnSpLocks noChangeShapeType="1"/>
            <a:stCxn id="11307" idx="7"/>
            <a:endCxn id="11295" idx="2"/>
          </p:cNvCxnSpPr>
          <p:nvPr/>
        </p:nvCxnSpPr>
        <p:spPr bwMode="auto">
          <a:xfrm flipV="1">
            <a:off x="6424613" y="3843338"/>
            <a:ext cx="987425" cy="7397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8" name="Straight Connector 46"/>
          <p:cNvCxnSpPr>
            <a:cxnSpLocks noChangeShapeType="1"/>
            <a:stCxn id="11302" idx="6"/>
            <a:endCxn id="11295" idx="1"/>
          </p:cNvCxnSpPr>
          <p:nvPr/>
        </p:nvCxnSpPr>
        <p:spPr bwMode="auto">
          <a:xfrm>
            <a:off x="7200900" y="3698875"/>
            <a:ext cx="223838" cy="1127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9" name="Straight Connector 46"/>
          <p:cNvCxnSpPr>
            <a:cxnSpLocks noChangeShapeType="1"/>
            <a:stCxn id="11298" idx="6"/>
            <a:endCxn id="11296" idx="1"/>
          </p:cNvCxnSpPr>
          <p:nvPr/>
        </p:nvCxnSpPr>
        <p:spPr bwMode="auto">
          <a:xfrm>
            <a:off x="7396163" y="3382963"/>
            <a:ext cx="6699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0" name="Straight Connector 46"/>
          <p:cNvCxnSpPr>
            <a:cxnSpLocks noChangeShapeType="1"/>
            <a:stCxn id="11298" idx="5"/>
            <a:endCxn id="11304" idx="1"/>
          </p:cNvCxnSpPr>
          <p:nvPr/>
        </p:nvCxnSpPr>
        <p:spPr bwMode="auto">
          <a:xfrm>
            <a:off x="7381875" y="3414713"/>
            <a:ext cx="373063" cy="3413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1" name="Straight Connector 46"/>
          <p:cNvCxnSpPr>
            <a:cxnSpLocks noChangeShapeType="1"/>
            <a:stCxn id="11296" idx="0"/>
            <a:endCxn id="11304" idx="7"/>
          </p:cNvCxnSpPr>
          <p:nvPr/>
        </p:nvCxnSpPr>
        <p:spPr bwMode="auto">
          <a:xfrm flipH="1">
            <a:off x="7816850" y="3427413"/>
            <a:ext cx="280988" cy="3286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112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1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AF52AE-5D5B-46AC-8819-BAE6310EB37A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128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Independent Set Lemma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875" y="1446213"/>
            <a:ext cx="5688013" cy="44862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/>
              <a:t>Lemma: </a:t>
            </a:r>
            <a:r>
              <a:rPr lang="en-US" sz="2000" dirty="0"/>
              <a:t>Every triangulated planar graph on </a:t>
            </a:r>
            <a:r>
              <a:rPr lang="en-US" sz="2000" i="1" dirty="0">
                <a:solidFill>
                  <a:srgbClr val="008380"/>
                </a:solidFill>
              </a:rPr>
              <a:t>n≥</a:t>
            </a:r>
            <a:r>
              <a:rPr lang="en-US" sz="2000" dirty="0">
                <a:solidFill>
                  <a:srgbClr val="008380"/>
                </a:solidFill>
              </a:rPr>
              <a:t>4</a:t>
            </a:r>
            <a:r>
              <a:rPr lang="en-US" sz="2000" dirty="0"/>
              <a:t> vertices for contains an independent vertex set of size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/18</a:t>
            </a:r>
            <a:r>
              <a:rPr lang="en-US" sz="2000" dirty="0"/>
              <a:t> in which each vertex has degree at most </a:t>
            </a:r>
            <a:r>
              <a:rPr lang="en-US" sz="2000" dirty="0">
                <a:solidFill>
                  <a:srgbClr val="008380"/>
                </a:solidFill>
              </a:rPr>
              <a:t>8</a:t>
            </a:r>
            <a:r>
              <a:rPr lang="en-US" sz="2000" dirty="0"/>
              <a:t>. Such a set can be computed in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dirty="0"/>
              <a:t>time.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Use this lemma to construct Kirkpatrick’s hierarchy: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Start with </a:t>
            </a:r>
            <a:r>
              <a:rPr lang="en-US" sz="2000" i="1" dirty="0"/>
              <a:t>T</a:t>
            </a:r>
            <a:r>
              <a:rPr lang="en-US" sz="2000" baseline="-25000" dirty="0"/>
              <a:t>0</a:t>
            </a:r>
            <a:r>
              <a:rPr lang="en-US" sz="2000" dirty="0"/>
              <a:t>, and select an independent set </a:t>
            </a:r>
            <a:r>
              <a:rPr lang="en-US" sz="2000" i="1" dirty="0">
                <a:solidFill>
                  <a:srgbClr val="008380"/>
                </a:solidFill>
              </a:rPr>
              <a:t>S</a:t>
            </a:r>
            <a:r>
              <a:rPr lang="en-US" sz="2000" dirty="0">
                <a:solidFill>
                  <a:srgbClr val="008380"/>
                </a:solidFill>
              </a:rPr>
              <a:t> </a:t>
            </a:r>
            <a:r>
              <a:rPr lang="en-US" sz="2000" dirty="0"/>
              <a:t>of size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/18</a:t>
            </a:r>
            <a:r>
              <a:rPr lang="en-US" sz="2000" dirty="0"/>
              <a:t> in which each vertex has maximum degree </a:t>
            </a:r>
            <a:r>
              <a:rPr lang="en-US" sz="2000" dirty="0">
                <a:solidFill>
                  <a:srgbClr val="008380"/>
                </a:solidFill>
              </a:rPr>
              <a:t>8</a:t>
            </a:r>
            <a:r>
              <a:rPr lang="en-US" sz="2000" dirty="0"/>
              <a:t>. [Never pick the outer triangle vertices </a:t>
            </a:r>
            <a:r>
              <a:rPr lang="en-US" sz="2000" b="1" dirty="0"/>
              <a:t>a</a:t>
            </a:r>
            <a:r>
              <a:rPr lang="en-US" sz="2000" dirty="0"/>
              <a:t>, </a:t>
            </a:r>
            <a:r>
              <a:rPr lang="en-US" sz="2000" b="1" dirty="0"/>
              <a:t>b</a:t>
            </a:r>
            <a:r>
              <a:rPr lang="en-US" sz="2000" dirty="0"/>
              <a:t>, </a:t>
            </a:r>
            <a:r>
              <a:rPr lang="en-US" sz="2000" b="1" dirty="0"/>
              <a:t>c</a:t>
            </a:r>
            <a:r>
              <a:rPr lang="en-US" sz="2000" dirty="0"/>
              <a:t>.]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Remove vertices of </a:t>
            </a:r>
            <a:r>
              <a:rPr lang="en-US" sz="2000" i="1" dirty="0">
                <a:solidFill>
                  <a:srgbClr val="008380"/>
                </a:solidFill>
              </a:rPr>
              <a:t>S</a:t>
            </a:r>
            <a:r>
              <a:rPr lang="en-US" sz="2000" dirty="0"/>
              <a:t>, and re-triangulate holes.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The resulting triangulation, </a:t>
            </a:r>
            <a:r>
              <a:rPr lang="en-US" sz="2000" i="1" dirty="0"/>
              <a:t>T</a:t>
            </a:r>
            <a:r>
              <a:rPr lang="en-US" sz="2000" baseline="-25000" dirty="0"/>
              <a:t>1</a:t>
            </a:r>
            <a:r>
              <a:rPr lang="en-US" sz="2000" dirty="0"/>
              <a:t>, has at most </a:t>
            </a:r>
            <a:r>
              <a:rPr lang="en-US" sz="2000" dirty="0">
                <a:solidFill>
                  <a:srgbClr val="008380"/>
                </a:solidFill>
              </a:rPr>
              <a:t>17/18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/>
              <a:t> vertices.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Repeat the process to build the hierarchy, until </a:t>
            </a:r>
            <a:r>
              <a:rPr lang="en-US" sz="2000" i="1" dirty="0" err="1"/>
              <a:t>T</a:t>
            </a:r>
            <a:r>
              <a:rPr lang="en-US" sz="2000" i="1" baseline="-25000" dirty="0" err="1"/>
              <a:t>k</a:t>
            </a:r>
            <a:r>
              <a:rPr lang="en-US" sz="2000" dirty="0"/>
              <a:t> equals the outer triangle with vertices </a:t>
            </a:r>
            <a:r>
              <a:rPr lang="en-US" sz="2000" b="1" dirty="0"/>
              <a:t>a</a:t>
            </a:r>
            <a:r>
              <a:rPr lang="en-US" sz="2000" dirty="0"/>
              <a:t>, </a:t>
            </a:r>
            <a:r>
              <a:rPr lang="en-US" sz="2000" b="1" dirty="0"/>
              <a:t>b</a:t>
            </a:r>
            <a:r>
              <a:rPr lang="en-US" sz="2000" dirty="0"/>
              <a:t>, </a:t>
            </a:r>
            <a:r>
              <a:rPr lang="en-US" sz="2000" b="1" dirty="0"/>
              <a:t>c</a:t>
            </a:r>
            <a:r>
              <a:rPr lang="en-US" sz="2000" dirty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The depth of the hierarchy is </a:t>
            </a:r>
            <a:r>
              <a:rPr lang="en-US" sz="2000" i="1" dirty="0">
                <a:solidFill>
                  <a:srgbClr val="008380"/>
                </a:solidFill>
              </a:rPr>
              <a:t>k = </a:t>
            </a:r>
            <a:r>
              <a:rPr lang="en-US" sz="2000" dirty="0">
                <a:solidFill>
                  <a:srgbClr val="008380"/>
                </a:solidFill>
              </a:rPr>
              <a:t>log</a:t>
            </a:r>
            <a:r>
              <a:rPr lang="en-US" sz="2000" baseline="-25000" dirty="0">
                <a:solidFill>
                  <a:srgbClr val="008380"/>
                </a:solidFill>
              </a:rPr>
              <a:t>18</a:t>
            </a:r>
            <a:r>
              <a:rPr lang="en-US" sz="2000" i="1" baseline="-25000" dirty="0">
                <a:solidFill>
                  <a:srgbClr val="008380"/>
                </a:solidFill>
              </a:rPr>
              <a:t>/</a:t>
            </a:r>
            <a:r>
              <a:rPr lang="en-US" sz="2000" baseline="-25000" dirty="0">
                <a:solidFill>
                  <a:srgbClr val="008380"/>
                </a:solidFill>
              </a:rPr>
              <a:t>17</a:t>
            </a:r>
            <a:r>
              <a:rPr lang="en-US" sz="2000" i="1" dirty="0">
                <a:solidFill>
                  <a:srgbClr val="008380"/>
                </a:solidFill>
              </a:rPr>
              <a:t> n</a:t>
            </a:r>
            <a:endParaRPr lang="en-US" sz="1600" i="1" dirty="0">
              <a:solidFill>
                <a:srgbClr val="008380"/>
              </a:solidFill>
            </a:endParaRPr>
          </a:p>
        </p:txBody>
      </p:sp>
      <p:cxnSp>
        <p:nvCxnSpPr>
          <p:cNvPr id="11287" name="Straight Connector 46"/>
          <p:cNvCxnSpPr>
            <a:cxnSpLocks noChangeShapeType="1"/>
            <a:endCxn id="11306" idx="4"/>
          </p:cNvCxnSpPr>
          <p:nvPr/>
        </p:nvCxnSpPr>
        <p:spPr bwMode="auto">
          <a:xfrm flipV="1">
            <a:off x="7135813" y="2463800"/>
            <a:ext cx="428625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8" name="Straight Connector 46"/>
          <p:cNvCxnSpPr>
            <a:cxnSpLocks noChangeShapeType="1"/>
            <a:stCxn id="11302" idx="3"/>
          </p:cNvCxnSpPr>
          <p:nvPr/>
        </p:nvCxnSpPr>
        <p:spPr bwMode="auto">
          <a:xfrm flipH="1">
            <a:off x="6392863" y="3730625"/>
            <a:ext cx="731837" cy="896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9" name="Straight Connector 46"/>
          <p:cNvCxnSpPr>
            <a:cxnSpLocks noChangeShapeType="1"/>
            <a:stCxn id="11297" idx="3"/>
            <a:endCxn id="11307" idx="2"/>
          </p:cNvCxnSpPr>
          <p:nvPr/>
        </p:nvCxnSpPr>
        <p:spPr bwMode="auto">
          <a:xfrm flipH="1">
            <a:off x="6348413" y="40465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0" name="Straight Connector 46"/>
          <p:cNvCxnSpPr>
            <a:cxnSpLocks noChangeShapeType="1"/>
            <a:stCxn id="11297" idx="4"/>
            <a:endCxn id="11308" idx="5"/>
          </p:cNvCxnSpPr>
          <p:nvPr/>
        </p:nvCxnSpPr>
        <p:spPr bwMode="auto">
          <a:xfrm>
            <a:off x="8001000" y="4059238"/>
            <a:ext cx="10731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1" name="Straight Connector 46"/>
          <p:cNvCxnSpPr>
            <a:cxnSpLocks noChangeShapeType="1"/>
            <a:stCxn id="11296" idx="5"/>
            <a:endCxn id="11308" idx="5"/>
          </p:cNvCxnSpPr>
          <p:nvPr/>
        </p:nvCxnSpPr>
        <p:spPr bwMode="auto">
          <a:xfrm>
            <a:off x="8128000" y="35036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2" name="Straight Connector 46"/>
          <p:cNvCxnSpPr>
            <a:cxnSpLocks noChangeShapeType="1"/>
            <a:stCxn id="11298" idx="0"/>
            <a:endCxn id="11306" idx="4"/>
          </p:cNvCxnSpPr>
          <p:nvPr/>
        </p:nvCxnSpPr>
        <p:spPr bwMode="auto">
          <a:xfrm flipV="1">
            <a:off x="7351713" y="24638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3" name="Straight Connector 46"/>
          <p:cNvCxnSpPr>
            <a:cxnSpLocks noChangeShapeType="1"/>
            <a:stCxn id="11296" idx="0"/>
            <a:endCxn id="11306" idx="1"/>
          </p:cNvCxnSpPr>
          <p:nvPr/>
        </p:nvCxnSpPr>
        <p:spPr bwMode="auto">
          <a:xfrm flipH="1" flipV="1">
            <a:off x="7532688" y="2387600"/>
            <a:ext cx="565150" cy="10398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4" name="Straight Connector 46"/>
          <p:cNvCxnSpPr>
            <a:cxnSpLocks noChangeShapeType="1"/>
            <a:stCxn id="11297" idx="2"/>
          </p:cNvCxnSpPr>
          <p:nvPr/>
        </p:nvCxnSpPr>
        <p:spPr bwMode="auto">
          <a:xfrm flipH="1" flipV="1">
            <a:off x="7458075" y="38512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5" name="Oval 21"/>
          <p:cNvSpPr>
            <a:spLocks noChangeArrowheads="1"/>
          </p:cNvSpPr>
          <p:nvPr/>
        </p:nvSpPr>
        <p:spPr bwMode="auto">
          <a:xfrm>
            <a:off x="7412038" y="379888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6" name="Oval 21"/>
          <p:cNvSpPr>
            <a:spLocks noChangeArrowheads="1"/>
          </p:cNvSpPr>
          <p:nvPr/>
        </p:nvSpPr>
        <p:spPr bwMode="auto">
          <a:xfrm>
            <a:off x="8053388" y="34274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7" name="Oval 21"/>
          <p:cNvSpPr>
            <a:spLocks noChangeArrowheads="1"/>
          </p:cNvSpPr>
          <p:nvPr/>
        </p:nvSpPr>
        <p:spPr bwMode="auto">
          <a:xfrm>
            <a:off x="7956550" y="39703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8" name="Oval 21"/>
          <p:cNvSpPr>
            <a:spLocks noChangeArrowheads="1"/>
          </p:cNvSpPr>
          <p:nvPr/>
        </p:nvSpPr>
        <p:spPr bwMode="auto">
          <a:xfrm>
            <a:off x="7307263" y="33385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299" name="Straight Connector 47"/>
          <p:cNvCxnSpPr>
            <a:cxnSpLocks noChangeShapeType="1"/>
            <a:stCxn id="11296" idx="4"/>
            <a:endCxn id="11297" idx="0"/>
          </p:cNvCxnSpPr>
          <p:nvPr/>
        </p:nvCxnSpPr>
        <p:spPr bwMode="auto">
          <a:xfrm flipH="1">
            <a:off x="8001000" y="35163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0" name="Straight Connector 48"/>
          <p:cNvCxnSpPr>
            <a:cxnSpLocks noChangeShapeType="1"/>
            <a:stCxn id="11295" idx="2"/>
            <a:endCxn id="11304" idx="6"/>
          </p:cNvCxnSpPr>
          <p:nvPr/>
        </p:nvCxnSpPr>
        <p:spPr bwMode="auto">
          <a:xfrm flipV="1">
            <a:off x="7412038" y="37877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1" name="Straight Connector 49"/>
          <p:cNvCxnSpPr>
            <a:cxnSpLocks noChangeShapeType="1"/>
            <a:stCxn id="11298" idx="4"/>
            <a:endCxn id="11295" idx="4"/>
          </p:cNvCxnSpPr>
          <p:nvPr/>
        </p:nvCxnSpPr>
        <p:spPr bwMode="auto">
          <a:xfrm>
            <a:off x="7351713" y="34274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2" name="Oval 21"/>
          <p:cNvSpPr>
            <a:spLocks noChangeArrowheads="1"/>
          </p:cNvSpPr>
          <p:nvPr/>
        </p:nvSpPr>
        <p:spPr bwMode="auto">
          <a:xfrm>
            <a:off x="7112000" y="36544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3" name="Straight Connector 49"/>
          <p:cNvCxnSpPr>
            <a:cxnSpLocks noChangeShapeType="1"/>
            <a:stCxn id="11302" idx="3"/>
            <a:endCxn id="11298" idx="3"/>
          </p:cNvCxnSpPr>
          <p:nvPr/>
        </p:nvCxnSpPr>
        <p:spPr bwMode="auto">
          <a:xfrm flipV="1">
            <a:off x="7124700" y="3414713"/>
            <a:ext cx="195263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4" name="Oval 21"/>
          <p:cNvSpPr>
            <a:spLocks noChangeArrowheads="1"/>
          </p:cNvSpPr>
          <p:nvPr/>
        </p:nvSpPr>
        <p:spPr bwMode="auto">
          <a:xfrm>
            <a:off x="7742238" y="37433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5" name="Straight Connector 48"/>
          <p:cNvCxnSpPr>
            <a:cxnSpLocks noChangeShapeType="1"/>
            <a:stCxn id="11304" idx="1"/>
            <a:endCxn id="11297" idx="5"/>
          </p:cNvCxnSpPr>
          <p:nvPr/>
        </p:nvCxnSpPr>
        <p:spPr bwMode="auto">
          <a:xfrm>
            <a:off x="7754938" y="3756025"/>
            <a:ext cx="276225" cy="290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6" name="Oval 21"/>
          <p:cNvSpPr>
            <a:spLocks noChangeArrowheads="1"/>
          </p:cNvSpPr>
          <p:nvPr/>
        </p:nvSpPr>
        <p:spPr bwMode="auto">
          <a:xfrm>
            <a:off x="7519988" y="23749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7" name="Oval 21"/>
          <p:cNvSpPr>
            <a:spLocks noChangeArrowheads="1"/>
          </p:cNvSpPr>
          <p:nvPr/>
        </p:nvSpPr>
        <p:spPr bwMode="auto">
          <a:xfrm>
            <a:off x="6348413" y="45704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8" name="Oval 21"/>
          <p:cNvSpPr>
            <a:spLocks noChangeArrowheads="1"/>
          </p:cNvSpPr>
          <p:nvPr/>
        </p:nvSpPr>
        <p:spPr bwMode="auto">
          <a:xfrm>
            <a:off x="8997950" y="45831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9" name="Straight Connector 46"/>
          <p:cNvCxnSpPr>
            <a:cxnSpLocks noChangeShapeType="1"/>
            <a:stCxn id="11308" idx="2"/>
          </p:cNvCxnSpPr>
          <p:nvPr/>
        </p:nvCxnSpPr>
        <p:spPr bwMode="auto">
          <a:xfrm flipH="1" flipV="1">
            <a:off x="6427788" y="4619625"/>
            <a:ext cx="2570162" cy="7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0" name="Straight Connector 46"/>
          <p:cNvCxnSpPr>
            <a:cxnSpLocks noChangeShapeType="1"/>
            <a:stCxn id="11306" idx="0"/>
            <a:endCxn id="11307" idx="7"/>
          </p:cNvCxnSpPr>
          <p:nvPr/>
        </p:nvCxnSpPr>
        <p:spPr bwMode="auto">
          <a:xfrm flipH="1">
            <a:off x="6424613" y="2374900"/>
            <a:ext cx="1139825" cy="22082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1" name="Straight Connector 46"/>
          <p:cNvCxnSpPr>
            <a:cxnSpLocks noChangeShapeType="1"/>
            <a:stCxn id="11306" idx="5"/>
            <a:endCxn id="11308" idx="1"/>
          </p:cNvCxnSpPr>
          <p:nvPr/>
        </p:nvCxnSpPr>
        <p:spPr bwMode="auto">
          <a:xfrm>
            <a:off x="7596188" y="24511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12" name="Oval 188"/>
          <p:cNvSpPr>
            <a:spLocks noChangeArrowheads="1"/>
          </p:cNvSpPr>
          <p:nvPr/>
        </p:nvSpPr>
        <p:spPr bwMode="auto">
          <a:xfrm>
            <a:off x="7653338" y="3275013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13" name="Oval 21"/>
          <p:cNvSpPr>
            <a:spLocks noChangeArrowheads="1"/>
          </p:cNvSpPr>
          <p:nvPr/>
        </p:nvSpPr>
        <p:spPr bwMode="auto">
          <a:xfrm>
            <a:off x="7221538" y="4014788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086475" y="4432300"/>
            <a:ext cx="287338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19988" y="2005013"/>
            <a:ext cx="298450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b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818563" y="4529138"/>
            <a:ext cx="276225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c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AEB537-C32B-4EC2-99AF-F3C441E57480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1938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Hierarchy Example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836738"/>
            <a:ext cx="4176713" cy="289083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Use this lemma to construct Kirkpatrick’s hierarchy: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Start with </a:t>
            </a:r>
            <a:r>
              <a:rPr lang="en-US" sz="2000" i="1" dirty="0"/>
              <a:t>T</a:t>
            </a:r>
            <a:r>
              <a:rPr lang="en-US" sz="2000" baseline="-25000" dirty="0"/>
              <a:t>0</a:t>
            </a:r>
            <a:r>
              <a:rPr lang="en-US" sz="2000" dirty="0"/>
              <a:t>, and select an independent set </a:t>
            </a:r>
            <a:r>
              <a:rPr lang="en-US" sz="2000" i="1" dirty="0">
                <a:solidFill>
                  <a:srgbClr val="008380"/>
                </a:solidFill>
              </a:rPr>
              <a:t>S</a:t>
            </a:r>
            <a:r>
              <a:rPr lang="en-US" sz="2000" dirty="0">
                <a:solidFill>
                  <a:srgbClr val="008380"/>
                </a:solidFill>
              </a:rPr>
              <a:t> </a:t>
            </a:r>
            <a:r>
              <a:rPr lang="en-US" sz="2000" dirty="0"/>
              <a:t>of size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/18</a:t>
            </a:r>
            <a:r>
              <a:rPr lang="en-US" sz="2000" dirty="0"/>
              <a:t> in which each vertex has maximum degree </a:t>
            </a:r>
            <a:r>
              <a:rPr lang="en-US" sz="2000" dirty="0">
                <a:solidFill>
                  <a:srgbClr val="008380"/>
                </a:solidFill>
              </a:rPr>
              <a:t>8</a:t>
            </a:r>
            <a:r>
              <a:rPr lang="en-US" sz="2000" dirty="0"/>
              <a:t>. [Never pick the outer triangle vertices </a:t>
            </a:r>
            <a:r>
              <a:rPr lang="en-US" sz="2000" b="1" dirty="0"/>
              <a:t>a</a:t>
            </a:r>
            <a:r>
              <a:rPr lang="en-US" sz="2000" dirty="0"/>
              <a:t>, </a:t>
            </a:r>
            <a:r>
              <a:rPr lang="en-US" sz="2000" b="1" dirty="0"/>
              <a:t>b</a:t>
            </a:r>
            <a:r>
              <a:rPr lang="en-US" sz="2000" dirty="0"/>
              <a:t>, </a:t>
            </a:r>
            <a:r>
              <a:rPr lang="en-US" sz="2000" b="1" dirty="0"/>
              <a:t>c</a:t>
            </a:r>
            <a:r>
              <a:rPr lang="en-US" sz="2000" dirty="0"/>
              <a:t>.]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Remove vertices of </a:t>
            </a:r>
            <a:r>
              <a:rPr lang="en-US" sz="2000" i="1" dirty="0">
                <a:solidFill>
                  <a:srgbClr val="008380"/>
                </a:solidFill>
              </a:rPr>
              <a:t>S</a:t>
            </a:r>
            <a:r>
              <a:rPr lang="en-US" sz="2000" dirty="0"/>
              <a:t>, and re-triangulate holes.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The resulting triangulation, </a:t>
            </a:r>
            <a:r>
              <a:rPr lang="en-US" sz="2000" i="1" dirty="0"/>
              <a:t>T</a:t>
            </a:r>
            <a:r>
              <a:rPr lang="en-US" sz="2000" baseline="-25000" dirty="0"/>
              <a:t>1</a:t>
            </a:r>
            <a:r>
              <a:rPr lang="en-US" sz="2000" dirty="0"/>
              <a:t>, has at most </a:t>
            </a:r>
            <a:r>
              <a:rPr lang="en-US" sz="2000" dirty="0">
                <a:solidFill>
                  <a:srgbClr val="008380"/>
                </a:solidFill>
              </a:rPr>
              <a:t>17/18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/>
              <a:t> vertices.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Repeat the process to build the hierarchy, until </a:t>
            </a:r>
            <a:r>
              <a:rPr lang="en-US" sz="2000" i="1" dirty="0" err="1"/>
              <a:t>T</a:t>
            </a:r>
            <a:r>
              <a:rPr lang="en-US" sz="2000" i="1" baseline="-25000" dirty="0" err="1"/>
              <a:t>k</a:t>
            </a:r>
            <a:r>
              <a:rPr lang="en-US" sz="2000" dirty="0"/>
              <a:t> equals the outer triangle with vertices </a:t>
            </a:r>
            <a:r>
              <a:rPr lang="en-US" sz="2000" b="1" dirty="0"/>
              <a:t>a</a:t>
            </a:r>
            <a:r>
              <a:rPr lang="en-US" sz="2000" dirty="0"/>
              <a:t>, </a:t>
            </a:r>
            <a:r>
              <a:rPr lang="en-US" sz="2000" b="1" dirty="0"/>
              <a:t>b</a:t>
            </a:r>
            <a:r>
              <a:rPr lang="en-US" sz="2000" dirty="0"/>
              <a:t>, </a:t>
            </a:r>
            <a:r>
              <a:rPr lang="en-US" sz="2000" b="1" dirty="0"/>
              <a:t>c</a:t>
            </a:r>
            <a:r>
              <a:rPr lang="en-US" sz="2000" dirty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The depth of the hierarchy is</a:t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sz="2000" i="1" dirty="0">
                <a:solidFill>
                  <a:srgbClr val="008380"/>
                </a:solidFill>
              </a:rPr>
              <a:t>k = </a:t>
            </a:r>
            <a:r>
              <a:rPr lang="en-US" sz="2000" dirty="0">
                <a:solidFill>
                  <a:srgbClr val="008380"/>
                </a:solidFill>
              </a:rPr>
              <a:t>log</a:t>
            </a:r>
            <a:r>
              <a:rPr lang="en-US" sz="2000" baseline="-25000" dirty="0">
                <a:solidFill>
                  <a:srgbClr val="008380"/>
                </a:solidFill>
              </a:rPr>
              <a:t>18</a:t>
            </a:r>
            <a:r>
              <a:rPr lang="en-US" sz="2000" i="1" baseline="-25000" dirty="0">
                <a:solidFill>
                  <a:srgbClr val="008380"/>
                </a:solidFill>
              </a:rPr>
              <a:t>/</a:t>
            </a:r>
            <a:r>
              <a:rPr lang="en-US" sz="2000" baseline="-25000" dirty="0">
                <a:solidFill>
                  <a:srgbClr val="008380"/>
                </a:solidFill>
              </a:rPr>
              <a:t>17</a:t>
            </a:r>
            <a:r>
              <a:rPr lang="en-US" sz="2000" i="1" dirty="0">
                <a:solidFill>
                  <a:srgbClr val="008380"/>
                </a:solidFill>
              </a:rPr>
              <a:t> n</a:t>
            </a:r>
            <a:endParaRPr lang="en-US" sz="1600" i="1" dirty="0">
              <a:solidFill>
                <a:srgbClr val="00838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8DB5F8-5F80-44FB-95B6-6717E42CE784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1938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Hierarchy Data Structure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247775"/>
            <a:ext cx="4176713" cy="28924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/>
              <a:t>Store the hierarchy as a DAG: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The root is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k</a:t>
            </a:r>
            <a:r>
              <a:rPr lang="en-US" sz="2000" baseline="-25000" dirty="0"/>
              <a:t> </a:t>
            </a:r>
            <a:r>
              <a:rPr lang="en-US" sz="2000" dirty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Nodes in each level correspond to triangles </a:t>
            </a:r>
            <a:r>
              <a:rPr lang="en-US" sz="2000" i="1" dirty="0"/>
              <a:t>T</a:t>
            </a:r>
            <a:r>
              <a:rPr lang="en-US" sz="2000" baseline="-25000" dirty="0"/>
              <a:t>i </a:t>
            </a:r>
            <a:r>
              <a:rPr lang="en-US" sz="2000" dirty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Each node for a triangle in </a:t>
            </a:r>
            <a:r>
              <a:rPr lang="en-US" sz="2000" i="1" dirty="0"/>
              <a:t>T</a:t>
            </a:r>
            <a:r>
              <a:rPr lang="en-US" sz="2000" baseline="-25000" dirty="0"/>
              <a:t>i+1 </a:t>
            </a:r>
            <a:r>
              <a:rPr lang="en-US" sz="2000" dirty="0"/>
              <a:t>stores pointers to all triangles of </a:t>
            </a:r>
            <a:r>
              <a:rPr lang="en-US" sz="2000" i="1" dirty="0"/>
              <a:t>T</a:t>
            </a:r>
            <a:r>
              <a:rPr lang="en-US" sz="2000" baseline="-25000" dirty="0"/>
              <a:t>i </a:t>
            </a:r>
            <a:r>
              <a:rPr lang="en-US" sz="2000" dirty="0"/>
              <a:t>that it overlaps.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i="1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How to locate point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rgbClr val="000000"/>
                </a:solidFill>
              </a:rPr>
              <a:t> in the DAG: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Start at the root. If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rgbClr val="000000"/>
                </a:solidFill>
              </a:rPr>
              <a:t> is outside of </a:t>
            </a:r>
            <a:r>
              <a:rPr lang="en-US" sz="2000" i="1" dirty="0" err="1">
                <a:solidFill>
                  <a:srgbClr val="000000"/>
                </a:solidFill>
              </a:rPr>
              <a:t>T</a:t>
            </a:r>
            <a:r>
              <a:rPr lang="en-US" sz="2000" baseline="-25000" dirty="0" err="1">
                <a:solidFill>
                  <a:srgbClr val="000000"/>
                </a:solidFill>
              </a:rPr>
              <a:t>k</a:t>
            </a:r>
            <a:r>
              <a:rPr lang="en-US" sz="2000" baseline="-25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then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rgbClr val="000000"/>
                </a:solidFill>
              </a:rPr>
              <a:t> is in exterior face; done.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Else, set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2000" dirty="0">
                <a:solidFill>
                  <a:srgbClr val="000000"/>
                </a:solidFill>
              </a:rPr>
              <a:t> to be the triangle at the current level that contains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Check each of the at most 6 = 8-2 triangles of </a:t>
            </a:r>
            <a:r>
              <a:rPr lang="en-US" sz="2000" i="1" dirty="0">
                <a:solidFill>
                  <a:srgbClr val="000000"/>
                </a:solidFill>
              </a:rPr>
              <a:t>T</a:t>
            </a:r>
            <a:r>
              <a:rPr lang="en-US" sz="2000" baseline="-25000" dirty="0">
                <a:solidFill>
                  <a:srgbClr val="000000"/>
                </a:solidFill>
              </a:rPr>
              <a:t>k-1 </a:t>
            </a:r>
            <a:r>
              <a:rPr lang="en-US" sz="2000" dirty="0">
                <a:solidFill>
                  <a:srgbClr val="000000"/>
                </a:solidFill>
              </a:rPr>
              <a:t>that overlap with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, whether they contain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rgbClr val="000000"/>
                </a:solidFill>
              </a:rPr>
              <a:t>. Update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 </a:t>
            </a:r>
            <a:r>
              <a:rPr lang="en-US" sz="2000" dirty="0">
                <a:solidFill>
                  <a:srgbClr val="000000"/>
                </a:solidFill>
              </a:rPr>
              <a:t>and descend in the hierarchy until reaching </a:t>
            </a:r>
            <a:r>
              <a:rPr lang="en-US" sz="2000" i="1" dirty="0">
                <a:solidFill>
                  <a:srgbClr val="000000"/>
                </a:solidFill>
              </a:rPr>
              <a:t>T</a:t>
            </a:r>
            <a:r>
              <a:rPr lang="en-US" sz="2000" baseline="-25000" dirty="0">
                <a:solidFill>
                  <a:srgbClr val="000000"/>
                </a:solidFill>
              </a:rPr>
              <a:t>0</a:t>
            </a:r>
            <a:r>
              <a:rPr lang="en-US" sz="2000" dirty="0">
                <a:solidFill>
                  <a:srgbClr val="000000"/>
                </a:solidFill>
              </a:rPr>
              <a:t> 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solidFill>
                  <a:srgbClr val="000000"/>
                </a:solidFill>
              </a:rPr>
              <a:t>Output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2000" dirty="0">
                <a:solidFill>
                  <a:srgbClr val="000000"/>
                </a:solidFill>
              </a:rPr>
              <a:t> 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1600" i="1" dirty="0">
              <a:solidFill>
                <a:srgbClr val="008380"/>
              </a:solidFill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664200" y="1597025"/>
            <a:ext cx="2413000" cy="4781550"/>
            <a:chOff x="5664794" y="1597026"/>
            <a:chExt cx="2412406" cy="4781549"/>
          </a:xfrm>
        </p:grpSpPr>
        <p:sp>
          <p:nvSpPr>
            <p:cNvPr id="11" name="Rectangle 10"/>
            <p:cNvSpPr/>
            <p:nvPr/>
          </p:nvSpPr>
          <p:spPr>
            <a:xfrm>
              <a:off x="5683839" y="3403601"/>
              <a:ext cx="312661" cy="369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sz="1800" dirty="0"/>
            </a:p>
          </p:txBody>
        </p:sp>
        <p:sp>
          <p:nvSpPr>
            <p:cNvPr id="13322" name="Oval 21"/>
            <p:cNvSpPr>
              <a:spLocks noChangeArrowheads="1"/>
            </p:cNvSpPr>
            <p:nvPr/>
          </p:nvSpPr>
          <p:spPr bwMode="auto">
            <a:xfrm>
              <a:off x="5711598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3" name="Oval 21"/>
            <p:cNvSpPr>
              <a:spLocks noChangeArrowheads="1"/>
            </p:cNvSpPr>
            <p:nvPr/>
          </p:nvSpPr>
          <p:spPr bwMode="auto">
            <a:xfrm>
              <a:off x="5711598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4" name="Oval 21"/>
            <p:cNvSpPr>
              <a:spLocks noChangeArrowheads="1"/>
            </p:cNvSpPr>
            <p:nvPr/>
          </p:nvSpPr>
          <p:spPr bwMode="auto">
            <a:xfrm>
              <a:off x="7803923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5" name="Oval 21"/>
            <p:cNvSpPr>
              <a:spLocks noChangeArrowheads="1"/>
            </p:cNvSpPr>
            <p:nvPr/>
          </p:nvSpPr>
          <p:spPr bwMode="auto">
            <a:xfrm>
              <a:off x="7803923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6" name="Freeform 2"/>
            <p:cNvSpPr>
              <a:spLocks/>
            </p:cNvSpPr>
            <p:nvPr/>
          </p:nvSpPr>
          <p:spPr bwMode="auto">
            <a:xfrm>
              <a:off x="5667375" y="3051175"/>
              <a:ext cx="850900" cy="1270000"/>
            </a:xfrm>
            <a:custGeom>
              <a:avLst/>
              <a:gdLst>
                <a:gd name="T0" fmla="*/ 12700 w 850900"/>
                <a:gd name="T1" fmla="*/ 577850 h 1270000"/>
                <a:gd name="T2" fmla="*/ 0 w 850900"/>
                <a:gd name="T3" fmla="*/ 1270000 h 1270000"/>
                <a:gd name="T4" fmla="*/ 850900 w 850900"/>
                <a:gd name="T5" fmla="*/ 0 h 1270000"/>
                <a:gd name="T6" fmla="*/ 12700 w 850900"/>
                <a:gd name="T7" fmla="*/ 577850 h 127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900" h="1270000">
                  <a:moveTo>
                    <a:pt x="12700" y="577850"/>
                  </a:moveTo>
                  <a:lnTo>
                    <a:pt x="0" y="1270000"/>
                  </a:lnTo>
                  <a:lnTo>
                    <a:pt x="850900" y="0"/>
                  </a:lnTo>
                  <a:lnTo>
                    <a:pt x="12700" y="57785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7" name="Freeform 18"/>
            <p:cNvSpPr>
              <a:spLocks/>
            </p:cNvSpPr>
            <p:nvPr/>
          </p:nvSpPr>
          <p:spPr bwMode="auto">
            <a:xfrm>
              <a:off x="7762875" y="3273425"/>
              <a:ext cx="314325" cy="1057275"/>
            </a:xfrm>
            <a:custGeom>
              <a:avLst/>
              <a:gdLst>
                <a:gd name="T0" fmla="*/ 101 w 825874"/>
                <a:gd name="T1" fmla="*/ 159069 h 1281545"/>
                <a:gd name="T2" fmla="*/ 0 w 825874"/>
                <a:gd name="T3" fmla="*/ 489784 h 1281545"/>
                <a:gd name="T4" fmla="*/ 6595 w 825874"/>
                <a:gd name="T5" fmla="*/ 0 h 1281545"/>
                <a:gd name="T6" fmla="*/ 101 w 825874"/>
                <a:gd name="T7" fmla="*/ 159069 h 1281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5874" h="1281545">
                  <a:moveTo>
                    <a:pt x="12702" y="416213"/>
                  </a:moveTo>
                  <a:lnTo>
                    <a:pt x="0" y="1281545"/>
                  </a:lnTo>
                  <a:lnTo>
                    <a:pt x="825874" y="0"/>
                  </a:lnTo>
                  <a:lnTo>
                    <a:pt x="12702" y="416213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8" name="Freeform 19"/>
            <p:cNvSpPr>
              <a:spLocks/>
            </p:cNvSpPr>
            <p:nvPr/>
          </p:nvSpPr>
          <p:spPr bwMode="auto">
            <a:xfrm>
              <a:off x="7767990" y="1597026"/>
              <a:ext cx="299966" cy="355600"/>
            </a:xfrm>
            <a:custGeom>
              <a:avLst/>
              <a:gdLst>
                <a:gd name="T0" fmla="*/ 0 w 788146"/>
                <a:gd name="T1" fmla="*/ 163482 h 431030"/>
                <a:gd name="T2" fmla="*/ 5428 w 788146"/>
                <a:gd name="T3" fmla="*/ 164732 h 431030"/>
                <a:gd name="T4" fmla="*/ 6294 w 788146"/>
                <a:gd name="T5" fmla="*/ 0 h 431030"/>
                <a:gd name="T6" fmla="*/ 0 w 788146"/>
                <a:gd name="T7" fmla="*/ 163482 h 4310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8146" h="431030">
                  <a:moveTo>
                    <a:pt x="0" y="427759"/>
                  </a:moveTo>
                  <a:lnTo>
                    <a:pt x="679698" y="431030"/>
                  </a:lnTo>
                  <a:lnTo>
                    <a:pt x="788146" y="0"/>
                  </a:lnTo>
                  <a:lnTo>
                    <a:pt x="0" y="427759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9" name="Freeform 20"/>
            <p:cNvSpPr>
              <a:spLocks/>
            </p:cNvSpPr>
            <p:nvPr/>
          </p:nvSpPr>
          <p:spPr bwMode="auto">
            <a:xfrm>
              <a:off x="5667375" y="1705244"/>
              <a:ext cx="274566" cy="247650"/>
            </a:xfrm>
            <a:custGeom>
              <a:avLst/>
              <a:gdLst>
                <a:gd name="T0" fmla="*/ 0 w 721409"/>
                <a:gd name="T1" fmla="*/ 110532 h 300182"/>
                <a:gd name="T2" fmla="*/ 5761 w 721409"/>
                <a:gd name="T3" fmla="*/ 114724 h 300182"/>
                <a:gd name="T4" fmla="*/ 2364 w 721409"/>
                <a:gd name="T5" fmla="*/ 0 h 300182"/>
                <a:gd name="T6" fmla="*/ 0 w 721409"/>
                <a:gd name="T7" fmla="*/ 110532 h 300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1409" h="300182">
                  <a:moveTo>
                    <a:pt x="0" y="289214"/>
                  </a:moveTo>
                  <a:lnTo>
                    <a:pt x="721409" y="300182"/>
                  </a:lnTo>
                  <a:lnTo>
                    <a:pt x="295959" y="0"/>
                  </a:lnTo>
                  <a:lnTo>
                    <a:pt x="0" y="289214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0" name="Freeform 21"/>
            <p:cNvSpPr>
              <a:spLocks/>
            </p:cNvSpPr>
            <p:nvPr/>
          </p:nvSpPr>
          <p:spPr bwMode="auto">
            <a:xfrm>
              <a:off x="5843515" y="49466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1" name="Freeform 22"/>
            <p:cNvSpPr>
              <a:spLocks/>
            </p:cNvSpPr>
            <p:nvPr/>
          </p:nvSpPr>
          <p:spPr bwMode="auto">
            <a:xfrm>
              <a:off x="5664794" y="53562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2" name="Freeform 23"/>
            <p:cNvSpPr>
              <a:spLocks/>
            </p:cNvSpPr>
            <p:nvPr/>
          </p:nvSpPr>
          <p:spPr bwMode="auto">
            <a:xfrm>
              <a:off x="6380417" y="58134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3" name="Freeform 24"/>
            <p:cNvSpPr>
              <a:spLocks/>
            </p:cNvSpPr>
            <p:nvPr/>
          </p:nvSpPr>
          <p:spPr bwMode="auto">
            <a:xfrm>
              <a:off x="6463888" y="62039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4" name="Freeform 54"/>
            <p:cNvSpPr>
              <a:spLocks/>
            </p:cNvSpPr>
            <p:nvPr/>
          </p:nvSpPr>
          <p:spPr bwMode="auto">
            <a:xfrm>
              <a:off x="6085737" y="4546157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D20311-7CE6-4D02-96E5-BEC30727BA35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Analysis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46213"/>
            <a:ext cx="4070350" cy="4486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/>
              <a:t>Query time </a:t>
            </a:r>
            <a:r>
              <a:rPr lang="en-US" sz="2000"/>
              <a:t>is </a:t>
            </a:r>
            <a:r>
              <a:rPr lang="en-US" sz="2000">
                <a:solidFill>
                  <a:srgbClr val="008380"/>
                </a:solidFill>
              </a:rPr>
              <a:t>O(log 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/>
              <a:t>: There are </a:t>
            </a:r>
            <a:r>
              <a:rPr lang="en-US" sz="2000">
                <a:solidFill>
                  <a:srgbClr val="008380"/>
                </a:solidFill>
              </a:rPr>
              <a:t>O(log 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/>
              <a:t> levels and it takes constant time to move between levels.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/>
              <a:t>Space complexity </a:t>
            </a:r>
            <a:r>
              <a:rPr lang="en-US" sz="2000"/>
              <a:t>is </a:t>
            </a:r>
            <a:r>
              <a:rPr lang="en-US" sz="2000">
                <a:solidFill>
                  <a:srgbClr val="008380"/>
                </a:solidFill>
              </a:rPr>
              <a:t>O(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Sum up sizes of all triangulations in hierarchy.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Because of Euler’s formula, it suffices to sum up the number of vertices.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Total number of vertices:</a:t>
            </a:r>
            <a:br>
              <a:rPr lang="en-US" sz="1600"/>
            </a:br>
            <a:br>
              <a:rPr lang="en-US" sz="1600"/>
            </a:br>
            <a:r>
              <a:rPr lang="en-US" sz="1600" i="1">
                <a:solidFill>
                  <a:srgbClr val="008380"/>
                </a:solidFill>
              </a:rPr>
              <a:t>n</a:t>
            </a:r>
            <a:r>
              <a:rPr lang="en-US" sz="1600">
                <a:solidFill>
                  <a:srgbClr val="008380"/>
                </a:solidFill>
              </a:rPr>
              <a:t> + 17/18 </a:t>
            </a:r>
            <a:r>
              <a:rPr lang="en-US" sz="1600" i="1">
                <a:solidFill>
                  <a:srgbClr val="008380"/>
                </a:solidFill>
              </a:rPr>
              <a:t>n</a:t>
            </a:r>
            <a:r>
              <a:rPr lang="en-US" sz="1600">
                <a:solidFill>
                  <a:srgbClr val="008380"/>
                </a:solidFill>
              </a:rPr>
              <a:t> + (17/18)</a:t>
            </a:r>
            <a:r>
              <a:rPr lang="en-US" sz="1600" baseline="30000">
                <a:solidFill>
                  <a:srgbClr val="008380"/>
                </a:solidFill>
              </a:rPr>
              <a:t>2 </a:t>
            </a:r>
            <a:r>
              <a:rPr lang="en-US" sz="1600" i="1">
                <a:solidFill>
                  <a:srgbClr val="008380"/>
                </a:solidFill>
              </a:rPr>
              <a:t>n </a:t>
            </a:r>
            <a:r>
              <a:rPr lang="en-US" sz="1600">
                <a:solidFill>
                  <a:srgbClr val="008380"/>
                </a:solidFill>
              </a:rPr>
              <a:t>+ (17/18)</a:t>
            </a:r>
            <a:r>
              <a:rPr lang="en-US" sz="1600" baseline="30000">
                <a:solidFill>
                  <a:srgbClr val="008380"/>
                </a:solidFill>
              </a:rPr>
              <a:t>3 </a:t>
            </a:r>
            <a:r>
              <a:rPr lang="en-US" sz="1600" i="1">
                <a:solidFill>
                  <a:srgbClr val="008380"/>
                </a:solidFill>
              </a:rPr>
              <a:t>n + … </a:t>
            </a:r>
            <a:br>
              <a:rPr lang="en-US" sz="1600" i="1">
                <a:solidFill>
                  <a:srgbClr val="008380"/>
                </a:solidFill>
              </a:rPr>
            </a:br>
            <a:r>
              <a:rPr lang="en-US" sz="1600" i="1">
                <a:solidFill>
                  <a:srgbClr val="008380"/>
                </a:solidFill>
              </a:rPr>
              <a:t>≤ </a:t>
            </a:r>
            <a:r>
              <a:rPr lang="en-US" sz="1600">
                <a:solidFill>
                  <a:srgbClr val="008380"/>
                </a:solidFill>
              </a:rPr>
              <a:t>1/(1-17/18) </a:t>
            </a:r>
            <a:r>
              <a:rPr lang="en-US" sz="1600" i="1">
                <a:solidFill>
                  <a:srgbClr val="008380"/>
                </a:solidFill>
              </a:rPr>
              <a:t>n = </a:t>
            </a:r>
            <a:r>
              <a:rPr lang="en-US" sz="1600">
                <a:solidFill>
                  <a:srgbClr val="008380"/>
                </a:solidFill>
              </a:rPr>
              <a:t>18</a:t>
            </a:r>
            <a:r>
              <a:rPr lang="en-US" sz="1600" i="1">
                <a:solidFill>
                  <a:srgbClr val="008380"/>
                </a:solidFill>
              </a:rPr>
              <a:t> 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>
                <a:solidFill>
                  <a:srgbClr val="000000"/>
                </a:solidFill>
              </a:rPr>
              <a:t>Preprocessing time </a:t>
            </a:r>
            <a:r>
              <a:rPr lang="en-US" sz="2000">
                <a:solidFill>
                  <a:srgbClr val="000000"/>
                </a:solidFill>
              </a:rPr>
              <a:t>is </a:t>
            </a:r>
            <a:r>
              <a:rPr lang="en-US" sz="2000">
                <a:solidFill>
                  <a:srgbClr val="008380"/>
                </a:solidFill>
              </a:rPr>
              <a:t>O(</a:t>
            </a:r>
            <a:r>
              <a:rPr lang="en-US" sz="2000" i="1">
                <a:solidFill>
                  <a:srgbClr val="008380"/>
                </a:solidFill>
              </a:rPr>
              <a:t>n </a:t>
            </a:r>
            <a:r>
              <a:rPr lang="en-US" sz="2000">
                <a:solidFill>
                  <a:srgbClr val="008380"/>
                </a:solidFill>
              </a:rPr>
              <a:t>log</a:t>
            </a:r>
            <a:r>
              <a:rPr lang="en-US" sz="2000" i="1">
                <a:solidFill>
                  <a:srgbClr val="008380"/>
                </a:solidFill>
              </a:rPr>
              <a:t> 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>
                <a:solidFill>
                  <a:srgbClr val="000000"/>
                </a:solidFill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solidFill>
                  <a:srgbClr val="000000"/>
                </a:solidFill>
              </a:rPr>
              <a:t>Triangulating the subdivision takes </a:t>
            </a:r>
            <a:r>
              <a:rPr lang="en-US" sz="1600">
                <a:solidFill>
                  <a:srgbClr val="008380"/>
                </a:solidFill>
              </a:rPr>
              <a:t>O(</a:t>
            </a:r>
            <a:r>
              <a:rPr lang="en-US" sz="1600" i="1">
                <a:solidFill>
                  <a:srgbClr val="008380"/>
                </a:solidFill>
              </a:rPr>
              <a:t>n </a:t>
            </a:r>
            <a:r>
              <a:rPr lang="en-US" sz="1600">
                <a:solidFill>
                  <a:srgbClr val="008380"/>
                </a:solidFill>
              </a:rPr>
              <a:t>log</a:t>
            </a:r>
            <a:r>
              <a:rPr lang="en-US" sz="1600" i="1">
                <a:solidFill>
                  <a:srgbClr val="008380"/>
                </a:solidFill>
              </a:rPr>
              <a:t> n</a:t>
            </a:r>
            <a:r>
              <a:rPr lang="en-US" sz="1600">
                <a:solidFill>
                  <a:srgbClr val="008380"/>
                </a:solidFill>
              </a:rPr>
              <a:t>)</a:t>
            </a:r>
            <a:r>
              <a:rPr lang="en-US" sz="1600">
                <a:solidFill>
                  <a:srgbClr val="000000"/>
                </a:solidFill>
              </a:rPr>
              <a:t> time.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solidFill>
                  <a:srgbClr val="000000"/>
                </a:solidFill>
              </a:rPr>
              <a:t>The time to build the DAG is proportional to its size. </a:t>
            </a:r>
            <a:endParaRPr lang="en-US" sz="1600" i="1">
              <a:solidFill>
                <a:srgbClr val="008380"/>
              </a:solidFill>
            </a:endParaRPr>
          </a:p>
        </p:txBody>
      </p:sp>
      <p:pic>
        <p:nvPicPr>
          <p:cNvPr id="1434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Slide Number Placeholder 5"/>
          <p:cNvSpPr txBox="1">
            <a:spLocks/>
          </p:cNvSpPr>
          <p:nvPr/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5AD9E876-C714-4D96-A9ED-6F9D3FB77F83}" type="slidenum">
              <a:rPr lang="en-US" sz="1400">
                <a:solidFill>
                  <a:schemeClr val="tx1"/>
                </a:solidFill>
              </a:rPr>
              <a:pPr algn="r" eaLnBrk="1" hangingPunct="1"/>
              <a:t>8</a:t>
            </a:fld>
            <a:endParaRPr lang="en-US" sz="1400">
              <a:solidFill>
                <a:schemeClr val="tx1"/>
              </a:solidFill>
            </a:endParaRPr>
          </a:p>
        </p:txBody>
      </p:sp>
      <p:grpSp>
        <p:nvGrpSpPr>
          <p:cNvPr id="55" name="Group 54"/>
          <p:cNvGrpSpPr>
            <a:grpSpLocks/>
          </p:cNvGrpSpPr>
          <p:nvPr/>
        </p:nvGrpSpPr>
        <p:grpSpPr bwMode="auto">
          <a:xfrm>
            <a:off x="5664200" y="1597025"/>
            <a:ext cx="2413000" cy="4781550"/>
            <a:chOff x="5664794" y="1597026"/>
            <a:chExt cx="2412406" cy="4781549"/>
          </a:xfrm>
        </p:grpSpPr>
        <p:sp>
          <p:nvSpPr>
            <p:cNvPr id="56" name="Rectangle 55"/>
            <p:cNvSpPr/>
            <p:nvPr/>
          </p:nvSpPr>
          <p:spPr>
            <a:xfrm>
              <a:off x="5683839" y="3403601"/>
              <a:ext cx="312661" cy="369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sz="1800" dirty="0"/>
            </a:p>
          </p:txBody>
        </p:sp>
        <p:sp>
          <p:nvSpPr>
            <p:cNvPr id="14347" name="Oval 21"/>
            <p:cNvSpPr>
              <a:spLocks noChangeArrowheads="1"/>
            </p:cNvSpPr>
            <p:nvPr/>
          </p:nvSpPr>
          <p:spPr bwMode="auto">
            <a:xfrm>
              <a:off x="5711598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48" name="Oval 21"/>
            <p:cNvSpPr>
              <a:spLocks noChangeArrowheads="1"/>
            </p:cNvSpPr>
            <p:nvPr/>
          </p:nvSpPr>
          <p:spPr bwMode="auto">
            <a:xfrm>
              <a:off x="5711598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49" name="Oval 21"/>
            <p:cNvSpPr>
              <a:spLocks noChangeArrowheads="1"/>
            </p:cNvSpPr>
            <p:nvPr/>
          </p:nvSpPr>
          <p:spPr bwMode="auto">
            <a:xfrm>
              <a:off x="7803923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50" name="Oval 21"/>
            <p:cNvSpPr>
              <a:spLocks noChangeArrowheads="1"/>
            </p:cNvSpPr>
            <p:nvPr/>
          </p:nvSpPr>
          <p:spPr bwMode="auto">
            <a:xfrm>
              <a:off x="7803923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51" name="Freeform 63"/>
            <p:cNvSpPr>
              <a:spLocks/>
            </p:cNvSpPr>
            <p:nvPr/>
          </p:nvSpPr>
          <p:spPr bwMode="auto">
            <a:xfrm>
              <a:off x="5667375" y="3051175"/>
              <a:ext cx="850900" cy="1270000"/>
            </a:xfrm>
            <a:custGeom>
              <a:avLst/>
              <a:gdLst>
                <a:gd name="T0" fmla="*/ 12700 w 850900"/>
                <a:gd name="T1" fmla="*/ 577850 h 1270000"/>
                <a:gd name="T2" fmla="*/ 0 w 850900"/>
                <a:gd name="T3" fmla="*/ 1270000 h 1270000"/>
                <a:gd name="T4" fmla="*/ 850900 w 850900"/>
                <a:gd name="T5" fmla="*/ 0 h 1270000"/>
                <a:gd name="T6" fmla="*/ 12700 w 850900"/>
                <a:gd name="T7" fmla="*/ 577850 h 127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900" h="1270000">
                  <a:moveTo>
                    <a:pt x="12700" y="577850"/>
                  </a:moveTo>
                  <a:lnTo>
                    <a:pt x="0" y="1270000"/>
                  </a:lnTo>
                  <a:lnTo>
                    <a:pt x="850900" y="0"/>
                  </a:lnTo>
                  <a:lnTo>
                    <a:pt x="12700" y="57785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2" name="Freeform 64"/>
            <p:cNvSpPr>
              <a:spLocks/>
            </p:cNvSpPr>
            <p:nvPr/>
          </p:nvSpPr>
          <p:spPr bwMode="auto">
            <a:xfrm>
              <a:off x="7762875" y="3273425"/>
              <a:ext cx="314325" cy="1057275"/>
            </a:xfrm>
            <a:custGeom>
              <a:avLst/>
              <a:gdLst>
                <a:gd name="T0" fmla="*/ 101 w 825874"/>
                <a:gd name="T1" fmla="*/ 159069 h 1281545"/>
                <a:gd name="T2" fmla="*/ 0 w 825874"/>
                <a:gd name="T3" fmla="*/ 489784 h 1281545"/>
                <a:gd name="T4" fmla="*/ 6595 w 825874"/>
                <a:gd name="T5" fmla="*/ 0 h 1281545"/>
                <a:gd name="T6" fmla="*/ 101 w 825874"/>
                <a:gd name="T7" fmla="*/ 159069 h 1281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5874" h="1281545">
                  <a:moveTo>
                    <a:pt x="12702" y="416213"/>
                  </a:moveTo>
                  <a:lnTo>
                    <a:pt x="0" y="1281545"/>
                  </a:lnTo>
                  <a:lnTo>
                    <a:pt x="825874" y="0"/>
                  </a:lnTo>
                  <a:lnTo>
                    <a:pt x="12702" y="416213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3" name="Freeform 65"/>
            <p:cNvSpPr>
              <a:spLocks/>
            </p:cNvSpPr>
            <p:nvPr/>
          </p:nvSpPr>
          <p:spPr bwMode="auto">
            <a:xfrm>
              <a:off x="7767990" y="1597026"/>
              <a:ext cx="299966" cy="355600"/>
            </a:xfrm>
            <a:custGeom>
              <a:avLst/>
              <a:gdLst>
                <a:gd name="T0" fmla="*/ 0 w 788146"/>
                <a:gd name="T1" fmla="*/ 163482 h 431030"/>
                <a:gd name="T2" fmla="*/ 5428 w 788146"/>
                <a:gd name="T3" fmla="*/ 164732 h 431030"/>
                <a:gd name="T4" fmla="*/ 6294 w 788146"/>
                <a:gd name="T5" fmla="*/ 0 h 431030"/>
                <a:gd name="T6" fmla="*/ 0 w 788146"/>
                <a:gd name="T7" fmla="*/ 163482 h 4310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8146" h="431030">
                  <a:moveTo>
                    <a:pt x="0" y="427759"/>
                  </a:moveTo>
                  <a:lnTo>
                    <a:pt x="679698" y="431030"/>
                  </a:lnTo>
                  <a:lnTo>
                    <a:pt x="788146" y="0"/>
                  </a:lnTo>
                  <a:lnTo>
                    <a:pt x="0" y="427759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4" name="Freeform 66"/>
            <p:cNvSpPr>
              <a:spLocks/>
            </p:cNvSpPr>
            <p:nvPr/>
          </p:nvSpPr>
          <p:spPr bwMode="auto">
            <a:xfrm>
              <a:off x="5667375" y="1705244"/>
              <a:ext cx="274566" cy="247650"/>
            </a:xfrm>
            <a:custGeom>
              <a:avLst/>
              <a:gdLst>
                <a:gd name="T0" fmla="*/ 0 w 721409"/>
                <a:gd name="T1" fmla="*/ 110532 h 300182"/>
                <a:gd name="T2" fmla="*/ 5761 w 721409"/>
                <a:gd name="T3" fmla="*/ 114724 h 300182"/>
                <a:gd name="T4" fmla="*/ 2364 w 721409"/>
                <a:gd name="T5" fmla="*/ 0 h 300182"/>
                <a:gd name="T6" fmla="*/ 0 w 721409"/>
                <a:gd name="T7" fmla="*/ 110532 h 300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1409" h="300182">
                  <a:moveTo>
                    <a:pt x="0" y="289214"/>
                  </a:moveTo>
                  <a:lnTo>
                    <a:pt x="721409" y="300182"/>
                  </a:lnTo>
                  <a:lnTo>
                    <a:pt x="295959" y="0"/>
                  </a:lnTo>
                  <a:lnTo>
                    <a:pt x="0" y="289214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5" name="Freeform 67"/>
            <p:cNvSpPr>
              <a:spLocks/>
            </p:cNvSpPr>
            <p:nvPr/>
          </p:nvSpPr>
          <p:spPr bwMode="auto">
            <a:xfrm>
              <a:off x="5843515" y="49466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6" name="Freeform 68"/>
            <p:cNvSpPr>
              <a:spLocks/>
            </p:cNvSpPr>
            <p:nvPr/>
          </p:nvSpPr>
          <p:spPr bwMode="auto">
            <a:xfrm>
              <a:off x="5664794" y="53562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7" name="Freeform 69"/>
            <p:cNvSpPr>
              <a:spLocks/>
            </p:cNvSpPr>
            <p:nvPr/>
          </p:nvSpPr>
          <p:spPr bwMode="auto">
            <a:xfrm>
              <a:off x="6380417" y="58134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8" name="Freeform 70"/>
            <p:cNvSpPr>
              <a:spLocks/>
            </p:cNvSpPr>
            <p:nvPr/>
          </p:nvSpPr>
          <p:spPr bwMode="auto">
            <a:xfrm>
              <a:off x="6463888" y="62039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9" name="Freeform 71"/>
            <p:cNvSpPr>
              <a:spLocks/>
            </p:cNvSpPr>
            <p:nvPr/>
          </p:nvSpPr>
          <p:spPr bwMode="auto">
            <a:xfrm>
              <a:off x="6085737" y="4546157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2/6/20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D006C6-CBE6-4B7C-A788-6C712E1C4273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/>
              <a:t>Independent Set Lemma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44862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b="1" dirty="0"/>
              <a:t>Lemma: </a:t>
            </a:r>
            <a:r>
              <a:rPr lang="en-US" sz="2000" dirty="0"/>
              <a:t>Every triangulated planar graph on </a:t>
            </a:r>
            <a:r>
              <a:rPr lang="en-US" sz="2000" i="1" dirty="0">
                <a:solidFill>
                  <a:srgbClr val="008380"/>
                </a:solidFill>
              </a:rPr>
              <a:t>n≥</a:t>
            </a:r>
            <a:r>
              <a:rPr lang="en-US" sz="2000" dirty="0">
                <a:solidFill>
                  <a:srgbClr val="008380"/>
                </a:solidFill>
              </a:rPr>
              <a:t>4</a:t>
            </a:r>
            <a:r>
              <a:rPr lang="en-US" sz="2000" dirty="0"/>
              <a:t> vertices contains an independent vertex set of size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/18</a:t>
            </a:r>
            <a:r>
              <a:rPr lang="en-US" sz="2000" dirty="0"/>
              <a:t> in which each vertex has degree at most </a:t>
            </a:r>
            <a:r>
              <a:rPr lang="en-US" sz="2000" dirty="0">
                <a:solidFill>
                  <a:srgbClr val="008380"/>
                </a:solidFill>
              </a:rPr>
              <a:t>8</a:t>
            </a:r>
            <a:r>
              <a:rPr lang="en-US" sz="2000" dirty="0"/>
              <a:t>. Such a set can be computed in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dirty="0"/>
              <a:t>time.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2773363"/>
            <a:ext cx="6992938" cy="2986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Greedy algorithm to construct an independent set: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Mark all vertices of degree ≥ 9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While there is an unmarked vertex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an unmarked vertex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to the independent set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Mark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and all its neighbors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Can be implemented in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time: Keep list of unmarked vertices, and store the triangulation in a data structure (DCEL) that allows finding neighbors in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time.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cxnSp>
        <p:nvCxnSpPr>
          <p:cNvPr id="15368" name="Straight Connector 46"/>
          <p:cNvCxnSpPr>
            <a:cxnSpLocks noChangeShapeType="1"/>
            <a:stCxn id="15396" idx="0"/>
            <a:endCxn id="85" idx="4"/>
          </p:cNvCxnSpPr>
          <p:nvPr/>
        </p:nvCxnSpPr>
        <p:spPr bwMode="auto">
          <a:xfrm flipV="1">
            <a:off x="7032625" y="3490913"/>
            <a:ext cx="84138" cy="587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9" name="Straight Connector 46"/>
          <p:cNvCxnSpPr>
            <a:cxnSpLocks noChangeShapeType="1"/>
            <a:stCxn id="15396" idx="2"/>
            <a:endCxn id="94" idx="7"/>
          </p:cNvCxnSpPr>
          <p:nvPr/>
        </p:nvCxnSpPr>
        <p:spPr bwMode="auto">
          <a:xfrm flipH="1">
            <a:off x="6189663" y="4122738"/>
            <a:ext cx="798512" cy="5254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0" name="Straight Connector 46"/>
          <p:cNvCxnSpPr>
            <a:cxnSpLocks noChangeShapeType="1"/>
            <a:stCxn id="84" idx="6"/>
          </p:cNvCxnSpPr>
          <p:nvPr/>
        </p:nvCxnSpPr>
        <p:spPr bwMode="auto">
          <a:xfrm flipH="1">
            <a:off x="7007225" y="4078288"/>
            <a:ext cx="803275" cy="396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Straight Connector 49"/>
          <p:cNvCxnSpPr>
            <a:cxnSpLocks noChangeShapeType="1"/>
            <a:stCxn id="15396" idx="0"/>
            <a:endCxn id="89" idx="1"/>
          </p:cNvCxnSpPr>
          <p:nvPr/>
        </p:nvCxnSpPr>
        <p:spPr bwMode="auto">
          <a:xfrm flipH="1" flipV="1">
            <a:off x="6891338" y="3732213"/>
            <a:ext cx="141287" cy="346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Straight Connector 49"/>
          <p:cNvCxnSpPr>
            <a:cxnSpLocks noChangeShapeType="1"/>
            <a:stCxn id="15396" idx="3"/>
            <a:endCxn id="82" idx="3"/>
          </p:cNvCxnSpPr>
          <p:nvPr/>
        </p:nvCxnSpPr>
        <p:spPr bwMode="auto">
          <a:xfrm flipV="1">
            <a:off x="7000875" y="3938588"/>
            <a:ext cx="188913" cy="215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3" name="Straight Connector 46"/>
          <p:cNvCxnSpPr>
            <a:cxnSpLocks noChangeShapeType="1"/>
            <a:stCxn id="85" idx="6"/>
            <a:endCxn id="15384" idx="1"/>
          </p:cNvCxnSpPr>
          <p:nvPr/>
        </p:nvCxnSpPr>
        <p:spPr bwMode="auto">
          <a:xfrm>
            <a:off x="7161213" y="3446463"/>
            <a:ext cx="669925" cy="587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4" name="Straight Connector 46"/>
          <p:cNvCxnSpPr>
            <a:cxnSpLocks noChangeShapeType="1"/>
            <a:stCxn id="85" idx="5"/>
            <a:endCxn id="15389" idx="1"/>
          </p:cNvCxnSpPr>
          <p:nvPr/>
        </p:nvCxnSpPr>
        <p:spPr bwMode="auto">
          <a:xfrm>
            <a:off x="7148513" y="3478213"/>
            <a:ext cx="371475" cy="342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5" name="Straight Connector 46"/>
          <p:cNvCxnSpPr>
            <a:cxnSpLocks noChangeShapeType="1"/>
            <a:stCxn id="15384" idx="0"/>
            <a:endCxn id="15389" idx="7"/>
          </p:cNvCxnSpPr>
          <p:nvPr/>
        </p:nvCxnSpPr>
        <p:spPr bwMode="auto">
          <a:xfrm flipH="1">
            <a:off x="7583488" y="3490913"/>
            <a:ext cx="279400" cy="330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6" name="Straight Connector 46"/>
          <p:cNvCxnSpPr>
            <a:cxnSpLocks noChangeShapeType="1"/>
            <a:endCxn id="15391" idx="4"/>
          </p:cNvCxnSpPr>
          <p:nvPr/>
        </p:nvCxnSpPr>
        <p:spPr bwMode="auto">
          <a:xfrm flipV="1">
            <a:off x="6902450" y="2527300"/>
            <a:ext cx="427038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7" name="Straight Connector 46"/>
          <p:cNvCxnSpPr>
            <a:cxnSpLocks noChangeShapeType="1"/>
            <a:stCxn id="89" idx="3"/>
          </p:cNvCxnSpPr>
          <p:nvPr/>
        </p:nvCxnSpPr>
        <p:spPr bwMode="auto">
          <a:xfrm flipH="1">
            <a:off x="6157913" y="3794125"/>
            <a:ext cx="733425" cy="898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8" name="Straight Connector 46"/>
          <p:cNvCxnSpPr>
            <a:cxnSpLocks noChangeShapeType="1"/>
            <a:stCxn id="84" idx="3"/>
            <a:endCxn id="94" idx="2"/>
          </p:cNvCxnSpPr>
          <p:nvPr/>
        </p:nvCxnSpPr>
        <p:spPr bwMode="auto">
          <a:xfrm flipH="1">
            <a:off x="6113463" y="41100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9" name="Straight Connector 46"/>
          <p:cNvCxnSpPr>
            <a:cxnSpLocks noChangeShapeType="1"/>
            <a:stCxn id="84" idx="4"/>
            <a:endCxn id="15392" idx="5"/>
          </p:cNvCxnSpPr>
          <p:nvPr/>
        </p:nvCxnSpPr>
        <p:spPr bwMode="auto">
          <a:xfrm>
            <a:off x="7766050" y="4122738"/>
            <a:ext cx="1074738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0" name="Straight Connector 46"/>
          <p:cNvCxnSpPr>
            <a:cxnSpLocks noChangeShapeType="1"/>
            <a:stCxn id="15384" idx="5"/>
            <a:endCxn id="15392" idx="5"/>
          </p:cNvCxnSpPr>
          <p:nvPr/>
        </p:nvCxnSpPr>
        <p:spPr bwMode="auto">
          <a:xfrm>
            <a:off x="7894638" y="35671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1" name="Straight Connector 46"/>
          <p:cNvCxnSpPr>
            <a:cxnSpLocks noChangeShapeType="1"/>
            <a:stCxn id="85" idx="0"/>
            <a:endCxn id="15391" idx="4"/>
          </p:cNvCxnSpPr>
          <p:nvPr/>
        </p:nvCxnSpPr>
        <p:spPr bwMode="auto">
          <a:xfrm flipV="1">
            <a:off x="7116763" y="25273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2" name="Straight Connector 46"/>
          <p:cNvCxnSpPr>
            <a:cxnSpLocks noChangeShapeType="1"/>
            <a:stCxn id="15384" idx="0"/>
            <a:endCxn id="15391" idx="1"/>
          </p:cNvCxnSpPr>
          <p:nvPr/>
        </p:nvCxnSpPr>
        <p:spPr bwMode="auto">
          <a:xfrm flipH="1" flipV="1">
            <a:off x="7299325" y="2452688"/>
            <a:ext cx="563563" cy="10382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3" name="Straight Connector 46"/>
          <p:cNvCxnSpPr>
            <a:cxnSpLocks noChangeShapeType="1"/>
            <a:stCxn id="84" idx="2"/>
          </p:cNvCxnSpPr>
          <p:nvPr/>
        </p:nvCxnSpPr>
        <p:spPr bwMode="auto">
          <a:xfrm flipH="1" flipV="1">
            <a:off x="7223125" y="39147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4" name="Oval 21"/>
          <p:cNvSpPr>
            <a:spLocks noChangeArrowheads="1"/>
          </p:cNvSpPr>
          <p:nvPr/>
        </p:nvSpPr>
        <p:spPr bwMode="auto">
          <a:xfrm>
            <a:off x="7818438" y="3490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85" name="Straight Connector 47"/>
          <p:cNvCxnSpPr>
            <a:cxnSpLocks noChangeShapeType="1"/>
            <a:stCxn id="15384" idx="4"/>
            <a:endCxn id="84" idx="0"/>
          </p:cNvCxnSpPr>
          <p:nvPr/>
        </p:nvCxnSpPr>
        <p:spPr bwMode="auto">
          <a:xfrm flipH="1">
            <a:off x="7766050" y="35798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6" name="Straight Connector 48"/>
          <p:cNvCxnSpPr>
            <a:cxnSpLocks noChangeShapeType="1"/>
            <a:stCxn id="82" idx="2"/>
            <a:endCxn id="15389" idx="6"/>
          </p:cNvCxnSpPr>
          <p:nvPr/>
        </p:nvCxnSpPr>
        <p:spPr bwMode="auto">
          <a:xfrm flipV="1">
            <a:off x="7177088" y="38512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7" name="Straight Connector 49"/>
          <p:cNvCxnSpPr>
            <a:cxnSpLocks noChangeShapeType="1"/>
            <a:stCxn id="85" idx="4"/>
            <a:endCxn id="82" idx="4"/>
          </p:cNvCxnSpPr>
          <p:nvPr/>
        </p:nvCxnSpPr>
        <p:spPr bwMode="auto">
          <a:xfrm>
            <a:off x="7116763" y="34909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8" name="Straight Connector 49"/>
          <p:cNvCxnSpPr>
            <a:cxnSpLocks noChangeShapeType="1"/>
            <a:stCxn id="89" idx="3"/>
            <a:endCxn id="85" idx="3"/>
          </p:cNvCxnSpPr>
          <p:nvPr/>
        </p:nvCxnSpPr>
        <p:spPr bwMode="auto">
          <a:xfrm flipV="1">
            <a:off x="6891338" y="3478213"/>
            <a:ext cx="193675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9" name="Oval 21"/>
          <p:cNvSpPr>
            <a:spLocks noChangeArrowheads="1"/>
          </p:cNvSpPr>
          <p:nvPr/>
        </p:nvSpPr>
        <p:spPr bwMode="auto">
          <a:xfrm>
            <a:off x="7507288" y="3806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90" name="Straight Connector 48"/>
          <p:cNvCxnSpPr>
            <a:cxnSpLocks noChangeShapeType="1"/>
            <a:stCxn id="15389" idx="1"/>
            <a:endCxn id="84" idx="5"/>
          </p:cNvCxnSpPr>
          <p:nvPr/>
        </p:nvCxnSpPr>
        <p:spPr bwMode="auto">
          <a:xfrm>
            <a:off x="7519988" y="3821113"/>
            <a:ext cx="277812" cy="2889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1" name="Oval 21"/>
          <p:cNvSpPr>
            <a:spLocks noChangeArrowheads="1"/>
          </p:cNvSpPr>
          <p:nvPr/>
        </p:nvSpPr>
        <p:spPr bwMode="auto">
          <a:xfrm>
            <a:off x="7285038" y="24384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92" name="Oval 21"/>
          <p:cNvSpPr>
            <a:spLocks noChangeArrowheads="1"/>
          </p:cNvSpPr>
          <p:nvPr/>
        </p:nvSpPr>
        <p:spPr bwMode="auto">
          <a:xfrm>
            <a:off x="8764588" y="46482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93" name="Straight Connector 46"/>
          <p:cNvCxnSpPr>
            <a:cxnSpLocks noChangeShapeType="1"/>
            <a:stCxn id="15392" idx="2"/>
          </p:cNvCxnSpPr>
          <p:nvPr/>
        </p:nvCxnSpPr>
        <p:spPr bwMode="auto">
          <a:xfrm flipH="1" flipV="1">
            <a:off x="6194425" y="4683125"/>
            <a:ext cx="2570163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4" name="Straight Connector 46"/>
          <p:cNvCxnSpPr>
            <a:cxnSpLocks noChangeShapeType="1"/>
            <a:stCxn id="15391" idx="0"/>
            <a:endCxn id="94" idx="7"/>
          </p:cNvCxnSpPr>
          <p:nvPr/>
        </p:nvCxnSpPr>
        <p:spPr bwMode="auto">
          <a:xfrm flipH="1">
            <a:off x="6189663" y="2438400"/>
            <a:ext cx="1139825" cy="2209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5" name="Straight Connector 46"/>
          <p:cNvCxnSpPr>
            <a:cxnSpLocks noChangeShapeType="1"/>
            <a:stCxn id="15391" idx="5"/>
            <a:endCxn id="15392" idx="1"/>
          </p:cNvCxnSpPr>
          <p:nvPr/>
        </p:nvCxnSpPr>
        <p:spPr bwMode="auto">
          <a:xfrm>
            <a:off x="7361238" y="25146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6" name="Oval 21"/>
          <p:cNvSpPr>
            <a:spLocks noChangeArrowheads="1"/>
          </p:cNvSpPr>
          <p:nvPr/>
        </p:nvSpPr>
        <p:spPr bwMode="auto">
          <a:xfrm>
            <a:off x="6988175" y="4078288"/>
            <a:ext cx="88900" cy="889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48475" y="4030663"/>
            <a:ext cx="31273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Oval 21"/>
          <p:cNvSpPr>
            <a:spLocks noChangeArrowheads="1"/>
          </p:cNvSpPr>
          <p:nvPr/>
        </p:nvSpPr>
        <p:spPr bwMode="auto">
          <a:xfrm>
            <a:off x="7177088" y="3862388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4" name="Oval 21"/>
          <p:cNvSpPr>
            <a:spLocks noChangeArrowheads="1"/>
          </p:cNvSpPr>
          <p:nvPr/>
        </p:nvSpPr>
        <p:spPr bwMode="auto">
          <a:xfrm>
            <a:off x="7721600" y="4033838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5" name="Oval 21"/>
          <p:cNvSpPr>
            <a:spLocks noChangeArrowheads="1"/>
          </p:cNvSpPr>
          <p:nvPr/>
        </p:nvSpPr>
        <p:spPr bwMode="auto">
          <a:xfrm>
            <a:off x="7072313" y="3402013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9" name="Oval 21"/>
          <p:cNvSpPr>
            <a:spLocks noChangeArrowheads="1"/>
          </p:cNvSpPr>
          <p:nvPr/>
        </p:nvSpPr>
        <p:spPr bwMode="auto">
          <a:xfrm>
            <a:off x="6877050" y="3717925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4" name="Oval 21"/>
          <p:cNvSpPr>
            <a:spLocks noChangeArrowheads="1"/>
          </p:cNvSpPr>
          <p:nvPr/>
        </p:nvSpPr>
        <p:spPr bwMode="auto">
          <a:xfrm>
            <a:off x="6113463" y="4633913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arrow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6724</TotalTime>
  <Words>1396</Words>
  <Application>Microsoft Office PowerPoint</Application>
  <PresentationFormat>On-screen Show (4:3)</PresentationFormat>
  <Paragraphs>155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Default Design</vt:lpstr>
      <vt:lpstr>CMPS 3130/6130 Computational Geometry Spring 2020</vt:lpstr>
      <vt:lpstr>Kirkpatrick’s Point Location Algorithm</vt:lpstr>
      <vt:lpstr>Kirkpatrick’s Hierarchy</vt:lpstr>
      <vt:lpstr>Vertex Deletion and Independent Sets</vt:lpstr>
      <vt:lpstr>Independent Set Lemma</vt:lpstr>
      <vt:lpstr>Hierarchy Example</vt:lpstr>
      <vt:lpstr>Hierarchy Data Structure</vt:lpstr>
      <vt:lpstr>Analysis</vt:lpstr>
      <vt:lpstr>Independent Set Lemma</vt:lpstr>
      <vt:lpstr>Independent Set Lemma</vt:lpstr>
      <vt:lpstr>Summing Up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Wenk, Carola</cp:lastModifiedBy>
  <cp:revision>322</cp:revision>
  <dcterms:created xsi:type="dcterms:W3CDTF">2001-09-03T00:33:29Z</dcterms:created>
  <dcterms:modified xsi:type="dcterms:W3CDTF">2020-02-06T23:06:47Z</dcterms:modified>
</cp:coreProperties>
</file>