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84" r:id="rId2"/>
    <p:sldId id="290" r:id="rId3"/>
    <p:sldId id="291" r:id="rId4"/>
    <p:sldId id="322" r:id="rId5"/>
    <p:sldId id="292" r:id="rId6"/>
    <p:sldId id="320" r:id="rId7"/>
    <p:sldId id="321" r:id="rId8"/>
    <p:sldId id="293" r:id="rId9"/>
    <p:sldId id="294" r:id="rId10"/>
  </p:sldIdLst>
  <p:sldSz cx="9144000" cy="6858000" type="screen4x3"/>
  <p:notesSz cx="9240838" cy="6954838"/>
  <p:custDataLst>
    <p:tags r:id="rId1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008380"/>
    <a:srgbClr val="0000FF"/>
    <a:srgbClr val="339933"/>
    <a:srgbClr val="CC99FF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131" d="100"/>
          <a:sy n="131" d="100"/>
        </p:scale>
        <p:origin x="1296" y="132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502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50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94438E-7F36-4460-BBCD-61A5C7E56C08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3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94438E-7F36-4460-BBCD-61A5C7E56C08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649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7809CE-930D-4100-BD10-CE2C75C4DBC6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40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7809CE-930D-4100-BD10-CE2C75C4DBC6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047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7809CE-930D-4100-BD10-CE2C75C4DBC6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179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E727A6-7DF9-4641-834D-927C5580E40C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02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673865-1BB1-4B45-86D1-EC632F889397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35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2/4/20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cs.umd.edu/class/spring2010/cmsc754/Lects/cmsc754-lects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2/4/20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sz="32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>
                <a:solidFill>
                  <a:schemeClr val="accent2"/>
                </a:solidFill>
              </a:rPr>
              <a:t>Planar Subdivisions and Point Location 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/>
              <a:t>Carola</a:t>
            </a:r>
            <a:r>
              <a:rPr lang="en-US" sz="2400" b="1" dirty="0"/>
              <a:t> </a:t>
            </a:r>
            <a:r>
              <a:rPr lang="en-US" sz="2400" b="1" dirty="0" err="1"/>
              <a:t>Wenk</a:t>
            </a:r>
            <a:br>
              <a:rPr lang="en-US" sz="2400" b="1" dirty="0"/>
            </a:br>
            <a:endParaRPr lang="en-US" sz="2400" b="1" dirty="0"/>
          </a:p>
          <a:p>
            <a:pPr eaLnBrk="1" hangingPunct="1">
              <a:lnSpc>
                <a:spcPct val="90000"/>
              </a:lnSpc>
            </a:pPr>
            <a:r>
              <a:rPr lang="en-US" sz="1400" dirty="0"/>
              <a:t>Based on:</a:t>
            </a:r>
            <a:br>
              <a:rPr lang="en-US" sz="1400" dirty="0"/>
            </a:br>
            <a:r>
              <a:rPr lang="en-US" sz="1400" dirty="0">
                <a:hlinkClick r:id="rId3"/>
              </a:rPr>
              <a:t>Computational Geometry: Algorithms and Applications</a:t>
            </a:r>
            <a:br>
              <a:rPr lang="en-US" sz="1400" dirty="0"/>
            </a:br>
            <a:r>
              <a:rPr lang="en-US" sz="1400" dirty="0"/>
              <a:t>and </a:t>
            </a:r>
            <a:r>
              <a:rPr lang="en-US" sz="1400" dirty="0">
                <a:hlinkClick r:id="rId4"/>
              </a:rPr>
              <a:t>David Mount’s lecture notes</a:t>
            </a:r>
            <a:endParaRPr lang="en-US" sz="1400" dirty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FA86B65-B166-4CFB-A527-FE4AC7EFA986}"/>
              </a:ext>
            </a:extLst>
          </p:cNvPr>
          <p:cNvGrpSpPr/>
          <p:nvPr/>
        </p:nvGrpSpPr>
        <p:grpSpPr>
          <a:xfrm>
            <a:off x="3235325" y="1586706"/>
            <a:ext cx="1858963" cy="2424112"/>
            <a:chOff x="6086475" y="906463"/>
            <a:chExt cx="1858963" cy="2424112"/>
          </a:xfrm>
        </p:grpSpPr>
        <p:pic>
          <p:nvPicPr>
            <p:cNvPr id="14" name="Picture 29">
              <a:extLst>
                <a:ext uri="{FF2B5EF4-FFF2-40B4-BE49-F238E27FC236}">
                  <a16:creationId xmlns:a16="http://schemas.microsoft.com/office/drawing/2014/main" id="{2F374055-E31E-49B2-BC1A-F93FDBB792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789"/>
            <a:stretch>
              <a:fillRect/>
            </a:stretch>
          </p:blipFill>
          <p:spPr bwMode="auto">
            <a:xfrm>
              <a:off x="6086475" y="906463"/>
              <a:ext cx="1858963" cy="2424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Oval 21">
              <a:extLst>
                <a:ext uri="{FF2B5EF4-FFF2-40B4-BE49-F238E27FC236}">
                  <a16:creationId xmlns:a16="http://schemas.microsoft.com/office/drawing/2014/main" id="{576ED8AE-D0D3-4F62-B21E-BCBE2C8EC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0888" y="2122488"/>
              <a:ext cx="88900" cy="889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A49616D-EAB5-44FC-8F3A-4D9FDA7B10E7}"/>
                </a:ext>
              </a:extLst>
            </p:cNvPr>
            <p:cNvSpPr/>
            <p:nvPr/>
          </p:nvSpPr>
          <p:spPr>
            <a:xfrm>
              <a:off x="7159625" y="1966913"/>
              <a:ext cx="327025" cy="4000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1/30/20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/>
              <a:t>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/>
              <a:t>Let </a:t>
            </a:r>
            <a:r>
              <a:rPr lang="en-US" sz="2000" i="1">
                <a:solidFill>
                  <a:srgbClr val="008380"/>
                </a:solidFill>
              </a:rPr>
              <a:t>G</a:t>
            </a:r>
            <a:r>
              <a:rPr lang="en-US" sz="2000">
                <a:solidFill>
                  <a:srgbClr val="008380"/>
                </a:solidFill>
              </a:rPr>
              <a:t>=(</a:t>
            </a:r>
            <a:r>
              <a:rPr lang="en-US" sz="2000" i="1">
                <a:solidFill>
                  <a:srgbClr val="008380"/>
                </a:solidFill>
              </a:rPr>
              <a:t>V</a:t>
            </a:r>
            <a:r>
              <a:rPr lang="en-US" sz="2000">
                <a:solidFill>
                  <a:srgbClr val="008380"/>
                </a:solidFill>
              </a:rPr>
              <a:t>,</a:t>
            </a:r>
            <a:r>
              <a:rPr lang="en-US" sz="2000" i="1">
                <a:solidFill>
                  <a:srgbClr val="008380"/>
                </a:solidFill>
              </a:rPr>
              <a:t>E</a:t>
            </a:r>
            <a:r>
              <a:rPr lang="en-US" sz="2000">
                <a:solidFill>
                  <a:srgbClr val="008380"/>
                </a:solidFill>
              </a:rPr>
              <a:t>) </a:t>
            </a:r>
            <a:r>
              <a:rPr lang="en-US" sz="2000"/>
              <a:t>be an undirected graph.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>
                <a:sym typeface="Symbol" pitchFamily="18" charset="2"/>
              </a:rPr>
              <a:t> is planar if it can be embedded in the plane without edge crossings.</a:t>
            </a:r>
          </a:p>
        </p:txBody>
      </p:sp>
      <p:sp>
        <p:nvSpPr>
          <p:cNvPr id="3079" name="Oval 21"/>
          <p:cNvSpPr>
            <a:spLocks noChangeArrowheads="1"/>
          </p:cNvSpPr>
          <p:nvPr/>
        </p:nvSpPr>
        <p:spPr bwMode="auto">
          <a:xfrm>
            <a:off x="1257300" y="31623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Oval 21"/>
          <p:cNvSpPr>
            <a:spLocks noChangeArrowheads="1"/>
          </p:cNvSpPr>
          <p:nvPr/>
        </p:nvSpPr>
        <p:spPr bwMode="auto">
          <a:xfrm>
            <a:off x="1498600" y="26384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Oval 21"/>
          <p:cNvSpPr>
            <a:spLocks noChangeArrowheads="1"/>
          </p:cNvSpPr>
          <p:nvPr/>
        </p:nvSpPr>
        <p:spPr bwMode="auto">
          <a:xfrm>
            <a:off x="1898650" y="2790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Oval 21"/>
          <p:cNvSpPr>
            <a:spLocks noChangeArrowheads="1"/>
          </p:cNvSpPr>
          <p:nvPr/>
        </p:nvSpPr>
        <p:spPr bwMode="auto">
          <a:xfrm>
            <a:off x="1801813" y="3333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Oval 21"/>
          <p:cNvSpPr>
            <a:spLocks noChangeArrowheads="1"/>
          </p:cNvSpPr>
          <p:nvPr/>
        </p:nvSpPr>
        <p:spPr bwMode="auto">
          <a:xfrm>
            <a:off x="1152525" y="27019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84" name="Straight Connector 2"/>
          <p:cNvCxnSpPr>
            <a:cxnSpLocks noChangeShapeType="1"/>
            <a:stCxn id="3080" idx="0"/>
            <a:endCxn id="3079" idx="3"/>
          </p:cNvCxnSpPr>
          <p:nvPr/>
        </p:nvCxnSpPr>
        <p:spPr bwMode="auto">
          <a:xfrm flipH="1">
            <a:off x="1270000" y="26384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Straight Connector 25"/>
          <p:cNvCxnSpPr>
            <a:cxnSpLocks noChangeShapeType="1"/>
            <a:stCxn id="3081" idx="1"/>
            <a:endCxn id="3080" idx="6"/>
          </p:cNvCxnSpPr>
          <p:nvPr/>
        </p:nvCxnSpPr>
        <p:spPr bwMode="auto">
          <a:xfrm flipH="1" flipV="1">
            <a:off x="1587500" y="26828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Straight Connector 28"/>
          <p:cNvCxnSpPr>
            <a:cxnSpLocks noChangeShapeType="1"/>
            <a:stCxn id="3081" idx="4"/>
            <a:endCxn id="3082" idx="0"/>
          </p:cNvCxnSpPr>
          <p:nvPr/>
        </p:nvCxnSpPr>
        <p:spPr bwMode="auto">
          <a:xfrm flipH="1">
            <a:off x="1846263" y="28797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Straight Connector 31"/>
          <p:cNvCxnSpPr>
            <a:cxnSpLocks noChangeShapeType="1"/>
            <a:stCxn id="3079" idx="2"/>
            <a:endCxn id="3082" idx="2"/>
          </p:cNvCxnSpPr>
          <p:nvPr/>
        </p:nvCxnSpPr>
        <p:spPr bwMode="auto">
          <a:xfrm>
            <a:off x="1257300" y="3206750"/>
            <a:ext cx="544513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Straight Connector 34"/>
          <p:cNvCxnSpPr>
            <a:cxnSpLocks noChangeShapeType="1"/>
            <a:stCxn id="3083" idx="4"/>
            <a:endCxn id="3079" idx="4"/>
          </p:cNvCxnSpPr>
          <p:nvPr/>
        </p:nvCxnSpPr>
        <p:spPr bwMode="auto">
          <a:xfrm>
            <a:off x="1196975" y="27908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Straight Connector 37"/>
          <p:cNvCxnSpPr>
            <a:cxnSpLocks noChangeShapeType="1"/>
            <a:stCxn id="3083" idx="5"/>
            <a:endCxn id="3082" idx="1"/>
          </p:cNvCxnSpPr>
          <p:nvPr/>
        </p:nvCxnSpPr>
        <p:spPr bwMode="auto">
          <a:xfrm>
            <a:off x="1228725" y="2778125"/>
            <a:ext cx="585788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Oval 21"/>
          <p:cNvSpPr>
            <a:spLocks noChangeArrowheads="1"/>
          </p:cNvSpPr>
          <p:nvPr/>
        </p:nvSpPr>
        <p:spPr bwMode="auto">
          <a:xfrm>
            <a:off x="2801938" y="3206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1" name="Oval 21"/>
          <p:cNvSpPr>
            <a:spLocks noChangeArrowheads="1"/>
          </p:cNvSpPr>
          <p:nvPr/>
        </p:nvSpPr>
        <p:spPr bwMode="auto">
          <a:xfrm>
            <a:off x="3043238" y="26828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2" name="Oval 21"/>
          <p:cNvSpPr>
            <a:spLocks noChangeArrowheads="1"/>
          </p:cNvSpPr>
          <p:nvPr/>
        </p:nvSpPr>
        <p:spPr bwMode="auto">
          <a:xfrm>
            <a:off x="3443288" y="28352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3" name="Oval 21"/>
          <p:cNvSpPr>
            <a:spLocks noChangeArrowheads="1"/>
          </p:cNvSpPr>
          <p:nvPr/>
        </p:nvSpPr>
        <p:spPr bwMode="auto">
          <a:xfrm>
            <a:off x="3346450" y="33782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4" name="Oval 21"/>
          <p:cNvSpPr>
            <a:spLocks noChangeArrowheads="1"/>
          </p:cNvSpPr>
          <p:nvPr/>
        </p:nvSpPr>
        <p:spPr bwMode="auto">
          <a:xfrm>
            <a:off x="2697163" y="27463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95" name="Straight Connector 45"/>
          <p:cNvCxnSpPr>
            <a:cxnSpLocks noChangeShapeType="1"/>
            <a:stCxn id="3091" idx="0"/>
            <a:endCxn id="3090" idx="3"/>
          </p:cNvCxnSpPr>
          <p:nvPr/>
        </p:nvCxnSpPr>
        <p:spPr bwMode="auto">
          <a:xfrm flipH="1">
            <a:off x="2814638" y="268287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6" name="Straight Connector 46"/>
          <p:cNvCxnSpPr>
            <a:cxnSpLocks noChangeShapeType="1"/>
            <a:stCxn id="3092" idx="1"/>
            <a:endCxn id="3091" idx="6"/>
          </p:cNvCxnSpPr>
          <p:nvPr/>
        </p:nvCxnSpPr>
        <p:spPr bwMode="auto">
          <a:xfrm flipH="1" flipV="1">
            <a:off x="3132138" y="272732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7" name="Straight Connector 47"/>
          <p:cNvCxnSpPr>
            <a:cxnSpLocks noChangeShapeType="1"/>
            <a:stCxn id="3092" idx="4"/>
            <a:endCxn id="3093" idx="0"/>
          </p:cNvCxnSpPr>
          <p:nvPr/>
        </p:nvCxnSpPr>
        <p:spPr bwMode="auto">
          <a:xfrm flipH="1">
            <a:off x="3390900" y="2924175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Straight Connector 48"/>
          <p:cNvCxnSpPr>
            <a:cxnSpLocks noChangeShapeType="1"/>
            <a:stCxn id="3090" idx="2"/>
            <a:endCxn id="3093" idx="2"/>
          </p:cNvCxnSpPr>
          <p:nvPr/>
        </p:nvCxnSpPr>
        <p:spPr bwMode="auto">
          <a:xfrm>
            <a:off x="2801938" y="3251200"/>
            <a:ext cx="544512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9" name="Straight Connector 49"/>
          <p:cNvCxnSpPr>
            <a:cxnSpLocks noChangeShapeType="1"/>
            <a:stCxn id="3094" idx="4"/>
            <a:endCxn id="3090" idx="4"/>
          </p:cNvCxnSpPr>
          <p:nvPr/>
        </p:nvCxnSpPr>
        <p:spPr bwMode="auto">
          <a:xfrm>
            <a:off x="2741613" y="283527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0" name="Right Arrow 22"/>
          <p:cNvSpPr>
            <a:spLocks noChangeArrowheads="1"/>
          </p:cNvSpPr>
          <p:nvPr/>
        </p:nvSpPr>
        <p:spPr bwMode="auto">
          <a:xfrm>
            <a:off x="2171700" y="3062288"/>
            <a:ext cx="223838" cy="46037"/>
          </a:xfrm>
          <a:prstGeom prst="rightArrow">
            <a:avLst>
              <a:gd name="adj1" fmla="val 50000"/>
              <a:gd name="adj2" fmla="val 49657"/>
            </a:avLst>
          </a:prstGeom>
          <a:noFill/>
          <a:ln w="38100">
            <a:solidFill>
              <a:srgbClr val="3399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1" name="Freeform 24"/>
          <p:cNvSpPr>
            <a:spLocks/>
          </p:cNvSpPr>
          <p:nvPr/>
        </p:nvSpPr>
        <p:spPr bwMode="auto">
          <a:xfrm>
            <a:off x="2547938" y="2787650"/>
            <a:ext cx="833437" cy="819150"/>
          </a:xfrm>
          <a:custGeom>
            <a:avLst/>
            <a:gdLst>
              <a:gd name="T0" fmla="*/ 833432 w 833438"/>
              <a:gd name="T1" fmla="*/ 661987 h 819150"/>
              <a:gd name="T2" fmla="*/ 823907 w 833438"/>
              <a:gd name="T3" fmla="*/ 738187 h 819150"/>
              <a:gd name="T4" fmla="*/ 814382 w 833438"/>
              <a:gd name="T5" fmla="*/ 752475 h 819150"/>
              <a:gd name="T6" fmla="*/ 800094 w 833438"/>
              <a:gd name="T7" fmla="*/ 766762 h 819150"/>
              <a:gd name="T8" fmla="*/ 761994 w 833438"/>
              <a:gd name="T9" fmla="*/ 785812 h 819150"/>
              <a:gd name="T10" fmla="*/ 709607 w 833438"/>
              <a:gd name="T11" fmla="*/ 795337 h 819150"/>
              <a:gd name="T12" fmla="*/ 633407 w 833438"/>
              <a:gd name="T13" fmla="*/ 809625 h 819150"/>
              <a:gd name="T14" fmla="*/ 609594 w 833438"/>
              <a:gd name="T15" fmla="*/ 814387 h 819150"/>
              <a:gd name="T16" fmla="*/ 461957 w 833438"/>
              <a:gd name="T17" fmla="*/ 819150 h 819150"/>
              <a:gd name="T18" fmla="*/ 376238 w 833438"/>
              <a:gd name="T19" fmla="*/ 814387 h 819150"/>
              <a:gd name="T20" fmla="*/ 323850 w 833438"/>
              <a:gd name="T21" fmla="*/ 800100 h 819150"/>
              <a:gd name="T22" fmla="*/ 309563 w 833438"/>
              <a:gd name="T23" fmla="*/ 795337 h 819150"/>
              <a:gd name="T24" fmla="*/ 290513 w 833438"/>
              <a:gd name="T25" fmla="*/ 785812 h 819150"/>
              <a:gd name="T26" fmla="*/ 276225 w 833438"/>
              <a:gd name="T27" fmla="*/ 781050 h 819150"/>
              <a:gd name="T28" fmla="*/ 252413 w 833438"/>
              <a:gd name="T29" fmla="*/ 766762 h 819150"/>
              <a:gd name="T30" fmla="*/ 233363 w 833438"/>
              <a:gd name="T31" fmla="*/ 757237 h 819150"/>
              <a:gd name="T32" fmla="*/ 204788 w 833438"/>
              <a:gd name="T33" fmla="*/ 738187 h 819150"/>
              <a:gd name="T34" fmla="*/ 171450 w 833438"/>
              <a:gd name="T35" fmla="*/ 723900 h 819150"/>
              <a:gd name="T36" fmla="*/ 142875 w 833438"/>
              <a:gd name="T37" fmla="*/ 704850 h 819150"/>
              <a:gd name="T38" fmla="*/ 109538 w 833438"/>
              <a:gd name="T39" fmla="*/ 681037 h 819150"/>
              <a:gd name="T40" fmla="*/ 95250 w 833438"/>
              <a:gd name="T41" fmla="*/ 666750 h 819150"/>
              <a:gd name="T42" fmla="*/ 80963 w 833438"/>
              <a:gd name="T43" fmla="*/ 657225 h 819150"/>
              <a:gd name="T44" fmla="*/ 57150 w 833438"/>
              <a:gd name="T45" fmla="*/ 623887 h 819150"/>
              <a:gd name="T46" fmla="*/ 47625 w 833438"/>
              <a:gd name="T47" fmla="*/ 604837 h 819150"/>
              <a:gd name="T48" fmla="*/ 38100 w 833438"/>
              <a:gd name="T49" fmla="*/ 590550 h 819150"/>
              <a:gd name="T50" fmla="*/ 33338 w 833438"/>
              <a:gd name="T51" fmla="*/ 576262 h 819150"/>
              <a:gd name="T52" fmla="*/ 23813 w 833438"/>
              <a:gd name="T53" fmla="*/ 542925 h 819150"/>
              <a:gd name="T54" fmla="*/ 14288 w 833438"/>
              <a:gd name="T55" fmla="*/ 528637 h 819150"/>
              <a:gd name="T56" fmla="*/ 9525 w 833438"/>
              <a:gd name="T57" fmla="*/ 504825 h 819150"/>
              <a:gd name="T58" fmla="*/ 4763 w 833438"/>
              <a:gd name="T59" fmla="*/ 490537 h 819150"/>
              <a:gd name="T60" fmla="*/ 0 w 833438"/>
              <a:gd name="T61" fmla="*/ 428625 h 819150"/>
              <a:gd name="T62" fmla="*/ 4763 w 833438"/>
              <a:gd name="T63" fmla="*/ 338137 h 819150"/>
              <a:gd name="T64" fmla="*/ 9525 w 833438"/>
              <a:gd name="T65" fmla="*/ 323850 h 819150"/>
              <a:gd name="T66" fmla="*/ 14288 w 833438"/>
              <a:gd name="T67" fmla="*/ 300037 h 819150"/>
              <a:gd name="T68" fmla="*/ 23813 w 833438"/>
              <a:gd name="T69" fmla="*/ 271462 h 819150"/>
              <a:gd name="T70" fmla="*/ 28575 w 833438"/>
              <a:gd name="T71" fmla="*/ 252412 h 819150"/>
              <a:gd name="T72" fmla="*/ 38100 w 833438"/>
              <a:gd name="T73" fmla="*/ 238125 h 819150"/>
              <a:gd name="T74" fmla="*/ 47625 w 833438"/>
              <a:gd name="T75" fmla="*/ 219075 h 819150"/>
              <a:gd name="T76" fmla="*/ 52388 w 833438"/>
              <a:gd name="T77" fmla="*/ 200025 h 819150"/>
              <a:gd name="T78" fmla="*/ 61913 w 833438"/>
              <a:gd name="T79" fmla="*/ 185737 h 819150"/>
              <a:gd name="T80" fmla="*/ 85725 w 833438"/>
              <a:gd name="T81" fmla="*/ 152400 h 819150"/>
              <a:gd name="T82" fmla="*/ 114300 w 833438"/>
              <a:gd name="T83" fmla="*/ 100012 h 819150"/>
              <a:gd name="T84" fmla="*/ 128588 w 833438"/>
              <a:gd name="T85" fmla="*/ 85725 h 819150"/>
              <a:gd name="T86" fmla="*/ 138113 w 833438"/>
              <a:gd name="T87" fmla="*/ 66675 h 819150"/>
              <a:gd name="T88" fmla="*/ 152400 w 833438"/>
              <a:gd name="T89" fmla="*/ 57150 h 819150"/>
              <a:gd name="T90" fmla="*/ 171450 w 833438"/>
              <a:gd name="T91" fmla="*/ 33337 h 819150"/>
              <a:gd name="T92" fmla="*/ 180975 w 833438"/>
              <a:gd name="T93" fmla="*/ 19050 h 819150"/>
              <a:gd name="T94" fmla="*/ 200025 w 833438"/>
              <a:gd name="T95" fmla="*/ 0 h 81915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833438" h="819150">
                <a:moveTo>
                  <a:pt x="833438" y="661987"/>
                </a:moveTo>
                <a:cubicBezTo>
                  <a:pt x="832865" y="668861"/>
                  <a:pt x="831690" y="720040"/>
                  <a:pt x="823913" y="738187"/>
                </a:cubicBezTo>
                <a:cubicBezTo>
                  <a:pt x="821658" y="743448"/>
                  <a:pt x="818052" y="748078"/>
                  <a:pt x="814388" y="752475"/>
                </a:cubicBezTo>
                <a:cubicBezTo>
                  <a:pt x="810076" y="757649"/>
                  <a:pt x="805782" y="763146"/>
                  <a:pt x="800100" y="766762"/>
                </a:cubicBezTo>
                <a:cubicBezTo>
                  <a:pt x="788121" y="774385"/>
                  <a:pt x="776006" y="783477"/>
                  <a:pt x="762000" y="785812"/>
                </a:cubicBezTo>
                <a:cubicBezTo>
                  <a:pt x="725441" y="791906"/>
                  <a:pt x="742894" y="788681"/>
                  <a:pt x="709613" y="795337"/>
                </a:cubicBezTo>
                <a:cubicBezTo>
                  <a:pt x="665840" y="812846"/>
                  <a:pt x="701862" y="801069"/>
                  <a:pt x="633413" y="809625"/>
                </a:cubicBezTo>
                <a:cubicBezTo>
                  <a:pt x="625381" y="810629"/>
                  <a:pt x="617682" y="813938"/>
                  <a:pt x="609600" y="814387"/>
                </a:cubicBezTo>
                <a:cubicBezTo>
                  <a:pt x="560438" y="817118"/>
                  <a:pt x="511175" y="817562"/>
                  <a:pt x="461963" y="819150"/>
                </a:cubicBezTo>
                <a:cubicBezTo>
                  <a:pt x="433388" y="817562"/>
                  <a:pt x="404749" y="816866"/>
                  <a:pt x="376238" y="814387"/>
                </a:cubicBezTo>
                <a:cubicBezTo>
                  <a:pt x="358020" y="812803"/>
                  <a:pt x="340953" y="805801"/>
                  <a:pt x="323850" y="800100"/>
                </a:cubicBezTo>
                <a:cubicBezTo>
                  <a:pt x="319088" y="798512"/>
                  <a:pt x="314053" y="797582"/>
                  <a:pt x="309563" y="795337"/>
                </a:cubicBezTo>
                <a:cubicBezTo>
                  <a:pt x="303213" y="792162"/>
                  <a:pt x="297039" y="788609"/>
                  <a:pt x="290513" y="785812"/>
                </a:cubicBezTo>
                <a:cubicBezTo>
                  <a:pt x="285899" y="783835"/>
                  <a:pt x="280715" y="783295"/>
                  <a:pt x="276225" y="781050"/>
                </a:cubicBezTo>
                <a:cubicBezTo>
                  <a:pt x="267946" y="776910"/>
                  <a:pt x="260505" y="771258"/>
                  <a:pt x="252413" y="766762"/>
                </a:cubicBezTo>
                <a:cubicBezTo>
                  <a:pt x="246207" y="763314"/>
                  <a:pt x="239451" y="760890"/>
                  <a:pt x="233363" y="757237"/>
                </a:cubicBezTo>
                <a:cubicBezTo>
                  <a:pt x="223547" y="751347"/>
                  <a:pt x="214604" y="744077"/>
                  <a:pt x="204788" y="738187"/>
                </a:cubicBezTo>
                <a:cubicBezTo>
                  <a:pt x="190074" y="729358"/>
                  <a:pt x="186232" y="728827"/>
                  <a:pt x="171450" y="723900"/>
                </a:cubicBezTo>
                <a:cubicBezTo>
                  <a:pt x="144366" y="696814"/>
                  <a:pt x="170445" y="718635"/>
                  <a:pt x="142875" y="704850"/>
                </a:cubicBezTo>
                <a:cubicBezTo>
                  <a:pt x="136845" y="701835"/>
                  <a:pt x="112557" y="683625"/>
                  <a:pt x="109538" y="681037"/>
                </a:cubicBezTo>
                <a:cubicBezTo>
                  <a:pt x="104424" y="676654"/>
                  <a:pt x="100424" y="671062"/>
                  <a:pt x="95250" y="666750"/>
                </a:cubicBezTo>
                <a:cubicBezTo>
                  <a:pt x="90853" y="663086"/>
                  <a:pt x="85010" y="661272"/>
                  <a:pt x="80963" y="657225"/>
                </a:cubicBezTo>
                <a:cubicBezTo>
                  <a:pt x="77553" y="653815"/>
                  <a:pt x="60757" y="630199"/>
                  <a:pt x="57150" y="623887"/>
                </a:cubicBezTo>
                <a:cubicBezTo>
                  <a:pt x="53628" y="617723"/>
                  <a:pt x="51147" y="611001"/>
                  <a:pt x="47625" y="604837"/>
                </a:cubicBezTo>
                <a:cubicBezTo>
                  <a:pt x="44785" y="599867"/>
                  <a:pt x="41275" y="595312"/>
                  <a:pt x="38100" y="590550"/>
                </a:cubicBezTo>
                <a:cubicBezTo>
                  <a:pt x="36513" y="585787"/>
                  <a:pt x="34717" y="581089"/>
                  <a:pt x="33338" y="576262"/>
                </a:cubicBezTo>
                <a:cubicBezTo>
                  <a:pt x="31305" y="569147"/>
                  <a:pt x="27617" y="550533"/>
                  <a:pt x="23813" y="542925"/>
                </a:cubicBezTo>
                <a:cubicBezTo>
                  <a:pt x="21253" y="537805"/>
                  <a:pt x="17463" y="533400"/>
                  <a:pt x="14288" y="528637"/>
                </a:cubicBezTo>
                <a:cubicBezTo>
                  <a:pt x="12700" y="520700"/>
                  <a:pt x="11488" y="512678"/>
                  <a:pt x="9525" y="504825"/>
                </a:cubicBezTo>
                <a:cubicBezTo>
                  <a:pt x="8307" y="499955"/>
                  <a:pt x="5386" y="495518"/>
                  <a:pt x="4763" y="490537"/>
                </a:cubicBezTo>
                <a:cubicBezTo>
                  <a:pt x="2196" y="469999"/>
                  <a:pt x="1588" y="449262"/>
                  <a:pt x="0" y="428625"/>
                </a:cubicBezTo>
                <a:cubicBezTo>
                  <a:pt x="1588" y="398462"/>
                  <a:pt x="2028" y="368217"/>
                  <a:pt x="4763" y="338137"/>
                </a:cubicBezTo>
                <a:cubicBezTo>
                  <a:pt x="5217" y="333138"/>
                  <a:pt x="8307" y="328720"/>
                  <a:pt x="9525" y="323850"/>
                </a:cubicBezTo>
                <a:cubicBezTo>
                  <a:pt x="11488" y="315997"/>
                  <a:pt x="12158" y="307847"/>
                  <a:pt x="14288" y="300037"/>
                </a:cubicBezTo>
                <a:cubicBezTo>
                  <a:pt x="16930" y="290351"/>
                  <a:pt x="21378" y="281203"/>
                  <a:pt x="23813" y="271462"/>
                </a:cubicBezTo>
                <a:cubicBezTo>
                  <a:pt x="25400" y="265112"/>
                  <a:pt x="25997" y="258428"/>
                  <a:pt x="28575" y="252412"/>
                </a:cubicBezTo>
                <a:cubicBezTo>
                  <a:pt x="30830" y="247151"/>
                  <a:pt x="35260" y="243095"/>
                  <a:pt x="38100" y="238125"/>
                </a:cubicBezTo>
                <a:cubicBezTo>
                  <a:pt x="41622" y="231961"/>
                  <a:pt x="45132" y="225722"/>
                  <a:pt x="47625" y="219075"/>
                </a:cubicBezTo>
                <a:cubicBezTo>
                  <a:pt x="49923" y="212946"/>
                  <a:pt x="49810" y="206041"/>
                  <a:pt x="52388" y="200025"/>
                </a:cubicBezTo>
                <a:cubicBezTo>
                  <a:pt x="54643" y="194764"/>
                  <a:pt x="58586" y="190395"/>
                  <a:pt x="61913" y="185737"/>
                </a:cubicBezTo>
                <a:cubicBezTo>
                  <a:pt x="67500" y="177916"/>
                  <a:pt x="80547" y="161892"/>
                  <a:pt x="85725" y="152400"/>
                </a:cubicBezTo>
                <a:cubicBezTo>
                  <a:pt x="92570" y="139850"/>
                  <a:pt x="102851" y="113751"/>
                  <a:pt x="114300" y="100012"/>
                </a:cubicBezTo>
                <a:cubicBezTo>
                  <a:pt x="118612" y="94838"/>
                  <a:pt x="123825" y="90487"/>
                  <a:pt x="128588" y="85725"/>
                </a:cubicBezTo>
                <a:cubicBezTo>
                  <a:pt x="131763" y="79375"/>
                  <a:pt x="133568" y="72129"/>
                  <a:pt x="138113" y="66675"/>
                </a:cubicBezTo>
                <a:cubicBezTo>
                  <a:pt x="141777" y="62278"/>
                  <a:pt x="148824" y="61619"/>
                  <a:pt x="152400" y="57150"/>
                </a:cubicBezTo>
                <a:cubicBezTo>
                  <a:pt x="178690" y="24287"/>
                  <a:pt x="130507" y="60633"/>
                  <a:pt x="171450" y="33337"/>
                </a:cubicBezTo>
                <a:cubicBezTo>
                  <a:pt x="174625" y="28575"/>
                  <a:pt x="177311" y="23447"/>
                  <a:pt x="180975" y="19050"/>
                </a:cubicBezTo>
                <a:lnTo>
                  <a:pt x="200025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2" name="TextBox 26"/>
          <p:cNvSpPr txBox="1">
            <a:spLocks noChangeArrowheads="1"/>
          </p:cNvSpPr>
          <p:nvPr/>
        </p:nvSpPr>
        <p:spPr bwMode="auto">
          <a:xfrm>
            <a:off x="1073150" y="3616325"/>
            <a:ext cx="1246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planar</a:t>
            </a:r>
          </a:p>
        </p:txBody>
      </p:sp>
      <p:sp>
        <p:nvSpPr>
          <p:cNvPr id="3103" name="Freeform 32"/>
          <p:cNvSpPr>
            <a:spLocks/>
          </p:cNvSpPr>
          <p:nvPr/>
        </p:nvSpPr>
        <p:spPr bwMode="auto">
          <a:xfrm>
            <a:off x="4305300" y="2668588"/>
            <a:ext cx="1042988" cy="928687"/>
          </a:xfrm>
          <a:custGeom>
            <a:avLst/>
            <a:gdLst>
              <a:gd name="T0" fmla="*/ 200025 w 1042988"/>
              <a:gd name="T1" fmla="*/ 881058 h 928688"/>
              <a:gd name="T2" fmla="*/ 509588 w 1042988"/>
              <a:gd name="T3" fmla="*/ 0 h 928688"/>
              <a:gd name="T4" fmla="*/ 833438 w 1042988"/>
              <a:gd name="T5" fmla="*/ 928683 h 928688"/>
              <a:gd name="T6" fmla="*/ 0 w 1042988"/>
              <a:gd name="T7" fmla="*/ 242888 h 928688"/>
              <a:gd name="T8" fmla="*/ 1042988 w 1042988"/>
              <a:gd name="T9" fmla="*/ 266700 h 928688"/>
              <a:gd name="T10" fmla="*/ 200025 w 1042988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42988" h="928688">
                <a:moveTo>
                  <a:pt x="200025" y="881063"/>
                </a:moveTo>
                <a:lnTo>
                  <a:pt x="509588" y="0"/>
                </a:lnTo>
                <a:lnTo>
                  <a:pt x="833438" y="928688"/>
                </a:lnTo>
                <a:lnTo>
                  <a:pt x="0" y="242888"/>
                </a:lnTo>
                <a:lnTo>
                  <a:pt x="1042988" y="266700"/>
                </a:lnTo>
                <a:lnTo>
                  <a:pt x="200025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4" name="Freeform 33"/>
          <p:cNvSpPr>
            <a:spLocks/>
          </p:cNvSpPr>
          <p:nvPr/>
        </p:nvSpPr>
        <p:spPr bwMode="auto">
          <a:xfrm>
            <a:off x="4305300" y="2668588"/>
            <a:ext cx="1052513" cy="928687"/>
          </a:xfrm>
          <a:custGeom>
            <a:avLst/>
            <a:gdLst>
              <a:gd name="T0" fmla="*/ 190500 w 1052513"/>
              <a:gd name="T1" fmla="*/ 881058 h 928688"/>
              <a:gd name="T2" fmla="*/ 0 w 1052513"/>
              <a:gd name="T3" fmla="*/ 242888 h 928688"/>
              <a:gd name="T4" fmla="*/ 519113 w 1052513"/>
              <a:gd name="T5" fmla="*/ 0 h 928688"/>
              <a:gd name="T6" fmla="*/ 1052513 w 1052513"/>
              <a:gd name="T7" fmla="*/ 271463 h 928688"/>
              <a:gd name="T8" fmla="*/ 833438 w 1052513"/>
              <a:gd name="T9" fmla="*/ 928683 h 928688"/>
              <a:gd name="T10" fmla="*/ 190500 w 1052513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52513" h="928688">
                <a:moveTo>
                  <a:pt x="190500" y="881063"/>
                </a:moveTo>
                <a:lnTo>
                  <a:pt x="0" y="242888"/>
                </a:lnTo>
                <a:lnTo>
                  <a:pt x="519113" y="0"/>
                </a:lnTo>
                <a:lnTo>
                  <a:pt x="1052513" y="271463"/>
                </a:lnTo>
                <a:lnTo>
                  <a:pt x="833438" y="928688"/>
                </a:lnTo>
                <a:lnTo>
                  <a:pt x="190500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5" name="Oval 21"/>
          <p:cNvSpPr>
            <a:spLocks noChangeArrowheads="1"/>
          </p:cNvSpPr>
          <p:nvPr/>
        </p:nvSpPr>
        <p:spPr bwMode="auto">
          <a:xfrm>
            <a:off x="4468813" y="34956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6" name="Oval 21"/>
          <p:cNvSpPr>
            <a:spLocks noChangeArrowheads="1"/>
          </p:cNvSpPr>
          <p:nvPr/>
        </p:nvSpPr>
        <p:spPr bwMode="auto">
          <a:xfrm>
            <a:off x="4260850" y="28797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7" name="Oval 21"/>
          <p:cNvSpPr>
            <a:spLocks noChangeArrowheads="1"/>
          </p:cNvSpPr>
          <p:nvPr/>
        </p:nvSpPr>
        <p:spPr bwMode="auto">
          <a:xfrm>
            <a:off x="4783138" y="26400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8" name="Oval 21"/>
          <p:cNvSpPr>
            <a:spLocks noChangeArrowheads="1"/>
          </p:cNvSpPr>
          <p:nvPr/>
        </p:nvSpPr>
        <p:spPr bwMode="auto">
          <a:xfrm>
            <a:off x="5313363" y="28876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9" name="Oval 21"/>
          <p:cNvSpPr>
            <a:spLocks noChangeArrowheads="1"/>
          </p:cNvSpPr>
          <p:nvPr/>
        </p:nvSpPr>
        <p:spPr bwMode="auto">
          <a:xfrm>
            <a:off x="5103813" y="3552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0" name="TextBox 65"/>
          <p:cNvSpPr txBox="1">
            <a:spLocks noChangeArrowheads="1"/>
          </p:cNvSpPr>
          <p:nvPr/>
        </p:nvSpPr>
        <p:spPr bwMode="auto">
          <a:xfrm>
            <a:off x="4203700" y="3716338"/>
            <a:ext cx="1616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5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11" name="Freeform 35"/>
          <p:cNvSpPr>
            <a:spLocks/>
          </p:cNvSpPr>
          <p:nvPr/>
        </p:nvSpPr>
        <p:spPr bwMode="auto">
          <a:xfrm>
            <a:off x="6462713" y="2849563"/>
            <a:ext cx="1109662" cy="719137"/>
          </a:xfrm>
          <a:custGeom>
            <a:avLst/>
            <a:gdLst>
              <a:gd name="T0" fmla="*/ 0 w 1109662"/>
              <a:gd name="T1" fmla="*/ 4763 h 719138"/>
              <a:gd name="T2" fmla="*/ 1042987 w 1109662"/>
              <a:gd name="T3" fmla="*/ 0 h 719138"/>
              <a:gd name="T4" fmla="*/ 33337 w 1109662"/>
              <a:gd name="T5" fmla="*/ 380995 h 719138"/>
              <a:gd name="T6" fmla="*/ 1057275 w 1109662"/>
              <a:gd name="T7" fmla="*/ 361945 h 719138"/>
              <a:gd name="T8" fmla="*/ 23812 w 1109662"/>
              <a:gd name="T9" fmla="*/ 719133 h 719138"/>
              <a:gd name="T10" fmla="*/ 1109662 w 1109662"/>
              <a:gd name="T11" fmla="*/ 714370 h 719138"/>
              <a:gd name="T12" fmla="*/ 14287 w 1109662"/>
              <a:gd name="T13" fmla="*/ 371470 h 7191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09662" h="719138">
                <a:moveTo>
                  <a:pt x="0" y="4763"/>
                </a:moveTo>
                <a:lnTo>
                  <a:pt x="1042987" y="0"/>
                </a:lnTo>
                <a:lnTo>
                  <a:pt x="33337" y="381000"/>
                </a:lnTo>
                <a:lnTo>
                  <a:pt x="1057275" y="361950"/>
                </a:lnTo>
                <a:lnTo>
                  <a:pt x="23812" y="719138"/>
                </a:lnTo>
                <a:lnTo>
                  <a:pt x="1109662" y="714375"/>
                </a:lnTo>
                <a:lnTo>
                  <a:pt x="14287" y="37147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112" name="Straight Connector 38"/>
          <p:cNvCxnSpPr>
            <a:cxnSpLocks noChangeShapeType="1"/>
            <a:stCxn id="3111" idx="1"/>
            <a:endCxn id="3111" idx="4"/>
          </p:cNvCxnSpPr>
          <p:nvPr/>
        </p:nvCxnSpPr>
        <p:spPr bwMode="auto">
          <a:xfrm flipH="1">
            <a:off x="6486525" y="2849563"/>
            <a:ext cx="1019175" cy="7191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Straight Connector 52"/>
          <p:cNvCxnSpPr>
            <a:cxnSpLocks noChangeShapeType="1"/>
            <a:stCxn id="3111" idx="0"/>
            <a:endCxn id="3111" idx="3"/>
          </p:cNvCxnSpPr>
          <p:nvPr/>
        </p:nvCxnSpPr>
        <p:spPr bwMode="auto">
          <a:xfrm>
            <a:off x="6462713" y="2854325"/>
            <a:ext cx="1057275" cy="3571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Straight Connector 55"/>
          <p:cNvCxnSpPr>
            <a:cxnSpLocks noChangeShapeType="1"/>
            <a:endCxn id="3111" idx="5"/>
          </p:cNvCxnSpPr>
          <p:nvPr/>
        </p:nvCxnSpPr>
        <p:spPr bwMode="auto">
          <a:xfrm>
            <a:off x="6462713" y="2854325"/>
            <a:ext cx="1109662" cy="7096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Oval 21"/>
          <p:cNvSpPr>
            <a:spLocks noChangeArrowheads="1"/>
          </p:cNvSpPr>
          <p:nvPr/>
        </p:nvSpPr>
        <p:spPr bwMode="auto">
          <a:xfrm>
            <a:off x="6442075" y="28051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6" name="Oval 21"/>
          <p:cNvSpPr>
            <a:spLocks noChangeArrowheads="1"/>
          </p:cNvSpPr>
          <p:nvPr/>
        </p:nvSpPr>
        <p:spPr bwMode="auto">
          <a:xfrm>
            <a:off x="645160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7" name="Oval 21"/>
          <p:cNvSpPr>
            <a:spLocks noChangeArrowheads="1"/>
          </p:cNvSpPr>
          <p:nvPr/>
        </p:nvSpPr>
        <p:spPr bwMode="auto">
          <a:xfrm>
            <a:off x="6451600" y="35179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8" name="Oval 21"/>
          <p:cNvSpPr>
            <a:spLocks noChangeArrowheads="1"/>
          </p:cNvSpPr>
          <p:nvPr/>
        </p:nvSpPr>
        <p:spPr bwMode="auto">
          <a:xfrm>
            <a:off x="7475538" y="28130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9" name="Oval 21"/>
          <p:cNvSpPr>
            <a:spLocks noChangeArrowheads="1"/>
          </p:cNvSpPr>
          <p:nvPr/>
        </p:nvSpPr>
        <p:spPr bwMode="auto">
          <a:xfrm>
            <a:off x="746125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0" name="Oval 21"/>
          <p:cNvSpPr>
            <a:spLocks noChangeArrowheads="1"/>
          </p:cNvSpPr>
          <p:nvPr/>
        </p:nvSpPr>
        <p:spPr bwMode="auto">
          <a:xfrm>
            <a:off x="7494588" y="35194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1" name="TextBox 82"/>
          <p:cNvSpPr txBox="1">
            <a:spLocks noChangeArrowheads="1"/>
          </p:cNvSpPr>
          <p:nvPr/>
        </p:nvSpPr>
        <p:spPr bwMode="auto">
          <a:xfrm>
            <a:off x="6183313" y="3802063"/>
            <a:ext cx="1616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3,3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22" name="Rectangle 3"/>
          <p:cNvSpPr txBox="1">
            <a:spLocks noChangeArrowheads="1"/>
          </p:cNvSpPr>
          <p:nvPr/>
        </p:nvSpPr>
        <p:spPr bwMode="auto">
          <a:xfrm>
            <a:off x="779463" y="4457700"/>
            <a:ext cx="40925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A 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planar embedding (=drawing) of a planar graph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induces a </a:t>
            </a:r>
            <a:r>
              <a:rPr lang="en-US" sz="2000" b="1">
                <a:solidFill>
                  <a:srgbClr val="C00000"/>
                </a:solidFill>
                <a:sym typeface="Symbol" pitchFamily="18" charset="2"/>
              </a:rPr>
              <a:t>planar subdivision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consisting of vertices, edges, and faces.</a:t>
            </a:r>
          </a:p>
        </p:txBody>
      </p:sp>
      <p:grpSp>
        <p:nvGrpSpPr>
          <p:cNvPr id="3123" name="Group 3"/>
          <p:cNvGrpSpPr>
            <a:grpSpLocks/>
          </p:cNvGrpSpPr>
          <p:nvPr/>
        </p:nvGrpSpPr>
        <p:grpSpPr bwMode="auto">
          <a:xfrm>
            <a:off x="4830763" y="4192588"/>
            <a:ext cx="2214562" cy="2336800"/>
            <a:chOff x="4831556" y="4192046"/>
            <a:chExt cx="2213547" cy="2337146"/>
          </a:xfrm>
        </p:grpSpPr>
        <p:pic>
          <p:nvPicPr>
            <p:cNvPr id="312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25" name="Rectangle 2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6"/>
          <p:cNvGrpSpPr>
            <a:grpSpLocks/>
          </p:cNvGrpSpPr>
          <p:nvPr/>
        </p:nvGrpSpPr>
        <p:grpSpPr bwMode="auto">
          <a:xfrm>
            <a:off x="111125" y="3965575"/>
            <a:ext cx="1373188" cy="1457325"/>
            <a:chOff x="4831556" y="4192046"/>
            <a:chExt cx="2213547" cy="2337146"/>
          </a:xfrm>
        </p:grpSpPr>
        <p:pic>
          <p:nvPicPr>
            <p:cNvPr id="4106" name="Picture 5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" name="Rectangle 58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1/30/20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3AC878-8ADE-4366-890A-A50C532EF7DE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/>
              <a:t>Doubly-Connected Edge List 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/>
              <a:t>The </a:t>
            </a:r>
            <a:r>
              <a:rPr lang="en-US" sz="2000" b="1">
                <a:solidFill>
                  <a:srgbClr val="C00000"/>
                </a:solidFill>
              </a:rPr>
              <a:t>doubly-connected edge list (DCEL) </a:t>
            </a:r>
            <a:r>
              <a:rPr lang="en-US" sz="2000"/>
              <a:t>is a popular data structure to store the geometric and topological information of a planar subdivision.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It contains records for each face, edge, vertex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(Each record might also store additional application-dependent attribute information.)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It should enable us to perform basic operations needed in algorithms, such as walk around a face, or walk from one face to a neighboring face</a:t>
            </a:r>
          </a:p>
          <a:p>
            <a:pPr lvl="1" eaLnBrk="1" hangingPunct="1">
              <a:lnSpc>
                <a:spcPct val="80000"/>
              </a:lnSpc>
            </a:pPr>
            <a:endParaRPr lang="en-US" sz="1600"/>
          </a:p>
          <a:p>
            <a:pPr lvl="1" eaLnBrk="1" hangingPunct="1">
              <a:lnSpc>
                <a:spcPct val="80000"/>
              </a:lnSpc>
            </a:pPr>
            <a:endParaRPr lang="en-US" sz="1600"/>
          </a:p>
          <a:p>
            <a:pPr lvl="1" eaLnBrk="1" hangingPunct="1">
              <a:lnSpc>
                <a:spcPct val="80000"/>
              </a:lnSpc>
            </a:pPr>
            <a:endParaRPr lang="en-US" sz="1600"/>
          </a:p>
        </p:txBody>
      </p:sp>
      <p:sp>
        <p:nvSpPr>
          <p:cNvPr id="6" name="Rectangle 5"/>
          <p:cNvSpPr/>
          <p:nvPr/>
        </p:nvSpPr>
        <p:spPr>
          <a:xfrm>
            <a:off x="685800" y="3065463"/>
            <a:ext cx="5664200" cy="36877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DCEL consists of: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vertex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its coordinates are stored in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Coordinates(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IncidentEdge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a half-edge that has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as its origin.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Two oriented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half-edges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per edge, one in each direction. These are called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twins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of them has an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origin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destination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half-edge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stores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Origin(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Twin(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face that it bounds (on its left), and pointers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Next 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Prev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next and previous half-edge on the boundary of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face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OuterComponent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is a pointer to some half-edge on its outer boundary (null for unbounded faces). It also stores a list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InnerComponents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which contains for each hole in the face a pointer to some half-edge on the boundary of the hole.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105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3260725"/>
            <a:ext cx="2395538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D3C153-ADC3-4906-9D33-2F261E2B4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17600"/>
            <a:ext cx="3021678" cy="5397500"/>
          </a:xfrm>
          <a:prstGeom prst="rect">
            <a:avLst/>
          </a:prstGeom>
        </p:spPr>
      </p:pic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1/30/20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/>
              <a:t>Doubly-Connected Edge List </a:t>
            </a:r>
          </a:p>
        </p:txBody>
      </p:sp>
      <p:sp>
        <p:nvSpPr>
          <p:cNvPr id="6" name="Rectangle 5"/>
          <p:cNvSpPr/>
          <p:nvPr/>
        </p:nvSpPr>
        <p:spPr>
          <a:xfrm>
            <a:off x="-438150" y="1447800"/>
            <a:ext cx="4292600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vertex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its coordinates are stored in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Coordinates(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IncidentEdge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a half-edge that has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as its origin.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Two oriented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half-edges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per edge, one in each direction. These are called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twins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of them has an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origin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destination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half-edge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stores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Origin(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Twin(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face that it bounds (on its left), and pointers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Next 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Prev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next and previous half-edge on the boundary of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face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OuterComponent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is a pointer to some half-edge on its outer boundary (null for unbounded faces). It also stores a list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InnerComponents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which contains for each hole in the face a pointer to some half-edge on the boundary of the hole.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5FD46B-F0AD-4749-81DD-A6C7957019F2}"/>
              </a:ext>
            </a:extLst>
          </p:cNvPr>
          <p:cNvSpPr/>
          <p:nvPr/>
        </p:nvSpPr>
        <p:spPr>
          <a:xfrm>
            <a:off x="-833437" y="6143438"/>
            <a:ext cx="64071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DCEL example from: http://ranger.uta.edu/~weems/NOTES5319/DCEL.pdf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33F250-75C0-4A55-859F-0897912BCA41}"/>
              </a:ext>
            </a:extLst>
          </p:cNvPr>
          <p:cNvSpPr/>
          <p:nvPr/>
        </p:nvSpPr>
        <p:spPr>
          <a:xfrm>
            <a:off x="5419502" y="1765013"/>
            <a:ext cx="11624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000" kern="0" dirty="0" err="1">
                <a:solidFill>
                  <a:srgbClr val="000000"/>
                </a:solidFill>
                <a:latin typeface="Times New Roman"/>
              </a:rPr>
              <a:t>OuterComponent</a:t>
            </a:r>
            <a:r>
              <a:rPr lang="en-US" sz="1000" kern="0" dirty="0">
                <a:solidFill>
                  <a:srgbClr val="000000"/>
                </a:solidFill>
                <a:latin typeface="Times New Roman"/>
              </a:rPr>
              <a:t>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12888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1/30/20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7601E0-74C0-4DD5-B26E-31F25046C32C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0295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Complexity of a 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4598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The complexity of a planar subdivision is:</a:t>
            </a:r>
            <a:br>
              <a:rPr lang="en-US" sz="2000" dirty="0"/>
            </a:br>
            <a:r>
              <a:rPr lang="en-US" sz="2000" dirty="0"/>
              <a:t>	#vertices 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dirty="0"/>
              <a:t> #edges </a:t>
            </a:r>
            <a:r>
              <a:rPr lang="en-US" sz="2000" dirty="0">
                <a:solidFill>
                  <a:srgbClr val="008380"/>
                </a:solidFill>
              </a:rPr>
              <a:t>+</a:t>
            </a:r>
            <a:r>
              <a:rPr lang="en-US" sz="2000" dirty="0"/>
              <a:t> #faces = </a:t>
            </a: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v</a:t>
            </a:r>
            <a:r>
              <a:rPr lang="en-US" sz="2000" dirty="0">
                <a:solidFill>
                  <a:srgbClr val="008380"/>
                </a:solidFill>
              </a:rPr>
              <a:t> +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e</a:t>
            </a:r>
            <a:r>
              <a:rPr lang="en-US" sz="2000" dirty="0">
                <a:solidFill>
                  <a:srgbClr val="008380"/>
                </a:solidFill>
              </a:rPr>
              <a:t> + </a:t>
            </a: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f</a:t>
            </a:r>
            <a:endParaRPr lang="en-US" sz="2000" i="1" baseline="-25000" dirty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Euler’s formula for planar (embedded) graphs: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v</a:t>
            </a:r>
            <a:r>
              <a:rPr lang="en-US" sz="2000" dirty="0">
                <a:solidFill>
                  <a:srgbClr val="008380"/>
                </a:solidFill>
              </a:rPr>
              <a:t> -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e</a:t>
            </a:r>
            <a:r>
              <a:rPr lang="en-US" sz="2000" dirty="0">
                <a:solidFill>
                  <a:srgbClr val="008380"/>
                </a:solidFill>
              </a:rPr>
              <a:t> + </a:t>
            </a: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>
                <a:solidFill>
                  <a:srgbClr val="008380"/>
                </a:solidFill>
              </a:rPr>
              <a:t>  </a:t>
            </a:r>
            <a:r>
              <a:rPr lang="en-US" sz="2000" dirty="0">
                <a:solidFill>
                  <a:srgbClr val="008380"/>
                </a:solidFill>
              </a:rPr>
              <a:t>≥ 2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e</a:t>
            </a:r>
            <a:r>
              <a:rPr lang="en-US" sz="2000" dirty="0">
                <a:solidFill>
                  <a:srgbClr val="008380"/>
                </a:solidFill>
              </a:rPr>
              <a:t> ≤ 3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v</a:t>
            </a:r>
            <a:r>
              <a:rPr lang="en-US" sz="2000" dirty="0">
                <a:solidFill>
                  <a:srgbClr val="008380"/>
                </a:solidFill>
              </a:rPr>
              <a:t> – 6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br>
              <a:rPr lang="en-US" sz="2000" dirty="0">
                <a:solidFill>
                  <a:srgbClr val="008380"/>
                </a:solidFill>
              </a:rPr>
            </a:br>
            <a:r>
              <a:rPr lang="en-US" sz="2000" b="1" i="1" dirty="0"/>
              <a:t>2) </a:t>
            </a:r>
            <a:r>
              <a:rPr lang="en-US" sz="2000" b="1" dirty="0"/>
              <a:t>follows from </a:t>
            </a:r>
            <a:r>
              <a:rPr lang="en-US" sz="2000" b="1" i="1" dirty="0"/>
              <a:t>1)</a:t>
            </a:r>
            <a:r>
              <a:rPr lang="en-US" sz="2000" b="1" dirty="0"/>
              <a:t>: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Count edges. Every face is bounded by </a:t>
            </a:r>
            <a:r>
              <a:rPr lang="en-US" sz="2000" dirty="0">
                <a:solidFill>
                  <a:srgbClr val="008380"/>
                </a:solidFill>
              </a:rPr>
              <a:t>≥ 3 </a:t>
            </a:r>
            <a:r>
              <a:rPr lang="en-US" sz="2000" dirty="0"/>
              <a:t>edges. 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Every edge bounds</a:t>
            </a:r>
            <a:r>
              <a:rPr lang="en-US" sz="2000" dirty="0">
                <a:solidFill>
                  <a:srgbClr val="008380"/>
                </a:solidFill>
              </a:rPr>
              <a:t> ≤ 2 </a:t>
            </a:r>
            <a:r>
              <a:rPr lang="en-US" sz="2000" dirty="0"/>
              <a:t>faces.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	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 3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 ≤ 2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  </a:t>
            </a:r>
            <a:r>
              <a:rPr lang="en-US" sz="2000" i="1" dirty="0" err="1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 ≤ 2/3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  <a:sym typeface="Symbol"/>
              </a:rPr>
              <a:t>e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i="1" dirty="0">
                <a:solidFill>
                  <a:srgbClr val="008380"/>
                </a:solidFill>
                <a:sym typeface="Symbol"/>
              </a:rPr>
              <a:t>	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 2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v</a:t>
            </a:r>
            <a:r>
              <a:rPr lang="en-US" sz="2000" dirty="0">
                <a:solidFill>
                  <a:srgbClr val="008380"/>
                </a:solidFill>
              </a:rPr>
              <a:t> -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e</a:t>
            </a:r>
            <a:r>
              <a:rPr lang="en-US" sz="2000" dirty="0">
                <a:solidFill>
                  <a:srgbClr val="008380"/>
                </a:solidFill>
              </a:rPr>
              <a:t> + </a:t>
            </a: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>
                <a:solidFill>
                  <a:srgbClr val="008380"/>
                </a:solidFill>
              </a:rPr>
              <a:t> 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v</a:t>
            </a:r>
            <a:r>
              <a:rPr lang="en-US" sz="2000" dirty="0">
                <a:solidFill>
                  <a:srgbClr val="008380"/>
                </a:solidFill>
              </a:rPr>
              <a:t> -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e</a:t>
            </a:r>
            <a:r>
              <a:rPr lang="en-US" sz="2000" dirty="0">
                <a:solidFill>
                  <a:srgbClr val="008380"/>
                </a:solidFill>
              </a:rPr>
              <a:t> + 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2/3 </a:t>
            </a:r>
            <a:r>
              <a:rPr lang="en-US" sz="20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>
                <a:solidFill>
                  <a:srgbClr val="008380"/>
                </a:solidFill>
                <a:sym typeface="Symbol"/>
              </a:rPr>
              <a:t> = </a:t>
            </a: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v</a:t>
            </a:r>
            <a:r>
              <a:rPr lang="en-US" sz="2000" dirty="0">
                <a:solidFill>
                  <a:srgbClr val="008380"/>
                </a:solidFill>
              </a:rPr>
              <a:t> – 1/3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e</a:t>
            </a:r>
            <a:r>
              <a:rPr lang="en-US" sz="2000" dirty="0">
                <a:solidFill>
                  <a:srgbClr val="008380"/>
                </a:solidFill>
              </a:rPr>
              <a:t> </a:t>
            </a:r>
            <a:endParaRPr lang="en-US" sz="2000" i="1" baseline="-25000" dirty="0">
              <a:solidFill>
                <a:srgbClr val="008380"/>
              </a:solidFill>
              <a:sym typeface="Symbol"/>
            </a:endParaRP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>
                <a:solidFill>
                  <a:srgbClr val="008380"/>
                </a:solidFill>
                <a:sym typeface="Symbol"/>
              </a:rPr>
              <a:t>	 2 ≤ </a:t>
            </a: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v</a:t>
            </a:r>
            <a:r>
              <a:rPr lang="en-US" sz="2000" dirty="0">
                <a:solidFill>
                  <a:srgbClr val="008380"/>
                </a:solidFill>
              </a:rPr>
              <a:t> – 1/3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e</a:t>
            </a:r>
            <a:r>
              <a:rPr lang="en-US" sz="2000" dirty="0">
                <a:solidFill>
                  <a:srgbClr val="008380"/>
                </a:solidFill>
              </a:rPr>
              <a:t> </a:t>
            </a:r>
            <a:endParaRPr lang="en-US" sz="2000" i="1" dirty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  <a:buFont typeface="+mj-lt"/>
              <a:buAutoNum type="arabicParenR"/>
              <a:defRPr/>
            </a:pPr>
            <a:endParaRPr lang="en-US" sz="1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Hence, the complexity of a planar subdivision is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 err="1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>
                <a:solidFill>
                  <a:srgbClr val="008380"/>
                </a:solidFill>
              </a:rPr>
              <a:t>v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/>
              <a:t>, i.e., linear in the number of vertices.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/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1/30/20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7601E0-74C0-4DD5-B26E-31F25046C32C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0295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Euler’s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354138"/>
                <a:ext cx="7924800" cy="5065712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r>
                  <a:rPr lang="en-US" sz="2000" b="1" dirty="0"/>
                  <a:t>Theorem: </a:t>
                </a:r>
                <a:r>
                  <a:rPr lang="en-US" sz="2000" dirty="0"/>
                  <a:t>For any planar (embedded) graph with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v</a:t>
                </a:r>
                <a:r>
                  <a:rPr lang="en-US" sz="2000" dirty="0">
                    <a:solidFill>
                      <a:srgbClr val="008380"/>
                    </a:solidFill>
                  </a:rPr>
                  <a:t> ≥ 1 </a:t>
                </a:r>
                <a:r>
                  <a:rPr lang="en-US" sz="2000" dirty="0"/>
                  <a:t>vertices,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dirty="0"/>
                  <a:t>edges, and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f</a:t>
                </a:r>
                <a:r>
                  <a:rPr lang="en-US" sz="2000" i="1" baseline="-25000" dirty="0">
                    <a:solidFill>
                      <a:srgbClr val="008380"/>
                    </a:solidFill>
                  </a:rPr>
                  <a:t>  </a:t>
                </a:r>
                <a:r>
                  <a:rPr lang="en-US" sz="2000" dirty="0"/>
                  <a:t>faces holds: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v</a:t>
                </a:r>
                <a:r>
                  <a:rPr lang="en-US" sz="2000" dirty="0">
                    <a:solidFill>
                      <a:srgbClr val="008380"/>
                    </a:solidFill>
                  </a:rPr>
                  <a:t> -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>
                    <a:solidFill>
                      <a:srgbClr val="008380"/>
                    </a:solidFill>
                  </a:rPr>
                  <a:t> +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f</a:t>
                </a:r>
                <a:r>
                  <a:rPr lang="en-US" sz="2000" baseline="-25000" dirty="0">
                    <a:solidFill>
                      <a:srgbClr val="008380"/>
                    </a:solidFill>
                  </a:rPr>
                  <a:t>  </a:t>
                </a:r>
                <a:r>
                  <a:rPr lang="en-US" sz="2000" dirty="0">
                    <a:solidFill>
                      <a:srgbClr val="008380"/>
                    </a:solidFill>
                  </a:rPr>
                  <a:t>≥ 2</a:t>
                </a: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en-US" sz="2000" dirty="0">
                  <a:solidFill>
                    <a:srgbClr val="008380"/>
                  </a:solidFill>
                </a:endParaRP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r>
                  <a:rPr lang="en-US" sz="2000" b="1" dirty="0"/>
                  <a:t>Proof: </a:t>
                </a:r>
                <a:r>
                  <a:rPr lang="en-US" sz="2000" dirty="0"/>
                  <a:t>Induction on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/>
                  <a:t>. 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2000" dirty="0"/>
                  <a:t>Base cases: </a:t>
                </a:r>
                <a:br>
                  <a:rPr lang="en-US" sz="2000" dirty="0"/>
                </a:br>
                <a:r>
                  <a:rPr lang="en-US" sz="20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>
                    <a:solidFill>
                      <a:srgbClr val="008380"/>
                    </a:solidFill>
                  </a:rPr>
                  <a:t>e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= </a:t>
                </a:r>
                <a:r>
                  <a:rPr lang="en-US" sz="2000" dirty="0">
                    <a:solidFill>
                      <a:srgbClr val="008380"/>
                    </a:solidFill>
                  </a:rPr>
                  <a:t>0</a:t>
                </a:r>
                <a:r>
                  <a:rPr lang="en-US" sz="2000" i="1" dirty="0"/>
                  <a:t>.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dirty="0"/>
                  <a:t>Then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f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 = </a:t>
                </a:r>
                <a:r>
                  <a:rPr lang="en-US" sz="2000" dirty="0">
                    <a:solidFill>
                      <a:srgbClr val="008380"/>
                    </a:solidFill>
                  </a:rPr>
                  <a:t>1</a:t>
                </a:r>
                <a:r>
                  <a:rPr lang="en-US" sz="2000" i="1" dirty="0"/>
                  <a:t>. </a:t>
                </a:r>
                <a:r>
                  <a:rPr lang="en-US" sz="2000" dirty="0"/>
                  <a:t>Therefore</a:t>
                </a:r>
                <a:r>
                  <a:rPr lang="en-US" sz="2000" i="1" dirty="0"/>
                  <a:t>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v</a:t>
                </a:r>
                <a:r>
                  <a:rPr lang="en-US" sz="2000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baseline="-25000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dirty="0">
                    <a:solidFill>
                      <a:srgbClr val="008380"/>
                    </a:solidFill>
                  </a:rPr>
                  <a:t>≥ 1 </a:t>
                </a:r>
                <a:r>
                  <a:rPr lang="en-US" sz="2000" dirty="0">
                    <a:solidFill>
                      <a:srgbClr val="008380"/>
                    </a:solidFill>
                    <a:sym typeface="Symbol" panose="05050102010706020507" pitchFamily="18" charset="2"/>
                  </a:rPr>
                  <a:t>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v</a:t>
                </a:r>
                <a:r>
                  <a:rPr lang="en-US" sz="2000" dirty="0">
                    <a:solidFill>
                      <a:srgbClr val="008380"/>
                    </a:solidFill>
                  </a:rPr>
                  <a:t> - 0 + 1</a:t>
                </a:r>
                <a:r>
                  <a:rPr lang="en-US" sz="2000" baseline="-25000" dirty="0">
                    <a:solidFill>
                      <a:srgbClr val="008380"/>
                    </a:solidFill>
                  </a:rPr>
                  <a:t>  </a:t>
                </a:r>
                <a:r>
                  <a:rPr lang="en-US" sz="2000" dirty="0">
                    <a:solidFill>
                      <a:srgbClr val="008380"/>
                    </a:solidFill>
                  </a:rPr>
                  <a:t>≥ 2 </a:t>
                </a:r>
                <a:r>
                  <a:rPr lang="en-US" sz="2000" dirty="0"/>
                  <a:t>.</a:t>
                </a:r>
                <a:br>
                  <a:rPr lang="en-US" sz="2000" dirty="0">
                    <a:solidFill>
                      <a:srgbClr val="008380"/>
                    </a:solidFill>
                  </a:rPr>
                </a:br>
                <a:r>
                  <a:rPr lang="en-US" sz="20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>
                    <a:solidFill>
                      <a:srgbClr val="008380"/>
                    </a:solidFill>
                  </a:rPr>
                  <a:t>e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= </a:t>
                </a:r>
                <a:r>
                  <a:rPr lang="en-US" sz="2000" dirty="0">
                    <a:solidFill>
                      <a:srgbClr val="008380"/>
                    </a:solidFill>
                  </a:rPr>
                  <a:t>1</a:t>
                </a:r>
                <a:r>
                  <a:rPr lang="en-US" sz="2000" i="1" dirty="0"/>
                  <a:t>.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dirty="0"/>
                  <a:t>Then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f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 = </a:t>
                </a:r>
                <a:r>
                  <a:rPr lang="en-US" sz="2000" dirty="0">
                    <a:solidFill>
                      <a:srgbClr val="008380"/>
                    </a:solidFill>
                  </a:rPr>
                  <a:t>1 and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dirty="0">
                    <a:solidFill>
                      <a:srgbClr val="008380"/>
                    </a:solidFill>
                  </a:rPr>
                  <a:t>2 </a:t>
                </a:r>
                <a:r>
                  <a:rPr lang="en-US" sz="2000" dirty="0">
                    <a:solidFill>
                      <a:srgbClr val="008380"/>
                    </a:solidFill>
                    <a:sym typeface="Symbol" panose="05050102010706020507" pitchFamily="18" charset="2"/>
                  </a:rPr>
                  <a:t>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v</a:t>
                </a:r>
                <a:r>
                  <a:rPr lang="en-US" sz="2000" dirty="0">
                    <a:solidFill>
                      <a:srgbClr val="008380"/>
                    </a:solidFill>
                  </a:rPr>
                  <a:t> = </a:t>
                </a:r>
                <a:r>
                  <a:rPr lang="en-US" sz="2000" i="1" dirty="0" err="1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 err="1">
                    <a:solidFill>
                      <a:srgbClr val="008380"/>
                    </a:solidFill>
                  </a:rPr>
                  <a:t>v</a:t>
                </a:r>
                <a:r>
                  <a:rPr lang="en-US" sz="2000" dirty="0">
                    <a:solidFill>
                      <a:srgbClr val="008380"/>
                    </a:solidFill>
                  </a:rPr>
                  <a:t> - 1 + 1 </a:t>
                </a:r>
                <a:r>
                  <a:rPr lang="en-US" sz="2000" dirty="0"/>
                  <a:t>.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2000" dirty="0"/>
                  <a:t>Inductive step: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/>
                  <a:t> </a:t>
                </a:r>
                <a:r>
                  <a:rPr lang="en-US" sz="2000" dirty="0">
                    <a:solidFill>
                      <a:srgbClr val="008380"/>
                    </a:solidFill>
                    <a:sym typeface="Symbol" panose="05050102010706020507" pitchFamily="18" charset="2"/>
                  </a:rPr>
                  <a:t>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000" i="1" baseline="-25000" dirty="0">
                    <a:solidFill>
                      <a:srgbClr val="008380"/>
                    </a:solidFill>
                  </a:rPr>
                  <a:t>e</a:t>
                </a:r>
                <a:r>
                  <a:rPr lang="en-US" sz="2000" dirty="0">
                    <a:solidFill>
                      <a:srgbClr val="008380"/>
                    </a:solidFill>
                  </a:rPr>
                  <a:t>+1=: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endParaRPr lang="en-US" sz="2000" dirty="0">
                  <a:solidFill>
                    <a:srgbClr val="008380"/>
                  </a:solidFill>
                </a:endParaRP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r>
                  <a:rPr lang="en-US" sz="2000" dirty="0"/>
                  <a:t>Consider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G’</a:t>
                </a:r>
                <a:r>
                  <a:rPr lang="en-US" sz="2000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dirty="0"/>
                  <a:t>with</a:t>
                </a:r>
                <a:r>
                  <a:rPr lang="en-US" sz="2000" dirty="0">
                    <a:solidFill>
                      <a:srgbClr val="00838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sz="2000" dirty="0">
                    <a:solidFill>
                      <a:srgbClr val="008380"/>
                    </a:solidFill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sz="2000" dirty="0">
                    <a:solidFill>
                      <a:srgbClr val="008380"/>
                    </a:solidFill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sz="2000" dirty="0"/>
                  <a:t>. We will construct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G</a:t>
                </a:r>
                <a:r>
                  <a:rPr lang="en-US" sz="2000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dirty="0"/>
                  <a:t>with</a:t>
                </a:r>
                <a:r>
                  <a:rPr lang="en-US" sz="2000" dirty="0">
                    <a:solidFill>
                      <a:srgbClr val="00838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/>
                    </m:sSubSup>
                    <m:r>
                      <a:rPr lang="en-US" sz="2000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000" b="0" i="0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>
                    <a:solidFill>
                      <a:srgbClr val="008380"/>
                    </a:solidFill>
                  </a:rPr>
                  <a:t> </a:t>
                </a:r>
                <a:r>
                  <a:rPr lang="en-US" sz="2000" dirty="0"/>
                  <a:t>edges by deleting </a:t>
                </a:r>
                <a:r>
                  <a:rPr lang="en-US" sz="2000" dirty="0">
                    <a:solidFill>
                      <a:schemeClr val="accent1">
                        <a:lumMod val="50000"/>
                      </a:schemeClr>
                    </a:solidFill>
                  </a:rPr>
                  <a:t>one edge </a:t>
                </a:r>
                <a:r>
                  <a:rPr lang="en-US" sz="2000" dirty="0"/>
                  <a:t>(with its vertices) from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G’</a:t>
                </a:r>
                <a:r>
                  <a:rPr lang="en-US" sz="2000" dirty="0"/>
                  <a:t>. Then we use the inductive hypothesis on </a:t>
                </a:r>
                <a:r>
                  <a:rPr lang="en-US" sz="2000" i="1" dirty="0">
                    <a:solidFill>
                      <a:srgbClr val="008380"/>
                    </a:solidFill>
                  </a:rPr>
                  <a:t>G</a:t>
                </a:r>
                <a:r>
                  <a:rPr lang="en-US" sz="2000" dirty="0"/>
                  <a:t>.</a:t>
                </a: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r>
                  <a:rPr lang="en-US" sz="2000" dirty="0"/>
                  <a:t>Case 1: </a:t>
                </a: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en-US" sz="1600" dirty="0"/>
              </a:p>
              <a:p>
                <a:pPr eaLnBrk="1" hangingPunct="1">
                  <a:lnSpc>
                    <a:spcPct val="80000"/>
                  </a:lnSpc>
                  <a:defRPr/>
                </a:pPr>
                <a:endParaRPr lang="en-US" sz="2000" dirty="0"/>
              </a:p>
              <a:p>
                <a:pPr marL="0" lvl="1" indent="0" eaLnBrk="1" hangingPunct="1">
                  <a:lnSpc>
                    <a:spcPct val="80000"/>
                  </a:lnSpc>
                  <a:buClr>
                    <a:schemeClr val="tx1"/>
                  </a:buClr>
                  <a:buFontTx/>
                  <a:buNone/>
                  <a:defRPr/>
                </a:pPr>
                <a:endParaRPr lang="en-US" sz="1600" dirty="0"/>
              </a:p>
              <a:p>
                <a:pPr marL="0" lvl="1" indent="0" eaLnBrk="1" hangingPunct="1">
                  <a:lnSpc>
                    <a:spcPct val="80000"/>
                  </a:lnSpc>
                  <a:buClr>
                    <a:schemeClr val="tx1"/>
                  </a:buClr>
                  <a:buFontTx/>
                  <a:buNone/>
                  <a:defRPr/>
                </a:pPr>
                <a:endParaRPr lang="en-US" sz="1600" dirty="0"/>
              </a:p>
              <a:p>
                <a:pPr marL="0" lvl="1" indent="0" eaLnBrk="1" hangingPunct="1">
                  <a:lnSpc>
                    <a:spcPct val="80000"/>
                  </a:lnSpc>
                  <a:buClr>
                    <a:schemeClr val="tx1"/>
                  </a:buClr>
                  <a:buNone/>
                  <a:defRPr/>
                </a:pPr>
                <a:r>
                  <a:rPr lang="en-US" sz="1600" dirty="0"/>
                  <a:t>So,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</m:sSubSup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+2)</m:t>
                    </m:r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600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  <m:sup/>
                        </m:sSubSup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/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/>
                    </m:sSubSup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/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+1≥2</m:t>
                    </m:r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US" sz="1600" dirty="0"/>
                  <a:t>.</a:t>
                </a:r>
                <a:br>
                  <a:rPr lang="en-US" sz="1600" i="1" dirty="0">
                    <a:solidFill>
                      <a:srgbClr val="008380"/>
                    </a:solidFill>
                    <a:latin typeface="Cambria Math" panose="02040503050406030204" pitchFamily="18" charset="0"/>
                  </a:rPr>
                </a:br>
                <a:endParaRPr lang="en-US" sz="1600" dirty="0"/>
              </a:p>
            </p:txBody>
          </p:sp>
        </mc:Choice>
        <mc:Fallback xmlns=""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354138"/>
                <a:ext cx="7924800" cy="5065712"/>
              </a:xfrm>
              <a:blipFill>
                <a:blip r:embed="rId3"/>
                <a:stretch>
                  <a:fillRect l="-846" t="-1805" r="-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0469FB7D-8F3B-44C5-AA0B-E9E7DB8840B9}"/>
              </a:ext>
            </a:extLst>
          </p:cNvPr>
          <p:cNvGrpSpPr/>
          <p:nvPr/>
        </p:nvGrpSpPr>
        <p:grpSpPr>
          <a:xfrm>
            <a:off x="8184793" y="2506000"/>
            <a:ext cx="851613" cy="526665"/>
            <a:chOff x="6179865" y="3217162"/>
            <a:chExt cx="851613" cy="526665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B6B1DB11-4D49-4662-AFC1-7DA43A07743D}"/>
                </a:ext>
              </a:extLst>
            </p:cNvPr>
            <p:cNvSpPr/>
            <p:nvPr/>
          </p:nvSpPr>
          <p:spPr bwMode="auto">
            <a:xfrm>
              <a:off x="6179865" y="3357494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60C25EA-2D7A-4B83-B179-3C22E552BF38}"/>
                </a:ext>
              </a:extLst>
            </p:cNvPr>
            <p:cNvSpPr/>
            <p:nvPr/>
          </p:nvSpPr>
          <p:spPr bwMode="auto">
            <a:xfrm>
              <a:off x="6766529" y="3397727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35C786B-D9C4-415B-9CE4-4BB0ABD3CFF6}"/>
                </a:ext>
              </a:extLst>
            </p:cNvPr>
            <p:cNvSpPr/>
            <p:nvPr/>
          </p:nvSpPr>
          <p:spPr bwMode="auto">
            <a:xfrm>
              <a:off x="6513240" y="3578293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2EEB676-45AD-4C4F-AEE1-A56A4C253C47}"/>
                </a:ext>
              </a:extLst>
            </p:cNvPr>
            <p:cNvSpPr/>
            <p:nvPr/>
          </p:nvSpPr>
          <p:spPr bwMode="auto">
            <a:xfrm>
              <a:off x="6422918" y="3217162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D1B23B7-8446-48F7-A902-D1CF1793030B}"/>
                </a:ext>
              </a:extLst>
            </p:cNvPr>
            <p:cNvCxnSpPr>
              <a:cxnSpLocks/>
              <a:stCxn id="2" idx="6"/>
              <a:endCxn id="8" idx="2"/>
            </p:cNvCxnSpPr>
            <p:nvPr/>
          </p:nvCxnSpPr>
          <p:spPr bwMode="auto">
            <a:xfrm>
              <a:off x="6261539" y="3397728"/>
              <a:ext cx="504990" cy="4023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39BF258-1BB9-4147-B8B8-C35A787B4333}"/>
                </a:ext>
              </a:extLst>
            </p:cNvPr>
            <p:cNvSpPr/>
            <p:nvPr/>
          </p:nvSpPr>
          <p:spPr bwMode="auto">
            <a:xfrm>
              <a:off x="6821382" y="3663360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8FE64C3-CE5B-44AC-AA59-5943BDBD369D}"/>
                </a:ext>
              </a:extLst>
            </p:cNvPr>
            <p:cNvSpPr/>
            <p:nvPr/>
          </p:nvSpPr>
          <p:spPr bwMode="auto">
            <a:xfrm>
              <a:off x="6949804" y="3537576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6F3664-0ABE-4F90-80E3-1E8C475BD6A6}"/>
              </a:ext>
            </a:extLst>
          </p:cNvPr>
          <p:cNvCxnSpPr>
            <a:cxnSpLocks/>
            <a:endCxn id="25" idx="5"/>
          </p:cNvCxnSpPr>
          <p:nvPr/>
        </p:nvCxnSpPr>
        <p:spPr bwMode="auto">
          <a:xfrm>
            <a:off x="2659493" y="5020996"/>
            <a:ext cx="226630" cy="3307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DFFFEC0D-3F31-4B70-A9A8-1C8ECCCF8BC6}"/>
              </a:ext>
            </a:extLst>
          </p:cNvPr>
          <p:cNvSpPr/>
          <p:nvPr/>
        </p:nvSpPr>
        <p:spPr bwMode="auto">
          <a:xfrm>
            <a:off x="2175396" y="5147239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57048AF-0D99-4BC2-BC64-BD531A2AC6DD}"/>
              </a:ext>
            </a:extLst>
          </p:cNvPr>
          <p:cNvSpPr/>
          <p:nvPr/>
        </p:nvSpPr>
        <p:spPr bwMode="auto">
          <a:xfrm>
            <a:off x="2970022" y="5368037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51ABDAE-4813-4D99-86D5-FF2C803A29BC}"/>
              </a:ext>
            </a:extLst>
          </p:cNvPr>
          <p:cNvSpPr/>
          <p:nvPr/>
        </p:nvSpPr>
        <p:spPr bwMode="auto">
          <a:xfrm>
            <a:off x="2508771" y="5368038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C6DA555-713E-481F-A70C-FBE45FF54A51}"/>
              </a:ext>
            </a:extLst>
          </p:cNvPr>
          <p:cNvSpPr/>
          <p:nvPr/>
        </p:nvSpPr>
        <p:spPr bwMode="auto">
          <a:xfrm>
            <a:off x="2976811" y="4930322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2C85E4D-C7F0-4171-BE1A-087B3F493FF8}"/>
              </a:ext>
            </a:extLst>
          </p:cNvPr>
          <p:cNvSpPr/>
          <p:nvPr/>
        </p:nvSpPr>
        <p:spPr bwMode="auto">
          <a:xfrm>
            <a:off x="2560283" y="4861817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290FBE-532F-4193-B790-DBE9B82F0797}"/>
              </a:ext>
            </a:extLst>
          </p:cNvPr>
          <p:cNvSpPr/>
          <p:nvPr/>
        </p:nvSpPr>
        <p:spPr bwMode="auto">
          <a:xfrm>
            <a:off x="2816410" y="5283078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7D2514-2B6C-4C85-AAD1-DA3BC1D4A9CF}"/>
              </a:ext>
            </a:extLst>
          </p:cNvPr>
          <p:cNvCxnSpPr>
            <a:cxnSpLocks/>
            <a:endCxn id="17" idx="6"/>
          </p:cNvCxnSpPr>
          <p:nvPr/>
        </p:nvCxnSpPr>
        <p:spPr bwMode="auto">
          <a:xfrm>
            <a:off x="2617816" y="4896941"/>
            <a:ext cx="440669" cy="73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8B1827C-6C41-416B-AFB1-F8D2D9DAA936}"/>
              </a:ext>
            </a:extLst>
          </p:cNvPr>
          <p:cNvCxnSpPr>
            <a:cxnSpLocks/>
            <a:endCxn id="15" idx="2"/>
          </p:cNvCxnSpPr>
          <p:nvPr/>
        </p:nvCxnSpPr>
        <p:spPr bwMode="auto">
          <a:xfrm flipV="1">
            <a:off x="2542548" y="5408271"/>
            <a:ext cx="427474" cy="3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11D3F18-5534-4846-B116-B0BC303453EB}"/>
              </a:ext>
            </a:extLst>
          </p:cNvPr>
          <p:cNvCxnSpPr>
            <a:cxnSpLocks/>
            <a:stCxn id="17" idx="4"/>
            <a:endCxn id="15" idx="4"/>
          </p:cNvCxnSpPr>
          <p:nvPr/>
        </p:nvCxnSpPr>
        <p:spPr bwMode="auto">
          <a:xfrm flipH="1">
            <a:off x="3010859" y="5010789"/>
            <a:ext cx="6789" cy="437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91EE0E-56F7-4D6A-851B-C39E0C686202}"/>
              </a:ext>
            </a:extLst>
          </p:cNvPr>
          <p:cNvCxnSpPr>
            <a:cxnSpLocks/>
            <a:stCxn id="14" idx="5"/>
          </p:cNvCxnSpPr>
          <p:nvPr/>
        </p:nvCxnSpPr>
        <p:spPr bwMode="auto">
          <a:xfrm>
            <a:off x="2245109" y="5215922"/>
            <a:ext cx="295578" cy="190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C02AF1-01E6-4B93-B975-0A0635FB1775}"/>
              </a:ext>
            </a:extLst>
          </p:cNvPr>
          <p:cNvCxnSpPr>
            <a:cxnSpLocks/>
            <a:endCxn id="18" idx="3"/>
          </p:cNvCxnSpPr>
          <p:nvPr/>
        </p:nvCxnSpPr>
        <p:spPr bwMode="auto">
          <a:xfrm flipV="1">
            <a:off x="2225154" y="4930500"/>
            <a:ext cx="347090" cy="2643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BCBE1713-E26C-473B-9904-1EB0B9479808}"/>
              </a:ext>
            </a:extLst>
          </p:cNvPr>
          <p:cNvCxnSpPr>
            <a:cxnSpLocks/>
          </p:cNvCxnSpPr>
          <p:nvPr/>
        </p:nvCxnSpPr>
        <p:spPr bwMode="auto">
          <a:xfrm>
            <a:off x="1881776" y="5175916"/>
            <a:ext cx="347090" cy="109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4F13A9C-AC62-4779-A6B9-49607B240BE8}"/>
              </a:ext>
            </a:extLst>
          </p:cNvPr>
          <p:cNvCxnSpPr>
            <a:cxnSpLocks/>
            <a:endCxn id="16" idx="3"/>
          </p:cNvCxnSpPr>
          <p:nvPr/>
        </p:nvCxnSpPr>
        <p:spPr bwMode="auto">
          <a:xfrm flipV="1">
            <a:off x="2314808" y="5436721"/>
            <a:ext cx="205924" cy="163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2F763C-4D14-4086-B83D-A38562FB696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17648" y="5420055"/>
            <a:ext cx="72148" cy="114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66E8C23-B3BA-40AC-8420-C48EA75FBB7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10859" y="4953485"/>
            <a:ext cx="135105" cy="690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B39C800-EAAD-46F8-850B-8D5E0FF08DA6}"/>
              </a:ext>
            </a:extLst>
          </p:cNvPr>
          <p:cNvCxnSpPr>
            <a:cxnSpLocks/>
          </p:cNvCxnSpPr>
          <p:nvPr/>
        </p:nvCxnSpPr>
        <p:spPr bwMode="auto">
          <a:xfrm flipH="1">
            <a:off x="2579907" y="4786339"/>
            <a:ext cx="124303" cy="1139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D01273-D493-41DE-B3E6-91BE41DAD6B2}"/>
              </a:ext>
            </a:extLst>
          </p:cNvPr>
          <p:cNvCxnSpPr>
            <a:cxnSpLocks/>
            <a:stCxn id="18" idx="2"/>
          </p:cNvCxnSpPr>
          <p:nvPr/>
        </p:nvCxnSpPr>
        <p:spPr bwMode="auto">
          <a:xfrm flipH="1" flipV="1">
            <a:off x="2360259" y="4852273"/>
            <a:ext cx="200024" cy="497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55BB56D-5E7A-4CD4-9BDD-156B8DB5B4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46684" y="4997293"/>
            <a:ext cx="169549" cy="173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813A916-00BD-496D-9AE0-FF682B4DA27F}"/>
              </a:ext>
            </a:extLst>
          </p:cNvPr>
          <p:cNvCxnSpPr>
            <a:cxnSpLocks/>
            <a:endCxn id="15" idx="2"/>
          </p:cNvCxnSpPr>
          <p:nvPr/>
        </p:nvCxnSpPr>
        <p:spPr bwMode="auto">
          <a:xfrm flipH="1">
            <a:off x="2970022" y="5405006"/>
            <a:ext cx="283286" cy="3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3965A01-607F-4093-9EFD-1EACBDAD230E}"/>
              </a:ext>
            </a:extLst>
          </p:cNvPr>
          <p:cNvCxnSpPr>
            <a:cxnSpLocks/>
          </p:cNvCxnSpPr>
          <p:nvPr/>
        </p:nvCxnSpPr>
        <p:spPr bwMode="auto">
          <a:xfrm flipH="1">
            <a:off x="2976811" y="4881131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2CDE462-A2B4-4CF4-964E-7415AFA542DB}"/>
              </a:ext>
            </a:extLst>
          </p:cNvPr>
          <p:cNvCxnSpPr>
            <a:cxnSpLocks/>
          </p:cNvCxnSpPr>
          <p:nvPr/>
        </p:nvCxnSpPr>
        <p:spPr bwMode="auto">
          <a:xfrm flipH="1">
            <a:off x="2976811" y="5318846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1C384B09-FF0C-4CC6-BF29-1577E14680FA}"/>
              </a:ext>
            </a:extLst>
          </p:cNvPr>
          <p:cNvSpPr/>
          <p:nvPr/>
        </p:nvSpPr>
        <p:spPr>
          <a:xfrm>
            <a:off x="2697150" y="4398458"/>
            <a:ext cx="4555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G’</a:t>
            </a:r>
            <a:endParaRPr lang="en-US" dirty="0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6BFCB54D-6579-42F2-93E5-6BEA2301C4D6}"/>
              </a:ext>
            </a:extLst>
          </p:cNvPr>
          <p:cNvSpPr/>
          <p:nvPr/>
        </p:nvSpPr>
        <p:spPr bwMode="auto">
          <a:xfrm>
            <a:off x="4338104" y="5200944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57D4CDC-A59C-48CC-BFFF-90EBD42294BB}"/>
              </a:ext>
            </a:extLst>
          </p:cNvPr>
          <p:cNvSpPr/>
          <p:nvPr/>
        </p:nvSpPr>
        <p:spPr bwMode="auto">
          <a:xfrm>
            <a:off x="5132730" y="5421742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C6E7870A-C1B7-4229-A81B-22FF87674BC8}"/>
              </a:ext>
            </a:extLst>
          </p:cNvPr>
          <p:cNvSpPr/>
          <p:nvPr/>
        </p:nvSpPr>
        <p:spPr bwMode="auto">
          <a:xfrm>
            <a:off x="4671479" y="5421743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C377F30C-C665-4B8E-A717-CB258E4A2202}"/>
              </a:ext>
            </a:extLst>
          </p:cNvPr>
          <p:cNvSpPr/>
          <p:nvPr/>
        </p:nvSpPr>
        <p:spPr bwMode="auto">
          <a:xfrm>
            <a:off x="5139519" y="4984027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767A72A9-60F9-413B-A919-D352EA3155A9}"/>
              </a:ext>
            </a:extLst>
          </p:cNvPr>
          <p:cNvSpPr/>
          <p:nvPr/>
        </p:nvSpPr>
        <p:spPr bwMode="auto">
          <a:xfrm>
            <a:off x="4722991" y="4915522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FA6070F9-2002-4EE5-B9C5-E3E11FABA667}"/>
              </a:ext>
            </a:extLst>
          </p:cNvPr>
          <p:cNvCxnSpPr>
            <a:cxnSpLocks/>
            <a:endCxn id="95" idx="6"/>
          </p:cNvCxnSpPr>
          <p:nvPr/>
        </p:nvCxnSpPr>
        <p:spPr bwMode="auto">
          <a:xfrm>
            <a:off x="4780524" y="4950646"/>
            <a:ext cx="440669" cy="73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50249C55-9657-4506-B921-8A9DAE0F27BF}"/>
              </a:ext>
            </a:extLst>
          </p:cNvPr>
          <p:cNvCxnSpPr>
            <a:cxnSpLocks/>
            <a:endCxn id="93" idx="2"/>
          </p:cNvCxnSpPr>
          <p:nvPr/>
        </p:nvCxnSpPr>
        <p:spPr bwMode="auto">
          <a:xfrm flipV="1">
            <a:off x="4705256" y="5461976"/>
            <a:ext cx="427474" cy="3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FFF57C7-B789-44DD-8710-E893C0ADE1DC}"/>
              </a:ext>
            </a:extLst>
          </p:cNvPr>
          <p:cNvCxnSpPr>
            <a:cxnSpLocks/>
            <a:stCxn id="95" idx="4"/>
            <a:endCxn id="93" idx="4"/>
          </p:cNvCxnSpPr>
          <p:nvPr/>
        </p:nvCxnSpPr>
        <p:spPr bwMode="auto">
          <a:xfrm flipH="1">
            <a:off x="5173567" y="5064494"/>
            <a:ext cx="6789" cy="437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0940730A-1160-4A88-91B7-FDA7B463C858}"/>
              </a:ext>
            </a:extLst>
          </p:cNvPr>
          <p:cNvCxnSpPr>
            <a:cxnSpLocks/>
            <a:stCxn id="92" idx="5"/>
          </p:cNvCxnSpPr>
          <p:nvPr/>
        </p:nvCxnSpPr>
        <p:spPr bwMode="auto">
          <a:xfrm>
            <a:off x="4407817" y="5269627"/>
            <a:ext cx="295578" cy="190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B2C7E672-00AA-43DD-9114-D6130E257732}"/>
              </a:ext>
            </a:extLst>
          </p:cNvPr>
          <p:cNvCxnSpPr>
            <a:cxnSpLocks/>
            <a:endCxn id="96" idx="3"/>
          </p:cNvCxnSpPr>
          <p:nvPr/>
        </p:nvCxnSpPr>
        <p:spPr bwMode="auto">
          <a:xfrm flipV="1">
            <a:off x="4387862" y="4984205"/>
            <a:ext cx="347090" cy="2643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1DDC977-1C66-4A26-8606-EE889DBC9EA7}"/>
              </a:ext>
            </a:extLst>
          </p:cNvPr>
          <p:cNvCxnSpPr>
            <a:cxnSpLocks/>
          </p:cNvCxnSpPr>
          <p:nvPr/>
        </p:nvCxnSpPr>
        <p:spPr bwMode="auto">
          <a:xfrm>
            <a:off x="4044484" y="5229621"/>
            <a:ext cx="347090" cy="109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694FE0B-3104-4DE5-8806-3A4CA30A6AAE}"/>
              </a:ext>
            </a:extLst>
          </p:cNvPr>
          <p:cNvCxnSpPr>
            <a:cxnSpLocks/>
            <a:endCxn id="94" idx="3"/>
          </p:cNvCxnSpPr>
          <p:nvPr/>
        </p:nvCxnSpPr>
        <p:spPr bwMode="auto">
          <a:xfrm flipV="1">
            <a:off x="4477516" y="5490426"/>
            <a:ext cx="205924" cy="163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E1E05E4F-9CEA-40CE-99F8-47BBDA67C93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80356" y="5473760"/>
            <a:ext cx="72148" cy="114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9B600C60-5FDD-491C-AF36-42FC24A58C4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73567" y="5007190"/>
            <a:ext cx="135105" cy="690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F1F57486-8B98-436E-A083-A947D8E287D3}"/>
              </a:ext>
            </a:extLst>
          </p:cNvPr>
          <p:cNvCxnSpPr>
            <a:cxnSpLocks/>
          </p:cNvCxnSpPr>
          <p:nvPr/>
        </p:nvCxnSpPr>
        <p:spPr bwMode="auto">
          <a:xfrm flipH="1">
            <a:off x="4742615" y="4840044"/>
            <a:ext cx="124303" cy="1139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B2B0A4D3-32DA-4CA9-B608-8BBD918F2F54}"/>
              </a:ext>
            </a:extLst>
          </p:cNvPr>
          <p:cNvCxnSpPr>
            <a:cxnSpLocks/>
            <a:stCxn id="96" idx="2"/>
          </p:cNvCxnSpPr>
          <p:nvPr/>
        </p:nvCxnSpPr>
        <p:spPr bwMode="auto">
          <a:xfrm flipH="1" flipV="1">
            <a:off x="4522967" y="4905978"/>
            <a:ext cx="200024" cy="497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93CB9CFF-F7B1-480F-9691-266F70B87D2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09392" y="5050998"/>
            <a:ext cx="169549" cy="173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52FFFF4F-374D-4099-8CF5-5BE215F586FE}"/>
              </a:ext>
            </a:extLst>
          </p:cNvPr>
          <p:cNvCxnSpPr>
            <a:cxnSpLocks/>
            <a:endCxn id="93" idx="2"/>
          </p:cNvCxnSpPr>
          <p:nvPr/>
        </p:nvCxnSpPr>
        <p:spPr bwMode="auto">
          <a:xfrm flipH="1">
            <a:off x="5132730" y="5458711"/>
            <a:ext cx="283286" cy="3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79764A4D-79AE-4BF1-919B-D79807628600}"/>
              </a:ext>
            </a:extLst>
          </p:cNvPr>
          <p:cNvCxnSpPr>
            <a:cxnSpLocks/>
          </p:cNvCxnSpPr>
          <p:nvPr/>
        </p:nvCxnSpPr>
        <p:spPr bwMode="auto">
          <a:xfrm flipH="1">
            <a:off x="5139519" y="4934836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638284B-C928-4AFA-9FAE-6915DA5A9D3B}"/>
              </a:ext>
            </a:extLst>
          </p:cNvPr>
          <p:cNvCxnSpPr>
            <a:cxnSpLocks/>
          </p:cNvCxnSpPr>
          <p:nvPr/>
        </p:nvCxnSpPr>
        <p:spPr bwMode="auto">
          <a:xfrm flipH="1">
            <a:off x="5139519" y="5372551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13F4DD0-535A-42F1-8333-AB4914AEA0D5}"/>
              </a:ext>
            </a:extLst>
          </p:cNvPr>
          <p:cNvSpPr/>
          <p:nvPr/>
        </p:nvSpPr>
        <p:spPr>
          <a:xfrm>
            <a:off x="4902337" y="4452163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G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7552DAD-E13F-4E8A-9C8C-83EB3DFE9AD6}"/>
              </a:ext>
            </a:extLst>
          </p:cNvPr>
          <p:cNvGrpSpPr/>
          <p:nvPr/>
        </p:nvGrpSpPr>
        <p:grpSpPr>
          <a:xfrm>
            <a:off x="6908619" y="2506000"/>
            <a:ext cx="851613" cy="497019"/>
            <a:chOff x="6765924" y="2242245"/>
            <a:chExt cx="851613" cy="497019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F574319-5171-42BE-9C25-AF49E59A7FED}"/>
                </a:ext>
              </a:extLst>
            </p:cNvPr>
            <p:cNvSpPr/>
            <p:nvPr/>
          </p:nvSpPr>
          <p:spPr bwMode="auto">
            <a:xfrm>
              <a:off x="6765924" y="2478715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9D8D1FAF-8660-4538-9023-AFEA58DDC9E7}"/>
                </a:ext>
              </a:extLst>
            </p:cNvPr>
            <p:cNvSpPr/>
            <p:nvPr/>
          </p:nvSpPr>
          <p:spPr bwMode="auto">
            <a:xfrm>
              <a:off x="7352588" y="2518948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5F76335E-3686-46A7-8582-8CEBACAD3D9C}"/>
                </a:ext>
              </a:extLst>
            </p:cNvPr>
            <p:cNvSpPr/>
            <p:nvPr/>
          </p:nvSpPr>
          <p:spPr bwMode="auto">
            <a:xfrm>
              <a:off x="7121714" y="2599415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5546BF7E-3E10-49B4-B359-D6D5DAF37210}"/>
                </a:ext>
              </a:extLst>
            </p:cNvPr>
            <p:cNvSpPr/>
            <p:nvPr/>
          </p:nvSpPr>
          <p:spPr bwMode="auto">
            <a:xfrm>
              <a:off x="7008977" y="2338383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8F897AD1-DAB1-4273-A836-EC9786175A5B}"/>
                </a:ext>
              </a:extLst>
            </p:cNvPr>
            <p:cNvSpPr/>
            <p:nvPr/>
          </p:nvSpPr>
          <p:spPr bwMode="auto">
            <a:xfrm>
              <a:off x="7270914" y="2242245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957C6E69-8442-4FC9-BF5C-ABE873053EC2}"/>
                </a:ext>
              </a:extLst>
            </p:cNvPr>
            <p:cNvSpPr/>
            <p:nvPr/>
          </p:nvSpPr>
          <p:spPr bwMode="auto">
            <a:xfrm>
              <a:off x="7535863" y="2658797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26E0AE7D-0D40-43E6-AA3C-EBB8F19B930F}"/>
              </a:ext>
            </a:extLst>
          </p:cNvPr>
          <p:cNvSpPr/>
          <p:nvPr/>
        </p:nvSpPr>
        <p:spPr>
          <a:xfrm>
            <a:off x="6794002" y="1985121"/>
            <a:ext cx="7970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e </a:t>
            </a:r>
            <a:r>
              <a:rPr lang="en-US" sz="2000" i="1" dirty="0">
                <a:solidFill>
                  <a:srgbClr val="008380"/>
                </a:solidFill>
              </a:rPr>
              <a:t>= </a:t>
            </a:r>
            <a:r>
              <a:rPr lang="en-US" sz="2000" dirty="0">
                <a:solidFill>
                  <a:srgbClr val="008380"/>
                </a:solidFill>
              </a:rPr>
              <a:t>0</a:t>
            </a:r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A409660-2D4C-43C8-AE0F-4034116A0209}"/>
              </a:ext>
            </a:extLst>
          </p:cNvPr>
          <p:cNvSpPr/>
          <p:nvPr/>
        </p:nvSpPr>
        <p:spPr>
          <a:xfrm>
            <a:off x="8052865" y="1973398"/>
            <a:ext cx="7970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>
                <a:solidFill>
                  <a:srgbClr val="008380"/>
                </a:solidFill>
              </a:rPr>
              <a:t>e </a:t>
            </a:r>
            <a:r>
              <a:rPr lang="en-US" sz="2000" i="1" dirty="0">
                <a:solidFill>
                  <a:srgbClr val="008380"/>
                </a:solidFill>
              </a:rPr>
              <a:t>= </a:t>
            </a:r>
            <a:r>
              <a:rPr lang="en-US" sz="2000" dirty="0">
                <a:solidFill>
                  <a:srgbClr val="008380"/>
                </a:solidFill>
              </a:rPr>
              <a:t>1</a:t>
            </a:r>
            <a:endParaRPr lang="en-US" dirty="0"/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D2CEE0DA-2E88-4056-9A2B-E7CBBB0A9841}"/>
              </a:ext>
            </a:extLst>
          </p:cNvPr>
          <p:cNvSpPr/>
          <p:nvPr/>
        </p:nvSpPr>
        <p:spPr bwMode="auto">
          <a:xfrm>
            <a:off x="5727769" y="6153732"/>
            <a:ext cx="1950789" cy="374571"/>
          </a:xfrm>
          <a:prstGeom prst="wedgeRoundRectCallout">
            <a:avLst>
              <a:gd name="adj1" fmla="val 7597"/>
              <a:gd name="adj2" fmla="val -76767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inductive hypothesis </a:t>
            </a:r>
            <a:endParaRPr lang="en-US" sz="1600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36EE98E-CA40-42A7-A596-1D7349FAEBAD}"/>
              </a:ext>
            </a:extLst>
          </p:cNvPr>
          <p:cNvSpPr/>
          <p:nvPr/>
        </p:nvSpPr>
        <p:spPr bwMode="auto">
          <a:xfrm>
            <a:off x="2628818" y="4993739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1CA1E3FC-5C47-40E3-83E8-D241E773CB48}"/>
                  </a:ext>
                </a:extLst>
              </p:cNvPr>
              <p:cNvSpPr/>
              <p:nvPr/>
            </p:nvSpPr>
            <p:spPr>
              <a:xfrm>
                <a:off x="5902467" y="4558884"/>
                <a:ext cx="1633396" cy="1145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/>
                      </m:sSubSup>
                      <m:r>
                        <a:rPr lang="en-US" sz="2000" b="0" i="1" kern="0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000" b="0" i="1" kern="0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/>
                      </m:sSubSup>
                      <m:r>
                        <a:rPr lang="en-US" sz="2000" i="1" ker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000" b="0" i="1" kern="0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  <m:sup/>
                      </m:sSubSup>
                      <m:r>
                        <a:rPr lang="en-US" sz="2000" i="1" ker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  <m:sup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1CA1E3FC-5C47-40E3-83E8-D241E773CB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467" y="4558884"/>
                <a:ext cx="1633396" cy="1145570"/>
              </a:xfrm>
              <a:prstGeom prst="rect">
                <a:avLst/>
              </a:prstGeom>
              <a:blipFill>
                <a:blip r:embed="rId4"/>
                <a:stretch>
                  <a:fillRect b="-2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07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1/30/20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7601E0-74C0-4DD5-B26E-31F25046C32C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0295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Euler’s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3826676"/>
                <a:ext cx="7924800" cy="2302301"/>
              </a:xfrm>
            </p:spPr>
            <p:txBody>
              <a:bodyPr/>
              <a:lstStyle/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r>
                  <a:rPr lang="en-US" sz="2000" dirty="0"/>
                  <a:t>Case 3: </a:t>
                </a:r>
              </a:p>
              <a:p>
                <a:pPr marL="0" indent="0" eaLnBrk="1" hangingPunct="1">
                  <a:lnSpc>
                    <a:spcPct val="80000"/>
                  </a:lnSpc>
                  <a:buNone/>
                  <a:defRPr/>
                </a:pPr>
                <a:endParaRPr lang="en-US" sz="1600" dirty="0"/>
              </a:p>
              <a:p>
                <a:pPr eaLnBrk="1" hangingPunct="1">
                  <a:lnSpc>
                    <a:spcPct val="80000"/>
                  </a:lnSpc>
                  <a:defRPr/>
                </a:pPr>
                <a:endParaRPr lang="en-US" sz="2000" dirty="0"/>
              </a:p>
              <a:p>
                <a:pPr marL="0" lvl="1" indent="0" eaLnBrk="1" hangingPunct="1">
                  <a:lnSpc>
                    <a:spcPct val="80000"/>
                  </a:lnSpc>
                  <a:buClr>
                    <a:schemeClr val="tx1"/>
                  </a:buClr>
                  <a:buFontTx/>
                  <a:buNone/>
                  <a:defRPr/>
                </a:pPr>
                <a:endParaRPr lang="en-US" sz="1600" dirty="0"/>
              </a:p>
              <a:p>
                <a:pPr marL="0" lvl="1" indent="0" eaLnBrk="1" hangingPunct="1">
                  <a:lnSpc>
                    <a:spcPct val="80000"/>
                  </a:lnSpc>
                  <a:buClr>
                    <a:schemeClr val="tx1"/>
                  </a:buClr>
                  <a:buFontTx/>
                  <a:buNone/>
                  <a:defRPr/>
                </a:pPr>
                <a:endParaRPr lang="en-US" sz="1600" dirty="0"/>
              </a:p>
              <a:p>
                <a:pPr marL="0" lvl="1" indent="0" eaLnBrk="1" hangingPunct="1">
                  <a:lnSpc>
                    <a:spcPct val="80000"/>
                  </a:lnSpc>
                  <a:buClr>
                    <a:schemeClr val="tx1"/>
                  </a:buClr>
                  <a:buNone/>
                  <a:defRPr/>
                </a:pPr>
                <a:r>
                  <a:rPr lang="en-US" sz="1600" dirty="0"/>
                  <a:t>So,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600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  <m:sup/>
                        </m:sSubSup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/>
                    </m:sSubSup>
                    <m:r>
                      <a:rPr lang="en-US" sz="1600" b="0" i="1" smtClea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+1)</m:t>
                    </m:r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/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/>
                    </m:sSubSup>
                    <m:r>
                      <a:rPr lang="en-US" sz="1600" i="1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 ≥2</m:t>
                    </m:r>
                  </m:oMath>
                </a14:m>
                <a:r>
                  <a:rPr lang="en-US" sz="1600" dirty="0"/>
                  <a:t>.</a:t>
                </a:r>
              </a:p>
            </p:txBody>
          </p:sp>
        </mc:Choice>
        <mc:Fallback xmlns="">
          <p:sp>
            <p:nvSpPr>
              <p:cNvPr id="307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3826676"/>
                <a:ext cx="7924800" cy="2302301"/>
              </a:xfrm>
              <a:blipFill>
                <a:blip r:embed="rId3"/>
                <a:stretch>
                  <a:fillRect l="-846" t="-4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Rectangle 112">
            <a:extLst>
              <a:ext uri="{FF2B5EF4-FFF2-40B4-BE49-F238E27FC236}">
                <a16:creationId xmlns:a16="http://schemas.microsoft.com/office/drawing/2014/main" id="{313F4DD0-535A-42F1-8333-AB4914AEA0D5}"/>
              </a:ext>
            </a:extLst>
          </p:cNvPr>
          <p:cNvSpPr/>
          <p:nvPr/>
        </p:nvSpPr>
        <p:spPr>
          <a:xfrm>
            <a:off x="4380189" y="3665392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D91EEA6F-51F6-43FD-B3A4-A022B4722374}"/>
                  </a:ext>
                </a:extLst>
              </p:cNvPr>
              <p:cNvSpPr/>
              <p:nvPr/>
            </p:nvSpPr>
            <p:spPr>
              <a:xfrm>
                <a:off x="5511492" y="3776655"/>
                <a:ext cx="1633396" cy="1145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/>
                      </m:sSubSup>
                      <m:r>
                        <a:rPr lang="en-US" sz="2000" b="0" i="1" kern="0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000" b="0" i="1" kern="0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/>
                      </m:sSubSup>
                      <m:r>
                        <a:rPr lang="en-US" sz="2000" i="1" ker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  <m:sup/>
                      </m:sSubSup>
                      <m:r>
                        <a:rPr lang="en-US" sz="2000" i="1" ker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  <m:sup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000" b="0" i="1" kern="0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D91EEA6F-51F6-43FD-B3A4-A022B47223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1492" y="3776655"/>
                <a:ext cx="1633396" cy="1145570"/>
              </a:xfrm>
              <a:prstGeom prst="rect">
                <a:avLst/>
              </a:prstGeom>
              <a:blipFill>
                <a:blip r:embed="rId4"/>
                <a:stretch>
                  <a:fillRect b="-32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>
            <a:extLst>
              <a:ext uri="{FF2B5EF4-FFF2-40B4-BE49-F238E27FC236}">
                <a16:creationId xmlns:a16="http://schemas.microsoft.com/office/drawing/2014/main" id="{4056A7E2-8B91-45E7-8374-F6595E88250F}"/>
              </a:ext>
            </a:extLst>
          </p:cNvPr>
          <p:cNvSpPr/>
          <p:nvPr/>
        </p:nvSpPr>
        <p:spPr>
          <a:xfrm>
            <a:off x="2459566" y="3715777"/>
            <a:ext cx="4555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G’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143DE6-88E0-48B4-8C73-40F5A9227169}"/>
              </a:ext>
            </a:extLst>
          </p:cNvPr>
          <p:cNvGrpSpPr/>
          <p:nvPr/>
        </p:nvGrpSpPr>
        <p:grpSpPr>
          <a:xfrm>
            <a:off x="1644192" y="4103658"/>
            <a:ext cx="1371532" cy="814282"/>
            <a:chOff x="1644192" y="1631120"/>
            <a:chExt cx="1371532" cy="814282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671E80B7-C458-4EDB-8E70-68701DE9D2DD}"/>
                </a:ext>
              </a:extLst>
            </p:cNvPr>
            <p:cNvCxnSpPr>
              <a:cxnSpLocks/>
              <a:stCxn id="68" idx="1"/>
              <a:endCxn id="69" idx="5"/>
            </p:cNvCxnSpPr>
            <p:nvPr/>
          </p:nvCxnSpPr>
          <p:spPr bwMode="auto">
            <a:xfrm>
              <a:off x="2334660" y="1718382"/>
              <a:ext cx="226630" cy="3307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F5D44FB5-EF6E-4593-A8F2-C79417AA5390}"/>
                </a:ext>
              </a:extLst>
            </p:cNvPr>
            <p:cNvSpPr/>
            <p:nvPr/>
          </p:nvSpPr>
          <p:spPr bwMode="auto">
            <a:xfrm>
              <a:off x="1937812" y="1992020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11EDB801-52D1-4B21-936E-AE1DBD218427}"/>
                </a:ext>
              </a:extLst>
            </p:cNvPr>
            <p:cNvSpPr/>
            <p:nvPr/>
          </p:nvSpPr>
          <p:spPr bwMode="auto">
            <a:xfrm>
              <a:off x="2732438" y="2212818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D9C9C8B5-86D0-4DD7-86C4-64CAC284A0EB}"/>
                </a:ext>
              </a:extLst>
            </p:cNvPr>
            <p:cNvSpPr/>
            <p:nvPr/>
          </p:nvSpPr>
          <p:spPr bwMode="auto">
            <a:xfrm>
              <a:off x="2271187" y="2212819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9497FB6-6AE8-4878-ADBD-8923BDB115A3}"/>
                </a:ext>
              </a:extLst>
            </p:cNvPr>
            <p:cNvSpPr/>
            <p:nvPr/>
          </p:nvSpPr>
          <p:spPr bwMode="auto">
            <a:xfrm>
              <a:off x="2739227" y="1775103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8F48E2E-9FA7-4378-93AB-9C58BA12968C}"/>
                </a:ext>
              </a:extLst>
            </p:cNvPr>
            <p:cNvSpPr/>
            <p:nvPr/>
          </p:nvSpPr>
          <p:spPr bwMode="auto">
            <a:xfrm>
              <a:off x="2322699" y="1706598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4B83C056-7973-45F9-ADE1-517FA9965ED6}"/>
                </a:ext>
              </a:extLst>
            </p:cNvPr>
            <p:cNvSpPr/>
            <p:nvPr/>
          </p:nvSpPr>
          <p:spPr bwMode="auto">
            <a:xfrm>
              <a:off x="2491577" y="1980464"/>
              <a:ext cx="81674" cy="80467"/>
            </a:xfrm>
            <a:prstGeom prst="ellipse">
              <a:avLst/>
            </a:prstGeom>
            <a:solidFill>
              <a:schemeClr val="tx1"/>
            </a:solidFill>
            <a:ln w="12700">
              <a:noFill/>
              <a:round/>
              <a:headEnd/>
              <a:tailEnd type="arrow" w="med" len="med"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endParaRPr lang="en-US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8EA8BB6-BC48-4763-BEFD-23B0FBD478FB}"/>
                </a:ext>
              </a:extLst>
            </p:cNvPr>
            <p:cNvCxnSpPr>
              <a:cxnSpLocks/>
              <a:endCxn id="67" idx="6"/>
            </p:cNvCxnSpPr>
            <p:nvPr/>
          </p:nvCxnSpPr>
          <p:spPr bwMode="auto">
            <a:xfrm>
              <a:off x="2380232" y="1741722"/>
              <a:ext cx="440669" cy="736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57031C13-CD5A-4F94-8EAB-632B180E48C3}"/>
                </a:ext>
              </a:extLst>
            </p:cNvPr>
            <p:cNvCxnSpPr>
              <a:cxnSpLocks/>
              <a:endCxn id="65" idx="2"/>
            </p:cNvCxnSpPr>
            <p:nvPr/>
          </p:nvCxnSpPr>
          <p:spPr bwMode="auto">
            <a:xfrm flipV="1">
              <a:off x="2304964" y="2253052"/>
              <a:ext cx="427474" cy="34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B8B2F2E-4AB8-4D87-8A3B-53DCF7A9ECCD}"/>
                </a:ext>
              </a:extLst>
            </p:cNvPr>
            <p:cNvCxnSpPr>
              <a:cxnSpLocks/>
              <a:stCxn id="67" idx="4"/>
              <a:endCxn id="65" idx="4"/>
            </p:cNvCxnSpPr>
            <p:nvPr/>
          </p:nvCxnSpPr>
          <p:spPr bwMode="auto">
            <a:xfrm flipH="1">
              <a:off x="2773275" y="1855570"/>
              <a:ext cx="6789" cy="4377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685FEA7-ECBE-4B36-8882-7611097315C7}"/>
                </a:ext>
              </a:extLst>
            </p:cNvPr>
            <p:cNvCxnSpPr>
              <a:cxnSpLocks/>
              <a:stCxn id="64" idx="5"/>
            </p:cNvCxnSpPr>
            <p:nvPr/>
          </p:nvCxnSpPr>
          <p:spPr bwMode="auto">
            <a:xfrm>
              <a:off x="2007525" y="2060703"/>
              <a:ext cx="295578" cy="1904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7CD31E3-31C6-4513-BC9D-574B5E5B9D1C}"/>
                </a:ext>
              </a:extLst>
            </p:cNvPr>
            <p:cNvCxnSpPr>
              <a:cxnSpLocks/>
              <a:endCxn id="68" idx="3"/>
            </p:cNvCxnSpPr>
            <p:nvPr/>
          </p:nvCxnSpPr>
          <p:spPr bwMode="auto">
            <a:xfrm flipV="1">
              <a:off x="1987570" y="1775281"/>
              <a:ext cx="347090" cy="26432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8BF88E2-4272-48BB-921C-77EC0F8295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44192" y="2020697"/>
              <a:ext cx="347090" cy="109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B5501E27-B102-4170-BB98-2E4B7247D245}"/>
                </a:ext>
              </a:extLst>
            </p:cNvPr>
            <p:cNvCxnSpPr>
              <a:cxnSpLocks/>
              <a:endCxn id="66" idx="3"/>
            </p:cNvCxnSpPr>
            <p:nvPr/>
          </p:nvCxnSpPr>
          <p:spPr bwMode="auto">
            <a:xfrm flipV="1">
              <a:off x="2077224" y="2281502"/>
              <a:ext cx="205924" cy="1639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ADD17B56-AC8B-4BF7-849B-922BE106E37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780064" y="2264836"/>
              <a:ext cx="72148" cy="114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A19EA29C-4131-4F0E-9539-B8A9191CB3D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773275" y="1798266"/>
              <a:ext cx="135105" cy="6908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4A4D7AFB-E2CA-402C-BF36-4291C95C018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42323" y="1631120"/>
              <a:ext cx="124303" cy="1139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AFDB229-0FEE-4E48-B7DA-226853D13C23}"/>
                </a:ext>
              </a:extLst>
            </p:cNvPr>
            <p:cNvCxnSpPr>
              <a:cxnSpLocks/>
              <a:stCxn id="68" idx="2"/>
            </p:cNvCxnSpPr>
            <p:nvPr/>
          </p:nvCxnSpPr>
          <p:spPr bwMode="auto">
            <a:xfrm flipH="1" flipV="1">
              <a:off x="2122675" y="1697054"/>
              <a:ext cx="200024" cy="4977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929D51FA-E421-4C71-8F5C-1AE7700C5824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809100" y="1842074"/>
              <a:ext cx="169549" cy="1731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D4F415EA-B5DC-416A-81B9-8FAD8E1C9E81}"/>
                </a:ext>
              </a:extLst>
            </p:cNvPr>
            <p:cNvCxnSpPr>
              <a:cxnSpLocks/>
              <a:endCxn id="65" idx="2"/>
            </p:cNvCxnSpPr>
            <p:nvPr/>
          </p:nvCxnSpPr>
          <p:spPr bwMode="auto">
            <a:xfrm flipH="1">
              <a:off x="2732438" y="2249787"/>
              <a:ext cx="283286" cy="32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540DE121-6EF3-4F8E-8A09-A9B3BB67CF0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39227" y="1725912"/>
              <a:ext cx="276497" cy="894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E33677C6-03B1-4465-A04B-B393CBDF74E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39227" y="2163627"/>
              <a:ext cx="276497" cy="894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47B7BCEC-59C3-440B-817A-3D52B5E069F0}"/>
                </a:ext>
              </a:extLst>
            </p:cNvPr>
            <p:cNvCxnSpPr>
              <a:cxnSpLocks/>
              <a:endCxn id="69" idx="3"/>
            </p:cNvCxnSpPr>
            <p:nvPr/>
          </p:nvCxnSpPr>
          <p:spPr bwMode="auto">
            <a:xfrm flipV="1">
              <a:off x="2296872" y="2049147"/>
              <a:ext cx="206666" cy="2099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0" name="Oval 89">
            <a:extLst>
              <a:ext uri="{FF2B5EF4-FFF2-40B4-BE49-F238E27FC236}">
                <a16:creationId xmlns:a16="http://schemas.microsoft.com/office/drawing/2014/main" id="{36542583-F888-46B9-B6D4-CBC8B34C5DDC}"/>
              </a:ext>
            </a:extLst>
          </p:cNvPr>
          <p:cNvSpPr/>
          <p:nvPr/>
        </p:nvSpPr>
        <p:spPr bwMode="auto">
          <a:xfrm>
            <a:off x="3904953" y="4441529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2060FAD4-03DB-4B74-A4B2-45950F3A3606}"/>
              </a:ext>
            </a:extLst>
          </p:cNvPr>
          <p:cNvSpPr/>
          <p:nvPr/>
        </p:nvSpPr>
        <p:spPr bwMode="auto">
          <a:xfrm>
            <a:off x="4699579" y="4662327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9EC5842F-F6C8-4676-B85B-744A689FD032}"/>
              </a:ext>
            </a:extLst>
          </p:cNvPr>
          <p:cNvSpPr/>
          <p:nvPr/>
        </p:nvSpPr>
        <p:spPr bwMode="auto">
          <a:xfrm>
            <a:off x="4238328" y="4662328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9152AC4B-B05B-42AD-AA51-D084587A561B}"/>
              </a:ext>
            </a:extLst>
          </p:cNvPr>
          <p:cNvSpPr/>
          <p:nvPr/>
        </p:nvSpPr>
        <p:spPr bwMode="auto">
          <a:xfrm>
            <a:off x="4706368" y="4224612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FEA7F425-02C4-4780-95E0-28EE65E5525E}"/>
              </a:ext>
            </a:extLst>
          </p:cNvPr>
          <p:cNvSpPr/>
          <p:nvPr/>
        </p:nvSpPr>
        <p:spPr bwMode="auto">
          <a:xfrm>
            <a:off x="4289840" y="4156107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D42F9B58-A5C6-4E11-B862-FBB2ACEC2018}"/>
              </a:ext>
            </a:extLst>
          </p:cNvPr>
          <p:cNvSpPr/>
          <p:nvPr/>
        </p:nvSpPr>
        <p:spPr bwMode="auto">
          <a:xfrm>
            <a:off x="4458718" y="4429973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16129B6F-160E-41AB-AC33-34B320017D18}"/>
              </a:ext>
            </a:extLst>
          </p:cNvPr>
          <p:cNvCxnSpPr>
            <a:cxnSpLocks/>
            <a:endCxn id="114" idx="6"/>
          </p:cNvCxnSpPr>
          <p:nvPr/>
        </p:nvCxnSpPr>
        <p:spPr bwMode="auto">
          <a:xfrm>
            <a:off x="4347373" y="4191231"/>
            <a:ext cx="440669" cy="73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7C83DD43-A142-4B63-8699-8B22159F85F6}"/>
              </a:ext>
            </a:extLst>
          </p:cNvPr>
          <p:cNvCxnSpPr>
            <a:cxnSpLocks/>
            <a:endCxn id="91" idx="2"/>
          </p:cNvCxnSpPr>
          <p:nvPr/>
        </p:nvCxnSpPr>
        <p:spPr bwMode="auto">
          <a:xfrm flipV="1">
            <a:off x="4272105" y="4702561"/>
            <a:ext cx="427474" cy="3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A2670D3B-CB43-4F59-8331-9127506D620F}"/>
              </a:ext>
            </a:extLst>
          </p:cNvPr>
          <p:cNvCxnSpPr>
            <a:cxnSpLocks/>
            <a:stCxn id="114" idx="4"/>
            <a:endCxn id="91" idx="4"/>
          </p:cNvCxnSpPr>
          <p:nvPr/>
        </p:nvCxnSpPr>
        <p:spPr bwMode="auto">
          <a:xfrm flipH="1">
            <a:off x="4740416" y="4305079"/>
            <a:ext cx="6789" cy="437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C9FB41A7-A022-4D41-B680-B501324D6D59}"/>
              </a:ext>
            </a:extLst>
          </p:cNvPr>
          <p:cNvCxnSpPr>
            <a:cxnSpLocks/>
            <a:stCxn id="90" idx="5"/>
          </p:cNvCxnSpPr>
          <p:nvPr/>
        </p:nvCxnSpPr>
        <p:spPr bwMode="auto">
          <a:xfrm>
            <a:off x="3974666" y="4510212"/>
            <a:ext cx="295578" cy="190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13B230B-1766-4A6C-B040-45DDAF15949D}"/>
              </a:ext>
            </a:extLst>
          </p:cNvPr>
          <p:cNvCxnSpPr>
            <a:cxnSpLocks/>
            <a:endCxn id="115" idx="3"/>
          </p:cNvCxnSpPr>
          <p:nvPr/>
        </p:nvCxnSpPr>
        <p:spPr bwMode="auto">
          <a:xfrm flipV="1">
            <a:off x="3954711" y="4224790"/>
            <a:ext cx="347090" cy="2643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B1DBA7F-54A3-4C19-8B27-847B00F39929}"/>
              </a:ext>
            </a:extLst>
          </p:cNvPr>
          <p:cNvCxnSpPr>
            <a:cxnSpLocks/>
          </p:cNvCxnSpPr>
          <p:nvPr/>
        </p:nvCxnSpPr>
        <p:spPr bwMode="auto">
          <a:xfrm>
            <a:off x="3611333" y="4470206"/>
            <a:ext cx="347090" cy="109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DCC0DE3-09F4-4959-B525-96CC48073C77}"/>
              </a:ext>
            </a:extLst>
          </p:cNvPr>
          <p:cNvCxnSpPr>
            <a:cxnSpLocks/>
            <a:endCxn id="97" idx="3"/>
          </p:cNvCxnSpPr>
          <p:nvPr/>
        </p:nvCxnSpPr>
        <p:spPr bwMode="auto">
          <a:xfrm flipV="1">
            <a:off x="4044365" y="4731011"/>
            <a:ext cx="205924" cy="163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542F8FFB-5108-416B-8660-D4D10DB9AC5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47205" y="4714345"/>
            <a:ext cx="72148" cy="114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D961CD1-9C51-4944-82F3-88F4BEED459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40416" y="4247775"/>
            <a:ext cx="135105" cy="690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D1EBD76F-7056-4BDE-BB0F-B619281F57F0}"/>
              </a:ext>
            </a:extLst>
          </p:cNvPr>
          <p:cNvCxnSpPr>
            <a:cxnSpLocks/>
          </p:cNvCxnSpPr>
          <p:nvPr/>
        </p:nvCxnSpPr>
        <p:spPr bwMode="auto">
          <a:xfrm flipH="1">
            <a:off x="4309464" y="4080629"/>
            <a:ext cx="124303" cy="1139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7B0E476-120E-4A5C-A893-C78602FCA247}"/>
              </a:ext>
            </a:extLst>
          </p:cNvPr>
          <p:cNvCxnSpPr>
            <a:cxnSpLocks/>
            <a:stCxn id="115" idx="2"/>
          </p:cNvCxnSpPr>
          <p:nvPr/>
        </p:nvCxnSpPr>
        <p:spPr bwMode="auto">
          <a:xfrm flipH="1" flipV="1">
            <a:off x="4089816" y="4146563"/>
            <a:ext cx="200024" cy="497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078D582C-30DC-48CE-BED6-0F207D4B274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76241" y="4291583"/>
            <a:ext cx="169549" cy="173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D4C5465C-FB0A-44E8-9C42-F66F514DED04}"/>
              </a:ext>
            </a:extLst>
          </p:cNvPr>
          <p:cNvCxnSpPr>
            <a:cxnSpLocks/>
            <a:endCxn id="91" idx="2"/>
          </p:cNvCxnSpPr>
          <p:nvPr/>
        </p:nvCxnSpPr>
        <p:spPr bwMode="auto">
          <a:xfrm flipH="1">
            <a:off x="4699579" y="4699296"/>
            <a:ext cx="283286" cy="3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009C076-280B-4AB6-857C-5A5903A0D16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06368" y="4175421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60BDAD8F-46C0-48D9-B4D5-EA8A90A4A430}"/>
              </a:ext>
            </a:extLst>
          </p:cNvPr>
          <p:cNvCxnSpPr>
            <a:cxnSpLocks/>
          </p:cNvCxnSpPr>
          <p:nvPr/>
        </p:nvCxnSpPr>
        <p:spPr bwMode="auto">
          <a:xfrm flipH="1">
            <a:off x="4706368" y="4613136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39C90DB9-1054-40F8-8175-CB3DEE233888}"/>
              </a:ext>
            </a:extLst>
          </p:cNvPr>
          <p:cNvCxnSpPr>
            <a:cxnSpLocks/>
            <a:endCxn id="116" idx="3"/>
          </p:cNvCxnSpPr>
          <p:nvPr/>
        </p:nvCxnSpPr>
        <p:spPr bwMode="auto">
          <a:xfrm flipV="1">
            <a:off x="4264013" y="4498656"/>
            <a:ext cx="206666" cy="2099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Speech Bubble: Rectangle with Corners Rounded 132">
            <a:extLst>
              <a:ext uri="{FF2B5EF4-FFF2-40B4-BE49-F238E27FC236}">
                <a16:creationId xmlns:a16="http://schemas.microsoft.com/office/drawing/2014/main" id="{330BA802-CAC1-40F5-8602-89DA8F1B7390}"/>
              </a:ext>
            </a:extLst>
          </p:cNvPr>
          <p:cNvSpPr/>
          <p:nvPr/>
        </p:nvSpPr>
        <p:spPr bwMode="auto">
          <a:xfrm>
            <a:off x="5352795" y="5608102"/>
            <a:ext cx="1950789" cy="374571"/>
          </a:xfrm>
          <a:prstGeom prst="wedgeRoundRectCallout">
            <a:avLst>
              <a:gd name="adj1" fmla="val 14318"/>
              <a:gd name="adj2" fmla="val -82965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inductive hypothesis </a:t>
            </a:r>
            <a:endParaRPr lang="en-US" sz="1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FA7ECB-F904-474C-B683-46A06D0E0C22}"/>
              </a:ext>
            </a:extLst>
          </p:cNvPr>
          <p:cNvSpPr/>
          <p:nvPr/>
        </p:nvSpPr>
        <p:spPr bwMode="auto">
          <a:xfrm>
            <a:off x="7909255" y="5975358"/>
            <a:ext cx="138989" cy="153619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8721ABE-B2DA-4F1E-9EB6-96742C7CC434}"/>
                  </a:ext>
                </a:extLst>
              </p:cNvPr>
              <p:cNvSpPr/>
              <p:nvPr/>
            </p:nvSpPr>
            <p:spPr>
              <a:xfrm>
                <a:off x="685800" y="1420006"/>
                <a:ext cx="6936638" cy="21362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l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Case 2: </a:t>
                </a:r>
              </a:p>
              <a:p>
                <a:pPr lvl="0" algn="l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endParaRPr lang="en-US" sz="16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lvl="0" indent="-342900" algn="l">
                  <a:lnSpc>
                    <a:spcPct val="80000"/>
                  </a:lnSpc>
                  <a:spcBef>
                    <a:spcPct val="20000"/>
                  </a:spcBef>
                  <a:buFontTx/>
                  <a:buChar char="•"/>
                  <a:defRPr/>
                </a:pP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0" lvl="1" algn="l">
                  <a:lnSpc>
                    <a:spcPct val="80000"/>
                  </a:lnSpc>
                  <a:spcBef>
                    <a:spcPct val="20000"/>
                  </a:spcBef>
                  <a:buClr>
                    <a:srgbClr val="000000"/>
                  </a:buClr>
                  <a:defRPr/>
                </a:pPr>
                <a:endParaRPr lang="en-US" sz="16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0" lvl="1" algn="l">
                  <a:lnSpc>
                    <a:spcPct val="80000"/>
                  </a:lnSpc>
                  <a:spcBef>
                    <a:spcPct val="20000"/>
                  </a:spcBef>
                  <a:buClr>
                    <a:srgbClr val="000000"/>
                  </a:buClr>
                  <a:defRPr/>
                </a:pPr>
                <a:endParaRPr lang="en-US" sz="16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0" lvl="1" algn="l">
                  <a:lnSpc>
                    <a:spcPct val="80000"/>
                  </a:lnSpc>
                  <a:spcBef>
                    <a:spcPct val="20000"/>
                  </a:spcBef>
                  <a:buClr>
                    <a:srgbClr val="000000"/>
                  </a:buClr>
                  <a:defRPr/>
                </a:pPr>
                <a:r>
                  <a:rPr lang="en-US" sz="1600" kern="0" dirty="0">
                    <a:solidFill>
                      <a:srgbClr val="000000"/>
                    </a:solidFill>
                    <a:latin typeface="Times New Roman"/>
                  </a:rPr>
                  <a:t>So,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i="1" ker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i="1" ker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600" i="1" ker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</m:sSubSup>
                    <m:r>
                      <a:rPr lang="en-US" sz="1600" i="1" ker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+1 −</m:t>
                    </m:r>
                    <m:d>
                      <m:dPr>
                        <m:ctrlP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6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600" i="1" ker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  <m:sup/>
                        </m:sSubSup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sz="1600" i="1" ker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/>
                    </m:sSubSup>
                    <m:r>
                      <a:rPr lang="en-US" sz="1600" i="1" ker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  <m:sup/>
                    </m:sSubSup>
                    <m:r>
                      <a:rPr lang="en-US" sz="1600" i="1" ker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/>
                    </m:sSubSup>
                    <m:r>
                      <a:rPr lang="en-US" sz="1600" i="1" ker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600" i="1" ker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  <m:sup/>
                    </m:sSubSup>
                    <m:r>
                      <a:rPr lang="en-US" sz="1600" i="1" kern="0">
                        <a:solidFill>
                          <a:srgbClr val="008380"/>
                        </a:solidFill>
                        <a:latin typeface="Cambria Math" panose="02040503050406030204" pitchFamily="18" charset="0"/>
                      </a:rPr>
                      <m:t> ≥2</m:t>
                    </m:r>
                  </m:oMath>
                </a14:m>
                <a:r>
                  <a:rPr lang="en-US" sz="16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0" lvl="1" algn="l">
                  <a:lnSpc>
                    <a:spcPct val="80000"/>
                  </a:lnSpc>
                  <a:spcBef>
                    <a:spcPct val="20000"/>
                  </a:spcBef>
                  <a:buClr>
                    <a:srgbClr val="000000"/>
                  </a:buClr>
                  <a:defRPr/>
                </a:pPr>
                <a:br>
                  <a:rPr lang="en-US" sz="1600" i="1" kern="0" dirty="0">
                    <a:solidFill>
                      <a:srgbClr val="008380"/>
                    </a:solidFill>
                    <a:latin typeface="Cambria Math" panose="02040503050406030204" pitchFamily="18" charset="0"/>
                  </a:rPr>
                </a:br>
                <a:endParaRPr lang="en-US" sz="1600" kern="0" dirty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8721ABE-B2DA-4F1E-9EB6-96742C7CC4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420006"/>
                <a:ext cx="6936638" cy="2136226"/>
              </a:xfrm>
              <a:prstGeom prst="rect">
                <a:avLst/>
              </a:prstGeom>
              <a:blipFill>
                <a:blip r:embed="rId5"/>
                <a:stretch>
                  <a:fillRect l="-967" t="-4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657ED2C-1F74-4513-B50A-3050F7DDF3E4}"/>
              </a:ext>
            </a:extLst>
          </p:cNvPr>
          <p:cNvCxnSpPr>
            <a:cxnSpLocks/>
            <a:stCxn id="93" idx="1"/>
            <a:endCxn id="94" idx="5"/>
          </p:cNvCxnSpPr>
          <p:nvPr/>
        </p:nvCxnSpPr>
        <p:spPr bwMode="auto">
          <a:xfrm>
            <a:off x="2327401" y="1738532"/>
            <a:ext cx="226630" cy="3307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Oval 86">
            <a:extLst>
              <a:ext uri="{FF2B5EF4-FFF2-40B4-BE49-F238E27FC236}">
                <a16:creationId xmlns:a16="http://schemas.microsoft.com/office/drawing/2014/main" id="{D59CEAC8-C95D-45EF-A946-72D806FC70A3}"/>
              </a:ext>
            </a:extLst>
          </p:cNvPr>
          <p:cNvSpPr/>
          <p:nvPr/>
        </p:nvSpPr>
        <p:spPr bwMode="auto">
          <a:xfrm>
            <a:off x="1930553" y="2012170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579A97B9-B29A-45B1-9F83-873849F05415}"/>
              </a:ext>
            </a:extLst>
          </p:cNvPr>
          <p:cNvSpPr/>
          <p:nvPr/>
        </p:nvSpPr>
        <p:spPr bwMode="auto">
          <a:xfrm>
            <a:off x="2725179" y="2232968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3DA210F7-BF83-478B-9364-13144CBBB60B}"/>
              </a:ext>
            </a:extLst>
          </p:cNvPr>
          <p:cNvSpPr/>
          <p:nvPr/>
        </p:nvSpPr>
        <p:spPr bwMode="auto">
          <a:xfrm>
            <a:off x="2263928" y="2232969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ED6154E9-0409-43CE-B868-292C41A82430}"/>
              </a:ext>
            </a:extLst>
          </p:cNvPr>
          <p:cNvSpPr/>
          <p:nvPr/>
        </p:nvSpPr>
        <p:spPr bwMode="auto">
          <a:xfrm>
            <a:off x="2731968" y="1795253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46D4BAB3-F3FD-4477-AC00-D73A49FD4E31}"/>
              </a:ext>
            </a:extLst>
          </p:cNvPr>
          <p:cNvSpPr/>
          <p:nvPr/>
        </p:nvSpPr>
        <p:spPr bwMode="auto">
          <a:xfrm>
            <a:off x="2315440" y="1726748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14FC281B-2A25-45F2-BBF4-E7CE17A92A42}"/>
              </a:ext>
            </a:extLst>
          </p:cNvPr>
          <p:cNvSpPr/>
          <p:nvPr/>
        </p:nvSpPr>
        <p:spPr bwMode="auto">
          <a:xfrm>
            <a:off x="2484318" y="2000614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8420025-1410-4FAD-8C53-3F68B65089B4}"/>
              </a:ext>
            </a:extLst>
          </p:cNvPr>
          <p:cNvCxnSpPr>
            <a:cxnSpLocks/>
            <a:endCxn id="92" idx="6"/>
          </p:cNvCxnSpPr>
          <p:nvPr/>
        </p:nvCxnSpPr>
        <p:spPr bwMode="auto">
          <a:xfrm>
            <a:off x="2372973" y="1761872"/>
            <a:ext cx="440669" cy="73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9FF9CF7-5F0C-4887-815A-05F7D8A062E7}"/>
              </a:ext>
            </a:extLst>
          </p:cNvPr>
          <p:cNvCxnSpPr>
            <a:cxnSpLocks/>
            <a:endCxn id="88" idx="2"/>
          </p:cNvCxnSpPr>
          <p:nvPr/>
        </p:nvCxnSpPr>
        <p:spPr bwMode="auto">
          <a:xfrm flipV="1">
            <a:off x="2297705" y="2273202"/>
            <a:ext cx="427474" cy="3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88294B0-FD42-49DD-B452-24CD90226788}"/>
              </a:ext>
            </a:extLst>
          </p:cNvPr>
          <p:cNvCxnSpPr>
            <a:cxnSpLocks/>
            <a:stCxn id="92" idx="4"/>
            <a:endCxn id="88" idx="4"/>
          </p:cNvCxnSpPr>
          <p:nvPr/>
        </p:nvCxnSpPr>
        <p:spPr bwMode="auto">
          <a:xfrm flipH="1">
            <a:off x="2766016" y="1875720"/>
            <a:ext cx="6789" cy="437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3F203E8-75A9-4847-82B2-CC5548E1C530}"/>
              </a:ext>
            </a:extLst>
          </p:cNvPr>
          <p:cNvCxnSpPr>
            <a:cxnSpLocks/>
            <a:stCxn id="87" idx="5"/>
          </p:cNvCxnSpPr>
          <p:nvPr/>
        </p:nvCxnSpPr>
        <p:spPr bwMode="auto">
          <a:xfrm>
            <a:off x="2000266" y="2080853"/>
            <a:ext cx="295578" cy="190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F2CFE922-F738-4C66-9AE0-22FC747D14C6}"/>
              </a:ext>
            </a:extLst>
          </p:cNvPr>
          <p:cNvCxnSpPr>
            <a:cxnSpLocks/>
            <a:endCxn id="93" idx="3"/>
          </p:cNvCxnSpPr>
          <p:nvPr/>
        </p:nvCxnSpPr>
        <p:spPr bwMode="auto">
          <a:xfrm flipV="1">
            <a:off x="1980311" y="1795431"/>
            <a:ext cx="347090" cy="2643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B4AD7584-D935-4BA9-9CF3-657257A94D3B}"/>
              </a:ext>
            </a:extLst>
          </p:cNvPr>
          <p:cNvCxnSpPr>
            <a:cxnSpLocks/>
          </p:cNvCxnSpPr>
          <p:nvPr/>
        </p:nvCxnSpPr>
        <p:spPr bwMode="auto">
          <a:xfrm>
            <a:off x="1636933" y="2040847"/>
            <a:ext cx="347090" cy="109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115CB1DC-703C-4E2B-A58B-42AAB27DD83B}"/>
              </a:ext>
            </a:extLst>
          </p:cNvPr>
          <p:cNvCxnSpPr>
            <a:cxnSpLocks/>
            <a:endCxn id="89" idx="3"/>
          </p:cNvCxnSpPr>
          <p:nvPr/>
        </p:nvCxnSpPr>
        <p:spPr bwMode="auto">
          <a:xfrm flipV="1">
            <a:off x="2069965" y="2301652"/>
            <a:ext cx="205924" cy="163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0A2F9EF0-6B83-4F7B-9F12-2AC99D8A151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72805" y="2284986"/>
            <a:ext cx="72148" cy="114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05E83E48-83CE-487F-8AE7-340BE5A499A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766016" y="1818416"/>
            <a:ext cx="135105" cy="690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554296AE-FFFC-407A-BB4A-D564B04AC83A}"/>
              </a:ext>
            </a:extLst>
          </p:cNvPr>
          <p:cNvCxnSpPr>
            <a:cxnSpLocks/>
          </p:cNvCxnSpPr>
          <p:nvPr/>
        </p:nvCxnSpPr>
        <p:spPr bwMode="auto">
          <a:xfrm flipH="1">
            <a:off x="2335064" y="1651270"/>
            <a:ext cx="124303" cy="1139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F6C4AF10-FF0F-4294-BE24-E66FAC7E2737}"/>
              </a:ext>
            </a:extLst>
          </p:cNvPr>
          <p:cNvCxnSpPr>
            <a:cxnSpLocks/>
            <a:stCxn id="93" idx="2"/>
          </p:cNvCxnSpPr>
          <p:nvPr/>
        </p:nvCxnSpPr>
        <p:spPr bwMode="auto">
          <a:xfrm flipH="1" flipV="1">
            <a:off x="2115416" y="1717204"/>
            <a:ext cx="200024" cy="497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A655E43D-0745-4DF1-9595-5BE23092D97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801841" y="1862224"/>
            <a:ext cx="169549" cy="173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917BA3CB-BC47-4449-9E9F-33BCEA2F7BC1}"/>
              </a:ext>
            </a:extLst>
          </p:cNvPr>
          <p:cNvCxnSpPr>
            <a:cxnSpLocks/>
            <a:endCxn id="88" idx="2"/>
          </p:cNvCxnSpPr>
          <p:nvPr/>
        </p:nvCxnSpPr>
        <p:spPr bwMode="auto">
          <a:xfrm flipH="1">
            <a:off x="2725179" y="2269937"/>
            <a:ext cx="283286" cy="3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453EE910-2EC2-4BD6-9C1C-3CB5FB6DB4D7}"/>
              </a:ext>
            </a:extLst>
          </p:cNvPr>
          <p:cNvCxnSpPr>
            <a:cxnSpLocks/>
          </p:cNvCxnSpPr>
          <p:nvPr/>
        </p:nvCxnSpPr>
        <p:spPr bwMode="auto">
          <a:xfrm flipH="1">
            <a:off x="2731968" y="1746062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EB886324-0433-4D99-8D6F-E0F59A1F3DF9}"/>
              </a:ext>
            </a:extLst>
          </p:cNvPr>
          <p:cNvCxnSpPr>
            <a:cxnSpLocks/>
          </p:cNvCxnSpPr>
          <p:nvPr/>
        </p:nvCxnSpPr>
        <p:spPr bwMode="auto">
          <a:xfrm flipH="1">
            <a:off x="2731968" y="2183777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5A59F5E-7627-4A31-87E0-30A2063DB794}"/>
              </a:ext>
            </a:extLst>
          </p:cNvPr>
          <p:cNvSpPr/>
          <p:nvPr/>
        </p:nvSpPr>
        <p:spPr>
          <a:xfrm>
            <a:off x="2452307" y="1263389"/>
            <a:ext cx="4555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G’</a:t>
            </a:r>
            <a:endParaRPr lang="en-US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A015FC65-28EE-412C-BB00-4474FC3F3462}"/>
              </a:ext>
            </a:extLst>
          </p:cNvPr>
          <p:cNvSpPr/>
          <p:nvPr/>
        </p:nvSpPr>
        <p:spPr bwMode="auto">
          <a:xfrm>
            <a:off x="4093261" y="2065875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7EE1A706-AD20-4971-8572-2AC602525176}"/>
              </a:ext>
            </a:extLst>
          </p:cNvPr>
          <p:cNvSpPr/>
          <p:nvPr/>
        </p:nvSpPr>
        <p:spPr bwMode="auto">
          <a:xfrm>
            <a:off x="4887887" y="2286673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4F401584-91E4-4078-8872-6787D5E75A20}"/>
              </a:ext>
            </a:extLst>
          </p:cNvPr>
          <p:cNvSpPr/>
          <p:nvPr/>
        </p:nvSpPr>
        <p:spPr bwMode="auto">
          <a:xfrm>
            <a:off x="4426636" y="2286674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52DB05EF-3EBA-41D9-AC43-94062244E858}"/>
              </a:ext>
            </a:extLst>
          </p:cNvPr>
          <p:cNvSpPr/>
          <p:nvPr/>
        </p:nvSpPr>
        <p:spPr bwMode="auto">
          <a:xfrm>
            <a:off x="4894676" y="1848958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CDD803E7-E4DF-41CF-8644-ECD957857BE9}"/>
              </a:ext>
            </a:extLst>
          </p:cNvPr>
          <p:cNvSpPr/>
          <p:nvPr/>
        </p:nvSpPr>
        <p:spPr bwMode="auto">
          <a:xfrm>
            <a:off x="4478148" y="1780453"/>
            <a:ext cx="81674" cy="8046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502306C3-F063-4046-81BC-9CE69DCF8C35}"/>
              </a:ext>
            </a:extLst>
          </p:cNvPr>
          <p:cNvCxnSpPr>
            <a:cxnSpLocks/>
            <a:endCxn id="136" idx="6"/>
          </p:cNvCxnSpPr>
          <p:nvPr/>
        </p:nvCxnSpPr>
        <p:spPr bwMode="auto">
          <a:xfrm>
            <a:off x="4535681" y="1815577"/>
            <a:ext cx="440669" cy="73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AABFA06A-9ED7-448E-9C0E-DD1E5943E4A3}"/>
              </a:ext>
            </a:extLst>
          </p:cNvPr>
          <p:cNvCxnSpPr>
            <a:cxnSpLocks/>
            <a:endCxn id="134" idx="2"/>
          </p:cNvCxnSpPr>
          <p:nvPr/>
        </p:nvCxnSpPr>
        <p:spPr bwMode="auto">
          <a:xfrm flipV="1">
            <a:off x="4460413" y="2326907"/>
            <a:ext cx="427474" cy="3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DB99A180-DBB3-44CA-8AE7-958F4BCB01AA}"/>
              </a:ext>
            </a:extLst>
          </p:cNvPr>
          <p:cNvCxnSpPr>
            <a:cxnSpLocks/>
            <a:stCxn id="136" idx="4"/>
            <a:endCxn id="134" idx="4"/>
          </p:cNvCxnSpPr>
          <p:nvPr/>
        </p:nvCxnSpPr>
        <p:spPr bwMode="auto">
          <a:xfrm flipH="1">
            <a:off x="4928724" y="1929425"/>
            <a:ext cx="6789" cy="437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1AA85E42-4E99-4768-81BD-1EE59AF0396A}"/>
              </a:ext>
            </a:extLst>
          </p:cNvPr>
          <p:cNvCxnSpPr>
            <a:cxnSpLocks/>
            <a:stCxn id="112" idx="5"/>
          </p:cNvCxnSpPr>
          <p:nvPr/>
        </p:nvCxnSpPr>
        <p:spPr bwMode="auto">
          <a:xfrm>
            <a:off x="4162974" y="2134558"/>
            <a:ext cx="295578" cy="190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B5B625F4-0AE5-4A5B-9C6E-8A58097C4B81}"/>
              </a:ext>
            </a:extLst>
          </p:cNvPr>
          <p:cNvCxnSpPr>
            <a:cxnSpLocks/>
            <a:endCxn id="137" idx="3"/>
          </p:cNvCxnSpPr>
          <p:nvPr/>
        </p:nvCxnSpPr>
        <p:spPr bwMode="auto">
          <a:xfrm flipV="1">
            <a:off x="4143019" y="1849136"/>
            <a:ext cx="347090" cy="2643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56CF52DE-D7FE-4258-8C13-DB0B1942A081}"/>
              </a:ext>
            </a:extLst>
          </p:cNvPr>
          <p:cNvCxnSpPr>
            <a:cxnSpLocks/>
          </p:cNvCxnSpPr>
          <p:nvPr/>
        </p:nvCxnSpPr>
        <p:spPr bwMode="auto">
          <a:xfrm>
            <a:off x="3799641" y="2094552"/>
            <a:ext cx="347090" cy="109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6DE35DA6-F2FF-4D12-92F8-A4C5C98E3424}"/>
              </a:ext>
            </a:extLst>
          </p:cNvPr>
          <p:cNvCxnSpPr>
            <a:cxnSpLocks/>
            <a:endCxn id="135" idx="3"/>
          </p:cNvCxnSpPr>
          <p:nvPr/>
        </p:nvCxnSpPr>
        <p:spPr bwMode="auto">
          <a:xfrm flipV="1">
            <a:off x="4232673" y="2355357"/>
            <a:ext cx="205924" cy="1639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94F151B-6618-4340-84B3-87CDD30BA1E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35513" y="2338691"/>
            <a:ext cx="72148" cy="114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CB6FE1E4-50E3-492C-A256-1C7D643F9AA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28724" y="1872121"/>
            <a:ext cx="135105" cy="690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82654865-1580-4AEF-BE8F-A7DF5F890892}"/>
              </a:ext>
            </a:extLst>
          </p:cNvPr>
          <p:cNvCxnSpPr>
            <a:cxnSpLocks/>
          </p:cNvCxnSpPr>
          <p:nvPr/>
        </p:nvCxnSpPr>
        <p:spPr bwMode="auto">
          <a:xfrm flipH="1">
            <a:off x="4497772" y="1704975"/>
            <a:ext cx="124303" cy="1139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71C387E9-ADC9-41A4-B0AC-C08D502029AA}"/>
              </a:ext>
            </a:extLst>
          </p:cNvPr>
          <p:cNvCxnSpPr>
            <a:cxnSpLocks/>
            <a:stCxn id="137" idx="2"/>
          </p:cNvCxnSpPr>
          <p:nvPr/>
        </p:nvCxnSpPr>
        <p:spPr bwMode="auto">
          <a:xfrm flipH="1" flipV="1">
            <a:off x="4278124" y="1770909"/>
            <a:ext cx="200024" cy="497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C500B679-76F3-4FF1-A696-B94E64F7758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964549" y="1915929"/>
            <a:ext cx="169549" cy="173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B8C1CBFE-431C-4513-AA90-D65E2BACF629}"/>
              </a:ext>
            </a:extLst>
          </p:cNvPr>
          <p:cNvCxnSpPr>
            <a:cxnSpLocks/>
            <a:endCxn id="134" idx="2"/>
          </p:cNvCxnSpPr>
          <p:nvPr/>
        </p:nvCxnSpPr>
        <p:spPr bwMode="auto">
          <a:xfrm flipH="1">
            <a:off x="4887887" y="2323642"/>
            <a:ext cx="283286" cy="3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4C7A8D0D-9911-4E2D-9AB6-74044CAB26DB}"/>
              </a:ext>
            </a:extLst>
          </p:cNvPr>
          <p:cNvCxnSpPr>
            <a:cxnSpLocks/>
          </p:cNvCxnSpPr>
          <p:nvPr/>
        </p:nvCxnSpPr>
        <p:spPr bwMode="auto">
          <a:xfrm flipH="1">
            <a:off x="4894676" y="1799767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F1BABF96-3393-4552-866D-04063B462EC4}"/>
              </a:ext>
            </a:extLst>
          </p:cNvPr>
          <p:cNvCxnSpPr>
            <a:cxnSpLocks/>
          </p:cNvCxnSpPr>
          <p:nvPr/>
        </p:nvCxnSpPr>
        <p:spPr bwMode="auto">
          <a:xfrm flipH="1">
            <a:off x="4894676" y="2237482"/>
            <a:ext cx="276497" cy="89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424F9C3F-F9AC-418F-A365-53A6E646919D}"/>
              </a:ext>
            </a:extLst>
          </p:cNvPr>
          <p:cNvSpPr/>
          <p:nvPr/>
        </p:nvSpPr>
        <p:spPr>
          <a:xfrm>
            <a:off x="4657494" y="131709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66D7E67F-84D5-45BE-9B1C-EC5F7B31ACC2}"/>
                  </a:ext>
                </a:extLst>
              </p:cNvPr>
              <p:cNvSpPr/>
              <p:nvPr/>
            </p:nvSpPr>
            <p:spPr>
              <a:xfrm>
                <a:off x="5605191" y="1564167"/>
                <a:ext cx="1633396" cy="1145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/>
                      </m:sSubSup>
                      <m:r>
                        <a:rPr lang="en-US" sz="2000" b="0" i="1" kern="0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000" b="0" i="1" kern="0" smtClea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/>
                      </m:sSubSup>
                      <m:r>
                        <a:rPr lang="en-US" sz="2000" i="1" ker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  <m:sup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000" i="1" ker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  <m:oMath xmlns:m="http://schemas.openxmlformats.org/officeDocument/2006/math"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kern="0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  <m:sup/>
                      </m:sSubSup>
                      <m:r>
                        <a:rPr lang="en-US" sz="2000" i="1" kern="0">
                          <a:solidFill>
                            <a:srgbClr val="0083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  <m:sup>
                          <m:r>
                            <a:rPr lang="en-US" sz="2000" i="1" ker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66D7E67F-84D5-45BE-9B1C-EC5F7B31AC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191" y="1564167"/>
                <a:ext cx="1633396" cy="1145570"/>
              </a:xfrm>
              <a:prstGeom prst="rect">
                <a:avLst/>
              </a:prstGeom>
              <a:blipFill>
                <a:blip r:embed="rId6"/>
                <a:stretch>
                  <a:fillRect b="-2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" name="Speech Bubble: Rectangle with Corners Rounded 154">
            <a:extLst>
              <a:ext uri="{FF2B5EF4-FFF2-40B4-BE49-F238E27FC236}">
                <a16:creationId xmlns:a16="http://schemas.microsoft.com/office/drawing/2014/main" id="{E65A0D6F-F4FB-46ED-96C4-9EA29F2F0E8D}"/>
              </a:ext>
            </a:extLst>
          </p:cNvPr>
          <p:cNvSpPr/>
          <p:nvPr/>
        </p:nvSpPr>
        <p:spPr bwMode="auto">
          <a:xfrm>
            <a:off x="5352795" y="3129598"/>
            <a:ext cx="1950789" cy="374571"/>
          </a:xfrm>
          <a:prstGeom prst="wedgeRoundRectCallout">
            <a:avLst>
              <a:gd name="adj1" fmla="val 6818"/>
              <a:gd name="adj2" fmla="val -77106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inductive hypothesis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06913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2/4/20</a:t>
            </a: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ED516B-B375-4BCB-BB68-39DD61CB0B11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/>
              <a:t>Point Location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>
                <a:solidFill>
                  <a:srgbClr val="C00000"/>
                </a:solidFill>
              </a:rPr>
              <a:t>Point location task: </a:t>
            </a:r>
            <a:br>
              <a:rPr lang="en-US" sz="2000"/>
            </a:br>
            <a:r>
              <a:rPr lang="en-US" sz="2000"/>
              <a:t>Preprocess a planar subdivision to efficiently answer </a:t>
            </a:r>
            <a:r>
              <a:rPr lang="en-US" sz="2000" b="1">
                <a:solidFill>
                  <a:srgbClr val="C00000"/>
                </a:solidFill>
              </a:rPr>
              <a:t>point-location queries</a:t>
            </a:r>
            <a:r>
              <a:rPr lang="en-US" sz="2000"/>
              <a:t> of the type: Given a point</a:t>
            </a:r>
            <a:r>
              <a:rPr lang="en-US" sz="2000">
                <a:solidFill>
                  <a:srgbClr val="339933"/>
                </a:solidFill>
              </a:rPr>
              <a:t>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 b="1">
                <a:solidFill>
                  <a:srgbClr val="339933"/>
                </a:solidFill>
              </a:rPr>
              <a:t>=(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 b="1" i="1" baseline="-25000">
                <a:solidFill>
                  <a:srgbClr val="339933"/>
                </a:solidFill>
              </a:rPr>
              <a:t>x</a:t>
            </a:r>
            <a:r>
              <a:rPr lang="en-US" sz="2000" b="1">
                <a:solidFill>
                  <a:srgbClr val="339933"/>
                </a:solidFill>
              </a:rPr>
              <a:t>,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 b="1" i="1" baseline="-25000">
                <a:solidFill>
                  <a:srgbClr val="339933"/>
                </a:solidFill>
              </a:rPr>
              <a:t>y</a:t>
            </a:r>
            <a:r>
              <a:rPr lang="en-US" sz="2000" b="1">
                <a:solidFill>
                  <a:srgbClr val="339933"/>
                </a:solidFill>
              </a:rPr>
              <a:t>)</a:t>
            </a:r>
            <a:r>
              <a:rPr lang="en-US" sz="2000"/>
              <a:t>, find the face it lies in.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22B39B1-D421-479A-BBC2-18DF9CD640F4}"/>
              </a:ext>
            </a:extLst>
          </p:cNvPr>
          <p:cNvGrpSpPr/>
          <p:nvPr/>
        </p:nvGrpSpPr>
        <p:grpSpPr>
          <a:xfrm>
            <a:off x="6086475" y="906463"/>
            <a:ext cx="1858963" cy="2424112"/>
            <a:chOff x="6086475" y="906463"/>
            <a:chExt cx="1858963" cy="2424112"/>
          </a:xfrm>
        </p:grpSpPr>
        <p:pic>
          <p:nvPicPr>
            <p:cNvPr id="6146" name="Picture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789"/>
            <a:stretch>
              <a:fillRect/>
            </a:stretch>
          </p:blipFill>
          <p:spPr bwMode="auto">
            <a:xfrm>
              <a:off x="6086475" y="906463"/>
              <a:ext cx="1858963" cy="2424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2" name="Oval 21"/>
            <p:cNvSpPr>
              <a:spLocks noChangeArrowheads="1"/>
            </p:cNvSpPr>
            <p:nvPr/>
          </p:nvSpPr>
          <p:spPr bwMode="auto">
            <a:xfrm>
              <a:off x="7100888" y="2122488"/>
              <a:ext cx="88900" cy="889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159625" y="1966913"/>
              <a:ext cx="327025" cy="4000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dirty="0"/>
            </a:p>
          </p:txBody>
        </p:sp>
      </p:grpSp>
      <p:sp>
        <p:nvSpPr>
          <p:cNvPr id="6154" name="Rectangle 3"/>
          <p:cNvSpPr txBox="1">
            <a:spLocks noChangeArrowheads="1"/>
          </p:cNvSpPr>
          <p:nvPr/>
        </p:nvSpPr>
        <p:spPr bwMode="auto">
          <a:xfrm>
            <a:off x="685800" y="2990850"/>
            <a:ext cx="6181725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Important metrics:</a:t>
            </a:r>
          </a:p>
          <a:p>
            <a:pPr marL="914400" lvl="1" indent="-457200" algn="l" eaLnBrk="1" hangingPunct="1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Time complexity for preprocessing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= time to construct the data structure</a:t>
            </a:r>
          </a:p>
          <a:p>
            <a:pPr marL="914400" lvl="1" indent="-457200" algn="l" eaLnBrk="1" hangingPunct="1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Space needed to store the data structure</a:t>
            </a:r>
          </a:p>
          <a:p>
            <a:pPr marL="914400" lvl="1" indent="-457200" algn="l" eaLnBrk="1" hangingPunct="1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Time complexity for querying the data structure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 dirty="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2/4/20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8D9492-8E91-4A1A-BA91-138A0315F142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/>
              <a:t>Slab Method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>
                <a:solidFill>
                  <a:srgbClr val="C00000"/>
                </a:solidFill>
              </a:rPr>
              <a:t>Slab method: </a:t>
            </a:r>
            <a:br>
              <a:rPr lang="en-US" sz="2000"/>
            </a:br>
            <a:r>
              <a:rPr lang="en-US" sz="2000"/>
              <a:t>Draw a vertical line through each vertex. This decomposes the plane into slabs.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/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685800" y="4545013"/>
            <a:ext cx="8366125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each slab, the vertical order of the line segments remains constant.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we know in which slab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lies, we can perform binary search, using the sorted order of the segments in the slab.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Find slab that contains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by binary search on </a:t>
            </a:r>
            <a:r>
              <a:rPr lang="en-US" sz="2000" i="1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among slab boundaries.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 second binary search in </a:t>
            </a:r>
            <a:r>
              <a:rPr lang="en-US" sz="2000" dirty="0" err="1">
                <a:solidFill>
                  <a:schemeClr val="tx1"/>
                </a:solidFill>
              </a:rPr>
              <a:t>thr</a:t>
            </a:r>
            <a:r>
              <a:rPr lang="en-US" sz="2000" dirty="0">
                <a:solidFill>
                  <a:schemeClr val="tx1"/>
                </a:solidFill>
              </a:rPr>
              <a:t> slab determines the face containing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Search complexity </a:t>
            </a:r>
            <a:r>
              <a:rPr lang="en-US" sz="2000" dirty="0">
                <a:solidFill>
                  <a:srgbClr val="008380"/>
                </a:solidFill>
              </a:rPr>
              <a:t>O(log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, but space complexity 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O(</a:t>
            </a:r>
            <a:r>
              <a:rPr lang="en-US" sz="2000" i="1" dirty="0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baseline="30000" dirty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2000" dirty="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 dirty="0">
                <a:solidFill>
                  <a:schemeClr val="tx1"/>
                </a:solidFill>
                <a:sym typeface="Symbol" pitchFamily="18" charset="2"/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 dirty="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71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038" y="2101850"/>
            <a:ext cx="4022725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Oval 21"/>
          <p:cNvSpPr>
            <a:spLocks noChangeArrowheads="1"/>
          </p:cNvSpPr>
          <p:nvPr/>
        </p:nvSpPr>
        <p:spPr bwMode="auto">
          <a:xfrm>
            <a:off x="5341938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02263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sp>
        <p:nvSpPr>
          <p:cNvPr id="7179" name="Oval 21"/>
          <p:cNvSpPr>
            <a:spLocks noChangeArrowheads="1"/>
          </p:cNvSpPr>
          <p:nvPr/>
        </p:nvSpPr>
        <p:spPr bwMode="auto">
          <a:xfrm>
            <a:off x="3127375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87700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grpSp>
        <p:nvGrpSpPr>
          <p:cNvPr id="7181" name="Group 16"/>
          <p:cNvGrpSpPr>
            <a:grpSpLocks/>
          </p:cNvGrpSpPr>
          <p:nvPr/>
        </p:nvGrpSpPr>
        <p:grpSpPr bwMode="auto">
          <a:xfrm>
            <a:off x="7078663" y="1984375"/>
            <a:ext cx="454025" cy="2422525"/>
            <a:chOff x="5276149" y="2101850"/>
            <a:chExt cx="453139" cy="2422525"/>
          </a:xfrm>
        </p:grpSpPr>
        <p:pic>
          <p:nvPicPr>
            <p:cNvPr id="718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658" r="10143"/>
            <a:stretch>
              <a:fillRect/>
            </a:stretch>
          </p:blipFill>
          <p:spPr bwMode="auto">
            <a:xfrm>
              <a:off x="5276149" y="2101850"/>
              <a:ext cx="289626" cy="242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5" name="Oval 21"/>
            <p:cNvSpPr>
              <a:spLocks noChangeArrowheads="1"/>
            </p:cNvSpPr>
            <p:nvPr/>
          </p:nvSpPr>
          <p:spPr bwMode="auto">
            <a:xfrm>
              <a:off x="5341938" y="3351213"/>
              <a:ext cx="88900" cy="889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02901" y="3195638"/>
              <a:ext cx="326387" cy="4000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dirty="0"/>
            </a:p>
          </p:txBody>
        </p:sp>
      </p:grpSp>
      <p:pic>
        <p:nvPicPr>
          <p:cNvPr id="718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74" t="40961" r="44273" b="51573"/>
          <a:stretch>
            <a:fillRect/>
          </a:stretch>
        </p:blipFill>
        <p:spPr bwMode="auto">
          <a:xfrm>
            <a:off x="6288088" y="3133725"/>
            <a:ext cx="311150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6663</TotalTime>
  <Words>1202</Words>
  <Application>Microsoft Office PowerPoint</Application>
  <PresentationFormat>On-screen Show (4:3)</PresentationFormat>
  <Paragraphs>138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Cambria Math</vt:lpstr>
      <vt:lpstr>Times New Roman</vt:lpstr>
      <vt:lpstr>Default Design</vt:lpstr>
      <vt:lpstr>CMPS 3130/6130 Computational Geometry Spring 2020</vt:lpstr>
      <vt:lpstr>Planar Subdivision</vt:lpstr>
      <vt:lpstr>Doubly-Connected Edge List </vt:lpstr>
      <vt:lpstr>Doubly-Connected Edge List </vt:lpstr>
      <vt:lpstr>Complexity of a Planar Subdivision</vt:lpstr>
      <vt:lpstr>Euler’s Formula</vt:lpstr>
      <vt:lpstr>Euler’s Formula</vt:lpstr>
      <vt:lpstr>Point Location</vt:lpstr>
      <vt:lpstr>Slab Method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 Wenk</cp:lastModifiedBy>
  <cp:revision>315</cp:revision>
  <dcterms:created xsi:type="dcterms:W3CDTF">2001-09-03T00:33:29Z</dcterms:created>
  <dcterms:modified xsi:type="dcterms:W3CDTF">2020-02-04T17:26:27Z</dcterms:modified>
</cp:coreProperties>
</file>