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0"/>
  </p:notesMasterIdLst>
  <p:handoutMasterIdLst>
    <p:handoutMasterId r:id="rId31"/>
  </p:handoutMasterIdLst>
  <p:sldIdLst>
    <p:sldId id="284" r:id="rId2"/>
    <p:sldId id="290" r:id="rId3"/>
    <p:sldId id="286" r:id="rId4"/>
    <p:sldId id="291" r:id="rId5"/>
    <p:sldId id="311" r:id="rId6"/>
    <p:sldId id="292" r:id="rId7"/>
    <p:sldId id="312" r:id="rId8"/>
    <p:sldId id="293" r:id="rId9"/>
    <p:sldId id="313" r:id="rId10"/>
    <p:sldId id="315" r:id="rId11"/>
    <p:sldId id="316" r:id="rId12"/>
    <p:sldId id="294" r:id="rId13"/>
    <p:sldId id="295" r:id="rId14"/>
    <p:sldId id="317" r:id="rId15"/>
    <p:sldId id="318" r:id="rId16"/>
    <p:sldId id="319" r:id="rId17"/>
    <p:sldId id="297" r:id="rId18"/>
    <p:sldId id="330" r:id="rId19"/>
    <p:sldId id="320" r:id="rId20"/>
    <p:sldId id="321" r:id="rId21"/>
    <p:sldId id="322" r:id="rId22"/>
    <p:sldId id="323" r:id="rId23"/>
    <p:sldId id="331" r:id="rId24"/>
    <p:sldId id="325" r:id="rId25"/>
    <p:sldId id="326" r:id="rId26"/>
    <p:sldId id="327" r:id="rId27"/>
    <p:sldId id="328" r:id="rId28"/>
    <p:sldId id="329" r:id="rId29"/>
  </p:sldIdLst>
  <p:sldSz cx="9144000" cy="6858000" type="screen4x3"/>
  <p:notesSz cx="9240838" cy="6954838"/>
  <p:custDataLst>
    <p:tags r:id="rId32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009999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83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91">
          <p15:clr>
            <a:srgbClr val="A4A3A4"/>
          </p15:clr>
        </p15:guide>
        <p15:guide id="2" pos="291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380"/>
    <a:srgbClr val="0000FF"/>
    <a:srgbClr val="CC99FF"/>
    <a:srgbClr val="339933"/>
    <a:srgbClr val="FFCCCC"/>
    <a:srgbClr val="050000"/>
    <a:srgbClr val="FFFF00"/>
    <a:srgbClr val="2E53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442" autoAdjust="0"/>
    <p:restoredTop sz="94626" autoAdjust="0"/>
  </p:normalViewPr>
  <p:slideViewPr>
    <p:cSldViewPr snapToGrid="0">
      <p:cViewPr varScale="1">
        <p:scale>
          <a:sx n="131" d="100"/>
          <a:sy n="131" d="100"/>
        </p:scale>
        <p:origin x="1194" y="132"/>
      </p:cViewPr>
      <p:guideLst>
        <p:guide orient="horz" pos="4283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0"/>
    </p:cViewPr>
  </p:sorterViewPr>
  <p:notesViewPr>
    <p:cSldViewPr snapToGrid="0">
      <p:cViewPr varScale="1">
        <p:scale>
          <a:sx n="55" d="100"/>
          <a:sy n="55" d="100"/>
        </p:scale>
        <p:origin x="-738" y="-84"/>
      </p:cViewPr>
      <p:guideLst>
        <p:guide orient="horz" pos="2191"/>
        <p:guide pos="291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7163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7163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r" defTabSz="923925">
              <a:defRPr sz="1300">
                <a:solidFill>
                  <a:schemeClr val="tx1"/>
                </a:solidFill>
              </a:defRPr>
            </a:lvl1pPr>
          </a:lstStyle>
          <a:p>
            <a:fld id="{91E0384F-8778-4589-925B-E84AF5722B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65023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37163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81313" y="522288"/>
            <a:ext cx="3478212" cy="26082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0313" y="3303588"/>
            <a:ext cx="6780212" cy="312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7163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r" defTabSz="923925">
              <a:defRPr sz="1300">
                <a:solidFill>
                  <a:schemeClr val="tx1"/>
                </a:solidFill>
              </a:defRPr>
            </a:lvl1pPr>
          </a:lstStyle>
          <a:p>
            <a:fld id="{D1AAC92F-18F9-43C7-B863-70E4CDA78D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86464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788CB1B-81DB-466C-AEEA-41E55209970F}" type="slidenum">
              <a:rPr lang="en-US" altLang="en-US" sz="1300"/>
              <a:pPr algn="r" eaLnBrk="1" hangingPunct="1">
                <a:spcBef>
                  <a:spcPct val="0"/>
                </a:spcBef>
              </a:pPr>
              <a:t>1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1817129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5305A20-7293-4D35-A5B2-50047D0CF9C4}" type="slidenum">
              <a:rPr lang="en-US" altLang="en-US" sz="1300"/>
              <a:pPr algn="r" eaLnBrk="1" hangingPunct="1">
                <a:spcBef>
                  <a:spcPct val="0"/>
                </a:spcBef>
              </a:pPr>
              <a:t>2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30950276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D024FC9-0220-475E-BDC2-CFC4B5D61299}" type="slidenum">
              <a:rPr lang="en-US" altLang="en-US" sz="1300"/>
              <a:pPr algn="r" eaLnBrk="1" hangingPunct="1">
                <a:spcBef>
                  <a:spcPct val="0"/>
                </a:spcBef>
              </a:pPr>
              <a:t>11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425462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1/28/20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68D21-5045-4254-A2B9-876ED8E000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4613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1/28/20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8D18AC-CFD3-451B-B06F-B45AAD283B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7565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304800"/>
            <a:ext cx="207645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607695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1/28/20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FBF0E9-6A2B-412F-A145-91164F2389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341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1/28/20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B5CA43-9455-4A82-9929-454C6431AD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749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1/28/20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5CE527-D2F3-4A8D-8ADE-FAB9AA8BEC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87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1/28/20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D8A168-5D27-46E5-9656-C9674E2F6A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6580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1/28/20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DCC887-8F4C-4B5D-B6D1-7B8502549C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6594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1/28/20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13B321-E83E-4B88-B5D9-FC6C55CDC5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251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1/28/20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F1EB9B-8FDF-49C9-A27D-53B15AFBD5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27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1/28/20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AEFCAB-F254-4A2F-9911-7A9511D66D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554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1/28/20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A1C258-317D-4DE8-A8E8-A7A0EEAA89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5827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304800"/>
            <a:ext cx="7543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866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1/28/20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38313" y="6477000"/>
            <a:ext cx="57975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CMPS 3130/6130 Computational Geometry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0488" y="6477000"/>
            <a:ext cx="7477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E77D8707-03F0-4721-9DD1-C3F59B7F93A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1/28/20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D253383-4C1A-43F0-8FF5-AEBC445A9F7B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2250" y="492125"/>
            <a:ext cx="8159750" cy="990600"/>
          </a:xfrm>
        </p:spPr>
        <p:txBody>
          <a:bodyPr/>
          <a:lstStyle/>
          <a:p>
            <a:pPr algn="ctr" eaLnBrk="1" hangingPunct="1"/>
            <a:r>
              <a:rPr lang="en-US" altLang="en-US" sz="2800" dirty="0">
                <a:solidFill>
                  <a:srgbClr val="009999"/>
                </a:solidFill>
              </a:rPr>
              <a:t>CMPS 3130/6130 Computational Geometry</a:t>
            </a:r>
            <a:br>
              <a:rPr lang="en-US" altLang="en-US" sz="2800" dirty="0">
                <a:solidFill>
                  <a:srgbClr val="009999"/>
                </a:solidFill>
              </a:rPr>
            </a:br>
            <a:r>
              <a:rPr lang="en-US" altLang="en-US" sz="2800" dirty="0">
                <a:solidFill>
                  <a:srgbClr val="009999"/>
                </a:solidFill>
              </a:rPr>
              <a:t>Spring 2020</a:t>
            </a:r>
            <a:endParaRPr lang="en-US" altLang="en-US" sz="3200" dirty="0"/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438650"/>
            <a:ext cx="8458200" cy="152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600" b="1" i="1">
                <a:solidFill>
                  <a:schemeClr val="accent2"/>
                </a:solidFill>
              </a:rPr>
              <a:t>Triangulations and</a:t>
            </a:r>
            <a:br>
              <a:rPr lang="en-US" altLang="en-US" sz="3600" b="1" i="1">
                <a:solidFill>
                  <a:schemeClr val="accent2"/>
                </a:solidFill>
              </a:rPr>
            </a:br>
            <a:r>
              <a:rPr lang="en-US" altLang="en-US" sz="3600" b="1" i="1">
                <a:solidFill>
                  <a:schemeClr val="accent2"/>
                </a:solidFill>
              </a:rPr>
              <a:t>Guarding Art Galleries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/>
              <a:t>Carola Wenk</a:t>
            </a:r>
            <a:endParaRPr lang="en-US" altLang="en-US" sz="2400"/>
          </a:p>
        </p:txBody>
      </p:sp>
      <p:sp>
        <p:nvSpPr>
          <p:cNvPr id="2055" name="Freeform 53"/>
          <p:cNvSpPr>
            <a:spLocks/>
          </p:cNvSpPr>
          <p:nvPr/>
        </p:nvSpPr>
        <p:spPr bwMode="auto">
          <a:xfrm>
            <a:off x="1285875" y="1506538"/>
            <a:ext cx="5822950" cy="2925762"/>
          </a:xfrm>
          <a:custGeom>
            <a:avLst/>
            <a:gdLst>
              <a:gd name="T0" fmla="*/ 0 w 3668"/>
              <a:gd name="T1" fmla="*/ 2147483647 h 1843"/>
              <a:gd name="T2" fmla="*/ 2147483647 w 3668"/>
              <a:gd name="T3" fmla="*/ 0 h 1843"/>
              <a:gd name="T4" fmla="*/ 2147483647 w 3668"/>
              <a:gd name="T5" fmla="*/ 2147483647 h 1843"/>
              <a:gd name="T6" fmla="*/ 2147483647 w 3668"/>
              <a:gd name="T7" fmla="*/ 2147483647 h 1843"/>
              <a:gd name="T8" fmla="*/ 2147483647 w 3668"/>
              <a:gd name="T9" fmla="*/ 2147483647 h 1843"/>
              <a:gd name="T10" fmla="*/ 2147483647 w 3668"/>
              <a:gd name="T11" fmla="*/ 2147483647 h 1843"/>
              <a:gd name="T12" fmla="*/ 2147483647 w 3668"/>
              <a:gd name="T13" fmla="*/ 2147483647 h 1843"/>
              <a:gd name="T14" fmla="*/ 2147483647 w 3668"/>
              <a:gd name="T15" fmla="*/ 2147483647 h 1843"/>
              <a:gd name="T16" fmla="*/ 2147483647 w 3668"/>
              <a:gd name="T17" fmla="*/ 2147483647 h 1843"/>
              <a:gd name="T18" fmla="*/ 2147483647 w 3668"/>
              <a:gd name="T19" fmla="*/ 2147483647 h 1843"/>
              <a:gd name="T20" fmla="*/ 2147483647 w 3668"/>
              <a:gd name="T21" fmla="*/ 2147483647 h 1843"/>
              <a:gd name="T22" fmla="*/ 2147483647 w 3668"/>
              <a:gd name="T23" fmla="*/ 2147483647 h 1843"/>
              <a:gd name="T24" fmla="*/ 2147483647 w 3668"/>
              <a:gd name="T25" fmla="*/ 2147483647 h 1843"/>
              <a:gd name="T26" fmla="*/ 2147483647 w 3668"/>
              <a:gd name="T27" fmla="*/ 2147483647 h 1843"/>
              <a:gd name="T28" fmla="*/ 2147483647 w 3668"/>
              <a:gd name="T29" fmla="*/ 2147483647 h 1843"/>
              <a:gd name="T30" fmla="*/ 2147483647 w 3668"/>
              <a:gd name="T31" fmla="*/ 2147483647 h 1843"/>
              <a:gd name="T32" fmla="*/ 2147483647 w 3668"/>
              <a:gd name="T33" fmla="*/ 2147483647 h 1843"/>
              <a:gd name="T34" fmla="*/ 2147483647 w 3668"/>
              <a:gd name="T35" fmla="*/ 2147483647 h 1843"/>
              <a:gd name="T36" fmla="*/ 0 w 3668"/>
              <a:gd name="T37" fmla="*/ 2147483647 h 184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668"/>
              <a:gd name="T58" fmla="*/ 0 h 1843"/>
              <a:gd name="T59" fmla="*/ 3668 w 3668"/>
              <a:gd name="T60" fmla="*/ 1843 h 1843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668" h="1843">
                <a:moveTo>
                  <a:pt x="0" y="484"/>
                </a:moveTo>
                <a:lnTo>
                  <a:pt x="720" y="0"/>
                </a:lnTo>
                <a:lnTo>
                  <a:pt x="1301" y="748"/>
                </a:lnTo>
                <a:lnTo>
                  <a:pt x="2146" y="196"/>
                </a:lnTo>
                <a:lnTo>
                  <a:pt x="3620" y="100"/>
                </a:lnTo>
                <a:lnTo>
                  <a:pt x="3668" y="1401"/>
                </a:lnTo>
                <a:lnTo>
                  <a:pt x="1431" y="1843"/>
                </a:lnTo>
                <a:lnTo>
                  <a:pt x="3010" y="940"/>
                </a:lnTo>
                <a:lnTo>
                  <a:pt x="1872" y="1065"/>
                </a:lnTo>
                <a:lnTo>
                  <a:pt x="2996" y="552"/>
                </a:lnTo>
                <a:lnTo>
                  <a:pt x="3346" y="835"/>
                </a:lnTo>
                <a:lnTo>
                  <a:pt x="3188" y="1176"/>
                </a:lnTo>
                <a:lnTo>
                  <a:pt x="3519" y="1032"/>
                </a:lnTo>
                <a:lnTo>
                  <a:pt x="3370" y="316"/>
                </a:lnTo>
                <a:lnTo>
                  <a:pt x="2112" y="595"/>
                </a:lnTo>
                <a:lnTo>
                  <a:pt x="1080" y="1334"/>
                </a:lnTo>
                <a:lnTo>
                  <a:pt x="538" y="1752"/>
                </a:lnTo>
                <a:lnTo>
                  <a:pt x="720" y="489"/>
                </a:lnTo>
                <a:lnTo>
                  <a:pt x="0" y="484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6" name="Line 54"/>
          <p:cNvSpPr>
            <a:spLocks noChangeShapeType="1"/>
          </p:cNvSpPr>
          <p:nvPr/>
        </p:nvSpPr>
        <p:spPr bwMode="auto">
          <a:xfrm>
            <a:off x="2428875" y="1498600"/>
            <a:ext cx="7938" cy="78422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7" name="Line 55"/>
          <p:cNvSpPr>
            <a:spLocks noChangeShapeType="1"/>
          </p:cNvSpPr>
          <p:nvPr/>
        </p:nvSpPr>
        <p:spPr bwMode="auto">
          <a:xfrm>
            <a:off x="2428875" y="2282825"/>
            <a:ext cx="930275" cy="41116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8" name="Line 56"/>
          <p:cNvSpPr>
            <a:spLocks noChangeShapeType="1"/>
          </p:cNvSpPr>
          <p:nvPr/>
        </p:nvSpPr>
        <p:spPr bwMode="auto">
          <a:xfrm flipH="1">
            <a:off x="2132013" y="2693988"/>
            <a:ext cx="1227137" cy="158591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9" name="Line 57"/>
          <p:cNvSpPr>
            <a:spLocks noChangeShapeType="1"/>
          </p:cNvSpPr>
          <p:nvPr/>
        </p:nvSpPr>
        <p:spPr bwMode="auto">
          <a:xfrm flipV="1">
            <a:off x="3367088" y="2459038"/>
            <a:ext cx="1271587" cy="2286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60" name="Line 58"/>
          <p:cNvSpPr>
            <a:spLocks noChangeShapeType="1"/>
          </p:cNvSpPr>
          <p:nvPr/>
        </p:nvSpPr>
        <p:spPr bwMode="auto">
          <a:xfrm flipV="1">
            <a:off x="4638675" y="1803400"/>
            <a:ext cx="53975" cy="655638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61" name="Line 59"/>
          <p:cNvSpPr>
            <a:spLocks noChangeShapeType="1"/>
          </p:cNvSpPr>
          <p:nvPr/>
        </p:nvSpPr>
        <p:spPr bwMode="auto">
          <a:xfrm>
            <a:off x="4692650" y="1803400"/>
            <a:ext cx="1935163" cy="198438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62" name="Line 60"/>
          <p:cNvSpPr>
            <a:spLocks noChangeShapeType="1"/>
          </p:cNvSpPr>
          <p:nvPr/>
        </p:nvSpPr>
        <p:spPr bwMode="auto">
          <a:xfrm flipV="1">
            <a:off x="6627813" y="1673225"/>
            <a:ext cx="396875" cy="33496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63" name="Line 61"/>
          <p:cNvSpPr>
            <a:spLocks noChangeShapeType="1"/>
          </p:cNvSpPr>
          <p:nvPr/>
        </p:nvSpPr>
        <p:spPr bwMode="auto">
          <a:xfrm>
            <a:off x="6627813" y="2008188"/>
            <a:ext cx="487362" cy="172243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64" name="Line 62"/>
          <p:cNvSpPr>
            <a:spLocks noChangeShapeType="1"/>
          </p:cNvSpPr>
          <p:nvPr/>
        </p:nvSpPr>
        <p:spPr bwMode="auto">
          <a:xfrm>
            <a:off x="6864350" y="3144838"/>
            <a:ext cx="258763" cy="60166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65" name="Line 63"/>
          <p:cNvSpPr>
            <a:spLocks noChangeShapeType="1"/>
          </p:cNvSpPr>
          <p:nvPr/>
        </p:nvSpPr>
        <p:spPr bwMode="auto">
          <a:xfrm>
            <a:off x="6345238" y="3357563"/>
            <a:ext cx="762000" cy="39687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66" name="Line 64"/>
          <p:cNvSpPr>
            <a:spLocks noChangeShapeType="1"/>
          </p:cNvSpPr>
          <p:nvPr/>
        </p:nvSpPr>
        <p:spPr bwMode="auto">
          <a:xfrm flipH="1">
            <a:off x="3565525" y="3357563"/>
            <a:ext cx="2787650" cy="10668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67" name="Line 65"/>
          <p:cNvSpPr>
            <a:spLocks noChangeShapeType="1"/>
          </p:cNvSpPr>
          <p:nvPr/>
        </p:nvSpPr>
        <p:spPr bwMode="auto">
          <a:xfrm>
            <a:off x="6042025" y="3006725"/>
            <a:ext cx="327025" cy="35877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68" name="Line 66"/>
          <p:cNvSpPr>
            <a:spLocks noChangeShapeType="1"/>
          </p:cNvSpPr>
          <p:nvPr/>
        </p:nvSpPr>
        <p:spPr bwMode="auto">
          <a:xfrm flipV="1">
            <a:off x="6034088" y="2840038"/>
            <a:ext cx="541337" cy="1587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69" name="Line 67"/>
          <p:cNvSpPr>
            <a:spLocks noChangeShapeType="1"/>
          </p:cNvSpPr>
          <p:nvPr/>
        </p:nvSpPr>
        <p:spPr bwMode="auto">
          <a:xfrm>
            <a:off x="6034088" y="2389188"/>
            <a:ext cx="0" cy="61753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9092" name="Oval 68"/>
          <p:cNvSpPr>
            <a:spLocks noChangeArrowheads="1"/>
          </p:cNvSpPr>
          <p:nvPr/>
        </p:nvSpPr>
        <p:spPr bwMode="auto">
          <a:xfrm>
            <a:off x="2081213" y="2009775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9093" name="Oval 69"/>
          <p:cNvSpPr>
            <a:spLocks noChangeArrowheads="1"/>
          </p:cNvSpPr>
          <p:nvPr/>
        </p:nvSpPr>
        <p:spPr bwMode="auto">
          <a:xfrm>
            <a:off x="2743200" y="2230438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9094" name="Oval 70"/>
          <p:cNvSpPr>
            <a:spLocks noChangeArrowheads="1"/>
          </p:cNvSpPr>
          <p:nvPr/>
        </p:nvSpPr>
        <p:spPr bwMode="auto">
          <a:xfrm>
            <a:off x="2484438" y="3335338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9095" name="Oval 71"/>
          <p:cNvSpPr>
            <a:spLocks noChangeArrowheads="1"/>
          </p:cNvSpPr>
          <p:nvPr/>
        </p:nvSpPr>
        <p:spPr bwMode="auto">
          <a:xfrm>
            <a:off x="3001963" y="3381375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9096" name="Oval 72"/>
          <p:cNvSpPr>
            <a:spLocks noChangeArrowheads="1"/>
          </p:cNvSpPr>
          <p:nvPr/>
        </p:nvSpPr>
        <p:spPr bwMode="auto">
          <a:xfrm>
            <a:off x="4008438" y="2413000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9097" name="Oval 73"/>
          <p:cNvSpPr>
            <a:spLocks noChangeArrowheads="1"/>
          </p:cNvSpPr>
          <p:nvPr/>
        </p:nvSpPr>
        <p:spPr bwMode="auto">
          <a:xfrm>
            <a:off x="5022850" y="1971675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9098" name="Oval 74"/>
          <p:cNvSpPr>
            <a:spLocks noChangeArrowheads="1"/>
          </p:cNvSpPr>
          <p:nvPr/>
        </p:nvSpPr>
        <p:spPr bwMode="auto">
          <a:xfrm>
            <a:off x="6332538" y="1797050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9099" name="Oval 75"/>
          <p:cNvSpPr>
            <a:spLocks noChangeArrowheads="1"/>
          </p:cNvSpPr>
          <p:nvPr/>
        </p:nvSpPr>
        <p:spPr bwMode="auto">
          <a:xfrm>
            <a:off x="6858000" y="2252663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9100" name="Oval 76"/>
          <p:cNvSpPr>
            <a:spLocks noChangeArrowheads="1"/>
          </p:cNvSpPr>
          <p:nvPr/>
        </p:nvSpPr>
        <p:spPr bwMode="auto">
          <a:xfrm>
            <a:off x="6873875" y="3144838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9101" name="Oval 77"/>
          <p:cNvSpPr>
            <a:spLocks noChangeArrowheads="1"/>
          </p:cNvSpPr>
          <p:nvPr/>
        </p:nvSpPr>
        <p:spPr bwMode="auto">
          <a:xfrm>
            <a:off x="6751638" y="3381375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9102" name="Oval 78"/>
          <p:cNvSpPr>
            <a:spLocks noChangeArrowheads="1"/>
          </p:cNvSpPr>
          <p:nvPr/>
        </p:nvSpPr>
        <p:spPr bwMode="auto">
          <a:xfrm>
            <a:off x="5662613" y="3838575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9103" name="Oval 79"/>
          <p:cNvSpPr>
            <a:spLocks noChangeArrowheads="1"/>
          </p:cNvSpPr>
          <p:nvPr/>
        </p:nvSpPr>
        <p:spPr bwMode="auto">
          <a:xfrm>
            <a:off x="5753100" y="3395663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9104" name="Oval 80"/>
          <p:cNvSpPr>
            <a:spLocks noChangeArrowheads="1"/>
          </p:cNvSpPr>
          <p:nvPr/>
        </p:nvSpPr>
        <p:spPr bwMode="auto">
          <a:xfrm>
            <a:off x="6256338" y="3022600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9105" name="Oval 81"/>
          <p:cNvSpPr>
            <a:spLocks noChangeArrowheads="1"/>
          </p:cNvSpPr>
          <p:nvPr/>
        </p:nvSpPr>
        <p:spPr bwMode="auto">
          <a:xfrm>
            <a:off x="6119813" y="2755900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9106" name="Oval 82"/>
          <p:cNvSpPr>
            <a:spLocks noChangeArrowheads="1"/>
          </p:cNvSpPr>
          <p:nvPr/>
        </p:nvSpPr>
        <p:spPr bwMode="auto">
          <a:xfrm>
            <a:off x="5287963" y="2909888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7.40741E-6 L -0.09167 0.03241 " pathEditMode="relative" ptsTypes="AA">
                                      <p:cBhvr>
                                        <p:cTn id="38" dur="2000" fill="hold"/>
                                        <p:tgtEl>
                                          <p:spTgt spid="1290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07407E-6 L -0.04167 0.00209 " pathEditMode="relative" ptsTypes="AA">
                                      <p:cBhvr>
                                        <p:cTn id="40" dur="2000" fill="hold"/>
                                        <p:tgtEl>
                                          <p:spTgt spid="1290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6 -7.40741E-7 L -0.0434 0.13333 " pathEditMode="relative" ptsTypes="AA">
                                      <p:cBhvr>
                                        <p:cTn id="42" dur="2000" fill="hold"/>
                                        <p:tgtEl>
                                          <p:spTgt spid="1290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59259E-6 L 0.03247 -0.1088 " pathEditMode="relative" ptsTypes="AA">
                                      <p:cBhvr>
                                        <p:cTn id="44" dur="2000" fill="hold"/>
                                        <p:tgtEl>
                                          <p:spTgt spid="1290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81481E-6 L -0.0776 0.03125 " pathEditMode="relative" ptsTypes="AA">
                                      <p:cBhvr>
                                        <p:cTn id="46" dur="2000" fill="hold"/>
                                        <p:tgtEl>
                                          <p:spTgt spid="1290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59259E-6 L -0.0408 -0.0301 " pathEditMode="relative" ptsTypes="AA">
                                      <p:cBhvr>
                                        <p:cTn id="48" dur="2000" fill="hold"/>
                                        <p:tgtEl>
                                          <p:spTgt spid="1290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7.40741E-6 L 0.06927 -0.0257 " pathEditMode="relative" ptsTypes="AA">
                                      <p:cBhvr>
                                        <p:cTn id="50" dur="2000" fill="hold"/>
                                        <p:tgtEl>
                                          <p:spTgt spid="1290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0.01337 -0.09236 " pathEditMode="relative" ptsTypes="AA">
                                      <p:cBhvr>
                                        <p:cTn id="52" dur="2000" fill="hold"/>
                                        <p:tgtEl>
                                          <p:spTgt spid="1290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5.18519E-6 L 0.0191 0.0801 " pathEditMode="relative" ptsTypes="AA">
                                      <p:cBhvr>
                                        <p:cTn id="54" dur="2000" fill="hold"/>
                                        <p:tgtEl>
                                          <p:spTgt spid="129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59259E-6 L 0.03333 0.04329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129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7037E-7 L 0.15417 -0.0210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29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08" y="-1065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6.66667E-6 L -0.2467 0.14675 " pathEditMode="relative" ptsTypes="AA">
                                      <p:cBhvr>
                                        <p:cTn id="60" dur="2000" fill="hold"/>
                                        <p:tgtEl>
                                          <p:spTgt spid="129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6 -0.00093 L 0.0066 0.04352 " pathEditMode="relative" ptsTypes="AA">
                                      <p:cBhvr>
                                        <p:cTn id="62" dur="2000" fill="hold"/>
                                        <p:tgtEl>
                                          <p:spTgt spid="129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6 -4.81481E-6 L 0.04584 0.00116 " pathEditMode="relative" ptsTypes="AA">
                                      <p:cBhvr>
                                        <p:cTn id="64" dur="2000" fill="hold"/>
                                        <p:tgtEl>
                                          <p:spTgt spid="129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07407E-6 L 0.07587 -0.08333 " pathEditMode="relative" ptsTypes="AA">
                                      <p:cBhvr>
                                        <p:cTn id="66" dur="2000" fill="hold"/>
                                        <p:tgtEl>
                                          <p:spTgt spid="129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92" grpId="0" animBg="1"/>
      <p:bldP spid="129092" grpId="1" animBg="1"/>
      <p:bldP spid="129093" grpId="0" animBg="1"/>
      <p:bldP spid="129093" grpId="1" animBg="1"/>
      <p:bldP spid="129094" grpId="0" animBg="1"/>
      <p:bldP spid="129094" grpId="1" animBg="1"/>
      <p:bldP spid="129095" grpId="0" animBg="1"/>
      <p:bldP spid="129095" grpId="1" animBg="1"/>
      <p:bldP spid="129096" grpId="0" animBg="1"/>
      <p:bldP spid="129096" grpId="1" animBg="1"/>
      <p:bldP spid="129097" grpId="0" animBg="1"/>
      <p:bldP spid="129097" grpId="1" animBg="1"/>
      <p:bldP spid="129098" grpId="0" animBg="1"/>
      <p:bldP spid="129098" grpId="1" animBg="1"/>
      <p:bldP spid="129099" grpId="0" animBg="1"/>
      <p:bldP spid="129099" grpId="1" animBg="1"/>
      <p:bldP spid="129100" grpId="0" animBg="1"/>
      <p:bldP spid="129100" grpId="1" animBg="1"/>
      <p:bldP spid="129101" grpId="0" animBg="1"/>
      <p:bldP spid="129101" grpId="1" animBg="1"/>
      <p:bldP spid="129102" grpId="0" animBg="1"/>
      <p:bldP spid="129102" grpId="1" animBg="1"/>
      <p:bldP spid="129103" grpId="0" animBg="1"/>
      <p:bldP spid="129103" grpId="1" animBg="1"/>
      <p:bldP spid="129104" grpId="0" animBg="1"/>
      <p:bldP spid="129104" grpId="1" animBg="1"/>
      <p:bldP spid="129105" grpId="0" animBg="1"/>
      <p:bldP spid="129105" grpId="1" animBg="1"/>
      <p:bldP spid="129106" grpId="0" animBg="1"/>
      <p:bldP spid="129106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1/28/20</a:t>
            </a:r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63D0A77-3648-4690-9FF1-1444B13B63C0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3-Coloring Lemma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5900"/>
            <a:ext cx="7772400" cy="7096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b="1"/>
              <a:t>Lemma:</a:t>
            </a:r>
            <a:r>
              <a:rPr lang="en-US" altLang="en-US" sz="2400"/>
              <a:t> For every triangulated polgon there is a 3-coloring.</a:t>
            </a:r>
          </a:p>
        </p:txBody>
      </p:sp>
      <p:sp>
        <p:nvSpPr>
          <p:cNvPr id="11271" name="Rectangle 4"/>
          <p:cNvSpPr>
            <a:spLocks noChangeArrowheads="1"/>
          </p:cNvSpPr>
          <p:nvPr/>
        </p:nvSpPr>
        <p:spPr bwMode="auto">
          <a:xfrm>
            <a:off x="687388" y="1970088"/>
            <a:ext cx="8001000" cy="116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/>
              <a:t>The dual graph is a tree (connected acyclic graph): Removing an edge corresponds to removing a diagonal in the polygon which disconnects the polygon and with that the graph.</a:t>
            </a:r>
          </a:p>
        </p:txBody>
      </p:sp>
      <p:sp>
        <p:nvSpPr>
          <p:cNvPr id="11272" name="Freeform 5"/>
          <p:cNvSpPr>
            <a:spLocks/>
          </p:cNvSpPr>
          <p:nvPr/>
        </p:nvSpPr>
        <p:spPr bwMode="auto">
          <a:xfrm>
            <a:off x="1203325" y="3408363"/>
            <a:ext cx="5822950" cy="2925762"/>
          </a:xfrm>
          <a:custGeom>
            <a:avLst/>
            <a:gdLst>
              <a:gd name="T0" fmla="*/ 0 w 3668"/>
              <a:gd name="T1" fmla="*/ 2147483647 h 1843"/>
              <a:gd name="T2" fmla="*/ 2147483647 w 3668"/>
              <a:gd name="T3" fmla="*/ 0 h 1843"/>
              <a:gd name="T4" fmla="*/ 2147483647 w 3668"/>
              <a:gd name="T5" fmla="*/ 2147483647 h 1843"/>
              <a:gd name="T6" fmla="*/ 2147483647 w 3668"/>
              <a:gd name="T7" fmla="*/ 2147483647 h 1843"/>
              <a:gd name="T8" fmla="*/ 2147483647 w 3668"/>
              <a:gd name="T9" fmla="*/ 2147483647 h 1843"/>
              <a:gd name="T10" fmla="*/ 2147483647 w 3668"/>
              <a:gd name="T11" fmla="*/ 2147483647 h 1843"/>
              <a:gd name="T12" fmla="*/ 2147483647 w 3668"/>
              <a:gd name="T13" fmla="*/ 2147483647 h 1843"/>
              <a:gd name="T14" fmla="*/ 2147483647 w 3668"/>
              <a:gd name="T15" fmla="*/ 2147483647 h 1843"/>
              <a:gd name="T16" fmla="*/ 2147483647 w 3668"/>
              <a:gd name="T17" fmla="*/ 2147483647 h 1843"/>
              <a:gd name="T18" fmla="*/ 2147483647 w 3668"/>
              <a:gd name="T19" fmla="*/ 2147483647 h 1843"/>
              <a:gd name="T20" fmla="*/ 2147483647 w 3668"/>
              <a:gd name="T21" fmla="*/ 2147483647 h 1843"/>
              <a:gd name="T22" fmla="*/ 2147483647 w 3668"/>
              <a:gd name="T23" fmla="*/ 2147483647 h 1843"/>
              <a:gd name="T24" fmla="*/ 2147483647 w 3668"/>
              <a:gd name="T25" fmla="*/ 2147483647 h 1843"/>
              <a:gd name="T26" fmla="*/ 2147483647 w 3668"/>
              <a:gd name="T27" fmla="*/ 2147483647 h 1843"/>
              <a:gd name="T28" fmla="*/ 2147483647 w 3668"/>
              <a:gd name="T29" fmla="*/ 2147483647 h 1843"/>
              <a:gd name="T30" fmla="*/ 2147483647 w 3668"/>
              <a:gd name="T31" fmla="*/ 2147483647 h 1843"/>
              <a:gd name="T32" fmla="*/ 2147483647 w 3668"/>
              <a:gd name="T33" fmla="*/ 2147483647 h 1843"/>
              <a:gd name="T34" fmla="*/ 2147483647 w 3668"/>
              <a:gd name="T35" fmla="*/ 2147483647 h 1843"/>
              <a:gd name="T36" fmla="*/ 0 w 3668"/>
              <a:gd name="T37" fmla="*/ 2147483647 h 184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668"/>
              <a:gd name="T58" fmla="*/ 0 h 1843"/>
              <a:gd name="T59" fmla="*/ 3668 w 3668"/>
              <a:gd name="T60" fmla="*/ 1843 h 1843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668" h="1843">
                <a:moveTo>
                  <a:pt x="0" y="484"/>
                </a:moveTo>
                <a:lnTo>
                  <a:pt x="720" y="0"/>
                </a:lnTo>
                <a:lnTo>
                  <a:pt x="1301" y="748"/>
                </a:lnTo>
                <a:lnTo>
                  <a:pt x="2146" y="196"/>
                </a:lnTo>
                <a:lnTo>
                  <a:pt x="3620" y="100"/>
                </a:lnTo>
                <a:lnTo>
                  <a:pt x="3668" y="1401"/>
                </a:lnTo>
                <a:lnTo>
                  <a:pt x="1431" y="1843"/>
                </a:lnTo>
                <a:lnTo>
                  <a:pt x="3010" y="940"/>
                </a:lnTo>
                <a:lnTo>
                  <a:pt x="1872" y="1065"/>
                </a:lnTo>
                <a:lnTo>
                  <a:pt x="2996" y="552"/>
                </a:lnTo>
                <a:lnTo>
                  <a:pt x="3346" y="835"/>
                </a:lnTo>
                <a:lnTo>
                  <a:pt x="3188" y="1176"/>
                </a:lnTo>
                <a:lnTo>
                  <a:pt x="3519" y="1032"/>
                </a:lnTo>
                <a:lnTo>
                  <a:pt x="3370" y="316"/>
                </a:lnTo>
                <a:lnTo>
                  <a:pt x="2112" y="595"/>
                </a:lnTo>
                <a:lnTo>
                  <a:pt x="1080" y="1334"/>
                </a:lnTo>
                <a:lnTo>
                  <a:pt x="538" y="1752"/>
                </a:lnTo>
                <a:lnTo>
                  <a:pt x="720" y="489"/>
                </a:lnTo>
                <a:lnTo>
                  <a:pt x="0" y="484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73" name="Line 6"/>
          <p:cNvSpPr>
            <a:spLocks noChangeShapeType="1"/>
          </p:cNvSpPr>
          <p:nvPr/>
        </p:nvSpPr>
        <p:spPr bwMode="auto">
          <a:xfrm>
            <a:off x="2346325" y="3400425"/>
            <a:ext cx="7938" cy="78422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74" name="Line 7"/>
          <p:cNvSpPr>
            <a:spLocks noChangeShapeType="1"/>
          </p:cNvSpPr>
          <p:nvPr/>
        </p:nvSpPr>
        <p:spPr bwMode="auto">
          <a:xfrm>
            <a:off x="2346325" y="4184650"/>
            <a:ext cx="930275" cy="41116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75" name="Line 8"/>
          <p:cNvSpPr>
            <a:spLocks noChangeShapeType="1"/>
          </p:cNvSpPr>
          <p:nvPr/>
        </p:nvSpPr>
        <p:spPr bwMode="auto">
          <a:xfrm flipH="1">
            <a:off x="2049463" y="4595813"/>
            <a:ext cx="1227137" cy="158591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76" name="Line 9"/>
          <p:cNvSpPr>
            <a:spLocks noChangeShapeType="1"/>
          </p:cNvSpPr>
          <p:nvPr/>
        </p:nvSpPr>
        <p:spPr bwMode="auto">
          <a:xfrm flipV="1">
            <a:off x="3284538" y="4360863"/>
            <a:ext cx="1271587" cy="2286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77" name="Line 10"/>
          <p:cNvSpPr>
            <a:spLocks noChangeShapeType="1"/>
          </p:cNvSpPr>
          <p:nvPr/>
        </p:nvSpPr>
        <p:spPr bwMode="auto">
          <a:xfrm flipV="1">
            <a:off x="6545263" y="3575050"/>
            <a:ext cx="396875" cy="33496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78" name="Line 11"/>
          <p:cNvSpPr>
            <a:spLocks noChangeShapeType="1"/>
          </p:cNvSpPr>
          <p:nvPr/>
        </p:nvSpPr>
        <p:spPr bwMode="auto">
          <a:xfrm>
            <a:off x="6545263" y="3910013"/>
            <a:ext cx="487362" cy="172243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79" name="Line 12"/>
          <p:cNvSpPr>
            <a:spLocks noChangeShapeType="1"/>
          </p:cNvSpPr>
          <p:nvPr/>
        </p:nvSpPr>
        <p:spPr bwMode="auto">
          <a:xfrm>
            <a:off x="6781800" y="5046663"/>
            <a:ext cx="258763" cy="60166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80" name="Line 13"/>
          <p:cNvSpPr>
            <a:spLocks noChangeShapeType="1"/>
          </p:cNvSpPr>
          <p:nvPr/>
        </p:nvSpPr>
        <p:spPr bwMode="auto">
          <a:xfrm>
            <a:off x="6262688" y="5259388"/>
            <a:ext cx="762000" cy="39687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81" name="Line 14"/>
          <p:cNvSpPr>
            <a:spLocks noChangeShapeType="1"/>
          </p:cNvSpPr>
          <p:nvPr/>
        </p:nvSpPr>
        <p:spPr bwMode="auto">
          <a:xfrm flipH="1">
            <a:off x="3482975" y="5259388"/>
            <a:ext cx="2787650" cy="10668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82" name="Line 15"/>
          <p:cNvSpPr>
            <a:spLocks noChangeShapeType="1"/>
          </p:cNvSpPr>
          <p:nvPr/>
        </p:nvSpPr>
        <p:spPr bwMode="auto">
          <a:xfrm>
            <a:off x="5959475" y="4908550"/>
            <a:ext cx="327025" cy="35877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83" name="Line 16"/>
          <p:cNvSpPr>
            <a:spLocks noChangeShapeType="1"/>
          </p:cNvSpPr>
          <p:nvPr/>
        </p:nvSpPr>
        <p:spPr bwMode="auto">
          <a:xfrm flipV="1">
            <a:off x="5951538" y="4741863"/>
            <a:ext cx="541337" cy="1587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84" name="Line 17"/>
          <p:cNvSpPr>
            <a:spLocks noChangeShapeType="1"/>
          </p:cNvSpPr>
          <p:nvPr/>
        </p:nvSpPr>
        <p:spPr bwMode="auto">
          <a:xfrm>
            <a:off x="5951538" y="4291013"/>
            <a:ext cx="0" cy="61753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85" name="Oval 18"/>
          <p:cNvSpPr>
            <a:spLocks noChangeArrowheads="1"/>
          </p:cNvSpPr>
          <p:nvPr/>
        </p:nvSpPr>
        <p:spPr bwMode="auto">
          <a:xfrm>
            <a:off x="2576513" y="4879975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86" name="Oval 19"/>
          <p:cNvSpPr>
            <a:spLocks noChangeArrowheads="1"/>
          </p:cNvSpPr>
          <p:nvPr/>
        </p:nvSpPr>
        <p:spPr bwMode="auto">
          <a:xfrm>
            <a:off x="2614613" y="4041775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87" name="Oval 20"/>
          <p:cNvSpPr>
            <a:spLocks noChangeArrowheads="1"/>
          </p:cNvSpPr>
          <p:nvPr/>
        </p:nvSpPr>
        <p:spPr bwMode="auto">
          <a:xfrm>
            <a:off x="1928813" y="3875088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88" name="Oval 21"/>
          <p:cNvSpPr>
            <a:spLocks noChangeArrowheads="1"/>
          </p:cNvSpPr>
          <p:nvPr/>
        </p:nvSpPr>
        <p:spPr bwMode="auto">
          <a:xfrm>
            <a:off x="3262313" y="4933950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89" name="Oval 22"/>
          <p:cNvSpPr>
            <a:spLocks noChangeArrowheads="1"/>
          </p:cNvSpPr>
          <p:nvPr/>
        </p:nvSpPr>
        <p:spPr bwMode="auto">
          <a:xfrm>
            <a:off x="4519613" y="4248150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90" name="Oval 23"/>
          <p:cNvSpPr>
            <a:spLocks noChangeArrowheads="1"/>
          </p:cNvSpPr>
          <p:nvPr/>
        </p:nvSpPr>
        <p:spPr bwMode="auto">
          <a:xfrm>
            <a:off x="5045075" y="3941763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91" name="Oval 24"/>
          <p:cNvSpPr>
            <a:spLocks noChangeArrowheads="1"/>
          </p:cNvSpPr>
          <p:nvPr/>
        </p:nvSpPr>
        <p:spPr bwMode="auto">
          <a:xfrm>
            <a:off x="6254750" y="3824288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92" name="Oval 25"/>
          <p:cNvSpPr>
            <a:spLocks noChangeArrowheads="1"/>
          </p:cNvSpPr>
          <p:nvPr/>
        </p:nvSpPr>
        <p:spPr bwMode="auto">
          <a:xfrm>
            <a:off x="6715125" y="4130675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93" name="Oval 26"/>
          <p:cNvSpPr>
            <a:spLocks noChangeArrowheads="1"/>
          </p:cNvSpPr>
          <p:nvPr/>
        </p:nvSpPr>
        <p:spPr bwMode="auto">
          <a:xfrm>
            <a:off x="6837363" y="5129213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94" name="Oval 27"/>
          <p:cNvSpPr>
            <a:spLocks noChangeArrowheads="1"/>
          </p:cNvSpPr>
          <p:nvPr/>
        </p:nvSpPr>
        <p:spPr bwMode="auto">
          <a:xfrm>
            <a:off x="6616700" y="5303838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95" name="Oval 28"/>
          <p:cNvSpPr>
            <a:spLocks noChangeArrowheads="1"/>
          </p:cNvSpPr>
          <p:nvPr/>
        </p:nvSpPr>
        <p:spPr bwMode="auto">
          <a:xfrm>
            <a:off x="5976938" y="5570538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96" name="Oval 29"/>
          <p:cNvSpPr>
            <a:spLocks noChangeArrowheads="1"/>
          </p:cNvSpPr>
          <p:nvPr/>
        </p:nvSpPr>
        <p:spPr bwMode="auto">
          <a:xfrm>
            <a:off x="5732463" y="5219700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97" name="Oval 30"/>
          <p:cNvSpPr>
            <a:spLocks noChangeArrowheads="1"/>
          </p:cNvSpPr>
          <p:nvPr/>
        </p:nvSpPr>
        <p:spPr bwMode="auto">
          <a:xfrm>
            <a:off x="6167438" y="4930775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98" name="Oval 31"/>
          <p:cNvSpPr>
            <a:spLocks noChangeArrowheads="1"/>
          </p:cNvSpPr>
          <p:nvPr/>
        </p:nvSpPr>
        <p:spPr bwMode="auto">
          <a:xfrm>
            <a:off x="6097588" y="4587875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299" name="Oval 32"/>
          <p:cNvSpPr>
            <a:spLocks noChangeArrowheads="1"/>
          </p:cNvSpPr>
          <p:nvPr/>
        </p:nvSpPr>
        <p:spPr bwMode="auto">
          <a:xfrm>
            <a:off x="5389563" y="4687888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1300" name="Line 33"/>
          <p:cNvSpPr>
            <a:spLocks noChangeShapeType="1"/>
          </p:cNvSpPr>
          <p:nvPr/>
        </p:nvSpPr>
        <p:spPr bwMode="auto">
          <a:xfrm>
            <a:off x="1965325" y="3908425"/>
            <a:ext cx="679450" cy="168275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01" name="Line 34"/>
          <p:cNvSpPr>
            <a:spLocks noChangeShapeType="1"/>
          </p:cNvSpPr>
          <p:nvPr/>
        </p:nvSpPr>
        <p:spPr bwMode="auto">
          <a:xfrm flipH="1">
            <a:off x="2620963" y="4092575"/>
            <a:ext cx="38100" cy="83820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02" name="Line 35"/>
          <p:cNvSpPr>
            <a:spLocks noChangeShapeType="1"/>
          </p:cNvSpPr>
          <p:nvPr/>
        </p:nvSpPr>
        <p:spPr bwMode="auto">
          <a:xfrm>
            <a:off x="2620963" y="4930775"/>
            <a:ext cx="685800" cy="3810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03" name="Line 36"/>
          <p:cNvSpPr>
            <a:spLocks noChangeShapeType="1"/>
          </p:cNvSpPr>
          <p:nvPr/>
        </p:nvSpPr>
        <p:spPr bwMode="auto">
          <a:xfrm flipV="1">
            <a:off x="3316288" y="4279900"/>
            <a:ext cx="1249362" cy="703263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04" name="Line 37"/>
          <p:cNvSpPr>
            <a:spLocks noChangeShapeType="1"/>
          </p:cNvSpPr>
          <p:nvPr/>
        </p:nvSpPr>
        <p:spPr bwMode="auto">
          <a:xfrm flipV="1">
            <a:off x="4572000" y="3992563"/>
            <a:ext cx="511175" cy="290512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05" name="Line 38"/>
          <p:cNvSpPr>
            <a:spLocks noChangeShapeType="1"/>
          </p:cNvSpPr>
          <p:nvPr/>
        </p:nvSpPr>
        <p:spPr bwMode="auto">
          <a:xfrm flipV="1">
            <a:off x="4557713" y="3856038"/>
            <a:ext cx="1728787" cy="434975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06" name="Line 39"/>
          <p:cNvSpPr>
            <a:spLocks noChangeShapeType="1"/>
          </p:cNvSpPr>
          <p:nvPr/>
        </p:nvSpPr>
        <p:spPr bwMode="auto">
          <a:xfrm>
            <a:off x="6324600" y="3887788"/>
            <a:ext cx="419100" cy="280987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07" name="Line 40"/>
          <p:cNvSpPr>
            <a:spLocks noChangeShapeType="1"/>
          </p:cNvSpPr>
          <p:nvPr/>
        </p:nvSpPr>
        <p:spPr bwMode="auto">
          <a:xfrm>
            <a:off x="6743700" y="4175125"/>
            <a:ext cx="136525" cy="99060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08" name="Line 41"/>
          <p:cNvSpPr>
            <a:spLocks noChangeShapeType="1"/>
          </p:cNvSpPr>
          <p:nvPr/>
        </p:nvSpPr>
        <p:spPr bwMode="auto">
          <a:xfrm flipH="1">
            <a:off x="6651625" y="5165725"/>
            <a:ext cx="228600" cy="160338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09" name="Line 42"/>
          <p:cNvSpPr>
            <a:spLocks noChangeShapeType="1"/>
          </p:cNvSpPr>
          <p:nvPr/>
        </p:nvSpPr>
        <p:spPr bwMode="auto">
          <a:xfrm flipH="1">
            <a:off x="6019800" y="5326063"/>
            <a:ext cx="631825" cy="282575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10" name="Line 43"/>
          <p:cNvSpPr>
            <a:spLocks noChangeShapeType="1"/>
          </p:cNvSpPr>
          <p:nvPr/>
        </p:nvSpPr>
        <p:spPr bwMode="auto">
          <a:xfrm flipH="1" flipV="1">
            <a:off x="5768975" y="5280025"/>
            <a:ext cx="250825" cy="328613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11" name="Line 44"/>
          <p:cNvSpPr>
            <a:spLocks noChangeShapeType="1"/>
          </p:cNvSpPr>
          <p:nvPr/>
        </p:nvSpPr>
        <p:spPr bwMode="auto">
          <a:xfrm flipV="1">
            <a:off x="5768975" y="4975225"/>
            <a:ext cx="449263" cy="30480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12" name="Line 45"/>
          <p:cNvSpPr>
            <a:spLocks noChangeShapeType="1"/>
          </p:cNvSpPr>
          <p:nvPr/>
        </p:nvSpPr>
        <p:spPr bwMode="auto">
          <a:xfrm flipH="1" flipV="1">
            <a:off x="6126163" y="4632325"/>
            <a:ext cx="92075" cy="34290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13" name="Line 46"/>
          <p:cNvSpPr>
            <a:spLocks noChangeShapeType="1"/>
          </p:cNvSpPr>
          <p:nvPr/>
        </p:nvSpPr>
        <p:spPr bwMode="auto">
          <a:xfrm flipH="1">
            <a:off x="5440363" y="4632325"/>
            <a:ext cx="685800" cy="100013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14" name="Line 47"/>
          <p:cNvSpPr>
            <a:spLocks noChangeShapeType="1"/>
          </p:cNvSpPr>
          <p:nvPr/>
        </p:nvSpPr>
        <p:spPr bwMode="auto">
          <a:xfrm flipV="1">
            <a:off x="3290888" y="3570288"/>
            <a:ext cx="3673475" cy="10223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15" name="Line 48"/>
          <p:cNvSpPr>
            <a:spLocks noChangeShapeType="1"/>
          </p:cNvSpPr>
          <p:nvPr/>
        </p:nvSpPr>
        <p:spPr bwMode="auto">
          <a:xfrm flipV="1">
            <a:off x="4518025" y="3578225"/>
            <a:ext cx="2432050" cy="78581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16" name="Line 49"/>
          <p:cNvSpPr>
            <a:spLocks noChangeShapeType="1"/>
          </p:cNvSpPr>
          <p:nvPr/>
        </p:nvSpPr>
        <p:spPr bwMode="auto">
          <a:xfrm flipV="1">
            <a:off x="244475" y="1920875"/>
            <a:ext cx="8648700" cy="14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1/28/20</a:t>
            </a:r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24186E30-E2BC-4E86-9F78-2A0C7B413A64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3-Coloring Lemma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5900"/>
            <a:ext cx="7772400" cy="7096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b="1"/>
              <a:t>Lemma:</a:t>
            </a:r>
            <a:r>
              <a:rPr lang="en-US" altLang="en-US" sz="2400"/>
              <a:t> For every triangulated polgon there is a 3-coloring.</a:t>
            </a:r>
          </a:p>
        </p:txBody>
      </p:sp>
      <p:sp>
        <p:nvSpPr>
          <p:cNvPr id="12295" name="Rectangle 4"/>
          <p:cNvSpPr>
            <a:spLocks noChangeArrowheads="1"/>
          </p:cNvSpPr>
          <p:nvPr/>
        </p:nvSpPr>
        <p:spPr bwMode="auto">
          <a:xfrm>
            <a:off x="687388" y="1930400"/>
            <a:ext cx="7772400" cy="116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/>
              <a:t>Traverse the tree  (DFS). Start with a triangle and give different colors to vertices. When proceeding from one triangle to the next, two vertices have known colors, which determines the color of the next vertex.</a:t>
            </a:r>
          </a:p>
        </p:txBody>
      </p:sp>
      <p:sp>
        <p:nvSpPr>
          <p:cNvPr id="12296" name="Freeform 5"/>
          <p:cNvSpPr>
            <a:spLocks/>
          </p:cNvSpPr>
          <p:nvPr/>
        </p:nvSpPr>
        <p:spPr bwMode="auto">
          <a:xfrm>
            <a:off x="1203325" y="3408363"/>
            <a:ext cx="5822950" cy="2925762"/>
          </a:xfrm>
          <a:custGeom>
            <a:avLst/>
            <a:gdLst>
              <a:gd name="T0" fmla="*/ 0 w 3668"/>
              <a:gd name="T1" fmla="*/ 2147483647 h 1843"/>
              <a:gd name="T2" fmla="*/ 2147483647 w 3668"/>
              <a:gd name="T3" fmla="*/ 0 h 1843"/>
              <a:gd name="T4" fmla="*/ 2147483647 w 3668"/>
              <a:gd name="T5" fmla="*/ 2147483647 h 1843"/>
              <a:gd name="T6" fmla="*/ 2147483647 w 3668"/>
              <a:gd name="T7" fmla="*/ 2147483647 h 1843"/>
              <a:gd name="T8" fmla="*/ 2147483647 w 3668"/>
              <a:gd name="T9" fmla="*/ 2147483647 h 1843"/>
              <a:gd name="T10" fmla="*/ 2147483647 w 3668"/>
              <a:gd name="T11" fmla="*/ 2147483647 h 1843"/>
              <a:gd name="T12" fmla="*/ 2147483647 w 3668"/>
              <a:gd name="T13" fmla="*/ 2147483647 h 1843"/>
              <a:gd name="T14" fmla="*/ 2147483647 w 3668"/>
              <a:gd name="T15" fmla="*/ 2147483647 h 1843"/>
              <a:gd name="T16" fmla="*/ 2147483647 w 3668"/>
              <a:gd name="T17" fmla="*/ 2147483647 h 1843"/>
              <a:gd name="T18" fmla="*/ 2147483647 w 3668"/>
              <a:gd name="T19" fmla="*/ 2147483647 h 1843"/>
              <a:gd name="T20" fmla="*/ 2147483647 w 3668"/>
              <a:gd name="T21" fmla="*/ 2147483647 h 1843"/>
              <a:gd name="T22" fmla="*/ 2147483647 w 3668"/>
              <a:gd name="T23" fmla="*/ 2147483647 h 1843"/>
              <a:gd name="T24" fmla="*/ 2147483647 w 3668"/>
              <a:gd name="T25" fmla="*/ 2147483647 h 1843"/>
              <a:gd name="T26" fmla="*/ 2147483647 w 3668"/>
              <a:gd name="T27" fmla="*/ 2147483647 h 1843"/>
              <a:gd name="T28" fmla="*/ 2147483647 w 3668"/>
              <a:gd name="T29" fmla="*/ 2147483647 h 1843"/>
              <a:gd name="T30" fmla="*/ 2147483647 w 3668"/>
              <a:gd name="T31" fmla="*/ 2147483647 h 1843"/>
              <a:gd name="T32" fmla="*/ 2147483647 w 3668"/>
              <a:gd name="T33" fmla="*/ 2147483647 h 1843"/>
              <a:gd name="T34" fmla="*/ 2147483647 w 3668"/>
              <a:gd name="T35" fmla="*/ 2147483647 h 1843"/>
              <a:gd name="T36" fmla="*/ 0 w 3668"/>
              <a:gd name="T37" fmla="*/ 2147483647 h 184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668"/>
              <a:gd name="T58" fmla="*/ 0 h 1843"/>
              <a:gd name="T59" fmla="*/ 3668 w 3668"/>
              <a:gd name="T60" fmla="*/ 1843 h 1843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668" h="1843">
                <a:moveTo>
                  <a:pt x="0" y="484"/>
                </a:moveTo>
                <a:lnTo>
                  <a:pt x="720" y="0"/>
                </a:lnTo>
                <a:lnTo>
                  <a:pt x="1301" y="748"/>
                </a:lnTo>
                <a:lnTo>
                  <a:pt x="2146" y="196"/>
                </a:lnTo>
                <a:lnTo>
                  <a:pt x="3620" y="100"/>
                </a:lnTo>
                <a:lnTo>
                  <a:pt x="3668" y="1401"/>
                </a:lnTo>
                <a:lnTo>
                  <a:pt x="1431" y="1843"/>
                </a:lnTo>
                <a:lnTo>
                  <a:pt x="3010" y="940"/>
                </a:lnTo>
                <a:lnTo>
                  <a:pt x="1872" y="1065"/>
                </a:lnTo>
                <a:lnTo>
                  <a:pt x="2996" y="552"/>
                </a:lnTo>
                <a:lnTo>
                  <a:pt x="3346" y="835"/>
                </a:lnTo>
                <a:lnTo>
                  <a:pt x="3188" y="1176"/>
                </a:lnTo>
                <a:lnTo>
                  <a:pt x="3519" y="1032"/>
                </a:lnTo>
                <a:lnTo>
                  <a:pt x="3370" y="316"/>
                </a:lnTo>
                <a:lnTo>
                  <a:pt x="2112" y="595"/>
                </a:lnTo>
                <a:lnTo>
                  <a:pt x="1080" y="1334"/>
                </a:lnTo>
                <a:lnTo>
                  <a:pt x="538" y="1752"/>
                </a:lnTo>
                <a:lnTo>
                  <a:pt x="720" y="489"/>
                </a:lnTo>
                <a:lnTo>
                  <a:pt x="0" y="484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262" name="Line 6"/>
          <p:cNvSpPr>
            <a:spLocks noChangeShapeType="1"/>
          </p:cNvSpPr>
          <p:nvPr/>
        </p:nvSpPr>
        <p:spPr bwMode="auto">
          <a:xfrm>
            <a:off x="2346325" y="3400425"/>
            <a:ext cx="7938" cy="78422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263" name="Line 7"/>
          <p:cNvSpPr>
            <a:spLocks noChangeShapeType="1"/>
          </p:cNvSpPr>
          <p:nvPr/>
        </p:nvSpPr>
        <p:spPr bwMode="auto">
          <a:xfrm>
            <a:off x="2346325" y="4184650"/>
            <a:ext cx="930275" cy="41116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264" name="Line 8"/>
          <p:cNvSpPr>
            <a:spLocks noChangeShapeType="1"/>
          </p:cNvSpPr>
          <p:nvPr/>
        </p:nvSpPr>
        <p:spPr bwMode="auto">
          <a:xfrm flipH="1">
            <a:off x="2049463" y="4595813"/>
            <a:ext cx="1227137" cy="158591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265" name="Line 9"/>
          <p:cNvSpPr>
            <a:spLocks noChangeShapeType="1"/>
          </p:cNvSpPr>
          <p:nvPr/>
        </p:nvSpPr>
        <p:spPr bwMode="auto">
          <a:xfrm flipV="1">
            <a:off x="3284538" y="4360863"/>
            <a:ext cx="1271587" cy="2286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266" name="Line 10"/>
          <p:cNvSpPr>
            <a:spLocks noChangeShapeType="1"/>
          </p:cNvSpPr>
          <p:nvPr/>
        </p:nvSpPr>
        <p:spPr bwMode="auto">
          <a:xfrm flipV="1">
            <a:off x="6545263" y="3575050"/>
            <a:ext cx="396875" cy="33496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267" name="Line 11"/>
          <p:cNvSpPr>
            <a:spLocks noChangeShapeType="1"/>
          </p:cNvSpPr>
          <p:nvPr/>
        </p:nvSpPr>
        <p:spPr bwMode="auto">
          <a:xfrm>
            <a:off x="6545263" y="3910013"/>
            <a:ext cx="487362" cy="172243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268" name="Line 12"/>
          <p:cNvSpPr>
            <a:spLocks noChangeShapeType="1"/>
          </p:cNvSpPr>
          <p:nvPr/>
        </p:nvSpPr>
        <p:spPr bwMode="auto">
          <a:xfrm>
            <a:off x="6781800" y="5046663"/>
            <a:ext cx="258763" cy="60166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269" name="Line 13"/>
          <p:cNvSpPr>
            <a:spLocks noChangeShapeType="1"/>
          </p:cNvSpPr>
          <p:nvPr/>
        </p:nvSpPr>
        <p:spPr bwMode="auto">
          <a:xfrm>
            <a:off x="6262688" y="5259388"/>
            <a:ext cx="762000" cy="39687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270" name="Line 14"/>
          <p:cNvSpPr>
            <a:spLocks noChangeShapeType="1"/>
          </p:cNvSpPr>
          <p:nvPr/>
        </p:nvSpPr>
        <p:spPr bwMode="auto">
          <a:xfrm flipH="1">
            <a:off x="3482975" y="5259388"/>
            <a:ext cx="2787650" cy="10668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271" name="Line 15"/>
          <p:cNvSpPr>
            <a:spLocks noChangeShapeType="1"/>
          </p:cNvSpPr>
          <p:nvPr/>
        </p:nvSpPr>
        <p:spPr bwMode="auto">
          <a:xfrm>
            <a:off x="5959475" y="4908550"/>
            <a:ext cx="327025" cy="35877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272" name="Line 16"/>
          <p:cNvSpPr>
            <a:spLocks noChangeShapeType="1"/>
          </p:cNvSpPr>
          <p:nvPr/>
        </p:nvSpPr>
        <p:spPr bwMode="auto">
          <a:xfrm flipV="1">
            <a:off x="5951538" y="4741863"/>
            <a:ext cx="541337" cy="1587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273" name="Line 17"/>
          <p:cNvSpPr>
            <a:spLocks noChangeShapeType="1"/>
          </p:cNvSpPr>
          <p:nvPr/>
        </p:nvSpPr>
        <p:spPr bwMode="auto">
          <a:xfrm>
            <a:off x="5951538" y="4291013"/>
            <a:ext cx="0" cy="61753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309" name="Oval 18"/>
          <p:cNvSpPr>
            <a:spLocks noChangeArrowheads="1"/>
          </p:cNvSpPr>
          <p:nvPr/>
        </p:nvSpPr>
        <p:spPr bwMode="auto">
          <a:xfrm>
            <a:off x="2576513" y="4879975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10" name="Oval 19"/>
          <p:cNvSpPr>
            <a:spLocks noChangeArrowheads="1"/>
          </p:cNvSpPr>
          <p:nvPr/>
        </p:nvSpPr>
        <p:spPr bwMode="auto">
          <a:xfrm>
            <a:off x="2614613" y="4041775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11" name="Oval 20"/>
          <p:cNvSpPr>
            <a:spLocks noChangeArrowheads="1"/>
          </p:cNvSpPr>
          <p:nvPr/>
        </p:nvSpPr>
        <p:spPr bwMode="auto">
          <a:xfrm>
            <a:off x="1928813" y="3875088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12" name="Oval 21"/>
          <p:cNvSpPr>
            <a:spLocks noChangeArrowheads="1"/>
          </p:cNvSpPr>
          <p:nvPr/>
        </p:nvSpPr>
        <p:spPr bwMode="auto">
          <a:xfrm>
            <a:off x="3262313" y="4933950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13" name="Oval 22"/>
          <p:cNvSpPr>
            <a:spLocks noChangeArrowheads="1"/>
          </p:cNvSpPr>
          <p:nvPr/>
        </p:nvSpPr>
        <p:spPr bwMode="auto">
          <a:xfrm>
            <a:off x="4519613" y="4248150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14" name="Oval 23"/>
          <p:cNvSpPr>
            <a:spLocks noChangeArrowheads="1"/>
          </p:cNvSpPr>
          <p:nvPr/>
        </p:nvSpPr>
        <p:spPr bwMode="auto">
          <a:xfrm>
            <a:off x="5045075" y="3941763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15" name="Oval 24"/>
          <p:cNvSpPr>
            <a:spLocks noChangeArrowheads="1"/>
          </p:cNvSpPr>
          <p:nvPr/>
        </p:nvSpPr>
        <p:spPr bwMode="auto">
          <a:xfrm>
            <a:off x="6254750" y="3824288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16" name="Oval 25"/>
          <p:cNvSpPr>
            <a:spLocks noChangeArrowheads="1"/>
          </p:cNvSpPr>
          <p:nvPr/>
        </p:nvSpPr>
        <p:spPr bwMode="auto">
          <a:xfrm>
            <a:off x="6715125" y="4130675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17" name="Oval 26"/>
          <p:cNvSpPr>
            <a:spLocks noChangeArrowheads="1"/>
          </p:cNvSpPr>
          <p:nvPr/>
        </p:nvSpPr>
        <p:spPr bwMode="auto">
          <a:xfrm>
            <a:off x="6837363" y="5129213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18" name="Oval 27"/>
          <p:cNvSpPr>
            <a:spLocks noChangeArrowheads="1"/>
          </p:cNvSpPr>
          <p:nvPr/>
        </p:nvSpPr>
        <p:spPr bwMode="auto">
          <a:xfrm>
            <a:off x="6616700" y="5303838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19" name="Oval 28"/>
          <p:cNvSpPr>
            <a:spLocks noChangeArrowheads="1"/>
          </p:cNvSpPr>
          <p:nvPr/>
        </p:nvSpPr>
        <p:spPr bwMode="auto">
          <a:xfrm>
            <a:off x="5976938" y="5570538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20" name="Oval 29"/>
          <p:cNvSpPr>
            <a:spLocks noChangeArrowheads="1"/>
          </p:cNvSpPr>
          <p:nvPr/>
        </p:nvSpPr>
        <p:spPr bwMode="auto">
          <a:xfrm>
            <a:off x="5732463" y="5219700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21" name="Oval 30"/>
          <p:cNvSpPr>
            <a:spLocks noChangeArrowheads="1"/>
          </p:cNvSpPr>
          <p:nvPr/>
        </p:nvSpPr>
        <p:spPr bwMode="auto">
          <a:xfrm>
            <a:off x="6167438" y="4930775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22" name="Oval 31"/>
          <p:cNvSpPr>
            <a:spLocks noChangeArrowheads="1"/>
          </p:cNvSpPr>
          <p:nvPr/>
        </p:nvSpPr>
        <p:spPr bwMode="auto">
          <a:xfrm>
            <a:off x="6097588" y="4587875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2323" name="Oval 32"/>
          <p:cNvSpPr>
            <a:spLocks noChangeArrowheads="1"/>
          </p:cNvSpPr>
          <p:nvPr/>
        </p:nvSpPr>
        <p:spPr bwMode="auto">
          <a:xfrm>
            <a:off x="5389563" y="4687888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4289" name="Line 33"/>
          <p:cNvSpPr>
            <a:spLocks noChangeShapeType="1"/>
          </p:cNvSpPr>
          <p:nvPr/>
        </p:nvSpPr>
        <p:spPr bwMode="auto">
          <a:xfrm>
            <a:off x="1965325" y="3908425"/>
            <a:ext cx="679450" cy="168275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290" name="Line 34"/>
          <p:cNvSpPr>
            <a:spLocks noChangeShapeType="1"/>
          </p:cNvSpPr>
          <p:nvPr/>
        </p:nvSpPr>
        <p:spPr bwMode="auto">
          <a:xfrm flipH="1">
            <a:off x="2620963" y="4092575"/>
            <a:ext cx="38100" cy="83820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291" name="Line 35"/>
          <p:cNvSpPr>
            <a:spLocks noChangeShapeType="1"/>
          </p:cNvSpPr>
          <p:nvPr/>
        </p:nvSpPr>
        <p:spPr bwMode="auto">
          <a:xfrm>
            <a:off x="2620963" y="4930775"/>
            <a:ext cx="685800" cy="3810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292" name="Line 36"/>
          <p:cNvSpPr>
            <a:spLocks noChangeShapeType="1"/>
          </p:cNvSpPr>
          <p:nvPr/>
        </p:nvSpPr>
        <p:spPr bwMode="auto">
          <a:xfrm flipV="1">
            <a:off x="3316288" y="4279900"/>
            <a:ext cx="1249362" cy="703263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293" name="Line 37"/>
          <p:cNvSpPr>
            <a:spLocks noChangeShapeType="1"/>
          </p:cNvSpPr>
          <p:nvPr/>
        </p:nvSpPr>
        <p:spPr bwMode="auto">
          <a:xfrm flipV="1">
            <a:off x="4572000" y="3992563"/>
            <a:ext cx="511175" cy="290512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294" name="Line 38"/>
          <p:cNvSpPr>
            <a:spLocks noChangeShapeType="1"/>
          </p:cNvSpPr>
          <p:nvPr/>
        </p:nvSpPr>
        <p:spPr bwMode="auto">
          <a:xfrm flipV="1">
            <a:off x="4557713" y="3856038"/>
            <a:ext cx="1728787" cy="434975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295" name="Line 39"/>
          <p:cNvSpPr>
            <a:spLocks noChangeShapeType="1"/>
          </p:cNvSpPr>
          <p:nvPr/>
        </p:nvSpPr>
        <p:spPr bwMode="auto">
          <a:xfrm>
            <a:off x="6324600" y="3887788"/>
            <a:ext cx="419100" cy="280987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296" name="Line 40"/>
          <p:cNvSpPr>
            <a:spLocks noChangeShapeType="1"/>
          </p:cNvSpPr>
          <p:nvPr/>
        </p:nvSpPr>
        <p:spPr bwMode="auto">
          <a:xfrm>
            <a:off x="6743700" y="4175125"/>
            <a:ext cx="136525" cy="99060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297" name="Line 41"/>
          <p:cNvSpPr>
            <a:spLocks noChangeShapeType="1"/>
          </p:cNvSpPr>
          <p:nvPr/>
        </p:nvSpPr>
        <p:spPr bwMode="auto">
          <a:xfrm flipH="1">
            <a:off x="6651625" y="5165725"/>
            <a:ext cx="228600" cy="160338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298" name="Line 42"/>
          <p:cNvSpPr>
            <a:spLocks noChangeShapeType="1"/>
          </p:cNvSpPr>
          <p:nvPr/>
        </p:nvSpPr>
        <p:spPr bwMode="auto">
          <a:xfrm flipH="1">
            <a:off x="6019800" y="5326063"/>
            <a:ext cx="631825" cy="282575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299" name="Line 43"/>
          <p:cNvSpPr>
            <a:spLocks noChangeShapeType="1"/>
          </p:cNvSpPr>
          <p:nvPr/>
        </p:nvSpPr>
        <p:spPr bwMode="auto">
          <a:xfrm flipH="1" flipV="1">
            <a:off x="5768975" y="5280025"/>
            <a:ext cx="250825" cy="328613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300" name="Line 44"/>
          <p:cNvSpPr>
            <a:spLocks noChangeShapeType="1"/>
          </p:cNvSpPr>
          <p:nvPr/>
        </p:nvSpPr>
        <p:spPr bwMode="auto">
          <a:xfrm flipV="1">
            <a:off x="5768975" y="4975225"/>
            <a:ext cx="449263" cy="30480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301" name="Line 45"/>
          <p:cNvSpPr>
            <a:spLocks noChangeShapeType="1"/>
          </p:cNvSpPr>
          <p:nvPr/>
        </p:nvSpPr>
        <p:spPr bwMode="auto">
          <a:xfrm flipH="1" flipV="1">
            <a:off x="6126163" y="4632325"/>
            <a:ext cx="92075" cy="34290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302" name="Line 46"/>
          <p:cNvSpPr>
            <a:spLocks noChangeShapeType="1"/>
          </p:cNvSpPr>
          <p:nvPr/>
        </p:nvSpPr>
        <p:spPr bwMode="auto">
          <a:xfrm flipH="1">
            <a:off x="5440363" y="4632325"/>
            <a:ext cx="685800" cy="100013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303" name="Line 47"/>
          <p:cNvSpPr>
            <a:spLocks noChangeShapeType="1"/>
          </p:cNvSpPr>
          <p:nvPr/>
        </p:nvSpPr>
        <p:spPr bwMode="auto">
          <a:xfrm flipV="1">
            <a:off x="3290888" y="3570288"/>
            <a:ext cx="3673475" cy="10223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304" name="Line 48"/>
          <p:cNvSpPr>
            <a:spLocks noChangeShapeType="1"/>
          </p:cNvSpPr>
          <p:nvPr/>
        </p:nvSpPr>
        <p:spPr bwMode="auto">
          <a:xfrm flipV="1">
            <a:off x="4518025" y="3578225"/>
            <a:ext cx="2432050" cy="78581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340" name="Line 49"/>
          <p:cNvSpPr>
            <a:spLocks noChangeShapeType="1"/>
          </p:cNvSpPr>
          <p:nvPr/>
        </p:nvSpPr>
        <p:spPr bwMode="auto">
          <a:xfrm flipV="1">
            <a:off x="244475" y="1920875"/>
            <a:ext cx="8648700" cy="14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323" name="Oval 67"/>
          <p:cNvSpPr>
            <a:spLocks noChangeArrowheads="1"/>
          </p:cNvSpPr>
          <p:nvPr/>
        </p:nvSpPr>
        <p:spPr bwMode="auto">
          <a:xfrm>
            <a:off x="1174750" y="4105275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4324" name="Oval 68"/>
          <p:cNvSpPr>
            <a:spLocks noChangeArrowheads="1"/>
          </p:cNvSpPr>
          <p:nvPr/>
        </p:nvSpPr>
        <p:spPr bwMode="auto">
          <a:xfrm>
            <a:off x="6243638" y="5202238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4325" name="Oval 69"/>
          <p:cNvSpPr>
            <a:spLocks noChangeArrowheads="1"/>
          </p:cNvSpPr>
          <p:nvPr/>
        </p:nvSpPr>
        <p:spPr bwMode="auto">
          <a:xfrm>
            <a:off x="5916613" y="4217988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4326" name="Oval 70"/>
          <p:cNvSpPr>
            <a:spLocks noChangeArrowheads="1"/>
          </p:cNvSpPr>
          <p:nvPr/>
        </p:nvSpPr>
        <p:spPr bwMode="auto">
          <a:xfrm>
            <a:off x="2317750" y="4151313"/>
            <a:ext cx="88900" cy="889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4327" name="Oval 71"/>
          <p:cNvSpPr>
            <a:spLocks noChangeArrowheads="1"/>
          </p:cNvSpPr>
          <p:nvPr/>
        </p:nvSpPr>
        <p:spPr bwMode="auto">
          <a:xfrm>
            <a:off x="2287588" y="3357563"/>
            <a:ext cx="88900" cy="88900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4328" name="Oval 72"/>
          <p:cNvSpPr>
            <a:spLocks noChangeArrowheads="1"/>
          </p:cNvSpPr>
          <p:nvPr/>
        </p:nvSpPr>
        <p:spPr bwMode="auto">
          <a:xfrm>
            <a:off x="2012950" y="6108700"/>
            <a:ext cx="88900" cy="88900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4329" name="Oval 73"/>
          <p:cNvSpPr>
            <a:spLocks noChangeArrowheads="1"/>
          </p:cNvSpPr>
          <p:nvPr/>
        </p:nvSpPr>
        <p:spPr bwMode="auto">
          <a:xfrm>
            <a:off x="4579938" y="3663950"/>
            <a:ext cx="88900" cy="889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4330" name="Oval 74"/>
          <p:cNvSpPr>
            <a:spLocks noChangeArrowheads="1"/>
          </p:cNvSpPr>
          <p:nvPr/>
        </p:nvSpPr>
        <p:spPr bwMode="auto">
          <a:xfrm>
            <a:off x="4497388" y="4297363"/>
            <a:ext cx="88900" cy="889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4331" name="Oval 75"/>
          <p:cNvSpPr>
            <a:spLocks noChangeArrowheads="1"/>
          </p:cNvSpPr>
          <p:nvPr/>
        </p:nvSpPr>
        <p:spPr bwMode="auto">
          <a:xfrm>
            <a:off x="3238500" y="4540250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4332" name="Oval 76"/>
          <p:cNvSpPr>
            <a:spLocks noChangeArrowheads="1"/>
          </p:cNvSpPr>
          <p:nvPr/>
        </p:nvSpPr>
        <p:spPr bwMode="auto">
          <a:xfrm>
            <a:off x="6484938" y="3844925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4333" name="Oval 77"/>
          <p:cNvSpPr>
            <a:spLocks noChangeArrowheads="1"/>
          </p:cNvSpPr>
          <p:nvPr/>
        </p:nvSpPr>
        <p:spPr bwMode="auto">
          <a:xfrm>
            <a:off x="6905625" y="3505200"/>
            <a:ext cx="88900" cy="88900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4334" name="Oval 78"/>
          <p:cNvSpPr>
            <a:spLocks noChangeArrowheads="1"/>
          </p:cNvSpPr>
          <p:nvPr/>
        </p:nvSpPr>
        <p:spPr bwMode="auto">
          <a:xfrm>
            <a:off x="7002463" y="5568950"/>
            <a:ext cx="88900" cy="889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4335" name="Oval 79"/>
          <p:cNvSpPr>
            <a:spLocks noChangeArrowheads="1"/>
          </p:cNvSpPr>
          <p:nvPr/>
        </p:nvSpPr>
        <p:spPr bwMode="auto">
          <a:xfrm>
            <a:off x="6731000" y="4983163"/>
            <a:ext cx="88900" cy="88900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4336" name="Oval 80"/>
          <p:cNvSpPr>
            <a:spLocks noChangeArrowheads="1"/>
          </p:cNvSpPr>
          <p:nvPr/>
        </p:nvSpPr>
        <p:spPr bwMode="auto">
          <a:xfrm>
            <a:off x="3468688" y="6270625"/>
            <a:ext cx="88900" cy="88900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4337" name="Oval 81"/>
          <p:cNvSpPr>
            <a:spLocks noChangeArrowheads="1"/>
          </p:cNvSpPr>
          <p:nvPr/>
        </p:nvSpPr>
        <p:spPr bwMode="auto">
          <a:xfrm>
            <a:off x="5919788" y="4859338"/>
            <a:ext cx="88900" cy="889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4338" name="Oval 82"/>
          <p:cNvSpPr>
            <a:spLocks noChangeArrowheads="1"/>
          </p:cNvSpPr>
          <p:nvPr/>
        </p:nvSpPr>
        <p:spPr bwMode="auto">
          <a:xfrm>
            <a:off x="6486525" y="4678363"/>
            <a:ext cx="88900" cy="88900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4339" name="Oval 83"/>
          <p:cNvSpPr>
            <a:spLocks noChangeArrowheads="1"/>
          </p:cNvSpPr>
          <p:nvPr/>
        </p:nvSpPr>
        <p:spPr bwMode="auto">
          <a:xfrm>
            <a:off x="4154488" y="5051425"/>
            <a:ext cx="88900" cy="88900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4340" name="Rectangle 84"/>
          <p:cNvSpPr>
            <a:spLocks noChangeArrowheads="1"/>
          </p:cNvSpPr>
          <p:nvPr/>
        </p:nvSpPr>
        <p:spPr bwMode="auto">
          <a:xfrm>
            <a:off x="7848600" y="6105525"/>
            <a:ext cx="160338" cy="174625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2242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22426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22428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22428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2242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2242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22429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22429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2242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2242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22429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22429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 tmFilter="0, 0; .2, .5; .8, .5; 1, 0"/>
                                        <p:tgtEl>
                                          <p:spTgt spid="2242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250" autoRev="1" fill="hold"/>
                                        <p:tgtEl>
                                          <p:spTgt spid="22426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22429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22429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 tmFilter="0, 0; .2, .5; .8, .5; 1, 0"/>
                                        <p:tgtEl>
                                          <p:spTgt spid="22430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250" autoRev="1" fill="hold"/>
                                        <p:tgtEl>
                                          <p:spTgt spid="22430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 tmFilter="0, 0; .2, .5; .8, .5; 1, 0"/>
                                        <p:tgtEl>
                                          <p:spTgt spid="22429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250" autoRev="1" fill="hold"/>
                                        <p:tgtEl>
                                          <p:spTgt spid="22429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 tmFilter="0, 0; .2, .5; .8, .5; 1, 0"/>
                                        <p:tgtEl>
                                          <p:spTgt spid="22430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250" autoRev="1" fill="hold"/>
                                        <p:tgtEl>
                                          <p:spTgt spid="22430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 tmFilter="0, 0; .2, .5; .8, .5; 1, 0"/>
                                        <p:tgtEl>
                                          <p:spTgt spid="22429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250" autoRev="1" fill="hold"/>
                                        <p:tgtEl>
                                          <p:spTgt spid="22429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 tmFilter="0, 0; .2, .5; .8, .5; 1, 0"/>
                                        <p:tgtEl>
                                          <p:spTgt spid="2242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1" dur="250" autoRev="1" fill="hold"/>
                                        <p:tgtEl>
                                          <p:spTgt spid="2242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2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 tmFilter="0, 0; .2, .5; .8, .5; 1, 0"/>
                                        <p:tgtEl>
                                          <p:spTgt spid="22429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4" dur="250" autoRev="1" fill="hold"/>
                                        <p:tgtEl>
                                          <p:spTgt spid="22429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 tmFilter="0, 0; .2, .5; .8, .5; 1, 0"/>
                                        <p:tgtEl>
                                          <p:spTgt spid="2242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2" dur="250" autoRev="1" fill="hold"/>
                                        <p:tgtEl>
                                          <p:spTgt spid="22426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 tmFilter="0, 0; .2, .5; .8, .5; 1, 0"/>
                                        <p:tgtEl>
                                          <p:spTgt spid="2242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5" dur="250" autoRev="1" fill="hold"/>
                                        <p:tgtEl>
                                          <p:spTgt spid="22429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 tmFilter="0, 0; .2, .5; .8, .5; 1, 0"/>
                                        <p:tgtEl>
                                          <p:spTgt spid="2242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3" dur="250" autoRev="1" fill="hold"/>
                                        <p:tgtEl>
                                          <p:spTgt spid="22426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 tmFilter="0, 0; .2, .5; .8, .5; 1, 0"/>
                                        <p:tgtEl>
                                          <p:spTgt spid="22429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6" dur="250" autoRev="1" fill="hold"/>
                                        <p:tgtEl>
                                          <p:spTgt spid="22429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 tmFilter="0, 0; .2, .5; .8, .5; 1, 0"/>
                                        <p:tgtEl>
                                          <p:spTgt spid="2242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4" dur="250" autoRev="1" fill="hold"/>
                                        <p:tgtEl>
                                          <p:spTgt spid="22426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 tmFilter="0, 0; .2, .5; .8, .5; 1, 0"/>
                                        <p:tgtEl>
                                          <p:spTgt spid="2242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7" dur="250" autoRev="1" fill="hold"/>
                                        <p:tgtEl>
                                          <p:spTgt spid="22429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 tmFilter="0, 0; .2, .5; .8, .5; 1, 0"/>
                                        <p:tgtEl>
                                          <p:spTgt spid="2242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5" dur="250" autoRev="1" fill="hold"/>
                                        <p:tgtEl>
                                          <p:spTgt spid="22427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6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 tmFilter="0, 0; .2, .5; .8, .5; 1, 0"/>
                                        <p:tgtEl>
                                          <p:spTgt spid="22429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8" dur="250" autoRev="1" fill="hold"/>
                                        <p:tgtEl>
                                          <p:spTgt spid="22429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 tmFilter="0, 0; .2, .5; .8, .5; 1, 0"/>
                                        <p:tgtEl>
                                          <p:spTgt spid="2242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6" dur="250" autoRev="1" fill="hold"/>
                                        <p:tgtEl>
                                          <p:spTgt spid="22427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7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 tmFilter="0, 0; .2, .5; .8, .5; 1, 0"/>
                                        <p:tgtEl>
                                          <p:spTgt spid="22430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9" dur="250" autoRev="1" fill="hold"/>
                                        <p:tgtEl>
                                          <p:spTgt spid="22430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 tmFilter="0, 0; .2, .5; .8, .5; 1, 0"/>
                                        <p:tgtEl>
                                          <p:spTgt spid="22427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7" dur="250" autoRev="1" fill="hold"/>
                                        <p:tgtEl>
                                          <p:spTgt spid="22427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 tmFilter="0, 0; .2, .5; .8, .5; 1, 0"/>
                                        <p:tgtEl>
                                          <p:spTgt spid="22430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0" dur="250" autoRev="1" fill="hold"/>
                                        <p:tgtEl>
                                          <p:spTgt spid="22430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500" tmFilter="0, 0; .2, .5; .8, .5; 1, 0"/>
                                        <p:tgtEl>
                                          <p:spTgt spid="22427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8" dur="250" autoRev="1" fill="hold"/>
                                        <p:tgtEl>
                                          <p:spTgt spid="22427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500" tmFilter="0, 0; .2, .5; .8, .5; 1, 0"/>
                                        <p:tgtEl>
                                          <p:spTgt spid="22430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1" dur="250" autoRev="1" fill="hold"/>
                                        <p:tgtEl>
                                          <p:spTgt spid="22430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62" grpId="0" animBg="1"/>
      <p:bldP spid="224263" grpId="0" animBg="1"/>
      <p:bldP spid="224264" grpId="0" animBg="1"/>
      <p:bldP spid="224265" grpId="0" animBg="1"/>
      <p:bldP spid="224266" grpId="0" animBg="1"/>
      <p:bldP spid="224267" grpId="0" animBg="1"/>
      <p:bldP spid="224268" grpId="0" animBg="1"/>
      <p:bldP spid="224269" grpId="0" animBg="1"/>
      <p:bldP spid="224270" grpId="0" animBg="1"/>
      <p:bldP spid="224271" grpId="0" animBg="1"/>
      <p:bldP spid="224272" grpId="0" animBg="1"/>
      <p:bldP spid="224273" grpId="0" animBg="1"/>
      <p:bldP spid="224289" grpId="0" animBg="1"/>
      <p:bldP spid="224290" grpId="0" animBg="1"/>
      <p:bldP spid="224291" grpId="0" animBg="1"/>
      <p:bldP spid="224292" grpId="0" animBg="1"/>
      <p:bldP spid="224293" grpId="0" animBg="1"/>
      <p:bldP spid="224294" grpId="0" animBg="1"/>
      <p:bldP spid="224295" grpId="0" animBg="1"/>
      <p:bldP spid="224296" grpId="0" animBg="1"/>
      <p:bldP spid="224297" grpId="0" animBg="1"/>
      <p:bldP spid="224298" grpId="0" animBg="1"/>
      <p:bldP spid="224299" grpId="0" animBg="1"/>
      <p:bldP spid="224300" grpId="0" animBg="1"/>
      <p:bldP spid="224301" grpId="0" animBg="1"/>
      <p:bldP spid="224302" grpId="0" animBg="1"/>
      <p:bldP spid="224303" grpId="0" animBg="1"/>
      <p:bldP spid="224304" grpId="0" animBg="1"/>
      <p:bldP spid="224323" grpId="0" animBg="1"/>
      <p:bldP spid="224324" grpId="0" animBg="1"/>
      <p:bldP spid="224325" grpId="0" animBg="1"/>
      <p:bldP spid="224326" grpId="0" animBg="1"/>
      <p:bldP spid="224327" grpId="0" animBg="1"/>
      <p:bldP spid="224328" grpId="0" animBg="1"/>
      <p:bldP spid="224329" grpId="0" animBg="1"/>
      <p:bldP spid="224330" grpId="0" animBg="1"/>
      <p:bldP spid="224331" grpId="0" animBg="1"/>
      <p:bldP spid="224332" grpId="0" animBg="1"/>
      <p:bldP spid="224333" grpId="0" animBg="1"/>
      <p:bldP spid="224334" grpId="0" animBg="1"/>
      <p:bldP spid="224335" grpId="0" animBg="1"/>
      <p:bldP spid="224336" grpId="0" animBg="1"/>
      <p:bldP spid="224337" grpId="0" animBg="1"/>
      <p:bldP spid="224338" grpId="0" animBg="1"/>
      <p:bldP spid="224339" grpId="0" animBg="1"/>
      <p:bldP spid="22434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1/28/20</a:t>
            </a: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F3897E6D-8B2A-4A45-A525-5FD27AF8EEEE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Art Gallery Theorem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14500"/>
            <a:ext cx="7772400" cy="136366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en-US" sz="2400" b="1"/>
              <a:t>Theorem 2:</a:t>
            </a:r>
            <a:r>
              <a:rPr lang="en-US" altLang="en-US" sz="2400"/>
              <a:t> For any simple polygon with </a:t>
            </a:r>
            <a:r>
              <a:rPr lang="en-US" altLang="en-US" sz="2400" i="1">
                <a:solidFill>
                  <a:srgbClr val="008380"/>
                </a:solidFill>
              </a:rPr>
              <a:t>n</a:t>
            </a:r>
            <a:r>
              <a:rPr lang="en-US" altLang="en-US" sz="2400"/>
              <a:t> vertices      </a:t>
            </a:r>
            <a:br>
              <a:rPr lang="en-US" altLang="en-US" sz="2400"/>
            </a:br>
            <a:r>
              <a:rPr lang="en-US" altLang="en-US" sz="2400"/>
              <a:t>       guards are sufficient to guard the whole polygon.        </a:t>
            </a:r>
            <a:br>
              <a:rPr lang="en-US" altLang="en-US" sz="2400"/>
            </a:br>
            <a:r>
              <a:rPr lang="en-US" altLang="en-US" sz="2400"/>
              <a:t>There are polygons for which       guards are necessary.</a:t>
            </a:r>
            <a:endParaRPr lang="en-US" altLang="en-US" sz="2400" i="1">
              <a:solidFill>
                <a:srgbClr val="008380"/>
              </a:solidFill>
            </a:endParaRPr>
          </a:p>
        </p:txBody>
      </p:sp>
      <p:grpSp>
        <p:nvGrpSpPr>
          <p:cNvPr id="13319" name="Group 18"/>
          <p:cNvGrpSpPr>
            <a:grpSpLocks/>
          </p:cNvGrpSpPr>
          <p:nvPr/>
        </p:nvGrpSpPr>
        <p:grpSpPr bwMode="auto">
          <a:xfrm>
            <a:off x="590550" y="1981200"/>
            <a:ext cx="852488" cy="558800"/>
            <a:chOff x="372" y="1248"/>
            <a:chExt cx="537" cy="352"/>
          </a:xfrm>
        </p:grpSpPr>
        <p:sp>
          <p:nvSpPr>
            <p:cNvPr id="13340" name="Text Box 14"/>
            <p:cNvSpPr txBox="1">
              <a:spLocks noChangeArrowheads="1"/>
            </p:cNvSpPr>
            <p:nvPr/>
          </p:nvSpPr>
          <p:spPr bwMode="auto">
            <a:xfrm>
              <a:off x="489" y="1248"/>
              <a:ext cx="308" cy="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rgbClr val="009999"/>
                  </a:solidFill>
                </a:rPr>
                <a:t>n</a:t>
              </a:r>
              <a:br>
                <a:rPr lang="en-US" altLang="en-US" sz="1800">
                  <a:solidFill>
                    <a:srgbClr val="009999"/>
                  </a:solidFill>
                </a:rPr>
              </a:br>
              <a:r>
                <a:rPr lang="en-US" altLang="en-US" sz="1800">
                  <a:solidFill>
                    <a:srgbClr val="009999"/>
                  </a:solidFill>
                </a:rPr>
                <a:t>3</a:t>
              </a:r>
            </a:p>
          </p:txBody>
        </p:sp>
        <p:sp>
          <p:nvSpPr>
            <p:cNvPr id="13341" name="Text Box 16"/>
            <p:cNvSpPr txBox="1">
              <a:spLocks noChangeArrowheads="1"/>
            </p:cNvSpPr>
            <p:nvPr/>
          </p:nvSpPr>
          <p:spPr bwMode="auto">
            <a:xfrm>
              <a:off x="372" y="1273"/>
              <a:ext cx="53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>
                  <a:solidFill>
                    <a:srgbClr val="009999"/>
                  </a:solidFill>
                  <a:sym typeface="Symbol" panose="05050102010706020507" pitchFamily="18" charset="2"/>
                </a:rPr>
                <a:t></a:t>
              </a:r>
              <a:r>
                <a:rPr lang="en-US" altLang="en-US" sz="800">
                  <a:solidFill>
                    <a:srgbClr val="009999"/>
                  </a:solidFill>
                  <a:sym typeface="Symbol" panose="05050102010706020507" pitchFamily="18" charset="2"/>
                </a:rPr>
                <a:t> </a:t>
              </a:r>
              <a:r>
                <a:rPr lang="en-US" altLang="en-US" sz="2800">
                  <a:solidFill>
                    <a:srgbClr val="009999"/>
                  </a:solidFill>
                  <a:sym typeface="Symbol" panose="05050102010706020507" pitchFamily="18" charset="2"/>
                </a:rPr>
                <a:t> </a:t>
              </a:r>
            </a:p>
          </p:txBody>
        </p:sp>
      </p:grpSp>
      <p:grpSp>
        <p:nvGrpSpPr>
          <p:cNvPr id="13320" name="Group 19"/>
          <p:cNvGrpSpPr>
            <a:grpSpLocks/>
          </p:cNvGrpSpPr>
          <p:nvPr/>
        </p:nvGrpSpPr>
        <p:grpSpPr bwMode="auto">
          <a:xfrm>
            <a:off x="4210050" y="2341563"/>
            <a:ext cx="852488" cy="558800"/>
            <a:chOff x="372" y="1248"/>
            <a:chExt cx="537" cy="352"/>
          </a:xfrm>
        </p:grpSpPr>
        <p:sp>
          <p:nvSpPr>
            <p:cNvPr id="13338" name="Text Box 20"/>
            <p:cNvSpPr txBox="1">
              <a:spLocks noChangeArrowheads="1"/>
            </p:cNvSpPr>
            <p:nvPr/>
          </p:nvSpPr>
          <p:spPr bwMode="auto">
            <a:xfrm>
              <a:off x="489" y="1248"/>
              <a:ext cx="308" cy="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rgbClr val="009999"/>
                  </a:solidFill>
                </a:rPr>
                <a:t>n</a:t>
              </a:r>
              <a:br>
                <a:rPr lang="en-US" altLang="en-US" sz="1800">
                  <a:solidFill>
                    <a:srgbClr val="009999"/>
                  </a:solidFill>
                </a:rPr>
              </a:br>
              <a:r>
                <a:rPr lang="en-US" altLang="en-US" sz="1800">
                  <a:solidFill>
                    <a:srgbClr val="009999"/>
                  </a:solidFill>
                </a:rPr>
                <a:t>3</a:t>
              </a:r>
            </a:p>
          </p:txBody>
        </p:sp>
        <p:sp>
          <p:nvSpPr>
            <p:cNvPr id="13339" name="Text Box 21"/>
            <p:cNvSpPr txBox="1">
              <a:spLocks noChangeArrowheads="1"/>
            </p:cNvSpPr>
            <p:nvPr/>
          </p:nvSpPr>
          <p:spPr bwMode="auto">
            <a:xfrm>
              <a:off x="372" y="1273"/>
              <a:ext cx="53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>
                  <a:solidFill>
                    <a:srgbClr val="009999"/>
                  </a:solidFill>
                  <a:sym typeface="Symbol" panose="05050102010706020507" pitchFamily="18" charset="2"/>
                </a:rPr>
                <a:t></a:t>
              </a:r>
              <a:r>
                <a:rPr lang="en-US" altLang="en-US" sz="800">
                  <a:solidFill>
                    <a:srgbClr val="009999"/>
                  </a:solidFill>
                  <a:sym typeface="Symbol" panose="05050102010706020507" pitchFamily="18" charset="2"/>
                </a:rPr>
                <a:t> </a:t>
              </a:r>
              <a:r>
                <a:rPr lang="en-US" altLang="en-US" sz="2800">
                  <a:solidFill>
                    <a:srgbClr val="009999"/>
                  </a:solidFill>
                  <a:sym typeface="Symbol" panose="05050102010706020507" pitchFamily="18" charset="2"/>
                </a:rPr>
                <a:t> </a:t>
              </a:r>
            </a:p>
          </p:txBody>
        </p:sp>
      </p:grpSp>
      <p:sp>
        <p:nvSpPr>
          <p:cNvPr id="13321" name="Rectangle 22"/>
          <p:cNvSpPr>
            <a:spLocks noChangeArrowheads="1"/>
          </p:cNvSpPr>
          <p:nvPr/>
        </p:nvSpPr>
        <p:spPr bwMode="auto">
          <a:xfrm>
            <a:off x="687388" y="2874963"/>
            <a:ext cx="7772400" cy="116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b="1"/>
              <a:t>Proof:</a:t>
            </a:r>
            <a:r>
              <a:rPr lang="en-US" altLang="en-US" sz="2400"/>
              <a:t> For the upper bound, 3-color any triangulation of the polygon and take the color with the minimum number of guards.</a:t>
            </a:r>
            <a:br>
              <a:rPr lang="en-US" altLang="en-US" sz="2400"/>
            </a:br>
            <a:r>
              <a:rPr lang="en-US" altLang="en-US" sz="2400"/>
              <a:t>Lower bound:</a:t>
            </a:r>
          </a:p>
        </p:txBody>
      </p:sp>
      <p:sp>
        <p:nvSpPr>
          <p:cNvPr id="13322" name="Freeform 24"/>
          <p:cNvSpPr>
            <a:spLocks/>
          </p:cNvSpPr>
          <p:nvPr/>
        </p:nvSpPr>
        <p:spPr bwMode="auto">
          <a:xfrm>
            <a:off x="2187575" y="4343400"/>
            <a:ext cx="3359150" cy="1616075"/>
          </a:xfrm>
          <a:custGeom>
            <a:avLst/>
            <a:gdLst>
              <a:gd name="T0" fmla="*/ 0 w 2116"/>
              <a:gd name="T1" fmla="*/ 2147483647 h 1018"/>
              <a:gd name="T2" fmla="*/ 2147483647 w 2116"/>
              <a:gd name="T3" fmla="*/ 0 h 1018"/>
              <a:gd name="T4" fmla="*/ 2147483647 w 2116"/>
              <a:gd name="T5" fmla="*/ 2147483647 h 1018"/>
              <a:gd name="T6" fmla="*/ 2147483647 w 2116"/>
              <a:gd name="T7" fmla="*/ 2147483647 h 1018"/>
              <a:gd name="T8" fmla="*/ 2147483647 w 2116"/>
              <a:gd name="T9" fmla="*/ 2147483647 h 1018"/>
              <a:gd name="T10" fmla="*/ 2147483647 w 2116"/>
              <a:gd name="T11" fmla="*/ 2147483647 h 1018"/>
              <a:gd name="T12" fmla="*/ 2147483647 w 2116"/>
              <a:gd name="T13" fmla="*/ 2147483647 h 1018"/>
              <a:gd name="T14" fmla="*/ 2147483647 w 2116"/>
              <a:gd name="T15" fmla="*/ 2147483647 h 1018"/>
              <a:gd name="T16" fmla="*/ 2147483647 w 2116"/>
              <a:gd name="T17" fmla="*/ 2147483647 h 1018"/>
              <a:gd name="T18" fmla="*/ 2147483647 w 2116"/>
              <a:gd name="T19" fmla="*/ 2147483647 h 1018"/>
              <a:gd name="T20" fmla="*/ 2147483647 w 2116"/>
              <a:gd name="T21" fmla="*/ 2147483647 h 1018"/>
              <a:gd name="T22" fmla="*/ 2147483647 w 2116"/>
              <a:gd name="T23" fmla="*/ 2147483647 h 1018"/>
              <a:gd name="T24" fmla="*/ 2147483647 w 2116"/>
              <a:gd name="T25" fmla="*/ 2147483647 h 1018"/>
              <a:gd name="T26" fmla="*/ 2147483647 w 2116"/>
              <a:gd name="T27" fmla="*/ 2147483647 h 1018"/>
              <a:gd name="T28" fmla="*/ 2147483647 w 2116"/>
              <a:gd name="T29" fmla="*/ 2147483647 h 1018"/>
              <a:gd name="T30" fmla="*/ 2147483647 w 2116"/>
              <a:gd name="T31" fmla="*/ 2147483647 h 1018"/>
              <a:gd name="T32" fmla="*/ 2147483647 w 2116"/>
              <a:gd name="T33" fmla="*/ 2147483647 h 1018"/>
              <a:gd name="T34" fmla="*/ 2147483647 w 2116"/>
              <a:gd name="T35" fmla="*/ 2147483647 h 1018"/>
              <a:gd name="T36" fmla="*/ 0 w 2116"/>
              <a:gd name="T37" fmla="*/ 2147483647 h 101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116"/>
              <a:gd name="T58" fmla="*/ 0 h 1018"/>
              <a:gd name="T59" fmla="*/ 2116 w 2116"/>
              <a:gd name="T60" fmla="*/ 1018 h 1018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116" h="1018">
                <a:moveTo>
                  <a:pt x="0" y="989"/>
                </a:moveTo>
                <a:lnTo>
                  <a:pt x="297" y="0"/>
                </a:lnTo>
                <a:lnTo>
                  <a:pt x="326" y="883"/>
                </a:lnTo>
                <a:lnTo>
                  <a:pt x="384" y="878"/>
                </a:lnTo>
                <a:lnTo>
                  <a:pt x="556" y="24"/>
                </a:lnTo>
                <a:lnTo>
                  <a:pt x="624" y="850"/>
                </a:lnTo>
                <a:lnTo>
                  <a:pt x="662" y="850"/>
                </a:lnTo>
                <a:lnTo>
                  <a:pt x="859" y="53"/>
                </a:lnTo>
                <a:lnTo>
                  <a:pt x="912" y="854"/>
                </a:lnTo>
                <a:lnTo>
                  <a:pt x="960" y="854"/>
                </a:lnTo>
                <a:lnTo>
                  <a:pt x="1132" y="53"/>
                </a:lnTo>
                <a:lnTo>
                  <a:pt x="1233" y="893"/>
                </a:lnTo>
                <a:lnTo>
                  <a:pt x="1305" y="878"/>
                </a:lnTo>
                <a:lnTo>
                  <a:pt x="1488" y="67"/>
                </a:lnTo>
                <a:lnTo>
                  <a:pt x="1593" y="898"/>
                </a:lnTo>
                <a:lnTo>
                  <a:pt x="1670" y="883"/>
                </a:lnTo>
                <a:lnTo>
                  <a:pt x="1862" y="86"/>
                </a:lnTo>
                <a:lnTo>
                  <a:pt x="2116" y="1018"/>
                </a:lnTo>
                <a:lnTo>
                  <a:pt x="0" y="989"/>
                </a:lnTo>
                <a:close/>
              </a:path>
            </a:pathLst>
          </a:custGeom>
          <a:solidFill>
            <a:srgbClr val="FFFF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323" name="AutoShape 25"/>
          <p:cNvSpPr>
            <a:spLocks/>
          </p:cNvSpPr>
          <p:nvPr/>
        </p:nvSpPr>
        <p:spPr bwMode="auto">
          <a:xfrm rot="5400000" flipV="1">
            <a:off x="3825081" y="2980532"/>
            <a:ext cx="166687" cy="2438400"/>
          </a:xfrm>
          <a:prstGeom prst="leftBrace">
            <a:avLst>
              <a:gd name="adj1" fmla="val 12190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grpSp>
        <p:nvGrpSpPr>
          <p:cNvPr id="13324" name="Group 26"/>
          <p:cNvGrpSpPr>
            <a:grpSpLocks/>
          </p:cNvGrpSpPr>
          <p:nvPr/>
        </p:nvGrpSpPr>
        <p:grpSpPr bwMode="auto">
          <a:xfrm>
            <a:off x="3257550" y="3659188"/>
            <a:ext cx="852488" cy="558800"/>
            <a:chOff x="372" y="1248"/>
            <a:chExt cx="537" cy="352"/>
          </a:xfrm>
        </p:grpSpPr>
        <p:sp>
          <p:nvSpPr>
            <p:cNvPr id="13336" name="Text Box 27"/>
            <p:cNvSpPr txBox="1">
              <a:spLocks noChangeArrowheads="1"/>
            </p:cNvSpPr>
            <p:nvPr/>
          </p:nvSpPr>
          <p:spPr bwMode="auto">
            <a:xfrm>
              <a:off x="489" y="1248"/>
              <a:ext cx="308" cy="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rgbClr val="009999"/>
                  </a:solidFill>
                </a:rPr>
                <a:t>n</a:t>
              </a:r>
              <a:br>
                <a:rPr lang="en-US" altLang="en-US" sz="1800">
                  <a:solidFill>
                    <a:srgbClr val="009999"/>
                  </a:solidFill>
                </a:rPr>
              </a:br>
              <a:r>
                <a:rPr lang="en-US" altLang="en-US" sz="1800">
                  <a:solidFill>
                    <a:srgbClr val="009999"/>
                  </a:solidFill>
                </a:rPr>
                <a:t>3</a:t>
              </a:r>
            </a:p>
          </p:txBody>
        </p:sp>
        <p:sp>
          <p:nvSpPr>
            <p:cNvPr id="13337" name="Text Box 28"/>
            <p:cNvSpPr txBox="1">
              <a:spLocks noChangeArrowheads="1"/>
            </p:cNvSpPr>
            <p:nvPr/>
          </p:nvSpPr>
          <p:spPr bwMode="auto">
            <a:xfrm>
              <a:off x="372" y="1273"/>
              <a:ext cx="53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>
                  <a:solidFill>
                    <a:srgbClr val="009999"/>
                  </a:solidFill>
                  <a:sym typeface="Symbol" panose="05050102010706020507" pitchFamily="18" charset="2"/>
                </a:rPr>
                <a:t></a:t>
              </a:r>
              <a:r>
                <a:rPr lang="en-US" altLang="en-US" sz="800">
                  <a:solidFill>
                    <a:srgbClr val="009999"/>
                  </a:solidFill>
                  <a:sym typeface="Symbol" panose="05050102010706020507" pitchFamily="18" charset="2"/>
                </a:rPr>
                <a:t> </a:t>
              </a:r>
              <a:r>
                <a:rPr lang="en-US" altLang="en-US" sz="2800">
                  <a:solidFill>
                    <a:srgbClr val="009999"/>
                  </a:solidFill>
                  <a:sym typeface="Symbol" panose="05050102010706020507" pitchFamily="18" charset="2"/>
                </a:rPr>
                <a:t> </a:t>
              </a:r>
            </a:p>
          </p:txBody>
        </p:sp>
      </p:grpSp>
      <p:sp>
        <p:nvSpPr>
          <p:cNvPr id="13325" name="Text Box 29"/>
          <p:cNvSpPr txBox="1">
            <a:spLocks noChangeArrowheads="1"/>
          </p:cNvSpPr>
          <p:nvPr/>
        </p:nvSpPr>
        <p:spPr bwMode="auto">
          <a:xfrm>
            <a:off x="3787775" y="3749675"/>
            <a:ext cx="8985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spikes</a:t>
            </a:r>
          </a:p>
        </p:txBody>
      </p:sp>
      <p:sp>
        <p:nvSpPr>
          <p:cNvPr id="197662" name="Text Box 30"/>
          <p:cNvSpPr txBox="1">
            <a:spLocks noChangeArrowheads="1"/>
          </p:cNvSpPr>
          <p:nvPr/>
        </p:nvSpPr>
        <p:spPr bwMode="auto">
          <a:xfrm>
            <a:off x="5761038" y="4968875"/>
            <a:ext cx="30861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Need one guard per spike.</a:t>
            </a:r>
          </a:p>
        </p:txBody>
      </p:sp>
      <p:sp>
        <p:nvSpPr>
          <p:cNvPr id="197663" name="Oval 31"/>
          <p:cNvSpPr>
            <a:spLocks noChangeArrowheads="1"/>
          </p:cNvSpPr>
          <p:nvPr/>
        </p:nvSpPr>
        <p:spPr bwMode="auto">
          <a:xfrm>
            <a:off x="2454275" y="5773738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64" name="Oval 32"/>
          <p:cNvSpPr>
            <a:spLocks noChangeArrowheads="1"/>
          </p:cNvSpPr>
          <p:nvPr/>
        </p:nvSpPr>
        <p:spPr bwMode="auto">
          <a:xfrm>
            <a:off x="2987675" y="5789613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65" name="Oval 33"/>
          <p:cNvSpPr>
            <a:spLocks noChangeArrowheads="1"/>
          </p:cNvSpPr>
          <p:nvPr/>
        </p:nvSpPr>
        <p:spPr bwMode="auto">
          <a:xfrm>
            <a:off x="3422650" y="5789613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66" name="Oval 34"/>
          <p:cNvSpPr>
            <a:spLocks noChangeArrowheads="1"/>
          </p:cNvSpPr>
          <p:nvPr/>
        </p:nvSpPr>
        <p:spPr bwMode="auto">
          <a:xfrm>
            <a:off x="3910013" y="5811838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67" name="Oval 35"/>
          <p:cNvSpPr>
            <a:spLocks noChangeArrowheads="1"/>
          </p:cNvSpPr>
          <p:nvPr/>
        </p:nvSpPr>
        <p:spPr bwMode="auto">
          <a:xfrm>
            <a:off x="4505325" y="5835650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7668" name="Oval 36"/>
          <p:cNvSpPr>
            <a:spLocks noChangeArrowheads="1"/>
          </p:cNvSpPr>
          <p:nvPr/>
        </p:nvSpPr>
        <p:spPr bwMode="auto">
          <a:xfrm>
            <a:off x="5167313" y="5827713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3333" name="Line 37"/>
          <p:cNvSpPr>
            <a:spLocks noChangeShapeType="1"/>
          </p:cNvSpPr>
          <p:nvPr/>
        </p:nvSpPr>
        <p:spPr bwMode="auto">
          <a:xfrm>
            <a:off x="892175" y="2247900"/>
            <a:ext cx="242888" cy="0"/>
          </a:xfrm>
          <a:prstGeom prst="line">
            <a:avLst/>
          </a:prstGeom>
          <a:noFill/>
          <a:ln w="12700">
            <a:solidFill>
              <a:srgbClr val="0083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334" name="Line 38"/>
          <p:cNvSpPr>
            <a:spLocks noChangeShapeType="1"/>
          </p:cNvSpPr>
          <p:nvPr/>
        </p:nvSpPr>
        <p:spPr bwMode="auto">
          <a:xfrm>
            <a:off x="4519613" y="2590800"/>
            <a:ext cx="242887" cy="0"/>
          </a:xfrm>
          <a:prstGeom prst="line">
            <a:avLst/>
          </a:prstGeom>
          <a:noFill/>
          <a:ln w="12700">
            <a:solidFill>
              <a:srgbClr val="0083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335" name="Line 39"/>
          <p:cNvSpPr>
            <a:spLocks noChangeShapeType="1"/>
          </p:cNvSpPr>
          <p:nvPr/>
        </p:nvSpPr>
        <p:spPr bwMode="auto">
          <a:xfrm>
            <a:off x="3567113" y="3908425"/>
            <a:ext cx="242887" cy="0"/>
          </a:xfrm>
          <a:prstGeom prst="line">
            <a:avLst/>
          </a:prstGeom>
          <a:noFill/>
          <a:ln w="12700">
            <a:solidFill>
              <a:srgbClr val="0083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22222E-6 L -0.03507 0.0099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976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53" y="486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-0.00115 L -0.02743 -0.01342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976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4" y="-625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-4.44444E-6 L -0.02379 -0.02129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976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81" y="-1065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26 -0.00024 L -0.02483 -0.0224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976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8" y="-1111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7037E-7 L -0.03264 -0.02338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976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2" y="-1181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5E-6 -2.96296E-6 L -0.04098 -0.02106 " pathEditMode="relative" ptsTypes="AA">
                                      <p:cBhvr>
                                        <p:cTn id="32" dur="2000" fill="hold"/>
                                        <p:tgtEl>
                                          <p:spTgt spid="1976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62" grpId="0"/>
      <p:bldP spid="197663" grpId="0" animBg="1"/>
      <p:bldP spid="197663" grpId="1" animBg="1"/>
      <p:bldP spid="197664" grpId="0" animBg="1"/>
      <p:bldP spid="197664" grpId="1" animBg="1"/>
      <p:bldP spid="197665" grpId="0" animBg="1"/>
      <p:bldP spid="197665" grpId="1" animBg="1"/>
      <p:bldP spid="197666" grpId="0" animBg="1"/>
      <p:bldP spid="197666" grpId="1" animBg="1"/>
      <p:bldP spid="197667" grpId="0" animBg="1"/>
      <p:bldP spid="197667" grpId="1" animBg="1"/>
      <p:bldP spid="197668" grpId="0" animBg="1"/>
      <p:bldP spid="197668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1/28/20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40DED300-7177-4389-9DEA-D20D41F7DAA7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Triangulating a Polygon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14500"/>
            <a:ext cx="7993063" cy="4075113"/>
          </a:xfrm>
        </p:spPr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en-US" altLang="en-US" sz="2800">
                <a:cs typeface="Times New Roman" panose="02020603050405020304" pitchFamily="18" charset="0"/>
                <a:sym typeface="Symbol" panose="05050102010706020507" pitchFamily="18" charset="2"/>
              </a:rPr>
              <a:t>There is a simple </a:t>
            </a: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O(</a:t>
            </a:r>
            <a:r>
              <a:rPr lang="en-US" altLang="en-US" sz="28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800" baseline="300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800">
                <a:cs typeface="Times New Roman" panose="02020603050405020304" pitchFamily="18" charset="0"/>
                <a:sym typeface="Symbol" panose="05050102010706020507" pitchFamily="18" charset="2"/>
              </a:rPr>
              <a:t> time algorithm based on the proof of Theorem 1.</a:t>
            </a:r>
          </a:p>
          <a:p>
            <a:pPr eaLnBrk="1" hangingPunct="1">
              <a:buClr>
                <a:schemeClr val="tx1"/>
              </a:buClr>
            </a:pPr>
            <a:r>
              <a:rPr lang="en-US" altLang="en-US" sz="2800">
                <a:cs typeface="Times New Roman" panose="02020603050405020304" pitchFamily="18" charset="0"/>
                <a:sym typeface="Symbol" panose="05050102010706020507" pitchFamily="18" charset="2"/>
              </a:rPr>
              <a:t>There is a very complicated </a:t>
            </a: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O(</a:t>
            </a:r>
            <a:r>
              <a:rPr lang="en-US" altLang="en-US" sz="28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800">
                <a:cs typeface="Times New Roman" panose="02020603050405020304" pitchFamily="18" charset="0"/>
                <a:sym typeface="Symbol" panose="05050102010706020507" pitchFamily="18" charset="2"/>
              </a:rPr>
              <a:t> time algorithm (Chazelle ’91) which is impractical to implement.</a:t>
            </a:r>
          </a:p>
          <a:p>
            <a:pPr eaLnBrk="1" hangingPunct="1">
              <a:buClr>
                <a:schemeClr val="tx1"/>
              </a:buClr>
            </a:pPr>
            <a:r>
              <a:rPr lang="en-US" altLang="en-US" sz="2800">
                <a:cs typeface="Times New Roman" panose="02020603050405020304" pitchFamily="18" charset="0"/>
                <a:sym typeface="Symbol" panose="05050102010706020507" pitchFamily="18" charset="2"/>
              </a:rPr>
              <a:t>We will discuss a practical </a:t>
            </a: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O(</a:t>
            </a:r>
            <a:r>
              <a:rPr lang="en-US" altLang="en-US" sz="28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log </a:t>
            </a:r>
            <a:r>
              <a:rPr lang="en-US" altLang="en-US" sz="28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800">
                <a:cs typeface="Times New Roman" panose="02020603050405020304" pitchFamily="18" charset="0"/>
                <a:sym typeface="Symbol" panose="05050102010706020507" pitchFamily="18" charset="2"/>
              </a:rPr>
              <a:t> time algorithm:</a:t>
            </a:r>
          </a:p>
          <a:p>
            <a:pPr marL="914400" lvl="1" indent="-457200" eaLnBrk="1" hangingPunct="1">
              <a:buClr>
                <a:schemeClr val="tx1"/>
              </a:buClr>
              <a:buFont typeface="Times New Roman" panose="02020603050405020304" pitchFamily="18" charset="0"/>
              <a:buAutoNum type="arabicPeriod"/>
            </a:pPr>
            <a:r>
              <a:rPr lang="en-US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Split polygon into </a:t>
            </a:r>
            <a:r>
              <a:rPr lang="en-US" altLang="en-US" sz="2400" b="1">
                <a:cs typeface="Times New Roman" panose="02020603050405020304" pitchFamily="18" charset="0"/>
                <a:sym typeface="Symbol" panose="05050102010706020507" pitchFamily="18" charset="2"/>
              </a:rPr>
              <a:t>monotone polygons</a:t>
            </a:r>
            <a:r>
              <a:rPr lang="en-US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 (</a:t>
            </a:r>
            <a:r>
              <a:rPr lang="en-US" altLang="en-US" sz="24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O(</a:t>
            </a:r>
            <a:r>
              <a:rPr lang="en-US" altLang="en-US" sz="24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 </a:t>
            </a:r>
            <a:r>
              <a:rPr lang="en-US" altLang="en-US" sz="24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log</a:t>
            </a:r>
            <a:r>
              <a:rPr lang="en-US" altLang="en-US" sz="24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n</a:t>
            </a:r>
            <a:r>
              <a:rPr lang="en-US" altLang="en-US" sz="24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 time)</a:t>
            </a:r>
          </a:p>
          <a:p>
            <a:pPr marL="914400" lvl="1" indent="-457200" eaLnBrk="1" hangingPunct="1">
              <a:buClr>
                <a:schemeClr val="tx1"/>
              </a:buClr>
              <a:buFont typeface="Times New Roman" panose="02020603050405020304" pitchFamily="18" charset="0"/>
              <a:buAutoNum type="arabicPeriod"/>
            </a:pPr>
            <a:r>
              <a:rPr lang="en-US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Triangulate each monotone polygon (</a:t>
            </a:r>
            <a:r>
              <a:rPr lang="en-US" altLang="en-US" sz="24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O(</a:t>
            </a:r>
            <a:r>
              <a:rPr lang="en-US" altLang="en-US" sz="24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4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 time)</a:t>
            </a:r>
          </a:p>
          <a:p>
            <a:pPr eaLnBrk="1" hangingPunct="1">
              <a:buClr>
                <a:schemeClr val="tx1"/>
              </a:buClr>
            </a:pPr>
            <a:endParaRPr lang="en-US" altLang="en-US" sz="280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1/28/20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79CF33BA-65B9-4168-A9CC-E9E3F375D3F6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Monotone Polygons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14500"/>
            <a:ext cx="8145463" cy="17875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tabLst>
                <a:tab pos="5943600" algn="l"/>
              </a:tabLst>
            </a:pPr>
            <a:r>
              <a:rPr lang="en-US" altLang="en-US" sz="2400" dirty="0"/>
              <a:t>A simple polygon </a:t>
            </a:r>
            <a:r>
              <a:rPr lang="en-US" altLang="en-US" sz="2400" i="1" dirty="0">
                <a:solidFill>
                  <a:srgbClr val="008380"/>
                </a:solidFill>
              </a:rPr>
              <a:t>P</a:t>
            </a:r>
            <a:r>
              <a:rPr lang="en-US" altLang="en-US" sz="2400" dirty="0"/>
              <a:t> is called </a:t>
            </a:r>
            <a:r>
              <a:rPr lang="en-US" altLang="en-US" sz="2400" b="1" dirty="0">
                <a:solidFill>
                  <a:schemeClr val="accent2"/>
                </a:solidFill>
              </a:rPr>
              <a:t>monotone with respect to a line</a:t>
            </a:r>
            <a:r>
              <a:rPr lang="en-US" altLang="en-US" sz="2400" dirty="0"/>
              <a:t> </a:t>
            </a:r>
            <a:r>
              <a:rPr lang="en-US" altLang="en-US" sz="2400" i="1" dirty="0">
                <a:solidFill>
                  <a:srgbClr val="008380"/>
                </a:solidFill>
              </a:rPr>
              <a:t>l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iff</a:t>
            </a:r>
            <a:r>
              <a:rPr lang="en-US" altLang="en-US" sz="2400" dirty="0"/>
              <a:t> for </a:t>
            </a:r>
            <a:r>
              <a:rPr lang="en-US" altLang="en-US" sz="2400" b="1" dirty="0"/>
              <a:t>every</a:t>
            </a:r>
            <a:r>
              <a:rPr lang="en-US" altLang="en-US" sz="2400" dirty="0"/>
              <a:t> line </a:t>
            </a:r>
            <a:r>
              <a:rPr lang="en-US" altLang="en-US" sz="2400" i="1" dirty="0">
                <a:solidFill>
                  <a:srgbClr val="008380"/>
                </a:solidFill>
              </a:rPr>
              <a:t>l’</a:t>
            </a:r>
            <a:r>
              <a:rPr lang="en-US" altLang="en-US" sz="2400" dirty="0"/>
              <a:t> perpendicular to </a:t>
            </a:r>
            <a:r>
              <a:rPr lang="en-US" altLang="en-US" sz="2400" i="1" dirty="0">
                <a:solidFill>
                  <a:srgbClr val="008380"/>
                </a:solidFill>
              </a:rPr>
              <a:t>l</a:t>
            </a:r>
            <a:r>
              <a:rPr lang="en-US" altLang="en-US" sz="2400" dirty="0"/>
              <a:t> the intersection of </a:t>
            </a:r>
            <a:r>
              <a:rPr lang="en-US" altLang="en-US" sz="2400" i="1" dirty="0">
                <a:solidFill>
                  <a:srgbClr val="008380"/>
                </a:solidFill>
              </a:rPr>
              <a:t>P</a:t>
            </a:r>
            <a:r>
              <a:rPr lang="en-US" altLang="en-US" sz="2400" dirty="0"/>
              <a:t> with </a:t>
            </a:r>
            <a:r>
              <a:rPr lang="en-US" altLang="en-US" sz="2400" i="1" dirty="0">
                <a:solidFill>
                  <a:srgbClr val="008380"/>
                </a:solidFill>
              </a:rPr>
              <a:t>l’</a:t>
            </a:r>
            <a:r>
              <a:rPr lang="en-US" altLang="en-US" sz="2400" dirty="0"/>
              <a:t> is connected.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tabLst>
                <a:tab pos="5943600" algn="l"/>
              </a:tabLst>
            </a:pPr>
            <a:r>
              <a:rPr lang="en-US" altLang="en-US" sz="2000" dirty="0"/>
              <a:t>P is </a:t>
            </a:r>
            <a:r>
              <a:rPr lang="en-US" altLang="en-US" sz="2000" b="1" i="1" dirty="0">
                <a:solidFill>
                  <a:schemeClr val="accent2"/>
                </a:solidFill>
              </a:rPr>
              <a:t>x</a:t>
            </a:r>
            <a:r>
              <a:rPr lang="en-US" altLang="en-US" sz="2000" b="1" dirty="0">
                <a:solidFill>
                  <a:schemeClr val="accent2"/>
                </a:solidFill>
              </a:rPr>
              <a:t>-monotone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iff</a:t>
            </a:r>
            <a:r>
              <a:rPr lang="en-US" altLang="en-US" sz="2000" dirty="0"/>
              <a:t> </a:t>
            </a:r>
            <a:r>
              <a:rPr lang="en-US" altLang="en-US" sz="2000" i="1" dirty="0">
                <a:solidFill>
                  <a:srgbClr val="008380"/>
                </a:solidFill>
              </a:rPr>
              <a:t>l</a:t>
            </a:r>
            <a:r>
              <a:rPr lang="en-US" altLang="en-US" sz="2000" dirty="0">
                <a:solidFill>
                  <a:srgbClr val="008380"/>
                </a:solidFill>
              </a:rPr>
              <a:t> = </a:t>
            </a:r>
            <a:r>
              <a:rPr lang="en-US" altLang="en-US" sz="2000" i="1" dirty="0">
                <a:solidFill>
                  <a:srgbClr val="008380"/>
                </a:solidFill>
              </a:rPr>
              <a:t>x</a:t>
            </a:r>
            <a:r>
              <a:rPr lang="en-US" altLang="en-US" sz="2000" dirty="0"/>
              <a:t>-axis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tabLst>
                <a:tab pos="5943600" algn="l"/>
              </a:tabLst>
            </a:pPr>
            <a:r>
              <a:rPr lang="en-US" altLang="en-US" sz="2000" dirty="0"/>
              <a:t>P is </a:t>
            </a:r>
            <a:r>
              <a:rPr lang="en-US" altLang="en-US" sz="2000" b="1" i="1" dirty="0">
                <a:solidFill>
                  <a:schemeClr val="accent2"/>
                </a:solidFill>
              </a:rPr>
              <a:t>y</a:t>
            </a:r>
            <a:r>
              <a:rPr lang="en-US" altLang="en-US" sz="2000" b="1" dirty="0">
                <a:solidFill>
                  <a:schemeClr val="accent2"/>
                </a:solidFill>
              </a:rPr>
              <a:t>-monotone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iff</a:t>
            </a:r>
            <a:r>
              <a:rPr lang="en-US" altLang="en-US" sz="2000" dirty="0"/>
              <a:t> </a:t>
            </a:r>
            <a:r>
              <a:rPr lang="en-US" altLang="en-US" sz="2000" i="1" dirty="0">
                <a:solidFill>
                  <a:srgbClr val="008380"/>
                </a:solidFill>
              </a:rPr>
              <a:t>l</a:t>
            </a:r>
            <a:r>
              <a:rPr lang="en-US" altLang="en-US" sz="2000" dirty="0">
                <a:solidFill>
                  <a:srgbClr val="008380"/>
                </a:solidFill>
              </a:rPr>
              <a:t> = </a:t>
            </a:r>
            <a:r>
              <a:rPr lang="en-US" altLang="en-US" sz="2000" i="1" dirty="0">
                <a:solidFill>
                  <a:srgbClr val="008380"/>
                </a:solidFill>
              </a:rPr>
              <a:t>y</a:t>
            </a:r>
            <a:r>
              <a:rPr lang="en-US" altLang="en-US" sz="2000" dirty="0"/>
              <a:t>-axis</a:t>
            </a:r>
            <a:endParaRPr lang="el-GR" altLang="en-US" sz="2000" dirty="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5367" name="Freeform 4"/>
          <p:cNvSpPr>
            <a:spLocks/>
          </p:cNvSpPr>
          <p:nvPr/>
        </p:nvSpPr>
        <p:spPr bwMode="auto">
          <a:xfrm>
            <a:off x="2009775" y="3497263"/>
            <a:ext cx="4864100" cy="2659062"/>
          </a:xfrm>
          <a:custGeom>
            <a:avLst/>
            <a:gdLst>
              <a:gd name="T0" fmla="*/ 2147483647 w 3064"/>
              <a:gd name="T1" fmla="*/ 2147483647 h 1675"/>
              <a:gd name="T2" fmla="*/ 2147483647 w 3064"/>
              <a:gd name="T3" fmla="*/ 2147483647 h 1675"/>
              <a:gd name="T4" fmla="*/ 2147483647 w 3064"/>
              <a:gd name="T5" fmla="*/ 0 h 1675"/>
              <a:gd name="T6" fmla="*/ 2147483647 w 3064"/>
              <a:gd name="T7" fmla="*/ 2147483647 h 1675"/>
              <a:gd name="T8" fmla="*/ 2147483647 w 3064"/>
              <a:gd name="T9" fmla="*/ 2147483647 h 1675"/>
              <a:gd name="T10" fmla="*/ 2147483647 w 3064"/>
              <a:gd name="T11" fmla="*/ 2147483647 h 1675"/>
              <a:gd name="T12" fmla="*/ 2147483647 w 3064"/>
              <a:gd name="T13" fmla="*/ 2147483647 h 1675"/>
              <a:gd name="T14" fmla="*/ 2147483647 w 3064"/>
              <a:gd name="T15" fmla="*/ 2147483647 h 1675"/>
              <a:gd name="T16" fmla="*/ 2147483647 w 3064"/>
              <a:gd name="T17" fmla="*/ 2147483647 h 1675"/>
              <a:gd name="T18" fmla="*/ 2147483647 w 3064"/>
              <a:gd name="T19" fmla="*/ 2147483647 h 1675"/>
              <a:gd name="T20" fmla="*/ 2147483647 w 3064"/>
              <a:gd name="T21" fmla="*/ 2147483647 h 1675"/>
              <a:gd name="T22" fmla="*/ 2147483647 w 3064"/>
              <a:gd name="T23" fmla="*/ 2147483647 h 1675"/>
              <a:gd name="T24" fmla="*/ 2147483647 w 3064"/>
              <a:gd name="T25" fmla="*/ 2147483647 h 1675"/>
              <a:gd name="T26" fmla="*/ 2147483647 w 3064"/>
              <a:gd name="T27" fmla="*/ 2147483647 h 1675"/>
              <a:gd name="T28" fmla="*/ 2147483647 w 3064"/>
              <a:gd name="T29" fmla="*/ 2147483647 h 1675"/>
              <a:gd name="T30" fmla="*/ 2147483647 w 3064"/>
              <a:gd name="T31" fmla="*/ 2147483647 h 1675"/>
              <a:gd name="T32" fmla="*/ 2147483647 w 3064"/>
              <a:gd name="T33" fmla="*/ 2147483647 h 1675"/>
              <a:gd name="T34" fmla="*/ 2147483647 w 3064"/>
              <a:gd name="T35" fmla="*/ 2147483647 h 1675"/>
              <a:gd name="T36" fmla="*/ 2147483647 w 3064"/>
              <a:gd name="T37" fmla="*/ 2147483647 h 1675"/>
              <a:gd name="T38" fmla="*/ 2147483647 w 3064"/>
              <a:gd name="T39" fmla="*/ 2147483647 h 1675"/>
              <a:gd name="T40" fmla="*/ 2147483647 w 3064"/>
              <a:gd name="T41" fmla="*/ 2147483647 h 1675"/>
              <a:gd name="T42" fmla="*/ 2147483647 w 3064"/>
              <a:gd name="T43" fmla="*/ 2147483647 h 1675"/>
              <a:gd name="T44" fmla="*/ 2147483647 w 3064"/>
              <a:gd name="T45" fmla="*/ 2147483647 h 1675"/>
              <a:gd name="T46" fmla="*/ 2147483647 w 3064"/>
              <a:gd name="T47" fmla="*/ 2147483647 h 1675"/>
              <a:gd name="T48" fmla="*/ 2147483647 w 3064"/>
              <a:gd name="T49" fmla="*/ 2147483647 h 1675"/>
              <a:gd name="T50" fmla="*/ 2147483647 w 3064"/>
              <a:gd name="T51" fmla="*/ 2147483647 h 1675"/>
              <a:gd name="T52" fmla="*/ 2147483647 w 3064"/>
              <a:gd name="T53" fmla="*/ 2147483647 h 1675"/>
              <a:gd name="T54" fmla="*/ 2147483647 w 3064"/>
              <a:gd name="T55" fmla="*/ 2147483647 h 1675"/>
              <a:gd name="T56" fmla="*/ 2147483647 w 3064"/>
              <a:gd name="T57" fmla="*/ 2147483647 h 1675"/>
              <a:gd name="T58" fmla="*/ 2147483647 w 3064"/>
              <a:gd name="T59" fmla="*/ 2147483647 h 1675"/>
              <a:gd name="T60" fmla="*/ 2147483647 w 3064"/>
              <a:gd name="T61" fmla="*/ 2147483647 h 1675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3064"/>
              <a:gd name="T94" fmla="*/ 0 h 1675"/>
              <a:gd name="T95" fmla="*/ 3064 w 3064"/>
              <a:gd name="T96" fmla="*/ 1675 h 1675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3064" h="1675">
                <a:moveTo>
                  <a:pt x="1" y="811"/>
                </a:moveTo>
                <a:cubicBezTo>
                  <a:pt x="6" y="774"/>
                  <a:pt x="0" y="787"/>
                  <a:pt x="11" y="768"/>
                </a:cubicBezTo>
                <a:lnTo>
                  <a:pt x="155" y="0"/>
                </a:lnTo>
                <a:lnTo>
                  <a:pt x="332" y="782"/>
                </a:lnTo>
                <a:lnTo>
                  <a:pt x="625" y="235"/>
                </a:lnTo>
                <a:lnTo>
                  <a:pt x="1192" y="878"/>
                </a:lnTo>
                <a:lnTo>
                  <a:pt x="1235" y="552"/>
                </a:lnTo>
                <a:lnTo>
                  <a:pt x="1422" y="360"/>
                </a:lnTo>
                <a:lnTo>
                  <a:pt x="1547" y="62"/>
                </a:lnTo>
                <a:lnTo>
                  <a:pt x="1672" y="869"/>
                </a:lnTo>
                <a:lnTo>
                  <a:pt x="1902" y="432"/>
                </a:lnTo>
                <a:lnTo>
                  <a:pt x="2070" y="653"/>
                </a:lnTo>
                <a:lnTo>
                  <a:pt x="2444" y="278"/>
                </a:lnTo>
                <a:lnTo>
                  <a:pt x="3064" y="691"/>
                </a:lnTo>
                <a:lnTo>
                  <a:pt x="2996" y="1675"/>
                </a:lnTo>
                <a:lnTo>
                  <a:pt x="2617" y="1157"/>
                </a:lnTo>
                <a:lnTo>
                  <a:pt x="2526" y="854"/>
                </a:lnTo>
                <a:lnTo>
                  <a:pt x="2137" y="1017"/>
                </a:lnTo>
                <a:lnTo>
                  <a:pt x="2108" y="1536"/>
                </a:lnTo>
                <a:lnTo>
                  <a:pt x="1811" y="950"/>
                </a:lnTo>
                <a:lnTo>
                  <a:pt x="1345" y="1075"/>
                </a:lnTo>
                <a:lnTo>
                  <a:pt x="1321" y="1526"/>
                </a:lnTo>
                <a:lnTo>
                  <a:pt x="1105" y="1339"/>
                </a:lnTo>
                <a:lnTo>
                  <a:pt x="947" y="1430"/>
                </a:lnTo>
                <a:lnTo>
                  <a:pt x="740" y="1593"/>
                </a:lnTo>
                <a:lnTo>
                  <a:pt x="764" y="845"/>
                </a:lnTo>
                <a:lnTo>
                  <a:pt x="438" y="1589"/>
                </a:lnTo>
                <a:lnTo>
                  <a:pt x="409" y="1027"/>
                </a:lnTo>
                <a:lnTo>
                  <a:pt x="112" y="960"/>
                </a:lnTo>
                <a:lnTo>
                  <a:pt x="49" y="1569"/>
                </a:lnTo>
                <a:lnTo>
                  <a:pt x="1" y="811"/>
                </a:lnTo>
                <a:close/>
              </a:path>
            </a:pathLst>
          </a:cu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368" name="Line 5"/>
          <p:cNvSpPr>
            <a:spLocks noChangeShapeType="1"/>
          </p:cNvSpPr>
          <p:nvPr/>
        </p:nvSpPr>
        <p:spPr bwMode="auto">
          <a:xfrm>
            <a:off x="1401763" y="6218238"/>
            <a:ext cx="6126162" cy="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369" name="Line 6"/>
          <p:cNvSpPr>
            <a:spLocks noChangeShapeType="1"/>
          </p:cNvSpPr>
          <p:nvPr/>
        </p:nvSpPr>
        <p:spPr bwMode="auto">
          <a:xfrm rot="-5400000">
            <a:off x="4093369" y="4915694"/>
            <a:ext cx="2986088" cy="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370" name="Text Box 7"/>
          <p:cNvSpPr txBox="1">
            <a:spLocks noChangeArrowheads="1"/>
          </p:cNvSpPr>
          <p:nvPr/>
        </p:nvSpPr>
        <p:spPr bwMode="auto">
          <a:xfrm>
            <a:off x="5316538" y="3079750"/>
            <a:ext cx="7000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9999"/>
                </a:solidFill>
              </a:rPr>
              <a:t>l’</a:t>
            </a:r>
          </a:p>
        </p:txBody>
      </p:sp>
      <p:sp>
        <p:nvSpPr>
          <p:cNvPr id="15371" name="Text Box 8"/>
          <p:cNvSpPr txBox="1">
            <a:spLocks noChangeArrowheads="1"/>
          </p:cNvSpPr>
          <p:nvPr/>
        </p:nvSpPr>
        <p:spPr bwMode="auto">
          <a:xfrm>
            <a:off x="7334250" y="5992813"/>
            <a:ext cx="7000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9999"/>
                </a:solidFill>
              </a:rPr>
              <a:t>l</a:t>
            </a:r>
          </a:p>
        </p:txBody>
      </p:sp>
      <p:sp>
        <p:nvSpPr>
          <p:cNvPr id="15372" name="Text Box 9"/>
          <p:cNvSpPr txBox="1">
            <a:spLocks noChangeArrowheads="1"/>
          </p:cNvSpPr>
          <p:nvPr/>
        </p:nvSpPr>
        <p:spPr bwMode="auto">
          <a:xfrm>
            <a:off x="7148513" y="4427538"/>
            <a:ext cx="1636712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Comic Sans MS" panose="030F0702030302020204" pitchFamily="66" charset="0"/>
              </a:rPr>
              <a:t>x-monotone</a:t>
            </a:r>
            <a:br>
              <a:rPr lang="en-US" altLang="en-US" sz="2000">
                <a:latin typeface="Comic Sans MS" panose="030F0702030302020204" pitchFamily="66" charset="0"/>
              </a:rPr>
            </a:br>
            <a:r>
              <a:rPr lang="en-US" altLang="en-US" sz="2000">
                <a:latin typeface="Comic Sans MS" panose="030F0702030302020204" pitchFamily="66" charset="0"/>
              </a:rPr>
              <a:t>(monotone w.r.t </a:t>
            </a:r>
            <a:r>
              <a:rPr lang="en-US" altLang="en-US" sz="2000" i="1">
                <a:solidFill>
                  <a:srgbClr val="008380"/>
                </a:solidFill>
              </a:rPr>
              <a:t>l</a:t>
            </a:r>
            <a:r>
              <a:rPr lang="en-US" altLang="en-US" sz="2000">
                <a:latin typeface="Comic Sans MS" panose="030F0702030302020204" pitchFamily="66" charset="0"/>
              </a:rPr>
              <a:t>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1/28/20</a:t>
            </a: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3B984422-CD3D-4738-B5DE-294974485B51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Monotone Polygons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14500"/>
            <a:ext cx="8145463" cy="17875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tabLst>
                <a:tab pos="5943600" algn="l"/>
              </a:tabLst>
            </a:pPr>
            <a:r>
              <a:rPr lang="en-US" altLang="en-US" sz="2400" dirty="0"/>
              <a:t>A simple polygon </a:t>
            </a:r>
            <a:r>
              <a:rPr lang="en-US" altLang="en-US" sz="2400" i="1" dirty="0">
                <a:solidFill>
                  <a:srgbClr val="008380"/>
                </a:solidFill>
              </a:rPr>
              <a:t>P</a:t>
            </a:r>
            <a:r>
              <a:rPr lang="en-US" altLang="en-US" sz="2400" dirty="0"/>
              <a:t> is called </a:t>
            </a:r>
            <a:r>
              <a:rPr lang="en-US" altLang="en-US" sz="2400" b="1" dirty="0">
                <a:solidFill>
                  <a:schemeClr val="accent2"/>
                </a:solidFill>
              </a:rPr>
              <a:t>monotone with respect to a line</a:t>
            </a:r>
            <a:r>
              <a:rPr lang="en-US" altLang="en-US" sz="2400" dirty="0"/>
              <a:t> </a:t>
            </a:r>
            <a:r>
              <a:rPr lang="en-US" altLang="en-US" sz="2400" i="1" dirty="0">
                <a:solidFill>
                  <a:srgbClr val="008380"/>
                </a:solidFill>
              </a:rPr>
              <a:t>l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iff</a:t>
            </a:r>
            <a:r>
              <a:rPr lang="en-US" altLang="en-US" sz="2400" dirty="0"/>
              <a:t> for </a:t>
            </a:r>
            <a:r>
              <a:rPr lang="en-US" altLang="en-US" sz="2400" b="1" dirty="0"/>
              <a:t>every</a:t>
            </a:r>
            <a:r>
              <a:rPr lang="en-US" altLang="en-US" sz="2400" dirty="0"/>
              <a:t> line </a:t>
            </a:r>
            <a:r>
              <a:rPr lang="en-US" altLang="en-US" sz="2400" i="1" dirty="0">
                <a:solidFill>
                  <a:srgbClr val="008380"/>
                </a:solidFill>
              </a:rPr>
              <a:t>l’</a:t>
            </a:r>
            <a:r>
              <a:rPr lang="en-US" altLang="en-US" sz="2400" dirty="0"/>
              <a:t> perpendicular to </a:t>
            </a:r>
            <a:r>
              <a:rPr lang="en-US" altLang="en-US" sz="2400" i="1" dirty="0">
                <a:solidFill>
                  <a:srgbClr val="008380"/>
                </a:solidFill>
              </a:rPr>
              <a:t>l</a:t>
            </a:r>
            <a:r>
              <a:rPr lang="en-US" altLang="en-US" sz="2400" dirty="0"/>
              <a:t> the intersection of </a:t>
            </a:r>
            <a:r>
              <a:rPr lang="en-US" altLang="en-US" sz="2400" i="1" dirty="0">
                <a:solidFill>
                  <a:srgbClr val="008380"/>
                </a:solidFill>
              </a:rPr>
              <a:t>P</a:t>
            </a:r>
            <a:r>
              <a:rPr lang="en-US" altLang="en-US" sz="2400" dirty="0"/>
              <a:t> with </a:t>
            </a:r>
            <a:r>
              <a:rPr lang="en-US" altLang="en-US" sz="2400" i="1" dirty="0">
                <a:solidFill>
                  <a:srgbClr val="008380"/>
                </a:solidFill>
              </a:rPr>
              <a:t>l’</a:t>
            </a:r>
            <a:r>
              <a:rPr lang="en-US" altLang="en-US" sz="2400" dirty="0"/>
              <a:t> is connected.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tabLst>
                <a:tab pos="5943600" algn="l"/>
              </a:tabLst>
            </a:pPr>
            <a:r>
              <a:rPr lang="en-US" altLang="en-US" sz="2000" dirty="0"/>
              <a:t>P is </a:t>
            </a:r>
            <a:r>
              <a:rPr lang="en-US" altLang="en-US" sz="2000" b="1" i="1" dirty="0">
                <a:solidFill>
                  <a:schemeClr val="accent2"/>
                </a:solidFill>
              </a:rPr>
              <a:t>x</a:t>
            </a:r>
            <a:r>
              <a:rPr lang="en-US" altLang="en-US" sz="2000" b="1" dirty="0">
                <a:solidFill>
                  <a:schemeClr val="accent2"/>
                </a:solidFill>
              </a:rPr>
              <a:t>-monotone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iff</a:t>
            </a:r>
            <a:r>
              <a:rPr lang="en-US" altLang="en-US" sz="2000" dirty="0"/>
              <a:t> </a:t>
            </a:r>
            <a:r>
              <a:rPr lang="en-US" altLang="en-US" sz="2000" i="1" dirty="0">
                <a:solidFill>
                  <a:srgbClr val="008380"/>
                </a:solidFill>
              </a:rPr>
              <a:t>l</a:t>
            </a:r>
            <a:r>
              <a:rPr lang="en-US" altLang="en-US" sz="2000" dirty="0">
                <a:solidFill>
                  <a:srgbClr val="008380"/>
                </a:solidFill>
              </a:rPr>
              <a:t> = </a:t>
            </a:r>
            <a:r>
              <a:rPr lang="en-US" altLang="en-US" sz="2000" i="1" dirty="0">
                <a:solidFill>
                  <a:srgbClr val="008380"/>
                </a:solidFill>
              </a:rPr>
              <a:t>x</a:t>
            </a:r>
            <a:r>
              <a:rPr lang="en-US" altLang="en-US" sz="2000" dirty="0"/>
              <a:t>-axis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tabLst>
                <a:tab pos="5943600" algn="l"/>
              </a:tabLst>
            </a:pPr>
            <a:r>
              <a:rPr lang="en-US" altLang="en-US" sz="2000" dirty="0"/>
              <a:t>P is </a:t>
            </a:r>
            <a:r>
              <a:rPr lang="en-US" altLang="en-US" sz="2000" b="1" i="1" dirty="0">
                <a:solidFill>
                  <a:schemeClr val="accent2"/>
                </a:solidFill>
              </a:rPr>
              <a:t>y</a:t>
            </a:r>
            <a:r>
              <a:rPr lang="en-US" altLang="en-US" sz="2000" b="1" dirty="0">
                <a:solidFill>
                  <a:schemeClr val="accent2"/>
                </a:solidFill>
              </a:rPr>
              <a:t>-monotone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iff</a:t>
            </a:r>
            <a:r>
              <a:rPr lang="en-US" altLang="en-US" sz="2000" dirty="0"/>
              <a:t> </a:t>
            </a:r>
            <a:r>
              <a:rPr lang="en-US" altLang="en-US" sz="2000" i="1" dirty="0">
                <a:solidFill>
                  <a:srgbClr val="008380"/>
                </a:solidFill>
              </a:rPr>
              <a:t>l</a:t>
            </a:r>
            <a:r>
              <a:rPr lang="en-US" altLang="en-US" sz="2000" dirty="0">
                <a:solidFill>
                  <a:srgbClr val="008380"/>
                </a:solidFill>
              </a:rPr>
              <a:t> = </a:t>
            </a:r>
            <a:r>
              <a:rPr lang="en-US" altLang="en-US" sz="2000" i="1" dirty="0">
                <a:solidFill>
                  <a:srgbClr val="008380"/>
                </a:solidFill>
              </a:rPr>
              <a:t>y</a:t>
            </a:r>
            <a:r>
              <a:rPr lang="en-US" altLang="en-US" sz="2000" dirty="0"/>
              <a:t>-axis</a:t>
            </a:r>
            <a:endParaRPr lang="el-GR" altLang="en-US" sz="2000" dirty="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6391" name="Freeform 4"/>
          <p:cNvSpPr>
            <a:spLocks/>
          </p:cNvSpPr>
          <p:nvPr/>
        </p:nvSpPr>
        <p:spPr bwMode="auto">
          <a:xfrm>
            <a:off x="2009775" y="3497263"/>
            <a:ext cx="5008563" cy="2659062"/>
          </a:xfrm>
          <a:custGeom>
            <a:avLst/>
            <a:gdLst>
              <a:gd name="T0" fmla="*/ 2147483647 w 3155"/>
              <a:gd name="T1" fmla="*/ 2147483647 h 1675"/>
              <a:gd name="T2" fmla="*/ 2147483647 w 3155"/>
              <a:gd name="T3" fmla="*/ 2147483647 h 1675"/>
              <a:gd name="T4" fmla="*/ 2147483647 w 3155"/>
              <a:gd name="T5" fmla="*/ 0 h 1675"/>
              <a:gd name="T6" fmla="*/ 2147483647 w 3155"/>
              <a:gd name="T7" fmla="*/ 2147483647 h 1675"/>
              <a:gd name="T8" fmla="*/ 2147483647 w 3155"/>
              <a:gd name="T9" fmla="*/ 2147483647 h 1675"/>
              <a:gd name="T10" fmla="*/ 2147483647 w 3155"/>
              <a:gd name="T11" fmla="*/ 2147483647 h 1675"/>
              <a:gd name="T12" fmla="*/ 2147483647 w 3155"/>
              <a:gd name="T13" fmla="*/ 2147483647 h 1675"/>
              <a:gd name="T14" fmla="*/ 2147483647 w 3155"/>
              <a:gd name="T15" fmla="*/ 2147483647 h 1675"/>
              <a:gd name="T16" fmla="*/ 2147483647 w 3155"/>
              <a:gd name="T17" fmla="*/ 2147483647 h 1675"/>
              <a:gd name="T18" fmla="*/ 2147483647 w 3155"/>
              <a:gd name="T19" fmla="*/ 2147483647 h 1675"/>
              <a:gd name="T20" fmla="*/ 2147483647 w 3155"/>
              <a:gd name="T21" fmla="*/ 2147483647 h 1675"/>
              <a:gd name="T22" fmla="*/ 2147483647 w 3155"/>
              <a:gd name="T23" fmla="*/ 2147483647 h 1675"/>
              <a:gd name="T24" fmla="*/ 2147483647 w 3155"/>
              <a:gd name="T25" fmla="*/ 2147483647 h 1675"/>
              <a:gd name="T26" fmla="*/ 2147483647 w 3155"/>
              <a:gd name="T27" fmla="*/ 2147483647 h 1675"/>
              <a:gd name="T28" fmla="*/ 2147483647 w 3155"/>
              <a:gd name="T29" fmla="*/ 2147483647 h 1675"/>
              <a:gd name="T30" fmla="*/ 2147483647 w 3155"/>
              <a:gd name="T31" fmla="*/ 2147483647 h 1675"/>
              <a:gd name="T32" fmla="*/ 2147483647 w 3155"/>
              <a:gd name="T33" fmla="*/ 2147483647 h 1675"/>
              <a:gd name="T34" fmla="*/ 2147483647 w 3155"/>
              <a:gd name="T35" fmla="*/ 2147483647 h 1675"/>
              <a:gd name="T36" fmla="*/ 2147483647 w 3155"/>
              <a:gd name="T37" fmla="*/ 2147483647 h 1675"/>
              <a:gd name="T38" fmla="*/ 2147483647 w 3155"/>
              <a:gd name="T39" fmla="*/ 2147483647 h 1675"/>
              <a:gd name="T40" fmla="*/ 2147483647 w 3155"/>
              <a:gd name="T41" fmla="*/ 2147483647 h 1675"/>
              <a:gd name="T42" fmla="*/ 2147483647 w 3155"/>
              <a:gd name="T43" fmla="*/ 2147483647 h 1675"/>
              <a:gd name="T44" fmla="*/ 2147483647 w 3155"/>
              <a:gd name="T45" fmla="*/ 2147483647 h 1675"/>
              <a:gd name="T46" fmla="*/ 2147483647 w 3155"/>
              <a:gd name="T47" fmla="*/ 2147483647 h 1675"/>
              <a:gd name="T48" fmla="*/ 2147483647 w 3155"/>
              <a:gd name="T49" fmla="*/ 2147483647 h 1675"/>
              <a:gd name="T50" fmla="*/ 2147483647 w 3155"/>
              <a:gd name="T51" fmla="*/ 2147483647 h 1675"/>
              <a:gd name="T52" fmla="*/ 2147483647 w 3155"/>
              <a:gd name="T53" fmla="*/ 2147483647 h 1675"/>
              <a:gd name="T54" fmla="*/ 2147483647 w 3155"/>
              <a:gd name="T55" fmla="*/ 2147483647 h 1675"/>
              <a:gd name="T56" fmla="*/ 2147483647 w 3155"/>
              <a:gd name="T57" fmla="*/ 2147483647 h 1675"/>
              <a:gd name="T58" fmla="*/ 2147483647 w 3155"/>
              <a:gd name="T59" fmla="*/ 2147483647 h 1675"/>
              <a:gd name="T60" fmla="*/ 2147483647 w 3155"/>
              <a:gd name="T61" fmla="*/ 2147483647 h 1675"/>
              <a:gd name="T62" fmla="*/ 2147483647 w 3155"/>
              <a:gd name="T63" fmla="*/ 2147483647 h 1675"/>
              <a:gd name="T64" fmla="*/ 2147483647 w 3155"/>
              <a:gd name="T65" fmla="*/ 2147483647 h 1675"/>
              <a:gd name="T66" fmla="*/ 2147483647 w 3155"/>
              <a:gd name="T67" fmla="*/ 2147483647 h 1675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3155"/>
              <a:gd name="T103" fmla="*/ 0 h 1675"/>
              <a:gd name="T104" fmla="*/ 3155 w 3155"/>
              <a:gd name="T105" fmla="*/ 1675 h 1675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3155" h="1675">
                <a:moveTo>
                  <a:pt x="1" y="811"/>
                </a:moveTo>
                <a:cubicBezTo>
                  <a:pt x="6" y="774"/>
                  <a:pt x="0" y="787"/>
                  <a:pt x="11" y="768"/>
                </a:cubicBezTo>
                <a:lnTo>
                  <a:pt x="155" y="0"/>
                </a:lnTo>
                <a:lnTo>
                  <a:pt x="332" y="782"/>
                </a:lnTo>
                <a:lnTo>
                  <a:pt x="625" y="235"/>
                </a:lnTo>
                <a:lnTo>
                  <a:pt x="1192" y="878"/>
                </a:lnTo>
                <a:lnTo>
                  <a:pt x="1235" y="552"/>
                </a:lnTo>
                <a:lnTo>
                  <a:pt x="1422" y="360"/>
                </a:lnTo>
                <a:lnTo>
                  <a:pt x="1547" y="62"/>
                </a:lnTo>
                <a:lnTo>
                  <a:pt x="1672" y="869"/>
                </a:lnTo>
                <a:lnTo>
                  <a:pt x="1902" y="432"/>
                </a:lnTo>
                <a:lnTo>
                  <a:pt x="2070" y="653"/>
                </a:lnTo>
                <a:lnTo>
                  <a:pt x="2444" y="278"/>
                </a:lnTo>
                <a:lnTo>
                  <a:pt x="3068" y="432"/>
                </a:lnTo>
                <a:lnTo>
                  <a:pt x="2756" y="883"/>
                </a:lnTo>
                <a:lnTo>
                  <a:pt x="1921" y="850"/>
                </a:lnTo>
                <a:lnTo>
                  <a:pt x="3155" y="1162"/>
                </a:lnTo>
                <a:lnTo>
                  <a:pt x="2996" y="1675"/>
                </a:lnTo>
                <a:lnTo>
                  <a:pt x="2617" y="1157"/>
                </a:lnTo>
                <a:lnTo>
                  <a:pt x="2507" y="1344"/>
                </a:lnTo>
                <a:lnTo>
                  <a:pt x="2137" y="1017"/>
                </a:lnTo>
                <a:lnTo>
                  <a:pt x="2108" y="1536"/>
                </a:lnTo>
                <a:lnTo>
                  <a:pt x="1811" y="950"/>
                </a:lnTo>
                <a:lnTo>
                  <a:pt x="1345" y="1075"/>
                </a:lnTo>
                <a:lnTo>
                  <a:pt x="1321" y="1526"/>
                </a:lnTo>
                <a:lnTo>
                  <a:pt x="1105" y="1339"/>
                </a:lnTo>
                <a:lnTo>
                  <a:pt x="947" y="1430"/>
                </a:lnTo>
                <a:lnTo>
                  <a:pt x="740" y="1593"/>
                </a:lnTo>
                <a:lnTo>
                  <a:pt x="764" y="845"/>
                </a:lnTo>
                <a:lnTo>
                  <a:pt x="438" y="1589"/>
                </a:lnTo>
                <a:lnTo>
                  <a:pt x="409" y="1027"/>
                </a:lnTo>
                <a:lnTo>
                  <a:pt x="112" y="960"/>
                </a:lnTo>
                <a:lnTo>
                  <a:pt x="49" y="1569"/>
                </a:lnTo>
                <a:lnTo>
                  <a:pt x="1" y="811"/>
                </a:lnTo>
                <a:close/>
              </a:path>
            </a:pathLst>
          </a:cu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392" name="Line 5"/>
          <p:cNvSpPr>
            <a:spLocks noChangeShapeType="1"/>
          </p:cNvSpPr>
          <p:nvPr/>
        </p:nvSpPr>
        <p:spPr bwMode="auto">
          <a:xfrm>
            <a:off x="1401763" y="6218238"/>
            <a:ext cx="6126162" cy="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393" name="Line 6"/>
          <p:cNvSpPr>
            <a:spLocks noChangeShapeType="1"/>
          </p:cNvSpPr>
          <p:nvPr/>
        </p:nvSpPr>
        <p:spPr bwMode="auto">
          <a:xfrm rot="-5400000">
            <a:off x="4093369" y="4915694"/>
            <a:ext cx="2986088" cy="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394" name="Text Box 7"/>
          <p:cNvSpPr txBox="1">
            <a:spLocks noChangeArrowheads="1"/>
          </p:cNvSpPr>
          <p:nvPr/>
        </p:nvSpPr>
        <p:spPr bwMode="auto">
          <a:xfrm>
            <a:off x="5316538" y="3079750"/>
            <a:ext cx="7000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9999"/>
                </a:solidFill>
              </a:rPr>
              <a:t>l’</a:t>
            </a:r>
          </a:p>
        </p:txBody>
      </p:sp>
      <p:sp>
        <p:nvSpPr>
          <p:cNvPr id="16395" name="Text Box 8"/>
          <p:cNvSpPr txBox="1">
            <a:spLocks noChangeArrowheads="1"/>
          </p:cNvSpPr>
          <p:nvPr/>
        </p:nvSpPr>
        <p:spPr bwMode="auto">
          <a:xfrm>
            <a:off x="7334250" y="5992813"/>
            <a:ext cx="7000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9999"/>
                </a:solidFill>
              </a:rPr>
              <a:t>l</a:t>
            </a:r>
          </a:p>
        </p:txBody>
      </p:sp>
      <p:sp>
        <p:nvSpPr>
          <p:cNvPr id="16396" name="Text Box 9"/>
          <p:cNvSpPr txBox="1">
            <a:spLocks noChangeArrowheads="1"/>
          </p:cNvSpPr>
          <p:nvPr/>
        </p:nvSpPr>
        <p:spPr bwMode="auto">
          <a:xfrm>
            <a:off x="6684963" y="4419600"/>
            <a:ext cx="245903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Comic Sans MS" panose="030F0702030302020204" pitchFamily="66" charset="0"/>
              </a:rPr>
              <a:t>NOT x-monotone</a:t>
            </a:r>
            <a:br>
              <a:rPr lang="en-US" altLang="en-US" sz="2000">
                <a:latin typeface="Comic Sans MS" panose="030F0702030302020204" pitchFamily="66" charset="0"/>
              </a:rPr>
            </a:br>
            <a:r>
              <a:rPr lang="en-US" altLang="en-US" sz="2000">
                <a:latin typeface="Comic Sans MS" panose="030F0702030302020204" pitchFamily="66" charset="0"/>
              </a:rPr>
              <a:t>(NOT monotone w.r.t </a:t>
            </a:r>
            <a:r>
              <a:rPr lang="en-US" altLang="en-US" sz="2000" i="1">
                <a:solidFill>
                  <a:srgbClr val="008380"/>
                </a:solidFill>
              </a:rPr>
              <a:t>l</a:t>
            </a:r>
            <a:r>
              <a:rPr lang="en-US" altLang="en-US" sz="2000">
                <a:latin typeface="Comic Sans MS" panose="030F0702030302020204" pitchFamily="66" charset="0"/>
              </a:rPr>
              <a:t>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1/28/20</a:t>
            </a:r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CC9C0BE-E533-477D-9E90-6F834F0D8028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Monotone Polygons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14500"/>
            <a:ext cx="8145463" cy="17875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tabLst>
                <a:tab pos="5943600" algn="l"/>
              </a:tabLst>
            </a:pPr>
            <a:r>
              <a:rPr lang="en-US" altLang="en-US" sz="2400" dirty="0"/>
              <a:t>A simple polygon </a:t>
            </a:r>
            <a:r>
              <a:rPr lang="en-US" altLang="en-US" sz="2400" i="1" dirty="0">
                <a:solidFill>
                  <a:srgbClr val="008380"/>
                </a:solidFill>
              </a:rPr>
              <a:t>P</a:t>
            </a:r>
            <a:r>
              <a:rPr lang="en-US" altLang="en-US" sz="2400" dirty="0"/>
              <a:t> is called </a:t>
            </a:r>
            <a:r>
              <a:rPr lang="en-US" altLang="en-US" sz="2400" b="1" dirty="0">
                <a:solidFill>
                  <a:schemeClr val="accent2"/>
                </a:solidFill>
              </a:rPr>
              <a:t>monotone with respect to a line</a:t>
            </a:r>
            <a:r>
              <a:rPr lang="en-US" altLang="en-US" sz="2400" dirty="0"/>
              <a:t> </a:t>
            </a:r>
            <a:r>
              <a:rPr lang="en-US" altLang="en-US" sz="2400" i="1" dirty="0">
                <a:solidFill>
                  <a:srgbClr val="008380"/>
                </a:solidFill>
              </a:rPr>
              <a:t>l</a:t>
            </a:r>
            <a:r>
              <a:rPr lang="en-US" altLang="en-US" sz="2400" dirty="0"/>
              <a:t> </a:t>
            </a:r>
            <a:r>
              <a:rPr lang="en-US" altLang="en-US" sz="2400" dirty="0" err="1"/>
              <a:t>iff</a:t>
            </a:r>
            <a:r>
              <a:rPr lang="en-US" altLang="en-US" sz="2400" dirty="0"/>
              <a:t> for </a:t>
            </a:r>
            <a:r>
              <a:rPr lang="en-US" altLang="en-US" sz="2400" b="1" dirty="0"/>
              <a:t>every</a:t>
            </a:r>
            <a:r>
              <a:rPr lang="en-US" altLang="en-US" sz="2400" dirty="0"/>
              <a:t> line </a:t>
            </a:r>
            <a:r>
              <a:rPr lang="en-US" altLang="en-US" sz="2400" i="1" dirty="0">
                <a:solidFill>
                  <a:srgbClr val="008380"/>
                </a:solidFill>
              </a:rPr>
              <a:t>l’</a:t>
            </a:r>
            <a:r>
              <a:rPr lang="en-US" altLang="en-US" sz="2400" dirty="0"/>
              <a:t> perpendicular to </a:t>
            </a:r>
            <a:r>
              <a:rPr lang="en-US" altLang="en-US" sz="2400" i="1" dirty="0">
                <a:solidFill>
                  <a:srgbClr val="008380"/>
                </a:solidFill>
              </a:rPr>
              <a:t>l</a:t>
            </a:r>
            <a:r>
              <a:rPr lang="en-US" altLang="en-US" sz="2400" dirty="0"/>
              <a:t> the intersection of </a:t>
            </a:r>
            <a:r>
              <a:rPr lang="en-US" altLang="en-US" sz="2400" i="1" dirty="0">
                <a:solidFill>
                  <a:srgbClr val="008380"/>
                </a:solidFill>
              </a:rPr>
              <a:t>P</a:t>
            </a:r>
            <a:r>
              <a:rPr lang="en-US" altLang="en-US" sz="2400" dirty="0"/>
              <a:t> with </a:t>
            </a:r>
            <a:r>
              <a:rPr lang="en-US" altLang="en-US" sz="2400" i="1" dirty="0">
                <a:solidFill>
                  <a:srgbClr val="008380"/>
                </a:solidFill>
              </a:rPr>
              <a:t>l’</a:t>
            </a:r>
            <a:r>
              <a:rPr lang="en-US" altLang="en-US" sz="2400" dirty="0"/>
              <a:t> is connected.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tabLst>
                <a:tab pos="5943600" algn="l"/>
              </a:tabLst>
            </a:pPr>
            <a:r>
              <a:rPr lang="en-US" altLang="en-US" sz="2000" dirty="0"/>
              <a:t>P is </a:t>
            </a:r>
            <a:r>
              <a:rPr lang="en-US" altLang="en-US" sz="2000" b="1" i="1" dirty="0">
                <a:solidFill>
                  <a:schemeClr val="accent2"/>
                </a:solidFill>
              </a:rPr>
              <a:t>x</a:t>
            </a:r>
            <a:r>
              <a:rPr lang="en-US" altLang="en-US" sz="2000" b="1" dirty="0">
                <a:solidFill>
                  <a:schemeClr val="accent2"/>
                </a:solidFill>
              </a:rPr>
              <a:t>-monotone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iff</a:t>
            </a:r>
            <a:r>
              <a:rPr lang="en-US" altLang="en-US" sz="2000" dirty="0"/>
              <a:t> </a:t>
            </a:r>
            <a:r>
              <a:rPr lang="en-US" altLang="en-US" sz="2000" i="1" dirty="0">
                <a:solidFill>
                  <a:srgbClr val="008380"/>
                </a:solidFill>
              </a:rPr>
              <a:t>l</a:t>
            </a:r>
            <a:r>
              <a:rPr lang="en-US" altLang="en-US" sz="2000" dirty="0">
                <a:solidFill>
                  <a:srgbClr val="008380"/>
                </a:solidFill>
              </a:rPr>
              <a:t> = </a:t>
            </a:r>
            <a:r>
              <a:rPr lang="en-US" altLang="en-US" sz="2000" i="1" dirty="0">
                <a:solidFill>
                  <a:srgbClr val="008380"/>
                </a:solidFill>
              </a:rPr>
              <a:t>x</a:t>
            </a:r>
            <a:r>
              <a:rPr lang="en-US" altLang="en-US" sz="2000" dirty="0"/>
              <a:t>-axis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tabLst>
                <a:tab pos="5943600" algn="l"/>
              </a:tabLst>
            </a:pPr>
            <a:r>
              <a:rPr lang="en-US" altLang="en-US" sz="2000" dirty="0"/>
              <a:t>P is </a:t>
            </a:r>
            <a:r>
              <a:rPr lang="en-US" altLang="en-US" sz="2000" b="1" i="1" dirty="0">
                <a:solidFill>
                  <a:schemeClr val="accent2"/>
                </a:solidFill>
              </a:rPr>
              <a:t>y</a:t>
            </a:r>
            <a:r>
              <a:rPr lang="en-US" altLang="en-US" sz="2000" b="1" dirty="0">
                <a:solidFill>
                  <a:schemeClr val="accent2"/>
                </a:solidFill>
              </a:rPr>
              <a:t>-monotone</a:t>
            </a:r>
            <a:r>
              <a:rPr lang="en-US" altLang="en-US" sz="2000" dirty="0"/>
              <a:t> </a:t>
            </a:r>
            <a:r>
              <a:rPr lang="en-US" altLang="en-US" sz="2000" dirty="0" err="1"/>
              <a:t>iff</a:t>
            </a:r>
            <a:r>
              <a:rPr lang="en-US" altLang="en-US" sz="2000" dirty="0"/>
              <a:t> </a:t>
            </a:r>
            <a:r>
              <a:rPr lang="en-US" altLang="en-US" sz="2000" i="1" dirty="0">
                <a:solidFill>
                  <a:srgbClr val="008380"/>
                </a:solidFill>
              </a:rPr>
              <a:t>l</a:t>
            </a:r>
            <a:r>
              <a:rPr lang="en-US" altLang="en-US" sz="2000" dirty="0">
                <a:solidFill>
                  <a:srgbClr val="008380"/>
                </a:solidFill>
              </a:rPr>
              <a:t> = </a:t>
            </a:r>
            <a:r>
              <a:rPr lang="en-US" altLang="en-US" sz="2000" i="1" dirty="0">
                <a:solidFill>
                  <a:srgbClr val="008380"/>
                </a:solidFill>
              </a:rPr>
              <a:t>y</a:t>
            </a:r>
            <a:r>
              <a:rPr lang="en-US" altLang="en-US" sz="2000" dirty="0"/>
              <a:t>-axis</a:t>
            </a:r>
            <a:endParaRPr lang="el-GR" altLang="en-US" sz="2000" dirty="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7415" name="Text Box 8"/>
          <p:cNvSpPr txBox="1">
            <a:spLocks noChangeArrowheads="1"/>
          </p:cNvSpPr>
          <p:nvPr/>
        </p:nvSpPr>
        <p:spPr bwMode="auto">
          <a:xfrm>
            <a:off x="5345113" y="6030913"/>
            <a:ext cx="7000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9999"/>
                </a:solidFill>
              </a:rPr>
              <a:t>l</a:t>
            </a:r>
          </a:p>
        </p:txBody>
      </p:sp>
      <p:sp>
        <p:nvSpPr>
          <p:cNvPr id="17416" name="Text Box 9"/>
          <p:cNvSpPr txBox="1">
            <a:spLocks noChangeArrowheads="1"/>
          </p:cNvSpPr>
          <p:nvPr/>
        </p:nvSpPr>
        <p:spPr bwMode="auto">
          <a:xfrm>
            <a:off x="5684838" y="4427538"/>
            <a:ext cx="30083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Comic Sans MS" panose="030F0702030302020204" pitchFamily="66" charset="0"/>
              </a:rPr>
              <a:t>NOT monotone w.r.t any line </a:t>
            </a:r>
            <a:r>
              <a:rPr lang="en-US" altLang="en-US" sz="2000" i="1">
                <a:solidFill>
                  <a:srgbClr val="008380"/>
                </a:solidFill>
              </a:rPr>
              <a:t>l</a:t>
            </a:r>
            <a:endParaRPr lang="en-US" altLang="en-US" sz="2000">
              <a:latin typeface="Comic Sans MS" panose="030F0702030302020204" pitchFamily="66" charset="0"/>
            </a:endParaRPr>
          </a:p>
        </p:txBody>
      </p:sp>
      <p:sp>
        <p:nvSpPr>
          <p:cNvPr id="17417" name="Freeform 11"/>
          <p:cNvSpPr>
            <a:spLocks/>
          </p:cNvSpPr>
          <p:nvPr/>
        </p:nvSpPr>
        <p:spPr bwMode="auto">
          <a:xfrm>
            <a:off x="2636838" y="4251325"/>
            <a:ext cx="2490787" cy="1638300"/>
          </a:xfrm>
          <a:custGeom>
            <a:avLst/>
            <a:gdLst>
              <a:gd name="T0" fmla="*/ 2147483647 w 1569"/>
              <a:gd name="T1" fmla="*/ 2147483647 h 1032"/>
              <a:gd name="T2" fmla="*/ 2147483647 w 1569"/>
              <a:gd name="T3" fmla="*/ 2147483647 h 1032"/>
              <a:gd name="T4" fmla="*/ 2147483647 w 1569"/>
              <a:gd name="T5" fmla="*/ 2147483647 h 1032"/>
              <a:gd name="T6" fmla="*/ 2147483647 w 1569"/>
              <a:gd name="T7" fmla="*/ 2147483647 h 1032"/>
              <a:gd name="T8" fmla="*/ 2147483647 w 1569"/>
              <a:gd name="T9" fmla="*/ 2147483647 h 1032"/>
              <a:gd name="T10" fmla="*/ 2147483647 w 1569"/>
              <a:gd name="T11" fmla="*/ 2147483647 h 1032"/>
              <a:gd name="T12" fmla="*/ 2147483647 w 1569"/>
              <a:gd name="T13" fmla="*/ 2147483647 h 1032"/>
              <a:gd name="T14" fmla="*/ 2147483647 w 1569"/>
              <a:gd name="T15" fmla="*/ 2147483647 h 1032"/>
              <a:gd name="T16" fmla="*/ 2147483647 w 1569"/>
              <a:gd name="T17" fmla="*/ 2147483647 h 1032"/>
              <a:gd name="T18" fmla="*/ 2147483647 w 1569"/>
              <a:gd name="T19" fmla="*/ 2147483647 h 1032"/>
              <a:gd name="T20" fmla="*/ 2147483647 w 1569"/>
              <a:gd name="T21" fmla="*/ 2147483647 h 1032"/>
              <a:gd name="T22" fmla="*/ 2147483647 w 1569"/>
              <a:gd name="T23" fmla="*/ 2147483647 h 1032"/>
              <a:gd name="T24" fmla="*/ 2147483647 w 1569"/>
              <a:gd name="T25" fmla="*/ 2147483647 h 1032"/>
              <a:gd name="T26" fmla="*/ 2147483647 w 1569"/>
              <a:gd name="T27" fmla="*/ 0 h 1032"/>
              <a:gd name="T28" fmla="*/ 2147483647 w 1569"/>
              <a:gd name="T29" fmla="*/ 2147483647 h 1032"/>
              <a:gd name="T30" fmla="*/ 2147483647 w 1569"/>
              <a:gd name="T31" fmla="*/ 2147483647 h 1032"/>
              <a:gd name="T32" fmla="*/ 2147483647 w 1569"/>
              <a:gd name="T33" fmla="*/ 2147483647 h 1032"/>
              <a:gd name="T34" fmla="*/ 2147483647 w 1569"/>
              <a:gd name="T35" fmla="*/ 2147483647 h 1032"/>
              <a:gd name="T36" fmla="*/ 2147483647 w 1569"/>
              <a:gd name="T37" fmla="*/ 2147483647 h 1032"/>
              <a:gd name="T38" fmla="*/ 2147483647 w 1569"/>
              <a:gd name="T39" fmla="*/ 2147483647 h 1032"/>
              <a:gd name="T40" fmla="*/ 2147483647 w 1569"/>
              <a:gd name="T41" fmla="*/ 2147483647 h 1032"/>
              <a:gd name="T42" fmla="*/ 2147483647 w 1569"/>
              <a:gd name="T43" fmla="*/ 2147483647 h 1032"/>
              <a:gd name="T44" fmla="*/ 2147483647 w 1569"/>
              <a:gd name="T45" fmla="*/ 2147483647 h 1032"/>
              <a:gd name="T46" fmla="*/ 2147483647 w 1569"/>
              <a:gd name="T47" fmla="*/ 2147483647 h 1032"/>
              <a:gd name="T48" fmla="*/ 2147483647 w 1569"/>
              <a:gd name="T49" fmla="*/ 2147483647 h 1032"/>
              <a:gd name="T50" fmla="*/ 2147483647 w 1569"/>
              <a:gd name="T51" fmla="*/ 2147483647 h 1032"/>
              <a:gd name="T52" fmla="*/ 0 w 1569"/>
              <a:gd name="T53" fmla="*/ 2147483647 h 1032"/>
              <a:gd name="T54" fmla="*/ 2147483647 w 1569"/>
              <a:gd name="T55" fmla="*/ 2147483647 h 1032"/>
              <a:gd name="T56" fmla="*/ 2147483647 w 1569"/>
              <a:gd name="T57" fmla="*/ 2147483647 h 1032"/>
              <a:gd name="T58" fmla="*/ 2147483647 w 1569"/>
              <a:gd name="T59" fmla="*/ 2147483647 h 1032"/>
              <a:gd name="T60" fmla="*/ 2147483647 w 1569"/>
              <a:gd name="T61" fmla="*/ 2147483647 h 1032"/>
              <a:gd name="T62" fmla="*/ 2147483647 w 1569"/>
              <a:gd name="T63" fmla="*/ 2147483647 h 1032"/>
              <a:gd name="T64" fmla="*/ 2147483647 w 1569"/>
              <a:gd name="T65" fmla="*/ 2147483647 h 1032"/>
              <a:gd name="T66" fmla="*/ 2147483647 w 1569"/>
              <a:gd name="T67" fmla="*/ 2147483647 h 1032"/>
              <a:gd name="T68" fmla="*/ 2147483647 w 1569"/>
              <a:gd name="T69" fmla="*/ 2147483647 h 1032"/>
              <a:gd name="T70" fmla="*/ 2147483647 w 1569"/>
              <a:gd name="T71" fmla="*/ 2147483647 h 1032"/>
              <a:gd name="T72" fmla="*/ 2147483647 w 1569"/>
              <a:gd name="T73" fmla="*/ 2147483647 h 1032"/>
              <a:gd name="T74" fmla="*/ 2147483647 w 1569"/>
              <a:gd name="T75" fmla="*/ 2147483647 h 1032"/>
              <a:gd name="T76" fmla="*/ 2147483647 w 1569"/>
              <a:gd name="T77" fmla="*/ 2147483647 h 1032"/>
              <a:gd name="T78" fmla="*/ 2147483647 w 1569"/>
              <a:gd name="T79" fmla="*/ 2147483647 h 1032"/>
              <a:gd name="T80" fmla="*/ 2147483647 w 1569"/>
              <a:gd name="T81" fmla="*/ 2147483647 h 1032"/>
              <a:gd name="T82" fmla="*/ 2147483647 w 1569"/>
              <a:gd name="T83" fmla="*/ 2147483647 h 1032"/>
              <a:gd name="T84" fmla="*/ 2147483647 w 1569"/>
              <a:gd name="T85" fmla="*/ 2147483647 h 1032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1569"/>
              <a:gd name="T130" fmla="*/ 0 h 1032"/>
              <a:gd name="T131" fmla="*/ 1569 w 1569"/>
              <a:gd name="T132" fmla="*/ 1032 h 1032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1569" h="1032">
                <a:moveTo>
                  <a:pt x="921" y="418"/>
                </a:moveTo>
                <a:lnTo>
                  <a:pt x="801" y="514"/>
                </a:lnTo>
                <a:lnTo>
                  <a:pt x="643" y="456"/>
                </a:lnTo>
                <a:lnTo>
                  <a:pt x="609" y="365"/>
                </a:lnTo>
                <a:lnTo>
                  <a:pt x="686" y="279"/>
                </a:lnTo>
                <a:lnTo>
                  <a:pt x="902" y="231"/>
                </a:lnTo>
                <a:lnTo>
                  <a:pt x="1113" y="308"/>
                </a:lnTo>
                <a:lnTo>
                  <a:pt x="1166" y="543"/>
                </a:lnTo>
                <a:lnTo>
                  <a:pt x="1046" y="754"/>
                </a:lnTo>
                <a:lnTo>
                  <a:pt x="705" y="797"/>
                </a:lnTo>
                <a:lnTo>
                  <a:pt x="422" y="677"/>
                </a:lnTo>
                <a:lnTo>
                  <a:pt x="278" y="332"/>
                </a:lnTo>
                <a:lnTo>
                  <a:pt x="365" y="120"/>
                </a:lnTo>
                <a:lnTo>
                  <a:pt x="662" y="0"/>
                </a:lnTo>
                <a:lnTo>
                  <a:pt x="1099" y="15"/>
                </a:lnTo>
                <a:cubicBezTo>
                  <a:pt x="1201" y="55"/>
                  <a:pt x="1307" y="88"/>
                  <a:pt x="1406" y="135"/>
                </a:cubicBezTo>
                <a:cubicBezTo>
                  <a:pt x="1422" y="143"/>
                  <a:pt x="1409" y="171"/>
                  <a:pt x="1416" y="188"/>
                </a:cubicBezTo>
                <a:cubicBezTo>
                  <a:pt x="1427" y="216"/>
                  <a:pt x="1441" y="235"/>
                  <a:pt x="1454" y="260"/>
                </a:cubicBezTo>
                <a:cubicBezTo>
                  <a:pt x="1491" y="380"/>
                  <a:pt x="1533" y="498"/>
                  <a:pt x="1565" y="620"/>
                </a:cubicBezTo>
                <a:cubicBezTo>
                  <a:pt x="1569" y="636"/>
                  <a:pt x="1551" y="650"/>
                  <a:pt x="1545" y="663"/>
                </a:cubicBezTo>
                <a:cubicBezTo>
                  <a:pt x="1534" y="688"/>
                  <a:pt x="1524" y="711"/>
                  <a:pt x="1512" y="735"/>
                </a:cubicBezTo>
                <a:cubicBezTo>
                  <a:pt x="1503" y="753"/>
                  <a:pt x="1478" y="783"/>
                  <a:pt x="1478" y="783"/>
                </a:cubicBezTo>
                <a:cubicBezTo>
                  <a:pt x="1361" y="863"/>
                  <a:pt x="1273" y="950"/>
                  <a:pt x="1137" y="970"/>
                </a:cubicBezTo>
                <a:cubicBezTo>
                  <a:pt x="1132" y="972"/>
                  <a:pt x="1123" y="975"/>
                  <a:pt x="1123" y="975"/>
                </a:cubicBezTo>
                <a:lnTo>
                  <a:pt x="480" y="1032"/>
                </a:lnTo>
                <a:lnTo>
                  <a:pt x="96" y="888"/>
                </a:lnTo>
                <a:lnTo>
                  <a:pt x="0" y="634"/>
                </a:lnTo>
                <a:lnTo>
                  <a:pt x="110" y="668"/>
                </a:lnTo>
                <a:lnTo>
                  <a:pt x="278" y="792"/>
                </a:lnTo>
                <a:lnTo>
                  <a:pt x="437" y="864"/>
                </a:lnTo>
                <a:lnTo>
                  <a:pt x="753" y="898"/>
                </a:lnTo>
                <a:lnTo>
                  <a:pt x="1099" y="821"/>
                </a:lnTo>
                <a:lnTo>
                  <a:pt x="1310" y="687"/>
                </a:lnTo>
                <a:lnTo>
                  <a:pt x="1349" y="466"/>
                </a:lnTo>
                <a:lnTo>
                  <a:pt x="1176" y="226"/>
                </a:lnTo>
                <a:lnTo>
                  <a:pt x="969" y="116"/>
                </a:lnTo>
                <a:lnTo>
                  <a:pt x="609" y="154"/>
                </a:lnTo>
                <a:lnTo>
                  <a:pt x="480" y="308"/>
                </a:lnTo>
                <a:lnTo>
                  <a:pt x="528" y="538"/>
                </a:lnTo>
                <a:lnTo>
                  <a:pt x="753" y="615"/>
                </a:lnTo>
                <a:lnTo>
                  <a:pt x="960" y="596"/>
                </a:lnTo>
                <a:lnTo>
                  <a:pt x="1037" y="452"/>
                </a:lnTo>
                <a:lnTo>
                  <a:pt x="921" y="418"/>
                </a:lnTo>
                <a:close/>
              </a:path>
            </a:pathLst>
          </a:cu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7418" name="Line 6"/>
          <p:cNvSpPr>
            <a:spLocks noChangeShapeType="1"/>
          </p:cNvSpPr>
          <p:nvPr/>
        </p:nvSpPr>
        <p:spPr bwMode="auto">
          <a:xfrm rot="5400000" flipH="1">
            <a:off x="3132932" y="3955256"/>
            <a:ext cx="2292350" cy="2614613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7419" name="Line 12"/>
          <p:cNvSpPr>
            <a:spLocks noChangeShapeType="1"/>
          </p:cNvSpPr>
          <p:nvPr/>
        </p:nvSpPr>
        <p:spPr bwMode="auto">
          <a:xfrm rot="10800000" flipH="1">
            <a:off x="3065463" y="3824288"/>
            <a:ext cx="2292350" cy="2614612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7420" name="Text Box 13"/>
          <p:cNvSpPr txBox="1">
            <a:spLocks noChangeArrowheads="1"/>
          </p:cNvSpPr>
          <p:nvPr/>
        </p:nvSpPr>
        <p:spPr bwMode="auto">
          <a:xfrm>
            <a:off x="5200650" y="3660775"/>
            <a:ext cx="7000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9999"/>
                </a:solidFill>
              </a:rPr>
              <a:t>l’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1/28/20</a:t>
            </a:r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2716C68B-9C2F-4513-851B-CEF2F160C764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xfrm>
            <a:off x="776288" y="304800"/>
            <a:ext cx="7543800" cy="1143000"/>
          </a:xfrm>
        </p:spPr>
        <p:txBody>
          <a:bodyPr/>
          <a:lstStyle/>
          <a:p>
            <a:pPr eaLnBrk="1" hangingPunct="1"/>
            <a:r>
              <a:rPr lang="en-US" altLang="en-US"/>
              <a:t>Test Monotonicity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31938"/>
            <a:ext cx="8312150" cy="19494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altLang="en-US" sz="2800">
                <a:cs typeface="Times New Roman" panose="02020603050405020304" pitchFamily="18" charset="0"/>
                <a:sym typeface="Symbol" panose="05050102010706020507" pitchFamily="18" charset="2"/>
              </a:rPr>
              <a:t>How to test if a polygon is </a:t>
            </a:r>
            <a:r>
              <a:rPr lang="en-US" altLang="en-US" sz="28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800">
                <a:cs typeface="Times New Roman" panose="02020603050405020304" pitchFamily="18" charset="0"/>
                <a:sym typeface="Symbol" panose="05050102010706020507" pitchFamily="18" charset="2"/>
              </a:rPr>
              <a:t>-monotone?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Find leftmost and rightmost vertices, </a:t>
            </a:r>
            <a:r>
              <a:rPr lang="en-US" altLang="en-US" sz="24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O(</a:t>
            </a:r>
            <a:r>
              <a:rPr lang="en-US" altLang="en-US" sz="24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4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 time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l-GR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→</a:t>
            </a:r>
            <a:r>
              <a:rPr lang="en-US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 Splits polygon boundary in upper chain and lower chain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Walk from left to right along each chain, checking that x-coordinates are non-decreasing. </a:t>
            </a:r>
            <a:r>
              <a:rPr lang="en-US" altLang="en-US" sz="24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O(</a:t>
            </a:r>
            <a:r>
              <a:rPr lang="en-US" altLang="en-US" sz="24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4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 time.</a:t>
            </a:r>
            <a:endParaRPr lang="el-GR" altLang="en-US" sz="240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8439" name="Freeform 4"/>
          <p:cNvSpPr>
            <a:spLocks/>
          </p:cNvSpPr>
          <p:nvPr/>
        </p:nvSpPr>
        <p:spPr bwMode="auto">
          <a:xfrm>
            <a:off x="2009775" y="3648075"/>
            <a:ext cx="4864100" cy="2659063"/>
          </a:xfrm>
          <a:custGeom>
            <a:avLst/>
            <a:gdLst>
              <a:gd name="T0" fmla="*/ 2147483647 w 3064"/>
              <a:gd name="T1" fmla="*/ 2147483647 h 1675"/>
              <a:gd name="T2" fmla="*/ 2147483647 w 3064"/>
              <a:gd name="T3" fmla="*/ 2147483647 h 1675"/>
              <a:gd name="T4" fmla="*/ 2147483647 w 3064"/>
              <a:gd name="T5" fmla="*/ 0 h 1675"/>
              <a:gd name="T6" fmla="*/ 2147483647 w 3064"/>
              <a:gd name="T7" fmla="*/ 2147483647 h 1675"/>
              <a:gd name="T8" fmla="*/ 2147483647 w 3064"/>
              <a:gd name="T9" fmla="*/ 2147483647 h 1675"/>
              <a:gd name="T10" fmla="*/ 2147483647 w 3064"/>
              <a:gd name="T11" fmla="*/ 2147483647 h 1675"/>
              <a:gd name="T12" fmla="*/ 2147483647 w 3064"/>
              <a:gd name="T13" fmla="*/ 2147483647 h 1675"/>
              <a:gd name="T14" fmla="*/ 2147483647 w 3064"/>
              <a:gd name="T15" fmla="*/ 2147483647 h 1675"/>
              <a:gd name="T16" fmla="*/ 2147483647 w 3064"/>
              <a:gd name="T17" fmla="*/ 2147483647 h 1675"/>
              <a:gd name="T18" fmla="*/ 2147483647 w 3064"/>
              <a:gd name="T19" fmla="*/ 2147483647 h 1675"/>
              <a:gd name="T20" fmla="*/ 2147483647 w 3064"/>
              <a:gd name="T21" fmla="*/ 2147483647 h 1675"/>
              <a:gd name="T22" fmla="*/ 2147483647 w 3064"/>
              <a:gd name="T23" fmla="*/ 2147483647 h 1675"/>
              <a:gd name="T24" fmla="*/ 2147483647 w 3064"/>
              <a:gd name="T25" fmla="*/ 2147483647 h 1675"/>
              <a:gd name="T26" fmla="*/ 2147483647 w 3064"/>
              <a:gd name="T27" fmla="*/ 2147483647 h 1675"/>
              <a:gd name="T28" fmla="*/ 2147483647 w 3064"/>
              <a:gd name="T29" fmla="*/ 2147483647 h 1675"/>
              <a:gd name="T30" fmla="*/ 2147483647 w 3064"/>
              <a:gd name="T31" fmla="*/ 2147483647 h 1675"/>
              <a:gd name="T32" fmla="*/ 2147483647 w 3064"/>
              <a:gd name="T33" fmla="*/ 2147483647 h 1675"/>
              <a:gd name="T34" fmla="*/ 2147483647 w 3064"/>
              <a:gd name="T35" fmla="*/ 2147483647 h 1675"/>
              <a:gd name="T36" fmla="*/ 2147483647 w 3064"/>
              <a:gd name="T37" fmla="*/ 2147483647 h 1675"/>
              <a:gd name="T38" fmla="*/ 2147483647 w 3064"/>
              <a:gd name="T39" fmla="*/ 2147483647 h 1675"/>
              <a:gd name="T40" fmla="*/ 2147483647 w 3064"/>
              <a:gd name="T41" fmla="*/ 2147483647 h 1675"/>
              <a:gd name="T42" fmla="*/ 2147483647 w 3064"/>
              <a:gd name="T43" fmla="*/ 2147483647 h 1675"/>
              <a:gd name="T44" fmla="*/ 2147483647 w 3064"/>
              <a:gd name="T45" fmla="*/ 2147483647 h 1675"/>
              <a:gd name="T46" fmla="*/ 2147483647 w 3064"/>
              <a:gd name="T47" fmla="*/ 2147483647 h 1675"/>
              <a:gd name="T48" fmla="*/ 2147483647 w 3064"/>
              <a:gd name="T49" fmla="*/ 2147483647 h 1675"/>
              <a:gd name="T50" fmla="*/ 2147483647 w 3064"/>
              <a:gd name="T51" fmla="*/ 2147483647 h 1675"/>
              <a:gd name="T52" fmla="*/ 2147483647 w 3064"/>
              <a:gd name="T53" fmla="*/ 2147483647 h 1675"/>
              <a:gd name="T54" fmla="*/ 2147483647 w 3064"/>
              <a:gd name="T55" fmla="*/ 2147483647 h 1675"/>
              <a:gd name="T56" fmla="*/ 2147483647 w 3064"/>
              <a:gd name="T57" fmla="*/ 2147483647 h 1675"/>
              <a:gd name="T58" fmla="*/ 2147483647 w 3064"/>
              <a:gd name="T59" fmla="*/ 2147483647 h 1675"/>
              <a:gd name="T60" fmla="*/ 2147483647 w 3064"/>
              <a:gd name="T61" fmla="*/ 2147483647 h 1675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3064"/>
              <a:gd name="T94" fmla="*/ 0 h 1675"/>
              <a:gd name="T95" fmla="*/ 3064 w 3064"/>
              <a:gd name="T96" fmla="*/ 1675 h 1675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3064" h="1675">
                <a:moveTo>
                  <a:pt x="1" y="811"/>
                </a:moveTo>
                <a:cubicBezTo>
                  <a:pt x="6" y="774"/>
                  <a:pt x="0" y="787"/>
                  <a:pt x="11" y="768"/>
                </a:cubicBezTo>
                <a:lnTo>
                  <a:pt x="155" y="0"/>
                </a:lnTo>
                <a:lnTo>
                  <a:pt x="332" y="782"/>
                </a:lnTo>
                <a:lnTo>
                  <a:pt x="625" y="235"/>
                </a:lnTo>
                <a:lnTo>
                  <a:pt x="1192" y="878"/>
                </a:lnTo>
                <a:lnTo>
                  <a:pt x="1235" y="552"/>
                </a:lnTo>
                <a:lnTo>
                  <a:pt x="1422" y="360"/>
                </a:lnTo>
                <a:lnTo>
                  <a:pt x="1547" y="62"/>
                </a:lnTo>
                <a:lnTo>
                  <a:pt x="1672" y="869"/>
                </a:lnTo>
                <a:lnTo>
                  <a:pt x="1902" y="432"/>
                </a:lnTo>
                <a:lnTo>
                  <a:pt x="2070" y="653"/>
                </a:lnTo>
                <a:lnTo>
                  <a:pt x="2444" y="278"/>
                </a:lnTo>
                <a:lnTo>
                  <a:pt x="3064" y="691"/>
                </a:lnTo>
                <a:lnTo>
                  <a:pt x="2996" y="1675"/>
                </a:lnTo>
                <a:lnTo>
                  <a:pt x="2617" y="1157"/>
                </a:lnTo>
                <a:lnTo>
                  <a:pt x="2526" y="854"/>
                </a:lnTo>
                <a:lnTo>
                  <a:pt x="2137" y="1017"/>
                </a:lnTo>
                <a:lnTo>
                  <a:pt x="2108" y="1536"/>
                </a:lnTo>
                <a:lnTo>
                  <a:pt x="1811" y="950"/>
                </a:lnTo>
                <a:lnTo>
                  <a:pt x="1345" y="1075"/>
                </a:lnTo>
                <a:lnTo>
                  <a:pt x="1321" y="1526"/>
                </a:lnTo>
                <a:lnTo>
                  <a:pt x="1105" y="1339"/>
                </a:lnTo>
                <a:lnTo>
                  <a:pt x="947" y="1430"/>
                </a:lnTo>
                <a:lnTo>
                  <a:pt x="740" y="1593"/>
                </a:lnTo>
                <a:lnTo>
                  <a:pt x="764" y="845"/>
                </a:lnTo>
                <a:lnTo>
                  <a:pt x="438" y="1589"/>
                </a:lnTo>
                <a:lnTo>
                  <a:pt x="409" y="1027"/>
                </a:lnTo>
                <a:lnTo>
                  <a:pt x="112" y="960"/>
                </a:lnTo>
                <a:lnTo>
                  <a:pt x="49" y="1569"/>
                </a:lnTo>
                <a:lnTo>
                  <a:pt x="1" y="811"/>
                </a:lnTo>
                <a:close/>
              </a:path>
            </a:pathLst>
          </a:cu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440" name="Line 5"/>
          <p:cNvSpPr>
            <a:spLocks noChangeShapeType="1"/>
          </p:cNvSpPr>
          <p:nvPr/>
        </p:nvSpPr>
        <p:spPr bwMode="auto">
          <a:xfrm>
            <a:off x="1401763" y="6369050"/>
            <a:ext cx="6126162" cy="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441" name="Line 6"/>
          <p:cNvSpPr>
            <a:spLocks noChangeShapeType="1"/>
          </p:cNvSpPr>
          <p:nvPr/>
        </p:nvSpPr>
        <p:spPr bwMode="auto">
          <a:xfrm rot="-5400000">
            <a:off x="4093369" y="5066507"/>
            <a:ext cx="2986087" cy="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ChangeArrowheads="1"/>
          </p:cNvSpPr>
          <p:nvPr/>
        </p:nvSpPr>
        <p:spPr bwMode="auto">
          <a:xfrm>
            <a:off x="1120775" y="5340350"/>
            <a:ext cx="6513513" cy="465138"/>
          </a:xfrm>
          <a:prstGeom prst="rect">
            <a:avLst/>
          </a:prstGeom>
          <a:solidFill>
            <a:srgbClr val="FFFF00">
              <a:alpha val="8705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45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1/28/20</a:t>
            </a:r>
          </a:p>
        </p:txBody>
      </p:sp>
      <p:sp>
        <p:nvSpPr>
          <p:cNvPr id="1946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AF34F15D-B904-447B-9809-61E6BA96B76D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/>
          </a:p>
        </p:txBody>
      </p:sp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Triangulating a Polygon</a:t>
            </a:r>
          </a:p>
        </p:txBody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14500"/>
            <a:ext cx="7993063" cy="4075113"/>
          </a:xfrm>
        </p:spPr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en-US" altLang="en-US" sz="2800">
                <a:cs typeface="Times New Roman" panose="02020603050405020304" pitchFamily="18" charset="0"/>
                <a:sym typeface="Symbol" panose="05050102010706020507" pitchFamily="18" charset="2"/>
              </a:rPr>
              <a:t>There is a simple </a:t>
            </a: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O(</a:t>
            </a:r>
            <a:r>
              <a:rPr lang="en-US" altLang="en-US" sz="28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800" baseline="300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800">
                <a:cs typeface="Times New Roman" panose="02020603050405020304" pitchFamily="18" charset="0"/>
                <a:sym typeface="Symbol" panose="05050102010706020507" pitchFamily="18" charset="2"/>
              </a:rPr>
              <a:t> time algorithm based on the proof of Theorem 1.</a:t>
            </a:r>
          </a:p>
          <a:p>
            <a:pPr eaLnBrk="1" hangingPunct="1">
              <a:buClr>
                <a:schemeClr val="tx1"/>
              </a:buClr>
            </a:pPr>
            <a:r>
              <a:rPr lang="en-US" altLang="en-US" sz="2800">
                <a:cs typeface="Times New Roman" panose="02020603050405020304" pitchFamily="18" charset="0"/>
                <a:sym typeface="Symbol" panose="05050102010706020507" pitchFamily="18" charset="2"/>
              </a:rPr>
              <a:t>There is a very complicated </a:t>
            </a: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O(</a:t>
            </a:r>
            <a:r>
              <a:rPr lang="en-US" altLang="en-US" sz="28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800">
                <a:cs typeface="Times New Roman" panose="02020603050405020304" pitchFamily="18" charset="0"/>
                <a:sym typeface="Symbol" panose="05050102010706020507" pitchFamily="18" charset="2"/>
              </a:rPr>
              <a:t> time algorithm (Chazelle ’91) which is impractical to implement.</a:t>
            </a:r>
          </a:p>
          <a:p>
            <a:pPr eaLnBrk="1" hangingPunct="1">
              <a:buClr>
                <a:schemeClr val="tx1"/>
              </a:buClr>
            </a:pPr>
            <a:r>
              <a:rPr lang="en-US" altLang="en-US" sz="2800">
                <a:cs typeface="Times New Roman" panose="02020603050405020304" pitchFamily="18" charset="0"/>
                <a:sym typeface="Symbol" panose="05050102010706020507" pitchFamily="18" charset="2"/>
              </a:rPr>
              <a:t>We will discuss a practical </a:t>
            </a: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O(</a:t>
            </a:r>
            <a:r>
              <a:rPr lang="en-US" altLang="en-US" sz="28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log </a:t>
            </a:r>
            <a:r>
              <a:rPr lang="en-US" altLang="en-US" sz="28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800">
                <a:cs typeface="Times New Roman" panose="02020603050405020304" pitchFamily="18" charset="0"/>
                <a:sym typeface="Symbol" panose="05050102010706020507" pitchFamily="18" charset="2"/>
              </a:rPr>
              <a:t> time algorithm:</a:t>
            </a:r>
          </a:p>
          <a:p>
            <a:pPr marL="914400" lvl="1" indent="-457200" eaLnBrk="1" hangingPunct="1">
              <a:buClr>
                <a:schemeClr val="tx1"/>
              </a:buClr>
              <a:buFont typeface="Times New Roman" panose="02020603050405020304" pitchFamily="18" charset="0"/>
              <a:buAutoNum type="arabicPeriod"/>
            </a:pPr>
            <a:r>
              <a:rPr lang="en-US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Split polygon into </a:t>
            </a:r>
            <a:r>
              <a:rPr lang="en-US" altLang="en-US" sz="2400" b="1">
                <a:cs typeface="Times New Roman" panose="02020603050405020304" pitchFamily="18" charset="0"/>
                <a:sym typeface="Symbol" panose="05050102010706020507" pitchFamily="18" charset="2"/>
              </a:rPr>
              <a:t>monotone polygons</a:t>
            </a:r>
            <a:r>
              <a:rPr lang="en-US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 (</a:t>
            </a:r>
            <a:r>
              <a:rPr lang="en-US" altLang="en-US" sz="24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O(</a:t>
            </a:r>
            <a:r>
              <a:rPr lang="en-US" altLang="en-US" sz="24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 </a:t>
            </a:r>
            <a:r>
              <a:rPr lang="en-US" altLang="en-US" sz="24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log</a:t>
            </a:r>
            <a:r>
              <a:rPr lang="en-US" altLang="en-US" sz="24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n</a:t>
            </a:r>
            <a:r>
              <a:rPr lang="en-US" altLang="en-US" sz="24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 time)</a:t>
            </a:r>
          </a:p>
          <a:p>
            <a:pPr marL="914400" lvl="1" indent="-457200" eaLnBrk="1" hangingPunct="1">
              <a:buClr>
                <a:schemeClr val="tx1"/>
              </a:buClr>
              <a:buFont typeface="Times New Roman" panose="02020603050405020304" pitchFamily="18" charset="0"/>
              <a:buAutoNum type="arabicPeriod"/>
            </a:pPr>
            <a:r>
              <a:rPr lang="en-US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Triangulate each monotone polygon (</a:t>
            </a:r>
            <a:r>
              <a:rPr lang="en-US" altLang="en-US" sz="24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O(</a:t>
            </a:r>
            <a:r>
              <a:rPr lang="en-US" altLang="en-US" sz="24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4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 time)</a:t>
            </a:r>
          </a:p>
          <a:p>
            <a:pPr eaLnBrk="1" hangingPunct="1">
              <a:buClr>
                <a:schemeClr val="tx1"/>
              </a:buClr>
            </a:pPr>
            <a:endParaRPr lang="en-US" altLang="en-US" sz="280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1/28/20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49F9AC50-25E6-4594-83D1-B3DDBA64A7B5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776288" y="304800"/>
            <a:ext cx="7948612" cy="1143000"/>
          </a:xfrm>
        </p:spPr>
        <p:txBody>
          <a:bodyPr/>
          <a:lstStyle/>
          <a:p>
            <a:pPr eaLnBrk="1" hangingPunct="1"/>
            <a:r>
              <a:rPr lang="en-US" altLang="en-US" sz="4000"/>
              <a:t>Triangulate an </a:t>
            </a:r>
            <a:r>
              <a:rPr lang="en-US" altLang="en-US" sz="4000" i="1">
                <a:solidFill>
                  <a:srgbClr val="008380"/>
                </a:solidFill>
              </a:rPr>
              <a:t>l</a:t>
            </a:r>
            <a:r>
              <a:rPr lang="en-US" altLang="en-US" sz="4000"/>
              <a:t>-Monotone Polygon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31938"/>
            <a:ext cx="8312150" cy="12858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en-US" sz="2000">
                <a:cs typeface="Times New Roman" panose="02020603050405020304" pitchFamily="18" charset="0"/>
                <a:sym typeface="Symbol" panose="05050102010706020507" pitchFamily="18" charset="2"/>
              </a:rPr>
              <a:t>Using a greedy plane sweep in direction </a:t>
            </a:r>
            <a:r>
              <a:rPr lang="en-US" altLang="en-US" sz="20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l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en-US" sz="2000">
                <a:cs typeface="Times New Roman" panose="02020603050405020304" pitchFamily="18" charset="0"/>
                <a:sym typeface="Symbol" panose="05050102010706020507" pitchFamily="18" charset="2"/>
              </a:rPr>
              <a:t>Sort vertices by increasing </a:t>
            </a:r>
            <a:r>
              <a:rPr lang="en-US" altLang="en-US" sz="20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US" altLang="en-US" sz="2000">
                <a:cs typeface="Times New Roman" panose="02020603050405020304" pitchFamily="18" charset="0"/>
                <a:sym typeface="Symbol" panose="05050102010706020507" pitchFamily="18" charset="2"/>
              </a:rPr>
              <a:t>-coordinate (merging the upper and lower chains in </a:t>
            </a:r>
            <a:r>
              <a:rPr lang="en-US" altLang="en-US" sz="20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O(</a:t>
            </a:r>
            <a:r>
              <a:rPr lang="en-US" altLang="en-US" sz="20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0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000">
                <a:cs typeface="Times New Roman" panose="02020603050405020304" pitchFamily="18" charset="0"/>
                <a:sym typeface="Symbol" panose="05050102010706020507" pitchFamily="18" charset="2"/>
              </a:rPr>
              <a:t> time)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en-US" sz="2000">
                <a:cs typeface="Times New Roman" panose="02020603050405020304" pitchFamily="18" charset="0"/>
                <a:sym typeface="Symbol" panose="05050102010706020507" pitchFamily="18" charset="2"/>
              </a:rPr>
              <a:t>Greedy: Triangulate everything you can to the left of the sweep line.</a:t>
            </a:r>
            <a:endParaRPr lang="el-GR" altLang="en-US" sz="200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0487" name="Freeform 7"/>
          <p:cNvSpPr>
            <a:spLocks/>
          </p:cNvSpPr>
          <p:nvPr/>
        </p:nvSpPr>
        <p:spPr bwMode="auto">
          <a:xfrm>
            <a:off x="1935163" y="2971800"/>
            <a:ext cx="4060825" cy="2163763"/>
          </a:xfrm>
          <a:custGeom>
            <a:avLst/>
            <a:gdLst>
              <a:gd name="T0" fmla="*/ 0 w 2558"/>
              <a:gd name="T1" fmla="*/ 2147483647 h 1363"/>
              <a:gd name="T2" fmla="*/ 2147483647 w 2558"/>
              <a:gd name="T3" fmla="*/ 2147483647 h 1363"/>
              <a:gd name="T4" fmla="*/ 2147483647 w 2558"/>
              <a:gd name="T5" fmla="*/ 2147483647 h 1363"/>
              <a:gd name="T6" fmla="*/ 2147483647 w 2558"/>
              <a:gd name="T7" fmla="*/ 2147483647 h 1363"/>
              <a:gd name="T8" fmla="*/ 2147483647 w 2558"/>
              <a:gd name="T9" fmla="*/ 2147483647 h 1363"/>
              <a:gd name="T10" fmla="*/ 2147483647 w 2558"/>
              <a:gd name="T11" fmla="*/ 2147483647 h 1363"/>
              <a:gd name="T12" fmla="*/ 2147483647 w 2558"/>
              <a:gd name="T13" fmla="*/ 2147483647 h 1363"/>
              <a:gd name="T14" fmla="*/ 2147483647 w 2558"/>
              <a:gd name="T15" fmla="*/ 2147483647 h 1363"/>
              <a:gd name="T16" fmla="*/ 2147483647 w 2558"/>
              <a:gd name="T17" fmla="*/ 2147483647 h 1363"/>
              <a:gd name="T18" fmla="*/ 2147483647 w 2558"/>
              <a:gd name="T19" fmla="*/ 2147483647 h 1363"/>
              <a:gd name="T20" fmla="*/ 2147483647 w 2558"/>
              <a:gd name="T21" fmla="*/ 2147483647 h 1363"/>
              <a:gd name="T22" fmla="*/ 2147483647 w 2558"/>
              <a:gd name="T23" fmla="*/ 0 h 1363"/>
              <a:gd name="T24" fmla="*/ 2147483647 w 2558"/>
              <a:gd name="T25" fmla="*/ 2147483647 h 1363"/>
              <a:gd name="T26" fmla="*/ 0 w 2558"/>
              <a:gd name="T27" fmla="*/ 2147483647 h 13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2558"/>
              <a:gd name="T43" fmla="*/ 0 h 1363"/>
              <a:gd name="T44" fmla="*/ 2558 w 2558"/>
              <a:gd name="T45" fmla="*/ 1363 h 1363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558" h="1363">
                <a:moveTo>
                  <a:pt x="0" y="903"/>
                </a:moveTo>
                <a:lnTo>
                  <a:pt x="326" y="581"/>
                </a:lnTo>
                <a:lnTo>
                  <a:pt x="614" y="509"/>
                </a:lnTo>
                <a:lnTo>
                  <a:pt x="801" y="629"/>
                </a:lnTo>
                <a:lnTo>
                  <a:pt x="927" y="1234"/>
                </a:lnTo>
                <a:lnTo>
                  <a:pt x="2558" y="1363"/>
                </a:lnTo>
                <a:lnTo>
                  <a:pt x="2429" y="24"/>
                </a:lnTo>
                <a:lnTo>
                  <a:pt x="2193" y="24"/>
                </a:lnTo>
                <a:lnTo>
                  <a:pt x="2131" y="504"/>
                </a:lnTo>
                <a:lnTo>
                  <a:pt x="1881" y="773"/>
                </a:lnTo>
                <a:lnTo>
                  <a:pt x="1378" y="1128"/>
                </a:lnTo>
                <a:lnTo>
                  <a:pt x="1051" y="0"/>
                </a:lnTo>
                <a:lnTo>
                  <a:pt x="57" y="480"/>
                </a:lnTo>
                <a:lnTo>
                  <a:pt x="0" y="903"/>
                </a:lnTo>
                <a:close/>
              </a:path>
            </a:pathLst>
          </a:cu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88" name="Oval 11"/>
          <p:cNvSpPr>
            <a:spLocks noChangeArrowheads="1"/>
          </p:cNvSpPr>
          <p:nvPr/>
        </p:nvSpPr>
        <p:spPr bwMode="auto">
          <a:xfrm>
            <a:off x="1905000" y="4348163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489" name="Oval 12"/>
          <p:cNvSpPr>
            <a:spLocks noChangeArrowheads="1"/>
          </p:cNvSpPr>
          <p:nvPr/>
        </p:nvSpPr>
        <p:spPr bwMode="auto">
          <a:xfrm>
            <a:off x="1989138" y="3700463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490" name="Oval 13"/>
          <p:cNvSpPr>
            <a:spLocks noChangeArrowheads="1"/>
          </p:cNvSpPr>
          <p:nvPr/>
        </p:nvSpPr>
        <p:spPr bwMode="auto">
          <a:xfrm>
            <a:off x="2386013" y="3860800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491" name="Oval 14"/>
          <p:cNvSpPr>
            <a:spLocks noChangeArrowheads="1"/>
          </p:cNvSpPr>
          <p:nvPr/>
        </p:nvSpPr>
        <p:spPr bwMode="auto">
          <a:xfrm>
            <a:off x="2857500" y="3724275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492" name="Oval 15"/>
          <p:cNvSpPr>
            <a:spLocks noChangeArrowheads="1"/>
          </p:cNvSpPr>
          <p:nvPr/>
        </p:nvSpPr>
        <p:spPr bwMode="auto">
          <a:xfrm>
            <a:off x="3160713" y="3938588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493" name="Oval 16"/>
          <p:cNvSpPr>
            <a:spLocks noChangeArrowheads="1"/>
          </p:cNvSpPr>
          <p:nvPr/>
        </p:nvSpPr>
        <p:spPr bwMode="auto">
          <a:xfrm>
            <a:off x="3565525" y="2940050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494" name="Oval 17"/>
          <p:cNvSpPr>
            <a:spLocks noChangeArrowheads="1"/>
          </p:cNvSpPr>
          <p:nvPr/>
        </p:nvSpPr>
        <p:spPr bwMode="auto">
          <a:xfrm>
            <a:off x="3352800" y="4875213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495" name="Oval 18"/>
          <p:cNvSpPr>
            <a:spLocks noChangeArrowheads="1"/>
          </p:cNvSpPr>
          <p:nvPr/>
        </p:nvSpPr>
        <p:spPr bwMode="auto">
          <a:xfrm>
            <a:off x="4083050" y="4686300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496" name="Oval 19"/>
          <p:cNvSpPr>
            <a:spLocks noChangeArrowheads="1"/>
          </p:cNvSpPr>
          <p:nvPr/>
        </p:nvSpPr>
        <p:spPr bwMode="auto">
          <a:xfrm>
            <a:off x="4883150" y="4165600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497" name="Oval 20"/>
          <p:cNvSpPr>
            <a:spLocks noChangeArrowheads="1"/>
          </p:cNvSpPr>
          <p:nvPr/>
        </p:nvSpPr>
        <p:spPr bwMode="auto">
          <a:xfrm>
            <a:off x="5272088" y="3721100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498" name="Oval 21"/>
          <p:cNvSpPr>
            <a:spLocks noChangeArrowheads="1"/>
          </p:cNvSpPr>
          <p:nvPr/>
        </p:nvSpPr>
        <p:spPr bwMode="auto">
          <a:xfrm>
            <a:off x="5370513" y="2963863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499" name="Oval 22"/>
          <p:cNvSpPr>
            <a:spLocks noChangeArrowheads="1"/>
          </p:cNvSpPr>
          <p:nvPr/>
        </p:nvSpPr>
        <p:spPr bwMode="auto">
          <a:xfrm>
            <a:off x="5737225" y="2955925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0500" name="Oval 23"/>
          <p:cNvSpPr>
            <a:spLocks noChangeArrowheads="1"/>
          </p:cNvSpPr>
          <p:nvPr/>
        </p:nvSpPr>
        <p:spPr bwMode="auto">
          <a:xfrm>
            <a:off x="5949950" y="5081588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8376" name="Line 24"/>
          <p:cNvSpPr>
            <a:spLocks noChangeShapeType="1"/>
          </p:cNvSpPr>
          <p:nvPr/>
        </p:nvSpPr>
        <p:spPr bwMode="auto">
          <a:xfrm>
            <a:off x="2027238" y="3733800"/>
            <a:ext cx="388937" cy="168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8377" name="Line 25"/>
          <p:cNvSpPr>
            <a:spLocks noChangeShapeType="1"/>
          </p:cNvSpPr>
          <p:nvPr/>
        </p:nvSpPr>
        <p:spPr bwMode="auto">
          <a:xfrm>
            <a:off x="2438400" y="2765425"/>
            <a:ext cx="0" cy="2682875"/>
          </a:xfrm>
          <a:prstGeom prst="line">
            <a:avLst/>
          </a:prstGeom>
          <a:noFill/>
          <a:ln w="38100">
            <a:solidFill>
              <a:srgbClr val="FF99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8360" name="Text Box 8"/>
          <p:cNvSpPr txBox="1">
            <a:spLocks noChangeArrowheads="1"/>
          </p:cNvSpPr>
          <p:nvPr/>
        </p:nvSpPr>
        <p:spPr bwMode="auto">
          <a:xfrm>
            <a:off x="1774825" y="4344988"/>
            <a:ext cx="28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1</a:t>
            </a:r>
          </a:p>
        </p:txBody>
      </p:sp>
      <p:sp>
        <p:nvSpPr>
          <p:cNvPr id="228361" name="Text Box 9"/>
          <p:cNvSpPr txBox="1">
            <a:spLocks noChangeArrowheads="1"/>
          </p:cNvSpPr>
          <p:nvPr/>
        </p:nvSpPr>
        <p:spPr bwMode="auto">
          <a:xfrm>
            <a:off x="1728788" y="3446463"/>
            <a:ext cx="28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2</a:t>
            </a:r>
          </a:p>
        </p:txBody>
      </p:sp>
      <p:sp>
        <p:nvSpPr>
          <p:cNvPr id="228362" name="Text Box 10"/>
          <p:cNvSpPr txBox="1">
            <a:spLocks noChangeArrowheads="1"/>
          </p:cNvSpPr>
          <p:nvPr/>
        </p:nvSpPr>
        <p:spPr bwMode="auto">
          <a:xfrm>
            <a:off x="2330450" y="3887788"/>
            <a:ext cx="28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3</a:t>
            </a:r>
          </a:p>
        </p:txBody>
      </p:sp>
      <p:sp>
        <p:nvSpPr>
          <p:cNvPr id="228378" name="Line 26"/>
          <p:cNvSpPr>
            <a:spLocks noChangeShapeType="1"/>
          </p:cNvSpPr>
          <p:nvPr/>
        </p:nvSpPr>
        <p:spPr bwMode="auto">
          <a:xfrm>
            <a:off x="2900363" y="2774950"/>
            <a:ext cx="0" cy="2682875"/>
          </a:xfrm>
          <a:prstGeom prst="line">
            <a:avLst/>
          </a:prstGeom>
          <a:noFill/>
          <a:ln w="38100">
            <a:solidFill>
              <a:srgbClr val="FF99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8379" name="Line 27"/>
          <p:cNvSpPr>
            <a:spLocks noChangeShapeType="1"/>
          </p:cNvSpPr>
          <p:nvPr/>
        </p:nvSpPr>
        <p:spPr bwMode="auto">
          <a:xfrm>
            <a:off x="2035175" y="3741738"/>
            <a:ext cx="852488" cy="22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8380" name="Text Box 28"/>
          <p:cNvSpPr txBox="1">
            <a:spLocks noChangeArrowheads="1"/>
          </p:cNvSpPr>
          <p:nvPr/>
        </p:nvSpPr>
        <p:spPr bwMode="auto">
          <a:xfrm>
            <a:off x="2635250" y="3751263"/>
            <a:ext cx="28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4</a:t>
            </a:r>
          </a:p>
        </p:txBody>
      </p:sp>
      <p:sp>
        <p:nvSpPr>
          <p:cNvPr id="228381" name="Line 29"/>
          <p:cNvSpPr>
            <a:spLocks noChangeShapeType="1"/>
          </p:cNvSpPr>
          <p:nvPr/>
        </p:nvSpPr>
        <p:spPr bwMode="auto">
          <a:xfrm>
            <a:off x="1196975" y="2774950"/>
            <a:ext cx="0" cy="2682875"/>
          </a:xfrm>
          <a:prstGeom prst="line">
            <a:avLst/>
          </a:prstGeom>
          <a:noFill/>
          <a:ln w="38100">
            <a:solidFill>
              <a:srgbClr val="FF99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0" name="Line 30"/>
          <p:cNvSpPr>
            <a:spLocks noChangeShapeType="1"/>
          </p:cNvSpPr>
          <p:nvPr/>
        </p:nvSpPr>
        <p:spPr bwMode="auto">
          <a:xfrm>
            <a:off x="379413" y="6218238"/>
            <a:ext cx="7148512" cy="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1" name="Text Box 31"/>
          <p:cNvSpPr txBox="1">
            <a:spLocks noChangeArrowheads="1"/>
          </p:cNvSpPr>
          <p:nvPr/>
        </p:nvSpPr>
        <p:spPr bwMode="auto">
          <a:xfrm>
            <a:off x="7334250" y="5992813"/>
            <a:ext cx="7000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9999"/>
                </a:solidFill>
              </a:rPr>
              <a:t>l</a:t>
            </a:r>
          </a:p>
        </p:txBody>
      </p:sp>
      <p:sp>
        <p:nvSpPr>
          <p:cNvPr id="228384" name="Line 32"/>
          <p:cNvSpPr>
            <a:spLocks noChangeShapeType="1"/>
          </p:cNvSpPr>
          <p:nvPr/>
        </p:nvSpPr>
        <p:spPr bwMode="auto">
          <a:xfrm>
            <a:off x="3219450" y="2803525"/>
            <a:ext cx="0" cy="2682875"/>
          </a:xfrm>
          <a:prstGeom prst="line">
            <a:avLst/>
          </a:prstGeom>
          <a:noFill/>
          <a:ln w="38100">
            <a:solidFill>
              <a:srgbClr val="FF99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8385" name="Line 33"/>
          <p:cNvSpPr>
            <a:spLocks noChangeShapeType="1"/>
          </p:cNvSpPr>
          <p:nvPr/>
        </p:nvSpPr>
        <p:spPr bwMode="auto">
          <a:xfrm>
            <a:off x="3402013" y="2803525"/>
            <a:ext cx="0" cy="2682875"/>
          </a:xfrm>
          <a:prstGeom prst="line">
            <a:avLst/>
          </a:prstGeom>
          <a:noFill/>
          <a:ln w="38100">
            <a:solidFill>
              <a:srgbClr val="FF99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8386" name="Line 34"/>
          <p:cNvSpPr>
            <a:spLocks noChangeShapeType="1"/>
          </p:cNvSpPr>
          <p:nvPr/>
        </p:nvSpPr>
        <p:spPr bwMode="auto">
          <a:xfrm>
            <a:off x="3616325" y="2759075"/>
            <a:ext cx="0" cy="2682875"/>
          </a:xfrm>
          <a:prstGeom prst="line">
            <a:avLst/>
          </a:prstGeom>
          <a:noFill/>
          <a:ln w="38100">
            <a:solidFill>
              <a:srgbClr val="FF99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8387" name="Text Box 35"/>
          <p:cNvSpPr txBox="1">
            <a:spLocks noChangeArrowheads="1"/>
          </p:cNvSpPr>
          <p:nvPr/>
        </p:nvSpPr>
        <p:spPr bwMode="auto">
          <a:xfrm>
            <a:off x="2886075" y="3857625"/>
            <a:ext cx="28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5</a:t>
            </a:r>
          </a:p>
        </p:txBody>
      </p:sp>
      <p:sp>
        <p:nvSpPr>
          <p:cNvPr id="228388" name="Text Box 36"/>
          <p:cNvSpPr txBox="1">
            <a:spLocks noChangeArrowheads="1"/>
          </p:cNvSpPr>
          <p:nvPr/>
        </p:nvSpPr>
        <p:spPr bwMode="auto">
          <a:xfrm>
            <a:off x="3108325" y="4703763"/>
            <a:ext cx="28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6</a:t>
            </a:r>
          </a:p>
        </p:txBody>
      </p:sp>
      <p:sp>
        <p:nvSpPr>
          <p:cNvPr id="228389" name="Text Box 37"/>
          <p:cNvSpPr txBox="1">
            <a:spLocks noChangeArrowheads="1"/>
          </p:cNvSpPr>
          <p:nvPr/>
        </p:nvSpPr>
        <p:spPr bwMode="auto">
          <a:xfrm>
            <a:off x="3611563" y="2722563"/>
            <a:ext cx="28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7</a:t>
            </a:r>
          </a:p>
        </p:txBody>
      </p:sp>
      <p:sp>
        <p:nvSpPr>
          <p:cNvPr id="228390" name="Line 38"/>
          <p:cNvSpPr>
            <a:spLocks noChangeShapeType="1"/>
          </p:cNvSpPr>
          <p:nvPr/>
        </p:nvSpPr>
        <p:spPr bwMode="auto">
          <a:xfrm flipH="1">
            <a:off x="2887663" y="2987675"/>
            <a:ext cx="715962" cy="7921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8391" name="Line 39"/>
          <p:cNvSpPr>
            <a:spLocks noChangeShapeType="1"/>
          </p:cNvSpPr>
          <p:nvPr/>
        </p:nvSpPr>
        <p:spPr bwMode="auto">
          <a:xfrm flipH="1">
            <a:off x="3184525" y="3001963"/>
            <a:ext cx="442913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8392" name="Line 40"/>
          <p:cNvSpPr>
            <a:spLocks noChangeShapeType="1"/>
          </p:cNvSpPr>
          <p:nvPr/>
        </p:nvSpPr>
        <p:spPr bwMode="auto">
          <a:xfrm flipH="1">
            <a:off x="3406775" y="3009900"/>
            <a:ext cx="212725" cy="1920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8393" name="Line 41"/>
          <p:cNvSpPr>
            <a:spLocks noChangeShapeType="1"/>
          </p:cNvSpPr>
          <p:nvPr/>
        </p:nvSpPr>
        <p:spPr bwMode="auto">
          <a:xfrm>
            <a:off x="4119563" y="2859088"/>
            <a:ext cx="0" cy="2682875"/>
          </a:xfrm>
          <a:prstGeom prst="line">
            <a:avLst/>
          </a:prstGeom>
          <a:noFill/>
          <a:ln w="38100">
            <a:solidFill>
              <a:srgbClr val="FF99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8394" name="Text Box 42"/>
          <p:cNvSpPr txBox="1">
            <a:spLocks noChangeArrowheads="1"/>
          </p:cNvSpPr>
          <p:nvPr/>
        </p:nvSpPr>
        <p:spPr bwMode="auto">
          <a:xfrm>
            <a:off x="4057650" y="4294188"/>
            <a:ext cx="28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8</a:t>
            </a:r>
          </a:p>
        </p:txBody>
      </p:sp>
      <p:sp>
        <p:nvSpPr>
          <p:cNvPr id="228395" name="Line 43"/>
          <p:cNvSpPr>
            <a:spLocks noChangeShapeType="1"/>
          </p:cNvSpPr>
          <p:nvPr/>
        </p:nvSpPr>
        <p:spPr bwMode="auto">
          <a:xfrm flipH="1">
            <a:off x="3390900" y="4724400"/>
            <a:ext cx="739775" cy="198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8397" name="Line 45"/>
          <p:cNvSpPr>
            <a:spLocks noChangeShapeType="1"/>
          </p:cNvSpPr>
          <p:nvPr/>
        </p:nvSpPr>
        <p:spPr bwMode="auto">
          <a:xfrm>
            <a:off x="4919663" y="2919413"/>
            <a:ext cx="0" cy="2682875"/>
          </a:xfrm>
          <a:prstGeom prst="line">
            <a:avLst/>
          </a:prstGeom>
          <a:noFill/>
          <a:ln w="38100">
            <a:solidFill>
              <a:srgbClr val="FF99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8398" name="Text Box 46"/>
          <p:cNvSpPr txBox="1">
            <a:spLocks noChangeArrowheads="1"/>
          </p:cNvSpPr>
          <p:nvPr/>
        </p:nvSpPr>
        <p:spPr bwMode="auto">
          <a:xfrm>
            <a:off x="4578350" y="3895725"/>
            <a:ext cx="282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9</a:t>
            </a:r>
          </a:p>
        </p:txBody>
      </p:sp>
      <p:sp>
        <p:nvSpPr>
          <p:cNvPr id="228399" name="Line 47"/>
          <p:cNvSpPr>
            <a:spLocks noChangeShapeType="1"/>
          </p:cNvSpPr>
          <p:nvPr/>
        </p:nvSpPr>
        <p:spPr bwMode="auto">
          <a:xfrm>
            <a:off x="5308600" y="2919413"/>
            <a:ext cx="0" cy="2682875"/>
          </a:xfrm>
          <a:prstGeom prst="line">
            <a:avLst/>
          </a:prstGeom>
          <a:noFill/>
          <a:ln w="38100">
            <a:solidFill>
              <a:srgbClr val="FF99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8400" name="Text Box 48"/>
          <p:cNvSpPr txBox="1">
            <a:spLocks noChangeArrowheads="1"/>
          </p:cNvSpPr>
          <p:nvPr/>
        </p:nvSpPr>
        <p:spPr bwMode="auto">
          <a:xfrm>
            <a:off x="4878388" y="3370263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10</a:t>
            </a:r>
          </a:p>
        </p:txBody>
      </p:sp>
      <p:sp>
        <p:nvSpPr>
          <p:cNvPr id="228401" name="Line 49"/>
          <p:cNvSpPr>
            <a:spLocks noChangeShapeType="1"/>
          </p:cNvSpPr>
          <p:nvPr/>
        </p:nvSpPr>
        <p:spPr bwMode="auto">
          <a:xfrm>
            <a:off x="5414963" y="2759075"/>
            <a:ext cx="0" cy="2682875"/>
          </a:xfrm>
          <a:prstGeom prst="line">
            <a:avLst/>
          </a:prstGeom>
          <a:noFill/>
          <a:ln w="38100">
            <a:solidFill>
              <a:srgbClr val="FF99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8402" name="Text Box 50"/>
          <p:cNvSpPr txBox="1">
            <a:spLocks noChangeArrowheads="1"/>
          </p:cNvSpPr>
          <p:nvPr/>
        </p:nvSpPr>
        <p:spPr bwMode="auto">
          <a:xfrm>
            <a:off x="5183188" y="2640013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11</a:t>
            </a:r>
          </a:p>
        </p:txBody>
      </p:sp>
      <p:sp>
        <p:nvSpPr>
          <p:cNvPr id="228403" name="Line 51"/>
          <p:cNvSpPr>
            <a:spLocks noChangeShapeType="1"/>
          </p:cNvSpPr>
          <p:nvPr/>
        </p:nvSpPr>
        <p:spPr bwMode="auto">
          <a:xfrm>
            <a:off x="5780088" y="2782888"/>
            <a:ext cx="0" cy="2682875"/>
          </a:xfrm>
          <a:prstGeom prst="line">
            <a:avLst/>
          </a:prstGeom>
          <a:noFill/>
          <a:ln w="38100">
            <a:solidFill>
              <a:srgbClr val="FF99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8404" name="Text Box 52"/>
          <p:cNvSpPr txBox="1">
            <a:spLocks noChangeArrowheads="1"/>
          </p:cNvSpPr>
          <p:nvPr/>
        </p:nvSpPr>
        <p:spPr bwMode="auto">
          <a:xfrm>
            <a:off x="5740400" y="2593975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12</a:t>
            </a:r>
          </a:p>
        </p:txBody>
      </p:sp>
      <p:sp>
        <p:nvSpPr>
          <p:cNvPr id="228405" name="Line 53"/>
          <p:cNvSpPr>
            <a:spLocks noChangeShapeType="1"/>
          </p:cNvSpPr>
          <p:nvPr/>
        </p:nvSpPr>
        <p:spPr bwMode="auto">
          <a:xfrm flipH="1">
            <a:off x="5311775" y="3001963"/>
            <a:ext cx="471488" cy="768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8406" name="Line 54"/>
          <p:cNvSpPr>
            <a:spLocks noChangeShapeType="1"/>
          </p:cNvSpPr>
          <p:nvPr/>
        </p:nvSpPr>
        <p:spPr bwMode="auto">
          <a:xfrm>
            <a:off x="6008688" y="2935288"/>
            <a:ext cx="0" cy="2682875"/>
          </a:xfrm>
          <a:prstGeom prst="line">
            <a:avLst/>
          </a:prstGeom>
          <a:noFill/>
          <a:ln w="38100">
            <a:solidFill>
              <a:srgbClr val="FF99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8407" name="Text Box 55"/>
          <p:cNvSpPr txBox="1">
            <a:spLocks noChangeArrowheads="1"/>
          </p:cNvSpPr>
          <p:nvPr/>
        </p:nvSpPr>
        <p:spPr bwMode="auto">
          <a:xfrm>
            <a:off x="5915025" y="4903788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/>
              <a:t>13</a:t>
            </a:r>
          </a:p>
        </p:txBody>
      </p:sp>
      <p:sp>
        <p:nvSpPr>
          <p:cNvPr id="228408" name="Line 56"/>
          <p:cNvSpPr>
            <a:spLocks noChangeShapeType="1"/>
          </p:cNvSpPr>
          <p:nvPr/>
        </p:nvSpPr>
        <p:spPr bwMode="auto">
          <a:xfrm flipH="1" flipV="1">
            <a:off x="5318125" y="3763963"/>
            <a:ext cx="671513" cy="1387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8409" name="Line 57"/>
          <p:cNvSpPr>
            <a:spLocks noChangeShapeType="1"/>
          </p:cNvSpPr>
          <p:nvPr/>
        </p:nvSpPr>
        <p:spPr bwMode="auto">
          <a:xfrm flipH="1" flipV="1">
            <a:off x="4922838" y="4213225"/>
            <a:ext cx="1074737" cy="9382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8410" name="Line 58"/>
          <p:cNvSpPr>
            <a:spLocks noChangeShapeType="1"/>
          </p:cNvSpPr>
          <p:nvPr/>
        </p:nvSpPr>
        <p:spPr bwMode="auto">
          <a:xfrm flipH="1" flipV="1">
            <a:off x="4122738" y="4746625"/>
            <a:ext cx="1874837" cy="404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76" grpId="0" animBg="1"/>
      <p:bldP spid="228377" grpId="0" animBg="1"/>
      <p:bldP spid="228377" grpId="1" animBg="1"/>
      <p:bldP spid="228360" grpId="0"/>
      <p:bldP spid="228361" grpId="0"/>
      <p:bldP spid="228362" grpId="0"/>
      <p:bldP spid="228362" grpId="1"/>
      <p:bldP spid="228378" grpId="0" animBg="1"/>
      <p:bldP spid="228378" grpId="1" animBg="1"/>
      <p:bldP spid="228379" grpId="0" animBg="1"/>
      <p:bldP spid="228380" grpId="0"/>
      <p:bldP spid="228381" grpId="0" animBg="1"/>
      <p:bldP spid="228384" grpId="0" animBg="1"/>
      <p:bldP spid="228384" grpId="1" animBg="1"/>
      <p:bldP spid="228385" grpId="0" animBg="1"/>
      <p:bldP spid="228385" grpId="1" animBg="1"/>
      <p:bldP spid="228386" grpId="0" animBg="1"/>
      <p:bldP spid="228386" grpId="1" animBg="1"/>
      <p:bldP spid="228387" grpId="0"/>
      <p:bldP spid="228388" grpId="0"/>
      <p:bldP spid="228389" grpId="0"/>
      <p:bldP spid="228390" grpId="0" animBg="1"/>
      <p:bldP spid="228391" grpId="0" animBg="1"/>
      <p:bldP spid="228392" grpId="0" animBg="1"/>
      <p:bldP spid="228393" grpId="0" animBg="1"/>
      <p:bldP spid="228393" grpId="1" animBg="1"/>
      <p:bldP spid="228394" grpId="0"/>
      <p:bldP spid="228395" grpId="0" animBg="1"/>
      <p:bldP spid="228397" grpId="0" animBg="1"/>
      <p:bldP spid="228397" grpId="1" animBg="1"/>
      <p:bldP spid="228398" grpId="0"/>
      <p:bldP spid="228399" grpId="0" animBg="1"/>
      <p:bldP spid="228399" grpId="1" animBg="1"/>
      <p:bldP spid="228400" grpId="0"/>
      <p:bldP spid="228401" grpId="0" animBg="1"/>
      <p:bldP spid="228401" grpId="1" animBg="1"/>
      <p:bldP spid="228402" grpId="0"/>
      <p:bldP spid="228403" grpId="0" animBg="1"/>
      <p:bldP spid="228403" grpId="1" animBg="1"/>
      <p:bldP spid="228404" grpId="0"/>
      <p:bldP spid="228405" grpId="0" animBg="1"/>
      <p:bldP spid="228406" grpId="0" animBg="1"/>
      <p:bldP spid="228407" grpId="0"/>
      <p:bldP spid="228408" grpId="0" animBg="1"/>
      <p:bldP spid="228409" grpId="0" animBg="1"/>
      <p:bldP spid="2284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1/28/20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D0FA63E-F4D1-4350-8117-9EB75ADC896D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193555" name="Rectangle 19"/>
          <p:cNvSpPr>
            <a:spLocks noChangeArrowheads="1"/>
          </p:cNvSpPr>
          <p:nvPr/>
        </p:nvSpPr>
        <p:spPr bwMode="auto">
          <a:xfrm>
            <a:off x="6402388" y="1989138"/>
            <a:ext cx="1638300" cy="28892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altLang="en-US"/>
              <a:t>Guarding an Art Gallery</a:t>
            </a:r>
          </a:p>
        </p:txBody>
      </p:sp>
      <p:sp>
        <p:nvSpPr>
          <p:cNvPr id="30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1779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 b="1"/>
              <a:t>Problem:</a:t>
            </a:r>
            <a:r>
              <a:rPr lang="en-US" altLang="en-US" sz="2000"/>
              <a:t> Given the floor plan of an art gallery as a simple polygon </a:t>
            </a:r>
            <a:r>
              <a:rPr lang="en-US" altLang="en-US" sz="2000" i="1">
                <a:solidFill>
                  <a:srgbClr val="008380"/>
                </a:solidFill>
              </a:rPr>
              <a:t>P</a:t>
            </a:r>
            <a:r>
              <a:rPr lang="en-US" altLang="en-US" sz="2000"/>
              <a:t> in the plane with </a:t>
            </a:r>
            <a:r>
              <a:rPr lang="en-US" altLang="en-US" sz="2000" i="1">
                <a:solidFill>
                  <a:srgbClr val="008380"/>
                </a:solidFill>
              </a:rPr>
              <a:t>n</a:t>
            </a:r>
            <a:r>
              <a:rPr lang="en-US" altLang="en-US" sz="2000"/>
              <a:t> vertices. Place (a small number of) cameras/guards on vertices of </a:t>
            </a:r>
            <a:r>
              <a:rPr lang="en-US" altLang="en-US" sz="2000" i="1">
                <a:solidFill>
                  <a:srgbClr val="008380"/>
                </a:solidFill>
              </a:rPr>
              <a:t>P</a:t>
            </a:r>
            <a:r>
              <a:rPr lang="en-US" altLang="en-US" sz="2000"/>
              <a:t> such that every point in </a:t>
            </a:r>
            <a:r>
              <a:rPr lang="en-US" altLang="en-US" sz="2000" i="1">
                <a:solidFill>
                  <a:srgbClr val="008380"/>
                </a:solidFill>
              </a:rPr>
              <a:t>P</a:t>
            </a:r>
            <a:r>
              <a:rPr lang="en-US" altLang="en-US" sz="2000"/>
              <a:t> can be seen by some camera.</a:t>
            </a:r>
            <a:endParaRPr lang="en-US" altLang="en-US" sz="2000" i="1">
              <a:solidFill>
                <a:srgbClr val="008380"/>
              </a:solidFill>
              <a:sym typeface="Symbol" panose="05050102010706020507" pitchFamily="18" charset="2"/>
            </a:endParaRPr>
          </a:p>
        </p:txBody>
      </p:sp>
      <p:sp>
        <p:nvSpPr>
          <p:cNvPr id="3080" name="Freeform 18"/>
          <p:cNvSpPr>
            <a:spLocks/>
          </p:cNvSpPr>
          <p:nvPr/>
        </p:nvSpPr>
        <p:spPr bwMode="auto">
          <a:xfrm>
            <a:off x="1203325" y="3300413"/>
            <a:ext cx="5822950" cy="2925762"/>
          </a:xfrm>
          <a:custGeom>
            <a:avLst/>
            <a:gdLst>
              <a:gd name="T0" fmla="*/ 0 w 3668"/>
              <a:gd name="T1" fmla="*/ 2147483647 h 1843"/>
              <a:gd name="T2" fmla="*/ 2147483647 w 3668"/>
              <a:gd name="T3" fmla="*/ 0 h 1843"/>
              <a:gd name="T4" fmla="*/ 2147483647 w 3668"/>
              <a:gd name="T5" fmla="*/ 2147483647 h 1843"/>
              <a:gd name="T6" fmla="*/ 2147483647 w 3668"/>
              <a:gd name="T7" fmla="*/ 2147483647 h 1843"/>
              <a:gd name="T8" fmla="*/ 2147483647 w 3668"/>
              <a:gd name="T9" fmla="*/ 2147483647 h 1843"/>
              <a:gd name="T10" fmla="*/ 2147483647 w 3668"/>
              <a:gd name="T11" fmla="*/ 2147483647 h 1843"/>
              <a:gd name="T12" fmla="*/ 2147483647 w 3668"/>
              <a:gd name="T13" fmla="*/ 2147483647 h 1843"/>
              <a:gd name="T14" fmla="*/ 2147483647 w 3668"/>
              <a:gd name="T15" fmla="*/ 2147483647 h 1843"/>
              <a:gd name="T16" fmla="*/ 2147483647 w 3668"/>
              <a:gd name="T17" fmla="*/ 2147483647 h 1843"/>
              <a:gd name="T18" fmla="*/ 2147483647 w 3668"/>
              <a:gd name="T19" fmla="*/ 2147483647 h 1843"/>
              <a:gd name="T20" fmla="*/ 2147483647 w 3668"/>
              <a:gd name="T21" fmla="*/ 2147483647 h 1843"/>
              <a:gd name="T22" fmla="*/ 2147483647 w 3668"/>
              <a:gd name="T23" fmla="*/ 2147483647 h 1843"/>
              <a:gd name="T24" fmla="*/ 2147483647 w 3668"/>
              <a:gd name="T25" fmla="*/ 2147483647 h 1843"/>
              <a:gd name="T26" fmla="*/ 2147483647 w 3668"/>
              <a:gd name="T27" fmla="*/ 2147483647 h 1843"/>
              <a:gd name="T28" fmla="*/ 2147483647 w 3668"/>
              <a:gd name="T29" fmla="*/ 2147483647 h 1843"/>
              <a:gd name="T30" fmla="*/ 2147483647 w 3668"/>
              <a:gd name="T31" fmla="*/ 2147483647 h 1843"/>
              <a:gd name="T32" fmla="*/ 2147483647 w 3668"/>
              <a:gd name="T33" fmla="*/ 2147483647 h 1843"/>
              <a:gd name="T34" fmla="*/ 2147483647 w 3668"/>
              <a:gd name="T35" fmla="*/ 2147483647 h 1843"/>
              <a:gd name="T36" fmla="*/ 0 w 3668"/>
              <a:gd name="T37" fmla="*/ 2147483647 h 184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668"/>
              <a:gd name="T58" fmla="*/ 0 h 1843"/>
              <a:gd name="T59" fmla="*/ 3668 w 3668"/>
              <a:gd name="T60" fmla="*/ 1843 h 1843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668" h="1843">
                <a:moveTo>
                  <a:pt x="0" y="484"/>
                </a:moveTo>
                <a:lnTo>
                  <a:pt x="720" y="0"/>
                </a:lnTo>
                <a:lnTo>
                  <a:pt x="1301" y="748"/>
                </a:lnTo>
                <a:lnTo>
                  <a:pt x="2146" y="196"/>
                </a:lnTo>
                <a:lnTo>
                  <a:pt x="3620" y="100"/>
                </a:lnTo>
                <a:lnTo>
                  <a:pt x="3668" y="1401"/>
                </a:lnTo>
                <a:lnTo>
                  <a:pt x="1431" y="1843"/>
                </a:lnTo>
                <a:lnTo>
                  <a:pt x="3010" y="940"/>
                </a:lnTo>
                <a:lnTo>
                  <a:pt x="1872" y="1065"/>
                </a:lnTo>
                <a:lnTo>
                  <a:pt x="2996" y="552"/>
                </a:lnTo>
                <a:lnTo>
                  <a:pt x="3346" y="835"/>
                </a:lnTo>
                <a:lnTo>
                  <a:pt x="3188" y="1176"/>
                </a:lnTo>
                <a:lnTo>
                  <a:pt x="3519" y="1032"/>
                </a:lnTo>
                <a:lnTo>
                  <a:pt x="3370" y="316"/>
                </a:lnTo>
                <a:lnTo>
                  <a:pt x="2112" y="595"/>
                </a:lnTo>
                <a:lnTo>
                  <a:pt x="1080" y="1334"/>
                </a:lnTo>
                <a:lnTo>
                  <a:pt x="538" y="1752"/>
                </a:lnTo>
                <a:lnTo>
                  <a:pt x="720" y="489"/>
                </a:lnTo>
                <a:lnTo>
                  <a:pt x="0" y="484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3571" name="Freeform 35"/>
          <p:cNvSpPr>
            <a:spLocks/>
          </p:cNvSpPr>
          <p:nvPr/>
        </p:nvSpPr>
        <p:spPr bwMode="auto">
          <a:xfrm>
            <a:off x="2049463" y="2933700"/>
            <a:ext cx="4076700" cy="3154363"/>
          </a:xfrm>
          <a:custGeom>
            <a:avLst/>
            <a:gdLst>
              <a:gd name="T0" fmla="*/ 0 w 2568"/>
              <a:gd name="T1" fmla="*/ 2147483647 h 1987"/>
              <a:gd name="T2" fmla="*/ 2147483647 w 2568"/>
              <a:gd name="T3" fmla="*/ 2147483647 h 1987"/>
              <a:gd name="T4" fmla="*/ 2147483647 w 2568"/>
              <a:gd name="T5" fmla="*/ 2147483647 h 1987"/>
              <a:gd name="T6" fmla="*/ 2147483647 w 2568"/>
              <a:gd name="T7" fmla="*/ 0 h 1987"/>
              <a:gd name="T8" fmla="*/ 0 w 2568"/>
              <a:gd name="T9" fmla="*/ 2147483647 h 198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68"/>
              <a:gd name="T16" fmla="*/ 0 h 1987"/>
              <a:gd name="T17" fmla="*/ 2568 w 2568"/>
              <a:gd name="T18" fmla="*/ 1987 h 198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68" h="1987">
                <a:moveTo>
                  <a:pt x="0" y="1987"/>
                </a:moveTo>
                <a:cubicBezTo>
                  <a:pt x="10" y="1974"/>
                  <a:pt x="29" y="1949"/>
                  <a:pt x="29" y="1949"/>
                </a:cubicBezTo>
                <a:lnTo>
                  <a:pt x="2568" y="101"/>
                </a:lnTo>
                <a:lnTo>
                  <a:pt x="288" y="0"/>
                </a:lnTo>
                <a:lnTo>
                  <a:pt x="0" y="1987"/>
                </a:lnTo>
                <a:close/>
              </a:path>
            </a:pathLst>
          </a:custGeom>
          <a:solidFill>
            <a:schemeClr val="accent2">
              <a:alpha val="30196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3556" name="AutoShape 20"/>
          <p:cNvSpPr>
            <a:spLocks noChangeArrowheads="1"/>
          </p:cNvSpPr>
          <p:nvPr/>
        </p:nvSpPr>
        <p:spPr bwMode="auto">
          <a:xfrm>
            <a:off x="5411788" y="1219200"/>
            <a:ext cx="3625850" cy="549275"/>
          </a:xfrm>
          <a:prstGeom prst="wedgeRectCallout">
            <a:avLst>
              <a:gd name="adj1" fmla="val -9634"/>
              <a:gd name="adj2" fmla="val 91329"/>
            </a:avLst>
          </a:prstGeom>
          <a:solidFill>
            <a:srgbClr val="FFFF99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 sz="1800"/>
              <a:t>Region enclosed by simple polygonal chain that does not self-intersect.</a:t>
            </a:r>
          </a:p>
        </p:txBody>
      </p:sp>
      <p:sp>
        <p:nvSpPr>
          <p:cNvPr id="193557" name="Oval 21"/>
          <p:cNvSpPr>
            <a:spLocks noChangeArrowheads="1"/>
          </p:cNvSpPr>
          <p:nvPr/>
        </p:nvSpPr>
        <p:spPr bwMode="auto">
          <a:xfrm>
            <a:off x="2020888" y="6013450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3572" name="Line 36"/>
          <p:cNvSpPr>
            <a:spLocks noChangeShapeType="1"/>
          </p:cNvSpPr>
          <p:nvPr/>
        </p:nvSpPr>
        <p:spPr bwMode="auto">
          <a:xfrm>
            <a:off x="5981700" y="4786313"/>
            <a:ext cx="1211263" cy="1608137"/>
          </a:xfrm>
          <a:prstGeom prst="line">
            <a:avLst/>
          </a:prstGeom>
          <a:noFill/>
          <a:ln w="12700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3573" name="Oval 37"/>
          <p:cNvSpPr>
            <a:spLocks noChangeArrowheads="1"/>
          </p:cNvSpPr>
          <p:nvPr/>
        </p:nvSpPr>
        <p:spPr bwMode="auto">
          <a:xfrm>
            <a:off x="5927725" y="4748213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93575" name="Freeform 39"/>
          <p:cNvSpPr>
            <a:spLocks/>
          </p:cNvSpPr>
          <p:nvPr/>
        </p:nvSpPr>
        <p:spPr bwMode="auto">
          <a:xfrm>
            <a:off x="3475038" y="4176713"/>
            <a:ext cx="3116262" cy="2041525"/>
          </a:xfrm>
          <a:custGeom>
            <a:avLst/>
            <a:gdLst>
              <a:gd name="T0" fmla="*/ 2147483647 w 1963"/>
              <a:gd name="T1" fmla="*/ 2147483647 h 1286"/>
              <a:gd name="T2" fmla="*/ 2147483647 w 1963"/>
              <a:gd name="T3" fmla="*/ 2147483647 h 1286"/>
              <a:gd name="T4" fmla="*/ 2147483647 w 1963"/>
              <a:gd name="T5" fmla="*/ 0 h 1286"/>
              <a:gd name="T6" fmla="*/ 2147483647 w 1963"/>
              <a:gd name="T7" fmla="*/ 2147483647 h 1286"/>
              <a:gd name="T8" fmla="*/ 2147483647 w 1963"/>
              <a:gd name="T9" fmla="*/ 2147483647 h 1286"/>
              <a:gd name="T10" fmla="*/ 2147483647 w 1963"/>
              <a:gd name="T11" fmla="*/ 2147483647 h 1286"/>
              <a:gd name="T12" fmla="*/ 0 w 1963"/>
              <a:gd name="T13" fmla="*/ 2147483647 h 1286"/>
              <a:gd name="T14" fmla="*/ 2147483647 w 1963"/>
              <a:gd name="T15" fmla="*/ 2147483647 h 128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963"/>
              <a:gd name="T25" fmla="*/ 0 h 1286"/>
              <a:gd name="T26" fmla="*/ 1963 w 1963"/>
              <a:gd name="T27" fmla="*/ 1286 h 128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963" h="1286">
                <a:moveTo>
                  <a:pt x="1579" y="384"/>
                </a:moveTo>
                <a:lnTo>
                  <a:pt x="441" y="513"/>
                </a:lnTo>
                <a:lnTo>
                  <a:pt x="1569" y="0"/>
                </a:lnTo>
                <a:lnTo>
                  <a:pt x="1915" y="283"/>
                </a:lnTo>
                <a:lnTo>
                  <a:pt x="1761" y="619"/>
                </a:lnTo>
                <a:lnTo>
                  <a:pt x="1963" y="902"/>
                </a:lnTo>
                <a:lnTo>
                  <a:pt x="0" y="1286"/>
                </a:lnTo>
                <a:lnTo>
                  <a:pt x="1579" y="384"/>
                </a:lnTo>
                <a:close/>
              </a:path>
            </a:pathLst>
          </a:custGeom>
          <a:solidFill>
            <a:schemeClr val="accent2">
              <a:alpha val="2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55" grpId="0" animBg="1"/>
      <p:bldP spid="193571" grpId="0" animBg="1"/>
      <p:bldP spid="193556" grpId="0" animBg="1"/>
      <p:bldP spid="193557" grpId="0" animBg="1"/>
      <p:bldP spid="193572" grpId="0" animBg="1"/>
      <p:bldP spid="193573" grpId="0" animBg="1"/>
      <p:bldP spid="19357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1/28/20</a:t>
            </a: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72B90AC-3DF1-486A-B4B2-4653ADCE5353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/>
          </a:p>
        </p:txBody>
      </p:sp>
      <p:sp>
        <p:nvSpPr>
          <p:cNvPr id="229472" name="Freeform 96"/>
          <p:cNvSpPr>
            <a:spLocks/>
          </p:cNvSpPr>
          <p:nvPr/>
        </p:nvSpPr>
        <p:spPr bwMode="auto">
          <a:xfrm>
            <a:off x="6096000" y="4413250"/>
            <a:ext cx="2149475" cy="1995488"/>
          </a:xfrm>
          <a:custGeom>
            <a:avLst/>
            <a:gdLst>
              <a:gd name="T0" fmla="*/ 2147483647 w 1354"/>
              <a:gd name="T1" fmla="*/ 2147483647 h 1257"/>
              <a:gd name="T2" fmla="*/ 0 w 1354"/>
              <a:gd name="T3" fmla="*/ 2147483647 h 1257"/>
              <a:gd name="T4" fmla="*/ 2147483647 w 1354"/>
              <a:gd name="T5" fmla="*/ 2147483647 h 1257"/>
              <a:gd name="T6" fmla="*/ 2147483647 w 1354"/>
              <a:gd name="T7" fmla="*/ 2147483647 h 1257"/>
              <a:gd name="T8" fmla="*/ 2147483647 w 1354"/>
              <a:gd name="T9" fmla="*/ 2147483647 h 1257"/>
              <a:gd name="T10" fmla="*/ 2147483647 w 1354"/>
              <a:gd name="T11" fmla="*/ 2147483647 h 1257"/>
              <a:gd name="T12" fmla="*/ 2147483647 w 1354"/>
              <a:gd name="T13" fmla="*/ 2147483647 h 1257"/>
              <a:gd name="T14" fmla="*/ 2147483647 w 1354"/>
              <a:gd name="T15" fmla="*/ 2147483647 h 1257"/>
              <a:gd name="T16" fmla="*/ 2147483647 w 1354"/>
              <a:gd name="T17" fmla="*/ 2147483647 h 1257"/>
              <a:gd name="T18" fmla="*/ 2147483647 w 1354"/>
              <a:gd name="T19" fmla="*/ 2147483647 h 1257"/>
              <a:gd name="T20" fmla="*/ 2147483647 w 1354"/>
              <a:gd name="T21" fmla="*/ 2147483647 h 1257"/>
              <a:gd name="T22" fmla="*/ 2147483647 w 1354"/>
              <a:gd name="T23" fmla="*/ 2147483647 h 1257"/>
              <a:gd name="T24" fmla="*/ 2147483647 w 1354"/>
              <a:gd name="T25" fmla="*/ 2147483647 h 1257"/>
              <a:gd name="T26" fmla="*/ 2147483647 w 1354"/>
              <a:gd name="T27" fmla="*/ 2147483647 h 1257"/>
              <a:gd name="T28" fmla="*/ 2147483647 w 1354"/>
              <a:gd name="T29" fmla="*/ 0 h 1257"/>
              <a:gd name="T30" fmla="*/ 2147483647 w 1354"/>
              <a:gd name="T31" fmla="*/ 2147483647 h 1257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354"/>
              <a:gd name="T49" fmla="*/ 0 h 1257"/>
              <a:gd name="T50" fmla="*/ 1354 w 1354"/>
              <a:gd name="T51" fmla="*/ 1257 h 1257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354" h="1257">
                <a:moveTo>
                  <a:pt x="1008" y="53"/>
                </a:moveTo>
                <a:lnTo>
                  <a:pt x="0" y="317"/>
                </a:lnTo>
                <a:lnTo>
                  <a:pt x="370" y="384"/>
                </a:lnTo>
                <a:lnTo>
                  <a:pt x="581" y="557"/>
                </a:lnTo>
                <a:lnTo>
                  <a:pt x="734" y="883"/>
                </a:lnTo>
                <a:lnTo>
                  <a:pt x="797" y="974"/>
                </a:lnTo>
                <a:lnTo>
                  <a:pt x="797" y="1257"/>
                </a:lnTo>
                <a:lnTo>
                  <a:pt x="1162" y="1219"/>
                </a:lnTo>
                <a:lnTo>
                  <a:pt x="1354" y="979"/>
                </a:lnTo>
                <a:lnTo>
                  <a:pt x="1282" y="734"/>
                </a:lnTo>
                <a:lnTo>
                  <a:pt x="1306" y="485"/>
                </a:lnTo>
                <a:lnTo>
                  <a:pt x="1195" y="384"/>
                </a:lnTo>
                <a:lnTo>
                  <a:pt x="1262" y="178"/>
                </a:lnTo>
                <a:lnTo>
                  <a:pt x="1157" y="82"/>
                </a:lnTo>
                <a:lnTo>
                  <a:pt x="1210" y="0"/>
                </a:lnTo>
                <a:lnTo>
                  <a:pt x="1008" y="5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9471" name="Freeform 95"/>
          <p:cNvSpPr>
            <a:spLocks/>
          </p:cNvSpPr>
          <p:nvPr/>
        </p:nvSpPr>
        <p:spPr bwMode="auto">
          <a:xfrm>
            <a:off x="6781800" y="2400300"/>
            <a:ext cx="2149475" cy="1935163"/>
          </a:xfrm>
          <a:custGeom>
            <a:avLst/>
            <a:gdLst>
              <a:gd name="T0" fmla="*/ 2147483647 w 1354"/>
              <a:gd name="T1" fmla="*/ 2147483647 h 1219"/>
              <a:gd name="T2" fmla="*/ 0 w 1354"/>
              <a:gd name="T3" fmla="*/ 2147483647 h 1219"/>
              <a:gd name="T4" fmla="*/ 2147483647 w 1354"/>
              <a:gd name="T5" fmla="*/ 2147483647 h 1219"/>
              <a:gd name="T6" fmla="*/ 2147483647 w 1354"/>
              <a:gd name="T7" fmla="*/ 2147483647 h 1219"/>
              <a:gd name="T8" fmla="*/ 2147483647 w 1354"/>
              <a:gd name="T9" fmla="*/ 2147483647 h 1219"/>
              <a:gd name="T10" fmla="*/ 2147483647 w 1354"/>
              <a:gd name="T11" fmla="*/ 2147483647 h 1219"/>
              <a:gd name="T12" fmla="*/ 2147483647 w 1354"/>
              <a:gd name="T13" fmla="*/ 2147483647 h 1219"/>
              <a:gd name="T14" fmla="*/ 2147483647 w 1354"/>
              <a:gd name="T15" fmla="*/ 2147483647 h 1219"/>
              <a:gd name="T16" fmla="*/ 2147483647 w 1354"/>
              <a:gd name="T17" fmla="*/ 2147483647 h 1219"/>
              <a:gd name="T18" fmla="*/ 2147483647 w 1354"/>
              <a:gd name="T19" fmla="*/ 2147483647 h 1219"/>
              <a:gd name="T20" fmla="*/ 2147483647 w 1354"/>
              <a:gd name="T21" fmla="*/ 2147483647 h 1219"/>
              <a:gd name="T22" fmla="*/ 2147483647 w 1354"/>
              <a:gd name="T23" fmla="*/ 2147483647 h 1219"/>
              <a:gd name="T24" fmla="*/ 2147483647 w 1354"/>
              <a:gd name="T25" fmla="*/ 2147483647 h 1219"/>
              <a:gd name="T26" fmla="*/ 2147483647 w 1354"/>
              <a:gd name="T27" fmla="*/ 0 h 1219"/>
              <a:gd name="T28" fmla="*/ 2147483647 w 1354"/>
              <a:gd name="T29" fmla="*/ 2147483647 h 1219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354"/>
              <a:gd name="T46" fmla="*/ 0 h 1219"/>
              <a:gd name="T47" fmla="*/ 1354 w 1354"/>
              <a:gd name="T48" fmla="*/ 1219 h 1219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354" h="1219">
                <a:moveTo>
                  <a:pt x="1008" y="53"/>
                </a:moveTo>
                <a:lnTo>
                  <a:pt x="0" y="317"/>
                </a:lnTo>
                <a:lnTo>
                  <a:pt x="370" y="384"/>
                </a:lnTo>
                <a:lnTo>
                  <a:pt x="581" y="557"/>
                </a:lnTo>
                <a:lnTo>
                  <a:pt x="734" y="883"/>
                </a:lnTo>
                <a:lnTo>
                  <a:pt x="739" y="1205"/>
                </a:lnTo>
                <a:lnTo>
                  <a:pt x="1162" y="1219"/>
                </a:lnTo>
                <a:lnTo>
                  <a:pt x="1354" y="979"/>
                </a:lnTo>
                <a:lnTo>
                  <a:pt x="1282" y="734"/>
                </a:lnTo>
                <a:lnTo>
                  <a:pt x="1306" y="485"/>
                </a:lnTo>
                <a:lnTo>
                  <a:pt x="1195" y="384"/>
                </a:lnTo>
                <a:lnTo>
                  <a:pt x="1262" y="178"/>
                </a:lnTo>
                <a:lnTo>
                  <a:pt x="1157" y="82"/>
                </a:lnTo>
                <a:lnTo>
                  <a:pt x="1210" y="0"/>
                </a:lnTo>
                <a:lnTo>
                  <a:pt x="1008" y="5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511" name="Rectangle 2"/>
          <p:cNvSpPr>
            <a:spLocks noGrp="1" noChangeArrowheads="1"/>
          </p:cNvSpPr>
          <p:nvPr>
            <p:ph type="title"/>
          </p:nvPr>
        </p:nvSpPr>
        <p:spPr>
          <a:xfrm>
            <a:off x="776288" y="304800"/>
            <a:ext cx="7948612" cy="1143000"/>
          </a:xfrm>
        </p:spPr>
        <p:txBody>
          <a:bodyPr/>
          <a:lstStyle/>
          <a:p>
            <a:pPr eaLnBrk="1" hangingPunct="1"/>
            <a:r>
              <a:rPr lang="en-US" altLang="en-US" sz="4000"/>
              <a:t>Triangulate an </a:t>
            </a:r>
            <a:r>
              <a:rPr lang="en-US" altLang="en-US" sz="4000" i="1">
                <a:solidFill>
                  <a:srgbClr val="008380"/>
                </a:solidFill>
              </a:rPr>
              <a:t>l</a:t>
            </a:r>
            <a:r>
              <a:rPr lang="en-US" altLang="en-US" sz="4000"/>
              <a:t>-Monotone Polygon</a:t>
            </a:r>
          </a:p>
        </p:txBody>
      </p:sp>
      <p:sp>
        <p:nvSpPr>
          <p:cNvPr id="215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9425" y="1517650"/>
            <a:ext cx="8197850" cy="8350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Store stack (sweep line status) that contains vertices that have been encountered but may need more diagonals.</a:t>
            </a:r>
          </a:p>
        </p:txBody>
      </p:sp>
      <p:sp>
        <p:nvSpPr>
          <p:cNvPr id="229449" name="Rectangle 73"/>
          <p:cNvSpPr>
            <a:spLocks noChangeArrowheads="1"/>
          </p:cNvSpPr>
          <p:nvPr/>
        </p:nvSpPr>
        <p:spPr bwMode="auto">
          <a:xfrm>
            <a:off x="481013" y="2352675"/>
            <a:ext cx="6210300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400" b="1">
                <a:solidFill>
                  <a:schemeClr val="accent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Maintain invariant:</a:t>
            </a:r>
            <a:r>
              <a:rPr lang="en-US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 Un-triangulated region has a </a:t>
            </a:r>
            <a:r>
              <a:rPr lang="en-US" altLang="en-US" sz="2400" b="1">
                <a:cs typeface="Times New Roman" panose="02020603050405020304" pitchFamily="18" charset="0"/>
                <a:sym typeface="Symbol" panose="05050102010706020507" pitchFamily="18" charset="2"/>
              </a:rPr>
              <a:t>funnel shape</a:t>
            </a:r>
            <a:r>
              <a:rPr lang="en-US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. The funnel consists of an upper and a lower chain. One chain is one line segment. The other is a </a:t>
            </a:r>
            <a:r>
              <a:rPr lang="en-US" altLang="en-US" sz="2400" b="1">
                <a:cs typeface="Times New Roman" panose="02020603050405020304" pitchFamily="18" charset="0"/>
                <a:sym typeface="Symbol" panose="05050102010706020507" pitchFamily="18" charset="2"/>
              </a:rPr>
              <a:t>reflex chain</a:t>
            </a:r>
            <a:r>
              <a:rPr lang="en-US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 (interior angles &gt;180°) which is stored on the stack.</a:t>
            </a:r>
            <a:endParaRPr lang="el-GR" altLang="en-US" sz="240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9451" name="Rectangle 75"/>
          <p:cNvSpPr>
            <a:spLocks noChangeArrowheads="1"/>
          </p:cNvSpPr>
          <p:nvPr/>
        </p:nvSpPr>
        <p:spPr bwMode="auto">
          <a:xfrm>
            <a:off x="482600" y="4257675"/>
            <a:ext cx="6210300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Update, case 1: new vertex lies on chain opposite of reflex chain. Triangulate (and</a:t>
            </a:r>
            <a:b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pop off stack).</a:t>
            </a:r>
            <a:endParaRPr lang="el-GR" altLang="en-US" sz="2400" dirty="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29452" name="Line 76"/>
          <p:cNvSpPr>
            <a:spLocks noChangeShapeType="1"/>
          </p:cNvSpPr>
          <p:nvPr/>
        </p:nvSpPr>
        <p:spPr bwMode="auto">
          <a:xfrm>
            <a:off x="6699250" y="5014913"/>
            <a:ext cx="296863" cy="258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9454" name="Line 78"/>
          <p:cNvSpPr>
            <a:spLocks noChangeShapeType="1"/>
          </p:cNvSpPr>
          <p:nvPr/>
        </p:nvSpPr>
        <p:spPr bwMode="auto">
          <a:xfrm flipV="1">
            <a:off x="6081713" y="4487863"/>
            <a:ext cx="1592262" cy="4270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9455" name="Line 79"/>
          <p:cNvSpPr>
            <a:spLocks noChangeShapeType="1"/>
          </p:cNvSpPr>
          <p:nvPr/>
        </p:nvSpPr>
        <p:spPr bwMode="auto">
          <a:xfrm>
            <a:off x="7340600" y="4391025"/>
            <a:ext cx="7938" cy="1682750"/>
          </a:xfrm>
          <a:prstGeom prst="line">
            <a:avLst/>
          </a:prstGeom>
          <a:noFill/>
          <a:ln w="38100">
            <a:solidFill>
              <a:srgbClr val="FF99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9456" name="Line 80"/>
          <p:cNvSpPr>
            <a:spLocks noChangeShapeType="1"/>
          </p:cNvSpPr>
          <p:nvPr/>
        </p:nvSpPr>
        <p:spPr bwMode="auto">
          <a:xfrm>
            <a:off x="6073775" y="4906963"/>
            <a:ext cx="625475" cy="106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9457" name="Oval 81"/>
          <p:cNvSpPr>
            <a:spLocks noChangeArrowheads="1"/>
          </p:cNvSpPr>
          <p:nvPr/>
        </p:nvSpPr>
        <p:spPr bwMode="auto">
          <a:xfrm>
            <a:off x="6067425" y="4859338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9458" name="Oval 82"/>
          <p:cNvSpPr>
            <a:spLocks noChangeArrowheads="1"/>
          </p:cNvSpPr>
          <p:nvPr/>
        </p:nvSpPr>
        <p:spPr bwMode="auto">
          <a:xfrm>
            <a:off x="6653213" y="4975225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9440" name="Line 64"/>
          <p:cNvSpPr>
            <a:spLocks noChangeShapeType="1"/>
          </p:cNvSpPr>
          <p:nvPr/>
        </p:nvSpPr>
        <p:spPr bwMode="auto">
          <a:xfrm>
            <a:off x="7392988" y="3019425"/>
            <a:ext cx="296862" cy="258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9441" name="Line 65"/>
          <p:cNvSpPr>
            <a:spLocks noChangeShapeType="1"/>
          </p:cNvSpPr>
          <p:nvPr/>
        </p:nvSpPr>
        <p:spPr bwMode="auto">
          <a:xfrm>
            <a:off x="7689850" y="3278188"/>
            <a:ext cx="274638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9442" name="Line 66"/>
          <p:cNvSpPr>
            <a:spLocks noChangeShapeType="1"/>
          </p:cNvSpPr>
          <p:nvPr/>
        </p:nvSpPr>
        <p:spPr bwMode="auto">
          <a:xfrm flipV="1">
            <a:off x="6775450" y="2492375"/>
            <a:ext cx="1592263" cy="427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9443" name="Line 67"/>
          <p:cNvSpPr>
            <a:spLocks noChangeShapeType="1"/>
          </p:cNvSpPr>
          <p:nvPr/>
        </p:nvSpPr>
        <p:spPr bwMode="auto">
          <a:xfrm>
            <a:off x="7942263" y="2403475"/>
            <a:ext cx="7937" cy="1592263"/>
          </a:xfrm>
          <a:prstGeom prst="line">
            <a:avLst/>
          </a:prstGeom>
          <a:noFill/>
          <a:ln w="38100">
            <a:solidFill>
              <a:srgbClr val="FF99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9444" name="Line 68"/>
          <p:cNvSpPr>
            <a:spLocks noChangeShapeType="1"/>
          </p:cNvSpPr>
          <p:nvPr/>
        </p:nvSpPr>
        <p:spPr bwMode="auto">
          <a:xfrm>
            <a:off x="6767513" y="2911475"/>
            <a:ext cx="625475" cy="106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9445" name="Oval 69"/>
          <p:cNvSpPr>
            <a:spLocks noChangeArrowheads="1"/>
          </p:cNvSpPr>
          <p:nvPr/>
        </p:nvSpPr>
        <p:spPr bwMode="auto">
          <a:xfrm>
            <a:off x="6761163" y="2863850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9446" name="Oval 70"/>
          <p:cNvSpPr>
            <a:spLocks noChangeArrowheads="1"/>
          </p:cNvSpPr>
          <p:nvPr/>
        </p:nvSpPr>
        <p:spPr bwMode="auto">
          <a:xfrm>
            <a:off x="7346950" y="2979738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9447" name="Oval 71"/>
          <p:cNvSpPr>
            <a:spLocks noChangeArrowheads="1"/>
          </p:cNvSpPr>
          <p:nvPr/>
        </p:nvSpPr>
        <p:spPr bwMode="auto">
          <a:xfrm>
            <a:off x="7651750" y="3262313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9448" name="Oval 72"/>
          <p:cNvSpPr>
            <a:spLocks noChangeArrowheads="1"/>
          </p:cNvSpPr>
          <p:nvPr/>
        </p:nvSpPr>
        <p:spPr bwMode="auto">
          <a:xfrm>
            <a:off x="7896225" y="3749675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9461" name="Oval 85"/>
          <p:cNvSpPr>
            <a:spLocks noChangeArrowheads="1"/>
          </p:cNvSpPr>
          <p:nvPr/>
        </p:nvSpPr>
        <p:spPr bwMode="auto">
          <a:xfrm>
            <a:off x="7292975" y="4535488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9463" name="Line 87"/>
          <p:cNvSpPr>
            <a:spLocks noChangeShapeType="1"/>
          </p:cNvSpPr>
          <p:nvPr/>
        </p:nvSpPr>
        <p:spPr bwMode="auto">
          <a:xfrm flipH="1">
            <a:off x="6683375" y="4586288"/>
            <a:ext cx="639763" cy="4270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9464" name="Line 88"/>
          <p:cNvSpPr>
            <a:spLocks noChangeShapeType="1"/>
          </p:cNvSpPr>
          <p:nvPr/>
        </p:nvSpPr>
        <p:spPr bwMode="auto">
          <a:xfrm flipH="1">
            <a:off x="6994525" y="4602163"/>
            <a:ext cx="328613" cy="6937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9465" name="Line 89"/>
          <p:cNvSpPr>
            <a:spLocks noChangeShapeType="1"/>
          </p:cNvSpPr>
          <p:nvPr/>
        </p:nvSpPr>
        <p:spPr bwMode="auto">
          <a:xfrm flipH="1">
            <a:off x="7239000" y="4586288"/>
            <a:ext cx="92075" cy="1196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9467" name="Line 91"/>
          <p:cNvSpPr>
            <a:spLocks noChangeShapeType="1"/>
          </p:cNvSpPr>
          <p:nvPr/>
        </p:nvSpPr>
        <p:spPr bwMode="auto">
          <a:xfrm>
            <a:off x="6988175" y="5281613"/>
            <a:ext cx="427038" cy="800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9468" name="Oval 92"/>
          <p:cNvSpPr>
            <a:spLocks noChangeArrowheads="1"/>
          </p:cNvSpPr>
          <p:nvPr/>
        </p:nvSpPr>
        <p:spPr bwMode="auto">
          <a:xfrm>
            <a:off x="6942138" y="5237163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29469" name="Oval 93"/>
          <p:cNvSpPr>
            <a:spLocks noChangeArrowheads="1"/>
          </p:cNvSpPr>
          <p:nvPr/>
        </p:nvSpPr>
        <p:spPr bwMode="auto">
          <a:xfrm>
            <a:off x="7186613" y="5724525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472" grpId="0" animBg="1"/>
      <p:bldP spid="229471" grpId="0" animBg="1"/>
      <p:bldP spid="229449" grpId="0"/>
      <p:bldP spid="229451" grpId="0"/>
      <p:bldP spid="229452" grpId="0" animBg="1"/>
      <p:bldP spid="229454" grpId="0" animBg="1"/>
      <p:bldP spid="229455" grpId="0" animBg="1"/>
      <p:bldP spid="229456" grpId="0" animBg="1"/>
      <p:bldP spid="229457" grpId="0" animBg="1"/>
      <p:bldP spid="229458" grpId="0" animBg="1"/>
      <p:bldP spid="229440" grpId="0" animBg="1"/>
      <p:bldP spid="229441" grpId="0" animBg="1"/>
      <p:bldP spid="229442" grpId="0" animBg="1"/>
      <p:bldP spid="229443" grpId="0" animBg="1"/>
      <p:bldP spid="229444" grpId="0" animBg="1"/>
      <p:bldP spid="229445" grpId="0" animBg="1"/>
      <p:bldP spid="229446" grpId="0" animBg="1"/>
      <p:bldP spid="229447" grpId="0" animBg="1"/>
      <p:bldP spid="229448" grpId="0" animBg="1"/>
      <p:bldP spid="229461" grpId="0" animBg="1"/>
      <p:bldP spid="229463" grpId="0" animBg="1"/>
      <p:bldP spid="229464" grpId="0" animBg="1"/>
      <p:bldP spid="229465" grpId="0" animBg="1"/>
      <p:bldP spid="229467" grpId="0" animBg="1"/>
      <p:bldP spid="229468" grpId="0" animBg="1"/>
      <p:bldP spid="22946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1/28/20</a:t>
            </a: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13D9220-314B-43D1-96D0-A36DFD2B2BA8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/>
          </a:p>
        </p:txBody>
      </p:sp>
      <p:sp>
        <p:nvSpPr>
          <p:cNvPr id="230451" name="Freeform 51"/>
          <p:cNvSpPr>
            <a:spLocks/>
          </p:cNvSpPr>
          <p:nvPr/>
        </p:nvSpPr>
        <p:spPr bwMode="auto">
          <a:xfrm>
            <a:off x="6681788" y="4116388"/>
            <a:ext cx="2149475" cy="2330450"/>
          </a:xfrm>
          <a:custGeom>
            <a:avLst/>
            <a:gdLst>
              <a:gd name="T0" fmla="*/ 2147483647 w 1354"/>
              <a:gd name="T1" fmla="*/ 2147483647 h 1468"/>
              <a:gd name="T2" fmla="*/ 0 w 1354"/>
              <a:gd name="T3" fmla="*/ 2147483647 h 1468"/>
              <a:gd name="T4" fmla="*/ 2147483647 w 1354"/>
              <a:gd name="T5" fmla="*/ 2147483647 h 1468"/>
              <a:gd name="T6" fmla="*/ 2147483647 w 1354"/>
              <a:gd name="T7" fmla="*/ 2147483647 h 1468"/>
              <a:gd name="T8" fmla="*/ 2147483647 w 1354"/>
              <a:gd name="T9" fmla="*/ 2147483647 h 1468"/>
              <a:gd name="T10" fmla="*/ 2147483647 w 1354"/>
              <a:gd name="T11" fmla="*/ 2147483647 h 1468"/>
              <a:gd name="T12" fmla="*/ 2147483647 w 1354"/>
              <a:gd name="T13" fmla="*/ 2147483647 h 1468"/>
              <a:gd name="T14" fmla="*/ 2147483647 w 1354"/>
              <a:gd name="T15" fmla="*/ 2147483647 h 1468"/>
              <a:gd name="T16" fmla="*/ 2147483647 w 1354"/>
              <a:gd name="T17" fmla="*/ 2147483647 h 1468"/>
              <a:gd name="T18" fmla="*/ 2147483647 w 1354"/>
              <a:gd name="T19" fmla="*/ 2147483647 h 1468"/>
              <a:gd name="T20" fmla="*/ 2147483647 w 1354"/>
              <a:gd name="T21" fmla="*/ 2147483647 h 1468"/>
              <a:gd name="T22" fmla="*/ 2147483647 w 1354"/>
              <a:gd name="T23" fmla="*/ 2147483647 h 1468"/>
              <a:gd name="T24" fmla="*/ 2147483647 w 1354"/>
              <a:gd name="T25" fmla="*/ 2147483647 h 1468"/>
              <a:gd name="T26" fmla="*/ 2147483647 w 1354"/>
              <a:gd name="T27" fmla="*/ 2147483647 h 1468"/>
              <a:gd name="T28" fmla="*/ 2147483647 w 1354"/>
              <a:gd name="T29" fmla="*/ 0 h 1468"/>
              <a:gd name="T30" fmla="*/ 2147483647 w 1354"/>
              <a:gd name="T31" fmla="*/ 2147483647 h 1468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354"/>
              <a:gd name="T49" fmla="*/ 0 h 1468"/>
              <a:gd name="T50" fmla="*/ 1354 w 1354"/>
              <a:gd name="T51" fmla="*/ 1468 h 1468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354" h="1468">
                <a:moveTo>
                  <a:pt x="1008" y="53"/>
                </a:moveTo>
                <a:lnTo>
                  <a:pt x="0" y="317"/>
                </a:lnTo>
                <a:lnTo>
                  <a:pt x="370" y="384"/>
                </a:lnTo>
                <a:lnTo>
                  <a:pt x="581" y="557"/>
                </a:lnTo>
                <a:lnTo>
                  <a:pt x="734" y="883"/>
                </a:lnTo>
                <a:lnTo>
                  <a:pt x="884" y="1276"/>
                </a:lnTo>
                <a:lnTo>
                  <a:pt x="898" y="1468"/>
                </a:lnTo>
                <a:lnTo>
                  <a:pt x="1162" y="1219"/>
                </a:lnTo>
                <a:lnTo>
                  <a:pt x="1354" y="979"/>
                </a:lnTo>
                <a:lnTo>
                  <a:pt x="1282" y="734"/>
                </a:lnTo>
                <a:lnTo>
                  <a:pt x="1306" y="485"/>
                </a:lnTo>
                <a:lnTo>
                  <a:pt x="1195" y="384"/>
                </a:lnTo>
                <a:lnTo>
                  <a:pt x="1262" y="178"/>
                </a:lnTo>
                <a:lnTo>
                  <a:pt x="1157" y="82"/>
                </a:lnTo>
                <a:lnTo>
                  <a:pt x="1210" y="0"/>
                </a:lnTo>
                <a:lnTo>
                  <a:pt x="1008" y="5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0450" name="Freeform 50"/>
          <p:cNvSpPr>
            <a:spLocks/>
          </p:cNvSpPr>
          <p:nvPr/>
        </p:nvSpPr>
        <p:spPr bwMode="auto">
          <a:xfrm>
            <a:off x="6788150" y="2097088"/>
            <a:ext cx="2149475" cy="1554162"/>
          </a:xfrm>
          <a:custGeom>
            <a:avLst/>
            <a:gdLst>
              <a:gd name="T0" fmla="*/ 2147483647 w 1354"/>
              <a:gd name="T1" fmla="*/ 2147483647 h 979"/>
              <a:gd name="T2" fmla="*/ 0 w 1354"/>
              <a:gd name="T3" fmla="*/ 2147483647 h 979"/>
              <a:gd name="T4" fmla="*/ 2147483647 w 1354"/>
              <a:gd name="T5" fmla="*/ 2147483647 h 979"/>
              <a:gd name="T6" fmla="*/ 2147483647 w 1354"/>
              <a:gd name="T7" fmla="*/ 2147483647 h 979"/>
              <a:gd name="T8" fmla="*/ 2147483647 w 1354"/>
              <a:gd name="T9" fmla="*/ 2147483647 h 979"/>
              <a:gd name="T10" fmla="*/ 2147483647 w 1354"/>
              <a:gd name="T11" fmla="*/ 2147483647 h 979"/>
              <a:gd name="T12" fmla="*/ 2147483647 w 1354"/>
              <a:gd name="T13" fmla="*/ 2147483647 h 979"/>
              <a:gd name="T14" fmla="*/ 2147483647 w 1354"/>
              <a:gd name="T15" fmla="*/ 2147483647 h 979"/>
              <a:gd name="T16" fmla="*/ 2147483647 w 1354"/>
              <a:gd name="T17" fmla="*/ 2147483647 h 979"/>
              <a:gd name="T18" fmla="*/ 2147483647 w 1354"/>
              <a:gd name="T19" fmla="*/ 2147483647 h 979"/>
              <a:gd name="T20" fmla="*/ 2147483647 w 1354"/>
              <a:gd name="T21" fmla="*/ 2147483647 h 979"/>
              <a:gd name="T22" fmla="*/ 2147483647 w 1354"/>
              <a:gd name="T23" fmla="*/ 2147483647 h 979"/>
              <a:gd name="T24" fmla="*/ 2147483647 w 1354"/>
              <a:gd name="T25" fmla="*/ 2147483647 h 979"/>
              <a:gd name="T26" fmla="*/ 2147483647 w 1354"/>
              <a:gd name="T27" fmla="*/ 2147483647 h 979"/>
              <a:gd name="T28" fmla="*/ 2147483647 w 1354"/>
              <a:gd name="T29" fmla="*/ 0 h 979"/>
              <a:gd name="T30" fmla="*/ 2147483647 w 1354"/>
              <a:gd name="T31" fmla="*/ 2147483647 h 97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354"/>
              <a:gd name="T49" fmla="*/ 0 h 979"/>
              <a:gd name="T50" fmla="*/ 1354 w 1354"/>
              <a:gd name="T51" fmla="*/ 979 h 979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354" h="979">
                <a:moveTo>
                  <a:pt x="1008" y="53"/>
                </a:moveTo>
                <a:lnTo>
                  <a:pt x="0" y="317"/>
                </a:lnTo>
                <a:lnTo>
                  <a:pt x="370" y="384"/>
                </a:lnTo>
                <a:lnTo>
                  <a:pt x="581" y="557"/>
                </a:lnTo>
                <a:lnTo>
                  <a:pt x="734" y="883"/>
                </a:lnTo>
                <a:lnTo>
                  <a:pt x="874" y="637"/>
                </a:lnTo>
                <a:lnTo>
                  <a:pt x="1081" y="709"/>
                </a:lnTo>
                <a:lnTo>
                  <a:pt x="1254" y="892"/>
                </a:lnTo>
                <a:lnTo>
                  <a:pt x="1354" y="979"/>
                </a:lnTo>
                <a:lnTo>
                  <a:pt x="1282" y="734"/>
                </a:lnTo>
                <a:lnTo>
                  <a:pt x="1306" y="485"/>
                </a:lnTo>
                <a:lnTo>
                  <a:pt x="1195" y="384"/>
                </a:lnTo>
                <a:lnTo>
                  <a:pt x="1262" y="178"/>
                </a:lnTo>
                <a:lnTo>
                  <a:pt x="1157" y="82"/>
                </a:lnTo>
                <a:lnTo>
                  <a:pt x="1210" y="0"/>
                </a:lnTo>
                <a:lnTo>
                  <a:pt x="1008" y="5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535" name="Rectangle 2"/>
          <p:cNvSpPr>
            <a:spLocks noGrp="1" noChangeArrowheads="1"/>
          </p:cNvSpPr>
          <p:nvPr>
            <p:ph type="title"/>
          </p:nvPr>
        </p:nvSpPr>
        <p:spPr>
          <a:xfrm>
            <a:off x="776288" y="304800"/>
            <a:ext cx="7948612" cy="1143000"/>
          </a:xfrm>
        </p:spPr>
        <p:txBody>
          <a:bodyPr/>
          <a:lstStyle/>
          <a:p>
            <a:pPr eaLnBrk="1" hangingPunct="1"/>
            <a:r>
              <a:rPr lang="en-US" altLang="en-US" sz="4000"/>
              <a:t>Triangulate an </a:t>
            </a:r>
            <a:r>
              <a:rPr lang="en-US" altLang="en-US" sz="4000" i="1">
                <a:solidFill>
                  <a:srgbClr val="008380"/>
                </a:solidFill>
              </a:rPr>
              <a:t>l</a:t>
            </a:r>
            <a:r>
              <a:rPr lang="en-US" altLang="en-US" sz="4000"/>
              <a:t>-Monotone Polygon</a:t>
            </a:r>
          </a:p>
        </p:txBody>
      </p:sp>
      <p:sp>
        <p:nvSpPr>
          <p:cNvPr id="22536" name="Rectangle 5"/>
          <p:cNvSpPr>
            <a:spLocks noChangeArrowheads="1"/>
          </p:cNvSpPr>
          <p:nvPr/>
        </p:nvSpPr>
        <p:spPr bwMode="auto">
          <a:xfrm>
            <a:off x="482600" y="1355725"/>
            <a:ext cx="66071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Update, case 2: new vertex lies on reflex chain</a:t>
            </a:r>
            <a:endParaRPr lang="el-GR" altLang="en-US" sz="240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30415" name="Line 15"/>
          <p:cNvSpPr>
            <a:spLocks noChangeShapeType="1"/>
          </p:cNvSpPr>
          <p:nvPr/>
        </p:nvSpPr>
        <p:spPr bwMode="auto">
          <a:xfrm>
            <a:off x="7392988" y="2698750"/>
            <a:ext cx="296862" cy="258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0416" name="Line 16"/>
          <p:cNvSpPr>
            <a:spLocks noChangeShapeType="1"/>
          </p:cNvSpPr>
          <p:nvPr/>
        </p:nvSpPr>
        <p:spPr bwMode="auto">
          <a:xfrm>
            <a:off x="7689850" y="2957513"/>
            <a:ext cx="274638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0417" name="Line 17"/>
          <p:cNvSpPr>
            <a:spLocks noChangeShapeType="1"/>
          </p:cNvSpPr>
          <p:nvPr/>
        </p:nvSpPr>
        <p:spPr bwMode="auto">
          <a:xfrm flipV="1">
            <a:off x="6775450" y="2171700"/>
            <a:ext cx="1592263" cy="427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0418" name="Line 18"/>
          <p:cNvSpPr>
            <a:spLocks noChangeShapeType="1"/>
          </p:cNvSpPr>
          <p:nvPr/>
        </p:nvSpPr>
        <p:spPr bwMode="auto">
          <a:xfrm>
            <a:off x="8162925" y="2082800"/>
            <a:ext cx="7938" cy="1851025"/>
          </a:xfrm>
          <a:prstGeom prst="line">
            <a:avLst/>
          </a:prstGeom>
          <a:noFill/>
          <a:ln w="38100">
            <a:solidFill>
              <a:srgbClr val="FF99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0419" name="Line 19"/>
          <p:cNvSpPr>
            <a:spLocks noChangeShapeType="1"/>
          </p:cNvSpPr>
          <p:nvPr/>
        </p:nvSpPr>
        <p:spPr bwMode="auto">
          <a:xfrm>
            <a:off x="6767513" y="2590800"/>
            <a:ext cx="625475" cy="106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0420" name="Oval 20"/>
          <p:cNvSpPr>
            <a:spLocks noChangeArrowheads="1"/>
          </p:cNvSpPr>
          <p:nvPr/>
        </p:nvSpPr>
        <p:spPr bwMode="auto">
          <a:xfrm>
            <a:off x="6761163" y="2543175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30421" name="Oval 21"/>
          <p:cNvSpPr>
            <a:spLocks noChangeArrowheads="1"/>
          </p:cNvSpPr>
          <p:nvPr/>
        </p:nvSpPr>
        <p:spPr bwMode="auto">
          <a:xfrm>
            <a:off x="7346950" y="2659063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30422" name="Oval 22"/>
          <p:cNvSpPr>
            <a:spLocks noChangeArrowheads="1"/>
          </p:cNvSpPr>
          <p:nvPr/>
        </p:nvSpPr>
        <p:spPr bwMode="auto">
          <a:xfrm>
            <a:off x="7651750" y="2941638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30423" name="Oval 23"/>
          <p:cNvSpPr>
            <a:spLocks noChangeArrowheads="1"/>
          </p:cNvSpPr>
          <p:nvPr/>
        </p:nvSpPr>
        <p:spPr bwMode="auto">
          <a:xfrm>
            <a:off x="7896225" y="3429000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30428" name="Rectangle 28"/>
          <p:cNvSpPr>
            <a:spLocks noChangeArrowheads="1"/>
          </p:cNvSpPr>
          <p:nvPr/>
        </p:nvSpPr>
        <p:spPr bwMode="auto">
          <a:xfrm>
            <a:off x="476250" y="2149475"/>
            <a:ext cx="6210300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000" dirty="0">
                <a:cs typeface="Times New Roman" panose="02020603050405020304" pitchFamily="18" charset="0"/>
                <a:sym typeface="Symbol" panose="05050102010706020507" pitchFamily="18" charset="2"/>
              </a:rPr>
              <a:t>Case a: The new vertex lies above line through previous two vertices: Triangulate (and pop off stack).</a:t>
            </a:r>
            <a:endParaRPr lang="el-GR" altLang="en-US" sz="2000" dirty="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30430" name="Oval 30"/>
          <p:cNvSpPr>
            <a:spLocks noChangeArrowheads="1"/>
          </p:cNvSpPr>
          <p:nvPr/>
        </p:nvSpPr>
        <p:spPr bwMode="auto">
          <a:xfrm>
            <a:off x="8124825" y="3055938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30431" name="Line 31"/>
          <p:cNvSpPr>
            <a:spLocks noChangeShapeType="1"/>
          </p:cNvSpPr>
          <p:nvPr/>
        </p:nvSpPr>
        <p:spPr bwMode="auto">
          <a:xfrm flipV="1">
            <a:off x="7940675" y="3116263"/>
            <a:ext cx="228600" cy="358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0432" name="Line 32"/>
          <p:cNvSpPr>
            <a:spLocks noChangeShapeType="1"/>
          </p:cNvSpPr>
          <p:nvPr/>
        </p:nvSpPr>
        <p:spPr bwMode="auto">
          <a:xfrm flipH="1" flipV="1">
            <a:off x="7680325" y="2971800"/>
            <a:ext cx="457200" cy="1444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0433" name="Line 33"/>
          <p:cNvSpPr>
            <a:spLocks noChangeShapeType="1"/>
          </p:cNvSpPr>
          <p:nvPr/>
        </p:nvSpPr>
        <p:spPr bwMode="auto">
          <a:xfrm flipH="1" flipV="1">
            <a:off x="7407275" y="2713038"/>
            <a:ext cx="754063" cy="403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0434" name="Rectangle 34"/>
          <p:cNvSpPr>
            <a:spLocks noChangeArrowheads="1"/>
          </p:cNvSpPr>
          <p:nvPr/>
        </p:nvSpPr>
        <p:spPr bwMode="auto">
          <a:xfrm>
            <a:off x="477838" y="4244975"/>
            <a:ext cx="6210300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000">
                <a:cs typeface="Times New Roman" panose="02020603050405020304" pitchFamily="18" charset="0"/>
                <a:sym typeface="Symbol" panose="05050102010706020507" pitchFamily="18" charset="2"/>
              </a:rPr>
              <a:t>Case b: The new vertex lies below line through previous two vertices: Add to reflex chain (stack).</a:t>
            </a:r>
            <a:endParaRPr lang="el-GR" altLang="en-US" sz="200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30435" name="Line 35"/>
          <p:cNvSpPr>
            <a:spLocks noChangeShapeType="1"/>
          </p:cNvSpPr>
          <p:nvPr/>
        </p:nvSpPr>
        <p:spPr bwMode="auto">
          <a:xfrm>
            <a:off x="7308850" y="4741863"/>
            <a:ext cx="296863" cy="258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0436" name="Line 36"/>
          <p:cNvSpPr>
            <a:spLocks noChangeShapeType="1"/>
          </p:cNvSpPr>
          <p:nvPr/>
        </p:nvSpPr>
        <p:spPr bwMode="auto">
          <a:xfrm>
            <a:off x="7605713" y="5000625"/>
            <a:ext cx="274637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0437" name="Line 37"/>
          <p:cNvSpPr>
            <a:spLocks noChangeShapeType="1"/>
          </p:cNvSpPr>
          <p:nvPr/>
        </p:nvSpPr>
        <p:spPr bwMode="auto">
          <a:xfrm flipV="1">
            <a:off x="6691313" y="4214813"/>
            <a:ext cx="1592262" cy="4270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0438" name="Line 38"/>
          <p:cNvSpPr>
            <a:spLocks noChangeShapeType="1"/>
          </p:cNvSpPr>
          <p:nvPr/>
        </p:nvSpPr>
        <p:spPr bwMode="auto">
          <a:xfrm>
            <a:off x="8078788" y="4125913"/>
            <a:ext cx="7937" cy="1995487"/>
          </a:xfrm>
          <a:prstGeom prst="line">
            <a:avLst/>
          </a:prstGeom>
          <a:noFill/>
          <a:ln w="38100">
            <a:solidFill>
              <a:srgbClr val="FF99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0439" name="Line 39"/>
          <p:cNvSpPr>
            <a:spLocks noChangeShapeType="1"/>
          </p:cNvSpPr>
          <p:nvPr/>
        </p:nvSpPr>
        <p:spPr bwMode="auto">
          <a:xfrm>
            <a:off x="6683375" y="4633913"/>
            <a:ext cx="625475" cy="106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0440" name="Oval 40"/>
          <p:cNvSpPr>
            <a:spLocks noChangeArrowheads="1"/>
          </p:cNvSpPr>
          <p:nvPr/>
        </p:nvSpPr>
        <p:spPr bwMode="auto">
          <a:xfrm>
            <a:off x="6677025" y="4586288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30441" name="Oval 41"/>
          <p:cNvSpPr>
            <a:spLocks noChangeArrowheads="1"/>
          </p:cNvSpPr>
          <p:nvPr/>
        </p:nvSpPr>
        <p:spPr bwMode="auto">
          <a:xfrm>
            <a:off x="7262813" y="4702175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30442" name="Oval 42"/>
          <p:cNvSpPr>
            <a:spLocks noChangeArrowheads="1"/>
          </p:cNvSpPr>
          <p:nvPr/>
        </p:nvSpPr>
        <p:spPr bwMode="auto">
          <a:xfrm>
            <a:off x="7567613" y="4984750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30443" name="Oval 43"/>
          <p:cNvSpPr>
            <a:spLocks noChangeArrowheads="1"/>
          </p:cNvSpPr>
          <p:nvPr/>
        </p:nvSpPr>
        <p:spPr bwMode="auto">
          <a:xfrm>
            <a:off x="7812088" y="5472113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30444" name="Oval 44"/>
          <p:cNvSpPr>
            <a:spLocks noChangeArrowheads="1"/>
          </p:cNvSpPr>
          <p:nvPr/>
        </p:nvSpPr>
        <p:spPr bwMode="auto">
          <a:xfrm>
            <a:off x="8054975" y="6097588"/>
            <a:ext cx="88900" cy="88900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30445" name="Line 45"/>
          <p:cNvSpPr>
            <a:spLocks noChangeShapeType="1"/>
          </p:cNvSpPr>
          <p:nvPr/>
        </p:nvSpPr>
        <p:spPr bwMode="auto">
          <a:xfrm>
            <a:off x="7856538" y="5518150"/>
            <a:ext cx="236537" cy="6175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0448" name="Freeform 48"/>
          <p:cNvSpPr>
            <a:spLocks/>
          </p:cNvSpPr>
          <p:nvPr/>
        </p:nvSpPr>
        <p:spPr bwMode="auto">
          <a:xfrm>
            <a:off x="7604125" y="5006975"/>
            <a:ext cx="769938" cy="1516063"/>
          </a:xfrm>
          <a:custGeom>
            <a:avLst/>
            <a:gdLst>
              <a:gd name="T0" fmla="*/ 0 w 485"/>
              <a:gd name="T1" fmla="*/ 0 h 955"/>
              <a:gd name="T2" fmla="*/ 2147483647 w 485"/>
              <a:gd name="T3" fmla="*/ 2147483647 h 955"/>
              <a:gd name="T4" fmla="*/ 0 60000 65536"/>
              <a:gd name="T5" fmla="*/ 0 60000 65536"/>
              <a:gd name="T6" fmla="*/ 0 w 485"/>
              <a:gd name="T7" fmla="*/ 0 h 955"/>
              <a:gd name="T8" fmla="*/ 485 w 485"/>
              <a:gd name="T9" fmla="*/ 955 h 95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5" h="955">
                <a:moveTo>
                  <a:pt x="0" y="0"/>
                </a:moveTo>
                <a:lnTo>
                  <a:pt x="485" y="955"/>
                </a:lnTo>
              </a:path>
            </a:pathLst>
          </a:cu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0449" name="Line 49"/>
          <p:cNvSpPr>
            <a:spLocks noChangeShapeType="1"/>
          </p:cNvSpPr>
          <p:nvPr/>
        </p:nvSpPr>
        <p:spPr bwMode="auto">
          <a:xfrm>
            <a:off x="7710488" y="2995613"/>
            <a:ext cx="533400" cy="10287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51" grpId="0" animBg="1"/>
      <p:bldP spid="230450" grpId="0" animBg="1"/>
      <p:bldP spid="230415" grpId="0" animBg="1"/>
      <p:bldP spid="230416" grpId="0" animBg="1"/>
      <p:bldP spid="230417" grpId="0" animBg="1"/>
      <p:bldP spid="230418" grpId="0" animBg="1"/>
      <p:bldP spid="230419" grpId="0" animBg="1"/>
      <p:bldP spid="230420" grpId="0" animBg="1"/>
      <p:bldP spid="230421" grpId="0" animBg="1"/>
      <p:bldP spid="230422" grpId="0" animBg="1"/>
      <p:bldP spid="230423" grpId="0" animBg="1"/>
      <p:bldP spid="230428" grpId="0"/>
      <p:bldP spid="230430" grpId="0" animBg="1"/>
      <p:bldP spid="230431" grpId="0" animBg="1"/>
      <p:bldP spid="230432" grpId="0" animBg="1"/>
      <p:bldP spid="230433" grpId="0" animBg="1"/>
      <p:bldP spid="230434" grpId="0"/>
      <p:bldP spid="230435" grpId="0" animBg="1"/>
      <p:bldP spid="230436" grpId="0" animBg="1"/>
      <p:bldP spid="230437" grpId="0" animBg="1"/>
      <p:bldP spid="230438" grpId="0" animBg="1"/>
      <p:bldP spid="230439" grpId="0" animBg="1"/>
      <p:bldP spid="230440" grpId="0" animBg="1"/>
      <p:bldP spid="230441" grpId="0" animBg="1"/>
      <p:bldP spid="230442" grpId="0" animBg="1"/>
      <p:bldP spid="230443" grpId="0" animBg="1"/>
      <p:bldP spid="230444" grpId="0" animBg="1"/>
      <p:bldP spid="230445" grpId="0" animBg="1"/>
      <p:bldP spid="230448" grpId="0" animBg="1"/>
      <p:bldP spid="23044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1/28/20</a:t>
            </a: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8675D7C0-12C8-4B99-8FB3-6783F4B6E71F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776288" y="304800"/>
            <a:ext cx="7948612" cy="1143000"/>
          </a:xfrm>
        </p:spPr>
        <p:txBody>
          <a:bodyPr/>
          <a:lstStyle/>
          <a:p>
            <a:pPr eaLnBrk="1" hangingPunct="1"/>
            <a:r>
              <a:rPr lang="en-US" altLang="en-US" sz="4000"/>
              <a:t>Triangulate an </a:t>
            </a:r>
            <a:r>
              <a:rPr lang="en-US" altLang="en-US" sz="4000" i="1">
                <a:solidFill>
                  <a:srgbClr val="008380"/>
                </a:solidFill>
              </a:rPr>
              <a:t>l</a:t>
            </a:r>
            <a:r>
              <a:rPr lang="en-US" altLang="en-US" sz="4000"/>
              <a:t>-Monotone Polygon</a:t>
            </a:r>
          </a:p>
        </p:txBody>
      </p:sp>
      <p:sp>
        <p:nvSpPr>
          <p:cNvPr id="23558" name="Rectangle 3"/>
          <p:cNvSpPr>
            <a:spLocks noChangeArrowheads="1"/>
          </p:cNvSpPr>
          <p:nvPr/>
        </p:nvSpPr>
        <p:spPr bwMode="auto">
          <a:xfrm>
            <a:off x="482600" y="1355725"/>
            <a:ext cx="8321675" cy="5043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800">
                <a:cs typeface="Times New Roman" panose="02020603050405020304" pitchFamily="18" charset="0"/>
                <a:sym typeface="Symbol" panose="05050102010706020507" pitchFamily="18" charset="2"/>
              </a:rPr>
              <a:t>Distinguish cases in constant time using half-plane tests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800">
                <a:cs typeface="Times New Roman" panose="02020603050405020304" pitchFamily="18" charset="0"/>
                <a:sym typeface="Symbol" panose="05050102010706020507" pitchFamily="18" charset="2"/>
              </a:rPr>
              <a:t>Sweep line hits every vertex once, therefore each vertex is pushed on the stack at most once.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800">
                <a:cs typeface="Times New Roman" panose="02020603050405020304" pitchFamily="18" charset="0"/>
                <a:sym typeface="Symbol" panose="05050102010706020507" pitchFamily="18" charset="2"/>
              </a:rPr>
              <a:t>Every vertex can be popped from the stack (in order to form a new triangle) at most once.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Symbol" panose="05050102010706020507" pitchFamily="18" charset="2"/>
              <a:buChar char="Þ"/>
            </a:pPr>
            <a:r>
              <a:rPr lang="en-US" altLang="en-US" sz="2800">
                <a:cs typeface="Times New Roman" panose="02020603050405020304" pitchFamily="18" charset="0"/>
                <a:sym typeface="Symbol" panose="05050102010706020507" pitchFamily="18" charset="2"/>
              </a:rPr>
              <a:t> Constant time per vertex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Symbol" panose="05050102010706020507" pitchFamily="18" charset="2"/>
              <a:buChar char="Þ"/>
            </a:pP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O(</a:t>
            </a:r>
            <a:r>
              <a:rPr lang="en-US" altLang="en-US" sz="28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800">
                <a:cs typeface="Times New Roman" panose="02020603050405020304" pitchFamily="18" charset="0"/>
                <a:sym typeface="Symbol" panose="05050102010706020507" pitchFamily="18" charset="2"/>
              </a:rPr>
              <a:t> total runtime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ChangeArrowheads="1"/>
          </p:cNvSpPr>
          <p:nvPr/>
        </p:nvSpPr>
        <p:spPr bwMode="auto">
          <a:xfrm>
            <a:off x="1135063" y="4530725"/>
            <a:ext cx="7594600" cy="822325"/>
          </a:xfrm>
          <a:prstGeom prst="rect">
            <a:avLst/>
          </a:prstGeom>
          <a:solidFill>
            <a:srgbClr val="FFFF00">
              <a:alpha val="8705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1/28/20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42F8D232-2A32-4FDC-89DD-1BAA0E466703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/>
          </a:p>
        </p:txBody>
      </p:sp>
      <p:sp>
        <p:nvSpPr>
          <p:cNvPr id="245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Triangulating a Polygon</a:t>
            </a:r>
          </a:p>
        </p:txBody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14500"/>
            <a:ext cx="7993063" cy="4075113"/>
          </a:xfrm>
        </p:spPr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en-US" altLang="en-US" sz="2800">
                <a:cs typeface="Times New Roman" panose="02020603050405020304" pitchFamily="18" charset="0"/>
                <a:sym typeface="Symbol" panose="05050102010706020507" pitchFamily="18" charset="2"/>
              </a:rPr>
              <a:t>There is a simple </a:t>
            </a: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O(</a:t>
            </a:r>
            <a:r>
              <a:rPr lang="en-US" altLang="en-US" sz="28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800" baseline="300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800">
                <a:cs typeface="Times New Roman" panose="02020603050405020304" pitchFamily="18" charset="0"/>
                <a:sym typeface="Symbol" panose="05050102010706020507" pitchFamily="18" charset="2"/>
              </a:rPr>
              <a:t> time algorithm based on the proof of Theorem 1.</a:t>
            </a:r>
          </a:p>
          <a:p>
            <a:pPr eaLnBrk="1" hangingPunct="1">
              <a:buClr>
                <a:schemeClr val="tx1"/>
              </a:buClr>
            </a:pPr>
            <a:r>
              <a:rPr lang="en-US" altLang="en-US" sz="2800">
                <a:cs typeface="Times New Roman" panose="02020603050405020304" pitchFamily="18" charset="0"/>
                <a:sym typeface="Symbol" panose="05050102010706020507" pitchFamily="18" charset="2"/>
              </a:rPr>
              <a:t>There is a very complicated </a:t>
            </a: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O(</a:t>
            </a:r>
            <a:r>
              <a:rPr lang="en-US" altLang="en-US" sz="28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800">
                <a:cs typeface="Times New Roman" panose="02020603050405020304" pitchFamily="18" charset="0"/>
                <a:sym typeface="Symbol" panose="05050102010706020507" pitchFamily="18" charset="2"/>
              </a:rPr>
              <a:t> time algorithm (Chazelle ’91) which is impractical to implement.</a:t>
            </a:r>
          </a:p>
          <a:p>
            <a:pPr eaLnBrk="1" hangingPunct="1">
              <a:buClr>
                <a:schemeClr val="tx1"/>
              </a:buClr>
            </a:pPr>
            <a:r>
              <a:rPr lang="en-US" altLang="en-US" sz="2800">
                <a:cs typeface="Times New Roman" panose="02020603050405020304" pitchFamily="18" charset="0"/>
                <a:sym typeface="Symbol" panose="05050102010706020507" pitchFamily="18" charset="2"/>
              </a:rPr>
              <a:t>We will discuss a practical </a:t>
            </a: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O(</a:t>
            </a:r>
            <a:r>
              <a:rPr lang="en-US" altLang="en-US" sz="28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log </a:t>
            </a:r>
            <a:r>
              <a:rPr lang="en-US" altLang="en-US" sz="28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8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800">
                <a:cs typeface="Times New Roman" panose="02020603050405020304" pitchFamily="18" charset="0"/>
                <a:sym typeface="Symbol" panose="05050102010706020507" pitchFamily="18" charset="2"/>
              </a:rPr>
              <a:t> time algorithm:</a:t>
            </a:r>
          </a:p>
          <a:p>
            <a:pPr marL="914400" lvl="1" indent="-457200" eaLnBrk="1" hangingPunct="1">
              <a:buClr>
                <a:schemeClr val="tx1"/>
              </a:buClr>
              <a:buFont typeface="Times New Roman" panose="02020603050405020304" pitchFamily="18" charset="0"/>
              <a:buAutoNum type="arabicPeriod"/>
            </a:pPr>
            <a:r>
              <a:rPr lang="en-US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Split polygon into </a:t>
            </a:r>
            <a:r>
              <a:rPr lang="en-US" altLang="en-US" sz="2400" b="1">
                <a:cs typeface="Times New Roman" panose="02020603050405020304" pitchFamily="18" charset="0"/>
                <a:sym typeface="Symbol" panose="05050102010706020507" pitchFamily="18" charset="2"/>
              </a:rPr>
              <a:t>monotone polygons</a:t>
            </a:r>
            <a:r>
              <a:rPr lang="en-US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 (</a:t>
            </a:r>
            <a:r>
              <a:rPr lang="en-US" altLang="en-US" sz="24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O(</a:t>
            </a:r>
            <a:r>
              <a:rPr lang="en-US" altLang="en-US" sz="24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 </a:t>
            </a:r>
            <a:r>
              <a:rPr lang="en-US" altLang="en-US" sz="24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log</a:t>
            </a:r>
            <a:r>
              <a:rPr lang="en-US" altLang="en-US" sz="24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n</a:t>
            </a:r>
            <a:r>
              <a:rPr lang="en-US" altLang="en-US" sz="24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 time)</a:t>
            </a:r>
          </a:p>
          <a:p>
            <a:pPr marL="914400" lvl="1" indent="-457200" eaLnBrk="1" hangingPunct="1">
              <a:buClr>
                <a:schemeClr val="tx1"/>
              </a:buClr>
              <a:buFont typeface="Times New Roman" panose="02020603050405020304" pitchFamily="18" charset="0"/>
              <a:buAutoNum type="arabicPeriod"/>
            </a:pPr>
            <a:r>
              <a:rPr lang="en-US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Triangulate each monotone polygon (</a:t>
            </a:r>
            <a:r>
              <a:rPr lang="en-US" altLang="en-US" sz="24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O(</a:t>
            </a:r>
            <a:r>
              <a:rPr lang="en-US" altLang="en-US" sz="24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4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 time)</a:t>
            </a:r>
          </a:p>
          <a:p>
            <a:pPr eaLnBrk="1" hangingPunct="1">
              <a:buClr>
                <a:schemeClr val="tx1"/>
              </a:buClr>
            </a:pPr>
            <a:endParaRPr lang="en-US" altLang="en-US" sz="2800"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1/28/20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499F0B0F-89AC-412E-8102-EA7E6824B273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Finding a Monotone Subdivision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70025"/>
            <a:ext cx="7772400" cy="4114800"/>
          </a:xfrm>
        </p:spPr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en-US" altLang="en-US" sz="2400" b="1" dirty="0">
                <a:solidFill>
                  <a:schemeClr val="accent2"/>
                </a:solidFill>
              </a:rPr>
              <a:t>Monotone subdivision:</a:t>
            </a:r>
            <a:r>
              <a:rPr lang="en-US" altLang="en-US" sz="2400" dirty="0"/>
              <a:t> subdivision of the simple polygon </a:t>
            </a:r>
            <a:r>
              <a:rPr lang="en-US" altLang="en-US" sz="2400" i="1" dirty="0">
                <a:solidFill>
                  <a:srgbClr val="008380"/>
                </a:solidFill>
              </a:rPr>
              <a:t>P</a:t>
            </a:r>
            <a:r>
              <a:rPr lang="en-US" altLang="en-US" sz="2400" dirty="0"/>
              <a:t> into monotone pieces</a:t>
            </a:r>
          </a:p>
          <a:p>
            <a:pPr eaLnBrk="1" hangingPunct="1">
              <a:buClr>
                <a:schemeClr val="tx1"/>
              </a:buClr>
            </a:pPr>
            <a:r>
              <a:rPr lang="en-US" altLang="en-US" sz="2400" dirty="0"/>
              <a:t>Use plane sweep to add diagonals to </a:t>
            </a:r>
            <a:r>
              <a:rPr lang="en-US" altLang="en-US" sz="2400" i="1" dirty="0">
                <a:solidFill>
                  <a:srgbClr val="008380"/>
                </a:solidFill>
              </a:rPr>
              <a:t>P</a:t>
            </a:r>
            <a:r>
              <a:rPr lang="en-US" altLang="en-US" sz="2400" dirty="0"/>
              <a:t> that partition </a:t>
            </a:r>
            <a:r>
              <a:rPr lang="en-US" altLang="en-US" sz="2400" i="1" dirty="0">
                <a:solidFill>
                  <a:srgbClr val="008380"/>
                </a:solidFill>
              </a:rPr>
              <a:t>P</a:t>
            </a:r>
            <a:r>
              <a:rPr lang="en-US" altLang="en-US" sz="2400" dirty="0"/>
              <a:t> into monotone pieces</a:t>
            </a:r>
          </a:p>
          <a:p>
            <a:pPr eaLnBrk="1" hangingPunct="1">
              <a:buClr>
                <a:schemeClr val="tx1"/>
              </a:buClr>
            </a:pPr>
            <a:r>
              <a:rPr lang="en-US" altLang="en-US" sz="2400" dirty="0"/>
              <a:t>Events at which violation of </a:t>
            </a:r>
            <a:r>
              <a:rPr lang="en-US" altLang="en-US" sz="2400" i="1" dirty="0">
                <a:solidFill>
                  <a:srgbClr val="008380"/>
                </a:solidFill>
              </a:rPr>
              <a:t>x</a:t>
            </a:r>
            <a:r>
              <a:rPr lang="en-US" altLang="en-US" sz="2400" dirty="0"/>
              <a:t>-monotonicity occurs:</a:t>
            </a:r>
          </a:p>
          <a:p>
            <a:pPr lvl="1" eaLnBrk="1" hangingPunct="1">
              <a:buClr>
                <a:schemeClr val="tx1"/>
              </a:buClr>
              <a:buFontTx/>
              <a:buNone/>
            </a:pPr>
            <a:endParaRPr lang="en-US" altLang="en-US" sz="2000" dirty="0"/>
          </a:p>
        </p:txBody>
      </p:sp>
      <p:sp>
        <p:nvSpPr>
          <p:cNvPr id="25607" name="Freeform 20"/>
          <p:cNvSpPr>
            <a:spLocks/>
          </p:cNvSpPr>
          <p:nvPr/>
        </p:nvSpPr>
        <p:spPr bwMode="auto">
          <a:xfrm>
            <a:off x="2400300" y="4868863"/>
            <a:ext cx="1379538" cy="731837"/>
          </a:xfrm>
          <a:custGeom>
            <a:avLst/>
            <a:gdLst>
              <a:gd name="T0" fmla="*/ 0 w 869"/>
              <a:gd name="T1" fmla="*/ 2147483647 h 461"/>
              <a:gd name="T2" fmla="*/ 2147483647 w 869"/>
              <a:gd name="T3" fmla="*/ 0 h 461"/>
              <a:gd name="T4" fmla="*/ 2147483647 w 869"/>
              <a:gd name="T5" fmla="*/ 2147483647 h 461"/>
              <a:gd name="T6" fmla="*/ 2147483647 w 869"/>
              <a:gd name="T7" fmla="*/ 2147483647 h 461"/>
              <a:gd name="T8" fmla="*/ 2147483647 w 869"/>
              <a:gd name="T9" fmla="*/ 2147483647 h 461"/>
              <a:gd name="T10" fmla="*/ 2147483647 w 869"/>
              <a:gd name="T11" fmla="*/ 2147483647 h 461"/>
              <a:gd name="T12" fmla="*/ 2147483647 w 869"/>
              <a:gd name="T13" fmla="*/ 2147483647 h 461"/>
              <a:gd name="T14" fmla="*/ 2147483647 w 869"/>
              <a:gd name="T15" fmla="*/ 2147483647 h 461"/>
              <a:gd name="T16" fmla="*/ 2147483647 w 869"/>
              <a:gd name="T17" fmla="*/ 2147483647 h 461"/>
              <a:gd name="T18" fmla="*/ 0 w 869"/>
              <a:gd name="T19" fmla="*/ 2147483647 h 46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869"/>
              <a:gd name="T31" fmla="*/ 0 h 461"/>
              <a:gd name="T32" fmla="*/ 869 w 869"/>
              <a:gd name="T33" fmla="*/ 461 h 461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869" h="461">
                <a:moveTo>
                  <a:pt x="0" y="115"/>
                </a:moveTo>
                <a:lnTo>
                  <a:pt x="153" y="0"/>
                </a:lnTo>
                <a:lnTo>
                  <a:pt x="336" y="231"/>
                </a:lnTo>
                <a:lnTo>
                  <a:pt x="432" y="231"/>
                </a:lnTo>
                <a:lnTo>
                  <a:pt x="672" y="187"/>
                </a:lnTo>
                <a:lnTo>
                  <a:pt x="869" y="192"/>
                </a:lnTo>
                <a:lnTo>
                  <a:pt x="806" y="298"/>
                </a:lnTo>
                <a:lnTo>
                  <a:pt x="446" y="461"/>
                </a:lnTo>
                <a:lnTo>
                  <a:pt x="288" y="307"/>
                </a:lnTo>
                <a:lnTo>
                  <a:pt x="0" y="115"/>
                </a:lnTo>
                <a:close/>
              </a:path>
            </a:pathLst>
          </a:custGeom>
          <a:solidFill>
            <a:srgbClr val="CC99FF"/>
          </a:solidFill>
          <a:ln w="180975">
            <a:solidFill>
              <a:srgbClr val="CC99FF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08" name="Freeform 17"/>
          <p:cNvSpPr>
            <a:spLocks/>
          </p:cNvSpPr>
          <p:nvPr/>
        </p:nvSpPr>
        <p:spPr bwMode="auto">
          <a:xfrm>
            <a:off x="1325563" y="4754563"/>
            <a:ext cx="1044575" cy="487362"/>
          </a:xfrm>
          <a:custGeom>
            <a:avLst/>
            <a:gdLst>
              <a:gd name="T0" fmla="*/ 0 w 658"/>
              <a:gd name="T1" fmla="*/ 0 h 307"/>
              <a:gd name="T2" fmla="*/ 2147483647 w 658"/>
              <a:gd name="T3" fmla="*/ 2147483647 h 307"/>
              <a:gd name="T4" fmla="*/ 2147483647 w 658"/>
              <a:gd name="T5" fmla="*/ 2147483647 h 307"/>
              <a:gd name="T6" fmla="*/ 2147483647 w 658"/>
              <a:gd name="T7" fmla="*/ 2147483647 h 307"/>
              <a:gd name="T8" fmla="*/ 0 w 658"/>
              <a:gd name="T9" fmla="*/ 0 h 3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58"/>
              <a:gd name="T16" fmla="*/ 0 h 307"/>
              <a:gd name="T17" fmla="*/ 658 w 658"/>
              <a:gd name="T18" fmla="*/ 307 h 3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58" h="307">
                <a:moveTo>
                  <a:pt x="0" y="0"/>
                </a:moveTo>
                <a:lnTo>
                  <a:pt x="24" y="307"/>
                </a:lnTo>
                <a:lnTo>
                  <a:pt x="658" y="264"/>
                </a:lnTo>
                <a:lnTo>
                  <a:pt x="634" y="168"/>
                </a:lnTo>
                <a:lnTo>
                  <a:pt x="0" y="0"/>
                </a:lnTo>
                <a:close/>
              </a:path>
            </a:pathLst>
          </a:custGeom>
          <a:solidFill>
            <a:srgbClr val="CC99FF"/>
          </a:solidFill>
          <a:ln w="180975">
            <a:solidFill>
              <a:srgbClr val="CC99FF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09" name="Freeform 15"/>
          <p:cNvSpPr>
            <a:spLocks/>
          </p:cNvSpPr>
          <p:nvPr/>
        </p:nvSpPr>
        <p:spPr bwMode="auto">
          <a:xfrm>
            <a:off x="1355725" y="5219700"/>
            <a:ext cx="2408238" cy="449263"/>
          </a:xfrm>
          <a:custGeom>
            <a:avLst/>
            <a:gdLst>
              <a:gd name="T0" fmla="*/ 0 w 1517"/>
              <a:gd name="T1" fmla="*/ 2147483647 h 283"/>
              <a:gd name="T2" fmla="*/ 2147483647 w 1517"/>
              <a:gd name="T3" fmla="*/ 0 h 283"/>
              <a:gd name="T4" fmla="*/ 2147483647 w 1517"/>
              <a:gd name="T5" fmla="*/ 2147483647 h 283"/>
              <a:gd name="T6" fmla="*/ 2147483647 w 1517"/>
              <a:gd name="T7" fmla="*/ 2147483647 h 283"/>
              <a:gd name="T8" fmla="*/ 2147483647 w 1517"/>
              <a:gd name="T9" fmla="*/ 2147483647 h 283"/>
              <a:gd name="T10" fmla="*/ 2147483647 w 1517"/>
              <a:gd name="T11" fmla="*/ 2147483647 h 283"/>
              <a:gd name="T12" fmla="*/ 2147483647 w 1517"/>
              <a:gd name="T13" fmla="*/ 2147483647 h 283"/>
              <a:gd name="T14" fmla="*/ 2147483647 w 1517"/>
              <a:gd name="T15" fmla="*/ 2147483647 h 283"/>
              <a:gd name="T16" fmla="*/ 2147483647 w 1517"/>
              <a:gd name="T17" fmla="*/ 2147483647 h 28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517"/>
              <a:gd name="T28" fmla="*/ 0 h 283"/>
              <a:gd name="T29" fmla="*/ 1517 w 1517"/>
              <a:gd name="T30" fmla="*/ 283 h 28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517" h="283">
                <a:moveTo>
                  <a:pt x="0" y="14"/>
                </a:moveTo>
                <a:lnTo>
                  <a:pt x="744" y="0"/>
                </a:lnTo>
                <a:lnTo>
                  <a:pt x="989" y="120"/>
                </a:lnTo>
                <a:lnTo>
                  <a:pt x="1052" y="206"/>
                </a:lnTo>
                <a:lnTo>
                  <a:pt x="1143" y="283"/>
                </a:lnTo>
                <a:lnTo>
                  <a:pt x="1388" y="91"/>
                </a:lnTo>
                <a:lnTo>
                  <a:pt x="1474" y="72"/>
                </a:lnTo>
                <a:lnTo>
                  <a:pt x="1517" y="110"/>
                </a:lnTo>
                <a:lnTo>
                  <a:pt x="1517" y="235"/>
                </a:lnTo>
              </a:path>
            </a:pathLst>
          </a:custGeom>
          <a:noFill/>
          <a:ln w="180975">
            <a:solidFill>
              <a:srgbClr val="CC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10" name="Freeform 14"/>
          <p:cNvSpPr>
            <a:spLocks/>
          </p:cNvSpPr>
          <p:nvPr/>
        </p:nvSpPr>
        <p:spPr bwMode="auto">
          <a:xfrm>
            <a:off x="1311275" y="4084638"/>
            <a:ext cx="2894013" cy="936625"/>
          </a:xfrm>
          <a:custGeom>
            <a:avLst/>
            <a:gdLst>
              <a:gd name="T0" fmla="*/ 2147483647 w 1823"/>
              <a:gd name="T1" fmla="*/ 2147483647 h 590"/>
              <a:gd name="T2" fmla="*/ 0 w 1823"/>
              <a:gd name="T3" fmla="*/ 2147483647 h 590"/>
              <a:gd name="T4" fmla="*/ 2147483647 w 1823"/>
              <a:gd name="T5" fmla="*/ 2147483647 h 590"/>
              <a:gd name="T6" fmla="*/ 2147483647 w 1823"/>
              <a:gd name="T7" fmla="*/ 2147483647 h 590"/>
              <a:gd name="T8" fmla="*/ 2147483647 w 1823"/>
              <a:gd name="T9" fmla="*/ 2147483647 h 590"/>
              <a:gd name="T10" fmla="*/ 2147483647 w 1823"/>
              <a:gd name="T11" fmla="*/ 2147483647 h 590"/>
              <a:gd name="T12" fmla="*/ 2147483647 w 1823"/>
              <a:gd name="T13" fmla="*/ 2147483647 h 590"/>
              <a:gd name="T14" fmla="*/ 2147483647 w 1823"/>
              <a:gd name="T15" fmla="*/ 2147483647 h 590"/>
              <a:gd name="T16" fmla="*/ 2147483647 w 1823"/>
              <a:gd name="T17" fmla="*/ 2147483647 h 590"/>
              <a:gd name="T18" fmla="*/ 2147483647 w 1823"/>
              <a:gd name="T19" fmla="*/ 2147483647 h 590"/>
              <a:gd name="T20" fmla="*/ 2147483647 w 1823"/>
              <a:gd name="T21" fmla="*/ 2147483647 h 590"/>
              <a:gd name="T22" fmla="*/ 2147483647 w 1823"/>
              <a:gd name="T23" fmla="*/ 2147483647 h 590"/>
              <a:gd name="T24" fmla="*/ 2147483647 w 1823"/>
              <a:gd name="T25" fmla="*/ 0 h 59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823"/>
              <a:gd name="T40" fmla="*/ 0 h 590"/>
              <a:gd name="T41" fmla="*/ 1823 w 1823"/>
              <a:gd name="T42" fmla="*/ 590 h 59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823" h="590">
                <a:moveTo>
                  <a:pt x="672" y="590"/>
                </a:moveTo>
                <a:lnTo>
                  <a:pt x="0" y="379"/>
                </a:lnTo>
                <a:lnTo>
                  <a:pt x="28" y="297"/>
                </a:lnTo>
                <a:lnTo>
                  <a:pt x="676" y="33"/>
                </a:lnTo>
                <a:lnTo>
                  <a:pt x="763" y="192"/>
                </a:lnTo>
                <a:lnTo>
                  <a:pt x="1079" y="134"/>
                </a:lnTo>
                <a:lnTo>
                  <a:pt x="1171" y="278"/>
                </a:lnTo>
                <a:lnTo>
                  <a:pt x="1363" y="249"/>
                </a:lnTo>
                <a:lnTo>
                  <a:pt x="1531" y="278"/>
                </a:lnTo>
                <a:lnTo>
                  <a:pt x="1559" y="393"/>
                </a:lnTo>
                <a:lnTo>
                  <a:pt x="1632" y="297"/>
                </a:lnTo>
                <a:lnTo>
                  <a:pt x="1377" y="101"/>
                </a:lnTo>
                <a:lnTo>
                  <a:pt x="1823" y="0"/>
                </a:lnTo>
              </a:path>
            </a:pathLst>
          </a:custGeom>
          <a:noFill/>
          <a:ln w="180975">
            <a:solidFill>
              <a:srgbClr val="CC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11" name="Line 5"/>
          <p:cNvSpPr>
            <a:spLocks noChangeShapeType="1"/>
          </p:cNvSpPr>
          <p:nvPr/>
        </p:nvSpPr>
        <p:spPr bwMode="auto">
          <a:xfrm flipV="1">
            <a:off x="1470025" y="4259263"/>
            <a:ext cx="869950" cy="3587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12" name="Line 6"/>
          <p:cNvSpPr>
            <a:spLocks noChangeShapeType="1"/>
          </p:cNvSpPr>
          <p:nvPr/>
        </p:nvSpPr>
        <p:spPr bwMode="auto">
          <a:xfrm>
            <a:off x="1439863" y="4632325"/>
            <a:ext cx="944562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13" name="Line 7"/>
          <p:cNvSpPr>
            <a:spLocks noChangeShapeType="1"/>
          </p:cNvSpPr>
          <p:nvPr/>
        </p:nvSpPr>
        <p:spPr bwMode="auto">
          <a:xfrm flipV="1">
            <a:off x="1281113" y="5295900"/>
            <a:ext cx="1187450" cy="460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14" name="Line 8"/>
          <p:cNvSpPr>
            <a:spLocks noChangeShapeType="1"/>
          </p:cNvSpPr>
          <p:nvPr/>
        </p:nvSpPr>
        <p:spPr bwMode="auto">
          <a:xfrm>
            <a:off x="1905000" y="4122738"/>
            <a:ext cx="0" cy="1524000"/>
          </a:xfrm>
          <a:prstGeom prst="line">
            <a:avLst/>
          </a:prstGeom>
          <a:noFill/>
          <a:ln w="50800">
            <a:solidFill>
              <a:srgbClr val="339933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15" name="Freeform 11"/>
          <p:cNvSpPr>
            <a:spLocks/>
          </p:cNvSpPr>
          <p:nvPr/>
        </p:nvSpPr>
        <p:spPr bwMode="auto">
          <a:xfrm>
            <a:off x="2454275" y="5295900"/>
            <a:ext cx="1249363" cy="471488"/>
          </a:xfrm>
          <a:custGeom>
            <a:avLst/>
            <a:gdLst>
              <a:gd name="T0" fmla="*/ 0 w 787"/>
              <a:gd name="T1" fmla="*/ 0 h 297"/>
              <a:gd name="T2" fmla="*/ 2147483647 w 787"/>
              <a:gd name="T3" fmla="*/ 2147483647 h 297"/>
              <a:gd name="T4" fmla="*/ 2147483647 w 787"/>
              <a:gd name="T5" fmla="*/ 2147483647 h 297"/>
              <a:gd name="T6" fmla="*/ 2147483647 w 787"/>
              <a:gd name="T7" fmla="*/ 2147483647 h 297"/>
              <a:gd name="T8" fmla="*/ 2147483647 w 787"/>
              <a:gd name="T9" fmla="*/ 2147483647 h 297"/>
              <a:gd name="T10" fmla="*/ 2147483647 w 787"/>
              <a:gd name="T11" fmla="*/ 2147483647 h 297"/>
              <a:gd name="T12" fmla="*/ 2147483647 w 787"/>
              <a:gd name="T13" fmla="*/ 2147483647 h 29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87"/>
              <a:gd name="T22" fmla="*/ 0 h 297"/>
              <a:gd name="T23" fmla="*/ 787 w 787"/>
              <a:gd name="T24" fmla="*/ 297 h 29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87" h="297">
                <a:moveTo>
                  <a:pt x="0" y="0"/>
                </a:moveTo>
                <a:cubicBezTo>
                  <a:pt x="95" y="33"/>
                  <a:pt x="190" y="67"/>
                  <a:pt x="235" y="91"/>
                </a:cubicBezTo>
                <a:cubicBezTo>
                  <a:pt x="280" y="115"/>
                  <a:pt x="233" y="111"/>
                  <a:pt x="268" y="144"/>
                </a:cubicBezTo>
                <a:cubicBezTo>
                  <a:pt x="303" y="177"/>
                  <a:pt x="390" y="279"/>
                  <a:pt x="446" y="288"/>
                </a:cubicBezTo>
                <a:cubicBezTo>
                  <a:pt x="502" y="297"/>
                  <a:pt x="552" y="230"/>
                  <a:pt x="604" y="197"/>
                </a:cubicBezTo>
                <a:cubicBezTo>
                  <a:pt x="656" y="164"/>
                  <a:pt x="729" y="91"/>
                  <a:pt x="758" y="91"/>
                </a:cubicBezTo>
                <a:cubicBezTo>
                  <a:pt x="787" y="91"/>
                  <a:pt x="774" y="179"/>
                  <a:pt x="777" y="197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16" name="Freeform 13"/>
          <p:cNvSpPr>
            <a:spLocks/>
          </p:cNvSpPr>
          <p:nvPr/>
        </p:nvSpPr>
        <p:spPr bwMode="auto">
          <a:xfrm>
            <a:off x="2339975" y="4198938"/>
            <a:ext cx="1835150" cy="623887"/>
          </a:xfrm>
          <a:custGeom>
            <a:avLst/>
            <a:gdLst>
              <a:gd name="T0" fmla="*/ 0 w 1156"/>
              <a:gd name="T1" fmla="*/ 2147483647 h 393"/>
              <a:gd name="T2" fmla="*/ 2147483647 w 1156"/>
              <a:gd name="T3" fmla="*/ 2147483647 h 393"/>
              <a:gd name="T4" fmla="*/ 2147483647 w 1156"/>
              <a:gd name="T5" fmla="*/ 2147483647 h 393"/>
              <a:gd name="T6" fmla="*/ 2147483647 w 1156"/>
              <a:gd name="T7" fmla="*/ 2147483647 h 393"/>
              <a:gd name="T8" fmla="*/ 2147483647 w 1156"/>
              <a:gd name="T9" fmla="*/ 2147483647 h 393"/>
              <a:gd name="T10" fmla="*/ 2147483647 w 1156"/>
              <a:gd name="T11" fmla="*/ 2147483647 h 393"/>
              <a:gd name="T12" fmla="*/ 2147483647 w 1156"/>
              <a:gd name="T13" fmla="*/ 2147483647 h 393"/>
              <a:gd name="T14" fmla="*/ 2147483647 w 1156"/>
              <a:gd name="T15" fmla="*/ 2147483647 h 393"/>
              <a:gd name="T16" fmla="*/ 2147483647 w 1156"/>
              <a:gd name="T17" fmla="*/ 2147483647 h 393"/>
              <a:gd name="T18" fmla="*/ 2147483647 w 1156"/>
              <a:gd name="T19" fmla="*/ 0 h 39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156"/>
              <a:gd name="T31" fmla="*/ 0 h 393"/>
              <a:gd name="T32" fmla="*/ 1156 w 1156"/>
              <a:gd name="T33" fmla="*/ 393 h 393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156" h="393">
                <a:moveTo>
                  <a:pt x="0" y="29"/>
                </a:moveTo>
                <a:lnTo>
                  <a:pt x="105" y="168"/>
                </a:lnTo>
                <a:lnTo>
                  <a:pt x="412" y="134"/>
                </a:lnTo>
                <a:lnTo>
                  <a:pt x="504" y="278"/>
                </a:lnTo>
                <a:lnTo>
                  <a:pt x="710" y="221"/>
                </a:lnTo>
                <a:lnTo>
                  <a:pt x="859" y="249"/>
                </a:lnTo>
                <a:lnTo>
                  <a:pt x="892" y="393"/>
                </a:lnTo>
                <a:lnTo>
                  <a:pt x="1060" y="201"/>
                </a:lnTo>
                <a:lnTo>
                  <a:pt x="844" y="57"/>
                </a:lnTo>
                <a:lnTo>
                  <a:pt x="115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17" name="Freeform 18"/>
          <p:cNvSpPr>
            <a:spLocks/>
          </p:cNvSpPr>
          <p:nvPr/>
        </p:nvSpPr>
        <p:spPr bwMode="auto">
          <a:xfrm>
            <a:off x="2370138" y="4784725"/>
            <a:ext cx="1417637" cy="388938"/>
          </a:xfrm>
          <a:custGeom>
            <a:avLst/>
            <a:gdLst>
              <a:gd name="T0" fmla="*/ 0 w 893"/>
              <a:gd name="T1" fmla="*/ 2147483647 h 245"/>
              <a:gd name="T2" fmla="*/ 2147483647 w 893"/>
              <a:gd name="T3" fmla="*/ 0 h 245"/>
              <a:gd name="T4" fmla="*/ 2147483647 w 893"/>
              <a:gd name="T5" fmla="*/ 2147483647 h 245"/>
              <a:gd name="T6" fmla="*/ 2147483647 w 893"/>
              <a:gd name="T7" fmla="*/ 2147483647 h 245"/>
              <a:gd name="T8" fmla="*/ 2147483647 w 893"/>
              <a:gd name="T9" fmla="*/ 2147483647 h 24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93"/>
              <a:gd name="T16" fmla="*/ 0 h 245"/>
              <a:gd name="T17" fmla="*/ 893 w 893"/>
              <a:gd name="T18" fmla="*/ 245 h 24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93" h="245">
                <a:moveTo>
                  <a:pt x="0" y="101"/>
                </a:moveTo>
                <a:lnTo>
                  <a:pt x="187" y="0"/>
                </a:lnTo>
                <a:lnTo>
                  <a:pt x="403" y="245"/>
                </a:lnTo>
                <a:lnTo>
                  <a:pt x="691" y="188"/>
                </a:lnTo>
                <a:lnTo>
                  <a:pt x="893" y="188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18" name="Line 21"/>
          <p:cNvSpPr>
            <a:spLocks noChangeShapeType="1"/>
          </p:cNvSpPr>
          <p:nvPr/>
        </p:nvSpPr>
        <p:spPr bwMode="auto">
          <a:xfrm>
            <a:off x="1455738" y="4122738"/>
            <a:ext cx="0" cy="1524000"/>
          </a:xfrm>
          <a:prstGeom prst="line">
            <a:avLst/>
          </a:prstGeom>
          <a:noFill/>
          <a:ln w="50800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19" name="Freeform 53"/>
          <p:cNvSpPr>
            <a:spLocks/>
          </p:cNvSpPr>
          <p:nvPr/>
        </p:nvSpPr>
        <p:spPr bwMode="auto">
          <a:xfrm flipH="1">
            <a:off x="5394325" y="4976813"/>
            <a:ext cx="1379538" cy="731837"/>
          </a:xfrm>
          <a:custGeom>
            <a:avLst/>
            <a:gdLst>
              <a:gd name="T0" fmla="*/ 0 w 869"/>
              <a:gd name="T1" fmla="*/ 2147483647 h 461"/>
              <a:gd name="T2" fmla="*/ 2147483647 w 869"/>
              <a:gd name="T3" fmla="*/ 0 h 461"/>
              <a:gd name="T4" fmla="*/ 2147483647 w 869"/>
              <a:gd name="T5" fmla="*/ 2147483647 h 461"/>
              <a:gd name="T6" fmla="*/ 2147483647 w 869"/>
              <a:gd name="T7" fmla="*/ 2147483647 h 461"/>
              <a:gd name="T8" fmla="*/ 2147483647 w 869"/>
              <a:gd name="T9" fmla="*/ 2147483647 h 461"/>
              <a:gd name="T10" fmla="*/ 2147483647 w 869"/>
              <a:gd name="T11" fmla="*/ 2147483647 h 461"/>
              <a:gd name="T12" fmla="*/ 2147483647 w 869"/>
              <a:gd name="T13" fmla="*/ 2147483647 h 461"/>
              <a:gd name="T14" fmla="*/ 2147483647 w 869"/>
              <a:gd name="T15" fmla="*/ 2147483647 h 461"/>
              <a:gd name="T16" fmla="*/ 2147483647 w 869"/>
              <a:gd name="T17" fmla="*/ 2147483647 h 461"/>
              <a:gd name="T18" fmla="*/ 0 w 869"/>
              <a:gd name="T19" fmla="*/ 2147483647 h 46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869"/>
              <a:gd name="T31" fmla="*/ 0 h 461"/>
              <a:gd name="T32" fmla="*/ 869 w 869"/>
              <a:gd name="T33" fmla="*/ 461 h 461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869" h="461">
                <a:moveTo>
                  <a:pt x="0" y="115"/>
                </a:moveTo>
                <a:lnTo>
                  <a:pt x="153" y="0"/>
                </a:lnTo>
                <a:lnTo>
                  <a:pt x="336" y="231"/>
                </a:lnTo>
                <a:lnTo>
                  <a:pt x="432" y="231"/>
                </a:lnTo>
                <a:lnTo>
                  <a:pt x="672" y="187"/>
                </a:lnTo>
                <a:lnTo>
                  <a:pt x="869" y="192"/>
                </a:lnTo>
                <a:lnTo>
                  <a:pt x="806" y="298"/>
                </a:lnTo>
                <a:lnTo>
                  <a:pt x="446" y="461"/>
                </a:lnTo>
                <a:lnTo>
                  <a:pt x="288" y="307"/>
                </a:lnTo>
                <a:lnTo>
                  <a:pt x="0" y="115"/>
                </a:lnTo>
                <a:close/>
              </a:path>
            </a:pathLst>
          </a:custGeom>
          <a:solidFill>
            <a:srgbClr val="CC99FF"/>
          </a:solidFill>
          <a:ln w="180975">
            <a:solidFill>
              <a:srgbClr val="CC99FF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20" name="Freeform 54"/>
          <p:cNvSpPr>
            <a:spLocks/>
          </p:cNvSpPr>
          <p:nvPr/>
        </p:nvSpPr>
        <p:spPr bwMode="auto">
          <a:xfrm flipH="1">
            <a:off x="6804025" y="4862513"/>
            <a:ext cx="1044575" cy="487362"/>
          </a:xfrm>
          <a:custGeom>
            <a:avLst/>
            <a:gdLst>
              <a:gd name="T0" fmla="*/ 0 w 658"/>
              <a:gd name="T1" fmla="*/ 0 h 307"/>
              <a:gd name="T2" fmla="*/ 2147483647 w 658"/>
              <a:gd name="T3" fmla="*/ 2147483647 h 307"/>
              <a:gd name="T4" fmla="*/ 2147483647 w 658"/>
              <a:gd name="T5" fmla="*/ 2147483647 h 307"/>
              <a:gd name="T6" fmla="*/ 2147483647 w 658"/>
              <a:gd name="T7" fmla="*/ 2147483647 h 307"/>
              <a:gd name="T8" fmla="*/ 0 w 658"/>
              <a:gd name="T9" fmla="*/ 0 h 3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58"/>
              <a:gd name="T16" fmla="*/ 0 h 307"/>
              <a:gd name="T17" fmla="*/ 658 w 658"/>
              <a:gd name="T18" fmla="*/ 307 h 3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58" h="307">
                <a:moveTo>
                  <a:pt x="0" y="0"/>
                </a:moveTo>
                <a:lnTo>
                  <a:pt x="24" y="307"/>
                </a:lnTo>
                <a:lnTo>
                  <a:pt x="658" y="264"/>
                </a:lnTo>
                <a:lnTo>
                  <a:pt x="634" y="168"/>
                </a:lnTo>
                <a:lnTo>
                  <a:pt x="0" y="0"/>
                </a:lnTo>
                <a:close/>
              </a:path>
            </a:pathLst>
          </a:custGeom>
          <a:solidFill>
            <a:srgbClr val="CC99FF"/>
          </a:solidFill>
          <a:ln w="180975">
            <a:solidFill>
              <a:srgbClr val="CC99FF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21" name="Freeform 55"/>
          <p:cNvSpPr>
            <a:spLocks/>
          </p:cNvSpPr>
          <p:nvPr/>
        </p:nvSpPr>
        <p:spPr bwMode="auto">
          <a:xfrm flipH="1">
            <a:off x="5410200" y="5327650"/>
            <a:ext cx="2408238" cy="449263"/>
          </a:xfrm>
          <a:custGeom>
            <a:avLst/>
            <a:gdLst>
              <a:gd name="T0" fmla="*/ 0 w 1517"/>
              <a:gd name="T1" fmla="*/ 2147483647 h 283"/>
              <a:gd name="T2" fmla="*/ 2147483647 w 1517"/>
              <a:gd name="T3" fmla="*/ 0 h 283"/>
              <a:gd name="T4" fmla="*/ 2147483647 w 1517"/>
              <a:gd name="T5" fmla="*/ 2147483647 h 283"/>
              <a:gd name="T6" fmla="*/ 2147483647 w 1517"/>
              <a:gd name="T7" fmla="*/ 2147483647 h 283"/>
              <a:gd name="T8" fmla="*/ 2147483647 w 1517"/>
              <a:gd name="T9" fmla="*/ 2147483647 h 283"/>
              <a:gd name="T10" fmla="*/ 2147483647 w 1517"/>
              <a:gd name="T11" fmla="*/ 2147483647 h 283"/>
              <a:gd name="T12" fmla="*/ 2147483647 w 1517"/>
              <a:gd name="T13" fmla="*/ 2147483647 h 283"/>
              <a:gd name="T14" fmla="*/ 2147483647 w 1517"/>
              <a:gd name="T15" fmla="*/ 2147483647 h 283"/>
              <a:gd name="T16" fmla="*/ 2147483647 w 1517"/>
              <a:gd name="T17" fmla="*/ 2147483647 h 28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517"/>
              <a:gd name="T28" fmla="*/ 0 h 283"/>
              <a:gd name="T29" fmla="*/ 1517 w 1517"/>
              <a:gd name="T30" fmla="*/ 283 h 28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517" h="283">
                <a:moveTo>
                  <a:pt x="0" y="14"/>
                </a:moveTo>
                <a:lnTo>
                  <a:pt x="744" y="0"/>
                </a:lnTo>
                <a:lnTo>
                  <a:pt x="989" y="120"/>
                </a:lnTo>
                <a:lnTo>
                  <a:pt x="1052" y="206"/>
                </a:lnTo>
                <a:lnTo>
                  <a:pt x="1143" y="283"/>
                </a:lnTo>
                <a:lnTo>
                  <a:pt x="1388" y="91"/>
                </a:lnTo>
                <a:lnTo>
                  <a:pt x="1474" y="72"/>
                </a:lnTo>
                <a:lnTo>
                  <a:pt x="1517" y="110"/>
                </a:lnTo>
                <a:lnTo>
                  <a:pt x="1517" y="235"/>
                </a:lnTo>
              </a:path>
            </a:pathLst>
          </a:custGeom>
          <a:noFill/>
          <a:ln w="180975">
            <a:solidFill>
              <a:srgbClr val="CC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22" name="Freeform 56"/>
          <p:cNvSpPr>
            <a:spLocks/>
          </p:cNvSpPr>
          <p:nvPr/>
        </p:nvSpPr>
        <p:spPr bwMode="auto">
          <a:xfrm flipH="1">
            <a:off x="4968875" y="4192588"/>
            <a:ext cx="2894013" cy="936625"/>
          </a:xfrm>
          <a:custGeom>
            <a:avLst/>
            <a:gdLst>
              <a:gd name="T0" fmla="*/ 2147483647 w 1823"/>
              <a:gd name="T1" fmla="*/ 2147483647 h 590"/>
              <a:gd name="T2" fmla="*/ 0 w 1823"/>
              <a:gd name="T3" fmla="*/ 2147483647 h 590"/>
              <a:gd name="T4" fmla="*/ 2147483647 w 1823"/>
              <a:gd name="T5" fmla="*/ 2147483647 h 590"/>
              <a:gd name="T6" fmla="*/ 2147483647 w 1823"/>
              <a:gd name="T7" fmla="*/ 2147483647 h 590"/>
              <a:gd name="T8" fmla="*/ 2147483647 w 1823"/>
              <a:gd name="T9" fmla="*/ 2147483647 h 590"/>
              <a:gd name="T10" fmla="*/ 2147483647 w 1823"/>
              <a:gd name="T11" fmla="*/ 2147483647 h 590"/>
              <a:gd name="T12" fmla="*/ 2147483647 w 1823"/>
              <a:gd name="T13" fmla="*/ 2147483647 h 590"/>
              <a:gd name="T14" fmla="*/ 2147483647 w 1823"/>
              <a:gd name="T15" fmla="*/ 2147483647 h 590"/>
              <a:gd name="T16" fmla="*/ 2147483647 w 1823"/>
              <a:gd name="T17" fmla="*/ 2147483647 h 590"/>
              <a:gd name="T18" fmla="*/ 2147483647 w 1823"/>
              <a:gd name="T19" fmla="*/ 2147483647 h 590"/>
              <a:gd name="T20" fmla="*/ 2147483647 w 1823"/>
              <a:gd name="T21" fmla="*/ 2147483647 h 590"/>
              <a:gd name="T22" fmla="*/ 2147483647 w 1823"/>
              <a:gd name="T23" fmla="*/ 2147483647 h 590"/>
              <a:gd name="T24" fmla="*/ 2147483647 w 1823"/>
              <a:gd name="T25" fmla="*/ 0 h 59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823"/>
              <a:gd name="T40" fmla="*/ 0 h 590"/>
              <a:gd name="T41" fmla="*/ 1823 w 1823"/>
              <a:gd name="T42" fmla="*/ 590 h 59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823" h="590">
                <a:moveTo>
                  <a:pt x="672" y="590"/>
                </a:moveTo>
                <a:lnTo>
                  <a:pt x="0" y="379"/>
                </a:lnTo>
                <a:lnTo>
                  <a:pt x="28" y="297"/>
                </a:lnTo>
                <a:lnTo>
                  <a:pt x="676" y="33"/>
                </a:lnTo>
                <a:lnTo>
                  <a:pt x="763" y="192"/>
                </a:lnTo>
                <a:lnTo>
                  <a:pt x="1079" y="134"/>
                </a:lnTo>
                <a:lnTo>
                  <a:pt x="1171" y="278"/>
                </a:lnTo>
                <a:lnTo>
                  <a:pt x="1363" y="249"/>
                </a:lnTo>
                <a:lnTo>
                  <a:pt x="1531" y="278"/>
                </a:lnTo>
                <a:lnTo>
                  <a:pt x="1559" y="393"/>
                </a:lnTo>
                <a:lnTo>
                  <a:pt x="1632" y="297"/>
                </a:lnTo>
                <a:lnTo>
                  <a:pt x="1377" y="101"/>
                </a:lnTo>
                <a:lnTo>
                  <a:pt x="1823" y="0"/>
                </a:lnTo>
              </a:path>
            </a:pathLst>
          </a:custGeom>
          <a:noFill/>
          <a:ln w="180975">
            <a:solidFill>
              <a:srgbClr val="CC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23" name="Line 58"/>
          <p:cNvSpPr>
            <a:spLocks noChangeShapeType="1"/>
          </p:cNvSpPr>
          <p:nvPr/>
        </p:nvSpPr>
        <p:spPr bwMode="auto">
          <a:xfrm flipH="1" flipV="1">
            <a:off x="6834188" y="4367213"/>
            <a:ext cx="869950" cy="3587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24" name="Line 59"/>
          <p:cNvSpPr>
            <a:spLocks noChangeShapeType="1"/>
          </p:cNvSpPr>
          <p:nvPr/>
        </p:nvSpPr>
        <p:spPr bwMode="auto">
          <a:xfrm flipH="1">
            <a:off x="6789738" y="4740275"/>
            <a:ext cx="944562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25" name="Line 60"/>
          <p:cNvSpPr>
            <a:spLocks noChangeShapeType="1"/>
          </p:cNvSpPr>
          <p:nvPr/>
        </p:nvSpPr>
        <p:spPr bwMode="auto">
          <a:xfrm flipH="1" flipV="1">
            <a:off x="6705600" y="5403850"/>
            <a:ext cx="1187450" cy="460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26" name="Line 61"/>
          <p:cNvSpPr>
            <a:spLocks noChangeShapeType="1"/>
          </p:cNvSpPr>
          <p:nvPr/>
        </p:nvSpPr>
        <p:spPr bwMode="auto">
          <a:xfrm flipH="1">
            <a:off x="7269163" y="4230688"/>
            <a:ext cx="0" cy="1524000"/>
          </a:xfrm>
          <a:prstGeom prst="line">
            <a:avLst/>
          </a:prstGeom>
          <a:noFill/>
          <a:ln w="50800">
            <a:solidFill>
              <a:srgbClr val="339933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27" name="Freeform 62"/>
          <p:cNvSpPr>
            <a:spLocks/>
          </p:cNvSpPr>
          <p:nvPr/>
        </p:nvSpPr>
        <p:spPr bwMode="auto">
          <a:xfrm flipH="1">
            <a:off x="5470525" y="5403850"/>
            <a:ext cx="1249363" cy="471488"/>
          </a:xfrm>
          <a:custGeom>
            <a:avLst/>
            <a:gdLst>
              <a:gd name="T0" fmla="*/ 0 w 787"/>
              <a:gd name="T1" fmla="*/ 0 h 297"/>
              <a:gd name="T2" fmla="*/ 2147483647 w 787"/>
              <a:gd name="T3" fmla="*/ 2147483647 h 297"/>
              <a:gd name="T4" fmla="*/ 2147483647 w 787"/>
              <a:gd name="T5" fmla="*/ 2147483647 h 297"/>
              <a:gd name="T6" fmla="*/ 2147483647 w 787"/>
              <a:gd name="T7" fmla="*/ 2147483647 h 297"/>
              <a:gd name="T8" fmla="*/ 2147483647 w 787"/>
              <a:gd name="T9" fmla="*/ 2147483647 h 297"/>
              <a:gd name="T10" fmla="*/ 2147483647 w 787"/>
              <a:gd name="T11" fmla="*/ 2147483647 h 297"/>
              <a:gd name="T12" fmla="*/ 2147483647 w 787"/>
              <a:gd name="T13" fmla="*/ 2147483647 h 29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87"/>
              <a:gd name="T22" fmla="*/ 0 h 297"/>
              <a:gd name="T23" fmla="*/ 787 w 787"/>
              <a:gd name="T24" fmla="*/ 297 h 29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87" h="297">
                <a:moveTo>
                  <a:pt x="0" y="0"/>
                </a:moveTo>
                <a:cubicBezTo>
                  <a:pt x="95" y="33"/>
                  <a:pt x="190" y="67"/>
                  <a:pt x="235" y="91"/>
                </a:cubicBezTo>
                <a:cubicBezTo>
                  <a:pt x="280" y="115"/>
                  <a:pt x="233" y="111"/>
                  <a:pt x="268" y="144"/>
                </a:cubicBezTo>
                <a:cubicBezTo>
                  <a:pt x="303" y="177"/>
                  <a:pt x="390" y="279"/>
                  <a:pt x="446" y="288"/>
                </a:cubicBezTo>
                <a:cubicBezTo>
                  <a:pt x="502" y="297"/>
                  <a:pt x="552" y="230"/>
                  <a:pt x="604" y="197"/>
                </a:cubicBezTo>
                <a:cubicBezTo>
                  <a:pt x="656" y="164"/>
                  <a:pt x="729" y="91"/>
                  <a:pt x="758" y="91"/>
                </a:cubicBezTo>
                <a:cubicBezTo>
                  <a:pt x="787" y="91"/>
                  <a:pt x="774" y="179"/>
                  <a:pt x="777" y="197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28" name="Freeform 63"/>
          <p:cNvSpPr>
            <a:spLocks/>
          </p:cNvSpPr>
          <p:nvPr/>
        </p:nvSpPr>
        <p:spPr bwMode="auto">
          <a:xfrm flipH="1">
            <a:off x="4999038" y="4306888"/>
            <a:ext cx="1835150" cy="623887"/>
          </a:xfrm>
          <a:custGeom>
            <a:avLst/>
            <a:gdLst>
              <a:gd name="T0" fmla="*/ 0 w 1156"/>
              <a:gd name="T1" fmla="*/ 2147483647 h 393"/>
              <a:gd name="T2" fmla="*/ 2147483647 w 1156"/>
              <a:gd name="T3" fmla="*/ 2147483647 h 393"/>
              <a:gd name="T4" fmla="*/ 2147483647 w 1156"/>
              <a:gd name="T5" fmla="*/ 2147483647 h 393"/>
              <a:gd name="T6" fmla="*/ 2147483647 w 1156"/>
              <a:gd name="T7" fmla="*/ 2147483647 h 393"/>
              <a:gd name="T8" fmla="*/ 2147483647 w 1156"/>
              <a:gd name="T9" fmla="*/ 2147483647 h 393"/>
              <a:gd name="T10" fmla="*/ 2147483647 w 1156"/>
              <a:gd name="T11" fmla="*/ 2147483647 h 393"/>
              <a:gd name="T12" fmla="*/ 2147483647 w 1156"/>
              <a:gd name="T13" fmla="*/ 2147483647 h 393"/>
              <a:gd name="T14" fmla="*/ 2147483647 w 1156"/>
              <a:gd name="T15" fmla="*/ 2147483647 h 393"/>
              <a:gd name="T16" fmla="*/ 2147483647 w 1156"/>
              <a:gd name="T17" fmla="*/ 2147483647 h 393"/>
              <a:gd name="T18" fmla="*/ 2147483647 w 1156"/>
              <a:gd name="T19" fmla="*/ 0 h 39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156"/>
              <a:gd name="T31" fmla="*/ 0 h 393"/>
              <a:gd name="T32" fmla="*/ 1156 w 1156"/>
              <a:gd name="T33" fmla="*/ 393 h 393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156" h="393">
                <a:moveTo>
                  <a:pt x="0" y="29"/>
                </a:moveTo>
                <a:lnTo>
                  <a:pt x="105" y="168"/>
                </a:lnTo>
                <a:lnTo>
                  <a:pt x="412" y="134"/>
                </a:lnTo>
                <a:lnTo>
                  <a:pt x="504" y="278"/>
                </a:lnTo>
                <a:lnTo>
                  <a:pt x="710" y="221"/>
                </a:lnTo>
                <a:lnTo>
                  <a:pt x="859" y="249"/>
                </a:lnTo>
                <a:lnTo>
                  <a:pt x="892" y="393"/>
                </a:lnTo>
                <a:lnTo>
                  <a:pt x="1060" y="201"/>
                </a:lnTo>
                <a:lnTo>
                  <a:pt x="844" y="57"/>
                </a:lnTo>
                <a:lnTo>
                  <a:pt x="115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29" name="Freeform 64"/>
          <p:cNvSpPr>
            <a:spLocks/>
          </p:cNvSpPr>
          <p:nvPr/>
        </p:nvSpPr>
        <p:spPr bwMode="auto">
          <a:xfrm flipH="1">
            <a:off x="5386388" y="4892675"/>
            <a:ext cx="1417637" cy="388938"/>
          </a:xfrm>
          <a:custGeom>
            <a:avLst/>
            <a:gdLst>
              <a:gd name="T0" fmla="*/ 0 w 893"/>
              <a:gd name="T1" fmla="*/ 2147483647 h 245"/>
              <a:gd name="T2" fmla="*/ 2147483647 w 893"/>
              <a:gd name="T3" fmla="*/ 0 h 245"/>
              <a:gd name="T4" fmla="*/ 2147483647 w 893"/>
              <a:gd name="T5" fmla="*/ 2147483647 h 245"/>
              <a:gd name="T6" fmla="*/ 2147483647 w 893"/>
              <a:gd name="T7" fmla="*/ 2147483647 h 245"/>
              <a:gd name="T8" fmla="*/ 2147483647 w 893"/>
              <a:gd name="T9" fmla="*/ 2147483647 h 24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93"/>
              <a:gd name="T16" fmla="*/ 0 h 245"/>
              <a:gd name="T17" fmla="*/ 893 w 893"/>
              <a:gd name="T18" fmla="*/ 245 h 24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93" h="245">
                <a:moveTo>
                  <a:pt x="0" y="101"/>
                </a:moveTo>
                <a:lnTo>
                  <a:pt x="187" y="0"/>
                </a:lnTo>
                <a:lnTo>
                  <a:pt x="403" y="245"/>
                </a:lnTo>
                <a:lnTo>
                  <a:pt x="691" y="188"/>
                </a:lnTo>
                <a:lnTo>
                  <a:pt x="893" y="188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30" name="Line 65"/>
          <p:cNvSpPr>
            <a:spLocks noChangeShapeType="1"/>
          </p:cNvSpPr>
          <p:nvPr/>
        </p:nvSpPr>
        <p:spPr bwMode="auto">
          <a:xfrm flipH="1">
            <a:off x="7718425" y="4230688"/>
            <a:ext cx="0" cy="1524000"/>
          </a:xfrm>
          <a:prstGeom prst="line">
            <a:avLst/>
          </a:prstGeom>
          <a:noFill/>
          <a:ln w="50800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31" name="Oval 4"/>
          <p:cNvSpPr>
            <a:spLocks noChangeArrowheads="1"/>
          </p:cNvSpPr>
          <p:nvPr/>
        </p:nvSpPr>
        <p:spPr bwMode="auto">
          <a:xfrm>
            <a:off x="1409700" y="4595813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5632" name="Oval 57"/>
          <p:cNvSpPr>
            <a:spLocks noChangeArrowheads="1"/>
          </p:cNvSpPr>
          <p:nvPr/>
        </p:nvSpPr>
        <p:spPr bwMode="auto">
          <a:xfrm flipH="1">
            <a:off x="7675563" y="4703763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5633" name="Text Box 66"/>
          <p:cNvSpPr txBox="1">
            <a:spLocks noChangeArrowheads="1"/>
          </p:cNvSpPr>
          <p:nvPr/>
        </p:nvSpPr>
        <p:spPr bwMode="auto">
          <a:xfrm>
            <a:off x="884238" y="5815013"/>
            <a:ext cx="2552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09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tx2"/>
                </a:solidFill>
                <a:latin typeface="Comic Sans MS" panose="030F0702030302020204" pitchFamily="66" charset="0"/>
              </a:rPr>
              <a:t>split vertex</a:t>
            </a:r>
          </a:p>
        </p:txBody>
      </p:sp>
      <p:sp>
        <p:nvSpPr>
          <p:cNvPr id="25634" name="Text Box 67"/>
          <p:cNvSpPr txBox="1">
            <a:spLocks noChangeArrowheads="1"/>
          </p:cNvSpPr>
          <p:nvPr/>
        </p:nvSpPr>
        <p:spPr bwMode="auto">
          <a:xfrm>
            <a:off x="5146675" y="5900738"/>
            <a:ext cx="2552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09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tx2"/>
                </a:solidFill>
                <a:latin typeface="Comic Sans MS" panose="030F0702030302020204" pitchFamily="66" charset="0"/>
              </a:rPr>
              <a:t>merge vertex</a:t>
            </a:r>
          </a:p>
        </p:txBody>
      </p:sp>
      <p:sp>
        <p:nvSpPr>
          <p:cNvPr id="25635" name="Text Box 61"/>
          <p:cNvSpPr txBox="1">
            <a:spLocks noChangeArrowheads="1"/>
          </p:cNvSpPr>
          <p:nvPr/>
        </p:nvSpPr>
        <p:spPr bwMode="auto">
          <a:xfrm>
            <a:off x="3870325" y="5849938"/>
            <a:ext cx="1403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CC99FF"/>
                </a:solidFill>
                <a:latin typeface="Comic Sans MS" panose="030F0702030302020204" pitchFamily="66" charset="0"/>
              </a:rPr>
              <a:t>interior</a:t>
            </a:r>
          </a:p>
        </p:txBody>
      </p:sp>
      <p:sp>
        <p:nvSpPr>
          <p:cNvPr id="25636" name="Freeform 38"/>
          <p:cNvSpPr>
            <a:spLocks/>
          </p:cNvSpPr>
          <p:nvPr/>
        </p:nvSpPr>
        <p:spPr bwMode="auto">
          <a:xfrm>
            <a:off x="3873500" y="5280025"/>
            <a:ext cx="603250" cy="620713"/>
          </a:xfrm>
          <a:custGeom>
            <a:avLst/>
            <a:gdLst>
              <a:gd name="T0" fmla="*/ 600860 w 603849"/>
              <a:gd name="T1" fmla="*/ 619159 h 621102"/>
              <a:gd name="T2" fmla="*/ 403435 w 603849"/>
              <a:gd name="T3" fmla="*/ 240785 h 621102"/>
              <a:gd name="T4" fmla="*/ 0 w 603849"/>
              <a:gd name="T5" fmla="*/ 0 h 621102"/>
              <a:gd name="T6" fmla="*/ 0 60000 65536"/>
              <a:gd name="T7" fmla="*/ 0 60000 65536"/>
              <a:gd name="T8" fmla="*/ 0 60000 65536"/>
              <a:gd name="T9" fmla="*/ 0 w 603849"/>
              <a:gd name="T10" fmla="*/ 0 h 621102"/>
              <a:gd name="T11" fmla="*/ 603849 w 603849"/>
              <a:gd name="T12" fmla="*/ 621102 h 62110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03849" h="621102">
                <a:moveTo>
                  <a:pt x="603849" y="621102"/>
                </a:moveTo>
                <a:cubicBezTo>
                  <a:pt x="554966" y="483079"/>
                  <a:pt x="506083" y="345057"/>
                  <a:pt x="405442" y="241540"/>
                </a:cubicBezTo>
                <a:cubicBezTo>
                  <a:pt x="304801" y="138023"/>
                  <a:pt x="152400" y="69011"/>
                  <a:pt x="0" y="0"/>
                </a:cubicBezTo>
              </a:path>
            </a:pathLst>
          </a:custGeom>
          <a:noFill/>
          <a:ln w="38100" algn="ctr">
            <a:solidFill>
              <a:srgbClr val="CC99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637" name="Freeform 39"/>
          <p:cNvSpPr>
            <a:spLocks/>
          </p:cNvSpPr>
          <p:nvPr/>
        </p:nvSpPr>
        <p:spPr bwMode="auto">
          <a:xfrm flipH="1">
            <a:off x="4822825" y="5321300"/>
            <a:ext cx="482600" cy="584200"/>
          </a:xfrm>
          <a:custGeom>
            <a:avLst/>
            <a:gdLst>
              <a:gd name="T0" fmla="*/ 157512 w 603849"/>
              <a:gd name="T1" fmla="*/ 430508 h 621102"/>
              <a:gd name="T2" fmla="*/ 105758 w 603849"/>
              <a:gd name="T3" fmla="*/ 167421 h 621102"/>
              <a:gd name="T4" fmla="*/ 0 w 603849"/>
              <a:gd name="T5" fmla="*/ 0 h 621102"/>
              <a:gd name="T6" fmla="*/ 0 60000 65536"/>
              <a:gd name="T7" fmla="*/ 0 60000 65536"/>
              <a:gd name="T8" fmla="*/ 0 60000 65536"/>
              <a:gd name="T9" fmla="*/ 0 w 603849"/>
              <a:gd name="T10" fmla="*/ 0 h 621102"/>
              <a:gd name="T11" fmla="*/ 603849 w 603849"/>
              <a:gd name="T12" fmla="*/ 621102 h 62110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03849" h="621102">
                <a:moveTo>
                  <a:pt x="603849" y="621102"/>
                </a:moveTo>
                <a:cubicBezTo>
                  <a:pt x="554966" y="483079"/>
                  <a:pt x="506083" y="345057"/>
                  <a:pt x="405442" y="241540"/>
                </a:cubicBezTo>
                <a:cubicBezTo>
                  <a:pt x="304801" y="138023"/>
                  <a:pt x="152400" y="69011"/>
                  <a:pt x="0" y="0"/>
                </a:cubicBezTo>
              </a:path>
            </a:pathLst>
          </a:custGeom>
          <a:noFill/>
          <a:ln w="38100" algn="ctr">
            <a:solidFill>
              <a:srgbClr val="CC99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1/28/20</a:t>
            </a: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B0E818B-9FCE-434A-B9F1-08C9117F0B2B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400"/>
          </a:p>
        </p:txBody>
      </p:sp>
      <p:sp>
        <p:nvSpPr>
          <p:cNvPr id="26629" name="Freeform 33"/>
          <p:cNvSpPr>
            <a:spLocks/>
          </p:cNvSpPr>
          <p:nvPr/>
        </p:nvSpPr>
        <p:spPr bwMode="auto">
          <a:xfrm>
            <a:off x="746125" y="4427538"/>
            <a:ext cx="4900613" cy="1608137"/>
          </a:xfrm>
          <a:custGeom>
            <a:avLst/>
            <a:gdLst>
              <a:gd name="T0" fmla="*/ 2147483647 w 3087"/>
              <a:gd name="T1" fmla="*/ 0 h 1013"/>
              <a:gd name="T2" fmla="*/ 0 w 3087"/>
              <a:gd name="T3" fmla="*/ 2147483647 h 1013"/>
              <a:gd name="T4" fmla="*/ 2147483647 w 3087"/>
              <a:gd name="T5" fmla="*/ 2147483647 h 1013"/>
              <a:gd name="T6" fmla="*/ 2147483647 w 3087"/>
              <a:gd name="T7" fmla="*/ 2147483647 h 1013"/>
              <a:gd name="T8" fmla="*/ 2147483647 w 3087"/>
              <a:gd name="T9" fmla="*/ 2147483647 h 1013"/>
              <a:gd name="T10" fmla="*/ 2147483647 w 3087"/>
              <a:gd name="T11" fmla="*/ 2147483647 h 1013"/>
              <a:gd name="T12" fmla="*/ 2147483647 w 3087"/>
              <a:gd name="T13" fmla="*/ 2147483647 h 1013"/>
              <a:gd name="T14" fmla="*/ 2147483647 w 3087"/>
              <a:gd name="T15" fmla="*/ 2147483647 h 1013"/>
              <a:gd name="T16" fmla="*/ 2147483647 w 3087"/>
              <a:gd name="T17" fmla="*/ 2147483647 h 1013"/>
              <a:gd name="T18" fmla="*/ 2147483647 w 3087"/>
              <a:gd name="T19" fmla="*/ 2147483647 h 1013"/>
              <a:gd name="T20" fmla="*/ 2147483647 w 3087"/>
              <a:gd name="T21" fmla="*/ 2147483647 h 1013"/>
              <a:gd name="T22" fmla="*/ 2147483647 w 3087"/>
              <a:gd name="T23" fmla="*/ 2147483647 h 1013"/>
              <a:gd name="T24" fmla="*/ 2147483647 w 3087"/>
              <a:gd name="T25" fmla="*/ 2147483647 h 1013"/>
              <a:gd name="T26" fmla="*/ 2147483647 w 3087"/>
              <a:gd name="T27" fmla="*/ 2147483647 h 1013"/>
              <a:gd name="T28" fmla="*/ 2147483647 w 3087"/>
              <a:gd name="T29" fmla="*/ 2147483647 h 1013"/>
              <a:gd name="T30" fmla="*/ 2147483647 w 3087"/>
              <a:gd name="T31" fmla="*/ 2147483647 h 1013"/>
              <a:gd name="T32" fmla="*/ 2147483647 w 3087"/>
              <a:gd name="T33" fmla="*/ 2147483647 h 1013"/>
              <a:gd name="T34" fmla="*/ 2147483647 w 3087"/>
              <a:gd name="T35" fmla="*/ 2147483647 h 1013"/>
              <a:gd name="T36" fmla="*/ 2147483647 w 3087"/>
              <a:gd name="T37" fmla="*/ 2147483647 h 1013"/>
              <a:gd name="T38" fmla="*/ 2147483647 w 3087"/>
              <a:gd name="T39" fmla="*/ 2147483647 h 1013"/>
              <a:gd name="T40" fmla="*/ 2147483647 w 3087"/>
              <a:gd name="T41" fmla="*/ 2147483647 h 1013"/>
              <a:gd name="T42" fmla="*/ 2147483647 w 3087"/>
              <a:gd name="T43" fmla="*/ 2147483647 h 1013"/>
              <a:gd name="T44" fmla="*/ 2147483647 w 3087"/>
              <a:gd name="T45" fmla="*/ 2147483647 h 1013"/>
              <a:gd name="T46" fmla="*/ 2147483647 w 3087"/>
              <a:gd name="T47" fmla="*/ 2147483647 h 1013"/>
              <a:gd name="T48" fmla="*/ 2147483647 w 3087"/>
              <a:gd name="T49" fmla="*/ 2147483647 h 1013"/>
              <a:gd name="T50" fmla="*/ 2147483647 w 3087"/>
              <a:gd name="T51" fmla="*/ 2147483647 h 1013"/>
              <a:gd name="T52" fmla="*/ 2147483647 w 3087"/>
              <a:gd name="T53" fmla="*/ 0 h 1013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3087"/>
              <a:gd name="T82" fmla="*/ 0 h 1013"/>
              <a:gd name="T83" fmla="*/ 3087 w 3087"/>
              <a:gd name="T84" fmla="*/ 1013 h 1013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3087" h="1013">
                <a:moveTo>
                  <a:pt x="375" y="0"/>
                </a:moveTo>
                <a:lnTo>
                  <a:pt x="0" y="288"/>
                </a:lnTo>
                <a:lnTo>
                  <a:pt x="183" y="528"/>
                </a:lnTo>
                <a:lnTo>
                  <a:pt x="658" y="369"/>
                </a:lnTo>
                <a:lnTo>
                  <a:pt x="461" y="206"/>
                </a:lnTo>
                <a:lnTo>
                  <a:pt x="576" y="105"/>
                </a:lnTo>
                <a:lnTo>
                  <a:pt x="821" y="173"/>
                </a:lnTo>
                <a:lnTo>
                  <a:pt x="749" y="264"/>
                </a:lnTo>
                <a:lnTo>
                  <a:pt x="1037" y="249"/>
                </a:lnTo>
                <a:lnTo>
                  <a:pt x="399" y="701"/>
                </a:lnTo>
                <a:lnTo>
                  <a:pt x="980" y="701"/>
                </a:lnTo>
                <a:lnTo>
                  <a:pt x="572" y="840"/>
                </a:lnTo>
                <a:lnTo>
                  <a:pt x="72" y="609"/>
                </a:lnTo>
                <a:lnTo>
                  <a:pt x="221" y="1013"/>
                </a:lnTo>
                <a:lnTo>
                  <a:pt x="1978" y="797"/>
                </a:lnTo>
                <a:lnTo>
                  <a:pt x="1916" y="648"/>
                </a:lnTo>
                <a:lnTo>
                  <a:pt x="1344" y="393"/>
                </a:lnTo>
                <a:lnTo>
                  <a:pt x="1925" y="153"/>
                </a:lnTo>
                <a:lnTo>
                  <a:pt x="2132" y="216"/>
                </a:lnTo>
                <a:lnTo>
                  <a:pt x="2381" y="211"/>
                </a:lnTo>
                <a:lnTo>
                  <a:pt x="2463" y="302"/>
                </a:lnTo>
                <a:lnTo>
                  <a:pt x="2756" y="273"/>
                </a:lnTo>
                <a:lnTo>
                  <a:pt x="2760" y="177"/>
                </a:lnTo>
                <a:lnTo>
                  <a:pt x="3087" y="115"/>
                </a:lnTo>
                <a:lnTo>
                  <a:pt x="2751" y="77"/>
                </a:lnTo>
                <a:lnTo>
                  <a:pt x="2285" y="14"/>
                </a:lnTo>
                <a:lnTo>
                  <a:pt x="375" y="0"/>
                </a:lnTo>
                <a:close/>
              </a:path>
            </a:pathLst>
          </a:cu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1809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Helpers (for split vertices)</a:t>
            </a:r>
          </a:p>
        </p:txBody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025" y="1485900"/>
            <a:ext cx="7772400" cy="4114800"/>
          </a:xfrm>
        </p:spPr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en-US" altLang="en-US" sz="2400" b="1" dirty="0">
                <a:solidFill>
                  <a:schemeClr val="accent2"/>
                </a:solidFill>
              </a:rPr>
              <a:t>helper(</a:t>
            </a:r>
            <a:r>
              <a:rPr lang="en-US" altLang="en-US" sz="2400" dirty="0">
                <a:solidFill>
                  <a:srgbClr val="008380"/>
                </a:solidFill>
              </a:rPr>
              <a:t>e</a:t>
            </a:r>
            <a:r>
              <a:rPr lang="en-US" altLang="en-US" sz="2400" b="1" dirty="0">
                <a:solidFill>
                  <a:schemeClr val="accent2"/>
                </a:solidFill>
              </a:rPr>
              <a:t>): </a:t>
            </a:r>
            <a:r>
              <a:rPr lang="en-US" altLang="en-US" sz="2400" dirty="0">
                <a:solidFill>
                  <a:schemeClr val="tx2"/>
                </a:solidFill>
              </a:rPr>
              <a:t>Rightmost </a:t>
            </a:r>
            <a:r>
              <a:rPr lang="en-US" altLang="en-US" sz="2400" dirty="0">
                <a:solidFill>
                  <a:schemeClr val="tx2"/>
                </a:solidFill>
                <a:highlight>
                  <a:srgbClr val="FFFF00"/>
                </a:highlight>
              </a:rPr>
              <a:t>vertically visible </a:t>
            </a:r>
            <a:r>
              <a:rPr lang="en-US" altLang="en-US" sz="2400" dirty="0">
                <a:solidFill>
                  <a:schemeClr val="tx2"/>
                </a:solidFill>
              </a:rPr>
              <a:t>vertex below </a:t>
            </a:r>
            <a:r>
              <a:rPr lang="en-US" altLang="en-US" sz="2400" i="1" dirty="0">
                <a:solidFill>
                  <a:srgbClr val="008380"/>
                </a:solidFill>
              </a:rPr>
              <a:t>e</a:t>
            </a:r>
            <a:r>
              <a:rPr lang="en-US" altLang="en-US" sz="2400" dirty="0">
                <a:solidFill>
                  <a:schemeClr val="tx2"/>
                </a:solidFill>
              </a:rPr>
              <a:t> on the polygonal chain (left of sweep line) between </a:t>
            </a:r>
            <a:r>
              <a:rPr lang="en-US" altLang="en-US" sz="2400" i="1" dirty="0">
                <a:solidFill>
                  <a:srgbClr val="008380"/>
                </a:solidFill>
              </a:rPr>
              <a:t>e</a:t>
            </a:r>
            <a:r>
              <a:rPr lang="en-US" altLang="en-US" sz="2400" dirty="0">
                <a:solidFill>
                  <a:schemeClr val="tx2"/>
                </a:solidFill>
              </a:rPr>
              <a:t> and </a:t>
            </a:r>
            <a:r>
              <a:rPr lang="en-US" altLang="en-US" sz="2400" i="1" dirty="0">
                <a:solidFill>
                  <a:srgbClr val="008380"/>
                </a:solidFill>
              </a:rPr>
              <a:t>e’</a:t>
            </a:r>
            <a:r>
              <a:rPr lang="en-US" altLang="en-US" sz="2400" dirty="0">
                <a:solidFill>
                  <a:schemeClr val="tx2"/>
                </a:solidFill>
              </a:rPr>
              <a:t>, where  </a:t>
            </a:r>
            <a:r>
              <a:rPr lang="en-US" altLang="en-US" sz="2400" i="1" dirty="0">
                <a:solidFill>
                  <a:srgbClr val="008380"/>
                </a:solidFill>
              </a:rPr>
              <a:t>e’</a:t>
            </a:r>
            <a:r>
              <a:rPr lang="en-US" altLang="en-US" sz="2400" dirty="0">
                <a:solidFill>
                  <a:schemeClr val="tx2"/>
                </a:solidFill>
              </a:rPr>
              <a:t> is the polygon edge below </a:t>
            </a:r>
            <a:r>
              <a:rPr lang="en-US" altLang="en-US" sz="2400" i="1" dirty="0">
                <a:solidFill>
                  <a:srgbClr val="008380"/>
                </a:solidFill>
              </a:rPr>
              <a:t>e</a:t>
            </a:r>
            <a:r>
              <a:rPr lang="en-US" altLang="en-US" sz="2400" dirty="0">
                <a:solidFill>
                  <a:schemeClr val="tx2"/>
                </a:solidFill>
              </a:rPr>
              <a:t> on the sweep line.</a:t>
            </a:r>
          </a:p>
          <a:p>
            <a:pPr eaLnBrk="1" hangingPunct="1">
              <a:buClr>
                <a:schemeClr val="tx1"/>
              </a:buClr>
            </a:pPr>
            <a:r>
              <a:rPr lang="en-US" altLang="en-US" sz="2400" dirty="0">
                <a:solidFill>
                  <a:schemeClr val="tx2"/>
                </a:solidFill>
              </a:rPr>
              <a:t>Draw diagonal between </a:t>
            </a:r>
            <a:r>
              <a:rPr lang="en-US" altLang="en-US" sz="2400" i="1" dirty="0">
                <a:solidFill>
                  <a:srgbClr val="008380"/>
                </a:solidFill>
              </a:rPr>
              <a:t>v</a:t>
            </a:r>
            <a:r>
              <a:rPr lang="en-US" altLang="en-US" sz="2400" dirty="0">
                <a:solidFill>
                  <a:schemeClr val="tx2"/>
                </a:solidFill>
              </a:rPr>
              <a:t> and helper(</a:t>
            </a:r>
            <a:r>
              <a:rPr lang="en-US" altLang="en-US" sz="2400" i="1" dirty="0">
                <a:solidFill>
                  <a:srgbClr val="008380"/>
                </a:solidFill>
              </a:rPr>
              <a:t>e</a:t>
            </a:r>
            <a:r>
              <a:rPr lang="en-US" altLang="en-US" sz="2400" dirty="0">
                <a:solidFill>
                  <a:schemeClr val="tx2"/>
                </a:solidFill>
              </a:rPr>
              <a:t>), where </a:t>
            </a:r>
            <a:r>
              <a:rPr lang="en-US" altLang="en-US" sz="2400" i="1" dirty="0">
                <a:solidFill>
                  <a:srgbClr val="008380"/>
                </a:solidFill>
              </a:rPr>
              <a:t>e</a:t>
            </a:r>
            <a:r>
              <a:rPr lang="en-US" altLang="en-US" sz="2400" dirty="0">
                <a:solidFill>
                  <a:schemeClr val="tx2"/>
                </a:solidFill>
              </a:rPr>
              <a:t> is the edge immediately above </a:t>
            </a:r>
            <a:r>
              <a:rPr lang="en-US" altLang="en-US" sz="2400" i="1" dirty="0">
                <a:solidFill>
                  <a:srgbClr val="008380"/>
                </a:solidFill>
              </a:rPr>
              <a:t>v</a:t>
            </a:r>
            <a:r>
              <a:rPr lang="en-US" altLang="en-US" sz="2400" dirty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26632" name="Freeform 4"/>
          <p:cNvSpPr>
            <a:spLocks/>
          </p:cNvSpPr>
          <p:nvPr/>
        </p:nvSpPr>
        <p:spPr bwMode="auto">
          <a:xfrm>
            <a:off x="3856038" y="5287963"/>
            <a:ext cx="1379537" cy="731837"/>
          </a:xfrm>
          <a:custGeom>
            <a:avLst/>
            <a:gdLst>
              <a:gd name="T0" fmla="*/ 0 w 869"/>
              <a:gd name="T1" fmla="*/ 2147483647 h 461"/>
              <a:gd name="T2" fmla="*/ 2147483647 w 869"/>
              <a:gd name="T3" fmla="*/ 0 h 461"/>
              <a:gd name="T4" fmla="*/ 2147483647 w 869"/>
              <a:gd name="T5" fmla="*/ 2147483647 h 461"/>
              <a:gd name="T6" fmla="*/ 2147483647 w 869"/>
              <a:gd name="T7" fmla="*/ 2147483647 h 461"/>
              <a:gd name="T8" fmla="*/ 2147483647 w 869"/>
              <a:gd name="T9" fmla="*/ 2147483647 h 461"/>
              <a:gd name="T10" fmla="*/ 2147483647 w 869"/>
              <a:gd name="T11" fmla="*/ 2147483647 h 461"/>
              <a:gd name="T12" fmla="*/ 2147483647 w 869"/>
              <a:gd name="T13" fmla="*/ 2147483647 h 461"/>
              <a:gd name="T14" fmla="*/ 2147483647 w 869"/>
              <a:gd name="T15" fmla="*/ 2147483647 h 461"/>
              <a:gd name="T16" fmla="*/ 2147483647 w 869"/>
              <a:gd name="T17" fmla="*/ 2147483647 h 461"/>
              <a:gd name="T18" fmla="*/ 0 w 869"/>
              <a:gd name="T19" fmla="*/ 2147483647 h 46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869"/>
              <a:gd name="T31" fmla="*/ 0 h 461"/>
              <a:gd name="T32" fmla="*/ 869 w 869"/>
              <a:gd name="T33" fmla="*/ 461 h 461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869" h="461">
                <a:moveTo>
                  <a:pt x="0" y="115"/>
                </a:moveTo>
                <a:lnTo>
                  <a:pt x="153" y="0"/>
                </a:lnTo>
                <a:lnTo>
                  <a:pt x="336" y="231"/>
                </a:lnTo>
                <a:lnTo>
                  <a:pt x="432" y="231"/>
                </a:lnTo>
                <a:lnTo>
                  <a:pt x="672" y="187"/>
                </a:lnTo>
                <a:lnTo>
                  <a:pt x="869" y="192"/>
                </a:lnTo>
                <a:lnTo>
                  <a:pt x="806" y="298"/>
                </a:lnTo>
                <a:lnTo>
                  <a:pt x="446" y="461"/>
                </a:lnTo>
                <a:lnTo>
                  <a:pt x="288" y="307"/>
                </a:lnTo>
                <a:lnTo>
                  <a:pt x="0" y="115"/>
                </a:lnTo>
                <a:close/>
              </a:path>
            </a:pathLst>
          </a:custGeom>
          <a:solidFill>
            <a:srgbClr val="CC99FF"/>
          </a:solidFill>
          <a:ln w="180975">
            <a:solidFill>
              <a:srgbClr val="CC99FF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33" name="Freeform 5"/>
          <p:cNvSpPr>
            <a:spLocks/>
          </p:cNvSpPr>
          <p:nvPr/>
        </p:nvSpPr>
        <p:spPr bwMode="auto">
          <a:xfrm>
            <a:off x="2781300" y="5173663"/>
            <a:ext cx="1044575" cy="487362"/>
          </a:xfrm>
          <a:custGeom>
            <a:avLst/>
            <a:gdLst>
              <a:gd name="T0" fmla="*/ 0 w 658"/>
              <a:gd name="T1" fmla="*/ 0 h 307"/>
              <a:gd name="T2" fmla="*/ 2147483647 w 658"/>
              <a:gd name="T3" fmla="*/ 2147483647 h 307"/>
              <a:gd name="T4" fmla="*/ 2147483647 w 658"/>
              <a:gd name="T5" fmla="*/ 2147483647 h 307"/>
              <a:gd name="T6" fmla="*/ 2147483647 w 658"/>
              <a:gd name="T7" fmla="*/ 2147483647 h 307"/>
              <a:gd name="T8" fmla="*/ 0 w 658"/>
              <a:gd name="T9" fmla="*/ 0 h 30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58"/>
              <a:gd name="T16" fmla="*/ 0 h 307"/>
              <a:gd name="T17" fmla="*/ 658 w 658"/>
              <a:gd name="T18" fmla="*/ 307 h 30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58" h="307">
                <a:moveTo>
                  <a:pt x="0" y="0"/>
                </a:moveTo>
                <a:lnTo>
                  <a:pt x="24" y="307"/>
                </a:lnTo>
                <a:lnTo>
                  <a:pt x="658" y="264"/>
                </a:lnTo>
                <a:lnTo>
                  <a:pt x="634" y="168"/>
                </a:lnTo>
                <a:lnTo>
                  <a:pt x="0" y="0"/>
                </a:lnTo>
                <a:close/>
              </a:path>
            </a:pathLst>
          </a:custGeom>
          <a:solidFill>
            <a:srgbClr val="CC99FF"/>
          </a:solidFill>
          <a:ln w="180975">
            <a:solidFill>
              <a:srgbClr val="CC99FF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34" name="Freeform 6"/>
          <p:cNvSpPr>
            <a:spLocks/>
          </p:cNvSpPr>
          <p:nvPr/>
        </p:nvSpPr>
        <p:spPr bwMode="auto">
          <a:xfrm>
            <a:off x="2811463" y="5638800"/>
            <a:ext cx="2408237" cy="449263"/>
          </a:xfrm>
          <a:custGeom>
            <a:avLst/>
            <a:gdLst>
              <a:gd name="T0" fmla="*/ 0 w 1517"/>
              <a:gd name="T1" fmla="*/ 2147483647 h 283"/>
              <a:gd name="T2" fmla="*/ 2147483647 w 1517"/>
              <a:gd name="T3" fmla="*/ 0 h 283"/>
              <a:gd name="T4" fmla="*/ 2147483647 w 1517"/>
              <a:gd name="T5" fmla="*/ 2147483647 h 283"/>
              <a:gd name="T6" fmla="*/ 2147483647 w 1517"/>
              <a:gd name="T7" fmla="*/ 2147483647 h 283"/>
              <a:gd name="T8" fmla="*/ 2147483647 w 1517"/>
              <a:gd name="T9" fmla="*/ 2147483647 h 283"/>
              <a:gd name="T10" fmla="*/ 2147483647 w 1517"/>
              <a:gd name="T11" fmla="*/ 2147483647 h 283"/>
              <a:gd name="T12" fmla="*/ 2147483647 w 1517"/>
              <a:gd name="T13" fmla="*/ 2147483647 h 283"/>
              <a:gd name="T14" fmla="*/ 2147483647 w 1517"/>
              <a:gd name="T15" fmla="*/ 2147483647 h 283"/>
              <a:gd name="T16" fmla="*/ 2147483647 w 1517"/>
              <a:gd name="T17" fmla="*/ 2147483647 h 28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517"/>
              <a:gd name="T28" fmla="*/ 0 h 283"/>
              <a:gd name="T29" fmla="*/ 1517 w 1517"/>
              <a:gd name="T30" fmla="*/ 283 h 28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517" h="283">
                <a:moveTo>
                  <a:pt x="0" y="14"/>
                </a:moveTo>
                <a:lnTo>
                  <a:pt x="744" y="0"/>
                </a:lnTo>
                <a:lnTo>
                  <a:pt x="989" y="120"/>
                </a:lnTo>
                <a:lnTo>
                  <a:pt x="1052" y="206"/>
                </a:lnTo>
                <a:lnTo>
                  <a:pt x="1143" y="283"/>
                </a:lnTo>
                <a:lnTo>
                  <a:pt x="1388" y="91"/>
                </a:lnTo>
                <a:lnTo>
                  <a:pt x="1474" y="72"/>
                </a:lnTo>
                <a:lnTo>
                  <a:pt x="1517" y="110"/>
                </a:lnTo>
                <a:lnTo>
                  <a:pt x="1517" y="235"/>
                </a:lnTo>
              </a:path>
            </a:pathLst>
          </a:custGeom>
          <a:noFill/>
          <a:ln w="180975">
            <a:solidFill>
              <a:srgbClr val="CC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35" name="Freeform 7"/>
          <p:cNvSpPr>
            <a:spLocks/>
          </p:cNvSpPr>
          <p:nvPr/>
        </p:nvSpPr>
        <p:spPr bwMode="auto">
          <a:xfrm>
            <a:off x="2767013" y="4556125"/>
            <a:ext cx="2590800" cy="884238"/>
          </a:xfrm>
          <a:custGeom>
            <a:avLst/>
            <a:gdLst>
              <a:gd name="T0" fmla="*/ 2147483647 w 1632"/>
              <a:gd name="T1" fmla="*/ 2147483647 h 557"/>
              <a:gd name="T2" fmla="*/ 0 w 1632"/>
              <a:gd name="T3" fmla="*/ 2147483647 h 557"/>
              <a:gd name="T4" fmla="*/ 2147483647 w 1632"/>
              <a:gd name="T5" fmla="*/ 2147483647 h 557"/>
              <a:gd name="T6" fmla="*/ 2147483647 w 1632"/>
              <a:gd name="T7" fmla="*/ 0 h 557"/>
              <a:gd name="T8" fmla="*/ 2147483647 w 1632"/>
              <a:gd name="T9" fmla="*/ 2147483647 h 557"/>
              <a:gd name="T10" fmla="*/ 2147483647 w 1632"/>
              <a:gd name="T11" fmla="*/ 2147483647 h 557"/>
              <a:gd name="T12" fmla="*/ 2147483647 w 1632"/>
              <a:gd name="T13" fmla="*/ 2147483647 h 557"/>
              <a:gd name="T14" fmla="*/ 2147483647 w 1632"/>
              <a:gd name="T15" fmla="*/ 2147483647 h 557"/>
              <a:gd name="T16" fmla="*/ 2147483647 w 1632"/>
              <a:gd name="T17" fmla="*/ 2147483647 h 557"/>
              <a:gd name="T18" fmla="*/ 2147483647 w 1632"/>
              <a:gd name="T19" fmla="*/ 2147483647 h 557"/>
              <a:gd name="T20" fmla="*/ 2147483647 w 1632"/>
              <a:gd name="T21" fmla="*/ 2147483647 h 557"/>
              <a:gd name="T22" fmla="*/ 2147483647 w 1632"/>
              <a:gd name="T23" fmla="*/ 2147483647 h 557"/>
              <a:gd name="T24" fmla="*/ 2147483647 w 1632"/>
              <a:gd name="T25" fmla="*/ 2147483647 h 55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632"/>
              <a:gd name="T40" fmla="*/ 0 h 557"/>
              <a:gd name="T41" fmla="*/ 1632 w 1632"/>
              <a:gd name="T42" fmla="*/ 557 h 55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632" h="557">
                <a:moveTo>
                  <a:pt x="672" y="557"/>
                </a:moveTo>
                <a:lnTo>
                  <a:pt x="0" y="346"/>
                </a:lnTo>
                <a:lnTo>
                  <a:pt x="28" y="264"/>
                </a:lnTo>
                <a:lnTo>
                  <a:pt x="676" y="0"/>
                </a:lnTo>
                <a:lnTo>
                  <a:pt x="763" y="159"/>
                </a:lnTo>
                <a:lnTo>
                  <a:pt x="1079" y="101"/>
                </a:lnTo>
                <a:lnTo>
                  <a:pt x="1171" y="245"/>
                </a:lnTo>
                <a:lnTo>
                  <a:pt x="1363" y="216"/>
                </a:lnTo>
                <a:lnTo>
                  <a:pt x="1531" y="245"/>
                </a:lnTo>
                <a:lnTo>
                  <a:pt x="1559" y="360"/>
                </a:lnTo>
                <a:lnTo>
                  <a:pt x="1632" y="264"/>
                </a:lnTo>
                <a:lnTo>
                  <a:pt x="1377" y="68"/>
                </a:lnTo>
                <a:lnTo>
                  <a:pt x="1449" y="48"/>
                </a:lnTo>
              </a:path>
            </a:pathLst>
          </a:custGeom>
          <a:noFill/>
          <a:ln w="180975">
            <a:solidFill>
              <a:srgbClr val="CC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36" name="Freeform 44"/>
          <p:cNvSpPr>
            <a:spLocks/>
          </p:cNvSpPr>
          <p:nvPr/>
        </p:nvSpPr>
        <p:spPr bwMode="auto">
          <a:xfrm>
            <a:off x="1341438" y="4429125"/>
            <a:ext cx="1570037" cy="1477963"/>
          </a:xfrm>
          <a:custGeom>
            <a:avLst/>
            <a:gdLst>
              <a:gd name="T0" fmla="*/ 2147483647 w 989"/>
              <a:gd name="T1" fmla="*/ 0 h 931"/>
              <a:gd name="T2" fmla="*/ 0 w 989"/>
              <a:gd name="T3" fmla="*/ 2147483647 h 931"/>
              <a:gd name="T4" fmla="*/ 2147483647 w 989"/>
              <a:gd name="T5" fmla="*/ 2147483647 h 931"/>
              <a:gd name="T6" fmla="*/ 2147483647 w 989"/>
              <a:gd name="T7" fmla="*/ 2147483647 h 931"/>
              <a:gd name="T8" fmla="*/ 2147483647 w 989"/>
              <a:gd name="T9" fmla="*/ 2147483647 h 931"/>
              <a:gd name="T10" fmla="*/ 2147483647 w 989"/>
              <a:gd name="T11" fmla="*/ 2147483647 h 931"/>
              <a:gd name="T12" fmla="*/ 2147483647 w 989"/>
              <a:gd name="T13" fmla="*/ 2147483647 h 931"/>
              <a:gd name="T14" fmla="*/ 2147483647 w 989"/>
              <a:gd name="T15" fmla="*/ 2147483647 h 931"/>
              <a:gd name="T16" fmla="*/ 2147483647 w 989"/>
              <a:gd name="T17" fmla="*/ 2147483647 h 931"/>
              <a:gd name="T18" fmla="*/ 2147483647 w 989"/>
              <a:gd name="T19" fmla="*/ 2147483647 h 931"/>
              <a:gd name="T20" fmla="*/ 2147483647 w 989"/>
              <a:gd name="T21" fmla="*/ 2147483647 h 931"/>
              <a:gd name="T22" fmla="*/ 2147483647 w 989"/>
              <a:gd name="T23" fmla="*/ 0 h 93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989"/>
              <a:gd name="T37" fmla="*/ 0 h 931"/>
              <a:gd name="T38" fmla="*/ 989 w 989"/>
              <a:gd name="T39" fmla="*/ 931 h 931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989" h="931">
                <a:moveTo>
                  <a:pt x="5" y="0"/>
                </a:moveTo>
                <a:lnTo>
                  <a:pt x="0" y="470"/>
                </a:lnTo>
                <a:lnTo>
                  <a:pt x="96" y="422"/>
                </a:lnTo>
                <a:lnTo>
                  <a:pt x="96" y="196"/>
                </a:lnTo>
                <a:lnTo>
                  <a:pt x="197" y="115"/>
                </a:lnTo>
                <a:lnTo>
                  <a:pt x="442" y="177"/>
                </a:lnTo>
                <a:lnTo>
                  <a:pt x="442" y="259"/>
                </a:lnTo>
                <a:lnTo>
                  <a:pt x="653" y="244"/>
                </a:lnTo>
                <a:lnTo>
                  <a:pt x="653" y="931"/>
                </a:lnTo>
                <a:lnTo>
                  <a:pt x="989" y="888"/>
                </a:lnTo>
                <a:lnTo>
                  <a:pt x="984" y="4"/>
                </a:lnTo>
                <a:lnTo>
                  <a:pt x="5" y="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809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37" name="Line 8"/>
          <p:cNvSpPr>
            <a:spLocks noChangeShapeType="1"/>
          </p:cNvSpPr>
          <p:nvPr/>
        </p:nvSpPr>
        <p:spPr bwMode="auto">
          <a:xfrm flipV="1">
            <a:off x="2925763" y="4678363"/>
            <a:ext cx="869950" cy="3587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38" name="Line 9"/>
          <p:cNvSpPr>
            <a:spLocks noChangeShapeType="1"/>
          </p:cNvSpPr>
          <p:nvPr/>
        </p:nvSpPr>
        <p:spPr bwMode="auto">
          <a:xfrm>
            <a:off x="2895600" y="5051425"/>
            <a:ext cx="944563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39" name="Freeform 12"/>
          <p:cNvSpPr>
            <a:spLocks/>
          </p:cNvSpPr>
          <p:nvPr/>
        </p:nvSpPr>
        <p:spPr bwMode="auto">
          <a:xfrm>
            <a:off x="3910013" y="5715000"/>
            <a:ext cx="1249362" cy="471488"/>
          </a:xfrm>
          <a:custGeom>
            <a:avLst/>
            <a:gdLst>
              <a:gd name="T0" fmla="*/ 0 w 787"/>
              <a:gd name="T1" fmla="*/ 0 h 297"/>
              <a:gd name="T2" fmla="*/ 2147483647 w 787"/>
              <a:gd name="T3" fmla="*/ 2147483647 h 297"/>
              <a:gd name="T4" fmla="*/ 2147483647 w 787"/>
              <a:gd name="T5" fmla="*/ 2147483647 h 297"/>
              <a:gd name="T6" fmla="*/ 2147483647 w 787"/>
              <a:gd name="T7" fmla="*/ 2147483647 h 297"/>
              <a:gd name="T8" fmla="*/ 2147483647 w 787"/>
              <a:gd name="T9" fmla="*/ 2147483647 h 297"/>
              <a:gd name="T10" fmla="*/ 2147483647 w 787"/>
              <a:gd name="T11" fmla="*/ 2147483647 h 297"/>
              <a:gd name="T12" fmla="*/ 2147483647 w 787"/>
              <a:gd name="T13" fmla="*/ 2147483647 h 29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87"/>
              <a:gd name="T22" fmla="*/ 0 h 297"/>
              <a:gd name="T23" fmla="*/ 787 w 787"/>
              <a:gd name="T24" fmla="*/ 297 h 29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87" h="297">
                <a:moveTo>
                  <a:pt x="0" y="0"/>
                </a:moveTo>
                <a:cubicBezTo>
                  <a:pt x="95" y="33"/>
                  <a:pt x="190" y="67"/>
                  <a:pt x="235" y="91"/>
                </a:cubicBezTo>
                <a:cubicBezTo>
                  <a:pt x="280" y="115"/>
                  <a:pt x="233" y="111"/>
                  <a:pt x="268" y="144"/>
                </a:cubicBezTo>
                <a:cubicBezTo>
                  <a:pt x="303" y="177"/>
                  <a:pt x="390" y="279"/>
                  <a:pt x="446" y="288"/>
                </a:cubicBezTo>
                <a:cubicBezTo>
                  <a:pt x="502" y="297"/>
                  <a:pt x="552" y="230"/>
                  <a:pt x="604" y="197"/>
                </a:cubicBezTo>
                <a:cubicBezTo>
                  <a:pt x="656" y="164"/>
                  <a:pt x="729" y="91"/>
                  <a:pt x="758" y="91"/>
                </a:cubicBezTo>
                <a:cubicBezTo>
                  <a:pt x="787" y="91"/>
                  <a:pt x="774" y="179"/>
                  <a:pt x="777" y="197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40" name="Freeform 13"/>
          <p:cNvSpPr>
            <a:spLocks/>
          </p:cNvSpPr>
          <p:nvPr/>
        </p:nvSpPr>
        <p:spPr bwMode="auto">
          <a:xfrm>
            <a:off x="3795713" y="4618038"/>
            <a:ext cx="1835150" cy="623887"/>
          </a:xfrm>
          <a:custGeom>
            <a:avLst/>
            <a:gdLst>
              <a:gd name="T0" fmla="*/ 0 w 1156"/>
              <a:gd name="T1" fmla="*/ 2147483647 h 393"/>
              <a:gd name="T2" fmla="*/ 2147483647 w 1156"/>
              <a:gd name="T3" fmla="*/ 2147483647 h 393"/>
              <a:gd name="T4" fmla="*/ 2147483647 w 1156"/>
              <a:gd name="T5" fmla="*/ 2147483647 h 393"/>
              <a:gd name="T6" fmla="*/ 2147483647 w 1156"/>
              <a:gd name="T7" fmla="*/ 2147483647 h 393"/>
              <a:gd name="T8" fmla="*/ 2147483647 w 1156"/>
              <a:gd name="T9" fmla="*/ 2147483647 h 393"/>
              <a:gd name="T10" fmla="*/ 2147483647 w 1156"/>
              <a:gd name="T11" fmla="*/ 2147483647 h 393"/>
              <a:gd name="T12" fmla="*/ 2147483647 w 1156"/>
              <a:gd name="T13" fmla="*/ 2147483647 h 393"/>
              <a:gd name="T14" fmla="*/ 2147483647 w 1156"/>
              <a:gd name="T15" fmla="*/ 2147483647 h 393"/>
              <a:gd name="T16" fmla="*/ 2147483647 w 1156"/>
              <a:gd name="T17" fmla="*/ 2147483647 h 393"/>
              <a:gd name="T18" fmla="*/ 2147483647 w 1156"/>
              <a:gd name="T19" fmla="*/ 0 h 39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156"/>
              <a:gd name="T31" fmla="*/ 0 h 393"/>
              <a:gd name="T32" fmla="*/ 1156 w 1156"/>
              <a:gd name="T33" fmla="*/ 393 h 393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156" h="393">
                <a:moveTo>
                  <a:pt x="0" y="29"/>
                </a:moveTo>
                <a:lnTo>
                  <a:pt x="105" y="168"/>
                </a:lnTo>
                <a:lnTo>
                  <a:pt x="412" y="134"/>
                </a:lnTo>
                <a:lnTo>
                  <a:pt x="504" y="278"/>
                </a:lnTo>
                <a:lnTo>
                  <a:pt x="710" y="221"/>
                </a:lnTo>
                <a:lnTo>
                  <a:pt x="859" y="249"/>
                </a:lnTo>
                <a:lnTo>
                  <a:pt x="892" y="393"/>
                </a:lnTo>
                <a:lnTo>
                  <a:pt x="1060" y="201"/>
                </a:lnTo>
                <a:lnTo>
                  <a:pt x="844" y="57"/>
                </a:lnTo>
                <a:lnTo>
                  <a:pt x="1156" y="0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41" name="Freeform 14"/>
          <p:cNvSpPr>
            <a:spLocks/>
          </p:cNvSpPr>
          <p:nvPr/>
        </p:nvSpPr>
        <p:spPr bwMode="auto">
          <a:xfrm>
            <a:off x="3825875" y="5203825"/>
            <a:ext cx="1417638" cy="388938"/>
          </a:xfrm>
          <a:custGeom>
            <a:avLst/>
            <a:gdLst>
              <a:gd name="T0" fmla="*/ 0 w 893"/>
              <a:gd name="T1" fmla="*/ 2147483647 h 245"/>
              <a:gd name="T2" fmla="*/ 2147483647 w 893"/>
              <a:gd name="T3" fmla="*/ 0 h 245"/>
              <a:gd name="T4" fmla="*/ 2147483647 w 893"/>
              <a:gd name="T5" fmla="*/ 2147483647 h 245"/>
              <a:gd name="T6" fmla="*/ 2147483647 w 893"/>
              <a:gd name="T7" fmla="*/ 2147483647 h 245"/>
              <a:gd name="T8" fmla="*/ 2147483647 w 893"/>
              <a:gd name="T9" fmla="*/ 2147483647 h 24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93"/>
              <a:gd name="T16" fmla="*/ 0 h 245"/>
              <a:gd name="T17" fmla="*/ 893 w 893"/>
              <a:gd name="T18" fmla="*/ 245 h 24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93" h="245">
                <a:moveTo>
                  <a:pt x="0" y="101"/>
                </a:moveTo>
                <a:lnTo>
                  <a:pt x="187" y="0"/>
                </a:lnTo>
                <a:lnTo>
                  <a:pt x="403" y="245"/>
                </a:lnTo>
                <a:lnTo>
                  <a:pt x="691" y="188"/>
                </a:lnTo>
                <a:lnTo>
                  <a:pt x="893" y="188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42" name="Line 15"/>
          <p:cNvSpPr>
            <a:spLocks noChangeShapeType="1"/>
          </p:cNvSpPr>
          <p:nvPr/>
        </p:nvSpPr>
        <p:spPr bwMode="auto">
          <a:xfrm>
            <a:off x="2911475" y="4449763"/>
            <a:ext cx="1588" cy="1616075"/>
          </a:xfrm>
          <a:prstGeom prst="line">
            <a:avLst/>
          </a:prstGeom>
          <a:noFill/>
          <a:ln w="50800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43" name="Oval 28"/>
          <p:cNvSpPr>
            <a:spLocks noChangeArrowheads="1"/>
          </p:cNvSpPr>
          <p:nvPr/>
        </p:nvSpPr>
        <p:spPr bwMode="auto">
          <a:xfrm>
            <a:off x="2865438" y="5014913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6644" name="Text Box 30"/>
          <p:cNvSpPr txBox="1">
            <a:spLocks noChangeArrowheads="1"/>
          </p:cNvSpPr>
          <p:nvPr/>
        </p:nvSpPr>
        <p:spPr bwMode="auto">
          <a:xfrm>
            <a:off x="5730875" y="4770438"/>
            <a:ext cx="25527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09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chemeClr val="tx2"/>
                </a:solidFill>
                <a:latin typeface="Comic Sans MS" panose="030F0702030302020204" pitchFamily="66" charset="0"/>
              </a:rPr>
              <a:t>split vertex </a:t>
            </a:r>
            <a:r>
              <a:rPr lang="en-US" altLang="en-US" sz="2400" i="1">
                <a:solidFill>
                  <a:srgbClr val="008380"/>
                </a:solidFill>
              </a:rPr>
              <a:t>v</a:t>
            </a:r>
            <a:br>
              <a:rPr lang="en-US" altLang="en-US" sz="2400">
                <a:solidFill>
                  <a:schemeClr val="tx2"/>
                </a:solidFill>
                <a:latin typeface="Comic Sans MS" panose="030F0702030302020204" pitchFamily="66" charset="0"/>
              </a:rPr>
            </a:br>
            <a:r>
              <a:rPr lang="en-US" altLang="en-US" sz="2400" i="1">
                <a:solidFill>
                  <a:srgbClr val="008380"/>
                </a:solidFill>
              </a:rPr>
              <a:t>u</a:t>
            </a:r>
            <a:r>
              <a:rPr lang="en-US" altLang="en-US" sz="2400">
                <a:solidFill>
                  <a:schemeClr val="tx2"/>
                </a:solidFill>
                <a:latin typeface="Comic Sans MS" panose="030F0702030302020204" pitchFamily="66" charset="0"/>
              </a:rPr>
              <a:t> = helper(</a:t>
            </a:r>
            <a:r>
              <a:rPr lang="en-US" altLang="en-US" sz="2400" i="1">
                <a:solidFill>
                  <a:srgbClr val="008380"/>
                </a:solidFill>
              </a:rPr>
              <a:t>e</a:t>
            </a:r>
            <a:r>
              <a:rPr lang="en-US" altLang="en-US" sz="2400">
                <a:solidFill>
                  <a:schemeClr val="tx2"/>
                </a:solidFill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26645" name="Freeform 32"/>
          <p:cNvSpPr>
            <a:spLocks/>
          </p:cNvSpPr>
          <p:nvPr/>
        </p:nvSpPr>
        <p:spPr bwMode="auto">
          <a:xfrm>
            <a:off x="739775" y="4435475"/>
            <a:ext cx="4876800" cy="1614488"/>
          </a:xfrm>
          <a:custGeom>
            <a:avLst/>
            <a:gdLst>
              <a:gd name="T0" fmla="*/ 2147483647 w 3072"/>
              <a:gd name="T1" fmla="*/ 2147483647 h 1017"/>
              <a:gd name="T2" fmla="*/ 2147483647 w 3072"/>
              <a:gd name="T3" fmla="*/ 2147483647 h 1017"/>
              <a:gd name="T4" fmla="*/ 2147483647 w 3072"/>
              <a:gd name="T5" fmla="*/ 2147483647 h 1017"/>
              <a:gd name="T6" fmla="*/ 2147483647 w 3072"/>
              <a:gd name="T7" fmla="*/ 0 h 1017"/>
              <a:gd name="T8" fmla="*/ 0 w 3072"/>
              <a:gd name="T9" fmla="*/ 2147483647 h 1017"/>
              <a:gd name="T10" fmla="*/ 2147483647 w 3072"/>
              <a:gd name="T11" fmla="*/ 2147483647 h 1017"/>
              <a:gd name="T12" fmla="*/ 2147483647 w 3072"/>
              <a:gd name="T13" fmla="*/ 2147483647 h 1017"/>
              <a:gd name="T14" fmla="*/ 2147483647 w 3072"/>
              <a:gd name="T15" fmla="*/ 2147483647 h 1017"/>
              <a:gd name="T16" fmla="*/ 2147483647 w 3072"/>
              <a:gd name="T17" fmla="*/ 2147483647 h 1017"/>
              <a:gd name="T18" fmla="*/ 2147483647 w 3072"/>
              <a:gd name="T19" fmla="*/ 2147483647 h 1017"/>
              <a:gd name="T20" fmla="*/ 2147483647 w 3072"/>
              <a:gd name="T21" fmla="*/ 2147483647 h 1017"/>
              <a:gd name="T22" fmla="*/ 2147483647 w 3072"/>
              <a:gd name="T23" fmla="*/ 2147483647 h 1017"/>
              <a:gd name="T24" fmla="*/ 2147483647 w 3072"/>
              <a:gd name="T25" fmla="*/ 2147483647 h 1017"/>
              <a:gd name="T26" fmla="*/ 2147483647 w 3072"/>
              <a:gd name="T27" fmla="*/ 2147483647 h 1017"/>
              <a:gd name="T28" fmla="*/ 2147483647 w 3072"/>
              <a:gd name="T29" fmla="*/ 2147483647 h 1017"/>
              <a:gd name="T30" fmla="*/ 2147483647 w 3072"/>
              <a:gd name="T31" fmla="*/ 2147483647 h 1017"/>
              <a:gd name="T32" fmla="*/ 2147483647 w 3072"/>
              <a:gd name="T33" fmla="*/ 2147483647 h 1017"/>
              <a:gd name="T34" fmla="*/ 2147483647 w 3072"/>
              <a:gd name="T35" fmla="*/ 2147483647 h 101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3072"/>
              <a:gd name="T55" fmla="*/ 0 h 1017"/>
              <a:gd name="T56" fmla="*/ 3072 w 3072"/>
              <a:gd name="T57" fmla="*/ 1017 h 1017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3072" h="1017">
                <a:moveTo>
                  <a:pt x="3072" y="110"/>
                </a:moveTo>
                <a:lnTo>
                  <a:pt x="2294" y="9"/>
                </a:lnTo>
                <a:lnTo>
                  <a:pt x="878" y="4"/>
                </a:lnTo>
                <a:lnTo>
                  <a:pt x="379" y="0"/>
                </a:lnTo>
                <a:lnTo>
                  <a:pt x="0" y="297"/>
                </a:lnTo>
                <a:lnTo>
                  <a:pt x="196" y="532"/>
                </a:lnTo>
                <a:lnTo>
                  <a:pt x="676" y="369"/>
                </a:lnTo>
                <a:lnTo>
                  <a:pt x="470" y="201"/>
                </a:lnTo>
                <a:lnTo>
                  <a:pt x="580" y="105"/>
                </a:lnTo>
                <a:lnTo>
                  <a:pt x="825" y="177"/>
                </a:lnTo>
                <a:lnTo>
                  <a:pt x="758" y="259"/>
                </a:lnTo>
                <a:lnTo>
                  <a:pt x="1041" y="249"/>
                </a:lnTo>
                <a:lnTo>
                  <a:pt x="393" y="700"/>
                </a:lnTo>
                <a:lnTo>
                  <a:pt x="993" y="705"/>
                </a:lnTo>
                <a:lnTo>
                  <a:pt x="576" y="830"/>
                </a:lnTo>
                <a:lnTo>
                  <a:pt x="81" y="600"/>
                </a:lnTo>
                <a:lnTo>
                  <a:pt x="225" y="1017"/>
                </a:lnTo>
                <a:lnTo>
                  <a:pt x="1996" y="796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46" name="Oval 34"/>
          <p:cNvSpPr>
            <a:spLocks noChangeArrowheads="1"/>
          </p:cNvSpPr>
          <p:nvPr/>
        </p:nvSpPr>
        <p:spPr bwMode="auto">
          <a:xfrm>
            <a:off x="1439863" y="4695825"/>
            <a:ext cx="88900" cy="88900"/>
          </a:xfrm>
          <a:prstGeom prst="ellipse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6647" name="Line 38"/>
          <p:cNvSpPr>
            <a:spLocks noChangeShapeType="1"/>
          </p:cNvSpPr>
          <p:nvPr/>
        </p:nvSpPr>
        <p:spPr bwMode="auto">
          <a:xfrm>
            <a:off x="1357313" y="4421188"/>
            <a:ext cx="3024187" cy="22225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48" name="Line 39"/>
          <p:cNvSpPr>
            <a:spLocks noChangeShapeType="1"/>
          </p:cNvSpPr>
          <p:nvPr/>
        </p:nvSpPr>
        <p:spPr bwMode="auto">
          <a:xfrm flipV="1">
            <a:off x="1106488" y="5718175"/>
            <a:ext cx="2789237" cy="334963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49" name="Oval 45"/>
          <p:cNvSpPr>
            <a:spLocks noChangeArrowheads="1"/>
          </p:cNvSpPr>
          <p:nvPr/>
        </p:nvSpPr>
        <p:spPr bwMode="auto">
          <a:xfrm>
            <a:off x="1624013" y="4567238"/>
            <a:ext cx="88900" cy="88900"/>
          </a:xfrm>
          <a:prstGeom prst="ellipse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6650" name="Oval 46"/>
          <p:cNvSpPr>
            <a:spLocks noChangeArrowheads="1"/>
          </p:cNvSpPr>
          <p:nvPr/>
        </p:nvSpPr>
        <p:spPr bwMode="auto">
          <a:xfrm>
            <a:off x="2019300" y="4651375"/>
            <a:ext cx="88900" cy="88900"/>
          </a:xfrm>
          <a:prstGeom prst="ellipse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6651" name="Line 53"/>
          <p:cNvSpPr>
            <a:spLocks noChangeShapeType="1"/>
          </p:cNvSpPr>
          <p:nvPr/>
        </p:nvSpPr>
        <p:spPr bwMode="auto">
          <a:xfrm>
            <a:off x="2392363" y="4846638"/>
            <a:ext cx="495300" cy="190500"/>
          </a:xfrm>
          <a:prstGeom prst="line">
            <a:avLst/>
          </a:prstGeom>
          <a:noFill/>
          <a:ln w="63500">
            <a:solidFill>
              <a:schemeClr val="accent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52" name="Oval 47"/>
          <p:cNvSpPr>
            <a:spLocks noChangeArrowheads="1"/>
          </p:cNvSpPr>
          <p:nvPr/>
        </p:nvSpPr>
        <p:spPr bwMode="auto">
          <a:xfrm>
            <a:off x="2362200" y="4803775"/>
            <a:ext cx="88900" cy="88900"/>
          </a:xfrm>
          <a:prstGeom prst="ellipse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6653" name="Oval 48"/>
          <p:cNvSpPr>
            <a:spLocks noChangeArrowheads="1"/>
          </p:cNvSpPr>
          <p:nvPr/>
        </p:nvSpPr>
        <p:spPr bwMode="auto">
          <a:xfrm>
            <a:off x="1327150" y="4384675"/>
            <a:ext cx="88900" cy="88900"/>
          </a:xfrm>
          <a:prstGeom prst="ellipse">
            <a:avLst/>
          </a:prstGeom>
          <a:solidFill>
            <a:srgbClr val="FFFF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6654" name="Text Box 49"/>
          <p:cNvSpPr txBox="1">
            <a:spLocks noChangeArrowheads="1"/>
          </p:cNvSpPr>
          <p:nvPr/>
        </p:nvSpPr>
        <p:spPr bwMode="auto">
          <a:xfrm>
            <a:off x="2841625" y="4603750"/>
            <a:ext cx="396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09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i="1">
                <a:solidFill>
                  <a:schemeClr val="tx2"/>
                </a:solidFill>
              </a:rPr>
              <a:t>v</a:t>
            </a:r>
          </a:p>
        </p:txBody>
      </p:sp>
      <p:sp>
        <p:nvSpPr>
          <p:cNvPr id="26655" name="Text Box 50"/>
          <p:cNvSpPr txBox="1">
            <a:spLocks noChangeArrowheads="1"/>
          </p:cNvSpPr>
          <p:nvPr/>
        </p:nvSpPr>
        <p:spPr bwMode="auto">
          <a:xfrm>
            <a:off x="2308225" y="4795838"/>
            <a:ext cx="5095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09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i="1">
                <a:solidFill>
                  <a:schemeClr val="tx2"/>
                </a:solidFill>
              </a:rPr>
              <a:t>u</a:t>
            </a:r>
          </a:p>
        </p:txBody>
      </p:sp>
      <p:sp>
        <p:nvSpPr>
          <p:cNvPr id="26656" name="Text Box 51"/>
          <p:cNvSpPr txBox="1">
            <a:spLocks noChangeArrowheads="1"/>
          </p:cNvSpPr>
          <p:nvPr/>
        </p:nvSpPr>
        <p:spPr bwMode="auto">
          <a:xfrm>
            <a:off x="2559050" y="3933825"/>
            <a:ext cx="792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09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i="1">
                <a:solidFill>
                  <a:srgbClr val="008380"/>
                </a:solidFill>
              </a:rPr>
              <a:t>e</a:t>
            </a:r>
            <a:endParaRPr lang="en-US" altLang="en-US" sz="2400" i="1" baseline="-25000">
              <a:solidFill>
                <a:srgbClr val="008380"/>
              </a:solidFill>
            </a:endParaRPr>
          </a:p>
        </p:txBody>
      </p:sp>
      <p:sp>
        <p:nvSpPr>
          <p:cNvPr id="26657" name="Text Box 52"/>
          <p:cNvSpPr txBox="1">
            <a:spLocks noChangeArrowheads="1"/>
          </p:cNvSpPr>
          <p:nvPr/>
        </p:nvSpPr>
        <p:spPr bwMode="auto">
          <a:xfrm>
            <a:off x="1841500" y="5822950"/>
            <a:ext cx="792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09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i="1">
                <a:solidFill>
                  <a:srgbClr val="008380"/>
                </a:solidFill>
              </a:rPr>
              <a:t>e’</a:t>
            </a:r>
            <a:endParaRPr lang="en-US" altLang="en-US" sz="2400" i="1" baseline="-25000">
              <a:solidFill>
                <a:srgbClr val="00838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reeform 3"/>
          <p:cNvSpPr>
            <a:spLocks/>
          </p:cNvSpPr>
          <p:nvPr/>
        </p:nvSpPr>
        <p:spPr bwMode="auto">
          <a:xfrm>
            <a:off x="7219950" y="4005263"/>
            <a:ext cx="1747838" cy="1147762"/>
          </a:xfrm>
          <a:custGeom>
            <a:avLst/>
            <a:gdLst>
              <a:gd name="T0" fmla="*/ 42863 w 1747838"/>
              <a:gd name="T1" fmla="*/ 0 h 1147762"/>
              <a:gd name="T2" fmla="*/ 42863 w 1747838"/>
              <a:gd name="T3" fmla="*/ 0 h 1147762"/>
              <a:gd name="T4" fmla="*/ 90488 w 1747838"/>
              <a:gd name="T5" fmla="*/ 4762 h 1147762"/>
              <a:gd name="T6" fmla="*/ 133350 w 1747838"/>
              <a:gd name="T7" fmla="*/ 9525 h 1147762"/>
              <a:gd name="T8" fmla="*/ 1747838 w 1747838"/>
              <a:gd name="T9" fmla="*/ 142875 h 1147762"/>
              <a:gd name="T10" fmla="*/ 1690688 w 1747838"/>
              <a:gd name="T11" fmla="*/ 295275 h 1147762"/>
              <a:gd name="T12" fmla="*/ 1419225 w 1747838"/>
              <a:gd name="T13" fmla="*/ 300037 h 1147762"/>
              <a:gd name="T14" fmla="*/ 876300 w 1747838"/>
              <a:gd name="T15" fmla="*/ 581025 h 1147762"/>
              <a:gd name="T16" fmla="*/ 1709738 w 1747838"/>
              <a:gd name="T17" fmla="*/ 828675 h 1147762"/>
              <a:gd name="T18" fmla="*/ 1728788 w 1747838"/>
              <a:gd name="T19" fmla="*/ 981075 h 1147762"/>
              <a:gd name="T20" fmla="*/ 119063 w 1747838"/>
              <a:gd name="T21" fmla="*/ 1147762 h 1147762"/>
              <a:gd name="T22" fmla="*/ 19050 w 1747838"/>
              <a:gd name="T23" fmla="*/ 876300 h 1147762"/>
              <a:gd name="T24" fmla="*/ 76200 w 1747838"/>
              <a:gd name="T25" fmla="*/ 704850 h 1147762"/>
              <a:gd name="T26" fmla="*/ 642938 w 1747838"/>
              <a:gd name="T27" fmla="*/ 338137 h 1147762"/>
              <a:gd name="T28" fmla="*/ 114300 w 1747838"/>
              <a:gd name="T29" fmla="*/ 223837 h 1147762"/>
              <a:gd name="T30" fmla="*/ 0 w 1747838"/>
              <a:gd name="T31" fmla="*/ 157162 h 1147762"/>
              <a:gd name="T32" fmla="*/ 76200 w 1747838"/>
              <a:gd name="T33" fmla="*/ 123825 h 1147762"/>
              <a:gd name="T34" fmla="*/ 42863 w 1747838"/>
              <a:gd name="T35" fmla="*/ 0 h 1147762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747838" h="1147762">
                <a:moveTo>
                  <a:pt x="42863" y="0"/>
                </a:moveTo>
                <a:lnTo>
                  <a:pt x="42863" y="0"/>
                </a:lnTo>
                <a:lnTo>
                  <a:pt x="90488" y="4762"/>
                </a:lnTo>
                <a:lnTo>
                  <a:pt x="133350" y="9525"/>
                </a:lnTo>
                <a:lnTo>
                  <a:pt x="1747838" y="142875"/>
                </a:lnTo>
                <a:lnTo>
                  <a:pt x="1690688" y="295275"/>
                </a:lnTo>
                <a:lnTo>
                  <a:pt x="1419225" y="300037"/>
                </a:lnTo>
                <a:lnTo>
                  <a:pt x="876300" y="581025"/>
                </a:lnTo>
                <a:lnTo>
                  <a:pt x="1709738" y="828675"/>
                </a:lnTo>
                <a:lnTo>
                  <a:pt x="1728788" y="981075"/>
                </a:lnTo>
                <a:lnTo>
                  <a:pt x="119063" y="1147762"/>
                </a:lnTo>
                <a:lnTo>
                  <a:pt x="19050" y="876300"/>
                </a:lnTo>
                <a:lnTo>
                  <a:pt x="76200" y="704850"/>
                </a:lnTo>
                <a:lnTo>
                  <a:pt x="642938" y="338137"/>
                </a:lnTo>
                <a:lnTo>
                  <a:pt x="114300" y="223837"/>
                </a:lnTo>
                <a:lnTo>
                  <a:pt x="0" y="157162"/>
                </a:lnTo>
                <a:lnTo>
                  <a:pt x="76200" y="123825"/>
                </a:lnTo>
                <a:lnTo>
                  <a:pt x="42863" y="0"/>
                </a:lnTo>
                <a:close/>
              </a:path>
            </a:pathLst>
          </a:cu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651" name="Line 21"/>
          <p:cNvSpPr>
            <a:spLocks noChangeShapeType="1"/>
          </p:cNvSpPr>
          <p:nvPr/>
        </p:nvSpPr>
        <p:spPr bwMode="auto">
          <a:xfrm>
            <a:off x="8108950" y="3895725"/>
            <a:ext cx="0" cy="1524000"/>
          </a:xfrm>
          <a:prstGeom prst="line">
            <a:avLst/>
          </a:prstGeom>
          <a:noFill/>
          <a:ln w="50800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1/28/20</a:t>
            </a: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65DF231E-3337-4800-9504-3B40E06ECA3F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400"/>
          </a:p>
        </p:txBody>
      </p:sp>
      <p:sp>
        <p:nvSpPr>
          <p:cNvPr id="276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Sweep Line Algorithm</a:t>
            </a:r>
          </a:p>
        </p:txBody>
      </p:sp>
      <p:sp>
        <p:nvSpPr>
          <p:cNvPr id="276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08025" y="1485900"/>
            <a:ext cx="7772400" cy="4114800"/>
          </a:xfrm>
        </p:spPr>
        <p:txBody>
          <a:bodyPr/>
          <a:lstStyle/>
          <a:p>
            <a:pPr marL="228600" indent="-228600" eaLnBrk="1" hangingPunct="1">
              <a:buClr>
                <a:schemeClr val="tx1"/>
              </a:buClr>
            </a:pPr>
            <a:r>
              <a:rPr lang="en-US" altLang="en-US" sz="2400" b="1" dirty="0">
                <a:solidFill>
                  <a:schemeClr val="accent2"/>
                </a:solidFill>
              </a:rPr>
              <a:t>Events: </a:t>
            </a:r>
            <a:r>
              <a:rPr lang="en-US" altLang="en-US" sz="2400" dirty="0"/>
              <a:t>Vertices of polygon, sorted in increasing order by </a:t>
            </a:r>
            <a:r>
              <a:rPr lang="en-US" altLang="en-US" sz="2400" i="1" dirty="0">
                <a:solidFill>
                  <a:srgbClr val="008380"/>
                </a:solidFill>
              </a:rPr>
              <a:t>x</a:t>
            </a:r>
            <a:r>
              <a:rPr lang="en-US" altLang="en-US" sz="2400" dirty="0"/>
              <a:t>-coordinate. (No new events will be added)</a:t>
            </a:r>
          </a:p>
          <a:p>
            <a:pPr marL="228600" indent="-228600" eaLnBrk="1" hangingPunct="1">
              <a:buClr>
                <a:schemeClr val="tx1"/>
              </a:buClr>
            </a:pPr>
            <a:r>
              <a:rPr lang="en-US" altLang="en-US" sz="2400" b="1" dirty="0">
                <a:solidFill>
                  <a:schemeClr val="accent2"/>
                </a:solidFill>
              </a:rPr>
              <a:t>Sweep line status:</a:t>
            </a:r>
            <a:r>
              <a:rPr lang="en-US" altLang="en-US" sz="2400" dirty="0"/>
              <a:t> Balanced binary search tree </a:t>
            </a:r>
            <a:r>
              <a:rPr lang="en-US" altLang="en-US" sz="2400" i="1" dirty="0">
                <a:solidFill>
                  <a:srgbClr val="008380"/>
                </a:solidFill>
              </a:rPr>
              <a:t>T</a:t>
            </a:r>
            <a:r>
              <a:rPr lang="en-US" altLang="en-US" sz="2400" dirty="0"/>
              <a:t> storing the list of edges intersecting sweep line, sorted by </a:t>
            </a:r>
            <a:r>
              <a:rPr lang="en-US" altLang="en-US" sz="2400" i="1" dirty="0">
                <a:solidFill>
                  <a:srgbClr val="008380"/>
                </a:solidFill>
              </a:rPr>
              <a:t>y</a:t>
            </a:r>
            <a:r>
              <a:rPr lang="en-US" altLang="en-US" sz="2400" dirty="0"/>
              <a:t>-coordinate. Also, helper(</a:t>
            </a:r>
            <a:r>
              <a:rPr lang="en-US" altLang="en-US" sz="2400" dirty="0">
                <a:solidFill>
                  <a:srgbClr val="008380"/>
                </a:solidFill>
              </a:rPr>
              <a:t>e</a:t>
            </a:r>
            <a:r>
              <a:rPr lang="en-US" altLang="en-US" sz="2400" dirty="0"/>
              <a:t>) for every edge intersecting sweep line. </a:t>
            </a:r>
          </a:p>
          <a:p>
            <a:pPr marL="228600" indent="-228600" eaLnBrk="1" hangingPunct="1">
              <a:buClr>
                <a:schemeClr val="tx1"/>
              </a:buClr>
            </a:pPr>
            <a:r>
              <a:rPr lang="en-US" altLang="en-US" sz="2400" dirty="0"/>
              <a:t>Event processing of vertex </a:t>
            </a:r>
            <a:r>
              <a:rPr lang="en-US" altLang="en-US" sz="2400" i="1" dirty="0">
                <a:solidFill>
                  <a:srgbClr val="008380"/>
                </a:solidFill>
              </a:rPr>
              <a:t>v</a:t>
            </a:r>
            <a:r>
              <a:rPr lang="en-US" altLang="en-US" sz="2400" dirty="0"/>
              <a:t>:</a:t>
            </a:r>
          </a:p>
          <a:p>
            <a:pPr marL="685800" lvl="1" indent="-342900" eaLnBrk="1" hangingPunct="1">
              <a:buClr>
                <a:schemeClr val="tx1"/>
              </a:buClr>
              <a:buFontTx/>
              <a:buAutoNum type="arabicPeriod"/>
            </a:pPr>
            <a:r>
              <a:rPr lang="en-US" altLang="en-US" sz="2000" b="1" dirty="0"/>
              <a:t>Split vertex:</a:t>
            </a:r>
          </a:p>
          <a:p>
            <a:pPr marL="1371600" lvl="2" indent="-266700" eaLnBrk="1" hangingPunct="1">
              <a:buClr>
                <a:schemeClr val="tx1"/>
              </a:buClr>
              <a:buFontTx/>
              <a:buChar char="–"/>
            </a:pPr>
            <a:r>
              <a:rPr lang="en-US" altLang="en-US" sz="1800" dirty="0"/>
              <a:t> Find edge </a:t>
            </a:r>
            <a:r>
              <a:rPr lang="en-US" altLang="en-US" sz="1800" i="1" dirty="0">
                <a:solidFill>
                  <a:srgbClr val="008380"/>
                </a:solidFill>
              </a:rPr>
              <a:t>e</a:t>
            </a:r>
            <a:r>
              <a:rPr lang="en-US" altLang="en-US" sz="1800" dirty="0"/>
              <a:t> lying immediately above </a:t>
            </a:r>
            <a:r>
              <a:rPr lang="en-US" altLang="en-US" sz="1800" i="1" dirty="0">
                <a:solidFill>
                  <a:srgbClr val="008380"/>
                </a:solidFill>
              </a:rPr>
              <a:t>v</a:t>
            </a:r>
            <a:r>
              <a:rPr lang="en-US" altLang="en-US" sz="1800" dirty="0"/>
              <a:t> in </a:t>
            </a:r>
            <a:r>
              <a:rPr lang="en-US" altLang="en-US" sz="1800" i="1" dirty="0">
                <a:solidFill>
                  <a:srgbClr val="008380"/>
                </a:solidFill>
              </a:rPr>
              <a:t>T</a:t>
            </a:r>
            <a:r>
              <a:rPr lang="en-US" altLang="en-US" sz="1800" dirty="0"/>
              <a:t>.</a:t>
            </a:r>
          </a:p>
          <a:p>
            <a:pPr marL="1371600" lvl="2" indent="-266700" eaLnBrk="1" hangingPunct="1">
              <a:buClr>
                <a:schemeClr val="tx1"/>
              </a:buClr>
              <a:buFontTx/>
              <a:buChar char="–"/>
            </a:pPr>
            <a:r>
              <a:rPr lang="en-US" altLang="en-US" sz="1800"/>
              <a:t>Output </a:t>
            </a:r>
            <a:r>
              <a:rPr lang="en-US" altLang="en-US" sz="1800" dirty="0">
                <a:solidFill>
                  <a:srgbClr val="C00000"/>
                </a:solidFill>
              </a:rPr>
              <a:t>diagonal</a:t>
            </a:r>
            <a:r>
              <a:rPr lang="en-US" altLang="en-US" sz="1800" dirty="0"/>
              <a:t> connecting </a:t>
            </a:r>
            <a:r>
              <a:rPr lang="en-US" altLang="en-US" sz="1800" i="1" dirty="0">
                <a:solidFill>
                  <a:srgbClr val="008380"/>
                </a:solidFill>
              </a:rPr>
              <a:t>v</a:t>
            </a:r>
            <a:r>
              <a:rPr lang="en-US" altLang="en-US" sz="1800" dirty="0"/>
              <a:t> to helper(</a:t>
            </a:r>
            <a:r>
              <a:rPr lang="en-US" altLang="en-US" sz="1800" i="1" dirty="0">
                <a:solidFill>
                  <a:srgbClr val="008380"/>
                </a:solidFill>
              </a:rPr>
              <a:t>e</a:t>
            </a:r>
            <a:r>
              <a:rPr lang="en-US" altLang="en-US" sz="1800" dirty="0"/>
              <a:t>). </a:t>
            </a:r>
          </a:p>
          <a:p>
            <a:pPr marL="1371600" lvl="2" indent="-266700" eaLnBrk="1" hangingPunct="1">
              <a:buClr>
                <a:schemeClr val="tx1"/>
              </a:buClr>
              <a:buFontTx/>
              <a:buChar char="–"/>
            </a:pPr>
            <a:r>
              <a:rPr lang="en-US" altLang="en-US" sz="1800" dirty="0"/>
              <a:t>Add two edges incident to </a:t>
            </a:r>
            <a:r>
              <a:rPr lang="en-US" altLang="en-US" sz="1800" i="1" dirty="0">
                <a:solidFill>
                  <a:srgbClr val="008380"/>
                </a:solidFill>
              </a:rPr>
              <a:t>v</a:t>
            </a:r>
            <a:r>
              <a:rPr lang="en-US" altLang="en-US" sz="1800" dirty="0"/>
              <a:t> to </a:t>
            </a:r>
            <a:r>
              <a:rPr lang="en-US" altLang="en-US" sz="1800" i="1" dirty="0">
                <a:solidFill>
                  <a:srgbClr val="008380"/>
                </a:solidFill>
              </a:rPr>
              <a:t>T</a:t>
            </a:r>
            <a:r>
              <a:rPr lang="en-US" altLang="en-US" sz="1800" dirty="0"/>
              <a:t>. </a:t>
            </a:r>
          </a:p>
          <a:p>
            <a:pPr marL="1371600" lvl="2" indent="-266700" eaLnBrk="1" hangingPunct="1">
              <a:buClr>
                <a:schemeClr val="tx1"/>
              </a:buClr>
              <a:buFontTx/>
              <a:buChar char="–"/>
            </a:pPr>
            <a:r>
              <a:rPr lang="en-US" altLang="en-US" sz="1800" dirty="0"/>
              <a:t>Make </a:t>
            </a:r>
            <a:r>
              <a:rPr lang="en-US" altLang="en-US" sz="1800" i="1" dirty="0">
                <a:solidFill>
                  <a:srgbClr val="008380"/>
                </a:solidFill>
              </a:rPr>
              <a:t>v</a:t>
            </a:r>
            <a:r>
              <a:rPr lang="en-US" altLang="en-US" sz="1800" dirty="0"/>
              <a:t> helper of </a:t>
            </a:r>
            <a:r>
              <a:rPr lang="en-US" altLang="en-US" sz="1800" i="1" dirty="0">
                <a:solidFill>
                  <a:srgbClr val="008380"/>
                </a:solidFill>
              </a:rPr>
              <a:t>e</a:t>
            </a:r>
            <a:r>
              <a:rPr lang="en-US" altLang="en-US" sz="1800" dirty="0"/>
              <a:t> and of the lower of the two edges.</a:t>
            </a:r>
          </a:p>
        </p:txBody>
      </p:sp>
      <p:sp>
        <p:nvSpPr>
          <p:cNvPr id="27657" name="Line 30"/>
          <p:cNvSpPr>
            <a:spLocks noChangeShapeType="1"/>
          </p:cNvSpPr>
          <p:nvPr/>
        </p:nvSpPr>
        <p:spPr bwMode="auto">
          <a:xfrm>
            <a:off x="7391400" y="4016375"/>
            <a:ext cx="1401763" cy="114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658" name="Line 31"/>
          <p:cNvSpPr>
            <a:spLocks noChangeShapeType="1"/>
          </p:cNvSpPr>
          <p:nvPr/>
        </p:nvSpPr>
        <p:spPr bwMode="auto">
          <a:xfrm flipV="1">
            <a:off x="7407275" y="4991100"/>
            <a:ext cx="1477963" cy="1603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659" name="Line 32"/>
          <p:cNvSpPr>
            <a:spLocks noChangeShapeType="1"/>
          </p:cNvSpPr>
          <p:nvPr/>
        </p:nvSpPr>
        <p:spPr bwMode="auto">
          <a:xfrm flipH="1">
            <a:off x="8108950" y="4306888"/>
            <a:ext cx="533400" cy="2667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660" name="Line 33"/>
          <p:cNvSpPr>
            <a:spLocks noChangeShapeType="1"/>
          </p:cNvSpPr>
          <p:nvPr/>
        </p:nvSpPr>
        <p:spPr bwMode="auto">
          <a:xfrm>
            <a:off x="8104188" y="4597400"/>
            <a:ext cx="571500" cy="136525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661" name="Line 34"/>
          <p:cNvSpPr>
            <a:spLocks noChangeShapeType="1"/>
          </p:cNvSpPr>
          <p:nvPr/>
        </p:nvSpPr>
        <p:spPr bwMode="auto">
          <a:xfrm>
            <a:off x="7459663" y="4244975"/>
            <a:ext cx="381000" cy="904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662" name="Line 35"/>
          <p:cNvSpPr>
            <a:spLocks noChangeShapeType="1"/>
          </p:cNvSpPr>
          <p:nvPr/>
        </p:nvSpPr>
        <p:spPr bwMode="auto">
          <a:xfrm flipH="1">
            <a:off x="7475538" y="4335463"/>
            <a:ext cx="365125" cy="266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663" name="Rectangle 42"/>
          <p:cNvSpPr>
            <a:spLocks noChangeArrowheads="1"/>
          </p:cNvSpPr>
          <p:nvPr/>
        </p:nvSpPr>
        <p:spPr bwMode="auto">
          <a:xfrm>
            <a:off x="7737475" y="3714750"/>
            <a:ext cx="296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i="1"/>
              <a:t>e</a:t>
            </a:r>
          </a:p>
        </p:txBody>
      </p:sp>
      <p:sp>
        <p:nvSpPr>
          <p:cNvPr id="27664" name="Rectangle 43"/>
          <p:cNvSpPr>
            <a:spLocks noChangeArrowheads="1"/>
          </p:cNvSpPr>
          <p:nvPr/>
        </p:nvSpPr>
        <p:spPr bwMode="auto">
          <a:xfrm>
            <a:off x="7850188" y="4464050"/>
            <a:ext cx="296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i="1"/>
              <a:t>v</a:t>
            </a:r>
          </a:p>
        </p:txBody>
      </p:sp>
      <p:sp>
        <p:nvSpPr>
          <p:cNvPr id="27665" name="Oval 44"/>
          <p:cNvSpPr>
            <a:spLocks noChangeArrowheads="1"/>
          </p:cNvSpPr>
          <p:nvPr/>
        </p:nvSpPr>
        <p:spPr bwMode="auto">
          <a:xfrm>
            <a:off x="8062913" y="4564063"/>
            <a:ext cx="58737" cy="58737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7666" name="Oval 45"/>
          <p:cNvSpPr>
            <a:spLocks noChangeArrowheads="1"/>
          </p:cNvSpPr>
          <p:nvPr/>
        </p:nvSpPr>
        <p:spPr bwMode="auto">
          <a:xfrm>
            <a:off x="7818438" y="4297363"/>
            <a:ext cx="58737" cy="58737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7667" name="Line 46"/>
          <p:cNvSpPr>
            <a:spLocks noChangeShapeType="1"/>
          </p:cNvSpPr>
          <p:nvPr/>
        </p:nvSpPr>
        <p:spPr bwMode="auto">
          <a:xfrm>
            <a:off x="7832725" y="4335463"/>
            <a:ext cx="260350" cy="252412"/>
          </a:xfrm>
          <a:prstGeom prst="line">
            <a:avLst/>
          </a:prstGeom>
          <a:noFill/>
          <a:ln w="25400">
            <a:solidFill>
              <a:schemeClr val="accent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Line 21"/>
          <p:cNvSpPr>
            <a:spLocks noChangeShapeType="1"/>
          </p:cNvSpPr>
          <p:nvPr/>
        </p:nvSpPr>
        <p:spPr bwMode="auto">
          <a:xfrm>
            <a:off x="6426200" y="3548063"/>
            <a:ext cx="0" cy="930275"/>
          </a:xfrm>
          <a:prstGeom prst="line">
            <a:avLst/>
          </a:prstGeom>
          <a:noFill/>
          <a:ln w="50800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675" name="Line 21"/>
          <p:cNvSpPr>
            <a:spLocks noChangeShapeType="1"/>
          </p:cNvSpPr>
          <p:nvPr/>
        </p:nvSpPr>
        <p:spPr bwMode="auto">
          <a:xfrm flipH="1">
            <a:off x="8069263" y="2827338"/>
            <a:ext cx="9525" cy="947737"/>
          </a:xfrm>
          <a:prstGeom prst="line">
            <a:avLst/>
          </a:prstGeom>
          <a:noFill/>
          <a:ln w="50800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676" name="Freeform 5"/>
          <p:cNvSpPr>
            <a:spLocks/>
          </p:cNvSpPr>
          <p:nvPr/>
        </p:nvSpPr>
        <p:spPr bwMode="auto">
          <a:xfrm>
            <a:off x="7021513" y="5699125"/>
            <a:ext cx="1643062" cy="431800"/>
          </a:xfrm>
          <a:custGeom>
            <a:avLst/>
            <a:gdLst>
              <a:gd name="T0" fmla="*/ 0 w 1642110"/>
              <a:gd name="T1" fmla="*/ 163830 h 430530"/>
              <a:gd name="T2" fmla="*/ 49530 w 1642110"/>
              <a:gd name="T3" fmla="*/ 384810 h 430530"/>
              <a:gd name="T4" fmla="*/ 99060 w 1642110"/>
              <a:gd name="T5" fmla="*/ 377190 h 430530"/>
              <a:gd name="T6" fmla="*/ 681990 w 1642110"/>
              <a:gd name="T7" fmla="*/ 300990 h 430530"/>
              <a:gd name="T8" fmla="*/ 1493520 w 1642110"/>
              <a:gd name="T9" fmla="*/ 430530 h 430530"/>
              <a:gd name="T10" fmla="*/ 1642110 w 1642110"/>
              <a:gd name="T11" fmla="*/ 209550 h 430530"/>
              <a:gd name="T12" fmla="*/ 1577340 w 1642110"/>
              <a:gd name="T13" fmla="*/ 0 h 430530"/>
              <a:gd name="T14" fmla="*/ 0 w 1642110"/>
              <a:gd name="T15" fmla="*/ 163830 h 43053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642110" h="430530">
                <a:moveTo>
                  <a:pt x="0" y="163830"/>
                </a:moveTo>
                <a:lnTo>
                  <a:pt x="49530" y="384810"/>
                </a:lnTo>
                <a:lnTo>
                  <a:pt x="99060" y="377190"/>
                </a:lnTo>
                <a:lnTo>
                  <a:pt x="681990" y="300990"/>
                </a:lnTo>
                <a:lnTo>
                  <a:pt x="1493520" y="430530"/>
                </a:lnTo>
                <a:lnTo>
                  <a:pt x="1642110" y="209550"/>
                </a:lnTo>
                <a:lnTo>
                  <a:pt x="1577340" y="0"/>
                </a:lnTo>
                <a:lnTo>
                  <a:pt x="0" y="163830"/>
                </a:lnTo>
                <a:close/>
              </a:path>
            </a:pathLst>
          </a:cu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677" name="Line 21"/>
          <p:cNvSpPr>
            <a:spLocks noChangeShapeType="1"/>
          </p:cNvSpPr>
          <p:nvPr/>
        </p:nvSpPr>
        <p:spPr bwMode="auto">
          <a:xfrm flipH="1">
            <a:off x="7696200" y="5510213"/>
            <a:ext cx="9525" cy="947737"/>
          </a:xfrm>
          <a:prstGeom prst="line">
            <a:avLst/>
          </a:prstGeom>
          <a:noFill/>
          <a:ln w="50800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678" name="Freeform 4"/>
          <p:cNvSpPr>
            <a:spLocks/>
          </p:cNvSpPr>
          <p:nvPr/>
        </p:nvSpPr>
        <p:spPr bwMode="auto">
          <a:xfrm>
            <a:off x="7045325" y="4754563"/>
            <a:ext cx="1671638" cy="423862"/>
          </a:xfrm>
          <a:custGeom>
            <a:avLst/>
            <a:gdLst>
              <a:gd name="T0" fmla="*/ 0 w 1672590"/>
              <a:gd name="T1" fmla="*/ 95250 h 422910"/>
              <a:gd name="T2" fmla="*/ 0 w 1672590"/>
              <a:gd name="T3" fmla="*/ 95250 h 422910"/>
              <a:gd name="T4" fmla="*/ 45720 w 1672590"/>
              <a:gd name="T5" fmla="*/ 83820 h 422910"/>
              <a:gd name="T6" fmla="*/ 121920 w 1672590"/>
              <a:gd name="T7" fmla="*/ 72390 h 422910"/>
              <a:gd name="T8" fmla="*/ 853440 w 1672590"/>
              <a:gd name="T9" fmla="*/ 0 h 422910"/>
              <a:gd name="T10" fmla="*/ 1661160 w 1672590"/>
              <a:gd name="T11" fmla="*/ 140970 h 422910"/>
              <a:gd name="T12" fmla="*/ 1672590 w 1672590"/>
              <a:gd name="T13" fmla="*/ 262890 h 422910"/>
              <a:gd name="T14" fmla="*/ 1588770 w 1672590"/>
              <a:gd name="T15" fmla="*/ 262890 h 422910"/>
              <a:gd name="T16" fmla="*/ 57150 w 1672590"/>
              <a:gd name="T17" fmla="*/ 422910 h 422910"/>
              <a:gd name="T18" fmla="*/ 0 w 1672590"/>
              <a:gd name="T19" fmla="*/ 95250 h 42291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672590" h="422910">
                <a:moveTo>
                  <a:pt x="0" y="95250"/>
                </a:moveTo>
                <a:lnTo>
                  <a:pt x="0" y="95250"/>
                </a:lnTo>
                <a:cubicBezTo>
                  <a:pt x="15240" y="91440"/>
                  <a:pt x="30280" y="86715"/>
                  <a:pt x="45720" y="83820"/>
                </a:cubicBezTo>
                <a:cubicBezTo>
                  <a:pt x="70964" y="79087"/>
                  <a:pt x="121920" y="72390"/>
                  <a:pt x="121920" y="72390"/>
                </a:cubicBezTo>
                <a:lnTo>
                  <a:pt x="853440" y="0"/>
                </a:lnTo>
                <a:lnTo>
                  <a:pt x="1661160" y="140970"/>
                </a:lnTo>
                <a:lnTo>
                  <a:pt x="1672590" y="262890"/>
                </a:lnTo>
                <a:lnTo>
                  <a:pt x="1588770" y="262890"/>
                </a:lnTo>
                <a:lnTo>
                  <a:pt x="57150" y="422910"/>
                </a:lnTo>
                <a:lnTo>
                  <a:pt x="0" y="95250"/>
                </a:lnTo>
                <a:close/>
              </a:path>
            </a:pathLst>
          </a:cu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679" name="Line 21"/>
          <p:cNvSpPr>
            <a:spLocks noChangeShapeType="1"/>
          </p:cNvSpPr>
          <p:nvPr/>
        </p:nvSpPr>
        <p:spPr bwMode="auto">
          <a:xfrm>
            <a:off x="7897813" y="3986213"/>
            <a:ext cx="0" cy="1524000"/>
          </a:xfrm>
          <a:prstGeom prst="line">
            <a:avLst/>
          </a:prstGeom>
          <a:noFill/>
          <a:ln w="50800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680" name="Freeform 3"/>
          <p:cNvSpPr>
            <a:spLocks/>
          </p:cNvSpPr>
          <p:nvPr/>
        </p:nvSpPr>
        <p:spPr bwMode="auto">
          <a:xfrm>
            <a:off x="5951538" y="3775075"/>
            <a:ext cx="465137" cy="508000"/>
          </a:xfrm>
          <a:custGeom>
            <a:avLst/>
            <a:gdLst>
              <a:gd name="T0" fmla="*/ 0 w 464820"/>
              <a:gd name="T1" fmla="*/ 0 h 506730"/>
              <a:gd name="T2" fmla="*/ 0 w 464820"/>
              <a:gd name="T3" fmla="*/ 0 h 506730"/>
              <a:gd name="T4" fmla="*/ 464820 w 464820"/>
              <a:gd name="T5" fmla="*/ 251460 h 506730"/>
              <a:gd name="T6" fmla="*/ 15240 w 464820"/>
              <a:gd name="T7" fmla="*/ 506730 h 506730"/>
              <a:gd name="T8" fmla="*/ 7620 w 464820"/>
              <a:gd name="T9" fmla="*/ 339090 h 506730"/>
              <a:gd name="T10" fmla="*/ 144780 w 464820"/>
              <a:gd name="T11" fmla="*/ 243840 h 506730"/>
              <a:gd name="T12" fmla="*/ 0 w 464820"/>
              <a:gd name="T13" fmla="*/ 0 h 50673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64820" h="506730">
                <a:moveTo>
                  <a:pt x="0" y="0"/>
                </a:moveTo>
                <a:lnTo>
                  <a:pt x="0" y="0"/>
                </a:lnTo>
                <a:lnTo>
                  <a:pt x="464820" y="251460"/>
                </a:lnTo>
                <a:lnTo>
                  <a:pt x="15240" y="506730"/>
                </a:lnTo>
                <a:lnTo>
                  <a:pt x="7620" y="339090"/>
                </a:lnTo>
                <a:lnTo>
                  <a:pt x="144780" y="243840"/>
                </a:lnTo>
                <a:lnTo>
                  <a:pt x="0" y="0"/>
                </a:lnTo>
                <a:close/>
              </a:path>
            </a:pathLst>
          </a:cu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681" name="Freeform 2"/>
          <p:cNvSpPr>
            <a:spLocks/>
          </p:cNvSpPr>
          <p:nvPr/>
        </p:nvSpPr>
        <p:spPr bwMode="auto">
          <a:xfrm>
            <a:off x="8069263" y="2930525"/>
            <a:ext cx="709612" cy="479425"/>
          </a:xfrm>
          <a:custGeom>
            <a:avLst/>
            <a:gdLst>
              <a:gd name="T0" fmla="*/ 640080 w 708660"/>
              <a:gd name="T1" fmla="*/ 0 h 480060"/>
              <a:gd name="T2" fmla="*/ 0 w 708660"/>
              <a:gd name="T3" fmla="*/ 365760 h 480060"/>
              <a:gd name="T4" fmla="*/ 708660 w 708660"/>
              <a:gd name="T5" fmla="*/ 480060 h 480060"/>
              <a:gd name="T6" fmla="*/ 693420 w 708660"/>
              <a:gd name="T7" fmla="*/ 438150 h 480060"/>
              <a:gd name="T8" fmla="*/ 640080 w 708660"/>
              <a:gd name="T9" fmla="*/ 0 h 4800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8660" h="480060">
                <a:moveTo>
                  <a:pt x="640080" y="0"/>
                </a:moveTo>
                <a:lnTo>
                  <a:pt x="0" y="365760"/>
                </a:lnTo>
                <a:lnTo>
                  <a:pt x="708660" y="480060"/>
                </a:lnTo>
                <a:lnTo>
                  <a:pt x="693420" y="438150"/>
                </a:lnTo>
                <a:lnTo>
                  <a:pt x="640080" y="0"/>
                </a:lnTo>
                <a:close/>
              </a:path>
            </a:pathLst>
          </a:cu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682" name="Freeform 1"/>
          <p:cNvSpPr>
            <a:spLocks/>
          </p:cNvSpPr>
          <p:nvPr/>
        </p:nvSpPr>
        <p:spPr bwMode="auto">
          <a:xfrm>
            <a:off x="7002463" y="2057400"/>
            <a:ext cx="1711325" cy="644525"/>
          </a:xfrm>
          <a:custGeom>
            <a:avLst/>
            <a:gdLst>
              <a:gd name="T0" fmla="*/ 0 w 1710690"/>
              <a:gd name="T1" fmla="*/ 0 h 643890"/>
              <a:gd name="T2" fmla="*/ 0 w 1710690"/>
              <a:gd name="T3" fmla="*/ 0 h 643890"/>
              <a:gd name="T4" fmla="*/ 140970 w 1710690"/>
              <a:gd name="T5" fmla="*/ 0 h 643890"/>
              <a:gd name="T6" fmla="*/ 1706880 w 1710690"/>
              <a:gd name="T7" fmla="*/ 140970 h 643890"/>
              <a:gd name="T8" fmla="*/ 1710690 w 1710690"/>
              <a:gd name="T9" fmla="*/ 453390 h 643890"/>
              <a:gd name="T10" fmla="*/ 76200 w 1710690"/>
              <a:gd name="T11" fmla="*/ 643890 h 643890"/>
              <a:gd name="T12" fmla="*/ 87630 w 1710690"/>
              <a:gd name="T13" fmla="*/ 548640 h 643890"/>
              <a:gd name="T14" fmla="*/ 182880 w 1710690"/>
              <a:gd name="T15" fmla="*/ 506730 h 643890"/>
              <a:gd name="T16" fmla="*/ 575310 w 1710690"/>
              <a:gd name="T17" fmla="*/ 220980 h 643890"/>
              <a:gd name="T18" fmla="*/ 30480 w 1710690"/>
              <a:gd name="T19" fmla="*/ 121920 h 643890"/>
              <a:gd name="T20" fmla="*/ 0 w 1710690"/>
              <a:gd name="T21" fmla="*/ 0 h 64389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710690" h="643890">
                <a:moveTo>
                  <a:pt x="0" y="0"/>
                </a:moveTo>
                <a:lnTo>
                  <a:pt x="0" y="0"/>
                </a:lnTo>
                <a:lnTo>
                  <a:pt x="140970" y="0"/>
                </a:lnTo>
                <a:lnTo>
                  <a:pt x="1706880" y="140970"/>
                </a:lnTo>
                <a:lnTo>
                  <a:pt x="1710690" y="453390"/>
                </a:lnTo>
                <a:lnTo>
                  <a:pt x="76200" y="643890"/>
                </a:lnTo>
                <a:lnTo>
                  <a:pt x="87630" y="548640"/>
                </a:lnTo>
                <a:lnTo>
                  <a:pt x="182880" y="506730"/>
                </a:lnTo>
                <a:lnTo>
                  <a:pt x="575310" y="220980"/>
                </a:lnTo>
                <a:lnTo>
                  <a:pt x="30480" y="121920"/>
                </a:lnTo>
                <a:lnTo>
                  <a:pt x="0" y="0"/>
                </a:lnTo>
                <a:close/>
              </a:path>
            </a:pathLst>
          </a:cu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683" name="Line 21"/>
          <p:cNvSpPr>
            <a:spLocks noChangeShapeType="1"/>
          </p:cNvSpPr>
          <p:nvPr/>
        </p:nvSpPr>
        <p:spPr bwMode="auto">
          <a:xfrm>
            <a:off x="7575550" y="1617663"/>
            <a:ext cx="0" cy="1524000"/>
          </a:xfrm>
          <a:prstGeom prst="line">
            <a:avLst/>
          </a:prstGeom>
          <a:noFill/>
          <a:ln w="50800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68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1/28/20</a:t>
            </a:r>
          </a:p>
        </p:txBody>
      </p:sp>
      <p:sp>
        <p:nvSpPr>
          <p:cNvPr id="2868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286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8C2A7EDB-388B-44F2-9045-0599E196C121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400"/>
          </a:p>
        </p:txBody>
      </p:sp>
      <p:sp>
        <p:nvSpPr>
          <p:cNvPr id="286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Sweep Line Algorithm</a:t>
            </a:r>
          </a:p>
        </p:txBody>
      </p:sp>
      <p:sp>
        <p:nvSpPr>
          <p:cNvPr id="286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025" y="1485900"/>
            <a:ext cx="7772400" cy="471805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altLang="en-US" sz="2400" dirty="0"/>
              <a:t>Event processing of vertex </a:t>
            </a:r>
            <a:r>
              <a:rPr lang="en-US" altLang="en-US" sz="2400" i="1" dirty="0">
                <a:solidFill>
                  <a:srgbClr val="008380"/>
                </a:solidFill>
              </a:rPr>
              <a:t>v</a:t>
            </a:r>
            <a:r>
              <a:rPr lang="en-US" altLang="en-US" sz="2400" dirty="0"/>
              <a:t> (continued):</a:t>
            </a:r>
          </a:p>
          <a:p>
            <a:pPr marL="876300" lvl="1" indent="-533400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 startAt="2"/>
            </a:pPr>
            <a:r>
              <a:rPr lang="en-US" altLang="en-US" sz="2000" b="1" dirty="0"/>
              <a:t>Merge vertex:</a:t>
            </a:r>
          </a:p>
          <a:p>
            <a:pPr marL="1203325" lvl="2" indent="-457200" eaLnBrk="1" hangingPunct="1">
              <a:lnSpc>
                <a:spcPct val="90000"/>
              </a:lnSpc>
              <a:buClr>
                <a:schemeClr val="tx1"/>
              </a:buClr>
              <a:buFontTx/>
              <a:buChar char="–"/>
            </a:pPr>
            <a:r>
              <a:rPr lang="en-US" altLang="en-US" sz="1800" dirty="0"/>
              <a:t>Delete two edges incident to </a:t>
            </a:r>
            <a:r>
              <a:rPr lang="en-US" altLang="en-US" sz="1800" i="1" dirty="0">
                <a:solidFill>
                  <a:srgbClr val="008380"/>
                </a:solidFill>
              </a:rPr>
              <a:t>v </a:t>
            </a:r>
            <a:r>
              <a:rPr lang="en-US" altLang="en-US" sz="1800" dirty="0"/>
              <a:t>from </a:t>
            </a:r>
            <a:r>
              <a:rPr lang="en-US" altLang="en-US" sz="1800" i="1" dirty="0">
                <a:solidFill>
                  <a:srgbClr val="008380"/>
                </a:solidFill>
              </a:rPr>
              <a:t>T</a:t>
            </a:r>
            <a:r>
              <a:rPr lang="en-US" altLang="en-US" sz="1800" dirty="0"/>
              <a:t>.</a:t>
            </a:r>
          </a:p>
          <a:p>
            <a:pPr marL="1203325" lvl="2" indent="-457200" eaLnBrk="1" hangingPunct="1">
              <a:lnSpc>
                <a:spcPct val="90000"/>
              </a:lnSpc>
              <a:buClr>
                <a:schemeClr val="tx1"/>
              </a:buClr>
              <a:buFontTx/>
              <a:buChar char="–"/>
            </a:pPr>
            <a:r>
              <a:rPr lang="en-US" altLang="en-US" sz="1800" dirty="0"/>
              <a:t>Find edge </a:t>
            </a:r>
            <a:r>
              <a:rPr lang="en-US" altLang="en-US" sz="1800" i="1" dirty="0">
                <a:solidFill>
                  <a:srgbClr val="008380"/>
                </a:solidFill>
              </a:rPr>
              <a:t>e</a:t>
            </a:r>
            <a:r>
              <a:rPr lang="en-US" altLang="en-US" sz="1800" dirty="0"/>
              <a:t> immediately above </a:t>
            </a:r>
            <a:r>
              <a:rPr lang="en-US" altLang="en-US" sz="1800" i="1" dirty="0">
                <a:solidFill>
                  <a:srgbClr val="008380"/>
                </a:solidFill>
              </a:rPr>
              <a:t>v</a:t>
            </a:r>
            <a:r>
              <a:rPr lang="en-US" altLang="en-US" sz="1800" dirty="0"/>
              <a:t> and set helper(</a:t>
            </a:r>
            <a:r>
              <a:rPr lang="en-US" altLang="en-US" sz="1800" i="1" dirty="0">
                <a:solidFill>
                  <a:srgbClr val="008380"/>
                </a:solidFill>
              </a:rPr>
              <a:t>e</a:t>
            </a:r>
            <a:r>
              <a:rPr lang="en-US" altLang="en-US" sz="1800" dirty="0"/>
              <a:t>)=</a:t>
            </a:r>
            <a:r>
              <a:rPr lang="en-US" altLang="en-US" sz="1800" i="1" dirty="0">
                <a:solidFill>
                  <a:srgbClr val="008380"/>
                </a:solidFill>
              </a:rPr>
              <a:t>v</a:t>
            </a:r>
            <a:r>
              <a:rPr lang="en-US" altLang="en-US" sz="1800" dirty="0"/>
              <a:t>. </a:t>
            </a:r>
          </a:p>
          <a:p>
            <a:pPr marL="876300" lvl="1" indent="-533400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 startAt="2"/>
            </a:pPr>
            <a:r>
              <a:rPr lang="en-US" altLang="en-US" sz="2000" b="1" dirty="0"/>
              <a:t>Start vertex:</a:t>
            </a:r>
          </a:p>
          <a:p>
            <a:pPr marL="1203325" lvl="2" indent="-457200" eaLnBrk="1" hangingPunct="1">
              <a:lnSpc>
                <a:spcPct val="90000"/>
              </a:lnSpc>
              <a:buClr>
                <a:schemeClr val="tx1"/>
              </a:buClr>
              <a:buFontTx/>
              <a:buChar char="–"/>
            </a:pPr>
            <a:r>
              <a:rPr lang="en-US" altLang="en-US" sz="1800" dirty="0"/>
              <a:t>Add two edges incident to </a:t>
            </a:r>
            <a:r>
              <a:rPr lang="en-US" altLang="en-US" sz="1800" i="1" dirty="0">
                <a:solidFill>
                  <a:srgbClr val="008380"/>
                </a:solidFill>
              </a:rPr>
              <a:t>v</a:t>
            </a:r>
            <a:r>
              <a:rPr lang="en-US" altLang="en-US" sz="1800" dirty="0"/>
              <a:t> to </a:t>
            </a:r>
            <a:r>
              <a:rPr lang="en-US" altLang="en-US" sz="1800" i="1" dirty="0">
                <a:solidFill>
                  <a:srgbClr val="008380"/>
                </a:solidFill>
              </a:rPr>
              <a:t>T</a:t>
            </a:r>
            <a:r>
              <a:rPr lang="en-US" altLang="en-US" sz="1800" dirty="0"/>
              <a:t>.</a:t>
            </a:r>
          </a:p>
          <a:p>
            <a:pPr marL="1203325" lvl="2" indent="-457200" eaLnBrk="1" hangingPunct="1">
              <a:lnSpc>
                <a:spcPct val="90000"/>
              </a:lnSpc>
              <a:buClr>
                <a:schemeClr val="tx1"/>
              </a:buClr>
              <a:buFontTx/>
              <a:buChar char="–"/>
            </a:pPr>
            <a:r>
              <a:rPr lang="en-US" altLang="en-US" sz="1800" dirty="0"/>
              <a:t>Set helper of upper edge to </a:t>
            </a:r>
            <a:r>
              <a:rPr lang="en-US" altLang="en-US" sz="1800" i="1" dirty="0">
                <a:solidFill>
                  <a:srgbClr val="008380"/>
                </a:solidFill>
              </a:rPr>
              <a:t>v</a:t>
            </a:r>
            <a:r>
              <a:rPr lang="en-US" altLang="en-US" sz="1800" dirty="0"/>
              <a:t>.</a:t>
            </a:r>
          </a:p>
          <a:p>
            <a:pPr marL="876300" lvl="1" indent="-533400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 startAt="2"/>
            </a:pPr>
            <a:r>
              <a:rPr lang="en-US" altLang="en-US" sz="2000" b="1" dirty="0"/>
              <a:t>End vertex: </a:t>
            </a:r>
          </a:p>
          <a:p>
            <a:pPr marL="1203325" lvl="2" indent="-457200" eaLnBrk="1" hangingPunct="1">
              <a:lnSpc>
                <a:spcPct val="90000"/>
              </a:lnSpc>
              <a:buClr>
                <a:schemeClr val="tx1"/>
              </a:buClr>
              <a:buFontTx/>
              <a:buChar char="–"/>
            </a:pPr>
            <a:r>
              <a:rPr lang="en-US" altLang="en-US" sz="1800" dirty="0"/>
              <a:t>Delete both edges from </a:t>
            </a:r>
            <a:r>
              <a:rPr lang="en-US" altLang="en-US" sz="1800" i="1" dirty="0">
                <a:solidFill>
                  <a:srgbClr val="008380"/>
                </a:solidFill>
              </a:rPr>
              <a:t>T</a:t>
            </a:r>
            <a:r>
              <a:rPr lang="en-US" altLang="en-US" sz="1800" dirty="0"/>
              <a:t>. </a:t>
            </a:r>
          </a:p>
          <a:p>
            <a:pPr marL="876300" lvl="1" indent="-533400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 startAt="2"/>
            </a:pPr>
            <a:r>
              <a:rPr lang="en-US" altLang="en-US" sz="2000" b="1" dirty="0"/>
              <a:t>Upper chain vertex:</a:t>
            </a:r>
          </a:p>
          <a:p>
            <a:pPr marL="1203325" lvl="2" indent="-457200" eaLnBrk="1" hangingPunct="1">
              <a:lnSpc>
                <a:spcPct val="90000"/>
              </a:lnSpc>
              <a:buClr>
                <a:schemeClr val="tx1"/>
              </a:buClr>
              <a:buFontTx/>
              <a:buChar char="–"/>
            </a:pPr>
            <a:r>
              <a:rPr lang="en-US" altLang="en-US" sz="1800" dirty="0"/>
              <a:t>Replace left edge with right edge in </a:t>
            </a:r>
            <a:r>
              <a:rPr lang="en-US" altLang="en-US" sz="1800" i="1" dirty="0">
                <a:solidFill>
                  <a:srgbClr val="008380"/>
                </a:solidFill>
              </a:rPr>
              <a:t>T</a:t>
            </a:r>
            <a:r>
              <a:rPr lang="en-US" altLang="en-US" sz="1800" dirty="0"/>
              <a:t>.</a:t>
            </a:r>
          </a:p>
          <a:p>
            <a:pPr marL="1203325" lvl="2" indent="-457200" eaLnBrk="1" hangingPunct="1">
              <a:lnSpc>
                <a:spcPct val="90000"/>
              </a:lnSpc>
              <a:buClr>
                <a:schemeClr val="tx1"/>
              </a:buClr>
              <a:buFontTx/>
              <a:buChar char="–"/>
            </a:pPr>
            <a:r>
              <a:rPr lang="en-US" altLang="en-US" sz="1800" dirty="0"/>
              <a:t>Make </a:t>
            </a:r>
            <a:r>
              <a:rPr lang="en-US" altLang="en-US" sz="1800" i="1" dirty="0">
                <a:solidFill>
                  <a:srgbClr val="008380"/>
                </a:solidFill>
              </a:rPr>
              <a:t>v</a:t>
            </a:r>
            <a:r>
              <a:rPr lang="en-US" altLang="en-US" sz="1800" dirty="0"/>
              <a:t> helper of new edge.</a:t>
            </a:r>
          </a:p>
          <a:p>
            <a:pPr marL="876300" lvl="1" indent="-533400" eaLnBrk="1" hangingPunct="1">
              <a:lnSpc>
                <a:spcPct val="90000"/>
              </a:lnSpc>
              <a:buClr>
                <a:schemeClr val="tx1"/>
              </a:buClr>
              <a:buFontTx/>
              <a:buAutoNum type="arabicPeriod" startAt="2"/>
            </a:pPr>
            <a:r>
              <a:rPr lang="en-US" altLang="en-US" sz="2000" b="1" dirty="0"/>
              <a:t>Lower chain vertex:</a:t>
            </a:r>
          </a:p>
          <a:p>
            <a:pPr marL="1203325" lvl="2" indent="-457200" eaLnBrk="1" hangingPunct="1">
              <a:lnSpc>
                <a:spcPct val="90000"/>
              </a:lnSpc>
              <a:buClr>
                <a:schemeClr val="tx1"/>
              </a:buClr>
              <a:buFontTx/>
              <a:buChar char="–"/>
            </a:pPr>
            <a:r>
              <a:rPr lang="en-US" altLang="en-US" sz="1800" dirty="0"/>
              <a:t>Replace left edge with right edge in </a:t>
            </a:r>
            <a:r>
              <a:rPr lang="en-US" altLang="en-US" sz="1800" i="1" dirty="0">
                <a:solidFill>
                  <a:srgbClr val="008380"/>
                </a:solidFill>
              </a:rPr>
              <a:t>T</a:t>
            </a:r>
            <a:r>
              <a:rPr lang="en-US" altLang="en-US" sz="1800" dirty="0"/>
              <a:t>.</a:t>
            </a:r>
          </a:p>
          <a:p>
            <a:pPr marL="1203325" lvl="2" indent="-457200" eaLnBrk="1" hangingPunct="1">
              <a:lnSpc>
                <a:spcPct val="90000"/>
              </a:lnSpc>
              <a:buClr>
                <a:schemeClr val="tx1"/>
              </a:buClr>
              <a:buFontTx/>
              <a:buChar char="–"/>
            </a:pPr>
            <a:r>
              <a:rPr lang="en-US" altLang="en-US" sz="1800" dirty="0"/>
              <a:t>Make </a:t>
            </a:r>
            <a:r>
              <a:rPr lang="en-US" altLang="en-US" sz="1800" i="1" dirty="0">
                <a:solidFill>
                  <a:srgbClr val="008380"/>
                </a:solidFill>
              </a:rPr>
              <a:t>v</a:t>
            </a:r>
            <a:r>
              <a:rPr lang="en-US" altLang="en-US" sz="1800" dirty="0"/>
              <a:t> helper of the edge lying above </a:t>
            </a:r>
            <a:r>
              <a:rPr lang="en-US" altLang="en-US" sz="1800" i="1" dirty="0">
                <a:solidFill>
                  <a:srgbClr val="008380"/>
                </a:solidFill>
              </a:rPr>
              <a:t>v</a:t>
            </a:r>
            <a:r>
              <a:rPr lang="en-US" altLang="en-US" sz="1800" dirty="0"/>
              <a:t>.</a:t>
            </a:r>
          </a:p>
          <a:p>
            <a:pPr marL="1203325" lvl="2" indent="-457200" eaLnBrk="1" hangingPunct="1">
              <a:lnSpc>
                <a:spcPct val="90000"/>
              </a:lnSpc>
              <a:buClr>
                <a:schemeClr val="tx1"/>
              </a:buClr>
              <a:buFontTx/>
              <a:buChar char="–"/>
            </a:pPr>
            <a:endParaRPr lang="en-US" altLang="en-US" sz="1800" dirty="0"/>
          </a:p>
        </p:txBody>
      </p:sp>
      <p:sp>
        <p:nvSpPr>
          <p:cNvPr id="28689" name="Line 8"/>
          <p:cNvSpPr>
            <a:spLocks noChangeShapeType="1"/>
          </p:cNvSpPr>
          <p:nvPr/>
        </p:nvSpPr>
        <p:spPr bwMode="auto">
          <a:xfrm>
            <a:off x="7116763" y="2058988"/>
            <a:ext cx="1401762" cy="114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690" name="Line 9"/>
          <p:cNvSpPr>
            <a:spLocks noChangeShapeType="1"/>
          </p:cNvSpPr>
          <p:nvPr/>
        </p:nvSpPr>
        <p:spPr bwMode="auto">
          <a:xfrm flipV="1">
            <a:off x="7132638" y="2530475"/>
            <a:ext cx="1477962" cy="1603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691" name="Line 12"/>
          <p:cNvSpPr>
            <a:spLocks noChangeShapeType="1"/>
          </p:cNvSpPr>
          <p:nvPr/>
        </p:nvSpPr>
        <p:spPr bwMode="auto">
          <a:xfrm>
            <a:off x="7167563" y="2200275"/>
            <a:ext cx="381000" cy="90488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692" name="Line 13"/>
          <p:cNvSpPr>
            <a:spLocks noChangeShapeType="1"/>
          </p:cNvSpPr>
          <p:nvPr/>
        </p:nvSpPr>
        <p:spPr bwMode="auto">
          <a:xfrm flipH="1">
            <a:off x="7183438" y="2290763"/>
            <a:ext cx="365125" cy="2667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693" name="Rectangle 14"/>
          <p:cNvSpPr>
            <a:spLocks noChangeArrowheads="1"/>
          </p:cNvSpPr>
          <p:nvPr/>
        </p:nvSpPr>
        <p:spPr bwMode="auto">
          <a:xfrm>
            <a:off x="7334250" y="1755775"/>
            <a:ext cx="296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i="1"/>
              <a:t>e</a:t>
            </a:r>
          </a:p>
        </p:txBody>
      </p:sp>
      <p:sp>
        <p:nvSpPr>
          <p:cNvPr id="28694" name="Rectangle 15"/>
          <p:cNvSpPr>
            <a:spLocks noChangeArrowheads="1"/>
          </p:cNvSpPr>
          <p:nvPr/>
        </p:nvSpPr>
        <p:spPr bwMode="auto">
          <a:xfrm>
            <a:off x="7515225" y="2068513"/>
            <a:ext cx="296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i="1"/>
              <a:t>v</a:t>
            </a:r>
          </a:p>
        </p:txBody>
      </p:sp>
      <p:sp>
        <p:nvSpPr>
          <p:cNvPr id="28695" name="Oval 17"/>
          <p:cNvSpPr>
            <a:spLocks noChangeArrowheads="1"/>
          </p:cNvSpPr>
          <p:nvPr/>
        </p:nvSpPr>
        <p:spPr bwMode="auto">
          <a:xfrm>
            <a:off x="7540625" y="2252663"/>
            <a:ext cx="58738" cy="58737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696" name="Line 20"/>
          <p:cNvSpPr>
            <a:spLocks noChangeShapeType="1"/>
          </p:cNvSpPr>
          <p:nvPr/>
        </p:nvSpPr>
        <p:spPr bwMode="auto">
          <a:xfrm flipV="1">
            <a:off x="8093075" y="2971800"/>
            <a:ext cx="549275" cy="3048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697" name="Line 21"/>
          <p:cNvSpPr>
            <a:spLocks noChangeShapeType="1"/>
          </p:cNvSpPr>
          <p:nvPr/>
        </p:nvSpPr>
        <p:spPr bwMode="auto">
          <a:xfrm>
            <a:off x="8078788" y="3284538"/>
            <a:ext cx="615950" cy="98425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698" name="Rectangle 22"/>
          <p:cNvSpPr>
            <a:spLocks noChangeArrowheads="1"/>
          </p:cNvSpPr>
          <p:nvPr/>
        </p:nvSpPr>
        <p:spPr bwMode="auto">
          <a:xfrm>
            <a:off x="8039100" y="3255963"/>
            <a:ext cx="296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i="1"/>
              <a:t>v</a:t>
            </a:r>
          </a:p>
        </p:txBody>
      </p:sp>
      <p:sp>
        <p:nvSpPr>
          <p:cNvPr id="28699" name="Oval 23"/>
          <p:cNvSpPr>
            <a:spLocks noChangeArrowheads="1"/>
          </p:cNvSpPr>
          <p:nvPr/>
        </p:nvSpPr>
        <p:spPr bwMode="auto">
          <a:xfrm>
            <a:off x="8045450" y="3260725"/>
            <a:ext cx="58738" cy="58738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700" name="Line 26"/>
          <p:cNvSpPr>
            <a:spLocks noChangeShapeType="1"/>
          </p:cNvSpPr>
          <p:nvPr/>
        </p:nvSpPr>
        <p:spPr bwMode="auto">
          <a:xfrm flipH="1" flipV="1">
            <a:off x="6024563" y="3798888"/>
            <a:ext cx="395287" cy="236537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701" name="Line 27"/>
          <p:cNvSpPr>
            <a:spLocks noChangeShapeType="1"/>
          </p:cNvSpPr>
          <p:nvPr/>
        </p:nvSpPr>
        <p:spPr bwMode="auto">
          <a:xfrm flipH="1">
            <a:off x="6076950" y="4035425"/>
            <a:ext cx="322263" cy="174625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702" name="Rectangle 28"/>
          <p:cNvSpPr>
            <a:spLocks noChangeArrowheads="1"/>
          </p:cNvSpPr>
          <p:nvPr/>
        </p:nvSpPr>
        <p:spPr bwMode="auto">
          <a:xfrm>
            <a:off x="6426200" y="3876675"/>
            <a:ext cx="296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i="1"/>
              <a:t>v</a:t>
            </a:r>
          </a:p>
        </p:txBody>
      </p:sp>
      <p:sp>
        <p:nvSpPr>
          <p:cNvPr id="28703" name="Oval 29"/>
          <p:cNvSpPr>
            <a:spLocks noChangeArrowheads="1"/>
          </p:cNvSpPr>
          <p:nvPr/>
        </p:nvSpPr>
        <p:spPr bwMode="auto">
          <a:xfrm>
            <a:off x="6392863" y="3995738"/>
            <a:ext cx="58737" cy="58737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704" name="Line 33"/>
          <p:cNvSpPr>
            <a:spLocks noChangeShapeType="1"/>
          </p:cNvSpPr>
          <p:nvPr/>
        </p:nvSpPr>
        <p:spPr bwMode="auto">
          <a:xfrm flipH="1">
            <a:off x="7319963" y="4751388"/>
            <a:ext cx="555625" cy="762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705" name="Line 34"/>
          <p:cNvSpPr>
            <a:spLocks noChangeShapeType="1"/>
          </p:cNvSpPr>
          <p:nvPr/>
        </p:nvSpPr>
        <p:spPr bwMode="auto">
          <a:xfrm>
            <a:off x="7886700" y="4749800"/>
            <a:ext cx="615950" cy="98425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706" name="Rectangle 35"/>
          <p:cNvSpPr>
            <a:spLocks noChangeArrowheads="1"/>
          </p:cNvSpPr>
          <p:nvPr/>
        </p:nvSpPr>
        <p:spPr bwMode="auto">
          <a:xfrm>
            <a:off x="7658100" y="4645025"/>
            <a:ext cx="296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i="1"/>
              <a:t>v</a:t>
            </a:r>
          </a:p>
        </p:txBody>
      </p:sp>
      <p:sp>
        <p:nvSpPr>
          <p:cNvPr id="28707" name="Oval 36"/>
          <p:cNvSpPr>
            <a:spLocks noChangeArrowheads="1"/>
          </p:cNvSpPr>
          <p:nvPr/>
        </p:nvSpPr>
        <p:spPr bwMode="auto">
          <a:xfrm>
            <a:off x="7859713" y="4718050"/>
            <a:ext cx="58737" cy="58738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708" name="Line 39"/>
          <p:cNvSpPr>
            <a:spLocks noChangeShapeType="1"/>
          </p:cNvSpPr>
          <p:nvPr/>
        </p:nvSpPr>
        <p:spPr bwMode="auto">
          <a:xfrm flipV="1">
            <a:off x="7159625" y="5016500"/>
            <a:ext cx="1477963" cy="1603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709" name="Line 41"/>
          <p:cNvSpPr>
            <a:spLocks noChangeShapeType="1"/>
          </p:cNvSpPr>
          <p:nvPr/>
        </p:nvSpPr>
        <p:spPr bwMode="auto">
          <a:xfrm flipH="1">
            <a:off x="7107238" y="6005513"/>
            <a:ext cx="555625" cy="762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710" name="Line 42"/>
          <p:cNvSpPr>
            <a:spLocks noChangeShapeType="1"/>
          </p:cNvSpPr>
          <p:nvPr/>
        </p:nvSpPr>
        <p:spPr bwMode="auto">
          <a:xfrm>
            <a:off x="7700963" y="5997575"/>
            <a:ext cx="615950" cy="98425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711" name="Rectangle 43"/>
          <p:cNvSpPr>
            <a:spLocks noChangeArrowheads="1"/>
          </p:cNvSpPr>
          <p:nvPr/>
        </p:nvSpPr>
        <p:spPr bwMode="auto">
          <a:xfrm>
            <a:off x="7654925" y="5900738"/>
            <a:ext cx="2968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i="1"/>
              <a:t>v</a:t>
            </a:r>
          </a:p>
        </p:txBody>
      </p:sp>
      <p:sp>
        <p:nvSpPr>
          <p:cNvPr id="28712" name="Oval 44"/>
          <p:cNvSpPr>
            <a:spLocks noChangeArrowheads="1"/>
          </p:cNvSpPr>
          <p:nvPr/>
        </p:nvSpPr>
        <p:spPr bwMode="auto">
          <a:xfrm>
            <a:off x="7656513" y="5973763"/>
            <a:ext cx="58737" cy="58737"/>
          </a:xfrm>
          <a:prstGeom prst="ellipse">
            <a:avLst/>
          </a:prstGeom>
          <a:solidFill>
            <a:schemeClr val="tx1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8713" name="Line 46"/>
          <p:cNvSpPr>
            <a:spLocks noChangeShapeType="1"/>
          </p:cNvSpPr>
          <p:nvPr/>
        </p:nvSpPr>
        <p:spPr bwMode="auto">
          <a:xfrm flipV="1">
            <a:off x="7115175" y="5702300"/>
            <a:ext cx="1477963" cy="1603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1/28/20</a:t>
            </a:r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4C384469-61C9-415C-AF04-04FB95D1FEAB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400"/>
          </a:p>
        </p:txBody>
      </p:sp>
      <p:sp>
        <p:nvSpPr>
          <p:cNvPr id="29701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Sweep Line Algorithm</a:t>
            </a:r>
          </a:p>
        </p:txBody>
      </p:sp>
      <p:sp>
        <p:nvSpPr>
          <p:cNvPr id="29702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708025" y="1485900"/>
            <a:ext cx="7772400" cy="4718050"/>
          </a:xfrm>
        </p:spPr>
        <p:txBody>
          <a:bodyPr/>
          <a:lstStyle/>
          <a:p>
            <a:pPr marL="609600" indent="-609600" eaLnBrk="1" hangingPunct="1">
              <a:buClr>
                <a:schemeClr val="tx1"/>
              </a:buClr>
            </a:pPr>
            <a:r>
              <a:rPr lang="en-US" altLang="en-US" sz="2400"/>
              <a:t>Insert diagonals for merge vertices with “reverse” sweep</a:t>
            </a:r>
          </a:p>
          <a:p>
            <a:pPr marL="609600" indent="-609600" eaLnBrk="1" hangingPunct="1">
              <a:buClr>
                <a:schemeClr val="tx1"/>
              </a:buClr>
            </a:pPr>
            <a:r>
              <a:rPr lang="en-US" altLang="en-US" sz="2400"/>
              <a:t>Each update takes </a:t>
            </a:r>
            <a:r>
              <a:rPr lang="en-US" altLang="en-US" sz="2400">
                <a:solidFill>
                  <a:srgbClr val="008380"/>
                </a:solidFill>
              </a:rPr>
              <a:t>O(log </a:t>
            </a:r>
            <a:r>
              <a:rPr lang="en-US" altLang="en-US" sz="2400" i="1">
                <a:solidFill>
                  <a:srgbClr val="008380"/>
                </a:solidFill>
              </a:rPr>
              <a:t>n</a:t>
            </a:r>
            <a:r>
              <a:rPr lang="en-US" altLang="en-US" sz="2400">
                <a:solidFill>
                  <a:srgbClr val="008380"/>
                </a:solidFill>
              </a:rPr>
              <a:t>)</a:t>
            </a:r>
            <a:r>
              <a:rPr lang="en-US" altLang="en-US" sz="2400"/>
              <a:t> time</a:t>
            </a:r>
          </a:p>
          <a:p>
            <a:pPr marL="609600" indent="-609600" eaLnBrk="1" hangingPunct="1">
              <a:buClr>
                <a:schemeClr val="tx1"/>
              </a:buClr>
            </a:pPr>
            <a:r>
              <a:rPr lang="en-US" altLang="en-US" sz="2400"/>
              <a:t>There are </a:t>
            </a:r>
            <a:r>
              <a:rPr lang="en-US" altLang="en-US" sz="2400" i="1">
                <a:solidFill>
                  <a:srgbClr val="008380"/>
                </a:solidFill>
              </a:rPr>
              <a:t>n</a:t>
            </a:r>
            <a:r>
              <a:rPr lang="en-US" altLang="en-US" sz="2400"/>
              <a:t> events</a:t>
            </a:r>
          </a:p>
          <a:p>
            <a:pPr marL="609600" indent="-609600" eaLnBrk="1" hangingPunct="1">
              <a:buClr>
                <a:schemeClr val="tx1"/>
              </a:buClr>
              <a:buFontTx/>
              <a:buNone/>
            </a:pPr>
            <a:r>
              <a:rPr lang="en-US" altLang="en-US" sz="2400">
                <a:cs typeface="Times New Roman" panose="02020603050405020304" pitchFamily="18" charset="0"/>
                <a:sym typeface="Symbol" panose="05050102010706020507" pitchFamily="18" charset="2"/>
              </a:rPr>
              <a:t>→  Runtime to compute a monotone subdivision is </a:t>
            </a:r>
            <a:r>
              <a:rPr lang="en-US" altLang="en-US" sz="24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O(</a:t>
            </a:r>
            <a:r>
              <a:rPr lang="en-US" altLang="en-US" sz="24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4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log </a:t>
            </a:r>
            <a:r>
              <a:rPr lang="en-US" altLang="en-US" sz="2400" i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40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marL="609600" indent="-609600" eaLnBrk="1" hangingPunct="1">
              <a:buClr>
                <a:schemeClr val="tx1"/>
              </a:buClr>
            </a:pPr>
            <a:endParaRPr lang="en-US" altLang="en-US" sz="2400">
              <a:solidFill>
                <a:srgbClr val="00838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1/28/20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94207580-0DE3-4716-AC7D-4278C148DB8B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189466" name="Rectangle 26"/>
          <p:cNvSpPr>
            <a:spLocks noChangeArrowheads="1"/>
          </p:cNvSpPr>
          <p:nvPr/>
        </p:nvSpPr>
        <p:spPr bwMode="auto">
          <a:xfrm>
            <a:off x="473075" y="4640263"/>
            <a:ext cx="8191500" cy="1516062"/>
          </a:xfrm>
          <a:prstGeom prst="rect">
            <a:avLst/>
          </a:prstGeom>
          <a:solidFill>
            <a:schemeClr val="accent2">
              <a:alpha val="30196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Guarding an Art Gallery</a:t>
            </a:r>
          </a:p>
        </p:txBody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14500"/>
            <a:ext cx="7977188" cy="43592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There are many different variations: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Guards on vertices only, or in the interior as well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Guard the interior or only the walls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Stationary versus moving or rotating guards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Finding the minimum number of guards is NP-hard (Aggarwal ’84)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First subtask: Bound the number of guards that are necessary to guard a polygon in the worst case.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/>
          </a:p>
          <a:p>
            <a:pPr lvl="1" eaLnBrk="1" hangingPunct="1">
              <a:lnSpc>
                <a:spcPct val="90000"/>
              </a:lnSpc>
            </a:pP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6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1/28/20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3431E613-7803-4A9D-BB49-324458794AF9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Guard Using Triangulations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49363"/>
            <a:ext cx="7977188" cy="18748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Decompose the polygon into shapes that are easier to handle: triangles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A </a:t>
            </a:r>
            <a:r>
              <a:rPr lang="en-US" altLang="en-US" sz="2400" b="1">
                <a:solidFill>
                  <a:schemeClr val="accent2"/>
                </a:solidFill>
              </a:rPr>
              <a:t>triangulation</a:t>
            </a:r>
            <a:r>
              <a:rPr lang="en-US" altLang="en-US" sz="2400"/>
              <a:t> of a polygon </a:t>
            </a:r>
            <a:r>
              <a:rPr lang="en-US" altLang="en-US" sz="2400" i="1">
                <a:solidFill>
                  <a:srgbClr val="008380"/>
                </a:solidFill>
              </a:rPr>
              <a:t>P</a:t>
            </a:r>
            <a:r>
              <a:rPr lang="en-US" altLang="en-US" sz="2400"/>
              <a:t> is a decomposition of </a:t>
            </a:r>
            <a:r>
              <a:rPr lang="en-US" altLang="en-US" sz="2400" i="1">
                <a:solidFill>
                  <a:srgbClr val="008380"/>
                </a:solidFill>
              </a:rPr>
              <a:t>P</a:t>
            </a:r>
            <a:r>
              <a:rPr lang="en-US" altLang="en-US" sz="2400"/>
              <a:t> into triangles whose vertices are vertices of </a:t>
            </a:r>
            <a:r>
              <a:rPr lang="en-US" altLang="en-US" sz="2400" i="1">
                <a:solidFill>
                  <a:srgbClr val="008380"/>
                </a:solidFill>
              </a:rPr>
              <a:t>P</a:t>
            </a:r>
            <a:r>
              <a:rPr lang="en-US" altLang="en-US" sz="2400"/>
              <a:t>. In other words, a triangulation is a maximal set of non-crossing diagonals.</a:t>
            </a:r>
          </a:p>
        </p:txBody>
      </p:sp>
      <p:sp>
        <p:nvSpPr>
          <p:cNvPr id="5127" name="Freeform 45"/>
          <p:cNvSpPr>
            <a:spLocks/>
          </p:cNvSpPr>
          <p:nvPr/>
        </p:nvSpPr>
        <p:spPr bwMode="auto">
          <a:xfrm>
            <a:off x="1203325" y="3292475"/>
            <a:ext cx="5822950" cy="2925763"/>
          </a:xfrm>
          <a:custGeom>
            <a:avLst/>
            <a:gdLst>
              <a:gd name="T0" fmla="*/ 0 w 3668"/>
              <a:gd name="T1" fmla="*/ 2147483647 h 1843"/>
              <a:gd name="T2" fmla="*/ 2147483647 w 3668"/>
              <a:gd name="T3" fmla="*/ 0 h 1843"/>
              <a:gd name="T4" fmla="*/ 2147483647 w 3668"/>
              <a:gd name="T5" fmla="*/ 2147483647 h 1843"/>
              <a:gd name="T6" fmla="*/ 2147483647 w 3668"/>
              <a:gd name="T7" fmla="*/ 2147483647 h 1843"/>
              <a:gd name="T8" fmla="*/ 2147483647 w 3668"/>
              <a:gd name="T9" fmla="*/ 2147483647 h 1843"/>
              <a:gd name="T10" fmla="*/ 2147483647 w 3668"/>
              <a:gd name="T11" fmla="*/ 2147483647 h 1843"/>
              <a:gd name="T12" fmla="*/ 2147483647 w 3668"/>
              <a:gd name="T13" fmla="*/ 2147483647 h 1843"/>
              <a:gd name="T14" fmla="*/ 2147483647 w 3668"/>
              <a:gd name="T15" fmla="*/ 2147483647 h 1843"/>
              <a:gd name="T16" fmla="*/ 2147483647 w 3668"/>
              <a:gd name="T17" fmla="*/ 2147483647 h 1843"/>
              <a:gd name="T18" fmla="*/ 2147483647 w 3668"/>
              <a:gd name="T19" fmla="*/ 2147483647 h 1843"/>
              <a:gd name="T20" fmla="*/ 2147483647 w 3668"/>
              <a:gd name="T21" fmla="*/ 2147483647 h 1843"/>
              <a:gd name="T22" fmla="*/ 2147483647 w 3668"/>
              <a:gd name="T23" fmla="*/ 2147483647 h 1843"/>
              <a:gd name="T24" fmla="*/ 2147483647 w 3668"/>
              <a:gd name="T25" fmla="*/ 2147483647 h 1843"/>
              <a:gd name="T26" fmla="*/ 2147483647 w 3668"/>
              <a:gd name="T27" fmla="*/ 2147483647 h 1843"/>
              <a:gd name="T28" fmla="*/ 2147483647 w 3668"/>
              <a:gd name="T29" fmla="*/ 2147483647 h 1843"/>
              <a:gd name="T30" fmla="*/ 2147483647 w 3668"/>
              <a:gd name="T31" fmla="*/ 2147483647 h 1843"/>
              <a:gd name="T32" fmla="*/ 2147483647 w 3668"/>
              <a:gd name="T33" fmla="*/ 2147483647 h 1843"/>
              <a:gd name="T34" fmla="*/ 2147483647 w 3668"/>
              <a:gd name="T35" fmla="*/ 2147483647 h 1843"/>
              <a:gd name="T36" fmla="*/ 0 w 3668"/>
              <a:gd name="T37" fmla="*/ 2147483647 h 184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668"/>
              <a:gd name="T58" fmla="*/ 0 h 1843"/>
              <a:gd name="T59" fmla="*/ 3668 w 3668"/>
              <a:gd name="T60" fmla="*/ 1843 h 1843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668" h="1843">
                <a:moveTo>
                  <a:pt x="0" y="484"/>
                </a:moveTo>
                <a:lnTo>
                  <a:pt x="720" y="0"/>
                </a:lnTo>
                <a:lnTo>
                  <a:pt x="1301" y="748"/>
                </a:lnTo>
                <a:lnTo>
                  <a:pt x="2146" y="196"/>
                </a:lnTo>
                <a:lnTo>
                  <a:pt x="3620" y="100"/>
                </a:lnTo>
                <a:lnTo>
                  <a:pt x="3668" y="1401"/>
                </a:lnTo>
                <a:lnTo>
                  <a:pt x="1431" y="1843"/>
                </a:lnTo>
                <a:lnTo>
                  <a:pt x="3010" y="940"/>
                </a:lnTo>
                <a:lnTo>
                  <a:pt x="1872" y="1065"/>
                </a:lnTo>
                <a:lnTo>
                  <a:pt x="2996" y="552"/>
                </a:lnTo>
                <a:lnTo>
                  <a:pt x="3346" y="835"/>
                </a:lnTo>
                <a:lnTo>
                  <a:pt x="3188" y="1176"/>
                </a:lnTo>
                <a:lnTo>
                  <a:pt x="3519" y="1032"/>
                </a:lnTo>
                <a:lnTo>
                  <a:pt x="3370" y="316"/>
                </a:lnTo>
                <a:lnTo>
                  <a:pt x="2112" y="595"/>
                </a:lnTo>
                <a:lnTo>
                  <a:pt x="1080" y="1334"/>
                </a:lnTo>
                <a:lnTo>
                  <a:pt x="538" y="1752"/>
                </a:lnTo>
                <a:lnTo>
                  <a:pt x="720" y="489"/>
                </a:lnTo>
                <a:lnTo>
                  <a:pt x="0" y="484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28" name="Line 46"/>
          <p:cNvSpPr>
            <a:spLocks noChangeShapeType="1"/>
          </p:cNvSpPr>
          <p:nvPr/>
        </p:nvSpPr>
        <p:spPr bwMode="auto">
          <a:xfrm>
            <a:off x="2346325" y="3284538"/>
            <a:ext cx="7938" cy="78422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29" name="Line 47"/>
          <p:cNvSpPr>
            <a:spLocks noChangeShapeType="1"/>
          </p:cNvSpPr>
          <p:nvPr/>
        </p:nvSpPr>
        <p:spPr bwMode="auto">
          <a:xfrm>
            <a:off x="2346325" y="4068763"/>
            <a:ext cx="930275" cy="41116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30" name="Line 48"/>
          <p:cNvSpPr>
            <a:spLocks noChangeShapeType="1"/>
          </p:cNvSpPr>
          <p:nvPr/>
        </p:nvSpPr>
        <p:spPr bwMode="auto">
          <a:xfrm flipH="1">
            <a:off x="2049463" y="4479925"/>
            <a:ext cx="1227137" cy="158591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31" name="Line 49"/>
          <p:cNvSpPr>
            <a:spLocks noChangeShapeType="1"/>
          </p:cNvSpPr>
          <p:nvPr/>
        </p:nvSpPr>
        <p:spPr bwMode="auto">
          <a:xfrm flipV="1">
            <a:off x="3284538" y="4244975"/>
            <a:ext cx="1271587" cy="2286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32" name="Line 50"/>
          <p:cNvSpPr>
            <a:spLocks noChangeShapeType="1"/>
          </p:cNvSpPr>
          <p:nvPr/>
        </p:nvSpPr>
        <p:spPr bwMode="auto">
          <a:xfrm flipV="1">
            <a:off x="4556125" y="3589338"/>
            <a:ext cx="53975" cy="65563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33" name="Line 51"/>
          <p:cNvSpPr>
            <a:spLocks noChangeShapeType="1"/>
          </p:cNvSpPr>
          <p:nvPr/>
        </p:nvSpPr>
        <p:spPr bwMode="auto">
          <a:xfrm flipV="1">
            <a:off x="4557713" y="3459163"/>
            <a:ext cx="2392362" cy="77787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34" name="Line 52"/>
          <p:cNvSpPr>
            <a:spLocks noChangeShapeType="1"/>
          </p:cNvSpPr>
          <p:nvPr/>
        </p:nvSpPr>
        <p:spPr bwMode="auto">
          <a:xfrm flipV="1">
            <a:off x="6545263" y="3459163"/>
            <a:ext cx="396875" cy="33496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35" name="Line 53"/>
          <p:cNvSpPr>
            <a:spLocks noChangeShapeType="1"/>
          </p:cNvSpPr>
          <p:nvPr/>
        </p:nvSpPr>
        <p:spPr bwMode="auto">
          <a:xfrm flipV="1">
            <a:off x="6789738" y="3489325"/>
            <a:ext cx="144462" cy="143986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36" name="Line 54"/>
          <p:cNvSpPr>
            <a:spLocks noChangeShapeType="1"/>
          </p:cNvSpPr>
          <p:nvPr/>
        </p:nvSpPr>
        <p:spPr bwMode="auto">
          <a:xfrm>
            <a:off x="6781800" y="4930775"/>
            <a:ext cx="258763" cy="60166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37" name="Line 55"/>
          <p:cNvSpPr>
            <a:spLocks noChangeShapeType="1"/>
          </p:cNvSpPr>
          <p:nvPr/>
        </p:nvSpPr>
        <p:spPr bwMode="auto">
          <a:xfrm>
            <a:off x="6262688" y="5143500"/>
            <a:ext cx="762000" cy="39687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38" name="Line 56"/>
          <p:cNvSpPr>
            <a:spLocks noChangeShapeType="1"/>
          </p:cNvSpPr>
          <p:nvPr/>
        </p:nvSpPr>
        <p:spPr bwMode="auto">
          <a:xfrm flipH="1">
            <a:off x="3482975" y="5143500"/>
            <a:ext cx="2787650" cy="10668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39" name="Line 57"/>
          <p:cNvSpPr>
            <a:spLocks noChangeShapeType="1"/>
          </p:cNvSpPr>
          <p:nvPr/>
        </p:nvSpPr>
        <p:spPr bwMode="auto">
          <a:xfrm flipH="1">
            <a:off x="3473450" y="4624388"/>
            <a:ext cx="3035300" cy="15938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40" name="Line 58"/>
          <p:cNvSpPr>
            <a:spLocks noChangeShapeType="1"/>
          </p:cNvSpPr>
          <p:nvPr/>
        </p:nvSpPr>
        <p:spPr bwMode="auto">
          <a:xfrm flipV="1">
            <a:off x="5951538" y="4625975"/>
            <a:ext cx="541337" cy="1587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41" name="Line 59"/>
          <p:cNvSpPr>
            <a:spLocks noChangeShapeType="1"/>
          </p:cNvSpPr>
          <p:nvPr/>
        </p:nvSpPr>
        <p:spPr bwMode="auto">
          <a:xfrm flipH="1">
            <a:off x="4170363" y="4624388"/>
            <a:ext cx="2338387" cy="3429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42" name="Freeform 60"/>
          <p:cNvSpPr>
            <a:spLocks/>
          </p:cNvSpPr>
          <p:nvPr/>
        </p:nvSpPr>
        <p:spPr bwMode="auto">
          <a:xfrm>
            <a:off x="1774825" y="4818063"/>
            <a:ext cx="854075" cy="409575"/>
          </a:xfrm>
          <a:custGeom>
            <a:avLst/>
            <a:gdLst>
              <a:gd name="T0" fmla="*/ 0 w 528"/>
              <a:gd name="T1" fmla="*/ 2147483647 h 229"/>
              <a:gd name="T2" fmla="*/ 2147483647 w 528"/>
              <a:gd name="T3" fmla="*/ 2147483647 h 229"/>
              <a:gd name="T4" fmla="*/ 2147483647 w 528"/>
              <a:gd name="T5" fmla="*/ 2147483647 h 229"/>
              <a:gd name="T6" fmla="*/ 0 60000 65536"/>
              <a:gd name="T7" fmla="*/ 0 60000 65536"/>
              <a:gd name="T8" fmla="*/ 0 60000 65536"/>
              <a:gd name="T9" fmla="*/ 0 w 528"/>
              <a:gd name="T10" fmla="*/ 0 h 229"/>
              <a:gd name="T11" fmla="*/ 528 w 528"/>
              <a:gd name="T12" fmla="*/ 229 h 22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8" h="229">
                <a:moveTo>
                  <a:pt x="0" y="210"/>
                </a:moveTo>
                <a:cubicBezTo>
                  <a:pt x="83" y="105"/>
                  <a:pt x="167" y="0"/>
                  <a:pt x="255" y="3"/>
                </a:cubicBezTo>
                <a:cubicBezTo>
                  <a:pt x="343" y="6"/>
                  <a:pt x="435" y="117"/>
                  <a:pt x="528" y="229"/>
                </a:cubicBezTo>
              </a:path>
            </a:pathLst>
          </a:custGeom>
          <a:noFill/>
          <a:ln w="38100">
            <a:solidFill>
              <a:srgbClr val="3399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43" name="Text Box 61"/>
          <p:cNvSpPr txBox="1">
            <a:spLocks noChangeArrowheads="1"/>
          </p:cNvSpPr>
          <p:nvPr/>
        </p:nvSpPr>
        <p:spPr bwMode="auto">
          <a:xfrm>
            <a:off x="525463" y="4960938"/>
            <a:ext cx="1403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339933"/>
                </a:solidFill>
                <a:latin typeface="Comic Sans MS" panose="030F0702030302020204" pitchFamily="66" charset="0"/>
              </a:rPr>
              <a:t>diagonal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1/28/20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9408ACA0-FFF7-4EED-880F-B98AE39C6762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Guard Using Triangulations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9263" y="1249363"/>
            <a:ext cx="8426450" cy="2119312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A polygon can be triangulated in many different ways.</a:t>
            </a:r>
          </a:p>
          <a:p>
            <a:pPr eaLnBrk="1" hangingPunct="1"/>
            <a:r>
              <a:rPr lang="en-US" altLang="en-US" sz="2800" dirty="0"/>
              <a:t>Guarding approach: Guard polygon by putting one camera in each triangle: Since the triangle is convex, its guard will guard the whole triangle.</a:t>
            </a:r>
          </a:p>
        </p:txBody>
      </p:sp>
      <p:sp>
        <p:nvSpPr>
          <p:cNvPr id="6151" name="Freeform 4"/>
          <p:cNvSpPr>
            <a:spLocks/>
          </p:cNvSpPr>
          <p:nvPr/>
        </p:nvSpPr>
        <p:spPr bwMode="auto">
          <a:xfrm>
            <a:off x="1203325" y="3292475"/>
            <a:ext cx="5822950" cy="2925763"/>
          </a:xfrm>
          <a:custGeom>
            <a:avLst/>
            <a:gdLst>
              <a:gd name="T0" fmla="*/ 0 w 3668"/>
              <a:gd name="T1" fmla="*/ 2147483647 h 1843"/>
              <a:gd name="T2" fmla="*/ 2147483647 w 3668"/>
              <a:gd name="T3" fmla="*/ 0 h 1843"/>
              <a:gd name="T4" fmla="*/ 2147483647 w 3668"/>
              <a:gd name="T5" fmla="*/ 2147483647 h 1843"/>
              <a:gd name="T6" fmla="*/ 2147483647 w 3668"/>
              <a:gd name="T7" fmla="*/ 2147483647 h 1843"/>
              <a:gd name="T8" fmla="*/ 2147483647 w 3668"/>
              <a:gd name="T9" fmla="*/ 2147483647 h 1843"/>
              <a:gd name="T10" fmla="*/ 2147483647 w 3668"/>
              <a:gd name="T11" fmla="*/ 2147483647 h 1843"/>
              <a:gd name="T12" fmla="*/ 2147483647 w 3668"/>
              <a:gd name="T13" fmla="*/ 2147483647 h 1843"/>
              <a:gd name="T14" fmla="*/ 2147483647 w 3668"/>
              <a:gd name="T15" fmla="*/ 2147483647 h 1843"/>
              <a:gd name="T16" fmla="*/ 2147483647 w 3668"/>
              <a:gd name="T17" fmla="*/ 2147483647 h 1843"/>
              <a:gd name="T18" fmla="*/ 2147483647 w 3668"/>
              <a:gd name="T19" fmla="*/ 2147483647 h 1843"/>
              <a:gd name="T20" fmla="*/ 2147483647 w 3668"/>
              <a:gd name="T21" fmla="*/ 2147483647 h 1843"/>
              <a:gd name="T22" fmla="*/ 2147483647 w 3668"/>
              <a:gd name="T23" fmla="*/ 2147483647 h 1843"/>
              <a:gd name="T24" fmla="*/ 2147483647 w 3668"/>
              <a:gd name="T25" fmla="*/ 2147483647 h 1843"/>
              <a:gd name="T26" fmla="*/ 2147483647 w 3668"/>
              <a:gd name="T27" fmla="*/ 2147483647 h 1843"/>
              <a:gd name="T28" fmla="*/ 2147483647 w 3668"/>
              <a:gd name="T29" fmla="*/ 2147483647 h 1843"/>
              <a:gd name="T30" fmla="*/ 2147483647 w 3668"/>
              <a:gd name="T31" fmla="*/ 2147483647 h 1843"/>
              <a:gd name="T32" fmla="*/ 2147483647 w 3668"/>
              <a:gd name="T33" fmla="*/ 2147483647 h 1843"/>
              <a:gd name="T34" fmla="*/ 2147483647 w 3668"/>
              <a:gd name="T35" fmla="*/ 2147483647 h 1843"/>
              <a:gd name="T36" fmla="*/ 0 w 3668"/>
              <a:gd name="T37" fmla="*/ 2147483647 h 184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668"/>
              <a:gd name="T58" fmla="*/ 0 h 1843"/>
              <a:gd name="T59" fmla="*/ 3668 w 3668"/>
              <a:gd name="T60" fmla="*/ 1843 h 1843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668" h="1843">
                <a:moveTo>
                  <a:pt x="0" y="484"/>
                </a:moveTo>
                <a:lnTo>
                  <a:pt x="720" y="0"/>
                </a:lnTo>
                <a:lnTo>
                  <a:pt x="1301" y="748"/>
                </a:lnTo>
                <a:lnTo>
                  <a:pt x="2146" y="196"/>
                </a:lnTo>
                <a:lnTo>
                  <a:pt x="3620" y="100"/>
                </a:lnTo>
                <a:lnTo>
                  <a:pt x="3668" y="1401"/>
                </a:lnTo>
                <a:lnTo>
                  <a:pt x="1431" y="1843"/>
                </a:lnTo>
                <a:lnTo>
                  <a:pt x="3010" y="940"/>
                </a:lnTo>
                <a:lnTo>
                  <a:pt x="1872" y="1065"/>
                </a:lnTo>
                <a:lnTo>
                  <a:pt x="2996" y="552"/>
                </a:lnTo>
                <a:lnTo>
                  <a:pt x="3346" y="835"/>
                </a:lnTo>
                <a:lnTo>
                  <a:pt x="3188" y="1176"/>
                </a:lnTo>
                <a:lnTo>
                  <a:pt x="3519" y="1032"/>
                </a:lnTo>
                <a:lnTo>
                  <a:pt x="3370" y="316"/>
                </a:lnTo>
                <a:lnTo>
                  <a:pt x="2112" y="595"/>
                </a:lnTo>
                <a:lnTo>
                  <a:pt x="1080" y="1334"/>
                </a:lnTo>
                <a:lnTo>
                  <a:pt x="538" y="1752"/>
                </a:lnTo>
                <a:lnTo>
                  <a:pt x="720" y="489"/>
                </a:lnTo>
                <a:lnTo>
                  <a:pt x="0" y="484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52" name="Line 5"/>
          <p:cNvSpPr>
            <a:spLocks noChangeShapeType="1"/>
          </p:cNvSpPr>
          <p:nvPr/>
        </p:nvSpPr>
        <p:spPr bwMode="auto">
          <a:xfrm>
            <a:off x="2346325" y="3284538"/>
            <a:ext cx="7938" cy="78422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53" name="Line 6"/>
          <p:cNvSpPr>
            <a:spLocks noChangeShapeType="1"/>
          </p:cNvSpPr>
          <p:nvPr/>
        </p:nvSpPr>
        <p:spPr bwMode="auto">
          <a:xfrm>
            <a:off x="2346325" y="4068763"/>
            <a:ext cx="930275" cy="41116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54" name="Line 7"/>
          <p:cNvSpPr>
            <a:spLocks noChangeShapeType="1"/>
          </p:cNvSpPr>
          <p:nvPr/>
        </p:nvSpPr>
        <p:spPr bwMode="auto">
          <a:xfrm flipH="1">
            <a:off x="2049463" y="4479925"/>
            <a:ext cx="1227137" cy="158591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55" name="Line 8"/>
          <p:cNvSpPr>
            <a:spLocks noChangeShapeType="1"/>
          </p:cNvSpPr>
          <p:nvPr/>
        </p:nvSpPr>
        <p:spPr bwMode="auto">
          <a:xfrm flipV="1">
            <a:off x="3284538" y="4244975"/>
            <a:ext cx="1271587" cy="2286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56" name="Line 9"/>
          <p:cNvSpPr>
            <a:spLocks noChangeShapeType="1"/>
          </p:cNvSpPr>
          <p:nvPr/>
        </p:nvSpPr>
        <p:spPr bwMode="auto">
          <a:xfrm flipV="1">
            <a:off x="4556125" y="3589338"/>
            <a:ext cx="53975" cy="65563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57" name="Line 10"/>
          <p:cNvSpPr>
            <a:spLocks noChangeShapeType="1"/>
          </p:cNvSpPr>
          <p:nvPr/>
        </p:nvSpPr>
        <p:spPr bwMode="auto">
          <a:xfrm>
            <a:off x="4610100" y="3589338"/>
            <a:ext cx="1935163" cy="19843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58" name="Line 11"/>
          <p:cNvSpPr>
            <a:spLocks noChangeShapeType="1"/>
          </p:cNvSpPr>
          <p:nvPr/>
        </p:nvSpPr>
        <p:spPr bwMode="auto">
          <a:xfrm flipV="1">
            <a:off x="6545263" y="3459163"/>
            <a:ext cx="396875" cy="33496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59" name="Line 12"/>
          <p:cNvSpPr>
            <a:spLocks noChangeShapeType="1"/>
          </p:cNvSpPr>
          <p:nvPr/>
        </p:nvSpPr>
        <p:spPr bwMode="auto">
          <a:xfrm>
            <a:off x="6545263" y="3794125"/>
            <a:ext cx="487362" cy="1722438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60" name="Line 13"/>
          <p:cNvSpPr>
            <a:spLocks noChangeShapeType="1"/>
          </p:cNvSpPr>
          <p:nvPr/>
        </p:nvSpPr>
        <p:spPr bwMode="auto">
          <a:xfrm>
            <a:off x="6781800" y="4930775"/>
            <a:ext cx="258763" cy="60166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61" name="Line 14"/>
          <p:cNvSpPr>
            <a:spLocks noChangeShapeType="1"/>
          </p:cNvSpPr>
          <p:nvPr/>
        </p:nvSpPr>
        <p:spPr bwMode="auto">
          <a:xfrm>
            <a:off x="6262688" y="5143500"/>
            <a:ext cx="762000" cy="39687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62" name="Line 15"/>
          <p:cNvSpPr>
            <a:spLocks noChangeShapeType="1"/>
          </p:cNvSpPr>
          <p:nvPr/>
        </p:nvSpPr>
        <p:spPr bwMode="auto">
          <a:xfrm flipH="1">
            <a:off x="3482975" y="5143500"/>
            <a:ext cx="2787650" cy="10668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63" name="Line 16"/>
          <p:cNvSpPr>
            <a:spLocks noChangeShapeType="1"/>
          </p:cNvSpPr>
          <p:nvPr/>
        </p:nvSpPr>
        <p:spPr bwMode="auto">
          <a:xfrm>
            <a:off x="5959475" y="4792663"/>
            <a:ext cx="327025" cy="35877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64" name="Line 17"/>
          <p:cNvSpPr>
            <a:spLocks noChangeShapeType="1"/>
          </p:cNvSpPr>
          <p:nvPr/>
        </p:nvSpPr>
        <p:spPr bwMode="auto">
          <a:xfrm flipV="1">
            <a:off x="5951538" y="4625975"/>
            <a:ext cx="541337" cy="1587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65" name="Line 18"/>
          <p:cNvSpPr>
            <a:spLocks noChangeShapeType="1"/>
          </p:cNvSpPr>
          <p:nvPr/>
        </p:nvSpPr>
        <p:spPr bwMode="auto">
          <a:xfrm>
            <a:off x="5951538" y="4175125"/>
            <a:ext cx="0" cy="617538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8131" name="Oval 19"/>
          <p:cNvSpPr>
            <a:spLocks noChangeArrowheads="1"/>
          </p:cNvSpPr>
          <p:nvPr/>
        </p:nvSpPr>
        <p:spPr bwMode="auto">
          <a:xfrm>
            <a:off x="1998663" y="3795713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8132" name="Oval 20"/>
          <p:cNvSpPr>
            <a:spLocks noChangeArrowheads="1"/>
          </p:cNvSpPr>
          <p:nvPr/>
        </p:nvSpPr>
        <p:spPr bwMode="auto">
          <a:xfrm>
            <a:off x="2660650" y="4016375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8133" name="Oval 21"/>
          <p:cNvSpPr>
            <a:spLocks noChangeArrowheads="1"/>
          </p:cNvSpPr>
          <p:nvPr/>
        </p:nvSpPr>
        <p:spPr bwMode="auto">
          <a:xfrm>
            <a:off x="2401888" y="5121275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8134" name="Oval 22"/>
          <p:cNvSpPr>
            <a:spLocks noChangeArrowheads="1"/>
          </p:cNvSpPr>
          <p:nvPr/>
        </p:nvSpPr>
        <p:spPr bwMode="auto">
          <a:xfrm>
            <a:off x="2919413" y="5167313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8135" name="Oval 23"/>
          <p:cNvSpPr>
            <a:spLocks noChangeArrowheads="1"/>
          </p:cNvSpPr>
          <p:nvPr/>
        </p:nvSpPr>
        <p:spPr bwMode="auto">
          <a:xfrm>
            <a:off x="3925888" y="4198938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8136" name="Oval 24"/>
          <p:cNvSpPr>
            <a:spLocks noChangeArrowheads="1"/>
          </p:cNvSpPr>
          <p:nvPr/>
        </p:nvSpPr>
        <p:spPr bwMode="auto">
          <a:xfrm>
            <a:off x="4940300" y="3757613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8137" name="Oval 25"/>
          <p:cNvSpPr>
            <a:spLocks noChangeArrowheads="1"/>
          </p:cNvSpPr>
          <p:nvPr/>
        </p:nvSpPr>
        <p:spPr bwMode="auto">
          <a:xfrm>
            <a:off x="6249988" y="3582988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8138" name="Oval 26"/>
          <p:cNvSpPr>
            <a:spLocks noChangeArrowheads="1"/>
          </p:cNvSpPr>
          <p:nvPr/>
        </p:nvSpPr>
        <p:spPr bwMode="auto">
          <a:xfrm>
            <a:off x="6775450" y="4038600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8139" name="Oval 27"/>
          <p:cNvSpPr>
            <a:spLocks noChangeArrowheads="1"/>
          </p:cNvSpPr>
          <p:nvPr/>
        </p:nvSpPr>
        <p:spPr bwMode="auto">
          <a:xfrm>
            <a:off x="6791325" y="4930775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8140" name="Oval 28"/>
          <p:cNvSpPr>
            <a:spLocks noChangeArrowheads="1"/>
          </p:cNvSpPr>
          <p:nvPr/>
        </p:nvSpPr>
        <p:spPr bwMode="auto">
          <a:xfrm>
            <a:off x="6669088" y="5167313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8141" name="Oval 29"/>
          <p:cNvSpPr>
            <a:spLocks noChangeArrowheads="1"/>
          </p:cNvSpPr>
          <p:nvPr/>
        </p:nvSpPr>
        <p:spPr bwMode="auto">
          <a:xfrm>
            <a:off x="5580063" y="5624513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8142" name="Oval 30"/>
          <p:cNvSpPr>
            <a:spLocks noChangeArrowheads="1"/>
          </p:cNvSpPr>
          <p:nvPr/>
        </p:nvSpPr>
        <p:spPr bwMode="auto">
          <a:xfrm>
            <a:off x="5670550" y="5181600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8143" name="Oval 31"/>
          <p:cNvSpPr>
            <a:spLocks noChangeArrowheads="1"/>
          </p:cNvSpPr>
          <p:nvPr/>
        </p:nvSpPr>
        <p:spPr bwMode="auto">
          <a:xfrm>
            <a:off x="6173788" y="4808538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8144" name="Oval 32"/>
          <p:cNvSpPr>
            <a:spLocks noChangeArrowheads="1"/>
          </p:cNvSpPr>
          <p:nvPr/>
        </p:nvSpPr>
        <p:spPr bwMode="auto">
          <a:xfrm>
            <a:off x="6037263" y="4541838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218145" name="Oval 33"/>
          <p:cNvSpPr>
            <a:spLocks noChangeArrowheads="1"/>
          </p:cNvSpPr>
          <p:nvPr/>
        </p:nvSpPr>
        <p:spPr bwMode="auto">
          <a:xfrm>
            <a:off x="5205413" y="4695825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7.40741E-6 L -0.09167 0.03241 " pathEditMode="relative" ptsTypes="AA">
                                      <p:cBhvr>
                                        <p:cTn id="42" dur="2000" fill="hold"/>
                                        <p:tgtEl>
                                          <p:spTgt spid="218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07407E-6 L -0.04167 0.00209 " pathEditMode="relative" ptsTypes="AA">
                                      <p:cBhvr>
                                        <p:cTn id="44" dur="2000" fill="hold"/>
                                        <p:tgtEl>
                                          <p:spTgt spid="218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6 -7.40741E-7 L -0.0434 0.13333 " pathEditMode="relative" ptsTypes="AA">
                                      <p:cBhvr>
                                        <p:cTn id="46" dur="2000" fill="hold"/>
                                        <p:tgtEl>
                                          <p:spTgt spid="2181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59259E-6 L 0.03247 -0.1088 " pathEditMode="relative" ptsTypes="AA">
                                      <p:cBhvr>
                                        <p:cTn id="48" dur="2000" fill="hold"/>
                                        <p:tgtEl>
                                          <p:spTgt spid="2181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81481E-6 L -0.0776 0.03125 " pathEditMode="relative" ptsTypes="AA">
                                      <p:cBhvr>
                                        <p:cTn id="50" dur="2000" fill="hold"/>
                                        <p:tgtEl>
                                          <p:spTgt spid="218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59259E-6 L -0.0408 -0.0301 " pathEditMode="relative" ptsTypes="AA">
                                      <p:cBhvr>
                                        <p:cTn id="52" dur="2000" fill="hold"/>
                                        <p:tgtEl>
                                          <p:spTgt spid="2181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7.40741E-6 L 0.06927 -0.0257 " pathEditMode="relative" ptsTypes="AA">
                                      <p:cBhvr>
                                        <p:cTn id="54" dur="2000" fill="hold"/>
                                        <p:tgtEl>
                                          <p:spTgt spid="218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0.01337 -0.09236 " pathEditMode="relative" ptsTypes="AA">
                                      <p:cBhvr>
                                        <p:cTn id="56" dur="2000" fill="hold"/>
                                        <p:tgtEl>
                                          <p:spTgt spid="218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5.18519E-6 L 0.0191 0.0801 " pathEditMode="relative" ptsTypes="AA">
                                      <p:cBhvr>
                                        <p:cTn id="58" dur="2000" fill="hold"/>
                                        <p:tgtEl>
                                          <p:spTgt spid="2181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59259E-6 L 0.03333 0.04329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218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7037E-7 L 0.15417 -0.02106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2181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08" y="-1065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6.66667E-6 L -0.2467 0.14675 " pathEditMode="relative" ptsTypes="AA">
                                      <p:cBhvr>
                                        <p:cTn id="64" dur="2000" fill="hold"/>
                                        <p:tgtEl>
                                          <p:spTgt spid="2181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6 -0.00093 L 0.0066 0.04352 " pathEditMode="relative" ptsTypes="AA">
                                      <p:cBhvr>
                                        <p:cTn id="66" dur="2000" fill="hold"/>
                                        <p:tgtEl>
                                          <p:spTgt spid="2181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6 -4.81481E-6 L 0.04584 0.00116 " pathEditMode="relative" ptsTypes="AA">
                                      <p:cBhvr>
                                        <p:cTn id="68" dur="2000" fill="hold"/>
                                        <p:tgtEl>
                                          <p:spTgt spid="2181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07407E-6 L 0.07587 -0.08333 " pathEditMode="relative" ptsTypes="AA">
                                      <p:cBhvr>
                                        <p:cTn id="70" dur="2000" fill="hold"/>
                                        <p:tgtEl>
                                          <p:spTgt spid="2181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15" grpId="0" build="p"/>
      <p:bldP spid="218131" grpId="0" animBg="1"/>
      <p:bldP spid="218131" grpId="1" animBg="1"/>
      <p:bldP spid="218132" grpId="0" animBg="1"/>
      <p:bldP spid="218132" grpId="1" animBg="1"/>
      <p:bldP spid="218133" grpId="0" animBg="1"/>
      <p:bldP spid="218133" grpId="1" animBg="1"/>
      <p:bldP spid="218134" grpId="0" animBg="1"/>
      <p:bldP spid="218134" grpId="1" animBg="1"/>
      <p:bldP spid="218135" grpId="0" animBg="1"/>
      <p:bldP spid="218135" grpId="1" animBg="1"/>
      <p:bldP spid="218136" grpId="0" animBg="1"/>
      <p:bldP spid="218136" grpId="1" animBg="1"/>
      <p:bldP spid="218137" grpId="0" animBg="1"/>
      <p:bldP spid="218137" grpId="1" animBg="1"/>
      <p:bldP spid="218138" grpId="0" animBg="1"/>
      <p:bldP spid="218138" grpId="1" animBg="1"/>
      <p:bldP spid="218139" grpId="0" animBg="1"/>
      <p:bldP spid="218139" grpId="1" animBg="1"/>
      <p:bldP spid="218140" grpId="0" animBg="1"/>
      <p:bldP spid="218140" grpId="1" animBg="1"/>
      <p:bldP spid="218141" grpId="0" animBg="1"/>
      <p:bldP spid="218141" grpId="1" animBg="1"/>
      <p:bldP spid="218142" grpId="0" animBg="1"/>
      <p:bldP spid="218142" grpId="1" animBg="1"/>
      <p:bldP spid="218143" grpId="0" animBg="1"/>
      <p:bldP spid="218143" grpId="1" animBg="1"/>
      <p:bldP spid="218144" grpId="0" animBg="1"/>
      <p:bldP spid="218144" grpId="1" animBg="1"/>
      <p:bldP spid="218145" grpId="0" animBg="1"/>
      <p:bldP spid="21814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1/28/20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9DB4D292-61C7-48F3-8407-DF46EC741B73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xfrm>
            <a:off x="1104900" y="304800"/>
            <a:ext cx="7886700" cy="1143000"/>
          </a:xfrm>
        </p:spPr>
        <p:txBody>
          <a:bodyPr/>
          <a:lstStyle/>
          <a:p>
            <a:pPr eaLnBrk="1" hangingPunct="1"/>
            <a:r>
              <a:rPr lang="en-US" altLang="en-US" sz="4000"/>
              <a:t>Triangulations of Simple Polygons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5475" y="1500188"/>
            <a:ext cx="8151813" cy="14843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Theorem 1:</a:t>
            </a:r>
            <a:r>
              <a:rPr lang="en-US" altLang="en-US" sz="2800"/>
              <a:t>  Every simple polygon admits a triangulation, and any triangulation of a simple polygon with </a:t>
            </a:r>
            <a:r>
              <a:rPr lang="en-US" altLang="en-US" sz="2800" i="1">
                <a:solidFill>
                  <a:srgbClr val="008380"/>
                </a:solidFill>
              </a:rPr>
              <a:t>n</a:t>
            </a:r>
            <a:r>
              <a:rPr lang="en-US" altLang="en-US" sz="2800"/>
              <a:t> vertices consists of exactly </a:t>
            </a:r>
            <a:r>
              <a:rPr lang="en-US" altLang="en-US" sz="2800" i="1">
                <a:solidFill>
                  <a:srgbClr val="008380"/>
                </a:solidFill>
              </a:rPr>
              <a:t>n</a:t>
            </a:r>
            <a:r>
              <a:rPr lang="en-US" altLang="en-US" sz="2800">
                <a:solidFill>
                  <a:srgbClr val="008380"/>
                </a:solidFill>
              </a:rPr>
              <a:t>-2</a:t>
            </a:r>
            <a:r>
              <a:rPr lang="en-US" altLang="en-US" sz="2800"/>
              <a:t> triangles.</a:t>
            </a:r>
          </a:p>
        </p:txBody>
      </p:sp>
      <p:sp>
        <p:nvSpPr>
          <p:cNvPr id="7175" name="Rectangle 25"/>
          <p:cNvSpPr>
            <a:spLocks noChangeArrowheads="1"/>
          </p:cNvSpPr>
          <p:nvPr/>
        </p:nvSpPr>
        <p:spPr bwMode="auto">
          <a:xfrm>
            <a:off x="431800" y="2990850"/>
            <a:ext cx="5691188" cy="301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dirty="0">
                <a:cs typeface="Times New Roman" panose="02020603050405020304" pitchFamily="18" charset="0"/>
              </a:rPr>
              <a:t>Proof:</a:t>
            </a:r>
            <a:r>
              <a:rPr lang="en-US" altLang="en-US" sz="2800" dirty="0">
                <a:cs typeface="Times New Roman" panose="02020603050405020304" pitchFamily="18" charset="0"/>
              </a:rPr>
              <a:t> By induction.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en-US" sz="2800" i="1" dirty="0">
                <a:solidFill>
                  <a:srgbClr val="00838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800" dirty="0">
                <a:solidFill>
                  <a:srgbClr val="008380"/>
                </a:solidFill>
                <a:cs typeface="Times New Roman" panose="02020603050405020304" pitchFamily="18" charset="0"/>
              </a:rPr>
              <a:t>=3</a:t>
            </a:r>
            <a:r>
              <a:rPr lang="en-US" altLang="en-US" sz="2800" dirty="0">
                <a:cs typeface="Times New Roman" panose="02020603050405020304" pitchFamily="18" charset="0"/>
              </a:rPr>
              <a:t>: 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altLang="en-US" sz="2800" i="1" dirty="0">
                <a:solidFill>
                  <a:srgbClr val="00838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800" dirty="0">
                <a:solidFill>
                  <a:srgbClr val="008380"/>
                </a:solidFill>
                <a:cs typeface="Times New Roman" panose="02020603050405020304" pitchFamily="18" charset="0"/>
              </a:rPr>
              <a:t>&gt;3</a:t>
            </a:r>
            <a:r>
              <a:rPr lang="en-US" altLang="en-US" sz="2800" dirty="0">
                <a:cs typeface="Times New Roman" panose="02020603050405020304" pitchFamily="18" charset="0"/>
              </a:rPr>
              <a:t>: Let </a:t>
            </a:r>
            <a:r>
              <a:rPr lang="en-US" altLang="en-US" sz="2800" i="1" dirty="0">
                <a:solidFill>
                  <a:srgbClr val="008380"/>
                </a:solidFill>
                <a:cs typeface="Times New Roman" panose="02020603050405020304" pitchFamily="18" charset="0"/>
              </a:rPr>
              <a:t>u</a:t>
            </a:r>
            <a:r>
              <a:rPr lang="en-US" altLang="en-US" sz="2800" dirty="0">
                <a:cs typeface="Times New Roman" panose="02020603050405020304" pitchFamily="18" charset="0"/>
              </a:rPr>
              <a:t> be leftmost vertex, and </a:t>
            </a:r>
            <a:r>
              <a:rPr lang="en-US" altLang="en-US" sz="2800" i="1" dirty="0">
                <a:solidFill>
                  <a:srgbClr val="008380"/>
                </a:solidFill>
                <a:cs typeface="Times New Roman" panose="02020603050405020304" pitchFamily="18" charset="0"/>
              </a:rPr>
              <a:t>v</a:t>
            </a:r>
            <a:r>
              <a:rPr lang="en-US" altLang="en-US" sz="2800" dirty="0">
                <a:cs typeface="Times New Roman" panose="02020603050405020304" pitchFamily="18" charset="0"/>
              </a:rPr>
              <a:t> and </a:t>
            </a:r>
            <a:r>
              <a:rPr lang="en-US" altLang="en-US" sz="2800" i="1" dirty="0">
                <a:solidFill>
                  <a:srgbClr val="008380"/>
                </a:solidFill>
                <a:cs typeface="Times New Roman" panose="02020603050405020304" pitchFamily="18" charset="0"/>
              </a:rPr>
              <a:t>w</a:t>
            </a:r>
            <a:r>
              <a:rPr lang="en-US" altLang="en-US" sz="2800" dirty="0">
                <a:cs typeface="Times New Roman" panose="02020603050405020304" pitchFamily="18" charset="0"/>
              </a:rPr>
              <a:t> adjacent to </a:t>
            </a:r>
            <a:r>
              <a:rPr lang="en-US" altLang="en-US" sz="2800" i="1" dirty="0">
                <a:solidFill>
                  <a:srgbClr val="008380"/>
                </a:solidFill>
                <a:cs typeface="Times New Roman" panose="02020603050405020304" pitchFamily="18" charset="0"/>
              </a:rPr>
              <a:t>u</a:t>
            </a:r>
            <a:r>
              <a:rPr lang="en-US" altLang="en-US" sz="2800" dirty="0">
                <a:cs typeface="Times New Roman" panose="02020603050405020304" pitchFamily="18" charset="0"/>
              </a:rPr>
              <a:t>. If </a:t>
            </a:r>
            <a:r>
              <a:rPr lang="en-US" altLang="en-US" sz="2800" i="1" dirty="0" err="1">
                <a:solidFill>
                  <a:srgbClr val="008380"/>
                </a:solidFill>
                <a:cs typeface="Times New Roman" panose="02020603050405020304" pitchFamily="18" charset="0"/>
              </a:rPr>
              <a:t>vw</a:t>
            </a:r>
            <a:r>
              <a:rPr lang="en-US" altLang="en-US" sz="2800" dirty="0">
                <a:cs typeface="Times New Roman" panose="02020603050405020304" pitchFamily="18" charset="0"/>
              </a:rPr>
              <a:t> does not intersect boundary of </a:t>
            </a:r>
            <a:r>
              <a:rPr lang="en-US" altLang="en-US" sz="2800" i="1" dirty="0">
                <a:solidFill>
                  <a:srgbClr val="00838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2800" dirty="0">
                <a:cs typeface="Times New Roman" panose="02020603050405020304" pitchFamily="18" charset="0"/>
              </a:rPr>
              <a:t>: #triangles = </a:t>
            </a:r>
            <a:r>
              <a:rPr lang="en-US" altLang="en-US" sz="2800" dirty="0">
                <a:solidFill>
                  <a:srgbClr val="008380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 sz="2800" dirty="0">
                <a:cs typeface="Times New Roman" panose="02020603050405020304" pitchFamily="18" charset="0"/>
              </a:rPr>
              <a:t> for new triangle + </a:t>
            </a:r>
            <a:r>
              <a:rPr lang="en-US" altLang="en-US" sz="2800" dirty="0">
                <a:solidFill>
                  <a:srgbClr val="00838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800" i="1" dirty="0">
                <a:solidFill>
                  <a:srgbClr val="00838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800" dirty="0">
                <a:solidFill>
                  <a:srgbClr val="008380"/>
                </a:solidFill>
                <a:cs typeface="Times New Roman" panose="02020603050405020304" pitchFamily="18" charset="0"/>
              </a:rPr>
              <a:t>-1)-2</a:t>
            </a:r>
            <a:r>
              <a:rPr lang="en-US" altLang="en-US" sz="2800" dirty="0">
                <a:cs typeface="Times New Roman" panose="02020603050405020304" pitchFamily="18" charset="0"/>
              </a:rPr>
              <a:t> for remaining polygon = </a:t>
            </a:r>
            <a:r>
              <a:rPr lang="en-US" altLang="en-US" sz="2800" i="1" dirty="0">
                <a:solidFill>
                  <a:srgbClr val="008380"/>
                </a:solidFill>
                <a:cs typeface="Times New Roman" panose="02020603050405020304" pitchFamily="18" charset="0"/>
              </a:rPr>
              <a:t>n</a:t>
            </a:r>
            <a:r>
              <a:rPr lang="en-US" altLang="en-US" sz="2800" dirty="0">
                <a:solidFill>
                  <a:srgbClr val="008380"/>
                </a:solidFill>
                <a:cs typeface="Times New Roman" panose="02020603050405020304" pitchFamily="18" charset="0"/>
              </a:rPr>
              <a:t>-2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/>
          </a:p>
        </p:txBody>
      </p:sp>
      <p:sp>
        <p:nvSpPr>
          <p:cNvPr id="7176" name="Freeform 26"/>
          <p:cNvSpPr>
            <a:spLocks/>
          </p:cNvSpPr>
          <p:nvPr/>
        </p:nvSpPr>
        <p:spPr bwMode="auto">
          <a:xfrm>
            <a:off x="6362700" y="3871913"/>
            <a:ext cx="2536825" cy="2049462"/>
          </a:xfrm>
          <a:custGeom>
            <a:avLst/>
            <a:gdLst>
              <a:gd name="T0" fmla="*/ 0 w 1598"/>
              <a:gd name="T1" fmla="*/ 2147483647 h 1291"/>
              <a:gd name="T2" fmla="*/ 2147483647 w 1598"/>
              <a:gd name="T3" fmla="*/ 2147483647 h 1291"/>
              <a:gd name="T4" fmla="*/ 2147483647 w 1598"/>
              <a:gd name="T5" fmla="*/ 2147483647 h 1291"/>
              <a:gd name="T6" fmla="*/ 2147483647 w 1598"/>
              <a:gd name="T7" fmla="*/ 0 h 1291"/>
              <a:gd name="T8" fmla="*/ 2147483647 w 1598"/>
              <a:gd name="T9" fmla="*/ 2147483647 h 1291"/>
              <a:gd name="T10" fmla="*/ 2147483647 w 1598"/>
              <a:gd name="T11" fmla="*/ 2147483647 h 1291"/>
              <a:gd name="T12" fmla="*/ 2147483647 w 1598"/>
              <a:gd name="T13" fmla="*/ 2147483647 h 1291"/>
              <a:gd name="T14" fmla="*/ 2147483647 w 1598"/>
              <a:gd name="T15" fmla="*/ 2147483647 h 1291"/>
              <a:gd name="T16" fmla="*/ 2147483647 w 1598"/>
              <a:gd name="T17" fmla="*/ 2147483647 h 1291"/>
              <a:gd name="T18" fmla="*/ 2147483647 w 1598"/>
              <a:gd name="T19" fmla="*/ 2147483647 h 1291"/>
              <a:gd name="T20" fmla="*/ 2147483647 w 1598"/>
              <a:gd name="T21" fmla="*/ 2147483647 h 1291"/>
              <a:gd name="T22" fmla="*/ 2147483647 w 1598"/>
              <a:gd name="T23" fmla="*/ 2147483647 h 1291"/>
              <a:gd name="T24" fmla="*/ 2147483647 w 1598"/>
              <a:gd name="T25" fmla="*/ 2147483647 h 1291"/>
              <a:gd name="T26" fmla="*/ 0 w 1598"/>
              <a:gd name="T27" fmla="*/ 2147483647 h 129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598"/>
              <a:gd name="T43" fmla="*/ 0 h 1291"/>
              <a:gd name="T44" fmla="*/ 1598 w 1598"/>
              <a:gd name="T45" fmla="*/ 1291 h 1291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598" h="1291">
                <a:moveTo>
                  <a:pt x="0" y="533"/>
                </a:moveTo>
                <a:cubicBezTo>
                  <a:pt x="25" y="506"/>
                  <a:pt x="9" y="523"/>
                  <a:pt x="48" y="485"/>
                </a:cubicBezTo>
                <a:cubicBezTo>
                  <a:pt x="55" y="479"/>
                  <a:pt x="62" y="461"/>
                  <a:pt x="62" y="461"/>
                </a:cubicBezTo>
                <a:lnTo>
                  <a:pt x="451" y="0"/>
                </a:lnTo>
                <a:lnTo>
                  <a:pt x="926" y="163"/>
                </a:lnTo>
                <a:lnTo>
                  <a:pt x="1080" y="475"/>
                </a:lnTo>
                <a:lnTo>
                  <a:pt x="576" y="576"/>
                </a:lnTo>
                <a:lnTo>
                  <a:pt x="1354" y="888"/>
                </a:lnTo>
                <a:lnTo>
                  <a:pt x="1373" y="202"/>
                </a:lnTo>
                <a:lnTo>
                  <a:pt x="1598" y="806"/>
                </a:lnTo>
                <a:lnTo>
                  <a:pt x="1507" y="1291"/>
                </a:lnTo>
                <a:lnTo>
                  <a:pt x="499" y="1128"/>
                </a:lnTo>
                <a:lnTo>
                  <a:pt x="470" y="806"/>
                </a:lnTo>
                <a:lnTo>
                  <a:pt x="0" y="533"/>
                </a:lnTo>
                <a:close/>
              </a:path>
            </a:pathLst>
          </a:custGeom>
          <a:solidFill>
            <a:srgbClr val="FFFFFF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177" name="Text Box 27"/>
          <p:cNvSpPr txBox="1">
            <a:spLocks noChangeArrowheads="1"/>
          </p:cNvSpPr>
          <p:nvPr/>
        </p:nvSpPr>
        <p:spPr bwMode="auto">
          <a:xfrm>
            <a:off x="6022975" y="4525963"/>
            <a:ext cx="4714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380"/>
                </a:solidFill>
              </a:rPr>
              <a:t>u</a:t>
            </a:r>
          </a:p>
        </p:txBody>
      </p:sp>
      <p:sp>
        <p:nvSpPr>
          <p:cNvPr id="7178" name="Text Box 28"/>
          <p:cNvSpPr txBox="1">
            <a:spLocks noChangeArrowheads="1"/>
          </p:cNvSpPr>
          <p:nvPr/>
        </p:nvSpPr>
        <p:spPr bwMode="auto">
          <a:xfrm>
            <a:off x="6697663" y="4997450"/>
            <a:ext cx="4714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380"/>
                </a:solidFill>
              </a:rPr>
              <a:t>w</a:t>
            </a:r>
          </a:p>
        </p:txBody>
      </p:sp>
      <p:sp>
        <p:nvSpPr>
          <p:cNvPr id="7179" name="Text Box 30"/>
          <p:cNvSpPr txBox="1">
            <a:spLocks noChangeArrowheads="1"/>
          </p:cNvSpPr>
          <p:nvPr/>
        </p:nvSpPr>
        <p:spPr bwMode="auto">
          <a:xfrm>
            <a:off x="6729413" y="3551238"/>
            <a:ext cx="4714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380"/>
                </a:solidFill>
              </a:rPr>
              <a:t>v</a:t>
            </a:r>
          </a:p>
        </p:txBody>
      </p:sp>
      <p:sp>
        <p:nvSpPr>
          <p:cNvPr id="7180" name="Line 32"/>
          <p:cNvSpPr>
            <a:spLocks noChangeShapeType="1"/>
          </p:cNvSpPr>
          <p:nvPr/>
        </p:nvSpPr>
        <p:spPr bwMode="auto">
          <a:xfrm>
            <a:off x="7078663" y="3863975"/>
            <a:ext cx="30162" cy="12954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181" name="Line 33"/>
          <p:cNvSpPr>
            <a:spLocks noChangeShapeType="1"/>
          </p:cNvSpPr>
          <p:nvPr/>
        </p:nvSpPr>
        <p:spPr bwMode="auto">
          <a:xfrm>
            <a:off x="4090988" y="4283075"/>
            <a:ext cx="411162" cy="0"/>
          </a:xfrm>
          <a:prstGeom prst="line">
            <a:avLst/>
          </a:prstGeom>
          <a:noFill/>
          <a:ln w="12700">
            <a:solidFill>
              <a:srgbClr val="0083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182" name="Line 34"/>
          <p:cNvSpPr>
            <a:spLocks noChangeShapeType="1"/>
          </p:cNvSpPr>
          <p:nvPr/>
        </p:nvSpPr>
        <p:spPr bwMode="auto">
          <a:xfrm>
            <a:off x="4090988" y="4237038"/>
            <a:ext cx="0" cy="84137"/>
          </a:xfrm>
          <a:prstGeom prst="line">
            <a:avLst/>
          </a:prstGeom>
          <a:noFill/>
          <a:ln w="12700">
            <a:solidFill>
              <a:srgbClr val="0083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183" name="Line 35"/>
          <p:cNvSpPr>
            <a:spLocks noChangeShapeType="1"/>
          </p:cNvSpPr>
          <p:nvPr/>
        </p:nvSpPr>
        <p:spPr bwMode="auto">
          <a:xfrm>
            <a:off x="4497388" y="4238625"/>
            <a:ext cx="0" cy="84138"/>
          </a:xfrm>
          <a:prstGeom prst="line">
            <a:avLst/>
          </a:prstGeom>
          <a:noFill/>
          <a:ln w="12700">
            <a:solidFill>
              <a:srgbClr val="0083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184" name="Oval 36"/>
          <p:cNvSpPr>
            <a:spLocks noChangeArrowheads="1"/>
          </p:cNvSpPr>
          <p:nvPr/>
        </p:nvSpPr>
        <p:spPr bwMode="auto">
          <a:xfrm>
            <a:off x="6357938" y="4694238"/>
            <a:ext cx="50800" cy="58737"/>
          </a:xfrm>
          <a:prstGeom prst="ellipse">
            <a:avLst/>
          </a:prstGeom>
          <a:solidFill>
            <a:schemeClr val="tx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7185" name="Oval 37"/>
          <p:cNvSpPr>
            <a:spLocks noChangeArrowheads="1"/>
          </p:cNvSpPr>
          <p:nvPr/>
        </p:nvSpPr>
        <p:spPr bwMode="auto">
          <a:xfrm>
            <a:off x="7056438" y="3849688"/>
            <a:ext cx="50800" cy="58737"/>
          </a:xfrm>
          <a:prstGeom prst="ellipse">
            <a:avLst/>
          </a:prstGeom>
          <a:solidFill>
            <a:schemeClr val="tx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7186" name="Oval 38"/>
          <p:cNvSpPr>
            <a:spLocks noChangeArrowheads="1"/>
          </p:cNvSpPr>
          <p:nvPr/>
        </p:nvSpPr>
        <p:spPr bwMode="auto">
          <a:xfrm>
            <a:off x="7086600" y="5121275"/>
            <a:ext cx="50800" cy="58738"/>
          </a:xfrm>
          <a:prstGeom prst="ellipse">
            <a:avLst/>
          </a:prstGeom>
          <a:solidFill>
            <a:schemeClr val="tx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7187" name="Text Box 39"/>
          <p:cNvSpPr txBox="1">
            <a:spLocks noChangeArrowheads="1"/>
          </p:cNvSpPr>
          <p:nvPr/>
        </p:nvSpPr>
        <p:spPr bwMode="auto">
          <a:xfrm>
            <a:off x="7367588" y="3632200"/>
            <a:ext cx="4714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380"/>
                </a:solidFill>
              </a:rPr>
              <a:t>P</a:t>
            </a:r>
          </a:p>
        </p:txBody>
      </p:sp>
      <p:sp>
        <p:nvSpPr>
          <p:cNvPr id="7188" name="Line 40"/>
          <p:cNvSpPr>
            <a:spLocks noChangeShapeType="1"/>
          </p:cNvSpPr>
          <p:nvPr/>
        </p:nvSpPr>
        <p:spPr bwMode="auto">
          <a:xfrm flipV="1">
            <a:off x="1935163" y="3413125"/>
            <a:ext cx="214312" cy="3667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189" name="Line 41"/>
          <p:cNvSpPr>
            <a:spLocks noChangeShapeType="1"/>
          </p:cNvSpPr>
          <p:nvPr/>
        </p:nvSpPr>
        <p:spPr bwMode="auto">
          <a:xfrm>
            <a:off x="2149475" y="3413125"/>
            <a:ext cx="152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190" name="Line 42"/>
          <p:cNvSpPr>
            <a:spLocks noChangeShapeType="1"/>
          </p:cNvSpPr>
          <p:nvPr/>
        </p:nvSpPr>
        <p:spPr bwMode="auto">
          <a:xfrm flipH="1" flipV="1">
            <a:off x="1951038" y="3771900"/>
            <a:ext cx="350837" cy="22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191" name="Oval 43"/>
          <p:cNvSpPr>
            <a:spLocks noChangeArrowheads="1"/>
          </p:cNvSpPr>
          <p:nvPr/>
        </p:nvSpPr>
        <p:spPr bwMode="auto">
          <a:xfrm>
            <a:off x="1912938" y="3748088"/>
            <a:ext cx="50800" cy="58737"/>
          </a:xfrm>
          <a:prstGeom prst="ellipse">
            <a:avLst/>
          </a:prstGeom>
          <a:solidFill>
            <a:schemeClr val="tx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7192" name="Oval 44"/>
          <p:cNvSpPr>
            <a:spLocks noChangeArrowheads="1"/>
          </p:cNvSpPr>
          <p:nvPr/>
        </p:nvSpPr>
        <p:spPr bwMode="auto">
          <a:xfrm>
            <a:off x="2263775" y="3770313"/>
            <a:ext cx="50800" cy="58737"/>
          </a:xfrm>
          <a:prstGeom prst="ellipse">
            <a:avLst/>
          </a:prstGeom>
          <a:solidFill>
            <a:schemeClr val="tx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7193" name="Oval 45"/>
          <p:cNvSpPr>
            <a:spLocks noChangeArrowheads="1"/>
          </p:cNvSpPr>
          <p:nvPr/>
        </p:nvSpPr>
        <p:spPr bwMode="auto">
          <a:xfrm>
            <a:off x="2127250" y="3395663"/>
            <a:ext cx="50800" cy="58737"/>
          </a:xfrm>
          <a:prstGeom prst="ellipse">
            <a:avLst/>
          </a:prstGeom>
          <a:solidFill>
            <a:schemeClr val="tx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7194" name="Line 46"/>
          <p:cNvSpPr>
            <a:spLocks noChangeShapeType="1"/>
          </p:cNvSpPr>
          <p:nvPr/>
        </p:nvSpPr>
        <p:spPr bwMode="auto">
          <a:xfrm flipV="1">
            <a:off x="212725" y="2960688"/>
            <a:ext cx="8801100" cy="22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" name="Speech Bubble: Rectangle with Corners Rounded 1">
            <a:extLst>
              <a:ext uri="{FF2B5EF4-FFF2-40B4-BE49-F238E27FC236}">
                <a16:creationId xmlns:a16="http://schemas.microsoft.com/office/drawing/2014/main" id="{A194243A-6A31-43A9-B00C-F7455B1851E8}"/>
              </a:ext>
            </a:extLst>
          </p:cNvPr>
          <p:cNvSpPr/>
          <p:nvPr/>
        </p:nvSpPr>
        <p:spPr bwMode="auto">
          <a:xfrm>
            <a:off x="5059261" y="5605701"/>
            <a:ext cx="1638402" cy="442674"/>
          </a:xfrm>
          <a:prstGeom prst="wedgeRoundRectCallout">
            <a:avLst>
              <a:gd name="adj1" fmla="val 47926"/>
              <a:gd name="adj2" fmla="val -180418"/>
              <a:gd name="adj3" fmla="val 16667"/>
            </a:avLst>
          </a:prstGeom>
          <a:solidFill>
            <a:srgbClr val="FFFF00"/>
          </a:solidFill>
          <a:ln w="19050">
            <a:solidFill>
              <a:schemeClr val="accent1"/>
            </a:solidFill>
          </a:ln>
        </p:spPr>
        <p:txBody>
          <a:bodyPr rtlCol="0" anchor="ctr">
            <a:spAutoFit/>
          </a:bodyPr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“Ear cutting”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1/28/20</a:t>
            </a: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894CA098-5573-4A00-9C43-AEC6A25BFB6B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1104900" y="304800"/>
            <a:ext cx="7886700" cy="1143000"/>
          </a:xfrm>
        </p:spPr>
        <p:txBody>
          <a:bodyPr/>
          <a:lstStyle/>
          <a:p>
            <a:pPr eaLnBrk="1" hangingPunct="1"/>
            <a:r>
              <a:rPr lang="en-US" altLang="en-US" sz="4000"/>
              <a:t>Triangulations of Simple Polygons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5475" y="1500188"/>
            <a:ext cx="8151813" cy="14843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Theorem 1:</a:t>
            </a:r>
            <a:r>
              <a:rPr lang="en-US" altLang="en-US" sz="2800"/>
              <a:t>  Every simple polygon admits a triangulation, and any triangulation of a simple polygon with </a:t>
            </a:r>
            <a:r>
              <a:rPr lang="en-US" altLang="en-US" sz="2800" i="1">
                <a:solidFill>
                  <a:srgbClr val="008380"/>
                </a:solidFill>
              </a:rPr>
              <a:t>n</a:t>
            </a:r>
            <a:r>
              <a:rPr lang="en-US" altLang="en-US" sz="2800"/>
              <a:t> vertices consists of exactly </a:t>
            </a:r>
            <a:r>
              <a:rPr lang="en-US" altLang="en-US" sz="2800" i="1">
                <a:solidFill>
                  <a:srgbClr val="008380"/>
                </a:solidFill>
              </a:rPr>
              <a:t>n</a:t>
            </a:r>
            <a:r>
              <a:rPr lang="en-US" altLang="en-US" sz="2800">
                <a:solidFill>
                  <a:srgbClr val="008380"/>
                </a:solidFill>
              </a:rPr>
              <a:t>-2</a:t>
            </a:r>
            <a:r>
              <a:rPr lang="en-US" altLang="en-US" sz="2800"/>
              <a:t> triangles.</a:t>
            </a:r>
          </a:p>
        </p:txBody>
      </p:sp>
      <p:sp>
        <p:nvSpPr>
          <p:cNvPr id="8199" name="Rectangle 4"/>
          <p:cNvSpPr>
            <a:spLocks noChangeArrowheads="1"/>
          </p:cNvSpPr>
          <p:nvPr/>
        </p:nvSpPr>
        <p:spPr bwMode="auto">
          <a:xfrm>
            <a:off x="212724" y="3077939"/>
            <a:ext cx="6219825" cy="2850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  <a:tabLst>
                <a:tab pos="111125" algn="l"/>
              </a:tabLst>
            </a:pPr>
            <a:r>
              <a:rPr lang="en-US" altLang="en-US" sz="2800" dirty="0">
                <a:cs typeface="Times New Roman" panose="02020603050405020304" pitchFamily="18" charset="0"/>
              </a:rPr>
              <a:t>If </a:t>
            </a:r>
            <a:r>
              <a:rPr lang="en-US" altLang="en-US" sz="2800" i="1" dirty="0" err="1">
                <a:solidFill>
                  <a:srgbClr val="008380"/>
                </a:solidFill>
                <a:cs typeface="Times New Roman" panose="02020603050405020304" pitchFamily="18" charset="0"/>
              </a:rPr>
              <a:t>vw</a:t>
            </a:r>
            <a:r>
              <a:rPr lang="en-US" altLang="en-US" sz="2800" dirty="0">
                <a:cs typeface="Times New Roman" panose="02020603050405020304" pitchFamily="18" charset="0"/>
              </a:rPr>
              <a:t> intersects boundary of </a:t>
            </a:r>
            <a:r>
              <a:rPr lang="en-US" altLang="en-US" sz="2800" i="1" dirty="0">
                <a:solidFill>
                  <a:srgbClr val="00838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sz="2800" dirty="0">
                <a:cs typeface="Times New Roman" panose="02020603050405020304" pitchFamily="18" charset="0"/>
              </a:rPr>
              <a:t>: Let </a:t>
            </a:r>
            <a:r>
              <a:rPr lang="en-US" altLang="en-US" sz="2800" i="1" dirty="0" err="1">
                <a:solidFill>
                  <a:srgbClr val="008380"/>
                </a:solidFill>
                <a:cs typeface="Times New Roman" panose="02020603050405020304" pitchFamily="18" charset="0"/>
              </a:rPr>
              <a:t>u’</a:t>
            </a:r>
            <a:r>
              <a:rPr lang="en-US" altLang="en-US" sz="2800" dirty="0" err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</a:t>
            </a:r>
            <a:r>
              <a:rPr lang="en-US" altLang="en-US" sz="2800" i="1" dirty="0" err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u</a:t>
            </a:r>
            <a:r>
              <a:rPr lang="en-US" altLang="en-US" sz="2800" dirty="0">
                <a:cs typeface="Times New Roman" panose="02020603050405020304" pitchFamily="18" charset="0"/>
                <a:sym typeface="Symbol" panose="05050102010706020507" pitchFamily="18" charset="2"/>
              </a:rPr>
              <a:t> be the </a:t>
            </a:r>
            <a:r>
              <a:rPr lang="en-US" altLang="en-US" sz="2800" dirty="0" err="1">
                <a:cs typeface="Times New Roman" panose="02020603050405020304" pitchFamily="18" charset="0"/>
                <a:sym typeface="Symbol" panose="05050102010706020507" pitchFamily="18" charset="2"/>
              </a:rPr>
              <a:t>the</a:t>
            </a:r>
            <a:r>
              <a:rPr lang="en-US" altLang="en-US" sz="2800" dirty="0">
                <a:cs typeface="Times New Roman" panose="02020603050405020304" pitchFamily="18" charset="0"/>
                <a:sym typeface="Symbol" panose="05050102010706020507" pitchFamily="18" charset="2"/>
              </a:rPr>
              <a:t> vertex furthest to the left of </a:t>
            </a:r>
            <a:r>
              <a:rPr lang="en-US" altLang="en-US" sz="2800" i="1" dirty="0" err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vw</a:t>
            </a:r>
            <a:r>
              <a:rPr lang="en-US" altLang="en-US" sz="2800" dirty="0">
                <a:cs typeface="Times New Roman" panose="02020603050405020304" pitchFamily="18" charset="0"/>
                <a:sym typeface="Symbol" panose="05050102010706020507" pitchFamily="18" charset="2"/>
              </a:rPr>
              <a:t>. Take </a:t>
            </a:r>
            <a:r>
              <a:rPr lang="en-US" altLang="en-US" sz="2800" i="1" dirty="0" err="1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uu</a:t>
            </a:r>
            <a:r>
              <a:rPr lang="en-US" altLang="en-US" sz="28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’</a:t>
            </a:r>
            <a:r>
              <a:rPr lang="en-US" altLang="en-US" sz="2800" dirty="0">
                <a:cs typeface="Times New Roman" panose="02020603050405020304" pitchFamily="18" charset="0"/>
                <a:sym typeface="Symbol" panose="05050102010706020507" pitchFamily="18" charset="2"/>
              </a:rPr>
              <a:t> as </a:t>
            </a:r>
            <a:r>
              <a:rPr lang="en-US" altLang="en-US" sz="2800" dirty="0">
                <a:solidFill>
                  <a:schemeClr val="accent2">
                    <a:lumMod val="40000"/>
                    <a:lumOff val="60000"/>
                  </a:schemeClr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diagonal</a:t>
            </a:r>
            <a:r>
              <a:rPr lang="en-US" altLang="en-US" sz="2800" dirty="0">
                <a:cs typeface="Times New Roman" panose="02020603050405020304" pitchFamily="18" charset="0"/>
                <a:sym typeface="Symbol" panose="05050102010706020507" pitchFamily="18" charset="2"/>
              </a:rPr>
              <a:t>, which splits </a:t>
            </a:r>
            <a:r>
              <a:rPr lang="en-US" altLang="en-US" sz="28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800" dirty="0">
                <a:cs typeface="Times New Roman" panose="02020603050405020304" pitchFamily="18" charset="0"/>
                <a:sym typeface="Symbol" panose="05050102010706020507" pitchFamily="18" charset="2"/>
              </a:rPr>
              <a:t> into </a:t>
            </a:r>
            <a:r>
              <a:rPr lang="en-US" altLang="en-US" sz="28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800" baseline="-250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altLang="en-US" sz="2800" dirty="0">
                <a:cs typeface="Times New Roman" panose="02020603050405020304" pitchFamily="18" charset="0"/>
                <a:sym typeface="Symbol" panose="05050102010706020507" pitchFamily="18" charset="2"/>
              </a:rPr>
              <a:t> and </a:t>
            </a:r>
            <a:r>
              <a:rPr lang="en-US" altLang="en-US" sz="28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800" baseline="-250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n-US" sz="2800" dirty="0">
                <a:cs typeface="Times New Roman" panose="02020603050405020304" pitchFamily="18" charset="0"/>
                <a:sym typeface="Symbol" panose="05050102010706020507" pitchFamily="18" charset="2"/>
              </a:rPr>
              <a:t>. </a:t>
            </a:r>
            <a:br>
              <a:rPr lang="en-US" altLang="en-US" sz="2800" dirty="0"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en-US" altLang="en-US" sz="2800" dirty="0">
                <a:cs typeface="Times New Roman" panose="02020603050405020304" pitchFamily="18" charset="0"/>
                <a:sym typeface="Symbol" panose="05050102010706020507" pitchFamily="18" charset="2"/>
              </a:rPr>
              <a:t>	#triangles in </a:t>
            </a:r>
            <a:r>
              <a:rPr lang="en-US" altLang="en-US" sz="28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8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br>
              <a:rPr lang="en-US" altLang="en-US" sz="2800" dirty="0"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en-US" altLang="en-US" sz="2800" dirty="0">
                <a:cs typeface="Times New Roman" panose="02020603050405020304" pitchFamily="18" charset="0"/>
                <a:sym typeface="Symbol" panose="05050102010706020507" pitchFamily="18" charset="2"/>
              </a:rPr>
              <a:t>	</a:t>
            </a:r>
            <a:r>
              <a:rPr lang="en-US" altLang="en-US" sz="28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r>
              <a:rPr lang="en-US" altLang="en-US" sz="2800" dirty="0">
                <a:cs typeface="Times New Roman" panose="02020603050405020304" pitchFamily="18" charset="0"/>
                <a:sym typeface="Symbol" panose="05050102010706020507" pitchFamily="18" charset="2"/>
              </a:rPr>
              <a:t> #triangles in </a:t>
            </a:r>
            <a:r>
              <a:rPr lang="en-US" altLang="en-US" sz="28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800" baseline="-250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altLang="en-US" sz="28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r>
              <a:rPr lang="en-US" altLang="en-US" sz="2800" dirty="0">
                <a:cs typeface="Times New Roman" panose="02020603050405020304" pitchFamily="18" charset="0"/>
                <a:sym typeface="Symbol" panose="05050102010706020507" pitchFamily="18" charset="2"/>
              </a:rPr>
              <a:t> #triangles in </a:t>
            </a:r>
            <a:r>
              <a:rPr lang="en-US" altLang="en-US" sz="28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800" baseline="-250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br>
              <a:rPr lang="en-US" altLang="en-US" sz="2800" baseline="-250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en-US" altLang="en-US" sz="2800" baseline="-250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	</a:t>
            </a:r>
            <a:r>
              <a:rPr lang="en-US" altLang="en-US" sz="28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= </a:t>
            </a:r>
            <a:r>
              <a:rPr lang="en-US" altLang="en-US" sz="2800" dirty="0">
                <a:cs typeface="Times New Roman" panose="02020603050405020304" pitchFamily="18" charset="0"/>
                <a:sym typeface="Symbol" panose="05050102010706020507" pitchFamily="18" charset="2"/>
              </a:rPr>
              <a:t>#vertices in </a:t>
            </a:r>
            <a:r>
              <a:rPr lang="en-US" altLang="en-US" sz="28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800" baseline="-250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altLang="en-US" sz="2800" dirty="0"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8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– 2 +</a:t>
            </a:r>
            <a:r>
              <a:rPr lang="en-US" altLang="en-US" sz="2800" dirty="0">
                <a:cs typeface="Times New Roman" panose="02020603050405020304" pitchFamily="18" charset="0"/>
                <a:sym typeface="Symbol" panose="05050102010706020507" pitchFamily="18" charset="2"/>
              </a:rPr>
              <a:t> #vertices in </a:t>
            </a:r>
            <a:r>
              <a:rPr lang="en-US" altLang="en-US" sz="28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P</a:t>
            </a:r>
            <a:r>
              <a:rPr lang="en-US" altLang="en-US" sz="2800" baseline="-250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2  </a:t>
            </a:r>
            <a:r>
              <a:rPr lang="en-US" altLang="en-US" sz="28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- 2</a:t>
            </a:r>
            <a:br>
              <a:rPr lang="en-US" altLang="en-US" sz="28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en-US" altLang="en-US" sz="28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	= </a:t>
            </a:r>
            <a:r>
              <a:rPr lang="en-US" altLang="en-US" sz="28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 </a:t>
            </a:r>
            <a:r>
              <a:rPr lang="en-US" altLang="en-US" sz="28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+ 2 - 4 = </a:t>
            </a:r>
            <a:r>
              <a:rPr lang="en-US" altLang="en-US" sz="2800" i="1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800" dirty="0">
                <a:solidFill>
                  <a:srgbClr val="00838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-2</a:t>
            </a:r>
            <a:endParaRPr lang="en-US" altLang="en-US" sz="2400" dirty="0">
              <a:solidFill>
                <a:srgbClr val="008380"/>
              </a:solidFill>
              <a:sym typeface="Symbol" panose="05050102010706020507" pitchFamily="18" charset="2"/>
            </a:endParaRPr>
          </a:p>
        </p:txBody>
      </p:sp>
      <p:sp>
        <p:nvSpPr>
          <p:cNvPr id="8200" name="Text Box 6"/>
          <p:cNvSpPr txBox="1">
            <a:spLocks noChangeArrowheads="1"/>
          </p:cNvSpPr>
          <p:nvPr/>
        </p:nvSpPr>
        <p:spPr bwMode="auto">
          <a:xfrm>
            <a:off x="6320629" y="4692650"/>
            <a:ext cx="4714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380"/>
                </a:solidFill>
              </a:rPr>
              <a:t>u</a:t>
            </a:r>
          </a:p>
        </p:txBody>
      </p:sp>
      <p:sp>
        <p:nvSpPr>
          <p:cNvPr id="8201" name="Text Box 7"/>
          <p:cNvSpPr txBox="1">
            <a:spLocks noChangeArrowheads="1"/>
          </p:cNvSpPr>
          <p:nvPr/>
        </p:nvSpPr>
        <p:spPr bwMode="auto">
          <a:xfrm>
            <a:off x="7004842" y="5164138"/>
            <a:ext cx="4714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380"/>
                </a:solidFill>
              </a:rPr>
              <a:t>w</a:t>
            </a:r>
          </a:p>
        </p:txBody>
      </p:sp>
      <p:sp>
        <p:nvSpPr>
          <p:cNvPr id="8202" name="Text Box 8"/>
          <p:cNvSpPr txBox="1">
            <a:spLocks noChangeArrowheads="1"/>
          </p:cNvSpPr>
          <p:nvPr/>
        </p:nvSpPr>
        <p:spPr bwMode="auto">
          <a:xfrm>
            <a:off x="7036592" y="3717925"/>
            <a:ext cx="4714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380"/>
                </a:solidFill>
              </a:rPr>
              <a:t>v</a:t>
            </a:r>
          </a:p>
        </p:txBody>
      </p:sp>
      <p:grpSp>
        <p:nvGrpSpPr>
          <p:cNvPr id="8203" name="Group 20"/>
          <p:cNvGrpSpPr>
            <a:grpSpLocks/>
          </p:cNvGrpSpPr>
          <p:nvPr/>
        </p:nvGrpSpPr>
        <p:grpSpPr bwMode="auto">
          <a:xfrm>
            <a:off x="5775722" y="3497038"/>
            <a:ext cx="411162" cy="85725"/>
            <a:chOff x="2827" y="2669"/>
            <a:chExt cx="259" cy="54"/>
          </a:xfrm>
        </p:grpSpPr>
        <p:sp>
          <p:nvSpPr>
            <p:cNvPr id="8225" name="Line 10"/>
            <p:cNvSpPr>
              <a:spLocks noChangeShapeType="1"/>
            </p:cNvSpPr>
            <p:nvPr/>
          </p:nvSpPr>
          <p:spPr bwMode="auto">
            <a:xfrm>
              <a:off x="2827" y="2698"/>
              <a:ext cx="259" cy="0"/>
            </a:xfrm>
            <a:prstGeom prst="line">
              <a:avLst/>
            </a:prstGeom>
            <a:noFill/>
            <a:ln w="12700">
              <a:solidFill>
                <a:srgbClr val="0083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226" name="Line 11"/>
            <p:cNvSpPr>
              <a:spLocks noChangeShapeType="1"/>
            </p:cNvSpPr>
            <p:nvPr/>
          </p:nvSpPr>
          <p:spPr bwMode="auto">
            <a:xfrm>
              <a:off x="2827" y="2669"/>
              <a:ext cx="0" cy="53"/>
            </a:xfrm>
            <a:prstGeom prst="line">
              <a:avLst/>
            </a:prstGeom>
            <a:noFill/>
            <a:ln w="12700">
              <a:solidFill>
                <a:srgbClr val="0083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227" name="Line 12"/>
            <p:cNvSpPr>
              <a:spLocks noChangeShapeType="1"/>
            </p:cNvSpPr>
            <p:nvPr/>
          </p:nvSpPr>
          <p:spPr bwMode="auto">
            <a:xfrm>
              <a:off x="3083" y="2670"/>
              <a:ext cx="0" cy="53"/>
            </a:xfrm>
            <a:prstGeom prst="line">
              <a:avLst/>
            </a:prstGeom>
            <a:noFill/>
            <a:ln w="12700">
              <a:solidFill>
                <a:srgbClr val="0083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8204" name="Freeform 19"/>
          <p:cNvSpPr>
            <a:spLocks/>
          </p:cNvSpPr>
          <p:nvPr/>
        </p:nvSpPr>
        <p:spPr bwMode="auto">
          <a:xfrm>
            <a:off x="6677817" y="3894138"/>
            <a:ext cx="2452687" cy="1423987"/>
          </a:xfrm>
          <a:custGeom>
            <a:avLst/>
            <a:gdLst>
              <a:gd name="T0" fmla="*/ 0 w 1545"/>
              <a:gd name="T1" fmla="*/ 2147483647 h 897"/>
              <a:gd name="T2" fmla="*/ 2147483647 w 1545"/>
              <a:gd name="T3" fmla="*/ 2147483647 h 897"/>
              <a:gd name="T4" fmla="*/ 2147483647 w 1545"/>
              <a:gd name="T5" fmla="*/ 2147483647 h 897"/>
              <a:gd name="T6" fmla="*/ 2147483647 w 1545"/>
              <a:gd name="T7" fmla="*/ 2147483647 h 897"/>
              <a:gd name="T8" fmla="*/ 2147483647 w 1545"/>
              <a:gd name="T9" fmla="*/ 2147483647 h 897"/>
              <a:gd name="T10" fmla="*/ 2147483647 w 1545"/>
              <a:gd name="T11" fmla="*/ 0 h 897"/>
              <a:gd name="T12" fmla="*/ 2147483647 w 1545"/>
              <a:gd name="T13" fmla="*/ 2147483647 h 897"/>
              <a:gd name="T14" fmla="*/ 2147483647 w 1545"/>
              <a:gd name="T15" fmla="*/ 2147483647 h 897"/>
              <a:gd name="T16" fmla="*/ 2147483647 w 1545"/>
              <a:gd name="T17" fmla="*/ 2147483647 h 897"/>
              <a:gd name="T18" fmla="*/ 2147483647 w 1545"/>
              <a:gd name="T19" fmla="*/ 2147483647 h 897"/>
              <a:gd name="T20" fmla="*/ 2147483647 w 1545"/>
              <a:gd name="T21" fmla="*/ 2147483647 h 897"/>
              <a:gd name="T22" fmla="*/ 2147483647 w 1545"/>
              <a:gd name="T23" fmla="*/ 2147483647 h 897"/>
              <a:gd name="T24" fmla="*/ 2147483647 w 1545"/>
              <a:gd name="T25" fmla="*/ 2147483647 h 897"/>
              <a:gd name="T26" fmla="*/ 2147483647 w 1545"/>
              <a:gd name="T27" fmla="*/ 2147483647 h 897"/>
              <a:gd name="T28" fmla="*/ 2147483647 w 1545"/>
              <a:gd name="T29" fmla="*/ 2147483647 h 897"/>
              <a:gd name="T30" fmla="*/ 2147483647 w 1545"/>
              <a:gd name="T31" fmla="*/ 2147483647 h 897"/>
              <a:gd name="T32" fmla="*/ 0 w 1545"/>
              <a:gd name="T33" fmla="*/ 2147483647 h 89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545"/>
              <a:gd name="T52" fmla="*/ 0 h 897"/>
              <a:gd name="T53" fmla="*/ 1545 w 1545"/>
              <a:gd name="T54" fmla="*/ 897 h 89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545" h="897">
                <a:moveTo>
                  <a:pt x="0" y="629"/>
                </a:moveTo>
                <a:lnTo>
                  <a:pt x="451" y="86"/>
                </a:lnTo>
                <a:lnTo>
                  <a:pt x="1056" y="245"/>
                </a:lnTo>
                <a:lnTo>
                  <a:pt x="854" y="350"/>
                </a:lnTo>
                <a:lnTo>
                  <a:pt x="1329" y="355"/>
                </a:lnTo>
                <a:lnTo>
                  <a:pt x="1257" y="0"/>
                </a:lnTo>
                <a:lnTo>
                  <a:pt x="1545" y="360"/>
                </a:lnTo>
                <a:lnTo>
                  <a:pt x="1296" y="648"/>
                </a:lnTo>
                <a:lnTo>
                  <a:pt x="341" y="408"/>
                </a:lnTo>
                <a:lnTo>
                  <a:pt x="182" y="537"/>
                </a:lnTo>
                <a:lnTo>
                  <a:pt x="297" y="595"/>
                </a:lnTo>
                <a:lnTo>
                  <a:pt x="797" y="624"/>
                </a:lnTo>
                <a:lnTo>
                  <a:pt x="960" y="749"/>
                </a:lnTo>
                <a:lnTo>
                  <a:pt x="360" y="705"/>
                </a:lnTo>
                <a:lnTo>
                  <a:pt x="969" y="859"/>
                </a:lnTo>
                <a:lnTo>
                  <a:pt x="461" y="897"/>
                </a:lnTo>
                <a:lnTo>
                  <a:pt x="0" y="629"/>
                </a:lnTo>
                <a:close/>
              </a:path>
            </a:pathLst>
          </a:custGeom>
          <a:solidFill>
            <a:srgbClr val="FFFFFF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205" name="Line 9"/>
          <p:cNvSpPr>
            <a:spLocks noChangeShapeType="1"/>
          </p:cNvSpPr>
          <p:nvPr/>
        </p:nvSpPr>
        <p:spPr bwMode="auto">
          <a:xfrm>
            <a:off x="7385842" y="4030663"/>
            <a:ext cx="30162" cy="12954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pSp>
        <p:nvGrpSpPr>
          <p:cNvPr id="8206" name="Group 21"/>
          <p:cNvGrpSpPr>
            <a:grpSpLocks/>
          </p:cNvGrpSpPr>
          <p:nvPr/>
        </p:nvGrpSpPr>
        <p:grpSpPr bwMode="auto">
          <a:xfrm>
            <a:off x="625475" y="3143683"/>
            <a:ext cx="411162" cy="85725"/>
            <a:chOff x="2827" y="2669"/>
            <a:chExt cx="259" cy="54"/>
          </a:xfrm>
        </p:grpSpPr>
        <p:sp>
          <p:nvSpPr>
            <p:cNvPr id="8222" name="Line 22"/>
            <p:cNvSpPr>
              <a:spLocks noChangeShapeType="1"/>
            </p:cNvSpPr>
            <p:nvPr/>
          </p:nvSpPr>
          <p:spPr bwMode="auto">
            <a:xfrm>
              <a:off x="2827" y="2698"/>
              <a:ext cx="259" cy="0"/>
            </a:xfrm>
            <a:prstGeom prst="line">
              <a:avLst/>
            </a:prstGeom>
            <a:noFill/>
            <a:ln w="12700">
              <a:solidFill>
                <a:srgbClr val="0083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223" name="Line 23"/>
            <p:cNvSpPr>
              <a:spLocks noChangeShapeType="1"/>
            </p:cNvSpPr>
            <p:nvPr/>
          </p:nvSpPr>
          <p:spPr bwMode="auto">
            <a:xfrm>
              <a:off x="2827" y="2669"/>
              <a:ext cx="0" cy="53"/>
            </a:xfrm>
            <a:prstGeom prst="line">
              <a:avLst/>
            </a:prstGeom>
            <a:noFill/>
            <a:ln w="12700">
              <a:solidFill>
                <a:srgbClr val="0083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224" name="Line 24"/>
            <p:cNvSpPr>
              <a:spLocks noChangeShapeType="1"/>
            </p:cNvSpPr>
            <p:nvPr/>
          </p:nvSpPr>
          <p:spPr bwMode="auto">
            <a:xfrm>
              <a:off x="3083" y="2670"/>
              <a:ext cx="0" cy="53"/>
            </a:xfrm>
            <a:prstGeom prst="line">
              <a:avLst/>
            </a:prstGeom>
            <a:noFill/>
            <a:ln w="12700">
              <a:solidFill>
                <a:srgbClr val="0083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8207" name="Group 25"/>
          <p:cNvGrpSpPr>
            <a:grpSpLocks/>
          </p:cNvGrpSpPr>
          <p:nvPr/>
        </p:nvGrpSpPr>
        <p:grpSpPr bwMode="auto">
          <a:xfrm>
            <a:off x="1104900" y="3808413"/>
            <a:ext cx="411162" cy="85725"/>
            <a:chOff x="2827" y="2669"/>
            <a:chExt cx="259" cy="54"/>
          </a:xfrm>
        </p:grpSpPr>
        <p:sp>
          <p:nvSpPr>
            <p:cNvPr id="8219" name="Line 26"/>
            <p:cNvSpPr>
              <a:spLocks noChangeShapeType="1"/>
            </p:cNvSpPr>
            <p:nvPr/>
          </p:nvSpPr>
          <p:spPr bwMode="auto">
            <a:xfrm>
              <a:off x="2827" y="2698"/>
              <a:ext cx="259" cy="0"/>
            </a:xfrm>
            <a:prstGeom prst="line">
              <a:avLst/>
            </a:prstGeom>
            <a:noFill/>
            <a:ln w="12700">
              <a:solidFill>
                <a:srgbClr val="0083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220" name="Line 27"/>
            <p:cNvSpPr>
              <a:spLocks noChangeShapeType="1"/>
            </p:cNvSpPr>
            <p:nvPr/>
          </p:nvSpPr>
          <p:spPr bwMode="auto">
            <a:xfrm>
              <a:off x="2827" y="2669"/>
              <a:ext cx="0" cy="53"/>
            </a:xfrm>
            <a:prstGeom prst="line">
              <a:avLst/>
            </a:prstGeom>
            <a:noFill/>
            <a:ln w="12700">
              <a:solidFill>
                <a:srgbClr val="0083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221" name="Line 28"/>
            <p:cNvSpPr>
              <a:spLocks noChangeShapeType="1"/>
            </p:cNvSpPr>
            <p:nvPr/>
          </p:nvSpPr>
          <p:spPr bwMode="auto">
            <a:xfrm>
              <a:off x="3083" y="2670"/>
              <a:ext cx="0" cy="53"/>
            </a:xfrm>
            <a:prstGeom prst="line">
              <a:avLst/>
            </a:prstGeom>
            <a:noFill/>
            <a:ln w="12700">
              <a:solidFill>
                <a:srgbClr val="0083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8208" name="Text Box 29"/>
          <p:cNvSpPr txBox="1">
            <a:spLocks noChangeArrowheads="1"/>
          </p:cNvSpPr>
          <p:nvPr/>
        </p:nvSpPr>
        <p:spPr bwMode="auto">
          <a:xfrm>
            <a:off x="6992142" y="4503738"/>
            <a:ext cx="4714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380"/>
                </a:solidFill>
              </a:rPr>
              <a:t>u’</a:t>
            </a:r>
          </a:p>
        </p:txBody>
      </p:sp>
      <p:sp>
        <p:nvSpPr>
          <p:cNvPr id="8209" name="Oval 30"/>
          <p:cNvSpPr>
            <a:spLocks noChangeArrowheads="1"/>
          </p:cNvSpPr>
          <p:nvPr/>
        </p:nvSpPr>
        <p:spPr bwMode="auto">
          <a:xfrm>
            <a:off x="7362029" y="4008438"/>
            <a:ext cx="50800" cy="58737"/>
          </a:xfrm>
          <a:prstGeom prst="ellipse">
            <a:avLst/>
          </a:prstGeom>
          <a:solidFill>
            <a:schemeClr val="tx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8210" name="Oval 33"/>
          <p:cNvSpPr>
            <a:spLocks noChangeArrowheads="1"/>
          </p:cNvSpPr>
          <p:nvPr/>
        </p:nvSpPr>
        <p:spPr bwMode="auto">
          <a:xfrm>
            <a:off x="7379492" y="5286375"/>
            <a:ext cx="50800" cy="58738"/>
          </a:xfrm>
          <a:prstGeom prst="ellipse">
            <a:avLst/>
          </a:prstGeom>
          <a:solidFill>
            <a:schemeClr val="tx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8211" name="Line 34"/>
          <p:cNvSpPr>
            <a:spLocks noChangeShapeType="1"/>
          </p:cNvSpPr>
          <p:nvPr/>
        </p:nvSpPr>
        <p:spPr bwMode="auto">
          <a:xfrm flipH="1">
            <a:off x="6685754" y="4740275"/>
            <a:ext cx="280988" cy="152400"/>
          </a:xfrm>
          <a:prstGeom prst="line">
            <a:avLst/>
          </a:prstGeom>
          <a:noFill/>
          <a:ln w="57150">
            <a:solidFill>
              <a:srgbClr val="FFCC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212" name="Text Box 35"/>
          <p:cNvSpPr txBox="1">
            <a:spLocks noChangeArrowheads="1"/>
          </p:cNvSpPr>
          <p:nvPr/>
        </p:nvSpPr>
        <p:spPr bwMode="auto">
          <a:xfrm>
            <a:off x="7720804" y="3708400"/>
            <a:ext cx="4714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380"/>
                </a:solidFill>
              </a:rPr>
              <a:t>P</a:t>
            </a:r>
          </a:p>
        </p:txBody>
      </p:sp>
      <p:sp>
        <p:nvSpPr>
          <p:cNvPr id="8213" name="Text Box 36"/>
          <p:cNvSpPr txBox="1">
            <a:spLocks noChangeArrowheads="1"/>
          </p:cNvSpPr>
          <p:nvPr/>
        </p:nvSpPr>
        <p:spPr bwMode="auto">
          <a:xfrm>
            <a:off x="7508079" y="4143375"/>
            <a:ext cx="4714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380"/>
                </a:solidFill>
              </a:rPr>
              <a:t>P</a:t>
            </a:r>
            <a:r>
              <a:rPr lang="en-US" altLang="en-US" sz="2000" baseline="-25000">
                <a:solidFill>
                  <a:srgbClr val="008380"/>
                </a:solidFill>
              </a:rPr>
              <a:t>1</a:t>
            </a:r>
          </a:p>
        </p:txBody>
      </p:sp>
      <p:sp>
        <p:nvSpPr>
          <p:cNvPr id="8214" name="Rectangle 38"/>
          <p:cNvSpPr>
            <a:spLocks noChangeArrowheads="1"/>
          </p:cNvSpPr>
          <p:nvPr/>
        </p:nvSpPr>
        <p:spPr bwMode="auto">
          <a:xfrm>
            <a:off x="5867400" y="5602288"/>
            <a:ext cx="160338" cy="174625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215" name="Line 40"/>
          <p:cNvSpPr>
            <a:spLocks noChangeShapeType="1"/>
          </p:cNvSpPr>
          <p:nvPr/>
        </p:nvSpPr>
        <p:spPr bwMode="auto">
          <a:xfrm flipV="1">
            <a:off x="212725" y="2960688"/>
            <a:ext cx="8801100" cy="22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216" name="Oval 31"/>
          <p:cNvSpPr>
            <a:spLocks noChangeArrowheads="1"/>
          </p:cNvSpPr>
          <p:nvPr/>
        </p:nvSpPr>
        <p:spPr bwMode="auto">
          <a:xfrm>
            <a:off x="6663529" y="4860925"/>
            <a:ext cx="50800" cy="58738"/>
          </a:xfrm>
          <a:prstGeom prst="ellipse">
            <a:avLst/>
          </a:prstGeom>
          <a:solidFill>
            <a:schemeClr val="tx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8217" name="Text Box 37"/>
          <p:cNvSpPr txBox="1">
            <a:spLocks noChangeArrowheads="1"/>
          </p:cNvSpPr>
          <p:nvPr/>
        </p:nvSpPr>
        <p:spPr bwMode="auto">
          <a:xfrm>
            <a:off x="6866729" y="4746625"/>
            <a:ext cx="4714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i="1">
                <a:solidFill>
                  <a:srgbClr val="008380"/>
                </a:solidFill>
              </a:rPr>
              <a:t>P</a:t>
            </a:r>
            <a:r>
              <a:rPr lang="en-US" altLang="en-US" sz="2000" baseline="-25000">
                <a:solidFill>
                  <a:srgbClr val="008380"/>
                </a:solidFill>
              </a:rPr>
              <a:t>2</a:t>
            </a:r>
          </a:p>
        </p:txBody>
      </p:sp>
      <p:sp>
        <p:nvSpPr>
          <p:cNvPr id="8218" name="Oval 32"/>
          <p:cNvSpPr>
            <a:spLocks noChangeArrowheads="1"/>
          </p:cNvSpPr>
          <p:nvPr/>
        </p:nvSpPr>
        <p:spPr bwMode="auto">
          <a:xfrm>
            <a:off x="6952454" y="4714875"/>
            <a:ext cx="50800" cy="58738"/>
          </a:xfrm>
          <a:prstGeom prst="ellipse">
            <a:avLst/>
          </a:prstGeom>
          <a:solidFill>
            <a:schemeClr val="tx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1/28/20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721A3745-C5D1-4CC8-8871-19576192ACB3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3-Coloring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5900"/>
            <a:ext cx="7772400" cy="1662113"/>
          </a:xfrm>
        </p:spPr>
        <p:txBody>
          <a:bodyPr/>
          <a:lstStyle/>
          <a:p>
            <a:pPr eaLnBrk="1" hangingPunct="1"/>
            <a:r>
              <a:rPr lang="en-US" altLang="en-US"/>
              <a:t>A 3-coloring of a graph is an assignment of one out of three colors to each vertex such that adjacent vertices have different colors.</a:t>
            </a:r>
          </a:p>
        </p:txBody>
      </p:sp>
      <p:sp>
        <p:nvSpPr>
          <p:cNvPr id="9223" name="Freeform 4"/>
          <p:cNvSpPr>
            <a:spLocks/>
          </p:cNvSpPr>
          <p:nvPr/>
        </p:nvSpPr>
        <p:spPr bwMode="auto">
          <a:xfrm>
            <a:off x="1203325" y="3292475"/>
            <a:ext cx="5822950" cy="2925763"/>
          </a:xfrm>
          <a:custGeom>
            <a:avLst/>
            <a:gdLst>
              <a:gd name="T0" fmla="*/ 0 w 3668"/>
              <a:gd name="T1" fmla="*/ 2147483647 h 1843"/>
              <a:gd name="T2" fmla="*/ 2147483647 w 3668"/>
              <a:gd name="T3" fmla="*/ 0 h 1843"/>
              <a:gd name="T4" fmla="*/ 2147483647 w 3668"/>
              <a:gd name="T5" fmla="*/ 2147483647 h 1843"/>
              <a:gd name="T6" fmla="*/ 2147483647 w 3668"/>
              <a:gd name="T7" fmla="*/ 2147483647 h 1843"/>
              <a:gd name="T8" fmla="*/ 2147483647 w 3668"/>
              <a:gd name="T9" fmla="*/ 2147483647 h 1843"/>
              <a:gd name="T10" fmla="*/ 2147483647 w 3668"/>
              <a:gd name="T11" fmla="*/ 2147483647 h 1843"/>
              <a:gd name="T12" fmla="*/ 2147483647 w 3668"/>
              <a:gd name="T13" fmla="*/ 2147483647 h 1843"/>
              <a:gd name="T14" fmla="*/ 2147483647 w 3668"/>
              <a:gd name="T15" fmla="*/ 2147483647 h 1843"/>
              <a:gd name="T16" fmla="*/ 2147483647 w 3668"/>
              <a:gd name="T17" fmla="*/ 2147483647 h 1843"/>
              <a:gd name="T18" fmla="*/ 2147483647 w 3668"/>
              <a:gd name="T19" fmla="*/ 2147483647 h 1843"/>
              <a:gd name="T20" fmla="*/ 2147483647 w 3668"/>
              <a:gd name="T21" fmla="*/ 2147483647 h 1843"/>
              <a:gd name="T22" fmla="*/ 2147483647 w 3668"/>
              <a:gd name="T23" fmla="*/ 2147483647 h 1843"/>
              <a:gd name="T24" fmla="*/ 2147483647 w 3668"/>
              <a:gd name="T25" fmla="*/ 2147483647 h 1843"/>
              <a:gd name="T26" fmla="*/ 2147483647 w 3668"/>
              <a:gd name="T27" fmla="*/ 2147483647 h 1843"/>
              <a:gd name="T28" fmla="*/ 2147483647 w 3668"/>
              <a:gd name="T29" fmla="*/ 2147483647 h 1843"/>
              <a:gd name="T30" fmla="*/ 2147483647 w 3668"/>
              <a:gd name="T31" fmla="*/ 2147483647 h 1843"/>
              <a:gd name="T32" fmla="*/ 2147483647 w 3668"/>
              <a:gd name="T33" fmla="*/ 2147483647 h 1843"/>
              <a:gd name="T34" fmla="*/ 2147483647 w 3668"/>
              <a:gd name="T35" fmla="*/ 2147483647 h 1843"/>
              <a:gd name="T36" fmla="*/ 0 w 3668"/>
              <a:gd name="T37" fmla="*/ 2147483647 h 184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668"/>
              <a:gd name="T58" fmla="*/ 0 h 1843"/>
              <a:gd name="T59" fmla="*/ 3668 w 3668"/>
              <a:gd name="T60" fmla="*/ 1843 h 1843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668" h="1843">
                <a:moveTo>
                  <a:pt x="0" y="484"/>
                </a:moveTo>
                <a:lnTo>
                  <a:pt x="720" y="0"/>
                </a:lnTo>
                <a:lnTo>
                  <a:pt x="1301" y="748"/>
                </a:lnTo>
                <a:lnTo>
                  <a:pt x="2146" y="196"/>
                </a:lnTo>
                <a:lnTo>
                  <a:pt x="3620" y="100"/>
                </a:lnTo>
                <a:lnTo>
                  <a:pt x="3668" y="1401"/>
                </a:lnTo>
                <a:lnTo>
                  <a:pt x="1431" y="1843"/>
                </a:lnTo>
                <a:lnTo>
                  <a:pt x="3010" y="940"/>
                </a:lnTo>
                <a:lnTo>
                  <a:pt x="1872" y="1065"/>
                </a:lnTo>
                <a:lnTo>
                  <a:pt x="2996" y="552"/>
                </a:lnTo>
                <a:lnTo>
                  <a:pt x="3346" y="835"/>
                </a:lnTo>
                <a:lnTo>
                  <a:pt x="3188" y="1176"/>
                </a:lnTo>
                <a:lnTo>
                  <a:pt x="3519" y="1032"/>
                </a:lnTo>
                <a:lnTo>
                  <a:pt x="3370" y="316"/>
                </a:lnTo>
                <a:lnTo>
                  <a:pt x="2112" y="595"/>
                </a:lnTo>
                <a:lnTo>
                  <a:pt x="1080" y="1334"/>
                </a:lnTo>
                <a:lnTo>
                  <a:pt x="538" y="1752"/>
                </a:lnTo>
                <a:lnTo>
                  <a:pt x="720" y="489"/>
                </a:lnTo>
                <a:lnTo>
                  <a:pt x="0" y="484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24" name="Line 5"/>
          <p:cNvSpPr>
            <a:spLocks noChangeShapeType="1"/>
          </p:cNvSpPr>
          <p:nvPr/>
        </p:nvSpPr>
        <p:spPr bwMode="auto">
          <a:xfrm>
            <a:off x="2346325" y="3284538"/>
            <a:ext cx="7938" cy="78422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25" name="Line 6"/>
          <p:cNvSpPr>
            <a:spLocks noChangeShapeType="1"/>
          </p:cNvSpPr>
          <p:nvPr/>
        </p:nvSpPr>
        <p:spPr bwMode="auto">
          <a:xfrm>
            <a:off x="2346325" y="4068763"/>
            <a:ext cx="930275" cy="41116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26" name="Line 7"/>
          <p:cNvSpPr>
            <a:spLocks noChangeShapeType="1"/>
          </p:cNvSpPr>
          <p:nvPr/>
        </p:nvSpPr>
        <p:spPr bwMode="auto">
          <a:xfrm flipH="1">
            <a:off x="2049463" y="4479925"/>
            <a:ext cx="1227137" cy="158591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27" name="Line 8"/>
          <p:cNvSpPr>
            <a:spLocks noChangeShapeType="1"/>
          </p:cNvSpPr>
          <p:nvPr/>
        </p:nvSpPr>
        <p:spPr bwMode="auto">
          <a:xfrm flipV="1">
            <a:off x="3284538" y="4244975"/>
            <a:ext cx="1271587" cy="2286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28" name="Line 9"/>
          <p:cNvSpPr>
            <a:spLocks noChangeShapeType="1"/>
          </p:cNvSpPr>
          <p:nvPr/>
        </p:nvSpPr>
        <p:spPr bwMode="auto">
          <a:xfrm flipV="1">
            <a:off x="3290888" y="3436938"/>
            <a:ext cx="3665537" cy="103663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29" name="Line 10"/>
          <p:cNvSpPr>
            <a:spLocks noChangeShapeType="1"/>
          </p:cNvSpPr>
          <p:nvPr/>
        </p:nvSpPr>
        <p:spPr bwMode="auto">
          <a:xfrm flipV="1">
            <a:off x="4518025" y="3459163"/>
            <a:ext cx="2432050" cy="78581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30" name="Line 11"/>
          <p:cNvSpPr>
            <a:spLocks noChangeShapeType="1"/>
          </p:cNvSpPr>
          <p:nvPr/>
        </p:nvSpPr>
        <p:spPr bwMode="auto">
          <a:xfrm flipV="1">
            <a:off x="6545263" y="3459163"/>
            <a:ext cx="396875" cy="33496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31" name="Line 12"/>
          <p:cNvSpPr>
            <a:spLocks noChangeShapeType="1"/>
          </p:cNvSpPr>
          <p:nvPr/>
        </p:nvSpPr>
        <p:spPr bwMode="auto">
          <a:xfrm>
            <a:off x="6545263" y="3794125"/>
            <a:ext cx="487362" cy="1722438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32" name="Line 13"/>
          <p:cNvSpPr>
            <a:spLocks noChangeShapeType="1"/>
          </p:cNvSpPr>
          <p:nvPr/>
        </p:nvSpPr>
        <p:spPr bwMode="auto">
          <a:xfrm>
            <a:off x="6781800" y="4930775"/>
            <a:ext cx="258763" cy="60166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33" name="Line 14"/>
          <p:cNvSpPr>
            <a:spLocks noChangeShapeType="1"/>
          </p:cNvSpPr>
          <p:nvPr/>
        </p:nvSpPr>
        <p:spPr bwMode="auto">
          <a:xfrm>
            <a:off x="6262688" y="5143500"/>
            <a:ext cx="762000" cy="39687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34" name="Line 15"/>
          <p:cNvSpPr>
            <a:spLocks noChangeShapeType="1"/>
          </p:cNvSpPr>
          <p:nvPr/>
        </p:nvSpPr>
        <p:spPr bwMode="auto">
          <a:xfrm flipH="1">
            <a:off x="3482975" y="5143500"/>
            <a:ext cx="2787650" cy="10668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35" name="Line 16"/>
          <p:cNvSpPr>
            <a:spLocks noChangeShapeType="1"/>
          </p:cNvSpPr>
          <p:nvPr/>
        </p:nvSpPr>
        <p:spPr bwMode="auto">
          <a:xfrm>
            <a:off x="5959475" y="4792663"/>
            <a:ext cx="327025" cy="35877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36" name="Line 17"/>
          <p:cNvSpPr>
            <a:spLocks noChangeShapeType="1"/>
          </p:cNvSpPr>
          <p:nvPr/>
        </p:nvSpPr>
        <p:spPr bwMode="auto">
          <a:xfrm flipV="1">
            <a:off x="5951538" y="4625975"/>
            <a:ext cx="541337" cy="1587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37" name="Line 18"/>
          <p:cNvSpPr>
            <a:spLocks noChangeShapeType="1"/>
          </p:cNvSpPr>
          <p:nvPr/>
        </p:nvSpPr>
        <p:spPr bwMode="auto">
          <a:xfrm>
            <a:off x="5951538" y="4175125"/>
            <a:ext cx="0" cy="617538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38" name="Oval 27"/>
          <p:cNvSpPr>
            <a:spLocks noChangeArrowheads="1"/>
          </p:cNvSpPr>
          <p:nvPr/>
        </p:nvSpPr>
        <p:spPr bwMode="auto">
          <a:xfrm>
            <a:off x="1166813" y="4002088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9239" name="Oval 28"/>
          <p:cNvSpPr>
            <a:spLocks noChangeArrowheads="1"/>
          </p:cNvSpPr>
          <p:nvPr/>
        </p:nvSpPr>
        <p:spPr bwMode="auto">
          <a:xfrm>
            <a:off x="6235700" y="5099050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9240" name="Oval 32"/>
          <p:cNvSpPr>
            <a:spLocks noChangeArrowheads="1"/>
          </p:cNvSpPr>
          <p:nvPr/>
        </p:nvSpPr>
        <p:spPr bwMode="auto">
          <a:xfrm>
            <a:off x="5908675" y="4114800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9241" name="Oval 36"/>
          <p:cNvSpPr>
            <a:spLocks noChangeArrowheads="1"/>
          </p:cNvSpPr>
          <p:nvPr/>
        </p:nvSpPr>
        <p:spPr bwMode="auto">
          <a:xfrm>
            <a:off x="2309813" y="4048125"/>
            <a:ext cx="88900" cy="889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9242" name="Oval 37"/>
          <p:cNvSpPr>
            <a:spLocks noChangeArrowheads="1"/>
          </p:cNvSpPr>
          <p:nvPr/>
        </p:nvSpPr>
        <p:spPr bwMode="auto">
          <a:xfrm>
            <a:off x="2279650" y="3254375"/>
            <a:ext cx="88900" cy="88900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9243" name="Oval 38"/>
          <p:cNvSpPr>
            <a:spLocks noChangeArrowheads="1"/>
          </p:cNvSpPr>
          <p:nvPr/>
        </p:nvSpPr>
        <p:spPr bwMode="auto">
          <a:xfrm>
            <a:off x="2005013" y="6005513"/>
            <a:ext cx="88900" cy="88900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9244" name="Oval 39"/>
          <p:cNvSpPr>
            <a:spLocks noChangeArrowheads="1"/>
          </p:cNvSpPr>
          <p:nvPr/>
        </p:nvSpPr>
        <p:spPr bwMode="auto">
          <a:xfrm>
            <a:off x="4572000" y="3560763"/>
            <a:ext cx="88900" cy="889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9245" name="Oval 40"/>
          <p:cNvSpPr>
            <a:spLocks noChangeArrowheads="1"/>
          </p:cNvSpPr>
          <p:nvPr/>
        </p:nvSpPr>
        <p:spPr bwMode="auto">
          <a:xfrm>
            <a:off x="4489450" y="4194175"/>
            <a:ext cx="88900" cy="889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9246" name="Oval 41"/>
          <p:cNvSpPr>
            <a:spLocks noChangeArrowheads="1"/>
          </p:cNvSpPr>
          <p:nvPr/>
        </p:nvSpPr>
        <p:spPr bwMode="auto">
          <a:xfrm>
            <a:off x="3230563" y="4437063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9247" name="Oval 42"/>
          <p:cNvSpPr>
            <a:spLocks noChangeArrowheads="1"/>
          </p:cNvSpPr>
          <p:nvPr/>
        </p:nvSpPr>
        <p:spPr bwMode="auto">
          <a:xfrm>
            <a:off x="6477000" y="3741738"/>
            <a:ext cx="88900" cy="889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9248" name="Oval 43"/>
          <p:cNvSpPr>
            <a:spLocks noChangeArrowheads="1"/>
          </p:cNvSpPr>
          <p:nvPr/>
        </p:nvSpPr>
        <p:spPr bwMode="auto">
          <a:xfrm>
            <a:off x="6897688" y="3402013"/>
            <a:ext cx="88900" cy="88900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9249" name="Oval 44"/>
          <p:cNvSpPr>
            <a:spLocks noChangeArrowheads="1"/>
          </p:cNvSpPr>
          <p:nvPr/>
        </p:nvSpPr>
        <p:spPr bwMode="auto">
          <a:xfrm>
            <a:off x="6994525" y="5465763"/>
            <a:ext cx="88900" cy="889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9250" name="Oval 45"/>
          <p:cNvSpPr>
            <a:spLocks noChangeArrowheads="1"/>
          </p:cNvSpPr>
          <p:nvPr/>
        </p:nvSpPr>
        <p:spPr bwMode="auto">
          <a:xfrm>
            <a:off x="6723063" y="4879975"/>
            <a:ext cx="88900" cy="88900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9251" name="Oval 46"/>
          <p:cNvSpPr>
            <a:spLocks noChangeArrowheads="1"/>
          </p:cNvSpPr>
          <p:nvPr/>
        </p:nvSpPr>
        <p:spPr bwMode="auto">
          <a:xfrm>
            <a:off x="3460750" y="6167438"/>
            <a:ext cx="88900" cy="88900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9252" name="Oval 47"/>
          <p:cNvSpPr>
            <a:spLocks noChangeArrowheads="1"/>
          </p:cNvSpPr>
          <p:nvPr/>
        </p:nvSpPr>
        <p:spPr bwMode="auto">
          <a:xfrm>
            <a:off x="5911850" y="4756150"/>
            <a:ext cx="88900" cy="88900"/>
          </a:xfrm>
          <a:prstGeom prst="ellipse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9253" name="Oval 48"/>
          <p:cNvSpPr>
            <a:spLocks noChangeArrowheads="1"/>
          </p:cNvSpPr>
          <p:nvPr/>
        </p:nvSpPr>
        <p:spPr bwMode="auto">
          <a:xfrm>
            <a:off x="6478588" y="4575175"/>
            <a:ext cx="88900" cy="88900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9254" name="Oval 49"/>
          <p:cNvSpPr>
            <a:spLocks noChangeArrowheads="1"/>
          </p:cNvSpPr>
          <p:nvPr/>
        </p:nvSpPr>
        <p:spPr bwMode="auto">
          <a:xfrm>
            <a:off x="4146550" y="4948238"/>
            <a:ext cx="88900" cy="88900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1/28/20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CMPS 3130/6130 Computational Geometry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CDF476C5-0B68-4E85-A7A7-7603E100E675}" type="slidenum">
              <a:rPr lang="en-US" altLang="en-US" sz="1400"/>
              <a:pPr algn="r"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3-Coloring Lemma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5900"/>
            <a:ext cx="7772400" cy="7096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b="1"/>
              <a:t>Lemma:</a:t>
            </a:r>
            <a:r>
              <a:rPr lang="en-US" altLang="en-US" sz="2400"/>
              <a:t> For every triangulated polgon there is a 3-coloring.</a:t>
            </a:r>
          </a:p>
        </p:txBody>
      </p:sp>
      <p:sp>
        <p:nvSpPr>
          <p:cNvPr id="10247" name="Rectangle 37"/>
          <p:cNvSpPr>
            <a:spLocks noChangeArrowheads="1"/>
          </p:cNvSpPr>
          <p:nvPr/>
        </p:nvSpPr>
        <p:spPr bwMode="auto">
          <a:xfrm>
            <a:off x="687388" y="1970088"/>
            <a:ext cx="7772400" cy="116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b="1"/>
              <a:t>Proof:</a:t>
            </a:r>
            <a:r>
              <a:rPr lang="en-US" altLang="en-US" sz="2400"/>
              <a:t> Consider the </a:t>
            </a:r>
            <a:r>
              <a:rPr lang="en-US" altLang="en-US" sz="2400" b="1">
                <a:solidFill>
                  <a:srgbClr val="339933"/>
                </a:solidFill>
              </a:rPr>
              <a:t>dual graph</a:t>
            </a:r>
            <a:r>
              <a:rPr lang="en-US" altLang="en-US" sz="2400"/>
              <a:t> of the triangulation:</a:t>
            </a:r>
          </a:p>
          <a:p>
            <a:pPr lvl="1" eaLnBrk="1" hangingPunct="1"/>
            <a:r>
              <a:rPr lang="en-US" altLang="en-US" sz="2000"/>
              <a:t>vertex for each triangle</a:t>
            </a:r>
          </a:p>
          <a:p>
            <a:pPr lvl="1" eaLnBrk="1" hangingPunct="1"/>
            <a:r>
              <a:rPr lang="en-US" altLang="en-US" sz="2000"/>
              <a:t>edge for each edge between triangles</a:t>
            </a:r>
          </a:p>
        </p:txBody>
      </p:sp>
      <p:sp>
        <p:nvSpPr>
          <p:cNvPr id="10248" name="Freeform 38"/>
          <p:cNvSpPr>
            <a:spLocks/>
          </p:cNvSpPr>
          <p:nvPr/>
        </p:nvSpPr>
        <p:spPr bwMode="auto">
          <a:xfrm>
            <a:off x="1203325" y="3408363"/>
            <a:ext cx="5822950" cy="2925762"/>
          </a:xfrm>
          <a:custGeom>
            <a:avLst/>
            <a:gdLst>
              <a:gd name="T0" fmla="*/ 0 w 3668"/>
              <a:gd name="T1" fmla="*/ 2147483647 h 1843"/>
              <a:gd name="T2" fmla="*/ 2147483647 w 3668"/>
              <a:gd name="T3" fmla="*/ 0 h 1843"/>
              <a:gd name="T4" fmla="*/ 2147483647 w 3668"/>
              <a:gd name="T5" fmla="*/ 2147483647 h 1843"/>
              <a:gd name="T6" fmla="*/ 2147483647 w 3668"/>
              <a:gd name="T7" fmla="*/ 2147483647 h 1843"/>
              <a:gd name="T8" fmla="*/ 2147483647 w 3668"/>
              <a:gd name="T9" fmla="*/ 2147483647 h 1843"/>
              <a:gd name="T10" fmla="*/ 2147483647 w 3668"/>
              <a:gd name="T11" fmla="*/ 2147483647 h 1843"/>
              <a:gd name="T12" fmla="*/ 2147483647 w 3668"/>
              <a:gd name="T13" fmla="*/ 2147483647 h 1843"/>
              <a:gd name="T14" fmla="*/ 2147483647 w 3668"/>
              <a:gd name="T15" fmla="*/ 2147483647 h 1843"/>
              <a:gd name="T16" fmla="*/ 2147483647 w 3668"/>
              <a:gd name="T17" fmla="*/ 2147483647 h 1843"/>
              <a:gd name="T18" fmla="*/ 2147483647 w 3668"/>
              <a:gd name="T19" fmla="*/ 2147483647 h 1843"/>
              <a:gd name="T20" fmla="*/ 2147483647 w 3668"/>
              <a:gd name="T21" fmla="*/ 2147483647 h 1843"/>
              <a:gd name="T22" fmla="*/ 2147483647 w 3668"/>
              <a:gd name="T23" fmla="*/ 2147483647 h 1843"/>
              <a:gd name="T24" fmla="*/ 2147483647 w 3668"/>
              <a:gd name="T25" fmla="*/ 2147483647 h 1843"/>
              <a:gd name="T26" fmla="*/ 2147483647 w 3668"/>
              <a:gd name="T27" fmla="*/ 2147483647 h 1843"/>
              <a:gd name="T28" fmla="*/ 2147483647 w 3668"/>
              <a:gd name="T29" fmla="*/ 2147483647 h 1843"/>
              <a:gd name="T30" fmla="*/ 2147483647 w 3668"/>
              <a:gd name="T31" fmla="*/ 2147483647 h 1843"/>
              <a:gd name="T32" fmla="*/ 2147483647 w 3668"/>
              <a:gd name="T33" fmla="*/ 2147483647 h 1843"/>
              <a:gd name="T34" fmla="*/ 2147483647 w 3668"/>
              <a:gd name="T35" fmla="*/ 2147483647 h 1843"/>
              <a:gd name="T36" fmla="*/ 0 w 3668"/>
              <a:gd name="T37" fmla="*/ 2147483647 h 184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668"/>
              <a:gd name="T58" fmla="*/ 0 h 1843"/>
              <a:gd name="T59" fmla="*/ 3668 w 3668"/>
              <a:gd name="T60" fmla="*/ 1843 h 1843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668" h="1843">
                <a:moveTo>
                  <a:pt x="0" y="484"/>
                </a:moveTo>
                <a:lnTo>
                  <a:pt x="720" y="0"/>
                </a:lnTo>
                <a:lnTo>
                  <a:pt x="1301" y="748"/>
                </a:lnTo>
                <a:lnTo>
                  <a:pt x="2146" y="196"/>
                </a:lnTo>
                <a:lnTo>
                  <a:pt x="3620" y="100"/>
                </a:lnTo>
                <a:lnTo>
                  <a:pt x="3668" y="1401"/>
                </a:lnTo>
                <a:lnTo>
                  <a:pt x="1431" y="1843"/>
                </a:lnTo>
                <a:lnTo>
                  <a:pt x="3010" y="940"/>
                </a:lnTo>
                <a:lnTo>
                  <a:pt x="1872" y="1065"/>
                </a:lnTo>
                <a:lnTo>
                  <a:pt x="2996" y="552"/>
                </a:lnTo>
                <a:lnTo>
                  <a:pt x="3346" y="835"/>
                </a:lnTo>
                <a:lnTo>
                  <a:pt x="3188" y="1176"/>
                </a:lnTo>
                <a:lnTo>
                  <a:pt x="3519" y="1032"/>
                </a:lnTo>
                <a:lnTo>
                  <a:pt x="3370" y="316"/>
                </a:lnTo>
                <a:lnTo>
                  <a:pt x="2112" y="595"/>
                </a:lnTo>
                <a:lnTo>
                  <a:pt x="1080" y="1334"/>
                </a:lnTo>
                <a:lnTo>
                  <a:pt x="538" y="1752"/>
                </a:lnTo>
                <a:lnTo>
                  <a:pt x="720" y="489"/>
                </a:lnTo>
                <a:lnTo>
                  <a:pt x="0" y="484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49" name="Line 39"/>
          <p:cNvSpPr>
            <a:spLocks noChangeShapeType="1"/>
          </p:cNvSpPr>
          <p:nvPr/>
        </p:nvSpPr>
        <p:spPr bwMode="auto">
          <a:xfrm>
            <a:off x="2346325" y="3400425"/>
            <a:ext cx="7938" cy="78422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50" name="Line 40"/>
          <p:cNvSpPr>
            <a:spLocks noChangeShapeType="1"/>
          </p:cNvSpPr>
          <p:nvPr/>
        </p:nvSpPr>
        <p:spPr bwMode="auto">
          <a:xfrm>
            <a:off x="2346325" y="4184650"/>
            <a:ext cx="930275" cy="41116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51" name="Line 41"/>
          <p:cNvSpPr>
            <a:spLocks noChangeShapeType="1"/>
          </p:cNvSpPr>
          <p:nvPr/>
        </p:nvSpPr>
        <p:spPr bwMode="auto">
          <a:xfrm flipH="1">
            <a:off x="2049463" y="4595813"/>
            <a:ext cx="1227137" cy="158591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52" name="Line 42"/>
          <p:cNvSpPr>
            <a:spLocks noChangeShapeType="1"/>
          </p:cNvSpPr>
          <p:nvPr/>
        </p:nvSpPr>
        <p:spPr bwMode="auto">
          <a:xfrm flipV="1">
            <a:off x="3284538" y="4360863"/>
            <a:ext cx="1271587" cy="2286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53" name="Line 45"/>
          <p:cNvSpPr>
            <a:spLocks noChangeShapeType="1"/>
          </p:cNvSpPr>
          <p:nvPr/>
        </p:nvSpPr>
        <p:spPr bwMode="auto">
          <a:xfrm flipV="1">
            <a:off x="6545263" y="3575050"/>
            <a:ext cx="396875" cy="33496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54" name="Line 46"/>
          <p:cNvSpPr>
            <a:spLocks noChangeShapeType="1"/>
          </p:cNvSpPr>
          <p:nvPr/>
        </p:nvSpPr>
        <p:spPr bwMode="auto">
          <a:xfrm>
            <a:off x="6545263" y="3910013"/>
            <a:ext cx="487362" cy="172243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55" name="Line 47"/>
          <p:cNvSpPr>
            <a:spLocks noChangeShapeType="1"/>
          </p:cNvSpPr>
          <p:nvPr/>
        </p:nvSpPr>
        <p:spPr bwMode="auto">
          <a:xfrm>
            <a:off x="6781800" y="5046663"/>
            <a:ext cx="258763" cy="60166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56" name="Line 48"/>
          <p:cNvSpPr>
            <a:spLocks noChangeShapeType="1"/>
          </p:cNvSpPr>
          <p:nvPr/>
        </p:nvSpPr>
        <p:spPr bwMode="auto">
          <a:xfrm>
            <a:off x="6262688" y="5259388"/>
            <a:ext cx="762000" cy="39687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57" name="Line 49"/>
          <p:cNvSpPr>
            <a:spLocks noChangeShapeType="1"/>
          </p:cNvSpPr>
          <p:nvPr/>
        </p:nvSpPr>
        <p:spPr bwMode="auto">
          <a:xfrm flipH="1">
            <a:off x="3482975" y="5259388"/>
            <a:ext cx="2787650" cy="10668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58" name="Line 50"/>
          <p:cNvSpPr>
            <a:spLocks noChangeShapeType="1"/>
          </p:cNvSpPr>
          <p:nvPr/>
        </p:nvSpPr>
        <p:spPr bwMode="auto">
          <a:xfrm>
            <a:off x="5959475" y="4908550"/>
            <a:ext cx="327025" cy="35877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59" name="Line 51"/>
          <p:cNvSpPr>
            <a:spLocks noChangeShapeType="1"/>
          </p:cNvSpPr>
          <p:nvPr/>
        </p:nvSpPr>
        <p:spPr bwMode="auto">
          <a:xfrm flipV="1">
            <a:off x="5951538" y="4741863"/>
            <a:ext cx="541337" cy="1587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60" name="Line 52"/>
          <p:cNvSpPr>
            <a:spLocks noChangeShapeType="1"/>
          </p:cNvSpPr>
          <p:nvPr/>
        </p:nvSpPr>
        <p:spPr bwMode="auto">
          <a:xfrm>
            <a:off x="5951538" y="4291013"/>
            <a:ext cx="0" cy="61753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61" name="Oval 71"/>
          <p:cNvSpPr>
            <a:spLocks noChangeArrowheads="1"/>
          </p:cNvSpPr>
          <p:nvPr/>
        </p:nvSpPr>
        <p:spPr bwMode="auto">
          <a:xfrm>
            <a:off x="2576513" y="4879975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62" name="Oval 72"/>
          <p:cNvSpPr>
            <a:spLocks noChangeArrowheads="1"/>
          </p:cNvSpPr>
          <p:nvPr/>
        </p:nvSpPr>
        <p:spPr bwMode="auto">
          <a:xfrm>
            <a:off x="2614613" y="4041775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63" name="Oval 73"/>
          <p:cNvSpPr>
            <a:spLocks noChangeArrowheads="1"/>
          </p:cNvSpPr>
          <p:nvPr/>
        </p:nvSpPr>
        <p:spPr bwMode="auto">
          <a:xfrm>
            <a:off x="1928813" y="3875088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64" name="Oval 74"/>
          <p:cNvSpPr>
            <a:spLocks noChangeArrowheads="1"/>
          </p:cNvSpPr>
          <p:nvPr/>
        </p:nvSpPr>
        <p:spPr bwMode="auto">
          <a:xfrm>
            <a:off x="3262313" y="4933950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65" name="Oval 75"/>
          <p:cNvSpPr>
            <a:spLocks noChangeArrowheads="1"/>
          </p:cNvSpPr>
          <p:nvPr/>
        </p:nvSpPr>
        <p:spPr bwMode="auto">
          <a:xfrm>
            <a:off x="4519613" y="4248150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66" name="Oval 76"/>
          <p:cNvSpPr>
            <a:spLocks noChangeArrowheads="1"/>
          </p:cNvSpPr>
          <p:nvPr/>
        </p:nvSpPr>
        <p:spPr bwMode="auto">
          <a:xfrm>
            <a:off x="5045075" y="3941763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67" name="Oval 77"/>
          <p:cNvSpPr>
            <a:spLocks noChangeArrowheads="1"/>
          </p:cNvSpPr>
          <p:nvPr/>
        </p:nvSpPr>
        <p:spPr bwMode="auto">
          <a:xfrm>
            <a:off x="6254750" y="3824288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68" name="Oval 78"/>
          <p:cNvSpPr>
            <a:spLocks noChangeArrowheads="1"/>
          </p:cNvSpPr>
          <p:nvPr/>
        </p:nvSpPr>
        <p:spPr bwMode="auto">
          <a:xfrm>
            <a:off x="6715125" y="4130675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69" name="Oval 79"/>
          <p:cNvSpPr>
            <a:spLocks noChangeArrowheads="1"/>
          </p:cNvSpPr>
          <p:nvPr/>
        </p:nvSpPr>
        <p:spPr bwMode="auto">
          <a:xfrm>
            <a:off x="6837363" y="5129213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70" name="Oval 80"/>
          <p:cNvSpPr>
            <a:spLocks noChangeArrowheads="1"/>
          </p:cNvSpPr>
          <p:nvPr/>
        </p:nvSpPr>
        <p:spPr bwMode="auto">
          <a:xfrm>
            <a:off x="6616700" y="5303838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71" name="Oval 81"/>
          <p:cNvSpPr>
            <a:spLocks noChangeArrowheads="1"/>
          </p:cNvSpPr>
          <p:nvPr/>
        </p:nvSpPr>
        <p:spPr bwMode="auto">
          <a:xfrm>
            <a:off x="5976938" y="5570538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72" name="Oval 82"/>
          <p:cNvSpPr>
            <a:spLocks noChangeArrowheads="1"/>
          </p:cNvSpPr>
          <p:nvPr/>
        </p:nvSpPr>
        <p:spPr bwMode="auto">
          <a:xfrm>
            <a:off x="5732463" y="5219700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73" name="Oval 83"/>
          <p:cNvSpPr>
            <a:spLocks noChangeArrowheads="1"/>
          </p:cNvSpPr>
          <p:nvPr/>
        </p:nvSpPr>
        <p:spPr bwMode="auto">
          <a:xfrm>
            <a:off x="6167438" y="4930775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74" name="Oval 84"/>
          <p:cNvSpPr>
            <a:spLocks noChangeArrowheads="1"/>
          </p:cNvSpPr>
          <p:nvPr/>
        </p:nvSpPr>
        <p:spPr bwMode="auto">
          <a:xfrm>
            <a:off x="6097588" y="4587875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75" name="Oval 85"/>
          <p:cNvSpPr>
            <a:spLocks noChangeArrowheads="1"/>
          </p:cNvSpPr>
          <p:nvPr/>
        </p:nvSpPr>
        <p:spPr bwMode="auto">
          <a:xfrm>
            <a:off x="5389563" y="4687888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rgbClr val="009999"/>
              </a:solidFill>
            </a:endParaRPr>
          </a:p>
        </p:txBody>
      </p:sp>
      <p:sp>
        <p:nvSpPr>
          <p:cNvPr id="10276" name="Line 86"/>
          <p:cNvSpPr>
            <a:spLocks noChangeShapeType="1"/>
          </p:cNvSpPr>
          <p:nvPr/>
        </p:nvSpPr>
        <p:spPr bwMode="auto">
          <a:xfrm>
            <a:off x="1965325" y="3908425"/>
            <a:ext cx="679450" cy="168275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77" name="Line 88"/>
          <p:cNvSpPr>
            <a:spLocks noChangeShapeType="1"/>
          </p:cNvSpPr>
          <p:nvPr/>
        </p:nvSpPr>
        <p:spPr bwMode="auto">
          <a:xfrm flipH="1">
            <a:off x="2620963" y="4092575"/>
            <a:ext cx="38100" cy="83820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78" name="Line 89"/>
          <p:cNvSpPr>
            <a:spLocks noChangeShapeType="1"/>
          </p:cNvSpPr>
          <p:nvPr/>
        </p:nvSpPr>
        <p:spPr bwMode="auto">
          <a:xfrm>
            <a:off x="2620963" y="4930775"/>
            <a:ext cx="685800" cy="3810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79" name="Line 90"/>
          <p:cNvSpPr>
            <a:spLocks noChangeShapeType="1"/>
          </p:cNvSpPr>
          <p:nvPr/>
        </p:nvSpPr>
        <p:spPr bwMode="auto">
          <a:xfrm flipV="1">
            <a:off x="3316288" y="4279900"/>
            <a:ext cx="1249362" cy="703263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80" name="Line 91"/>
          <p:cNvSpPr>
            <a:spLocks noChangeShapeType="1"/>
          </p:cNvSpPr>
          <p:nvPr/>
        </p:nvSpPr>
        <p:spPr bwMode="auto">
          <a:xfrm flipV="1">
            <a:off x="4572000" y="3992563"/>
            <a:ext cx="511175" cy="290512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81" name="Line 92"/>
          <p:cNvSpPr>
            <a:spLocks noChangeShapeType="1"/>
          </p:cNvSpPr>
          <p:nvPr/>
        </p:nvSpPr>
        <p:spPr bwMode="auto">
          <a:xfrm flipV="1">
            <a:off x="4557713" y="3856038"/>
            <a:ext cx="1728787" cy="434975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82" name="Line 93"/>
          <p:cNvSpPr>
            <a:spLocks noChangeShapeType="1"/>
          </p:cNvSpPr>
          <p:nvPr/>
        </p:nvSpPr>
        <p:spPr bwMode="auto">
          <a:xfrm>
            <a:off x="6324600" y="3887788"/>
            <a:ext cx="419100" cy="280987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83" name="Line 94"/>
          <p:cNvSpPr>
            <a:spLocks noChangeShapeType="1"/>
          </p:cNvSpPr>
          <p:nvPr/>
        </p:nvSpPr>
        <p:spPr bwMode="auto">
          <a:xfrm>
            <a:off x="6743700" y="4175125"/>
            <a:ext cx="136525" cy="99060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84" name="Line 95"/>
          <p:cNvSpPr>
            <a:spLocks noChangeShapeType="1"/>
          </p:cNvSpPr>
          <p:nvPr/>
        </p:nvSpPr>
        <p:spPr bwMode="auto">
          <a:xfrm flipH="1">
            <a:off x="6651625" y="5165725"/>
            <a:ext cx="228600" cy="160338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85" name="Line 96"/>
          <p:cNvSpPr>
            <a:spLocks noChangeShapeType="1"/>
          </p:cNvSpPr>
          <p:nvPr/>
        </p:nvSpPr>
        <p:spPr bwMode="auto">
          <a:xfrm flipH="1">
            <a:off x="6019800" y="5326063"/>
            <a:ext cx="631825" cy="282575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86" name="Line 97"/>
          <p:cNvSpPr>
            <a:spLocks noChangeShapeType="1"/>
          </p:cNvSpPr>
          <p:nvPr/>
        </p:nvSpPr>
        <p:spPr bwMode="auto">
          <a:xfrm flipH="1" flipV="1">
            <a:off x="5768975" y="5280025"/>
            <a:ext cx="250825" cy="328613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87" name="Line 98"/>
          <p:cNvSpPr>
            <a:spLocks noChangeShapeType="1"/>
          </p:cNvSpPr>
          <p:nvPr/>
        </p:nvSpPr>
        <p:spPr bwMode="auto">
          <a:xfrm flipV="1">
            <a:off x="5768975" y="4975225"/>
            <a:ext cx="449263" cy="30480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88" name="Line 99"/>
          <p:cNvSpPr>
            <a:spLocks noChangeShapeType="1"/>
          </p:cNvSpPr>
          <p:nvPr/>
        </p:nvSpPr>
        <p:spPr bwMode="auto">
          <a:xfrm flipH="1" flipV="1">
            <a:off x="6126163" y="4632325"/>
            <a:ext cx="92075" cy="342900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89" name="Line 100"/>
          <p:cNvSpPr>
            <a:spLocks noChangeShapeType="1"/>
          </p:cNvSpPr>
          <p:nvPr/>
        </p:nvSpPr>
        <p:spPr bwMode="auto">
          <a:xfrm flipH="1">
            <a:off x="5440363" y="4632325"/>
            <a:ext cx="685800" cy="100013"/>
          </a:xfrm>
          <a:prstGeom prst="line">
            <a:avLst/>
          </a:prstGeom>
          <a:noFill/>
          <a:ln w="28575">
            <a:solidFill>
              <a:srgbClr val="33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90" name="Line 101"/>
          <p:cNvSpPr>
            <a:spLocks noChangeShapeType="1"/>
          </p:cNvSpPr>
          <p:nvPr/>
        </p:nvSpPr>
        <p:spPr bwMode="auto">
          <a:xfrm flipV="1">
            <a:off x="3290888" y="3570288"/>
            <a:ext cx="3673475" cy="10223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91" name="Line 102"/>
          <p:cNvSpPr>
            <a:spLocks noChangeShapeType="1"/>
          </p:cNvSpPr>
          <p:nvPr/>
        </p:nvSpPr>
        <p:spPr bwMode="auto">
          <a:xfrm flipV="1">
            <a:off x="4518025" y="3578225"/>
            <a:ext cx="2432050" cy="78581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292" name="Line 103"/>
          <p:cNvSpPr>
            <a:spLocks noChangeShapeType="1"/>
          </p:cNvSpPr>
          <p:nvPr/>
        </p:nvSpPr>
        <p:spPr bwMode="auto">
          <a:xfrm flipV="1">
            <a:off x="244475" y="1920875"/>
            <a:ext cx="8648700" cy="14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MAGNIFICATION" val="1.5"/>
  <p:tag name="TEX2PSBATCH" val="latex --interaction=nonstopmode %.tex; dvips -D 300 -o %.ps %.dvi"/>
  <p:tag name="TEX2PS" val="latex %.tex; dvips -D 300 -o %.ps %.dvi"/>
  <p:tag name="DEFAULTDISPLAYSOURCE" val="\documentclass{slides}\pagestyle{empty}&#10;\input{macros}&#10;\begin{document}&#10;$ $&#10;\end{document}&#10;"/>
  <p:tag name="USEBOLDAMS" val="False"/>
  <p:tag name="EMBEDFONTS" val="False"/>
  <p:tag name="USEAMSFONTS" val="False"/>
  <p:tag name="TEXPOINTINIT" val="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E2FF"/>
      </a:accent5>
      <a:accent6>
        <a:srgbClr val="B90000"/>
      </a:accent6>
      <a:hlink>
        <a:srgbClr val="CC0000"/>
      </a:hlink>
      <a:folHlink>
        <a:srgbClr val="FF505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CC99FF"/>
        </a:solidFill>
        <a:ln>
          <a:noFill/>
        </a:ln>
        <a:extLst>
          <a:ext uri="{91240B29-F687-4F45-9708-019B960494DF}">
            <a14:hiddenLine xmlns:a14="http://schemas.microsoft.com/office/drawing/2010/main" w="25400">
              <a:solidFill>
                <a:srgbClr val="000000"/>
              </a:solidFill>
              <a:round/>
              <a:headEnd/>
              <a:tailEnd/>
            </a14:hiddenLine>
          </a:ext>
        </a:extLst>
      </a:spPr>
      <a:bodyPr anchor="ctr">
        <a:spAutoFit/>
      </a:bodyPr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rgbClr val="009999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B90000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5763</TotalTime>
  <Words>2004</Words>
  <Application>Microsoft Office PowerPoint</Application>
  <PresentationFormat>On-screen Show (4:3)</PresentationFormat>
  <Paragraphs>280</Paragraphs>
  <Slides>28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Comic Sans MS</vt:lpstr>
      <vt:lpstr>Symbol</vt:lpstr>
      <vt:lpstr>Times New Roman</vt:lpstr>
      <vt:lpstr>Default Design</vt:lpstr>
      <vt:lpstr>CMPS 3130/6130 Computational Geometry Spring 2020</vt:lpstr>
      <vt:lpstr>Guarding an Art Gallery</vt:lpstr>
      <vt:lpstr>Guarding an Art Gallery</vt:lpstr>
      <vt:lpstr>Guard Using Triangulations</vt:lpstr>
      <vt:lpstr>Guard Using Triangulations</vt:lpstr>
      <vt:lpstr>Triangulations of Simple Polygons</vt:lpstr>
      <vt:lpstr>Triangulations of Simple Polygons</vt:lpstr>
      <vt:lpstr>3-Coloring</vt:lpstr>
      <vt:lpstr>3-Coloring Lemma</vt:lpstr>
      <vt:lpstr>3-Coloring Lemma</vt:lpstr>
      <vt:lpstr>3-Coloring Lemma</vt:lpstr>
      <vt:lpstr>Art Gallery Theorem</vt:lpstr>
      <vt:lpstr>Triangulating a Polygon</vt:lpstr>
      <vt:lpstr>Monotone Polygons</vt:lpstr>
      <vt:lpstr>Monotone Polygons</vt:lpstr>
      <vt:lpstr>Monotone Polygons</vt:lpstr>
      <vt:lpstr>Test Monotonicity</vt:lpstr>
      <vt:lpstr>Triangulating a Polygon</vt:lpstr>
      <vt:lpstr>Triangulate an l-Monotone Polygon</vt:lpstr>
      <vt:lpstr>Triangulate an l-Monotone Polygon</vt:lpstr>
      <vt:lpstr>Triangulate an l-Monotone Polygon</vt:lpstr>
      <vt:lpstr>Triangulate an l-Monotone Polygon</vt:lpstr>
      <vt:lpstr>Triangulating a Polygon</vt:lpstr>
      <vt:lpstr>Finding a Monotone Subdivision</vt:lpstr>
      <vt:lpstr>Helpers (for split vertices)</vt:lpstr>
      <vt:lpstr>Sweep Line Algorithm</vt:lpstr>
      <vt:lpstr>Sweep Line Algorithm</vt:lpstr>
      <vt:lpstr>Sweep Line Algorithm</vt:lpstr>
    </vt:vector>
  </TitlesOfParts>
  <Company>toc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cel</dc:creator>
  <cp:lastModifiedBy>Carola Wenk</cp:lastModifiedBy>
  <cp:revision>228</cp:revision>
  <dcterms:created xsi:type="dcterms:W3CDTF">2001-09-03T00:33:29Z</dcterms:created>
  <dcterms:modified xsi:type="dcterms:W3CDTF">2020-01-29T17:27:50Z</dcterms:modified>
</cp:coreProperties>
</file>