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8"/>
  </p:notesMasterIdLst>
  <p:handoutMasterIdLst>
    <p:handoutMasterId r:id="rId29"/>
  </p:handoutMasterIdLst>
  <p:sldIdLst>
    <p:sldId id="284" r:id="rId2"/>
    <p:sldId id="290" r:id="rId3"/>
    <p:sldId id="286" r:id="rId4"/>
    <p:sldId id="291" r:id="rId5"/>
    <p:sldId id="289" r:id="rId6"/>
    <p:sldId id="306" r:id="rId7"/>
    <p:sldId id="315" r:id="rId8"/>
    <p:sldId id="302" r:id="rId9"/>
    <p:sldId id="303" r:id="rId10"/>
    <p:sldId id="304" r:id="rId11"/>
    <p:sldId id="305" r:id="rId12"/>
    <p:sldId id="307" r:id="rId13"/>
    <p:sldId id="292" r:id="rId14"/>
    <p:sldId id="293" r:id="rId15"/>
    <p:sldId id="294" r:id="rId16"/>
    <p:sldId id="295" r:id="rId17"/>
    <p:sldId id="296" r:id="rId18"/>
    <p:sldId id="298" r:id="rId19"/>
    <p:sldId id="299" r:id="rId20"/>
    <p:sldId id="300" r:id="rId21"/>
    <p:sldId id="301" r:id="rId22"/>
    <p:sldId id="308" r:id="rId23"/>
    <p:sldId id="309" r:id="rId24"/>
    <p:sldId id="310" r:id="rId25"/>
    <p:sldId id="311" r:id="rId26"/>
    <p:sldId id="312" r:id="rId27"/>
  </p:sldIdLst>
  <p:sldSz cx="9144000" cy="6858000" type="screen4x3"/>
  <p:notesSz cx="9601200" cy="7315200"/>
  <p:custDataLst>
    <p:tags r:id="rId3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FF6699"/>
    <a:srgbClr val="FFBFBF"/>
    <a:srgbClr val="FFCCCC"/>
    <a:srgbClr val="6666FF"/>
    <a:srgbClr val="008380"/>
    <a:srgbClr val="050000"/>
    <a:srgbClr val="FFFF00"/>
    <a:srgbClr val="2E535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 snapToGrid="0">
      <p:cViewPr varScale="1">
        <p:scale>
          <a:sx n="103" d="100"/>
          <a:sy n="103" d="100"/>
        </p:scale>
        <p:origin x="1176" y="108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3B388886-3F09-4C8A-9A44-B5520F05B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67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F4317E8F-F39E-4028-9B43-315AB0520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7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739A2C-3C87-4530-9E13-CC1952563568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877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D87145-5A5E-4ACF-92BA-DD89AA39B796}" type="slidenum">
              <a:rPr lang="en-US" altLang="en-US" sz="1300"/>
              <a:pPr algn="r" eaLnBrk="1" hangingPunct="1"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6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722FC-029A-4507-A2D1-C01C4DDBA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40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ABFA4-B6A6-4D1C-A195-A51A7F93C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1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52317-43EB-4D56-A179-5F52020D0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6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2E301-C64D-4D48-B1F8-79C9F160E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56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2F904-9855-4DC8-AECC-EA2F3FAA2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42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BC7F8-E5E0-4C43-9AA1-C52B6A9A5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62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9CAF1-B9B6-4776-9143-D0AADD64C2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49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53A3B-5590-4860-96C3-745FBFAD5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13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EA551-C9C2-477B-9F14-5FFB3DD26A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2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4948C-F98B-468B-9895-498B00913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09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0810C-7279-4AC8-A18D-DC321DF6D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43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1/23/20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2612A49-8560-49DC-B94A-421785D936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altLang="en-US" sz="28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>
                <a:solidFill>
                  <a:schemeClr val="accent2"/>
                </a:solidFill>
              </a:rPr>
              <a:t>Plane Sweep Algorithms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Carola Wenk</a:t>
            </a:r>
            <a:endParaRPr lang="en-US" altLang="en-US" sz="2800" dirty="0"/>
          </a:p>
        </p:txBody>
      </p:sp>
      <p:sp>
        <p:nvSpPr>
          <p:cNvPr id="2055" name="Oval 25"/>
          <p:cNvSpPr>
            <a:spLocks noChangeArrowheads="1"/>
          </p:cNvSpPr>
          <p:nvPr/>
        </p:nvSpPr>
        <p:spPr bwMode="auto">
          <a:xfrm>
            <a:off x="4022725" y="35194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6" name="Oval 26"/>
          <p:cNvSpPr>
            <a:spLocks noChangeArrowheads="1"/>
          </p:cNvSpPr>
          <p:nvPr/>
        </p:nvSpPr>
        <p:spPr bwMode="auto">
          <a:xfrm>
            <a:off x="4738688" y="16764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7" name="Oval 27"/>
          <p:cNvSpPr>
            <a:spLocks noChangeArrowheads="1"/>
          </p:cNvSpPr>
          <p:nvPr/>
        </p:nvSpPr>
        <p:spPr bwMode="auto">
          <a:xfrm>
            <a:off x="5127625" y="2833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8" name="Oval 28"/>
          <p:cNvSpPr>
            <a:spLocks noChangeArrowheads="1"/>
          </p:cNvSpPr>
          <p:nvPr/>
        </p:nvSpPr>
        <p:spPr bwMode="auto">
          <a:xfrm>
            <a:off x="5737225" y="3595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9" name="Oval 29"/>
          <p:cNvSpPr>
            <a:spLocks noChangeArrowheads="1"/>
          </p:cNvSpPr>
          <p:nvPr/>
        </p:nvSpPr>
        <p:spPr bwMode="auto">
          <a:xfrm>
            <a:off x="7245350" y="293211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0" name="Oval 30"/>
          <p:cNvSpPr>
            <a:spLocks noChangeArrowheads="1"/>
          </p:cNvSpPr>
          <p:nvPr/>
        </p:nvSpPr>
        <p:spPr bwMode="auto">
          <a:xfrm>
            <a:off x="6180138" y="18891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1" name="Oval 31"/>
          <p:cNvSpPr>
            <a:spLocks noChangeArrowheads="1"/>
          </p:cNvSpPr>
          <p:nvPr/>
        </p:nvSpPr>
        <p:spPr bwMode="auto">
          <a:xfrm>
            <a:off x="3619500" y="20955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2" name="Oval 32"/>
          <p:cNvSpPr>
            <a:spLocks noChangeArrowheads="1"/>
          </p:cNvSpPr>
          <p:nvPr/>
        </p:nvSpPr>
        <p:spPr bwMode="auto">
          <a:xfrm>
            <a:off x="3375025" y="29241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3" name="Oval 33"/>
          <p:cNvSpPr>
            <a:spLocks noChangeArrowheads="1"/>
          </p:cNvSpPr>
          <p:nvPr/>
        </p:nvSpPr>
        <p:spPr bwMode="auto">
          <a:xfrm>
            <a:off x="2589213" y="15160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4" name="Oval 34"/>
          <p:cNvSpPr>
            <a:spLocks noChangeArrowheads="1"/>
          </p:cNvSpPr>
          <p:nvPr/>
        </p:nvSpPr>
        <p:spPr bwMode="auto">
          <a:xfrm>
            <a:off x="2132013" y="35274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59" name="Line 35"/>
          <p:cNvSpPr>
            <a:spLocks noChangeShapeType="1"/>
          </p:cNvSpPr>
          <p:nvPr/>
        </p:nvSpPr>
        <p:spPr bwMode="auto">
          <a:xfrm flipH="1">
            <a:off x="1409700" y="1416050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6" name="Line 46"/>
          <p:cNvSpPr>
            <a:spLocks noChangeShapeType="1"/>
          </p:cNvSpPr>
          <p:nvPr/>
        </p:nvSpPr>
        <p:spPr bwMode="auto">
          <a:xfrm flipV="1">
            <a:off x="2171700" y="2963863"/>
            <a:ext cx="1265238" cy="617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7" name="Line 48"/>
          <p:cNvSpPr>
            <a:spLocks noChangeShapeType="1"/>
          </p:cNvSpPr>
          <p:nvPr/>
        </p:nvSpPr>
        <p:spPr bwMode="auto">
          <a:xfrm>
            <a:off x="2628900" y="1562100"/>
            <a:ext cx="2560638" cy="1311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8" name="Line 49"/>
          <p:cNvSpPr>
            <a:spLocks noChangeShapeType="1"/>
          </p:cNvSpPr>
          <p:nvPr/>
        </p:nvSpPr>
        <p:spPr bwMode="auto">
          <a:xfrm flipV="1">
            <a:off x="4076700" y="1714500"/>
            <a:ext cx="715963" cy="1851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9" name="Line 51"/>
          <p:cNvSpPr>
            <a:spLocks noChangeShapeType="1"/>
          </p:cNvSpPr>
          <p:nvPr/>
        </p:nvSpPr>
        <p:spPr bwMode="auto">
          <a:xfrm flipV="1">
            <a:off x="3665538" y="1943100"/>
            <a:ext cx="2566987" cy="212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70" name="Line 52"/>
          <p:cNvSpPr>
            <a:spLocks noChangeShapeType="1"/>
          </p:cNvSpPr>
          <p:nvPr/>
        </p:nvSpPr>
        <p:spPr bwMode="auto">
          <a:xfrm flipV="1">
            <a:off x="5783263" y="2979738"/>
            <a:ext cx="1493837" cy="661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6434 3.7037E-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02313B9-EFF8-48DB-BFC7-0775956D54A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grpSp>
        <p:nvGrpSpPr>
          <p:cNvPr id="209922" name="Group 2"/>
          <p:cNvGrpSpPr>
            <a:grpSpLocks/>
          </p:cNvGrpSpPr>
          <p:nvPr/>
        </p:nvGrpSpPr>
        <p:grpSpPr bwMode="auto">
          <a:xfrm>
            <a:off x="1562100" y="3048000"/>
            <a:ext cx="4800600" cy="2590800"/>
            <a:chOff x="1008" y="1920"/>
            <a:chExt cx="3024" cy="1632"/>
          </a:xfrm>
        </p:grpSpPr>
        <p:sp>
          <p:nvSpPr>
            <p:cNvPr id="10326" name="Rectangle 3"/>
            <p:cNvSpPr>
              <a:spLocks noChangeArrowheads="1"/>
            </p:cNvSpPr>
            <p:nvPr/>
          </p:nvSpPr>
          <p:spPr bwMode="auto">
            <a:xfrm>
              <a:off x="1008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27" name="Rectangle 4"/>
            <p:cNvSpPr>
              <a:spLocks noChangeArrowheads="1"/>
            </p:cNvSpPr>
            <p:nvPr/>
          </p:nvSpPr>
          <p:spPr bwMode="auto">
            <a:xfrm>
              <a:off x="3600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28" name="Rectangle 5"/>
            <p:cNvSpPr>
              <a:spLocks noChangeArrowheads="1"/>
            </p:cNvSpPr>
            <p:nvPr/>
          </p:nvSpPr>
          <p:spPr bwMode="auto">
            <a:xfrm>
              <a:off x="2736" y="2496"/>
              <a:ext cx="864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29" name="Rectangle 6"/>
            <p:cNvSpPr>
              <a:spLocks noChangeArrowheads="1"/>
            </p:cNvSpPr>
            <p:nvPr/>
          </p:nvSpPr>
          <p:spPr bwMode="auto">
            <a:xfrm>
              <a:off x="1440" y="1920"/>
              <a:ext cx="1296" cy="163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sp>
        <p:nvSpPr>
          <p:cNvPr id="10246" name="Oval 7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</a:p>
        </p:txBody>
      </p:sp>
      <p:sp>
        <p:nvSpPr>
          <p:cNvPr id="10254" name="Oval 15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55" name="Oval 16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56" name="Rectangle 18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10257" name="Rectangle 19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10258" name="Rectangle 20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</a:p>
        </p:txBody>
      </p:sp>
      <p:sp>
        <p:nvSpPr>
          <p:cNvPr id="10259" name="Rectangle 21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</a:p>
        </p:txBody>
      </p:sp>
      <p:sp>
        <p:nvSpPr>
          <p:cNvPr id="10260" name="Rectangle 22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</a:p>
        </p:txBody>
      </p:sp>
      <p:sp>
        <p:nvSpPr>
          <p:cNvPr id="10261" name="Rectangle 23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61</a:t>
            </a:r>
          </a:p>
        </p:txBody>
      </p:sp>
      <p:sp>
        <p:nvSpPr>
          <p:cNvPr id="10262" name="Oval 24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63" name="AutoShape 25"/>
          <p:cNvCxnSpPr>
            <a:cxnSpLocks noChangeShapeType="1"/>
            <a:stCxn id="10262" idx="3"/>
            <a:endCxn id="10257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4" name="AutoShape 26"/>
          <p:cNvCxnSpPr>
            <a:cxnSpLocks noChangeShapeType="1"/>
            <a:stCxn id="10262" idx="5"/>
            <a:endCxn id="10317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5" name="AutoShape 27"/>
          <p:cNvCxnSpPr>
            <a:cxnSpLocks noChangeShapeType="1"/>
            <a:stCxn id="10316" idx="3"/>
            <a:endCxn id="10318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6" name="AutoShape 28"/>
          <p:cNvCxnSpPr>
            <a:cxnSpLocks noChangeShapeType="1"/>
            <a:stCxn id="10316" idx="5"/>
            <a:endCxn id="10319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7" name="AutoShape 29"/>
          <p:cNvCxnSpPr>
            <a:cxnSpLocks noChangeShapeType="1"/>
            <a:stCxn id="10321" idx="0"/>
            <a:endCxn id="10324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8" name="AutoShape 30"/>
          <p:cNvCxnSpPr>
            <a:cxnSpLocks noChangeShapeType="1"/>
            <a:stCxn id="10322" idx="0"/>
            <a:endCxn id="10324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69" name="Oval 31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70" name="AutoShape 32"/>
          <p:cNvCxnSpPr>
            <a:cxnSpLocks noChangeShapeType="1"/>
            <a:stCxn id="10323" idx="0"/>
            <a:endCxn id="10269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71" name="AutoShape 33"/>
          <p:cNvCxnSpPr>
            <a:cxnSpLocks noChangeShapeType="1"/>
            <a:stCxn id="10258" idx="0"/>
            <a:endCxn id="10269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72" name="Oval 34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73" name="AutoShape 35"/>
          <p:cNvCxnSpPr>
            <a:cxnSpLocks noChangeShapeType="1"/>
            <a:stCxn id="10260" idx="0"/>
            <a:endCxn id="10272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74" name="AutoShape 36"/>
          <p:cNvCxnSpPr>
            <a:cxnSpLocks noChangeShapeType="1"/>
            <a:stCxn id="10261" idx="0"/>
            <a:endCxn id="10272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75" name="Oval 37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76" name="AutoShape 38"/>
          <p:cNvCxnSpPr>
            <a:cxnSpLocks noChangeShapeType="1"/>
            <a:stCxn id="10256" idx="0"/>
            <a:endCxn id="10275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77" name="AutoShape 39"/>
          <p:cNvCxnSpPr>
            <a:cxnSpLocks noChangeShapeType="1"/>
            <a:stCxn id="10262" idx="0"/>
            <a:endCxn id="10275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09960" name="Group 40"/>
          <p:cNvGrpSpPr>
            <a:grpSpLocks/>
          </p:cNvGrpSpPr>
          <p:nvPr/>
        </p:nvGrpSpPr>
        <p:grpSpPr bwMode="auto">
          <a:xfrm>
            <a:off x="1600200" y="3124200"/>
            <a:ext cx="4648200" cy="2362200"/>
            <a:chOff x="1008" y="1968"/>
            <a:chExt cx="2928" cy="1488"/>
          </a:xfrm>
        </p:grpSpPr>
        <p:sp>
          <p:nvSpPr>
            <p:cNvPr id="10316" name="Oval 41"/>
            <p:cNvSpPr>
              <a:spLocks noChangeArrowheads="1"/>
            </p:cNvSpPr>
            <p:nvPr/>
          </p:nvSpPr>
          <p:spPr bwMode="auto">
            <a:xfrm>
              <a:off x="1632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12</a:t>
              </a:r>
              <a:endParaRPr lang="en-US" altLang="en-US" sz="2800">
                <a:solidFill>
                  <a:schemeClr val="accent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17" name="Rectangle 42"/>
            <p:cNvSpPr>
              <a:spLocks noChangeArrowheads="1"/>
            </p:cNvSpPr>
            <p:nvPr/>
          </p:nvSpPr>
          <p:spPr bwMode="auto">
            <a:xfrm>
              <a:off x="100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8</a:t>
              </a:r>
            </a:p>
          </p:txBody>
        </p:sp>
        <p:sp>
          <p:nvSpPr>
            <p:cNvPr id="10318" name="Rectangle 43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12</a:t>
              </a:r>
            </a:p>
          </p:txBody>
        </p:sp>
        <p:sp>
          <p:nvSpPr>
            <p:cNvPr id="10319" name="Rectangle 44"/>
            <p:cNvSpPr>
              <a:spLocks noChangeArrowheads="1"/>
            </p:cNvSpPr>
            <p:nvPr/>
          </p:nvSpPr>
          <p:spPr bwMode="auto">
            <a:xfrm>
              <a:off x="1872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14</a:t>
              </a:r>
            </a:p>
          </p:txBody>
        </p:sp>
        <p:sp>
          <p:nvSpPr>
            <p:cNvPr id="10320" name="Rectangle 45"/>
            <p:cNvSpPr>
              <a:spLocks noChangeArrowheads="1"/>
            </p:cNvSpPr>
            <p:nvPr/>
          </p:nvSpPr>
          <p:spPr bwMode="auto">
            <a:xfrm>
              <a:off x="2304" y="2544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17</a:t>
              </a:r>
            </a:p>
          </p:txBody>
        </p:sp>
        <p:sp>
          <p:nvSpPr>
            <p:cNvPr id="10321" name="Rectangle 46"/>
            <p:cNvSpPr>
              <a:spLocks noChangeArrowheads="1"/>
            </p:cNvSpPr>
            <p:nvPr/>
          </p:nvSpPr>
          <p:spPr bwMode="auto">
            <a:xfrm>
              <a:off x="2736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26</a:t>
              </a:r>
            </a:p>
          </p:txBody>
        </p:sp>
        <p:sp>
          <p:nvSpPr>
            <p:cNvPr id="10322" name="Rectangle 47"/>
            <p:cNvSpPr>
              <a:spLocks noChangeArrowheads="1"/>
            </p:cNvSpPr>
            <p:nvPr/>
          </p:nvSpPr>
          <p:spPr bwMode="auto">
            <a:xfrm>
              <a:off x="316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35</a:t>
              </a:r>
            </a:p>
          </p:txBody>
        </p:sp>
        <p:sp>
          <p:nvSpPr>
            <p:cNvPr id="10323" name="Rectangle 48"/>
            <p:cNvSpPr>
              <a:spLocks noChangeArrowheads="1"/>
            </p:cNvSpPr>
            <p:nvPr/>
          </p:nvSpPr>
          <p:spPr bwMode="auto">
            <a:xfrm>
              <a:off x="360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41</a:t>
              </a:r>
            </a:p>
          </p:txBody>
        </p:sp>
        <p:sp>
          <p:nvSpPr>
            <p:cNvPr id="10324" name="Oval 49"/>
            <p:cNvSpPr>
              <a:spLocks noChangeArrowheads="1"/>
            </p:cNvSpPr>
            <p:nvPr/>
          </p:nvSpPr>
          <p:spPr bwMode="auto">
            <a:xfrm>
              <a:off x="2928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26</a:t>
              </a:r>
              <a:endParaRPr lang="en-US" altLang="en-US" sz="2800">
                <a:solidFill>
                  <a:schemeClr val="accent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25" name="Oval 50"/>
            <p:cNvSpPr>
              <a:spLocks noChangeArrowheads="1"/>
            </p:cNvSpPr>
            <p:nvPr/>
          </p:nvSpPr>
          <p:spPr bwMode="auto">
            <a:xfrm>
              <a:off x="1968" y="1968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14</a:t>
              </a:r>
              <a:endParaRPr lang="en-US" altLang="en-US" sz="2800">
                <a:solidFill>
                  <a:schemeClr val="accent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10279" name="Oval 51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80" name="Oval 52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81" name="AutoShape 53"/>
          <p:cNvCxnSpPr>
            <a:cxnSpLocks noChangeShapeType="1"/>
            <a:stCxn id="10316" idx="0"/>
            <a:endCxn id="10325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2" name="AutoShape 54"/>
          <p:cNvCxnSpPr>
            <a:cxnSpLocks noChangeShapeType="1"/>
            <a:stCxn id="10320" idx="0"/>
            <a:endCxn id="10325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3" name="AutoShape 55"/>
          <p:cNvCxnSpPr>
            <a:cxnSpLocks noChangeShapeType="1"/>
            <a:stCxn id="10324" idx="0"/>
            <a:endCxn id="10279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4" name="AutoShape 56"/>
          <p:cNvCxnSpPr>
            <a:cxnSpLocks noChangeShapeType="1"/>
            <a:stCxn id="10269" idx="0"/>
            <a:endCxn id="10279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5" name="AutoShape 57"/>
          <p:cNvCxnSpPr>
            <a:cxnSpLocks noChangeShapeType="1"/>
            <a:stCxn id="10259" idx="0"/>
            <a:endCxn id="10280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6" name="AutoShape 58"/>
          <p:cNvCxnSpPr>
            <a:cxnSpLocks noChangeShapeType="1"/>
            <a:stCxn id="10272" idx="0"/>
            <a:endCxn id="10280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87" name="Oval 59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88" name="Oval 60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89" name="AutoShape 61"/>
          <p:cNvCxnSpPr>
            <a:cxnSpLocks noChangeShapeType="1"/>
            <a:stCxn id="10275" idx="7"/>
            <a:endCxn id="10288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0" name="AutoShape 62"/>
          <p:cNvCxnSpPr>
            <a:cxnSpLocks noChangeShapeType="1"/>
            <a:stCxn id="10325" idx="1"/>
            <a:endCxn id="10288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1" name="AutoShape 63"/>
          <p:cNvCxnSpPr>
            <a:cxnSpLocks noChangeShapeType="1"/>
            <a:stCxn id="10279" idx="7"/>
            <a:endCxn id="10287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2" name="AutoShape 64"/>
          <p:cNvCxnSpPr>
            <a:cxnSpLocks noChangeShapeType="1"/>
            <a:stCxn id="10287" idx="5"/>
            <a:endCxn id="10280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93" name="Oval 65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  <a:endParaRPr lang="en-US" altLang="en-US" sz="2800" dirty="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94" name="AutoShape 66"/>
          <p:cNvCxnSpPr>
            <a:cxnSpLocks noChangeShapeType="1"/>
            <a:stCxn id="10288" idx="7"/>
            <a:endCxn id="10293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5" name="AutoShape 67"/>
          <p:cNvCxnSpPr>
            <a:cxnSpLocks noChangeShapeType="1"/>
            <a:stCxn id="10293" idx="5"/>
            <a:endCxn id="10287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96" name="Text Box 68"/>
          <p:cNvSpPr txBox="1">
            <a:spLocks noChangeArrowheads="1"/>
          </p:cNvSpPr>
          <p:nvPr/>
        </p:nvSpPr>
        <p:spPr bwMode="auto">
          <a:xfrm>
            <a:off x="1927225" y="5791200"/>
            <a:ext cx="3914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ANGE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-Q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UERY</a:t>
            </a:r>
            <a:r>
              <a:rPr lang="en-US" altLang="en-US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([7, 41])</a:t>
            </a:r>
            <a:endParaRPr lang="en-US" altLang="en-US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97" name="Line 69"/>
          <p:cNvSpPr>
            <a:spLocks noChangeShapeType="1"/>
          </p:cNvSpPr>
          <p:nvPr/>
        </p:nvSpPr>
        <p:spPr bwMode="auto">
          <a:xfrm>
            <a:off x="1524000" y="5791200"/>
            <a:ext cx="472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98" name="Group 70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x</a:t>
              </a:r>
            </a:p>
          </p:txBody>
        </p:sp>
        <p:sp>
          <p:nvSpPr>
            <p:cNvPr id="10312" name="AutoShape 72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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13" name="AutoShape 73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&gt;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0314" name="AutoShape 74"/>
            <p:cNvCxnSpPr>
              <a:cxnSpLocks noChangeShapeType="1"/>
              <a:stCxn id="10311" idx="3"/>
              <a:endCxn id="10312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315" name="AutoShape 75"/>
            <p:cNvCxnSpPr>
              <a:cxnSpLocks noChangeShapeType="1"/>
              <a:stCxn id="10311" idx="5"/>
              <a:endCxn id="10313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0299" name="Rectangle 76"/>
          <p:cNvSpPr>
            <a:spLocks noChangeArrowheads="1"/>
          </p:cNvSpPr>
          <p:nvPr/>
        </p:nvSpPr>
        <p:spPr bwMode="auto">
          <a:xfrm>
            <a:off x="1368425" y="161925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chemeClr val="tx2"/>
                </a:solidFill>
              </a:rPr>
              <a:t>Balanced Binary Search Tree </a:t>
            </a:r>
            <a:br>
              <a:rPr lang="en-US" altLang="en-US" sz="4000" b="1">
                <a:solidFill>
                  <a:schemeClr val="tx2"/>
                </a:solidFill>
              </a:rPr>
            </a:br>
            <a:r>
              <a:rPr lang="en-US" altLang="en-US" sz="4000" b="1">
                <a:solidFill>
                  <a:schemeClr val="tx2"/>
                </a:solidFill>
              </a:rPr>
              <a:t> -- a bit different</a:t>
            </a:r>
          </a:p>
        </p:txBody>
      </p:sp>
      <p:grpSp>
        <p:nvGrpSpPr>
          <p:cNvPr id="210017" name="Group 97"/>
          <p:cNvGrpSpPr>
            <a:grpSpLocks/>
          </p:cNvGrpSpPr>
          <p:nvPr/>
        </p:nvGrpSpPr>
        <p:grpSpPr bwMode="auto">
          <a:xfrm>
            <a:off x="687388" y="1293813"/>
            <a:ext cx="4113212" cy="4200525"/>
            <a:chOff x="433" y="815"/>
            <a:chExt cx="2591" cy="2646"/>
          </a:xfrm>
        </p:grpSpPr>
        <p:sp>
          <p:nvSpPr>
            <p:cNvPr id="10306" name="Oval 80"/>
            <p:cNvSpPr>
              <a:spLocks noChangeArrowheads="1"/>
            </p:cNvSpPr>
            <p:nvPr/>
          </p:nvSpPr>
          <p:spPr bwMode="auto">
            <a:xfrm>
              <a:off x="1205" y="1396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7" name="Oval 82"/>
            <p:cNvSpPr>
              <a:spLocks noChangeArrowheads="1"/>
            </p:cNvSpPr>
            <p:nvPr/>
          </p:nvSpPr>
          <p:spPr bwMode="auto">
            <a:xfrm>
              <a:off x="2645" y="815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8" name="Oval 83"/>
            <p:cNvSpPr>
              <a:spLocks noChangeArrowheads="1"/>
            </p:cNvSpPr>
            <p:nvPr/>
          </p:nvSpPr>
          <p:spPr bwMode="auto">
            <a:xfrm>
              <a:off x="773" y="2543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9" name="Oval 85"/>
            <p:cNvSpPr>
              <a:spLocks noChangeArrowheads="1"/>
            </p:cNvSpPr>
            <p:nvPr/>
          </p:nvSpPr>
          <p:spPr bwMode="auto">
            <a:xfrm>
              <a:off x="433" y="1963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10" name="Rectangle 86"/>
            <p:cNvSpPr>
              <a:spLocks noChangeArrowheads="1"/>
            </p:cNvSpPr>
            <p:nvPr/>
          </p:nvSpPr>
          <p:spPr bwMode="auto">
            <a:xfrm>
              <a:off x="1008" y="3120"/>
              <a:ext cx="341" cy="341"/>
            </a:xfrm>
            <a:prstGeom prst="rect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grpSp>
        <p:nvGrpSpPr>
          <p:cNvPr id="210018" name="Group 98"/>
          <p:cNvGrpSpPr>
            <a:grpSpLocks/>
          </p:cNvGrpSpPr>
          <p:nvPr/>
        </p:nvGrpSpPr>
        <p:grpSpPr bwMode="auto">
          <a:xfrm>
            <a:off x="5335588" y="2216150"/>
            <a:ext cx="1752600" cy="3286125"/>
            <a:chOff x="3361" y="1396"/>
            <a:chExt cx="1104" cy="2070"/>
          </a:xfrm>
        </p:grpSpPr>
        <p:sp>
          <p:nvSpPr>
            <p:cNvPr id="10302" name="Oval 84"/>
            <p:cNvSpPr>
              <a:spLocks noChangeArrowheads="1"/>
            </p:cNvSpPr>
            <p:nvPr/>
          </p:nvSpPr>
          <p:spPr bwMode="auto">
            <a:xfrm>
              <a:off x="4086" y="1396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3" name="Oval 88"/>
            <p:cNvSpPr>
              <a:spLocks noChangeArrowheads="1"/>
            </p:cNvSpPr>
            <p:nvPr/>
          </p:nvSpPr>
          <p:spPr bwMode="auto">
            <a:xfrm>
              <a:off x="3361" y="1967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4" name="Oval 89"/>
            <p:cNvSpPr>
              <a:spLocks noChangeArrowheads="1"/>
            </p:cNvSpPr>
            <p:nvPr/>
          </p:nvSpPr>
          <p:spPr bwMode="auto">
            <a:xfrm>
              <a:off x="3792" y="2543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5" name="Rectangle 96"/>
            <p:cNvSpPr>
              <a:spLocks noChangeArrowheads="1"/>
            </p:cNvSpPr>
            <p:nvPr/>
          </p:nvSpPr>
          <p:spPr bwMode="auto">
            <a:xfrm>
              <a:off x="3600" y="3125"/>
              <a:ext cx="341" cy="341"/>
            </a:xfrm>
            <a:prstGeom prst="rect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1D range query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4267200" y="1219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805363" y="1066800"/>
            <a:ext cx="7572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root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733800" y="1676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800600" y="2590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267200" y="3048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273" name="AutoShape 9"/>
          <p:cNvCxnSpPr>
            <a:cxnSpLocks noChangeShapeType="1"/>
            <a:stCxn id="11269" idx="7"/>
            <a:endCxn id="11267" idx="3"/>
          </p:cNvCxnSpPr>
          <p:nvPr/>
        </p:nvCxnSpPr>
        <p:spPr bwMode="auto">
          <a:xfrm flipV="1">
            <a:off x="4124325" y="16097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AutoShape 10"/>
          <p:cNvCxnSpPr>
            <a:cxnSpLocks noChangeShapeType="1"/>
            <a:stCxn id="11269" idx="5"/>
            <a:endCxn id="11270" idx="1"/>
          </p:cNvCxnSpPr>
          <p:nvPr/>
        </p:nvCxnSpPr>
        <p:spPr bwMode="auto">
          <a:xfrm>
            <a:off x="4124325" y="20669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AutoShape 11"/>
          <p:cNvCxnSpPr>
            <a:cxnSpLocks noChangeShapeType="1"/>
            <a:stCxn id="11270" idx="5"/>
            <a:endCxn id="11271" idx="1"/>
          </p:cNvCxnSpPr>
          <p:nvPr/>
        </p:nvCxnSpPr>
        <p:spPr bwMode="auto">
          <a:xfrm>
            <a:off x="4657725" y="25241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AutoShape 12"/>
          <p:cNvCxnSpPr>
            <a:cxnSpLocks noChangeShapeType="1"/>
            <a:stCxn id="11271" idx="3"/>
            <a:endCxn id="11272" idx="7"/>
          </p:cNvCxnSpPr>
          <p:nvPr/>
        </p:nvCxnSpPr>
        <p:spPr bwMode="auto">
          <a:xfrm flipH="1">
            <a:off x="4657725" y="29813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AutoShape 13"/>
          <p:cNvCxnSpPr>
            <a:cxnSpLocks noChangeShapeType="1"/>
            <a:stCxn id="11269" idx="3"/>
          </p:cNvCxnSpPr>
          <p:nvPr/>
        </p:nvCxnSpPr>
        <p:spPr bwMode="auto">
          <a:xfrm flipH="1">
            <a:off x="3581400" y="2066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AutoShape 14"/>
          <p:cNvCxnSpPr>
            <a:cxnSpLocks noChangeShapeType="1"/>
            <a:stCxn id="11270" idx="3"/>
          </p:cNvCxnSpPr>
          <p:nvPr/>
        </p:nvCxnSpPr>
        <p:spPr bwMode="auto">
          <a:xfrm flipH="1">
            <a:off x="4114800" y="2524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AutoShape 15"/>
          <p:cNvCxnSpPr>
            <a:cxnSpLocks noChangeShapeType="1"/>
            <a:stCxn id="11271" idx="5"/>
          </p:cNvCxnSpPr>
          <p:nvPr/>
        </p:nvCxnSpPr>
        <p:spPr bwMode="auto">
          <a:xfrm>
            <a:off x="5191125" y="29813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AutoShape 16"/>
          <p:cNvCxnSpPr>
            <a:cxnSpLocks noChangeShapeType="1"/>
            <a:stCxn id="11267" idx="5"/>
          </p:cNvCxnSpPr>
          <p:nvPr/>
        </p:nvCxnSpPr>
        <p:spPr bwMode="auto">
          <a:xfrm>
            <a:off x="4657725" y="16097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743200" y="2833688"/>
            <a:ext cx="157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split node</a:t>
            </a:r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2971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1295400" y="4038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6" name="Oval 22"/>
          <p:cNvSpPr>
            <a:spLocks noChangeArrowheads="1"/>
          </p:cNvSpPr>
          <p:nvPr/>
        </p:nvSpPr>
        <p:spPr bwMode="auto">
          <a:xfrm>
            <a:off x="5410200" y="3962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287" name="AutoShape 23"/>
          <p:cNvCxnSpPr>
            <a:cxnSpLocks noChangeShapeType="1"/>
            <a:stCxn id="11282" idx="7"/>
            <a:endCxn id="11272" idx="3"/>
          </p:cNvCxnSpPr>
          <p:nvPr/>
        </p:nvCxnSpPr>
        <p:spPr bwMode="auto">
          <a:xfrm flipV="1">
            <a:off x="3362325" y="3438525"/>
            <a:ext cx="971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AutoShape 24"/>
          <p:cNvCxnSpPr>
            <a:cxnSpLocks noChangeShapeType="1"/>
            <a:stCxn id="11282" idx="2"/>
            <a:endCxn id="11283" idx="7"/>
          </p:cNvCxnSpPr>
          <p:nvPr/>
        </p:nvCxnSpPr>
        <p:spPr bwMode="auto">
          <a:xfrm flipH="1">
            <a:off x="1685925" y="3733800"/>
            <a:ext cx="1285875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AutoShape 25"/>
          <p:cNvCxnSpPr>
            <a:cxnSpLocks noChangeShapeType="1"/>
            <a:stCxn id="11283" idx="5"/>
            <a:endCxn id="11284" idx="1"/>
          </p:cNvCxnSpPr>
          <p:nvPr/>
        </p:nvCxnSpPr>
        <p:spPr bwMode="auto">
          <a:xfrm>
            <a:off x="1685925" y="44291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AutoShape 26"/>
          <p:cNvCxnSpPr>
            <a:cxnSpLocks noChangeShapeType="1"/>
            <a:stCxn id="11284" idx="5"/>
            <a:endCxn id="11285" idx="1"/>
          </p:cNvCxnSpPr>
          <p:nvPr/>
        </p:nvCxnSpPr>
        <p:spPr bwMode="auto">
          <a:xfrm>
            <a:off x="2219325" y="49625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1" name="AutoShape 27"/>
          <p:cNvSpPr>
            <a:spLocks noChangeArrowheads="1"/>
          </p:cNvSpPr>
          <p:nvPr/>
        </p:nvSpPr>
        <p:spPr bwMode="auto">
          <a:xfrm>
            <a:off x="3505200" y="4114800"/>
            <a:ext cx="685800" cy="21336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292" name="AutoShape 28"/>
          <p:cNvCxnSpPr>
            <a:cxnSpLocks noChangeShapeType="1"/>
            <a:stCxn id="11291" idx="0"/>
            <a:endCxn id="11282" idx="5"/>
          </p:cNvCxnSpPr>
          <p:nvPr/>
        </p:nvCxnSpPr>
        <p:spPr bwMode="auto">
          <a:xfrm flipH="1" flipV="1">
            <a:off x="3362325" y="3895725"/>
            <a:ext cx="4857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3" name="AutoShape 29"/>
          <p:cNvSpPr>
            <a:spLocks noChangeArrowheads="1"/>
          </p:cNvSpPr>
          <p:nvPr/>
        </p:nvSpPr>
        <p:spPr bwMode="auto">
          <a:xfrm>
            <a:off x="2819400" y="5715000"/>
            <a:ext cx="381000" cy="533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294" name="AutoShape 30"/>
          <p:cNvCxnSpPr>
            <a:cxnSpLocks noChangeShapeType="1"/>
            <a:stCxn id="11285" idx="5"/>
            <a:endCxn id="11293" idx="0"/>
          </p:cNvCxnSpPr>
          <p:nvPr/>
        </p:nvCxnSpPr>
        <p:spPr bwMode="auto">
          <a:xfrm>
            <a:off x="2752725" y="5495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5" name="AutoShape 31"/>
          <p:cNvCxnSpPr>
            <a:cxnSpLocks noChangeShapeType="1"/>
            <a:stCxn id="11283" idx="3"/>
          </p:cNvCxnSpPr>
          <p:nvPr/>
        </p:nvCxnSpPr>
        <p:spPr bwMode="auto">
          <a:xfrm flipH="1">
            <a:off x="1143000" y="4429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6" name="AutoShape 32"/>
          <p:cNvCxnSpPr>
            <a:cxnSpLocks noChangeShapeType="1"/>
            <a:stCxn id="11284" idx="3"/>
          </p:cNvCxnSpPr>
          <p:nvPr/>
        </p:nvCxnSpPr>
        <p:spPr bwMode="auto">
          <a:xfrm flipH="1">
            <a:off x="1676400" y="4962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7" name="AutoShape 33"/>
          <p:cNvCxnSpPr>
            <a:cxnSpLocks noChangeShapeType="1"/>
            <a:stCxn id="11285" idx="3"/>
          </p:cNvCxnSpPr>
          <p:nvPr/>
        </p:nvCxnSpPr>
        <p:spPr bwMode="auto">
          <a:xfrm flipH="1">
            <a:off x="2209800" y="5495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8" name="Oval 34"/>
          <p:cNvSpPr>
            <a:spLocks noChangeArrowheads="1"/>
          </p:cNvSpPr>
          <p:nvPr/>
        </p:nvSpPr>
        <p:spPr bwMode="auto">
          <a:xfrm>
            <a:off x="6019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299" name="AutoShape 35"/>
          <p:cNvCxnSpPr>
            <a:cxnSpLocks noChangeShapeType="1"/>
            <a:stCxn id="11272" idx="5"/>
            <a:endCxn id="11298" idx="2"/>
          </p:cNvCxnSpPr>
          <p:nvPr/>
        </p:nvCxnSpPr>
        <p:spPr bwMode="auto">
          <a:xfrm>
            <a:off x="4657725" y="3438525"/>
            <a:ext cx="13620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AutoShape 36"/>
          <p:cNvCxnSpPr>
            <a:cxnSpLocks noChangeShapeType="1"/>
            <a:stCxn id="11286" idx="7"/>
            <a:endCxn id="11298" idx="3"/>
          </p:cNvCxnSpPr>
          <p:nvPr/>
        </p:nvCxnSpPr>
        <p:spPr bwMode="auto">
          <a:xfrm flipV="1">
            <a:off x="5800725" y="38957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1" name="AutoShape 37"/>
          <p:cNvSpPr>
            <a:spLocks noChangeArrowheads="1"/>
          </p:cNvSpPr>
          <p:nvPr/>
        </p:nvSpPr>
        <p:spPr bwMode="auto">
          <a:xfrm>
            <a:off x="4953000" y="4572000"/>
            <a:ext cx="533400" cy="1676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302" name="AutoShape 38"/>
          <p:cNvCxnSpPr>
            <a:cxnSpLocks noChangeShapeType="1"/>
            <a:stCxn id="11301" idx="0"/>
            <a:endCxn id="11286" idx="3"/>
          </p:cNvCxnSpPr>
          <p:nvPr/>
        </p:nvCxnSpPr>
        <p:spPr bwMode="auto">
          <a:xfrm flipV="1">
            <a:off x="5219700" y="4352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6019800" y="4419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304" name="AutoShape 40"/>
          <p:cNvSpPr>
            <a:spLocks noChangeArrowheads="1"/>
          </p:cNvSpPr>
          <p:nvPr/>
        </p:nvSpPr>
        <p:spPr bwMode="auto">
          <a:xfrm>
            <a:off x="5638800" y="5029200"/>
            <a:ext cx="457200" cy="12192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305" name="AutoShape 41"/>
          <p:cNvCxnSpPr>
            <a:cxnSpLocks noChangeShapeType="1"/>
            <a:stCxn id="11304" idx="0"/>
            <a:endCxn id="11303" idx="3"/>
          </p:cNvCxnSpPr>
          <p:nvPr/>
        </p:nvCxnSpPr>
        <p:spPr bwMode="auto">
          <a:xfrm flipV="1">
            <a:off x="5867400" y="4810125"/>
            <a:ext cx="2190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42"/>
          <p:cNvSpPr>
            <a:spLocks noChangeArrowheads="1"/>
          </p:cNvSpPr>
          <p:nvPr/>
        </p:nvSpPr>
        <p:spPr bwMode="auto">
          <a:xfrm>
            <a:off x="6629400" y="4876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307" name="AutoShape 43"/>
          <p:cNvSpPr>
            <a:spLocks noChangeArrowheads="1"/>
          </p:cNvSpPr>
          <p:nvPr/>
        </p:nvSpPr>
        <p:spPr bwMode="auto">
          <a:xfrm>
            <a:off x="6248400" y="5486400"/>
            <a:ext cx="381000" cy="762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8" name="AutoShape 44"/>
          <p:cNvSpPr>
            <a:spLocks noChangeArrowheads="1"/>
          </p:cNvSpPr>
          <p:nvPr/>
        </p:nvSpPr>
        <p:spPr bwMode="auto">
          <a:xfrm>
            <a:off x="6934200" y="58674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309" name="AutoShape 45"/>
          <p:cNvCxnSpPr>
            <a:cxnSpLocks noChangeShapeType="1"/>
            <a:stCxn id="11307" idx="0"/>
            <a:endCxn id="11306" idx="3"/>
          </p:cNvCxnSpPr>
          <p:nvPr/>
        </p:nvCxnSpPr>
        <p:spPr bwMode="auto">
          <a:xfrm flipV="1">
            <a:off x="6438900" y="52673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AutoShape 46"/>
          <p:cNvCxnSpPr>
            <a:cxnSpLocks noChangeShapeType="1"/>
            <a:stCxn id="11286" idx="5"/>
            <a:endCxn id="11303" idx="1"/>
          </p:cNvCxnSpPr>
          <p:nvPr/>
        </p:nvCxnSpPr>
        <p:spPr bwMode="auto">
          <a:xfrm>
            <a:off x="5800725" y="43529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AutoShape 47"/>
          <p:cNvCxnSpPr>
            <a:cxnSpLocks noChangeShapeType="1"/>
            <a:stCxn id="11303" idx="5"/>
            <a:endCxn id="11306" idx="1"/>
          </p:cNvCxnSpPr>
          <p:nvPr/>
        </p:nvCxnSpPr>
        <p:spPr bwMode="auto">
          <a:xfrm>
            <a:off x="6410325" y="48101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48"/>
          <p:cNvSpPr>
            <a:spLocks noChangeArrowheads="1"/>
          </p:cNvSpPr>
          <p:nvPr/>
        </p:nvSpPr>
        <p:spPr bwMode="auto">
          <a:xfrm>
            <a:off x="7239000" y="5334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313" name="AutoShape 49"/>
          <p:cNvCxnSpPr>
            <a:cxnSpLocks noChangeShapeType="1"/>
            <a:stCxn id="11308" idx="0"/>
            <a:endCxn id="11312" idx="3"/>
          </p:cNvCxnSpPr>
          <p:nvPr/>
        </p:nvCxnSpPr>
        <p:spPr bwMode="auto">
          <a:xfrm flipV="1">
            <a:off x="7086600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4" name="AutoShape 50"/>
          <p:cNvCxnSpPr>
            <a:cxnSpLocks noChangeShapeType="1"/>
            <a:stCxn id="11306" idx="5"/>
            <a:endCxn id="11312" idx="1"/>
          </p:cNvCxnSpPr>
          <p:nvPr/>
        </p:nvCxnSpPr>
        <p:spPr bwMode="auto">
          <a:xfrm>
            <a:off x="7019925" y="52673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5" name="AutoShape 51"/>
          <p:cNvCxnSpPr>
            <a:cxnSpLocks noChangeShapeType="1"/>
            <a:stCxn id="11312" idx="5"/>
          </p:cNvCxnSpPr>
          <p:nvPr/>
        </p:nvCxnSpPr>
        <p:spPr bwMode="auto">
          <a:xfrm>
            <a:off x="7629525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6" name="Line 52"/>
          <p:cNvSpPr>
            <a:spLocks noChangeShapeType="1"/>
          </p:cNvSpPr>
          <p:nvPr/>
        </p:nvSpPr>
        <p:spPr bwMode="auto">
          <a:xfrm>
            <a:off x="2819400" y="6400800"/>
            <a:ext cx="449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chemeClr val="tx1"/>
                </a:solidFill>
              </a:rPr>
              <a:t>1/23/20</a:t>
            </a:r>
          </a:p>
        </p:txBody>
      </p:sp>
      <p:sp>
        <p:nvSpPr>
          <p:cNvPr id="113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D922A58-A7EF-46DB-8534-DB34E1287D32}" type="slidenum">
              <a:rPr lang="en-US" altLang="en-US" sz="14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13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749DB7C-D9A6-43A1-8B88-C987A49B14CC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Plane Sweep for</a:t>
            </a:r>
            <a:br>
              <a:rPr lang="en-US" altLang="en-US" sz="4000" dirty="0"/>
            </a:br>
            <a:r>
              <a:rPr lang="en-US" altLang="en-US" sz="4000" dirty="0"/>
              <a:t>Closest Pair</a:t>
            </a:r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31925" y="1838325"/>
            <a:ext cx="73533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Presort 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/>
              <a:t> by </a:t>
            </a:r>
            <a:r>
              <a:rPr lang="en-US" altLang="en-US" sz="1800" i="1" dirty="0">
                <a:solidFill>
                  <a:srgbClr val="008380"/>
                </a:solidFill>
              </a:rPr>
              <a:t>x</a:t>
            </a:r>
            <a:r>
              <a:rPr lang="en-US" altLang="en-US" sz="1800" dirty="0"/>
              <a:t>-coordinate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How to store points in </a:t>
            </a:r>
            <a:r>
              <a:rPr lang="el-GR" altLang="en-US" sz="18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800" dirty="0">
                <a:cs typeface="Times New Roman" panose="02020603050405020304" pitchFamily="18" charset="0"/>
              </a:rPr>
              <a:t>-strip?</a:t>
            </a:r>
            <a:endParaRPr lang="en-US" alt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Store points in </a:t>
            </a:r>
            <a:r>
              <a:rPr lang="el-GR" altLang="en-US" sz="16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600" dirty="0">
                <a:cs typeface="Times New Roman" panose="02020603050405020304" pitchFamily="18" charset="0"/>
              </a:rPr>
              <a:t>-strip left of sweep line in a balanced binary search tree, ordered by </a:t>
            </a:r>
            <a:r>
              <a:rPr lang="en-US" altLang="en-US" sz="1600" i="1" dirty="0">
                <a:solidFill>
                  <a:srgbClr val="008380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1600" dirty="0">
                <a:cs typeface="Times New Roman" panose="02020603050405020304" pitchFamily="18" charset="0"/>
              </a:rPr>
              <a:t>-coordinate</a:t>
            </a:r>
            <a:br>
              <a:rPr lang="en-US" altLang="en-US" sz="1600" dirty="0">
                <a:cs typeface="Times New Roman" panose="02020603050405020304" pitchFamily="18" charset="0"/>
              </a:rPr>
            </a:br>
            <a:r>
              <a:rPr lang="en-US" altLang="en-US" sz="1600" dirty="0">
                <a:cs typeface="Times New Roman" panose="02020603050405020304" pitchFamily="18" charset="0"/>
              </a:rPr>
              <a:t>→ Add point, delete point, and search in </a:t>
            </a:r>
            <a:r>
              <a:rPr lang="en-US" altLang="en-US" sz="1600" dirty="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16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1600" dirty="0">
                <a:cs typeface="Times New Roman" panose="02020603050405020304" pitchFamily="18" charset="0"/>
              </a:rPr>
              <a:t> time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Event handling: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New event: Sweep line advances to point </a:t>
            </a:r>
            <a:r>
              <a:rPr lang="en-US" altLang="en-US" sz="16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16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6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endParaRPr lang="en-US" altLang="en-US" sz="1600" i="1" dirty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  <a:sym typeface="Symbol" panose="05050102010706020507" pitchFamily="18" charset="2"/>
              </a:rPr>
              <a:t>Update sweep line status: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Delete points outside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</a:rPr>
              <a:t>-strip from search tree by using previous leftmost point in strip and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1400" dirty="0">
                <a:cs typeface="Times New Roman" panose="02020603050405020304" pitchFamily="18" charset="0"/>
              </a:rPr>
              <a:t>-order on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Compute candidate points that may have distance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</a:rPr>
              <a:t> from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1400" dirty="0">
                <a:cs typeface="Times New Roman" panose="02020603050405020304" pitchFamily="18" charset="0"/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Perform a search in the search tree to find points in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–strip whose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-coordinates are at most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 away from </a:t>
            </a:r>
            <a:r>
              <a:rPr lang="en-US" altLang="en-US" sz="14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4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altLang="en-US" sz="14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1400" dirty="0">
                <a:cs typeface="Times New Roman" panose="02020603050405020304" pitchFamily="18" charset="0"/>
              </a:rPr>
              <a:t>→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x 2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cs typeface="Times New Roman" panose="02020603050405020304" pitchFamily="18" charset="0"/>
              </a:rPr>
              <a:t>rectangle</a:t>
            </a:r>
            <a:endParaRPr lang="en-US" altLang="en-US" sz="1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3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Because of the cleanliness property each pair of points to the left of the previous sweep line has distance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1400" dirty="0">
                <a:cs typeface="Times New Roman" panose="02020603050405020304" pitchFamily="18" charset="0"/>
              </a:rPr>
              <a:t>→ A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x 2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cs typeface="Times New Roman" panose="02020603050405020304" pitchFamily="18" charset="0"/>
              </a:rPr>
              <a:t>rectangle can contain at most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6 </a:t>
            </a:r>
            <a:r>
              <a:rPr lang="en-US" altLang="en-US" sz="1400" dirty="0">
                <a:cs typeface="Times New Roman" panose="02020603050405020304" pitchFamily="18" charset="0"/>
              </a:rPr>
              <a:t>such points.</a:t>
            </a:r>
            <a:endParaRPr lang="en-US" altLang="en-US" sz="1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Check distance of these points to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, and possibly update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endParaRPr lang="en-US" altLang="en-US" sz="1400" dirty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No new events necessary to discover</a:t>
            </a:r>
          </a:p>
        </p:txBody>
      </p:sp>
      <p:pic>
        <p:nvPicPr>
          <p:cNvPr id="717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128588" y="174783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9375" y="372586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71438" y="4279900"/>
            <a:ext cx="2332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+ 6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71438" y="5219700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O(6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114300" y="6057900"/>
            <a:ext cx="286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Total runtime:</a:t>
            </a:r>
            <a:r>
              <a:rPr lang="en-US" altLang="en-US" sz="2000">
                <a:solidFill>
                  <a:srgbClr val="009999"/>
                </a:solidFill>
              </a:rPr>
              <a:t> O(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 log 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 flipV="1">
            <a:off x="106363" y="5959475"/>
            <a:ext cx="1798637" cy="635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2" name="Rectangle 15"/>
          <p:cNvSpPr>
            <a:spLocks noChangeArrowheads="1"/>
          </p:cNvSpPr>
          <p:nvPr/>
        </p:nvSpPr>
        <p:spPr bwMode="auto">
          <a:xfrm>
            <a:off x="7315200" y="5157788"/>
            <a:ext cx="609600" cy="1371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3" name="Line 16"/>
          <p:cNvSpPr>
            <a:spLocks noChangeShapeType="1"/>
          </p:cNvSpPr>
          <p:nvPr/>
        </p:nvSpPr>
        <p:spPr bwMode="auto">
          <a:xfrm>
            <a:off x="7315200" y="58435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4" name="AutoShape 17"/>
          <p:cNvSpPr>
            <a:spLocks/>
          </p:cNvSpPr>
          <p:nvPr/>
        </p:nvSpPr>
        <p:spPr bwMode="auto">
          <a:xfrm>
            <a:off x="8001000" y="5157788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5" name="AutoShape 18"/>
          <p:cNvSpPr>
            <a:spLocks/>
          </p:cNvSpPr>
          <p:nvPr/>
        </p:nvSpPr>
        <p:spPr bwMode="auto">
          <a:xfrm>
            <a:off x="8001000" y="5843588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8077200" y="5310188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8077200" y="6072188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88" name="AutoShape 21"/>
          <p:cNvSpPr>
            <a:spLocks/>
          </p:cNvSpPr>
          <p:nvPr/>
        </p:nvSpPr>
        <p:spPr bwMode="auto">
          <a:xfrm rot="5400000">
            <a:off x="7581900" y="6283325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9" name="Rectangle 22"/>
          <p:cNvSpPr>
            <a:spLocks noChangeArrowheads="1"/>
          </p:cNvSpPr>
          <p:nvPr/>
        </p:nvSpPr>
        <p:spPr bwMode="auto">
          <a:xfrm>
            <a:off x="7467600" y="6551613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90" name="Oval 23"/>
          <p:cNvSpPr>
            <a:spLocks noChangeArrowheads="1"/>
          </p:cNvSpPr>
          <p:nvPr/>
        </p:nvSpPr>
        <p:spPr bwMode="auto">
          <a:xfrm>
            <a:off x="7869238" y="58102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1" name="Oval 24"/>
          <p:cNvSpPr>
            <a:spLocks noChangeArrowheads="1"/>
          </p:cNvSpPr>
          <p:nvPr/>
        </p:nvSpPr>
        <p:spPr bwMode="auto">
          <a:xfrm>
            <a:off x="7896225" y="51196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2" name="Oval 25"/>
          <p:cNvSpPr>
            <a:spLocks noChangeArrowheads="1"/>
          </p:cNvSpPr>
          <p:nvPr/>
        </p:nvSpPr>
        <p:spPr bwMode="auto">
          <a:xfrm>
            <a:off x="7277100" y="5114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3" name="Oval 26"/>
          <p:cNvSpPr>
            <a:spLocks noChangeArrowheads="1"/>
          </p:cNvSpPr>
          <p:nvPr/>
        </p:nvSpPr>
        <p:spPr bwMode="auto">
          <a:xfrm>
            <a:off x="7270750" y="57991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4" name="Oval 27"/>
          <p:cNvSpPr>
            <a:spLocks noChangeArrowheads="1"/>
          </p:cNvSpPr>
          <p:nvPr/>
        </p:nvSpPr>
        <p:spPr bwMode="auto">
          <a:xfrm>
            <a:off x="7273925" y="64817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5" name="Oval 28"/>
          <p:cNvSpPr>
            <a:spLocks noChangeArrowheads="1"/>
          </p:cNvSpPr>
          <p:nvPr/>
        </p:nvSpPr>
        <p:spPr bwMode="auto">
          <a:xfrm>
            <a:off x="7878763" y="64770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6" name="Oval 1"/>
          <p:cNvSpPr>
            <a:spLocks noChangeArrowheads="1"/>
          </p:cNvSpPr>
          <p:nvPr/>
        </p:nvSpPr>
        <p:spPr bwMode="auto">
          <a:xfrm>
            <a:off x="2133600" y="378142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7197" name="Oval 28"/>
          <p:cNvSpPr>
            <a:spLocks noChangeArrowheads="1"/>
          </p:cNvSpPr>
          <p:nvPr/>
        </p:nvSpPr>
        <p:spPr bwMode="auto">
          <a:xfrm>
            <a:off x="2143125" y="420052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7198" name="Oval 29"/>
          <p:cNvSpPr>
            <a:spLocks noChangeArrowheads="1"/>
          </p:cNvSpPr>
          <p:nvPr/>
        </p:nvSpPr>
        <p:spPr bwMode="auto">
          <a:xfrm>
            <a:off x="2133600" y="524827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6191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69FA61A-B3E6-4300-AE81-73350AAC2AB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Plane Sweep: An Algorithm Design Technique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8151813" cy="4640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Plane sweep algorithms (also called sweep line algorithms) are a special kind of incremental algorithms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Their correctness follows inductively by maintaining the cleanliness property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/>
              <a:t>Common</a:t>
            </a:r>
            <a:r>
              <a:rPr lang="en-US" altLang="en-US"/>
              <a:t> runtimes in the plane are </a:t>
            </a:r>
            <a:r>
              <a:rPr lang="en-US" altLang="en-US">
                <a:solidFill>
                  <a:srgbClr val="008380"/>
                </a:solidFill>
              </a:rPr>
              <a:t>O(</a:t>
            </a:r>
            <a:r>
              <a:rPr lang="en-US" altLang="en-US" i="1">
                <a:solidFill>
                  <a:srgbClr val="008380"/>
                </a:solidFill>
              </a:rPr>
              <a:t>n</a:t>
            </a:r>
            <a:r>
              <a:rPr lang="en-US" altLang="en-US">
                <a:solidFill>
                  <a:srgbClr val="008380"/>
                </a:solidFill>
              </a:rPr>
              <a:t> log </a:t>
            </a:r>
            <a:r>
              <a:rPr lang="en-US" altLang="en-US" i="1">
                <a:solidFill>
                  <a:srgbClr val="008380"/>
                </a:solidFill>
              </a:rPr>
              <a:t>n</a:t>
            </a:r>
            <a:r>
              <a:rPr lang="en-US" altLang="en-US">
                <a:solidFill>
                  <a:srgbClr val="008380"/>
                </a:solidFill>
              </a:rPr>
              <a:t>)</a:t>
            </a:r>
            <a:r>
              <a:rPr lang="en-US" alt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>
                <a:solidFill>
                  <a:srgbClr val="008380"/>
                </a:solidFill>
              </a:rPr>
              <a:t>n</a:t>
            </a:r>
            <a:r>
              <a:rPr lang="en-US" altLang="en-US"/>
              <a:t> events are processed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Update of sweep line status takes </a:t>
            </a:r>
            <a:r>
              <a:rPr lang="en-US" altLang="en-US">
                <a:solidFill>
                  <a:srgbClr val="008380"/>
                </a:solidFill>
              </a:rPr>
              <a:t>O(log </a:t>
            </a:r>
            <a:r>
              <a:rPr lang="en-US" altLang="en-US" i="1">
                <a:solidFill>
                  <a:srgbClr val="008380"/>
                </a:solidFill>
              </a:rPr>
              <a:t>n</a:t>
            </a:r>
            <a:r>
              <a:rPr lang="en-US" altLang="en-US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Update of event queue: </a:t>
            </a:r>
            <a:r>
              <a:rPr lang="en-US" altLang="en-US">
                <a:solidFill>
                  <a:srgbClr val="008380"/>
                </a:solidFill>
              </a:rPr>
              <a:t>O(log </a:t>
            </a:r>
            <a:r>
              <a:rPr lang="en-US" altLang="en-US" i="1">
                <a:solidFill>
                  <a:srgbClr val="008380"/>
                </a:solidFill>
              </a:rPr>
              <a:t>n</a:t>
            </a:r>
            <a:r>
              <a:rPr lang="en-US" altLang="en-US">
                <a:solidFill>
                  <a:srgbClr val="008380"/>
                </a:solidFill>
              </a:rPr>
              <a:t>)</a:t>
            </a:r>
            <a:r>
              <a:rPr lang="en-US" altLang="en-US"/>
              <a:t> per event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  <a:endParaRPr lang="en-US" altLang="en-US" sz="14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89DA25B-2FA1-4C2D-8A2B-04D5D48D4C7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Geometric Intersections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Important and basic problem in Computational Geometry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Solid modeling: Build shapes by applying set operations (intersection, union).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Robotics: Collision detection and avoidance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Geographic information systems: Overlay two subdivisions (e.g., road network and river network)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Computer graphics: Ray shooting to render scenes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D3CFCE-9057-4119-9C0F-1CCE02D39AF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Line Segment Intersection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1668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Input: A set </a:t>
            </a:r>
            <a:r>
              <a:rPr lang="en-US" altLang="en-US" sz="2800" i="1">
                <a:solidFill>
                  <a:srgbClr val="008380"/>
                </a:solidFill>
              </a:rPr>
              <a:t>S</a:t>
            </a:r>
            <a:r>
              <a:rPr lang="en-US" altLang="en-US" sz="2800">
                <a:solidFill>
                  <a:srgbClr val="008380"/>
                </a:solidFill>
              </a:rPr>
              <a:t>={</a:t>
            </a:r>
            <a:r>
              <a:rPr lang="en-US" altLang="en-US" sz="2800" i="1">
                <a:solidFill>
                  <a:srgbClr val="008380"/>
                </a:solidFill>
              </a:rPr>
              <a:t>s</a:t>
            </a:r>
            <a:r>
              <a:rPr lang="en-US" altLang="en-US" sz="2800" baseline="-25000">
                <a:solidFill>
                  <a:srgbClr val="008380"/>
                </a:solidFill>
              </a:rPr>
              <a:t>1</a:t>
            </a:r>
            <a:r>
              <a:rPr lang="en-US" altLang="en-US" sz="2800">
                <a:solidFill>
                  <a:srgbClr val="008380"/>
                </a:solidFill>
              </a:rPr>
              <a:t>, …, </a:t>
            </a:r>
            <a:r>
              <a:rPr lang="en-US" altLang="en-US" sz="2800" i="1">
                <a:solidFill>
                  <a:srgbClr val="008380"/>
                </a:solidFill>
              </a:rPr>
              <a:t>s</a:t>
            </a:r>
            <a:r>
              <a:rPr lang="en-US" altLang="en-US" sz="2800" baseline="-25000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}</a:t>
            </a:r>
            <a:r>
              <a:rPr lang="en-US" altLang="en-US" sz="2800"/>
              <a:t> of (closed) line segments in </a:t>
            </a:r>
            <a:r>
              <a:rPr lang="en-US" altLang="en-US" sz="2800" b="1">
                <a:solidFill>
                  <a:srgbClr val="008380"/>
                </a:solidFill>
              </a:rPr>
              <a:t>R</a:t>
            </a:r>
            <a:r>
              <a:rPr lang="en-US" altLang="en-US" sz="2800" baseline="30000">
                <a:solidFill>
                  <a:srgbClr val="008380"/>
                </a:solidFill>
              </a:rPr>
              <a:t>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Output: All </a:t>
            </a:r>
            <a:r>
              <a:rPr lang="en-US" altLang="en-US" sz="2800" b="1">
                <a:solidFill>
                  <a:schemeClr val="accent2"/>
                </a:solidFill>
              </a:rPr>
              <a:t>intersection points</a:t>
            </a:r>
            <a:r>
              <a:rPr lang="en-US" altLang="en-US" sz="2800"/>
              <a:t> between segments in </a:t>
            </a:r>
            <a:r>
              <a:rPr lang="en-US" altLang="en-US" sz="2800" i="1">
                <a:solidFill>
                  <a:srgbClr val="008380"/>
                </a:solidFill>
              </a:rPr>
              <a:t>S</a:t>
            </a:r>
          </a:p>
        </p:txBody>
      </p:sp>
      <p:sp>
        <p:nvSpPr>
          <p:cNvPr id="4103" name="Line 4"/>
          <p:cNvSpPr>
            <a:spLocks noChangeShapeType="1"/>
          </p:cNvSpPr>
          <p:nvPr/>
        </p:nvSpPr>
        <p:spPr bwMode="auto">
          <a:xfrm flipV="1">
            <a:off x="1812925" y="4778375"/>
            <a:ext cx="1243013" cy="84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2414588" y="4738688"/>
            <a:ext cx="2614612" cy="10144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5" name="Line 6"/>
          <p:cNvSpPr>
            <a:spLocks noChangeShapeType="1"/>
          </p:cNvSpPr>
          <p:nvPr/>
        </p:nvSpPr>
        <p:spPr bwMode="auto">
          <a:xfrm flipH="1" flipV="1">
            <a:off x="4732338" y="3460750"/>
            <a:ext cx="14287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6" name="Line 7"/>
          <p:cNvSpPr>
            <a:spLocks noChangeShapeType="1"/>
          </p:cNvSpPr>
          <p:nvPr/>
        </p:nvSpPr>
        <p:spPr bwMode="auto">
          <a:xfrm>
            <a:off x="3587750" y="3762375"/>
            <a:ext cx="534988" cy="134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7" name="Line 8"/>
          <p:cNvSpPr>
            <a:spLocks noChangeShapeType="1"/>
          </p:cNvSpPr>
          <p:nvPr/>
        </p:nvSpPr>
        <p:spPr bwMode="auto">
          <a:xfrm flipV="1">
            <a:off x="4418013" y="4343400"/>
            <a:ext cx="1547812" cy="1401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8" name="Line 9"/>
          <p:cNvSpPr>
            <a:spLocks noChangeShapeType="1"/>
          </p:cNvSpPr>
          <p:nvPr/>
        </p:nvSpPr>
        <p:spPr bwMode="auto">
          <a:xfrm>
            <a:off x="4510088" y="3763963"/>
            <a:ext cx="2355850" cy="1782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541838" y="553402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  <p:bldP spid="197642" grpId="0" animBg="1"/>
      <p:bldP spid="197643" grpId="0" animBg="1"/>
      <p:bldP spid="197644" grpId="0" animBg="1"/>
      <p:bldP spid="1976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9E4E0C7-94D4-4FE4-B777-46D7E35EDAD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Line Segment Intersection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/>
              <a:t> line segments can intersect as few as </a:t>
            </a:r>
            <a:r>
              <a:rPr lang="en-US" altLang="en-US" sz="2400" dirty="0">
                <a:solidFill>
                  <a:srgbClr val="008380"/>
                </a:solidFill>
              </a:rPr>
              <a:t>0</a:t>
            </a:r>
            <a:r>
              <a:rPr lang="en-US" altLang="en-US" sz="2400" dirty="0"/>
              <a:t> and as many as        </a:t>
            </a:r>
            <a:br>
              <a:rPr lang="en-US" altLang="en-US" sz="2400" dirty="0"/>
            </a:br>
            <a:r>
              <a:rPr lang="en-US" altLang="en-US" sz="2400" dirty="0"/>
              <a:t>       </a:t>
            </a:r>
            <a:r>
              <a:rPr lang="en-US" altLang="en-US" sz="2400" dirty="0">
                <a:solidFill>
                  <a:srgbClr val="008380"/>
                </a:solidFill>
              </a:rPr>
              <a:t>=O(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baseline="30000" dirty="0">
                <a:solidFill>
                  <a:srgbClr val="008380"/>
                </a:solidFill>
              </a:rPr>
              <a:t>2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  <a:r>
              <a:rPr lang="en-US" altLang="en-US" sz="2400" dirty="0"/>
              <a:t> times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/>
              <a:t>Simple algorithm: Try out all pairs of line segments</a:t>
            </a:r>
            <a:br>
              <a:rPr lang="en-US" altLang="en-US" sz="2400" dirty="0"/>
            </a:br>
            <a:r>
              <a:rPr lang="en-US" altLang="en-US" sz="2400" dirty="0">
                <a:cs typeface="Times New Roman" panose="02020603050405020304" pitchFamily="18" charset="0"/>
              </a:rPr>
              <a:t>→ Takes </a:t>
            </a:r>
            <a:r>
              <a:rPr lang="en-US" altLang="en-US" sz="2400" dirty="0">
                <a:solidFill>
                  <a:srgbClr val="008380"/>
                </a:solidFill>
                <a:cs typeface="Times New Roman" panose="02020603050405020304" pitchFamily="18" charset="0"/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00838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400" dirty="0">
                <a:cs typeface="Times New Roman" panose="02020603050405020304" pitchFamily="18" charset="0"/>
              </a:rPr>
              <a:t> time</a:t>
            </a:r>
            <a:br>
              <a:rPr lang="en-US" altLang="en-US" sz="2400" dirty="0">
                <a:cs typeface="Times New Roman" panose="02020603050405020304" pitchFamily="18" charset="0"/>
              </a:rPr>
            </a:br>
            <a:r>
              <a:rPr lang="en-US" altLang="en-US" sz="2400" dirty="0">
                <a:cs typeface="Times New Roman" panose="02020603050405020304" pitchFamily="18" charset="0"/>
              </a:rPr>
              <a:t>→ Is optimal in the worst case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</a:rPr>
              <a:t>Challenge: Develop an </a:t>
            </a:r>
            <a:r>
              <a:rPr lang="en-US" altLang="en-US" sz="24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output-sensitive algorithm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</a:rPr>
              <a:t>Runtime depends on size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000" dirty="0">
                <a:cs typeface="Times New Roman" panose="02020603050405020304" pitchFamily="18" charset="0"/>
              </a:rPr>
              <a:t> of the output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</a:rPr>
              <a:t>Here: 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</a:rPr>
              <a:t>0 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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baseline="30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, where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is a constant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Our algorithm will have runtime: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O( (</a:t>
            </a:r>
            <a:r>
              <a:rPr lang="en-US" altLang="en-US" sz="20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n+k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0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Best possible runtime: 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+ k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       </a:t>
            </a:r>
            <a:b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O(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baseline="30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in worst case, but better in general</a:t>
            </a:r>
            <a:endParaRPr lang="en-US" altLang="en-US" sz="2000" dirty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7" name="AutoShape 14"/>
          <p:cNvSpPr>
            <a:spLocks noChangeArrowheads="1"/>
          </p:cNvSpPr>
          <p:nvPr/>
        </p:nvSpPr>
        <p:spPr bwMode="auto">
          <a:xfrm>
            <a:off x="1219200" y="2074863"/>
            <a:ext cx="358775" cy="433387"/>
          </a:xfrm>
          <a:prstGeom prst="bracketPair">
            <a:avLst>
              <a:gd name="adj" fmla="val 16667"/>
            </a:avLst>
          </a:prstGeom>
          <a:noFill/>
          <a:ln w="25400">
            <a:solidFill>
              <a:srgbClr val="0083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1106488" y="1914525"/>
            <a:ext cx="593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9999"/>
                </a:solidFill>
              </a:rPr>
              <a:t>n</a:t>
            </a:r>
            <a:br>
              <a:rPr lang="en-US" altLang="en-US" sz="2000">
                <a:solidFill>
                  <a:srgbClr val="009999"/>
                </a:solidFill>
              </a:rPr>
            </a:br>
            <a:r>
              <a:rPr lang="en-US" altLang="en-US" sz="2000">
                <a:solidFill>
                  <a:srgbClr val="009999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2E532D1-4561-49E1-BA11-544311514EC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Complexity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4540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/>
              <a:t>Why is runtime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+ k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optimal?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The </a:t>
            </a:r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problem requires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 in algebraic decision tree model of computation (Ben-Or ’83)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: Given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real numbers, are all of them distinct?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Solve </a:t>
            </a:r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using </a:t>
            </a:r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line segment intersection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Take 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 numbers, convert into vertical line segments. There is an intersection iff there are duplicate numbers.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If we could solve line segment intersection in 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 time, i.e., strictly faster than </a:t>
            </a:r>
            <a:r>
              <a:rPr lang="el-GR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, then </a:t>
            </a:r>
            <a:r>
              <a:rPr lang="en-US" altLang="en-US" sz="20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 could be solved faster. Contradiction.</a:t>
            </a:r>
            <a:endParaRPr lang="el-GR" altLang="en-US" sz="20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95E29F1-B57E-4460-84DD-1241AB0A1A42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Plane sweep </a:t>
            </a:r>
            <a:br>
              <a:rPr lang="en-US" altLang="en-US" sz="4000"/>
            </a:br>
            <a:r>
              <a:rPr lang="en-US" altLang="en-US" sz="4000"/>
              <a:t>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b="1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Cleanliness property: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All intersections to the left of the sweep line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have been reported</a:t>
            </a:r>
            <a:endParaRPr lang="el-GR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b="1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Sweep line status: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Store segments that intersect the sweep line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, ordered along the intersection with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b="1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Events: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Points in time when sweep line status changes </a:t>
            </a:r>
            <a:r>
              <a:rPr lang="en-US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combinatorially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(i.e., the order of segments intersecting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changes)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 Endpoints of segments (insert in beginning)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 Intersection points (compute on the fly during plane sweep)</a:t>
            </a:r>
          </a:p>
        </p:txBody>
      </p:sp>
      <p:pic>
        <p:nvPicPr>
          <p:cNvPr id="71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5F25AFA-9477-46C3-834D-ADCB1F631A8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General position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Assume that “nasty” special cases don’t happen: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No line segment is vertical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Two segments intersect in at most one point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No three segments intersect in a common point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F11020C-8D33-4FFA-B659-A558B0772B27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7" name="Line 16"/>
          <p:cNvSpPr>
            <a:spLocks noChangeShapeType="1"/>
          </p:cNvSpPr>
          <p:nvPr/>
        </p:nvSpPr>
        <p:spPr bwMode="auto">
          <a:xfrm>
            <a:off x="2536825" y="4458018"/>
            <a:ext cx="641350" cy="585787"/>
          </a:xfrm>
          <a:prstGeom prst="line">
            <a:avLst/>
          </a:prstGeom>
          <a:noFill/>
          <a:ln w="165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Closest Pair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63980"/>
            <a:ext cx="7772400" cy="882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Problem:</a:t>
            </a:r>
            <a:r>
              <a:rPr lang="en-US" altLang="en-US" sz="2800" dirty="0"/>
              <a:t> Given </a:t>
            </a:r>
            <a:r>
              <a:rPr lang="en-US" altLang="en-US" sz="2800" i="1" dirty="0">
                <a:solidFill>
                  <a:srgbClr val="008380"/>
                </a:solidFill>
              </a:rPr>
              <a:t>P</a:t>
            </a:r>
            <a:r>
              <a:rPr lang="en-US" altLang="en-US" sz="2800" dirty="0">
                <a:solidFill>
                  <a:srgbClr val="008380"/>
                </a:solidFill>
                <a:sym typeface="Symbol" panose="05050102010706020507" pitchFamily="18" charset="2"/>
              </a:rPr>
              <a:t></a:t>
            </a:r>
            <a:r>
              <a:rPr lang="en-US" altLang="en-US" sz="2800" b="1" dirty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800" baseline="30000" dirty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800" dirty="0">
                <a:sym typeface="Symbol" panose="05050102010706020507" pitchFamily="18" charset="2"/>
              </a:rPr>
              <a:t>, </a:t>
            </a:r>
            <a:r>
              <a:rPr lang="en-US" altLang="en-US" sz="2800" dirty="0">
                <a:solidFill>
                  <a:srgbClr val="008380"/>
                </a:solidFill>
                <a:sym typeface="Symbol" panose="05050102010706020507" pitchFamily="18" charset="2"/>
              </a:rPr>
              <a:t>|</a:t>
            </a:r>
            <a:r>
              <a:rPr lang="en-US" altLang="en-US" sz="2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2800" dirty="0">
                <a:solidFill>
                  <a:srgbClr val="008380"/>
                </a:solidFill>
                <a:sym typeface="Symbol" panose="05050102010706020507" pitchFamily="18" charset="2"/>
              </a:rPr>
              <a:t>|=</a:t>
            </a:r>
            <a:r>
              <a:rPr lang="en-US" altLang="en-US" sz="2800" i="1" dirty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ym typeface="Symbol" panose="05050102010706020507" pitchFamily="18" charset="2"/>
              </a:rPr>
              <a:t>, find the distance between the closest pair in </a:t>
            </a:r>
            <a:r>
              <a:rPr lang="en-US" altLang="en-US" sz="2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</a:p>
        </p:txBody>
      </p:sp>
      <p:sp>
        <p:nvSpPr>
          <p:cNvPr id="3080" name="Oval 5"/>
          <p:cNvSpPr>
            <a:spLocks noChangeArrowheads="1"/>
          </p:cNvSpPr>
          <p:nvPr/>
        </p:nvSpPr>
        <p:spPr bwMode="auto">
          <a:xfrm>
            <a:off x="3146425" y="499776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1" name="Oval 6"/>
          <p:cNvSpPr>
            <a:spLocks noChangeArrowheads="1"/>
          </p:cNvSpPr>
          <p:nvPr/>
        </p:nvSpPr>
        <p:spPr bwMode="auto">
          <a:xfrm>
            <a:off x="3770313" y="273558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2" name="Oval 7"/>
          <p:cNvSpPr>
            <a:spLocks noChangeArrowheads="1"/>
          </p:cNvSpPr>
          <p:nvPr/>
        </p:nvSpPr>
        <p:spPr bwMode="auto">
          <a:xfrm>
            <a:off x="4251325" y="431196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3" name="Oval 8"/>
          <p:cNvSpPr>
            <a:spLocks noChangeArrowheads="1"/>
          </p:cNvSpPr>
          <p:nvPr/>
        </p:nvSpPr>
        <p:spPr bwMode="auto">
          <a:xfrm>
            <a:off x="4860925" y="507396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4" name="Oval 9"/>
          <p:cNvSpPr>
            <a:spLocks noChangeArrowheads="1"/>
          </p:cNvSpPr>
          <p:nvPr/>
        </p:nvSpPr>
        <p:spPr bwMode="auto">
          <a:xfrm>
            <a:off x="6369050" y="441039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5" name="Oval 10"/>
          <p:cNvSpPr>
            <a:spLocks noChangeArrowheads="1"/>
          </p:cNvSpPr>
          <p:nvPr/>
        </p:nvSpPr>
        <p:spPr bwMode="auto">
          <a:xfrm>
            <a:off x="5303838" y="336740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6" name="Oval 11"/>
          <p:cNvSpPr>
            <a:spLocks noChangeArrowheads="1"/>
          </p:cNvSpPr>
          <p:nvPr/>
        </p:nvSpPr>
        <p:spPr bwMode="auto">
          <a:xfrm>
            <a:off x="2743200" y="357378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7" name="Oval 12"/>
          <p:cNvSpPr>
            <a:spLocks noChangeArrowheads="1"/>
          </p:cNvSpPr>
          <p:nvPr/>
        </p:nvSpPr>
        <p:spPr bwMode="auto">
          <a:xfrm>
            <a:off x="2498725" y="440245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8" name="Oval 13"/>
          <p:cNvSpPr>
            <a:spLocks noChangeArrowheads="1"/>
          </p:cNvSpPr>
          <p:nvPr/>
        </p:nvSpPr>
        <p:spPr bwMode="auto">
          <a:xfrm>
            <a:off x="1712913" y="299434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9" name="Oval 14"/>
          <p:cNvSpPr>
            <a:spLocks noChangeArrowheads="1"/>
          </p:cNvSpPr>
          <p:nvPr/>
        </p:nvSpPr>
        <p:spPr bwMode="auto">
          <a:xfrm>
            <a:off x="1255713" y="500570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DB533F79-8E78-4EC8-A74D-2C203BEF8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8" y="5479415"/>
            <a:ext cx="7772400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b="1" kern="0" dirty="0"/>
              <a:t>Naïve algorithm: </a:t>
            </a:r>
            <a:r>
              <a:rPr lang="en-US" altLang="en-US" sz="2800" kern="0" dirty="0"/>
              <a:t>Check all pairs of points in time</a:t>
            </a:r>
            <a:r>
              <a:rPr lang="en-US" altLang="en-US" sz="2800" b="1" kern="0" dirty="0"/>
              <a:t> </a:t>
            </a:r>
            <a:r>
              <a:rPr lang="en-US" altLang="en-US" sz="2800" kern="0" dirty="0">
                <a:solidFill>
                  <a:srgbClr val="008380"/>
                </a:solidFill>
                <a:sym typeface="Symbol" panose="05050102010706020507" pitchFamily="18" charset="2"/>
              </a:rPr>
              <a:t>O(n</a:t>
            </a:r>
            <a:r>
              <a:rPr lang="en-US" altLang="en-US" sz="2800" kern="0" baseline="30000" dirty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800" kern="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endParaRPr lang="en-US" altLang="en-US" sz="2800" i="1" kern="0" dirty="0">
              <a:solidFill>
                <a:srgbClr val="00838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736EB36-BE6F-45EC-968F-33CB7D4FDE5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Event Queue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Need to keep events sorted: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Lexicographic order (first by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-coordinate, and if two events have same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-coordinate then by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-coordinate)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Need to be able to remove next point, and insert new points in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Need to make sure not to process same event twice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Use a priority queue (heap), and possibly extract multiples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Or, use balanced binary search tree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734C659-792A-47AC-9F45-EFFB9208427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Sweep Line Status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333500"/>
            <a:ext cx="8624888" cy="2497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Store segments that intersect the sweep line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, ordered along the intersection with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Need to insert, delete, and find adjacent neighbor in </a:t>
            </a:r>
            <a:r>
              <a:rPr lang="en-US" altLang="en-US" sz="24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O(log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time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Use </a:t>
            </a:r>
            <a:r>
              <a:rPr lang="en-US" altLang="en-US" sz="2400" b="1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balanced binary search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tree, storing the order in which segments intersect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in leaves</a:t>
            </a:r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9" name="Oval 7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0" name="Oval 8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1" name="Oval 9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2" name="Oval 10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2620963" y="3419475"/>
            <a:ext cx="2081212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8" name="Text Box 21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b</a:t>
            </a:r>
          </a:p>
        </p:txBody>
      </p:sp>
      <p:sp>
        <p:nvSpPr>
          <p:cNvPr id="10259" name="Text Box 22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</a:p>
        </p:txBody>
      </p:sp>
      <p:sp>
        <p:nvSpPr>
          <p:cNvPr id="10260" name="Text Box 23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d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10262" name="Line 26"/>
          <p:cNvSpPr>
            <a:spLocks noChangeShapeType="1"/>
          </p:cNvSpPr>
          <p:nvPr/>
        </p:nvSpPr>
        <p:spPr bwMode="auto">
          <a:xfrm flipH="1">
            <a:off x="4016375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63" name="Text Box 27"/>
          <p:cNvSpPr txBox="1">
            <a:spLocks noChangeArrowheads="1"/>
          </p:cNvSpPr>
          <p:nvPr/>
        </p:nvSpPr>
        <p:spPr bwMode="auto">
          <a:xfrm>
            <a:off x="3840163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/>
              <a:t>b</a:t>
            </a:r>
            <a:br>
              <a:rPr lang="en-US" altLang="en-US" sz="2000" i="1"/>
            </a:br>
            <a:r>
              <a:rPr lang="en-US" altLang="en-US" sz="2000" i="1"/>
              <a:t>e</a:t>
            </a:r>
            <a:br>
              <a:rPr lang="en-US" altLang="en-US" sz="2000" i="1"/>
            </a:br>
            <a:r>
              <a:rPr lang="en-US" altLang="en-US" sz="2000" i="1"/>
              <a:t>d</a:t>
            </a:r>
          </a:p>
        </p:txBody>
      </p:sp>
      <p:sp>
        <p:nvSpPr>
          <p:cNvPr id="10264" name="Oval 29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854" name="Line 30"/>
          <p:cNvSpPr>
            <a:spLocks noChangeShapeType="1"/>
          </p:cNvSpPr>
          <p:nvPr/>
        </p:nvSpPr>
        <p:spPr bwMode="auto">
          <a:xfrm>
            <a:off x="4137025" y="5608638"/>
            <a:ext cx="190500" cy="904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5" name="Line 31"/>
          <p:cNvSpPr>
            <a:spLocks noChangeShapeType="1"/>
          </p:cNvSpPr>
          <p:nvPr/>
        </p:nvSpPr>
        <p:spPr bwMode="auto">
          <a:xfrm flipV="1">
            <a:off x="4160838" y="5797550"/>
            <a:ext cx="174625" cy="6191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6" name="Line 32"/>
          <p:cNvSpPr>
            <a:spLocks noChangeShapeType="1"/>
          </p:cNvSpPr>
          <p:nvPr/>
        </p:nvSpPr>
        <p:spPr bwMode="auto">
          <a:xfrm>
            <a:off x="4137025" y="6119813"/>
            <a:ext cx="190500" cy="904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7" name="Line 33"/>
          <p:cNvSpPr>
            <a:spLocks noChangeShapeType="1"/>
          </p:cNvSpPr>
          <p:nvPr/>
        </p:nvSpPr>
        <p:spPr bwMode="auto">
          <a:xfrm>
            <a:off x="4456113" y="5784850"/>
            <a:ext cx="182562" cy="18891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8" name="Line 34"/>
          <p:cNvSpPr>
            <a:spLocks noChangeShapeType="1"/>
          </p:cNvSpPr>
          <p:nvPr/>
        </p:nvSpPr>
        <p:spPr bwMode="auto">
          <a:xfrm flipV="1">
            <a:off x="4433888" y="6057900"/>
            <a:ext cx="228600" cy="2063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9" name="Line 35"/>
          <p:cNvSpPr>
            <a:spLocks noChangeShapeType="1"/>
          </p:cNvSpPr>
          <p:nvPr/>
        </p:nvSpPr>
        <p:spPr bwMode="auto">
          <a:xfrm flipV="1">
            <a:off x="4152900" y="6323013"/>
            <a:ext cx="174625" cy="6191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54" grpId="0" animBg="1"/>
      <p:bldP spid="205855" grpId="0" animBg="1"/>
      <p:bldP spid="205856" grpId="0" animBg="1"/>
      <p:bldP spid="205857" grpId="0" animBg="1"/>
      <p:bldP spid="205858" grpId="0" animBg="1"/>
      <p:bldP spid="20585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C93C336-B66D-4146-97EA-AAD886A708D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Event Handling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9700"/>
            <a:ext cx="8312150" cy="190341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Left segment endpoint</a:t>
            </a: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b="1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Add new segment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to the sweep line status</a:t>
            </a: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Test </a:t>
            </a:r>
            <a:r>
              <a:rPr lang="en-US" altLang="en-US" sz="2000" b="1" dirty="0">
                <a:solidFill>
                  <a:srgbClr val="0000CC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adjacent segments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on the sweep line </a:t>
            </a:r>
            <a:r>
              <a:rPr lang="en-US" altLang="en-US" sz="20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for intersection with </a:t>
            </a:r>
            <a:r>
              <a:rPr lang="en-US" altLang="en-US" sz="2000" b="1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new segment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(see Lemma)</a:t>
            </a: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Add </a:t>
            </a:r>
            <a:r>
              <a:rPr lang="en-US" altLang="en-US" sz="2000" b="1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new intersection points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to the event queue</a:t>
            </a:r>
          </a:p>
        </p:txBody>
      </p:sp>
      <p:sp>
        <p:nvSpPr>
          <p:cNvPr id="11271" name="Oval 4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2" name="Oval 5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3" name="Oval 7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4" name="Oval 8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5" name="Oval 9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6" name="Oval 10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7" name="Oval 11"/>
          <p:cNvSpPr>
            <a:spLocks noChangeArrowheads="1"/>
          </p:cNvSpPr>
          <p:nvPr/>
        </p:nvSpPr>
        <p:spPr bwMode="auto">
          <a:xfrm>
            <a:off x="3367088" y="42862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8" name="Oval 12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9" name="Oval 13"/>
          <p:cNvSpPr>
            <a:spLocks noChangeArrowheads="1"/>
          </p:cNvSpPr>
          <p:nvPr/>
        </p:nvSpPr>
        <p:spPr bwMode="auto">
          <a:xfrm>
            <a:off x="2108200" y="49053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0" name="Line 14"/>
          <p:cNvSpPr>
            <a:spLocks noChangeShapeType="1"/>
          </p:cNvSpPr>
          <p:nvPr/>
        </p:nvSpPr>
        <p:spPr bwMode="auto">
          <a:xfrm flipH="1">
            <a:off x="3846513" y="326548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1" name="Line 15"/>
          <p:cNvSpPr>
            <a:spLocks noChangeShapeType="1"/>
          </p:cNvSpPr>
          <p:nvPr/>
        </p:nvSpPr>
        <p:spPr bwMode="auto">
          <a:xfrm flipV="1">
            <a:off x="2157413" y="4327525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2" name="Line 16"/>
          <p:cNvSpPr>
            <a:spLocks noChangeShapeType="1"/>
          </p:cNvSpPr>
          <p:nvPr/>
        </p:nvSpPr>
        <p:spPr bwMode="auto">
          <a:xfrm>
            <a:off x="2620963" y="3419475"/>
            <a:ext cx="2081212" cy="10668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3" name="Line 17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4" name="Line 18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5" name="Line 19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6" name="Text Box 20"/>
          <p:cNvSpPr txBox="1">
            <a:spLocks noChangeArrowheads="1"/>
          </p:cNvSpPr>
          <p:nvPr/>
        </p:nvSpPr>
        <p:spPr bwMode="auto">
          <a:xfrm>
            <a:off x="1873250" y="45085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a</a:t>
            </a:r>
          </a:p>
        </p:txBody>
      </p:sp>
      <p:sp>
        <p:nvSpPr>
          <p:cNvPr id="11287" name="Text Box 21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b</a:t>
            </a:r>
          </a:p>
        </p:txBody>
      </p:sp>
      <p:sp>
        <p:nvSpPr>
          <p:cNvPr id="11288" name="Text Box 22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</a:p>
        </p:txBody>
      </p:sp>
      <p:sp>
        <p:nvSpPr>
          <p:cNvPr id="11289" name="Text Box 23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1290" name="Text Box 24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FFC000"/>
                </a:solidFill>
              </a:rPr>
              <a:t>e</a:t>
            </a:r>
          </a:p>
        </p:txBody>
      </p:sp>
      <p:sp>
        <p:nvSpPr>
          <p:cNvPr id="11291" name="Text Box 25"/>
          <p:cNvSpPr txBox="1">
            <a:spLocks noChangeArrowheads="1"/>
          </p:cNvSpPr>
          <p:nvPr/>
        </p:nvSpPr>
        <p:spPr bwMode="auto">
          <a:xfrm>
            <a:off x="3670300" y="5383213"/>
            <a:ext cx="3905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/>
              <a:t>b</a:t>
            </a:r>
            <a:br>
              <a:rPr lang="en-US" altLang="en-US" sz="2000" i="1"/>
            </a:br>
            <a:r>
              <a:rPr lang="en-US" altLang="en-US" sz="2000" i="1"/>
              <a:t>d</a:t>
            </a:r>
          </a:p>
        </p:txBody>
      </p:sp>
      <p:sp>
        <p:nvSpPr>
          <p:cNvPr id="210971" name="Line 27"/>
          <p:cNvSpPr>
            <a:spLocks noChangeShapeType="1"/>
          </p:cNvSpPr>
          <p:nvPr/>
        </p:nvSpPr>
        <p:spPr bwMode="auto">
          <a:xfrm flipH="1">
            <a:off x="4016375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0972" name="Text Box 28"/>
          <p:cNvSpPr txBox="1">
            <a:spLocks noChangeArrowheads="1"/>
          </p:cNvSpPr>
          <p:nvPr/>
        </p:nvSpPr>
        <p:spPr bwMode="auto">
          <a:xfrm>
            <a:off x="3840163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b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FFC000"/>
                </a:solidFill>
              </a:rPr>
              <a:t>e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10973" name="Oval 29"/>
          <p:cNvSpPr>
            <a:spLocks noChangeArrowheads="1"/>
          </p:cNvSpPr>
          <p:nvPr/>
        </p:nvSpPr>
        <p:spPr bwMode="auto">
          <a:xfrm>
            <a:off x="4319588" y="4267200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5" name="Oval 30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1" grpId="0" animBg="1"/>
      <p:bldP spid="210972" grpId="0"/>
      <p:bldP spid="21097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C4CE776-A5C3-45E0-A7C3-9D35AE692210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Event Handling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417638"/>
            <a:ext cx="7970838" cy="17049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2. Intersection point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Report new intersection point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Two segments </a:t>
            </a:r>
            <a:r>
              <a:rPr lang="en-US" altLang="en-US" sz="2000" b="1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change order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 along 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b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→ Test </a:t>
            </a:r>
            <a:r>
              <a:rPr lang="en-US" altLang="en-US" sz="2000">
                <a:solidFill>
                  <a:srgbClr val="0000CC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new adjacent segments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 for new intersection points (to insert into event queue)</a:t>
            </a:r>
          </a:p>
        </p:txBody>
      </p:sp>
      <p:sp>
        <p:nvSpPr>
          <p:cNvPr id="12295" name="Oval 29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6" name="Oval 30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7" name="Oval 32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8" name="Oval 33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9" name="Oval 34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0" name="Oval 35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1" name="Oval 36"/>
          <p:cNvSpPr>
            <a:spLocks noChangeArrowheads="1"/>
          </p:cNvSpPr>
          <p:nvPr/>
        </p:nvSpPr>
        <p:spPr bwMode="auto">
          <a:xfrm>
            <a:off x="3367088" y="42862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2" name="Oval 37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3" name="Oval 38"/>
          <p:cNvSpPr>
            <a:spLocks noChangeArrowheads="1"/>
          </p:cNvSpPr>
          <p:nvPr/>
        </p:nvSpPr>
        <p:spPr bwMode="auto">
          <a:xfrm>
            <a:off x="2108200" y="49053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4" name="Line 39"/>
          <p:cNvSpPr>
            <a:spLocks noChangeShapeType="1"/>
          </p:cNvSpPr>
          <p:nvPr/>
        </p:nvSpPr>
        <p:spPr bwMode="auto">
          <a:xfrm flipH="1">
            <a:off x="4349750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5" name="Line 40"/>
          <p:cNvSpPr>
            <a:spLocks noChangeShapeType="1"/>
          </p:cNvSpPr>
          <p:nvPr/>
        </p:nvSpPr>
        <p:spPr bwMode="auto">
          <a:xfrm flipV="1">
            <a:off x="2157413" y="4327525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6" name="Line 41"/>
          <p:cNvSpPr>
            <a:spLocks noChangeShapeType="1"/>
          </p:cNvSpPr>
          <p:nvPr/>
        </p:nvSpPr>
        <p:spPr bwMode="auto">
          <a:xfrm>
            <a:off x="2620963" y="3419475"/>
            <a:ext cx="2103437" cy="1066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7" name="Line 42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8" name="Line 43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9" name="Line 44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10" name="Text Box 45"/>
          <p:cNvSpPr txBox="1">
            <a:spLocks noChangeArrowheads="1"/>
          </p:cNvSpPr>
          <p:nvPr/>
        </p:nvSpPr>
        <p:spPr bwMode="auto">
          <a:xfrm>
            <a:off x="1873250" y="45085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a</a:t>
            </a:r>
          </a:p>
        </p:txBody>
      </p:sp>
      <p:sp>
        <p:nvSpPr>
          <p:cNvPr id="12311" name="Text Box 46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2312" name="Text Box 47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12313" name="Text Box 48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2314" name="Text Box 49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12315" name="Text Box 50"/>
          <p:cNvSpPr txBox="1">
            <a:spLocks noChangeArrowheads="1"/>
          </p:cNvSpPr>
          <p:nvPr/>
        </p:nvSpPr>
        <p:spPr bwMode="auto">
          <a:xfrm>
            <a:off x="4173538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c</a:t>
            </a:r>
            <a:br>
              <a:rPr lang="en-US" altLang="en-US" sz="2000" i="1"/>
            </a:br>
            <a:r>
              <a:rPr lang="en-US" altLang="en-US" sz="2000" i="1">
                <a:solidFill>
                  <a:schemeClr val="accent2"/>
                </a:solidFill>
              </a:rPr>
              <a:t>e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>
                <a:solidFill>
                  <a:schemeClr val="accent2"/>
                </a:solidFill>
              </a:rPr>
              <a:t>b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2316" name="Line 51"/>
          <p:cNvSpPr>
            <a:spLocks noChangeShapeType="1"/>
          </p:cNvSpPr>
          <p:nvPr/>
        </p:nvSpPr>
        <p:spPr bwMode="auto">
          <a:xfrm flipH="1">
            <a:off x="4016375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17" name="Text Box 52"/>
          <p:cNvSpPr txBox="1">
            <a:spLocks noChangeArrowheads="1"/>
          </p:cNvSpPr>
          <p:nvPr/>
        </p:nvSpPr>
        <p:spPr bwMode="auto">
          <a:xfrm>
            <a:off x="3840163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>
                <a:solidFill>
                  <a:schemeClr val="accent2"/>
                </a:solidFill>
              </a:rPr>
              <a:t>b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>
                <a:solidFill>
                  <a:schemeClr val="accent2"/>
                </a:solidFill>
              </a:rPr>
              <a:t>e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/>
              <a:t>d</a:t>
            </a:r>
          </a:p>
        </p:txBody>
      </p:sp>
      <p:sp>
        <p:nvSpPr>
          <p:cNvPr id="12318" name="Oval 53"/>
          <p:cNvSpPr>
            <a:spLocks noChangeArrowheads="1"/>
          </p:cNvSpPr>
          <p:nvPr/>
        </p:nvSpPr>
        <p:spPr bwMode="auto">
          <a:xfrm>
            <a:off x="4319588" y="4267200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2022" name="Rectangle 54"/>
          <p:cNvSpPr>
            <a:spLocks noChangeArrowheads="1"/>
          </p:cNvSpPr>
          <p:nvPr/>
        </p:nvSpPr>
        <p:spPr bwMode="auto">
          <a:xfrm>
            <a:off x="5205413" y="5235575"/>
            <a:ext cx="3808412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Note: “new” intersection might have been already detected earlier.</a:t>
            </a:r>
          </a:p>
        </p:txBody>
      </p:sp>
      <p:sp>
        <p:nvSpPr>
          <p:cNvPr id="12320" name="Oval 55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" name="Oval 29"/>
          <p:cNvSpPr>
            <a:spLocks noChangeArrowheads="1"/>
          </p:cNvSpPr>
          <p:nvPr/>
        </p:nvSpPr>
        <p:spPr bwMode="auto">
          <a:xfrm>
            <a:off x="4449763" y="4041775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022" grpId="0" animBg="1"/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0132911-D803-44F2-8C82-6F61F3BCB9D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Event Handling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4163"/>
            <a:ext cx="8312150" cy="1468437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3. Right segment endpoint</a:t>
            </a:r>
          </a:p>
          <a:p>
            <a:pPr marL="838200" lvl="1" indent="-3810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Delete segment from sweep line status</a:t>
            </a:r>
          </a:p>
          <a:p>
            <a:pPr marL="838200" lvl="1" indent="-3810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b="1">
                <a:solidFill>
                  <a:srgbClr val="0000CC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Two segments become adjacent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. Check for intersection points (to insert in event queue)</a:t>
            </a:r>
          </a:p>
          <a:p>
            <a:pPr marL="838200" lvl="1" indent="-381000"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0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319" name="Oval 4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1" name="Oval 6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367088" y="42862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2108200" y="49053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9" name="Line 14"/>
          <p:cNvSpPr>
            <a:spLocks noChangeShapeType="1"/>
          </p:cNvSpPr>
          <p:nvPr/>
        </p:nvSpPr>
        <p:spPr bwMode="auto">
          <a:xfrm flipH="1">
            <a:off x="4532313" y="326548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auto">
          <a:xfrm flipV="1">
            <a:off x="2157413" y="4327525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1" name="Line 16"/>
          <p:cNvSpPr>
            <a:spLocks noChangeShapeType="1"/>
          </p:cNvSpPr>
          <p:nvPr/>
        </p:nvSpPr>
        <p:spPr bwMode="auto">
          <a:xfrm>
            <a:off x="2620963" y="3419475"/>
            <a:ext cx="2049462" cy="1052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2" name="Line 17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3" name="Line 18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1873250" y="45085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a</a:t>
            </a:r>
          </a:p>
        </p:txBody>
      </p:sp>
      <p:sp>
        <p:nvSpPr>
          <p:cNvPr id="13336" name="Text Box 21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b</a:t>
            </a:r>
          </a:p>
        </p:txBody>
      </p:sp>
      <p:sp>
        <p:nvSpPr>
          <p:cNvPr id="13337" name="Text Box 22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13338" name="Text Box 23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3339" name="Text Box 24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13340" name="Text Box 25"/>
          <p:cNvSpPr txBox="1">
            <a:spLocks noChangeArrowheads="1"/>
          </p:cNvSpPr>
          <p:nvPr/>
        </p:nvSpPr>
        <p:spPr bwMode="auto">
          <a:xfrm>
            <a:off x="4356100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tx2"/>
                </a:solidFill>
              </a:rPr>
              <a:t>e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c</a:t>
            </a:r>
            <a:br>
              <a:rPr lang="en-US" altLang="en-US" sz="2000" i="1">
                <a:solidFill>
                  <a:schemeClr val="tx2"/>
                </a:solidFill>
              </a:rPr>
            </a:br>
            <a:r>
              <a:rPr lang="en-US" altLang="en-US" sz="2000" i="1">
                <a:solidFill>
                  <a:schemeClr val="tx2"/>
                </a:solidFill>
              </a:rPr>
              <a:t>b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3341" name="Line 26"/>
          <p:cNvSpPr>
            <a:spLocks noChangeShapeType="1"/>
          </p:cNvSpPr>
          <p:nvPr/>
        </p:nvSpPr>
        <p:spPr bwMode="auto">
          <a:xfrm flipH="1">
            <a:off x="4687888" y="326548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42" name="Text Box 27"/>
          <p:cNvSpPr txBox="1">
            <a:spLocks noChangeArrowheads="1"/>
          </p:cNvSpPr>
          <p:nvPr/>
        </p:nvSpPr>
        <p:spPr bwMode="auto">
          <a:xfrm>
            <a:off x="4511675" y="5383213"/>
            <a:ext cx="3905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e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c</a:t>
            </a:r>
            <a:br>
              <a:rPr lang="en-US" altLang="en-US" sz="2000" i="1">
                <a:solidFill>
                  <a:srgbClr val="0000CC"/>
                </a:solidFill>
              </a:rPr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3343" name="Oval 28"/>
          <p:cNvSpPr>
            <a:spLocks noChangeArrowheads="1"/>
          </p:cNvSpPr>
          <p:nvPr/>
        </p:nvSpPr>
        <p:spPr bwMode="auto">
          <a:xfrm>
            <a:off x="4319588" y="4267200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7223125" y="4313238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F64B28A-D9DA-4C3E-AB44-844ECD7CD32A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Intersection Lemma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5155"/>
            <a:ext cx="7772400" cy="3878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Lemma:</a:t>
            </a:r>
            <a:r>
              <a:rPr lang="en-US" altLang="en-US" sz="2400" dirty="0"/>
              <a:t> Let </a:t>
            </a:r>
            <a:r>
              <a:rPr lang="en-US" altLang="en-US" sz="2400" i="1" dirty="0">
                <a:solidFill>
                  <a:srgbClr val="008380"/>
                </a:solidFill>
              </a:rPr>
              <a:t>s</a:t>
            </a:r>
            <a:r>
              <a:rPr lang="en-US" altLang="en-US" sz="2400" dirty="0"/>
              <a:t>, </a:t>
            </a:r>
            <a:r>
              <a:rPr lang="en-US" altLang="en-US" sz="2400" i="1" dirty="0">
                <a:solidFill>
                  <a:srgbClr val="008380"/>
                </a:solidFill>
              </a:rPr>
              <a:t>s’</a:t>
            </a:r>
            <a:r>
              <a:rPr lang="en-US" altLang="en-US" sz="2400" dirty="0"/>
              <a:t> be two non-vertical segments whose interiors intersect in a single point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. Assume there is no third segment passing through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. Then there is an event point to the left of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where </a:t>
            </a:r>
            <a:r>
              <a:rPr lang="en-US" altLang="en-US" sz="2400" i="1" dirty="0">
                <a:solidFill>
                  <a:srgbClr val="008380"/>
                </a:solidFill>
              </a:rPr>
              <a:t>s</a:t>
            </a:r>
            <a:r>
              <a:rPr lang="en-US" altLang="en-US" sz="2400" dirty="0"/>
              <a:t> and </a:t>
            </a:r>
            <a:r>
              <a:rPr lang="en-US" altLang="en-US" sz="2400" i="1" dirty="0">
                <a:solidFill>
                  <a:srgbClr val="008380"/>
                </a:solidFill>
              </a:rPr>
              <a:t>s’</a:t>
            </a:r>
            <a:r>
              <a:rPr lang="en-US" altLang="en-US" sz="2400" dirty="0"/>
              <a:t> become adjacent (and hence are tested for intersection).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Proof:</a:t>
            </a:r>
            <a:r>
              <a:rPr lang="en-US" altLang="en-US" sz="2400" dirty="0"/>
              <a:t> Consider placement of sweep line infinitesimally left of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. </a:t>
            </a:r>
            <a:r>
              <a:rPr lang="en-US" altLang="en-US" sz="2400" dirty="0">
                <a:cs typeface="Times New Roman" panose="02020603050405020304" pitchFamily="18" charset="0"/>
              </a:rPr>
              <a:t>Segments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</a:rPr>
              <a:t>s’</a:t>
            </a:r>
            <a:r>
              <a:rPr lang="en-US" altLang="en-US" sz="2400" dirty="0">
                <a:cs typeface="Times New Roman" panose="02020603050405020304" pitchFamily="18" charset="0"/>
              </a:rPr>
              <a:t> are adjacent along sweep line. Hence there must have been a </a:t>
            </a:r>
            <a:r>
              <a:rPr lang="en-US" altLang="en-US" sz="24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previous event point</a:t>
            </a:r>
            <a:r>
              <a:rPr lang="en-US" altLang="en-US" sz="2400" dirty="0">
                <a:cs typeface="Times New Roman" panose="02020603050405020304" pitchFamily="18" charset="0"/>
              </a:rPr>
              <a:t> where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solidFill>
                  <a:srgbClr val="008380"/>
                </a:solidFill>
                <a:cs typeface="Times New Roman" panose="02020603050405020304" pitchFamily="18" charset="0"/>
              </a:rPr>
              <a:t>s’</a:t>
            </a:r>
            <a:r>
              <a:rPr lang="en-US" altLang="en-US" sz="2400" dirty="0">
                <a:cs typeface="Times New Roman" panose="02020603050405020304" pitchFamily="18" charset="0"/>
              </a:rPr>
              <a:t> become adjacent.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3208338" y="5402263"/>
            <a:ext cx="1912937" cy="731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3124200" y="5219700"/>
            <a:ext cx="2430463" cy="663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5" name="Oval 6"/>
          <p:cNvSpPr>
            <a:spLocks noChangeArrowheads="1"/>
          </p:cNvSpPr>
          <p:nvPr/>
        </p:nvSpPr>
        <p:spPr bwMode="auto">
          <a:xfrm>
            <a:off x="4518025" y="5567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346" name="Text Box 7"/>
          <p:cNvSpPr txBox="1">
            <a:spLocks noChangeArrowheads="1"/>
          </p:cNvSpPr>
          <p:nvPr/>
        </p:nvSpPr>
        <p:spPr bwMode="auto">
          <a:xfrm>
            <a:off x="4471988" y="55594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3038475" y="57578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s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3168650" y="489585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s’</a:t>
            </a:r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3589338" y="5707063"/>
            <a:ext cx="952500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 flipV="1">
            <a:off x="3581400" y="5189538"/>
            <a:ext cx="1311275" cy="639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3810000" y="5083175"/>
            <a:ext cx="2522538" cy="131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4030" name="Oval 14"/>
          <p:cNvSpPr>
            <a:spLocks noChangeArrowheads="1"/>
          </p:cNvSpPr>
          <p:nvPr/>
        </p:nvSpPr>
        <p:spPr bwMode="auto">
          <a:xfrm>
            <a:off x="4175125" y="5468938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>
            <a:off x="4481513" y="4978400"/>
            <a:ext cx="0" cy="13731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4032" name="Line 16"/>
          <p:cNvSpPr>
            <a:spLocks noChangeShapeType="1"/>
          </p:cNvSpPr>
          <p:nvPr/>
        </p:nvSpPr>
        <p:spPr bwMode="auto">
          <a:xfrm flipH="1">
            <a:off x="4206875" y="4956175"/>
            <a:ext cx="7938" cy="1395413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0" grpId="0" animBg="1"/>
      <p:bldP spid="214031" grpId="0" animBg="1"/>
      <p:bldP spid="2140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B0511AF-097F-4C7B-A8FD-257FA7B5122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Runtime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78263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Sweep line status updates: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Event queue operations: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),</a:t>
            </a:r>
            <a:r>
              <a:rPr lang="en-US" altLang="en-US" sz="2800">
                <a:cs typeface="Times New Roman" panose="02020603050405020304" pitchFamily="18" charset="0"/>
              </a:rPr>
              <a:t> as the total number of stored events is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2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, and each operation takes time </a:t>
            </a:r>
            <a:b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O(log(2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)) = O(log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= O(log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sz="2800">
              <a:solidFill>
                <a:srgbClr val="00838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There are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+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events. Hence the total runtime is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O((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+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) 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367" name="AutoShape 16"/>
          <p:cNvSpPr>
            <a:spLocks noChangeArrowheads="1"/>
          </p:cNvSpPr>
          <p:nvPr/>
        </p:nvSpPr>
        <p:spPr bwMode="auto">
          <a:xfrm>
            <a:off x="2500313" y="4395788"/>
            <a:ext cx="1211262" cy="366712"/>
          </a:xfrm>
          <a:prstGeom prst="wedgeRectCallout">
            <a:avLst>
              <a:gd name="adj1" fmla="val 7796"/>
              <a:gd name="adj2" fmla="val -120130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k</a:t>
            </a:r>
            <a:r>
              <a:rPr lang="en-US" altLang="en-US" sz="2000">
                <a:solidFill>
                  <a:srgbClr val="009999"/>
                </a:solidFill>
              </a:rPr>
              <a:t> = O(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 baseline="30000">
                <a:solidFill>
                  <a:srgbClr val="009999"/>
                </a:solidFill>
              </a:rPr>
              <a:t>2</a:t>
            </a:r>
            <a:r>
              <a:rPr lang="en-US" altLang="en-US" sz="2000">
                <a:solidFill>
                  <a:srgbClr val="009999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BC9A7AB-5661-402F-A64F-8F4B64ECE8A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Plane Sweep: An Algorithm Design Technique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77188" cy="2392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Simulate sweeping a vertical line from left to right across the plane.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Maintain </a:t>
            </a:r>
            <a:r>
              <a:rPr lang="en-US" altLang="en-US" sz="2000" b="1" dirty="0">
                <a:solidFill>
                  <a:schemeClr val="accent2"/>
                </a:solidFill>
              </a:rPr>
              <a:t>cleanliness property</a:t>
            </a:r>
            <a:r>
              <a:rPr lang="en-US" altLang="en-US" sz="2000" dirty="0"/>
              <a:t>: At any point in time, to the left of the sweep line everything is clean, i.e., properly processed.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b="1" dirty="0">
                <a:solidFill>
                  <a:schemeClr val="accent2"/>
                </a:solidFill>
              </a:rPr>
              <a:t>Sweep line status</a:t>
            </a:r>
            <a:r>
              <a:rPr lang="en-US" altLang="en-US" sz="2000" dirty="0"/>
              <a:t>: Store information along the sweep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</a:rPr>
              <a:t>Events</a:t>
            </a:r>
            <a:r>
              <a:rPr lang="en-US" altLang="en-US" sz="2000" dirty="0"/>
              <a:t>: Discrete points in time when the sweep line status needs to be updated</a:t>
            </a:r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3146425" y="56149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3862388" y="37719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4251325" y="49291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4860925" y="56911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7" name="Oval 9"/>
          <p:cNvSpPr>
            <a:spLocks noChangeArrowheads="1"/>
          </p:cNvSpPr>
          <p:nvPr/>
        </p:nvSpPr>
        <p:spPr bwMode="auto">
          <a:xfrm>
            <a:off x="6369050" y="502761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8" name="Oval 10"/>
          <p:cNvSpPr>
            <a:spLocks noChangeArrowheads="1"/>
          </p:cNvSpPr>
          <p:nvPr/>
        </p:nvSpPr>
        <p:spPr bwMode="auto">
          <a:xfrm>
            <a:off x="5303838" y="39846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9" name="Oval 11"/>
          <p:cNvSpPr>
            <a:spLocks noChangeArrowheads="1"/>
          </p:cNvSpPr>
          <p:nvPr/>
        </p:nvSpPr>
        <p:spPr bwMode="auto">
          <a:xfrm>
            <a:off x="2743200" y="41910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0" name="Oval 12"/>
          <p:cNvSpPr>
            <a:spLocks noChangeArrowheads="1"/>
          </p:cNvSpPr>
          <p:nvPr/>
        </p:nvSpPr>
        <p:spPr bwMode="auto">
          <a:xfrm>
            <a:off x="2498725" y="50196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1" name="Oval 13"/>
          <p:cNvSpPr>
            <a:spLocks noChangeArrowheads="1"/>
          </p:cNvSpPr>
          <p:nvPr/>
        </p:nvSpPr>
        <p:spPr bwMode="auto">
          <a:xfrm>
            <a:off x="1712913" y="36115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2" name="Oval 14"/>
          <p:cNvSpPr>
            <a:spLocks noChangeArrowheads="1"/>
          </p:cNvSpPr>
          <p:nvPr/>
        </p:nvSpPr>
        <p:spPr bwMode="auto">
          <a:xfrm>
            <a:off x="1255713" y="56229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9455" name="Line 15"/>
          <p:cNvSpPr>
            <a:spLocks noChangeShapeType="1"/>
          </p:cNvSpPr>
          <p:nvPr/>
        </p:nvSpPr>
        <p:spPr bwMode="auto">
          <a:xfrm flipH="1">
            <a:off x="533400" y="3511550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6" name="Line 16"/>
          <p:cNvSpPr>
            <a:spLocks noChangeShapeType="1"/>
          </p:cNvSpPr>
          <p:nvPr/>
        </p:nvSpPr>
        <p:spPr bwMode="auto">
          <a:xfrm flipH="1">
            <a:off x="1296988" y="3511550"/>
            <a:ext cx="7937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7" name="Line 17"/>
          <p:cNvSpPr>
            <a:spLocks noChangeShapeType="1"/>
          </p:cNvSpPr>
          <p:nvPr/>
        </p:nvSpPr>
        <p:spPr bwMode="auto">
          <a:xfrm flipH="1">
            <a:off x="1754188" y="3519488"/>
            <a:ext cx="7937" cy="2706687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 flipH="1">
            <a:off x="2540000" y="3509963"/>
            <a:ext cx="7938" cy="2706687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9" name="Line 19"/>
          <p:cNvSpPr>
            <a:spLocks noChangeShapeType="1"/>
          </p:cNvSpPr>
          <p:nvPr/>
        </p:nvSpPr>
        <p:spPr bwMode="auto">
          <a:xfrm flipH="1">
            <a:off x="2782888" y="3521075"/>
            <a:ext cx="7937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0" name="Line 20"/>
          <p:cNvSpPr>
            <a:spLocks noChangeShapeType="1"/>
          </p:cNvSpPr>
          <p:nvPr/>
        </p:nvSpPr>
        <p:spPr bwMode="auto">
          <a:xfrm flipH="1">
            <a:off x="3178175" y="3513138"/>
            <a:ext cx="7938" cy="2706687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 flipH="1">
            <a:off x="3895725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2" name="Line 22"/>
          <p:cNvSpPr>
            <a:spLocks noChangeShapeType="1"/>
          </p:cNvSpPr>
          <p:nvPr/>
        </p:nvSpPr>
        <p:spPr bwMode="auto">
          <a:xfrm flipH="1">
            <a:off x="4292600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3" name="Line 23"/>
          <p:cNvSpPr>
            <a:spLocks noChangeShapeType="1"/>
          </p:cNvSpPr>
          <p:nvPr/>
        </p:nvSpPr>
        <p:spPr bwMode="auto">
          <a:xfrm flipH="1">
            <a:off x="4902200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4" name="Line 24"/>
          <p:cNvSpPr>
            <a:spLocks noChangeShapeType="1"/>
          </p:cNvSpPr>
          <p:nvPr/>
        </p:nvSpPr>
        <p:spPr bwMode="auto">
          <a:xfrm flipH="1">
            <a:off x="5337175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5" name="Line 25"/>
          <p:cNvSpPr>
            <a:spLocks noChangeShapeType="1"/>
          </p:cNvSpPr>
          <p:nvPr/>
        </p:nvSpPr>
        <p:spPr bwMode="auto">
          <a:xfrm flipH="1">
            <a:off x="6411913" y="3521075"/>
            <a:ext cx="7937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6434 3.7037E-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  <p:bldP spid="189455" grpId="0" animBg="1"/>
      <p:bldP spid="189455" grpId="1" animBg="1"/>
      <p:bldP spid="189456" grpId="0" animBg="1"/>
      <p:bldP spid="189456" grpId="1" animBg="1"/>
      <p:bldP spid="189457" grpId="0" animBg="1"/>
      <p:bldP spid="189457" grpId="1" animBg="1"/>
      <p:bldP spid="189458" grpId="0" animBg="1"/>
      <p:bldP spid="189458" grpId="1" animBg="1"/>
      <p:bldP spid="189459" grpId="0" animBg="1"/>
      <p:bldP spid="189459" grpId="1" animBg="1"/>
      <p:bldP spid="189460" grpId="0" animBg="1"/>
      <p:bldP spid="189460" grpId="1" animBg="1"/>
      <p:bldP spid="189461" grpId="0" animBg="1"/>
      <p:bldP spid="189461" grpId="1" animBg="1"/>
      <p:bldP spid="189462" grpId="0" animBg="1"/>
      <p:bldP spid="189462" grpId="1" animBg="1"/>
      <p:bldP spid="189463" grpId="0" animBg="1"/>
      <p:bldP spid="189463" grpId="1" animBg="1"/>
      <p:bldP spid="189464" grpId="0" animBg="1"/>
      <p:bldP spid="189464" grpId="1" animBg="1"/>
      <p:bldP spid="1894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63B22E9-0B5D-4A9B-B142-51F73E9C7CA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Plane Sweep: An Algorithm Design Technique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77188" cy="2392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Simulate sweeping a vertical line from left to right across the plane.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Maintain </a:t>
            </a:r>
            <a:r>
              <a:rPr lang="en-US" altLang="en-US" sz="2000" b="1" dirty="0">
                <a:solidFill>
                  <a:schemeClr val="accent2"/>
                </a:solidFill>
              </a:rPr>
              <a:t>cleanliness property</a:t>
            </a:r>
            <a:r>
              <a:rPr lang="en-US" altLang="en-US" sz="2000" dirty="0"/>
              <a:t>: At any point in time, to the left of the sweep line everything is clean, i.e., properly processed.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b="1" dirty="0">
                <a:solidFill>
                  <a:schemeClr val="accent2"/>
                </a:solidFill>
              </a:rPr>
              <a:t>Sweep line status</a:t>
            </a:r>
            <a:r>
              <a:rPr lang="en-US" altLang="en-US" sz="2000" dirty="0"/>
              <a:t>: Store information along the sweep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</a:rPr>
              <a:t>Events</a:t>
            </a:r>
            <a:r>
              <a:rPr lang="en-US" altLang="en-US" sz="2000" dirty="0"/>
              <a:t>: Discrete points in time when the sweep line status needs to be updated</a:t>
            </a: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835025" y="3603625"/>
            <a:ext cx="7532688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/>
              <a:t>Algorithm</a:t>
            </a:r>
            <a:r>
              <a:rPr lang="en-US" altLang="en-US" sz="1800"/>
              <a:t> Generic_Plane_Sweep: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Initialize </a:t>
            </a:r>
            <a:r>
              <a:rPr lang="en-US" altLang="en-US" sz="1800" b="1">
                <a:solidFill>
                  <a:schemeClr val="accent2"/>
                </a:solidFill>
              </a:rPr>
              <a:t>sweep line status</a:t>
            </a:r>
            <a:r>
              <a:rPr lang="en-US" altLang="en-US" sz="1800"/>
              <a:t> </a:t>
            </a:r>
            <a:r>
              <a:rPr lang="en-US" altLang="en-US" sz="1800" i="1">
                <a:solidFill>
                  <a:srgbClr val="008380"/>
                </a:solidFill>
              </a:rPr>
              <a:t>S</a:t>
            </a:r>
            <a:r>
              <a:rPr lang="en-US" altLang="en-US" sz="1800"/>
              <a:t> at time </a:t>
            </a:r>
            <a:r>
              <a:rPr lang="en-US" altLang="en-US" sz="1800" i="1">
                <a:solidFill>
                  <a:srgbClr val="008380"/>
                </a:solidFill>
              </a:rPr>
              <a:t>x</a:t>
            </a:r>
            <a:r>
              <a:rPr lang="en-US" altLang="en-US" sz="1800">
                <a:solidFill>
                  <a:srgbClr val="008380"/>
                </a:solidFill>
              </a:rPr>
              <a:t>=-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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Store initial events in </a:t>
            </a:r>
            <a:r>
              <a:rPr lang="en-US" altLang="en-US" sz="1800" b="1">
                <a:solidFill>
                  <a:schemeClr val="accent2"/>
                </a:solidFill>
              </a:rPr>
              <a:t>event queue </a:t>
            </a:r>
            <a:r>
              <a:rPr lang="en-US" altLang="en-US" sz="1800" i="1">
                <a:solidFill>
                  <a:srgbClr val="008380"/>
                </a:solidFill>
              </a:rPr>
              <a:t>Q</a:t>
            </a:r>
            <a:r>
              <a:rPr lang="en-US" altLang="en-US" sz="1800"/>
              <a:t>, a priority queue ordered by </a:t>
            </a:r>
            <a:r>
              <a:rPr lang="en-US" altLang="en-US" sz="1800" i="1">
                <a:solidFill>
                  <a:srgbClr val="008380"/>
                </a:solidFill>
              </a:rPr>
              <a:t>x</a:t>
            </a:r>
            <a:r>
              <a:rPr lang="en-US" altLang="en-US" sz="1800"/>
              <a:t>-coordinate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while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Q </a:t>
            </a:r>
            <a:r>
              <a:rPr lang="en-US" altLang="en-US" sz="1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 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  <a:sym typeface="Symbol" panose="05050102010706020507" pitchFamily="18" charset="2"/>
              </a:rPr>
              <a:t>	// extract next event e: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1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 = Q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.extractMin();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// handle event: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Update sweep line status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	Discover new upcoming events and insert them into </a:t>
            </a:r>
            <a:r>
              <a:rPr lang="en-US" altLang="en-US" sz="1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E793CB6-F9AE-4712-81CD-8A26345ECAA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1082675" y="3254375"/>
            <a:ext cx="7307263" cy="814388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Plane Sweep for</a:t>
            </a:r>
            <a:br>
              <a:rPr lang="en-US" altLang="en-US" sz="4000" dirty="0"/>
            </a:br>
            <a:r>
              <a:rPr lang="en-US" altLang="en-US" sz="4000" dirty="0"/>
              <a:t>Closest Pair</a:t>
            </a:r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Problem:</a:t>
            </a:r>
            <a:r>
              <a:rPr lang="en-US" altLang="en-US" sz="2800" dirty="0"/>
              <a:t> Given </a:t>
            </a:r>
            <a:r>
              <a:rPr lang="en-US" altLang="en-US" sz="2800" i="1" dirty="0">
                <a:solidFill>
                  <a:srgbClr val="008380"/>
                </a:solidFill>
              </a:rPr>
              <a:t>P</a:t>
            </a:r>
            <a:r>
              <a:rPr lang="en-US" altLang="en-US" sz="2800" dirty="0">
                <a:solidFill>
                  <a:srgbClr val="008380"/>
                </a:solidFill>
                <a:sym typeface="Symbol" panose="05050102010706020507" pitchFamily="18" charset="2"/>
              </a:rPr>
              <a:t></a:t>
            </a:r>
            <a:r>
              <a:rPr lang="en-US" altLang="en-US" sz="2800" b="1" dirty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800" baseline="30000" dirty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800" dirty="0">
                <a:sym typeface="Symbol" panose="05050102010706020507" pitchFamily="18" charset="2"/>
              </a:rPr>
              <a:t>, </a:t>
            </a:r>
            <a:r>
              <a:rPr lang="en-US" altLang="en-US" sz="2800" dirty="0">
                <a:solidFill>
                  <a:srgbClr val="008380"/>
                </a:solidFill>
                <a:sym typeface="Symbol" panose="05050102010706020507" pitchFamily="18" charset="2"/>
              </a:rPr>
              <a:t>|</a:t>
            </a:r>
            <a:r>
              <a:rPr lang="en-US" altLang="en-US" sz="2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2800" dirty="0">
                <a:solidFill>
                  <a:srgbClr val="008380"/>
                </a:solidFill>
                <a:sym typeface="Symbol" panose="05050102010706020507" pitchFamily="18" charset="2"/>
              </a:rPr>
              <a:t>|=</a:t>
            </a:r>
            <a:r>
              <a:rPr lang="en-US" altLang="en-US" sz="2800" i="1" dirty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ym typeface="Symbol" panose="05050102010706020507" pitchFamily="18" charset="2"/>
              </a:rPr>
              <a:t>, find the distance of the closest pair in </a:t>
            </a:r>
            <a:r>
              <a:rPr lang="en-US" altLang="en-US" sz="2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chemeClr val="accent2"/>
                </a:solidFill>
              </a:rPr>
              <a:t>Sweep line status:</a:t>
            </a:r>
            <a:r>
              <a:rPr lang="en-US" altLang="en-US" sz="28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Store current distance </a:t>
            </a:r>
            <a:r>
              <a:rPr lang="el-GR" altLang="en-US" sz="2400" dirty="0">
                <a:cs typeface="Times New Roman" panose="02020603050405020304" pitchFamily="18" charset="0"/>
              </a:rPr>
              <a:t>Δ</a:t>
            </a:r>
            <a:r>
              <a:rPr lang="en-US" altLang="en-US" sz="2400" dirty="0">
                <a:cs typeface="Times New Roman" panose="02020603050405020304" pitchFamily="18" charset="0"/>
              </a:rPr>
              <a:t> of closest pair of points to the left of the sweep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Store points in the </a:t>
            </a:r>
            <a:r>
              <a:rPr lang="el-GR" altLang="en-US" sz="2400" dirty="0">
                <a:cs typeface="Times New Roman" panose="02020603050405020304" pitchFamily="18" charset="0"/>
              </a:rPr>
              <a:t>Δ</a:t>
            </a:r>
            <a:r>
              <a:rPr lang="en-US" altLang="en-US" sz="2400" dirty="0">
                <a:cs typeface="Times New Roman" panose="02020603050405020304" pitchFamily="18" charset="0"/>
              </a:rPr>
              <a:t>-strip left of the sweep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Store pointer to the leftmost point in the strip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Events:</a:t>
            </a:r>
            <a:r>
              <a:rPr lang="en-US" altLang="en-US" sz="2800" dirty="0">
                <a:cs typeface="Times New Roman" panose="02020603050405020304" pitchFamily="18" charset="0"/>
              </a:rPr>
              <a:t> All points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</a:rPr>
              <a:t>. No new events will be added during the sweep. </a:t>
            </a:r>
            <a:br>
              <a:rPr lang="en-US" altLang="en-US" sz="2800" dirty="0">
                <a:cs typeface="Times New Roman" panose="02020603050405020304" pitchFamily="18" charset="0"/>
              </a:rPr>
            </a:br>
            <a:r>
              <a:rPr lang="en-US" altLang="en-US" sz="2800" dirty="0">
                <a:cs typeface="Times New Roman" panose="02020603050405020304" pitchFamily="18" charset="0"/>
              </a:rPr>
              <a:t>→ Presort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</a:rPr>
              <a:t> by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cs typeface="Times New Roman" panose="02020603050405020304" pitchFamily="18" charset="0"/>
              </a:rPr>
              <a:t>-coordinate. </a:t>
            </a:r>
            <a:endParaRPr lang="en-US" altLang="en-US" sz="28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2" name="AutoShape 5"/>
          <p:cNvSpPr>
            <a:spLocks noChangeArrowheads="1"/>
          </p:cNvSpPr>
          <p:nvPr/>
        </p:nvSpPr>
        <p:spPr bwMode="auto">
          <a:xfrm>
            <a:off x="4602163" y="2720975"/>
            <a:ext cx="2492375" cy="449263"/>
          </a:xfrm>
          <a:prstGeom prst="wedgeRectCallout">
            <a:avLst>
              <a:gd name="adj1" fmla="val -51657"/>
              <a:gd name="adj2" fmla="val 110778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Cleanliness property</a:t>
            </a:r>
          </a:p>
        </p:txBody>
      </p:sp>
      <p:pic>
        <p:nvPicPr>
          <p:cNvPr id="615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749DB7C-D9A6-43A1-8B88-C987A49B14CC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Plane Sweep for</a:t>
            </a:r>
            <a:br>
              <a:rPr lang="en-US" altLang="en-US" sz="4000" dirty="0"/>
            </a:br>
            <a:r>
              <a:rPr lang="en-US" altLang="en-US" sz="4000" dirty="0"/>
              <a:t>Closest Pair</a:t>
            </a:r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31925" y="1838325"/>
            <a:ext cx="73533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Presort 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/>
              <a:t> by </a:t>
            </a:r>
            <a:r>
              <a:rPr lang="en-US" altLang="en-US" sz="1800" i="1" dirty="0">
                <a:solidFill>
                  <a:srgbClr val="008380"/>
                </a:solidFill>
              </a:rPr>
              <a:t>x</a:t>
            </a:r>
            <a:r>
              <a:rPr lang="en-US" altLang="en-US" sz="1800" dirty="0"/>
              <a:t>-coordinate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How to store points in </a:t>
            </a:r>
            <a:r>
              <a:rPr lang="el-GR" altLang="en-US" sz="18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800" dirty="0">
                <a:cs typeface="Times New Roman" panose="02020603050405020304" pitchFamily="18" charset="0"/>
              </a:rPr>
              <a:t>-strip?</a:t>
            </a:r>
            <a:endParaRPr lang="en-US" alt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Store points in </a:t>
            </a:r>
            <a:r>
              <a:rPr lang="el-GR" altLang="en-US" sz="16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600" dirty="0">
                <a:cs typeface="Times New Roman" panose="02020603050405020304" pitchFamily="18" charset="0"/>
              </a:rPr>
              <a:t>-strip left of sweep line in a balanced binary search tree, ordered by </a:t>
            </a:r>
            <a:r>
              <a:rPr lang="en-US" altLang="en-US" sz="1600" i="1" dirty="0">
                <a:solidFill>
                  <a:srgbClr val="008380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1600" dirty="0">
                <a:cs typeface="Times New Roman" panose="02020603050405020304" pitchFamily="18" charset="0"/>
              </a:rPr>
              <a:t>-coordinate</a:t>
            </a:r>
            <a:br>
              <a:rPr lang="en-US" altLang="en-US" sz="1600" dirty="0">
                <a:cs typeface="Times New Roman" panose="02020603050405020304" pitchFamily="18" charset="0"/>
              </a:rPr>
            </a:br>
            <a:r>
              <a:rPr lang="en-US" altLang="en-US" sz="1600" dirty="0">
                <a:cs typeface="Times New Roman" panose="02020603050405020304" pitchFamily="18" charset="0"/>
              </a:rPr>
              <a:t>→ Add point, delete point, and search in </a:t>
            </a:r>
            <a:r>
              <a:rPr lang="en-US" altLang="en-US" sz="1600" dirty="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16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1600" dirty="0">
                <a:cs typeface="Times New Roman" panose="02020603050405020304" pitchFamily="18" charset="0"/>
              </a:rPr>
              <a:t> time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Event handling: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New event: Sweep line advances to point </a:t>
            </a:r>
            <a:r>
              <a:rPr lang="en-US" altLang="en-US" sz="16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16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6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endParaRPr lang="en-US" altLang="en-US" sz="1600" i="1" dirty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  <a:sym typeface="Symbol" panose="05050102010706020507" pitchFamily="18" charset="2"/>
              </a:rPr>
              <a:t>Update sweep line status: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Delete points outside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</a:rPr>
              <a:t>-strip from search tree by using previous leftmost point in strip and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1400" dirty="0">
                <a:cs typeface="Times New Roman" panose="02020603050405020304" pitchFamily="18" charset="0"/>
              </a:rPr>
              <a:t>-order on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Compute candidate points that may have distance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</a:rPr>
              <a:t> from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1400" dirty="0">
                <a:cs typeface="Times New Roman" panose="02020603050405020304" pitchFamily="18" charset="0"/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Perform a search in the search tree to find points in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–strip whose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-coordinates are at most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 away from </a:t>
            </a:r>
            <a:r>
              <a:rPr lang="en-US" altLang="en-US" sz="14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4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altLang="en-US" sz="14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1400" dirty="0">
                <a:cs typeface="Times New Roman" panose="02020603050405020304" pitchFamily="18" charset="0"/>
              </a:rPr>
              <a:t>→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x 2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cs typeface="Times New Roman" panose="02020603050405020304" pitchFamily="18" charset="0"/>
              </a:rPr>
              <a:t>rectangle</a:t>
            </a:r>
            <a:endParaRPr lang="en-US" altLang="en-US" sz="1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3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Because of the cleanliness property each pair of points to the left of the previous sweep line has distance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1400" dirty="0">
                <a:cs typeface="Times New Roman" panose="02020603050405020304" pitchFamily="18" charset="0"/>
              </a:rPr>
              <a:t>→ A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x 2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cs typeface="Times New Roman" panose="02020603050405020304" pitchFamily="18" charset="0"/>
              </a:rPr>
              <a:t>rectangle can contain at most </a:t>
            </a:r>
            <a:r>
              <a:rPr lang="en-US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6 </a:t>
            </a:r>
            <a:r>
              <a:rPr lang="en-US" altLang="en-US" sz="1400" dirty="0">
                <a:cs typeface="Times New Roman" panose="02020603050405020304" pitchFamily="18" charset="0"/>
              </a:rPr>
              <a:t>such points.</a:t>
            </a:r>
            <a:endParaRPr lang="en-US" altLang="en-US" sz="1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Check distance of these points to </a:t>
            </a:r>
            <a:r>
              <a:rPr lang="en-US" altLang="en-US" sz="14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400" dirty="0">
                <a:cs typeface="Times New Roman" panose="02020603050405020304" pitchFamily="18" charset="0"/>
                <a:sym typeface="Symbol" panose="05050102010706020507" pitchFamily="18" charset="2"/>
              </a:rPr>
              <a:t>, and possibly update </a:t>
            </a:r>
            <a:r>
              <a:rPr lang="el-GR" altLang="en-US" sz="1400" dirty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endParaRPr lang="en-US" altLang="en-US" sz="1400" dirty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No new events necessary to discover</a:t>
            </a:r>
          </a:p>
        </p:txBody>
      </p:sp>
      <p:pic>
        <p:nvPicPr>
          <p:cNvPr id="717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128588" y="174783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9375" y="372586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71438" y="4279900"/>
            <a:ext cx="2332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+ 6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71438" y="5219700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O(6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114300" y="6057900"/>
            <a:ext cx="286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Total runtime:</a:t>
            </a:r>
            <a:r>
              <a:rPr lang="en-US" altLang="en-US" sz="2000">
                <a:solidFill>
                  <a:srgbClr val="009999"/>
                </a:solidFill>
              </a:rPr>
              <a:t> O(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 log 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 flipV="1">
            <a:off x="106363" y="5959475"/>
            <a:ext cx="1798637" cy="635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2" name="Rectangle 15"/>
          <p:cNvSpPr>
            <a:spLocks noChangeArrowheads="1"/>
          </p:cNvSpPr>
          <p:nvPr/>
        </p:nvSpPr>
        <p:spPr bwMode="auto">
          <a:xfrm>
            <a:off x="7315200" y="5157788"/>
            <a:ext cx="609600" cy="1371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3" name="Line 16"/>
          <p:cNvSpPr>
            <a:spLocks noChangeShapeType="1"/>
          </p:cNvSpPr>
          <p:nvPr/>
        </p:nvSpPr>
        <p:spPr bwMode="auto">
          <a:xfrm>
            <a:off x="7315200" y="58435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4" name="AutoShape 17"/>
          <p:cNvSpPr>
            <a:spLocks/>
          </p:cNvSpPr>
          <p:nvPr/>
        </p:nvSpPr>
        <p:spPr bwMode="auto">
          <a:xfrm>
            <a:off x="8001000" y="5157788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5" name="AutoShape 18"/>
          <p:cNvSpPr>
            <a:spLocks/>
          </p:cNvSpPr>
          <p:nvPr/>
        </p:nvSpPr>
        <p:spPr bwMode="auto">
          <a:xfrm>
            <a:off x="8001000" y="5843588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8077200" y="5310188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8077200" y="6072188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88" name="AutoShape 21"/>
          <p:cNvSpPr>
            <a:spLocks/>
          </p:cNvSpPr>
          <p:nvPr/>
        </p:nvSpPr>
        <p:spPr bwMode="auto">
          <a:xfrm rot="5400000">
            <a:off x="7581900" y="6283325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9" name="Rectangle 22"/>
          <p:cNvSpPr>
            <a:spLocks noChangeArrowheads="1"/>
          </p:cNvSpPr>
          <p:nvPr/>
        </p:nvSpPr>
        <p:spPr bwMode="auto">
          <a:xfrm>
            <a:off x="7467600" y="6551613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90" name="Oval 23"/>
          <p:cNvSpPr>
            <a:spLocks noChangeArrowheads="1"/>
          </p:cNvSpPr>
          <p:nvPr/>
        </p:nvSpPr>
        <p:spPr bwMode="auto">
          <a:xfrm>
            <a:off x="7869238" y="58102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1" name="Oval 24"/>
          <p:cNvSpPr>
            <a:spLocks noChangeArrowheads="1"/>
          </p:cNvSpPr>
          <p:nvPr/>
        </p:nvSpPr>
        <p:spPr bwMode="auto">
          <a:xfrm>
            <a:off x="7896225" y="51196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2" name="Oval 25"/>
          <p:cNvSpPr>
            <a:spLocks noChangeArrowheads="1"/>
          </p:cNvSpPr>
          <p:nvPr/>
        </p:nvSpPr>
        <p:spPr bwMode="auto">
          <a:xfrm>
            <a:off x="7277100" y="5114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3" name="Oval 26"/>
          <p:cNvSpPr>
            <a:spLocks noChangeArrowheads="1"/>
          </p:cNvSpPr>
          <p:nvPr/>
        </p:nvSpPr>
        <p:spPr bwMode="auto">
          <a:xfrm>
            <a:off x="7270750" y="57991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4" name="Oval 27"/>
          <p:cNvSpPr>
            <a:spLocks noChangeArrowheads="1"/>
          </p:cNvSpPr>
          <p:nvPr/>
        </p:nvSpPr>
        <p:spPr bwMode="auto">
          <a:xfrm>
            <a:off x="7273925" y="64817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5" name="Oval 28"/>
          <p:cNvSpPr>
            <a:spLocks noChangeArrowheads="1"/>
          </p:cNvSpPr>
          <p:nvPr/>
        </p:nvSpPr>
        <p:spPr bwMode="auto">
          <a:xfrm>
            <a:off x="7878763" y="64770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6" name="Oval 1"/>
          <p:cNvSpPr>
            <a:spLocks noChangeArrowheads="1"/>
          </p:cNvSpPr>
          <p:nvPr/>
        </p:nvSpPr>
        <p:spPr bwMode="auto">
          <a:xfrm>
            <a:off x="2133600" y="378142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7197" name="Oval 28"/>
          <p:cNvSpPr>
            <a:spLocks noChangeArrowheads="1"/>
          </p:cNvSpPr>
          <p:nvPr/>
        </p:nvSpPr>
        <p:spPr bwMode="auto">
          <a:xfrm>
            <a:off x="2143125" y="420052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7198" name="Oval 29"/>
          <p:cNvSpPr>
            <a:spLocks noChangeArrowheads="1"/>
          </p:cNvSpPr>
          <p:nvPr/>
        </p:nvSpPr>
        <p:spPr bwMode="auto">
          <a:xfrm>
            <a:off x="2133600" y="524827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91585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E793CB6-F9AE-4712-81CD-8A26345ECAA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Six 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51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799" y="1206850"/>
                <a:ext cx="5638163" cy="5105385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200" b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Theorem: 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At most 6 points with pairwise distance </a:t>
                </a:r>
                <a14:m>
                  <m:oMath xmlns:m="http://schemas.openxmlformats.org/officeDocument/2006/math">
                    <m:r>
                      <a:rPr lang="en-US" alt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≥</m:t>
                    </m:r>
                    <m:r>
                      <m:rPr>
                        <m:sty m:val="p"/>
                      </m:rPr>
                      <a:rPr lang="en-US" altLang="en-US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Δ</m:t>
                    </m:r>
                  </m:oMath>
                </a14:m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can fit in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Δ</m:t>
                    </m:r>
                    <m:r>
                      <a:rPr lang="en-US" alt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×2</m:t>
                    </m:r>
                    <m:r>
                      <m:rPr>
                        <m:sty m:val="p"/>
                      </m:rPr>
                      <a:rPr lang="en-US" altLang="en-US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Δ</m:t>
                    </m:r>
                  </m:oMath>
                </a14:m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rectangle. And exactly 6 points have to be placed as shown.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200" b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Proof: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Consider placing the </a:t>
                </a:r>
                <a:r>
                  <a:rPr lang="en-US" altLang="en-US" sz="2200" dirty="0">
                    <a:solidFill>
                      <a:srgbClr val="6666FF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first point 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on the boundary. Depending on the placement, either 1, 2, or 3 of the 8 small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20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Δ</m:t>
                    </m:r>
                    <m:r>
                      <a:rPr lang="en-US" altLang="en-US" sz="220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/2</m:t>
                    </m:r>
                    <m:r>
                      <a:rPr lang="en-US" alt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×</m:t>
                    </m:r>
                    <m:r>
                      <m:rPr>
                        <m:sty m:val="p"/>
                      </m:rPr>
                      <a:rPr lang="en-US" altLang="en-US" sz="220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Δ</m:t>
                    </m:r>
                    <m:r>
                      <a:rPr lang="en-US" altLang="en-US" sz="220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/2</m:t>
                    </m:r>
                  </m:oMath>
                </a14:m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squares cannot contain another point (</a:t>
                </a:r>
                <a:r>
                  <a:rPr lang="en-US" altLang="en-US" sz="2200" dirty="0">
                    <a:solidFill>
                      <a:srgbClr val="6666FF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cross-hatched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). [If the first </a:t>
                </a:r>
                <a:b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</a:b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point is in the interior, the number of small squares, and area of the rectangle, that cannot contain other points only increases.] How can the 8 small squares be distributed to the most (boundary) points? Only the </a:t>
                </a:r>
                <a:r>
                  <a:rPr lang="en-US" altLang="en-US" sz="2200" dirty="0">
                    <a:solidFill>
                      <a:srgbClr val="C0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corner points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use</a:t>
                </a:r>
                <a:b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</a:b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a single small square, but there are only </a:t>
                </a:r>
                <a:r>
                  <a:rPr lang="en-US" altLang="en-US" sz="2200" dirty="0">
                    <a:solidFill>
                      <a:srgbClr val="C0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4</a:t>
                </a:r>
                <a:br>
                  <a:rPr lang="en-US" altLang="en-US" sz="2200" dirty="0">
                    <a:solidFill>
                      <a:srgbClr val="C0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</a:br>
                <a:r>
                  <a:rPr lang="en-US" altLang="en-US" sz="2200" dirty="0">
                    <a:solidFill>
                      <a:srgbClr val="C0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corner points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. So it is optimal to place </a:t>
                </a:r>
                <a:r>
                  <a:rPr lang="en-US" altLang="en-US" sz="2200">
                    <a:cs typeface="Times New Roman" panose="02020603050405020304" pitchFamily="18" charset="0"/>
                    <a:sym typeface="Symbol" panose="05050102010706020507" pitchFamily="18" charset="2"/>
                  </a:rPr>
                  <a:t>4 </a:t>
                </a:r>
                <a:br>
                  <a:rPr lang="en-US" altLang="en-US" sz="2200">
                    <a:cs typeface="Times New Roman" panose="02020603050405020304" pitchFamily="18" charset="0"/>
                    <a:sym typeface="Symbol" panose="05050102010706020507" pitchFamily="18" charset="2"/>
                  </a:rPr>
                </a:br>
                <a:r>
                  <a:rPr lang="en-US" altLang="en-US" sz="2200">
                    <a:cs typeface="Times New Roman" panose="02020603050405020304" pitchFamily="18" charset="0"/>
                    <a:sym typeface="Symbol" panose="05050102010706020507" pitchFamily="18" charset="2"/>
                  </a:rPr>
                  <a:t>points in the 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corners, which forces the remaining </a:t>
                </a:r>
                <a:r>
                  <a:rPr lang="en-US" altLang="en-US" sz="2200">
                    <a:cs typeface="Times New Roman" panose="02020603050405020304" pitchFamily="18" charset="0"/>
                    <a:sym typeface="Symbol" panose="05050102010706020507" pitchFamily="18" charset="2"/>
                  </a:rPr>
                  <a:t>2 points </a:t>
                </a:r>
                <a: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to be placed as claimed. </a:t>
                </a:r>
                <a:br>
                  <a:rPr lang="en-US" altLang="en-US" sz="2200" dirty="0">
                    <a:cs typeface="Times New Roman" panose="02020603050405020304" pitchFamily="18" charset="0"/>
                    <a:sym typeface="Symbol" panose="05050102010706020507" pitchFamily="18" charset="2"/>
                  </a:rPr>
                </a:br>
                <a:endParaRPr lang="en-US" altLang="en-US" sz="2200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6151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799" y="1206850"/>
                <a:ext cx="5638163" cy="5105385"/>
              </a:xfrm>
              <a:blipFill>
                <a:blip r:embed="rId2"/>
                <a:stretch>
                  <a:fillRect l="-1297" t="-1434" r="-2270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6" name="Group 85">
            <a:extLst>
              <a:ext uri="{FF2B5EF4-FFF2-40B4-BE49-F238E27FC236}">
                <a16:creationId xmlns:a16="http://schemas.microsoft.com/office/drawing/2014/main" id="{8099D2EF-DBAB-4CC8-B37F-6DE6314C66CB}"/>
              </a:ext>
            </a:extLst>
          </p:cNvPr>
          <p:cNvGrpSpPr/>
          <p:nvPr/>
        </p:nvGrpSpPr>
        <p:grpSpPr>
          <a:xfrm>
            <a:off x="5924916" y="2740527"/>
            <a:ext cx="1660419" cy="1830067"/>
            <a:chOff x="663732" y="3475490"/>
            <a:chExt cx="1660419" cy="1830067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7CA0A56B-9826-4602-8057-F3D9BB9BA980}"/>
                </a:ext>
              </a:extLst>
            </p:cNvPr>
            <p:cNvSpPr/>
            <p:nvPr/>
          </p:nvSpPr>
          <p:spPr bwMode="auto">
            <a:xfrm>
              <a:off x="1274338" y="4403473"/>
              <a:ext cx="308760" cy="294539"/>
            </a:xfrm>
            <a:prstGeom prst="rect">
              <a:avLst/>
            </a:prstGeom>
            <a:pattFill prst="dkDnDiag">
              <a:fgClr>
                <a:srgbClr val="6666FF"/>
              </a:fgClr>
              <a:bgClr>
                <a:schemeClr val="bg1"/>
              </a:bgClr>
            </a:patt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009999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93586C1-F039-4B71-8C3F-191DEBC4FAA8}"/>
                </a:ext>
              </a:extLst>
            </p:cNvPr>
            <p:cNvGrpSpPr/>
            <p:nvPr/>
          </p:nvGrpSpPr>
          <p:grpSpPr>
            <a:xfrm>
              <a:off x="1261003" y="3475490"/>
              <a:ext cx="1063148" cy="1554343"/>
              <a:chOff x="1261003" y="3475490"/>
              <a:chExt cx="1063148" cy="1554343"/>
            </a:xfrm>
          </p:grpSpPr>
          <p:sp>
            <p:nvSpPr>
              <p:cNvPr id="96" name="Line 16">
                <a:extLst>
                  <a:ext uri="{FF2B5EF4-FFF2-40B4-BE49-F238E27FC236}">
                    <a16:creationId xmlns:a16="http://schemas.microsoft.com/office/drawing/2014/main" id="{25679EDC-831D-47F8-AFAF-30AD13B762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287217" y="4100325"/>
                <a:ext cx="276222" cy="28738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7" name="Line 16">
                <a:extLst>
                  <a:ext uri="{FF2B5EF4-FFF2-40B4-BE49-F238E27FC236}">
                    <a16:creationId xmlns:a16="http://schemas.microsoft.com/office/drawing/2014/main" id="{4BDABAF5-8D11-41B2-9ED7-7ACCD6CC9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" name="AutoShape 18">
                <a:extLst>
                  <a:ext uri="{FF2B5EF4-FFF2-40B4-BE49-F238E27FC236}">
                    <a16:creationId xmlns:a16="http://schemas.microsoft.com/office/drawing/2014/main" id="{F6057C54-7CDC-41E4-8E78-42D8A06F67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9099" y="4103394"/>
                <a:ext cx="66601" cy="599413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>
                  <a:solidFill>
                    <a:srgbClr val="009999"/>
                  </a:solidFill>
                </a:endParaRPr>
              </a:p>
            </p:txBody>
          </p:sp>
          <p:sp>
            <p:nvSpPr>
              <p:cNvPr id="99" name="Rectangle 20">
                <a:extLst>
                  <a:ext uri="{FF2B5EF4-FFF2-40B4-BE49-F238E27FC236}">
                    <a16:creationId xmlns:a16="http://schemas.microsoft.com/office/drawing/2014/main" id="{1386A9F5-3B85-4842-8887-9C74D1DB6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701" y="4245608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 dirty="0">
                    <a:solidFill>
                      <a:srgbClr val="008380"/>
                    </a:solidFill>
                  </a:rPr>
                  <a:t>Δ</a:t>
                </a:r>
                <a:endParaRPr lang="en-US" altLang="en-US" sz="1400" dirty="0">
                  <a:solidFill>
                    <a:srgbClr val="008380"/>
                  </a:solidFill>
                </a:endParaRPr>
              </a:p>
            </p:txBody>
          </p:sp>
          <p:sp>
            <p:nvSpPr>
              <p:cNvPr id="100" name="AutoShape 21">
                <a:extLst>
                  <a:ext uri="{FF2B5EF4-FFF2-40B4-BE49-F238E27FC236}">
                    <a16:creationId xmlns:a16="http://schemas.microsoft.com/office/drawing/2014/main" id="{ECFC261F-A1FD-4EF0-AFFA-1E0FAC23279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530401" y="4456745"/>
                <a:ext cx="76200" cy="609600"/>
              </a:xfrm>
              <a:prstGeom prst="rightBrace">
                <a:avLst>
                  <a:gd name="adj1" fmla="val 66667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101" name="Rectangle 22">
                <a:extLst>
                  <a:ext uri="{FF2B5EF4-FFF2-40B4-BE49-F238E27FC236}">
                    <a16:creationId xmlns:a16="http://schemas.microsoft.com/office/drawing/2014/main" id="{F38B4E32-7319-41CA-8A86-A220B3385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101" y="4725033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>
                    <a:solidFill>
                      <a:srgbClr val="008380"/>
                    </a:solidFill>
                  </a:rPr>
                  <a:t>Δ</a:t>
                </a:r>
                <a:endParaRPr lang="en-US" altLang="en-US" sz="1400">
                  <a:solidFill>
                    <a:srgbClr val="008380"/>
                  </a:solidFill>
                </a:endParaRPr>
              </a:p>
            </p:txBody>
          </p:sp>
          <p:sp>
            <p:nvSpPr>
              <p:cNvPr id="102" name="Line 16">
                <a:extLst>
                  <a:ext uri="{FF2B5EF4-FFF2-40B4-BE49-F238E27FC236}">
                    <a16:creationId xmlns:a16="http://schemas.microsoft.com/office/drawing/2014/main" id="{C53F98F8-B0FF-4474-B277-F15D055CBD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7670" y="470122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" name="Line 16">
                <a:extLst>
                  <a:ext uri="{FF2B5EF4-FFF2-40B4-BE49-F238E27FC236}">
                    <a16:creationId xmlns:a16="http://schemas.microsoft.com/office/drawing/2014/main" id="{BBEB3FCD-6EC8-443C-B4DF-E3FEF8A670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565803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4" name="Line 16">
                <a:extLst>
                  <a:ext uri="{FF2B5EF4-FFF2-40B4-BE49-F238E27FC236}">
                    <a16:creationId xmlns:a16="http://schemas.microsoft.com/office/drawing/2014/main" id="{8AB93E55-EFA9-416E-BA36-0AD542F44F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962870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5" name="Line 16">
                <a:extLst>
                  <a:ext uri="{FF2B5EF4-FFF2-40B4-BE49-F238E27FC236}">
                    <a16:creationId xmlns:a16="http://schemas.microsoft.com/office/drawing/2014/main" id="{007DCF1F-4E85-4A6D-B156-0338C978C6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273226" y="4398008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6" name="Line 16">
                <a:extLst>
                  <a:ext uri="{FF2B5EF4-FFF2-40B4-BE49-F238E27FC236}">
                    <a16:creationId xmlns:a16="http://schemas.microsoft.com/office/drawing/2014/main" id="{FA9F0FB2-1F64-4000-B91F-708B39C9C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4093208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Rectangle 20">
                <a:extLst>
                  <a:ext uri="{FF2B5EF4-FFF2-40B4-BE49-F238E27FC236}">
                    <a16:creationId xmlns:a16="http://schemas.microsoft.com/office/drawing/2014/main" id="{0DEB74A4-960E-4F7E-BE3D-938838B07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828" y="4083684"/>
                <a:ext cx="338554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8380"/>
                    </a:solidFill>
                  </a:rPr>
                  <a:t>&lt;</a:t>
                </a:r>
                <a:r>
                  <a:rPr lang="el-GR" altLang="en-US" sz="1000" dirty="0">
                    <a:solidFill>
                      <a:srgbClr val="008380"/>
                    </a:solidFill>
                  </a:rPr>
                  <a:t>Δ</a:t>
                </a:r>
                <a:endParaRPr lang="en-US" altLang="en-US" sz="1000" dirty="0">
                  <a:solidFill>
                    <a:srgbClr val="008380"/>
                  </a:solidFill>
                </a:endParaRPr>
              </a:p>
            </p:txBody>
          </p:sp>
          <p:sp>
            <p:nvSpPr>
              <p:cNvPr id="108" name="Line 16">
                <a:extLst>
                  <a:ext uri="{FF2B5EF4-FFF2-40B4-BE49-F238E27FC236}">
                    <a16:creationId xmlns:a16="http://schemas.microsoft.com/office/drawing/2014/main" id="{C1DC289D-46D5-467B-82D1-DD2D98540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Line 16">
                <a:extLst>
                  <a:ext uri="{FF2B5EF4-FFF2-40B4-BE49-F238E27FC236}">
                    <a16:creationId xmlns:a16="http://schemas.microsoft.com/office/drawing/2014/main" id="{202B9D2A-4B4F-4B3D-9145-D006449679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565803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10" name="Line 16">
                <a:extLst>
                  <a:ext uri="{FF2B5EF4-FFF2-40B4-BE49-F238E27FC236}">
                    <a16:creationId xmlns:a16="http://schemas.microsoft.com/office/drawing/2014/main" id="{FB262DD2-ECF7-4321-88A9-A3BC254E6F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962870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11" name="Line 16">
                <a:extLst>
                  <a:ext uri="{FF2B5EF4-FFF2-40B4-BE49-F238E27FC236}">
                    <a16:creationId xmlns:a16="http://schemas.microsoft.com/office/drawing/2014/main" id="{B718A81E-E764-411D-A20F-F32FDE7FF6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273226" y="3782672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12" name="Line 16">
                <a:extLst>
                  <a:ext uri="{FF2B5EF4-FFF2-40B4-BE49-F238E27FC236}">
                    <a16:creationId xmlns:a16="http://schemas.microsoft.com/office/drawing/2014/main" id="{6AB64F1C-0E86-44FD-A668-32D3066FD5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3477872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" name="AutoShape 18">
                <a:extLst>
                  <a:ext uri="{FF2B5EF4-FFF2-40B4-BE49-F238E27FC236}">
                    <a16:creationId xmlns:a16="http://schemas.microsoft.com/office/drawing/2014/main" id="{A9650BBD-21D0-44B3-B95A-9BB288D27C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6401" y="3483433"/>
                <a:ext cx="66601" cy="599413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>
                  <a:solidFill>
                    <a:srgbClr val="009999"/>
                  </a:solidFill>
                </a:endParaRPr>
              </a:p>
            </p:txBody>
          </p:sp>
          <p:sp>
            <p:nvSpPr>
              <p:cNvPr id="114" name="Rectangle 20">
                <a:extLst>
                  <a:ext uri="{FF2B5EF4-FFF2-40B4-BE49-F238E27FC236}">
                    <a16:creationId xmlns:a16="http://schemas.microsoft.com/office/drawing/2014/main" id="{E3E7BE3E-6A83-4694-A42C-684D96D0A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003" y="3625647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 dirty="0">
                    <a:solidFill>
                      <a:srgbClr val="008380"/>
                    </a:solidFill>
                  </a:rPr>
                  <a:t>Δ</a:t>
                </a:r>
                <a:endParaRPr lang="en-US" altLang="en-US" sz="1400" dirty="0">
                  <a:solidFill>
                    <a:srgbClr val="008380"/>
                  </a:solidFill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7912567-7FA1-4E04-B514-EAF44826A237}"/>
                </a:ext>
              </a:extLst>
            </p:cNvPr>
            <p:cNvGrpSpPr/>
            <p:nvPr/>
          </p:nvGrpSpPr>
          <p:grpSpPr>
            <a:xfrm>
              <a:off x="663732" y="4082678"/>
              <a:ext cx="1201209" cy="1222879"/>
              <a:chOff x="6489963" y="4246852"/>
              <a:chExt cx="1201209" cy="1222879"/>
            </a:xfrm>
          </p:grpSpPr>
          <p:sp>
            <p:nvSpPr>
              <p:cNvPr id="94" name="Oval 23">
                <a:extLst>
                  <a:ext uri="{FF2B5EF4-FFF2-40B4-BE49-F238E27FC236}">
                    <a16:creationId xmlns:a16="http://schemas.microsoft.com/office/drawing/2014/main" id="{0E7E53BD-F8F5-473B-AEEE-5F81899BB4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7232" y="4827587"/>
                <a:ext cx="88900" cy="88900"/>
              </a:xfrm>
              <a:prstGeom prst="ellipse">
                <a:avLst/>
              </a:prstGeom>
              <a:solidFill>
                <a:srgbClr val="6666FF"/>
              </a:soli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3BBE2AC1-CFE5-4712-97F7-883FDFD83CE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489963" y="4246852"/>
                <a:ext cx="1201209" cy="122287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3175" cap="flat" cmpd="sng" algn="ctr">
                <a:solidFill>
                  <a:srgbClr val="66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normalizeH="0" baseline="0" dirty="0">
                  <a:ln>
                    <a:noFill/>
                  </a:ln>
                  <a:solidFill>
                    <a:srgbClr val="009999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7E6BBEED-5150-4C48-BE25-878228852F49}"/>
              </a:ext>
            </a:extLst>
          </p:cNvPr>
          <p:cNvGrpSpPr/>
          <p:nvPr/>
        </p:nvGrpSpPr>
        <p:grpSpPr>
          <a:xfrm>
            <a:off x="7524641" y="2773044"/>
            <a:ext cx="1661423" cy="1659404"/>
            <a:chOff x="2619362" y="3483433"/>
            <a:chExt cx="1661423" cy="1659404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8C35A631-8E5F-4581-8481-E5F206F6D2B0}"/>
                </a:ext>
              </a:extLst>
            </p:cNvPr>
            <p:cNvSpPr/>
            <p:nvPr/>
          </p:nvSpPr>
          <p:spPr bwMode="auto">
            <a:xfrm>
              <a:off x="3228914" y="4106889"/>
              <a:ext cx="303409" cy="596748"/>
            </a:xfrm>
            <a:prstGeom prst="rect">
              <a:avLst/>
            </a:prstGeom>
            <a:pattFill prst="dkDnDiag">
              <a:fgClr>
                <a:srgbClr val="6666FF"/>
              </a:fgClr>
              <a:bgClr>
                <a:schemeClr val="bg1"/>
              </a:bgClr>
            </a:patt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009999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295BCBF3-BDBC-45D5-8B5D-2475212966A3}"/>
                </a:ext>
              </a:extLst>
            </p:cNvPr>
            <p:cNvGrpSpPr/>
            <p:nvPr/>
          </p:nvGrpSpPr>
          <p:grpSpPr>
            <a:xfrm>
              <a:off x="3217637" y="3483433"/>
              <a:ext cx="1063148" cy="1554343"/>
              <a:chOff x="1261003" y="3475490"/>
              <a:chExt cx="1063148" cy="1554343"/>
            </a:xfrm>
          </p:grpSpPr>
          <p:sp>
            <p:nvSpPr>
              <p:cNvPr id="121" name="Line 16">
                <a:extLst>
                  <a:ext uri="{FF2B5EF4-FFF2-40B4-BE49-F238E27FC236}">
                    <a16:creationId xmlns:a16="http://schemas.microsoft.com/office/drawing/2014/main" id="{0FD77537-68BB-4E29-9FBA-70A2AB01F0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287217" y="4100325"/>
                <a:ext cx="276222" cy="28738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22" name="Line 16">
                <a:extLst>
                  <a:ext uri="{FF2B5EF4-FFF2-40B4-BE49-F238E27FC236}">
                    <a16:creationId xmlns:a16="http://schemas.microsoft.com/office/drawing/2014/main" id="{C11EC2CF-1BFF-4F4A-84CE-A740ABC456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" name="AutoShape 18">
                <a:extLst>
                  <a:ext uri="{FF2B5EF4-FFF2-40B4-BE49-F238E27FC236}">
                    <a16:creationId xmlns:a16="http://schemas.microsoft.com/office/drawing/2014/main" id="{7D85FFA5-7CC3-467E-9A4F-DFB16228E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9099" y="4103394"/>
                <a:ext cx="66601" cy="599413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>
                  <a:solidFill>
                    <a:srgbClr val="009999"/>
                  </a:solidFill>
                </a:endParaRPr>
              </a:p>
            </p:txBody>
          </p:sp>
          <p:sp>
            <p:nvSpPr>
              <p:cNvPr id="124" name="Rectangle 20">
                <a:extLst>
                  <a:ext uri="{FF2B5EF4-FFF2-40B4-BE49-F238E27FC236}">
                    <a16:creationId xmlns:a16="http://schemas.microsoft.com/office/drawing/2014/main" id="{5DEA024C-823E-4CA1-A0AC-91B208D18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701" y="4245608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 dirty="0">
                    <a:solidFill>
                      <a:srgbClr val="008380"/>
                    </a:solidFill>
                  </a:rPr>
                  <a:t>Δ</a:t>
                </a:r>
                <a:endParaRPr lang="en-US" altLang="en-US" sz="1400" dirty="0">
                  <a:solidFill>
                    <a:srgbClr val="008380"/>
                  </a:solidFill>
                </a:endParaRPr>
              </a:p>
            </p:txBody>
          </p:sp>
          <p:sp>
            <p:nvSpPr>
              <p:cNvPr id="125" name="AutoShape 21">
                <a:extLst>
                  <a:ext uri="{FF2B5EF4-FFF2-40B4-BE49-F238E27FC236}">
                    <a16:creationId xmlns:a16="http://schemas.microsoft.com/office/drawing/2014/main" id="{01FA5B5B-224C-46BD-B519-1A273B0C7BB4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530401" y="4456745"/>
                <a:ext cx="76200" cy="609600"/>
              </a:xfrm>
              <a:prstGeom prst="rightBrace">
                <a:avLst>
                  <a:gd name="adj1" fmla="val 66667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126" name="Rectangle 22">
                <a:extLst>
                  <a:ext uri="{FF2B5EF4-FFF2-40B4-BE49-F238E27FC236}">
                    <a16:creationId xmlns:a16="http://schemas.microsoft.com/office/drawing/2014/main" id="{D3827CE9-1FD2-4262-836D-1142E99E1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101" y="4725033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>
                    <a:solidFill>
                      <a:srgbClr val="008380"/>
                    </a:solidFill>
                  </a:rPr>
                  <a:t>Δ</a:t>
                </a:r>
                <a:endParaRPr lang="en-US" altLang="en-US" sz="1400">
                  <a:solidFill>
                    <a:srgbClr val="008380"/>
                  </a:solidFill>
                </a:endParaRPr>
              </a:p>
            </p:txBody>
          </p:sp>
          <p:sp>
            <p:nvSpPr>
              <p:cNvPr id="127" name="Line 16">
                <a:extLst>
                  <a:ext uri="{FF2B5EF4-FFF2-40B4-BE49-F238E27FC236}">
                    <a16:creationId xmlns:a16="http://schemas.microsoft.com/office/drawing/2014/main" id="{317646B3-0480-476F-90D4-A3CFC2B1B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7670" y="470122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Line 16">
                <a:extLst>
                  <a:ext uri="{FF2B5EF4-FFF2-40B4-BE49-F238E27FC236}">
                    <a16:creationId xmlns:a16="http://schemas.microsoft.com/office/drawing/2014/main" id="{4A5BC5F5-F645-42ED-9F6E-0B874845CA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565803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29" name="Line 16">
                <a:extLst>
                  <a:ext uri="{FF2B5EF4-FFF2-40B4-BE49-F238E27FC236}">
                    <a16:creationId xmlns:a16="http://schemas.microsoft.com/office/drawing/2014/main" id="{EFE9C7CC-AA95-48A3-A49A-97DBCC07F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962870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0" name="Line 16">
                <a:extLst>
                  <a:ext uri="{FF2B5EF4-FFF2-40B4-BE49-F238E27FC236}">
                    <a16:creationId xmlns:a16="http://schemas.microsoft.com/office/drawing/2014/main" id="{9B8C7AC2-7430-46D9-9B16-6B23684EB1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273226" y="4398008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1" name="Line 16">
                <a:extLst>
                  <a:ext uri="{FF2B5EF4-FFF2-40B4-BE49-F238E27FC236}">
                    <a16:creationId xmlns:a16="http://schemas.microsoft.com/office/drawing/2014/main" id="{3F488EBA-8A94-4E79-8C0C-B3BCC83D17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4093208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Rectangle 20">
                <a:extLst>
                  <a:ext uri="{FF2B5EF4-FFF2-40B4-BE49-F238E27FC236}">
                    <a16:creationId xmlns:a16="http://schemas.microsoft.com/office/drawing/2014/main" id="{39E8EB48-6B85-4535-8C5A-F411440430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828" y="4083684"/>
                <a:ext cx="338554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8380"/>
                    </a:solidFill>
                  </a:rPr>
                  <a:t>&lt;</a:t>
                </a:r>
                <a:r>
                  <a:rPr lang="el-GR" altLang="en-US" sz="1000" dirty="0">
                    <a:solidFill>
                      <a:srgbClr val="008380"/>
                    </a:solidFill>
                  </a:rPr>
                  <a:t>Δ</a:t>
                </a:r>
                <a:endParaRPr lang="en-US" altLang="en-US" sz="1000" dirty="0">
                  <a:solidFill>
                    <a:srgbClr val="008380"/>
                  </a:solidFill>
                </a:endParaRPr>
              </a:p>
            </p:txBody>
          </p:sp>
          <p:sp>
            <p:nvSpPr>
              <p:cNvPr id="133" name="Line 16">
                <a:extLst>
                  <a:ext uri="{FF2B5EF4-FFF2-40B4-BE49-F238E27FC236}">
                    <a16:creationId xmlns:a16="http://schemas.microsoft.com/office/drawing/2014/main" id="{823336B2-DD92-4CC2-9A46-473E5DE1D1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Line 16">
                <a:extLst>
                  <a:ext uri="{FF2B5EF4-FFF2-40B4-BE49-F238E27FC236}">
                    <a16:creationId xmlns:a16="http://schemas.microsoft.com/office/drawing/2014/main" id="{9F984F31-4FB9-4130-B92D-33FF7FB63C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565803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5" name="Line 16">
                <a:extLst>
                  <a:ext uri="{FF2B5EF4-FFF2-40B4-BE49-F238E27FC236}">
                    <a16:creationId xmlns:a16="http://schemas.microsoft.com/office/drawing/2014/main" id="{1A92B6E0-2E96-4FD1-A997-3B3F489E19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962870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6" name="Line 16">
                <a:extLst>
                  <a:ext uri="{FF2B5EF4-FFF2-40B4-BE49-F238E27FC236}">
                    <a16:creationId xmlns:a16="http://schemas.microsoft.com/office/drawing/2014/main" id="{E64B87F6-4F5D-4844-86CD-7BD339C1CE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273226" y="3782672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7" name="Line 16">
                <a:extLst>
                  <a:ext uri="{FF2B5EF4-FFF2-40B4-BE49-F238E27FC236}">
                    <a16:creationId xmlns:a16="http://schemas.microsoft.com/office/drawing/2014/main" id="{A86329BB-25F4-4A60-949C-D5D79F978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3477872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AutoShape 18">
                <a:extLst>
                  <a:ext uri="{FF2B5EF4-FFF2-40B4-BE49-F238E27FC236}">
                    <a16:creationId xmlns:a16="http://schemas.microsoft.com/office/drawing/2014/main" id="{3B5E8A04-FA36-4290-B31C-55FF2191C6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6401" y="3483433"/>
                <a:ext cx="66601" cy="599413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>
                  <a:solidFill>
                    <a:srgbClr val="009999"/>
                  </a:solidFill>
                </a:endParaRPr>
              </a:p>
            </p:txBody>
          </p:sp>
          <p:sp>
            <p:nvSpPr>
              <p:cNvPr id="139" name="Rectangle 20">
                <a:extLst>
                  <a:ext uri="{FF2B5EF4-FFF2-40B4-BE49-F238E27FC236}">
                    <a16:creationId xmlns:a16="http://schemas.microsoft.com/office/drawing/2014/main" id="{F8DD8391-F5E4-4FD7-92F5-F4AEA6E0D8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003" y="3625647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 dirty="0">
                    <a:solidFill>
                      <a:srgbClr val="008380"/>
                    </a:solidFill>
                  </a:rPr>
                  <a:t>Δ</a:t>
                </a:r>
                <a:endParaRPr lang="en-US" altLang="en-US" sz="1400" dirty="0">
                  <a:solidFill>
                    <a:srgbClr val="008380"/>
                  </a:solidFill>
                </a:endParaRP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45356201-DCE2-4E87-BE08-85CE0C647EB2}"/>
                </a:ext>
              </a:extLst>
            </p:cNvPr>
            <p:cNvGrpSpPr/>
            <p:nvPr/>
          </p:nvGrpSpPr>
          <p:grpSpPr>
            <a:xfrm>
              <a:off x="2619362" y="3919958"/>
              <a:ext cx="1201209" cy="1222879"/>
              <a:chOff x="6489963" y="4246852"/>
              <a:chExt cx="1201209" cy="1222879"/>
            </a:xfrm>
          </p:grpSpPr>
          <p:sp>
            <p:nvSpPr>
              <p:cNvPr id="119" name="Oval 23">
                <a:extLst>
                  <a:ext uri="{FF2B5EF4-FFF2-40B4-BE49-F238E27FC236}">
                    <a16:creationId xmlns:a16="http://schemas.microsoft.com/office/drawing/2014/main" id="{E0B92CD7-0B0A-4240-9C18-72F5A98550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7232" y="4827587"/>
                <a:ext cx="88900" cy="88900"/>
              </a:xfrm>
              <a:prstGeom prst="ellipse">
                <a:avLst/>
              </a:prstGeom>
              <a:solidFill>
                <a:srgbClr val="6666FF"/>
              </a:soli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82202B40-9D41-4F90-8CB8-CD6394E3CFE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489963" y="4246852"/>
                <a:ext cx="1201209" cy="122287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3175" cap="flat" cmpd="sng" algn="ctr">
                <a:solidFill>
                  <a:srgbClr val="66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normalizeH="0" baseline="0" dirty="0">
                  <a:ln>
                    <a:noFill/>
                  </a:ln>
                  <a:solidFill>
                    <a:srgbClr val="009999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A232B48-08EE-4450-9B89-BBFAF39980EA}"/>
              </a:ext>
            </a:extLst>
          </p:cNvPr>
          <p:cNvSpPr/>
          <p:nvPr/>
        </p:nvSpPr>
        <p:spPr bwMode="auto">
          <a:xfrm>
            <a:off x="6454936" y="5144397"/>
            <a:ext cx="319074" cy="914609"/>
          </a:xfrm>
          <a:prstGeom prst="rect">
            <a:avLst/>
          </a:prstGeom>
          <a:pattFill prst="dkDnDiag">
            <a:fgClr>
              <a:srgbClr val="6666FF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596C17A2-6DA5-4ED3-AC65-704DA1D98954}"/>
              </a:ext>
            </a:extLst>
          </p:cNvPr>
          <p:cNvGrpSpPr/>
          <p:nvPr/>
        </p:nvGrpSpPr>
        <p:grpSpPr>
          <a:xfrm>
            <a:off x="6443659" y="4838802"/>
            <a:ext cx="1063148" cy="1554343"/>
            <a:chOff x="1261003" y="3475490"/>
            <a:chExt cx="1063148" cy="1554343"/>
          </a:xfrm>
        </p:grpSpPr>
        <p:sp>
          <p:nvSpPr>
            <p:cNvPr id="142" name="Line 16">
              <a:extLst>
                <a:ext uri="{FF2B5EF4-FFF2-40B4-BE49-F238E27FC236}">
                  <a16:creationId xmlns:a16="http://schemas.microsoft.com/office/drawing/2014/main" id="{B0361092-D14F-4A9C-B8E1-E55FFE03F9C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287217" y="4100325"/>
              <a:ext cx="276222" cy="28738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43" name="Line 16">
              <a:extLst>
                <a:ext uri="{FF2B5EF4-FFF2-40B4-BE49-F238E27FC236}">
                  <a16:creationId xmlns:a16="http://schemas.microsoft.com/office/drawing/2014/main" id="{63D1C23C-3FD8-4982-8EC3-40146A60D1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4395626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" name="AutoShape 18">
              <a:extLst>
                <a:ext uri="{FF2B5EF4-FFF2-40B4-BE49-F238E27FC236}">
                  <a16:creationId xmlns:a16="http://schemas.microsoft.com/office/drawing/2014/main" id="{8B4ACD99-8538-4DEE-9610-EE6C81B78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099" y="4103394"/>
              <a:ext cx="66601" cy="599413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dirty="0">
                <a:solidFill>
                  <a:srgbClr val="009999"/>
                </a:solidFill>
              </a:endParaRPr>
            </a:p>
          </p:txBody>
        </p:sp>
        <p:sp>
          <p:nvSpPr>
            <p:cNvPr id="145" name="Rectangle 20">
              <a:extLst>
                <a:ext uri="{FF2B5EF4-FFF2-40B4-BE49-F238E27FC236}">
                  <a16:creationId xmlns:a16="http://schemas.microsoft.com/office/drawing/2014/main" id="{CE9CBD79-918A-4329-830D-A20CB5BD8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701" y="4245608"/>
              <a:ext cx="298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1400" dirty="0">
                  <a:solidFill>
                    <a:srgbClr val="008380"/>
                  </a:solidFill>
                </a:rPr>
                <a:t>Δ</a:t>
              </a:r>
              <a:endParaRPr lang="en-US" altLang="en-US" sz="1400" dirty="0">
                <a:solidFill>
                  <a:srgbClr val="008380"/>
                </a:solidFill>
              </a:endParaRPr>
            </a:p>
          </p:txBody>
        </p:sp>
        <p:sp>
          <p:nvSpPr>
            <p:cNvPr id="146" name="AutoShape 21">
              <a:extLst>
                <a:ext uri="{FF2B5EF4-FFF2-40B4-BE49-F238E27FC236}">
                  <a16:creationId xmlns:a16="http://schemas.microsoft.com/office/drawing/2014/main" id="{5343D2BA-88C0-46E8-A27D-A09638E00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530401" y="4456745"/>
              <a:ext cx="76200" cy="609600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7" name="Rectangle 22">
              <a:extLst>
                <a:ext uri="{FF2B5EF4-FFF2-40B4-BE49-F238E27FC236}">
                  <a16:creationId xmlns:a16="http://schemas.microsoft.com/office/drawing/2014/main" id="{3B0DF706-4F40-4B4E-97DC-5A4BD1147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101" y="4725033"/>
              <a:ext cx="298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1400">
                  <a:solidFill>
                    <a:srgbClr val="008380"/>
                  </a:solidFill>
                </a:rPr>
                <a:t>Δ</a:t>
              </a:r>
              <a:endParaRPr lang="en-US" altLang="en-US" sz="1400">
                <a:solidFill>
                  <a:srgbClr val="008380"/>
                </a:solidFill>
              </a:endParaRPr>
            </a:p>
          </p:txBody>
        </p:sp>
        <p:sp>
          <p:nvSpPr>
            <p:cNvPr id="148" name="Line 16">
              <a:extLst>
                <a:ext uri="{FF2B5EF4-FFF2-40B4-BE49-F238E27FC236}">
                  <a16:creationId xmlns:a16="http://schemas.microsoft.com/office/drawing/2014/main" id="{3BF8B316-1848-434D-93CC-F9818FE8F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7670" y="470122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9" name="Line 16">
              <a:extLst>
                <a:ext uri="{FF2B5EF4-FFF2-40B4-BE49-F238E27FC236}">
                  <a16:creationId xmlns:a16="http://schemas.microsoft.com/office/drawing/2014/main" id="{0F682AB5-EAF2-43CE-926B-E565E1E6A9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565803" y="4395626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50" name="Line 16">
              <a:extLst>
                <a:ext uri="{FF2B5EF4-FFF2-40B4-BE49-F238E27FC236}">
                  <a16:creationId xmlns:a16="http://schemas.microsoft.com/office/drawing/2014/main" id="{DE421A38-6CCC-4546-AEA0-16F0FBD904D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62870" y="4395626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51" name="Line 16">
              <a:extLst>
                <a:ext uri="{FF2B5EF4-FFF2-40B4-BE49-F238E27FC236}">
                  <a16:creationId xmlns:a16="http://schemas.microsoft.com/office/drawing/2014/main" id="{EF49A72A-8198-4BCB-8A7B-EA9133C76D9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73226" y="4398008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52" name="Line 16">
              <a:extLst>
                <a:ext uri="{FF2B5EF4-FFF2-40B4-BE49-F238E27FC236}">
                  <a16:creationId xmlns:a16="http://schemas.microsoft.com/office/drawing/2014/main" id="{862054C4-9D55-49F5-A927-C5D8C6839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4093208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3" name="Rectangle 20">
              <a:extLst>
                <a:ext uri="{FF2B5EF4-FFF2-40B4-BE49-F238E27FC236}">
                  <a16:creationId xmlns:a16="http://schemas.microsoft.com/office/drawing/2014/main" id="{61F93CAF-3841-4FC3-8DF7-1D71F99EC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828" y="4083684"/>
              <a:ext cx="33855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008380"/>
                  </a:solidFill>
                </a:rPr>
                <a:t>&lt;</a:t>
              </a:r>
              <a:r>
                <a:rPr lang="el-GR" altLang="en-US" sz="1000" dirty="0">
                  <a:solidFill>
                    <a:srgbClr val="008380"/>
                  </a:solidFill>
                </a:rPr>
                <a:t>Δ</a:t>
              </a:r>
              <a:endParaRPr lang="en-US" altLang="en-US" sz="1000" dirty="0">
                <a:solidFill>
                  <a:srgbClr val="008380"/>
                </a:solidFill>
              </a:endParaRPr>
            </a:p>
          </p:txBody>
        </p:sp>
        <p:sp>
          <p:nvSpPr>
            <p:cNvPr id="154" name="Line 16">
              <a:extLst>
                <a:ext uri="{FF2B5EF4-FFF2-40B4-BE49-F238E27FC236}">
                  <a16:creationId xmlns:a16="http://schemas.microsoft.com/office/drawing/2014/main" id="{21866477-7873-45A0-97A2-ED5065FB1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378029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5" name="Line 16">
              <a:extLst>
                <a:ext uri="{FF2B5EF4-FFF2-40B4-BE49-F238E27FC236}">
                  <a16:creationId xmlns:a16="http://schemas.microsoft.com/office/drawing/2014/main" id="{ABD705B0-8734-4747-8A38-D71EA11D073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565803" y="378029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56" name="Line 16">
              <a:extLst>
                <a:ext uri="{FF2B5EF4-FFF2-40B4-BE49-F238E27FC236}">
                  <a16:creationId xmlns:a16="http://schemas.microsoft.com/office/drawing/2014/main" id="{3D23A41D-DE55-4662-B041-B0A74DC1761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62870" y="378029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57" name="Line 16">
              <a:extLst>
                <a:ext uri="{FF2B5EF4-FFF2-40B4-BE49-F238E27FC236}">
                  <a16:creationId xmlns:a16="http://schemas.microsoft.com/office/drawing/2014/main" id="{FB0366FF-BB1E-420A-A428-033CF3B5342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73226" y="3782672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58" name="Line 16">
              <a:extLst>
                <a:ext uri="{FF2B5EF4-FFF2-40B4-BE49-F238E27FC236}">
                  <a16:creationId xmlns:a16="http://schemas.microsoft.com/office/drawing/2014/main" id="{D09A9EA8-ED15-4732-A94C-098682C50B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3477872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9" name="AutoShape 18">
              <a:extLst>
                <a:ext uri="{FF2B5EF4-FFF2-40B4-BE49-F238E27FC236}">
                  <a16:creationId xmlns:a16="http://schemas.microsoft.com/office/drawing/2014/main" id="{8F615C0B-FCB8-44F6-9982-AC7ACF9A8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401" y="3483433"/>
              <a:ext cx="66601" cy="599413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dirty="0">
                <a:solidFill>
                  <a:srgbClr val="009999"/>
                </a:solidFill>
              </a:endParaRPr>
            </a:p>
          </p:txBody>
        </p:sp>
        <p:sp>
          <p:nvSpPr>
            <p:cNvPr id="160" name="Rectangle 20">
              <a:extLst>
                <a:ext uri="{FF2B5EF4-FFF2-40B4-BE49-F238E27FC236}">
                  <a16:creationId xmlns:a16="http://schemas.microsoft.com/office/drawing/2014/main" id="{B20EFD4D-9F90-49DE-8C50-26148D3C4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003" y="3625647"/>
              <a:ext cx="298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1400" dirty="0">
                  <a:solidFill>
                    <a:srgbClr val="008380"/>
                  </a:solidFill>
                </a:rPr>
                <a:t>Δ</a:t>
              </a:r>
              <a:endParaRPr lang="en-US" altLang="en-US" sz="1400" dirty="0">
                <a:solidFill>
                  <a:srgbClr val="008380"/>
                </a:solidFill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59EB02C4-D37D-4ED0-8A7E-8683F03097E5}"/>
              </a:ext>
            </a:extLst>
          </p:cNvPr>
          <p:cNvGrpSpPr/>
          <p:nvPr/>
        </p:nvGrpSpPr>
        <p:grpSpPr>
          <a:xfrm>
            <a:off x="5845384" y="4962582"/>
            <a:ext cx="1201209" cy="1222879"/>
            <a:chOff x="6489963" y="4246852"/>
            <a:chExt cx="1201209" cy="1222879"/>
          </a:xfrm>
        </p:grpSpPr>
        <p:sp>
          <p:nvSpPr>
            <p:cNvPr id="162" name="Oval 23">
              <a:extLst>
                <a:ext uri="{FF2B5EF4-FFF2-40B4-BE49-F238E27FC236}">
                  <a16:creationId xmlns:a16="http://schemas.microsoft.com/office/drawing/2014/main" id="{F2D8C6C1-AA3C-47E3-8A80-A05CAFB61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7232" y="4827587"/>
              <a:ext cx="88900" cy="88900"/>
            </a:xfrm>
            <a:prstGeom prst="ellipse">
              <a:avLst/>
            </a:prstGeom>
            <a:solidFill>
              <a:srgbClr val="6666FF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B863E6A0-9152-44F7-8AE8-2E51C3214C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9963" y="4246852"/>
              <a:ext cx="1201209" cy="122287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3175" cap="flat" cmpd="sng" algn="ctr">
              <a:solidFill>
                <a:srgbClr val="66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F4E88BAC-A7A6-4348-BE43-66D56D644535}"/>
              </a:ext>
            </a:extLst>
          </p:cNvPr>
          <p:cNvGrpSpPr/>
          <p:nvPr/>
        </p:nvGrpSpPr>
        <p:grpSpPr>
          <a:xfrm>
            <a:off x="7436945" y="4853673"/>
            <a:ext cx="1661423" cy="1554343"/>
            <a:chOff x="2756568" y="1439878"/>
            <a:chExt cx="1661423" cy="1554343"/>
          </a:xfrm>
        </p:grpSpPr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29D325CA-39FF-4EBF-8E23-8DC3F45B8377}"/>
                </a:ext>
              </a:extLst>
            </p:cNvPr>
            <p:cNvSpPr/>
            <p:nvPr/>
          </p:nvSpPr>
          <p:spPr bwMode="auto">
            <a:xfrm>
              <a:off x="3366120" y="1745473"/>
              <a:ext cx="301792" cy="614541"/>
            </a:xfrm>
            <a:prstGeom prst="rect">
              <a:avLst/>
            </a:prstGeom>
            <a:pattFill prst="dkDnDiag">
              <a:fgClr>
                <a:srgbClr val="6666FF"/>
              </a:fgClr>
              <a:bgClr>
                <a:schemeClr val="bg1"/>
              </a:bgClr>
            </a:patt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009999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E583DCF4-D6B6-423C-B55F-06C9A13F1F50}"/>
                </a:ext>
              </a:extLst>
            </p:cNvPr>
            <p:cNvGrpSpPr/>
            <p:nvPr/>
          </p:nvGrpSpPr>
          <p:grpSpPr>
            <a:xfrm>
              <a:off x="3354843" y="1439878"/>
              <a:ext cx="1063148" cy="1554343"/>
              <a:chOff x="1261003" y="3475490"/>
              <a:chExt cx="1063148" cy="1554343"/>
            </a:xfrm>
          </p:grpSpPr>
          <p:sp>
            <p:nvSpPr>
              <p:cNvPr id="219" name="Line 16">
                <a:extLst>
                  <a:ext uri="{FF2B5EF4-FFF2-40B4-BE49-F238E27FC236}">
                    <a16:creationId xmlns:a16="http://schemas.microsoft.com/office/drawing/2014/main" id="{F0BC0B59-F727-429A-87DC-FC7ADC788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287217" y="4100325"/>
                <a:ext cx="276222" cy="28738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20" name="Line 16">
                <a:extLst>
                  <a:ext uri="{FF2B5EF4-FFF2-40B4-BE49-F238E27FC236}">
                    <a16:creationId xmlns:a16="http://schemas.microsoft.com/office/drawing/2014/main" id="{5322F9E8-7596-4B9C-8892-CE62920BB0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1" name="AutoShape 18">
                <a:extLst>
                  <a:ext uri="{FF2B5EF4-FFF2-40B4-BE49-F238E27FC236}">
                    <a16:creationId xmlns:a16="http://schemas.microsoft.com/office/drawing/2014/main" id="{EE6AF518-7F70-4917-81A8-E531CA10D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9099" y="4103394"/>
                <a:ext cx="66601" cy="599413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>
                  <a:solidFill>
                    <a:srgbClr val="009999"/>
                  </a:solidFill>
                </a:endParaRPr>
              </a:p>
            </p:txBody>
          </p:sp>
          <p:sp>
            <p:nvSpPr>
              <p:cNvPr id="222" name="Rectangle 20">
                <a:extLst>
                  <a:ext uri="{FF2B5EF4-FFF2-40B4-BE49-F238E27FC236}">
                    <a16:creationId xmlns:a16="http://schemas.microsoft.com/office/drawing/2014/main" id="{6E5B2566-D89B-4A69-8E60-366BD7161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701" y="4245608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 dirty="0">
                    <a:solidFill>
                      <a:srgbClr val="008380"/>
                    </a:solidFill>
                  </a:rPr>
                  <a:t>Δ</a:t>
                </a:r>
                <a:endParaRPr lang="en-US" altLang="en-US" sz="1400" dirty="0">
                  <a:solidFill>
                    <a:srgbClr val="008380"/>
                  </a:solidFill>
                </a:endParaRPr>
              </a:p>
            </p:txBody>
          </p:sp>
          <p:sp>
            <p:nvSpPr>
              <p:cNvPr id="223" name="AutoShape 21">
                <a:extLst>
                  <a:ext uri="{FF2B5EF4-FFF2-40B4-BE49-F238E27FC236}">
                    <a16:creationId xmlns:a16="http://schemas.microsoft.com/office/drawing/2014/main" id="{0BEC096D-5A88-4C1A-9F74-ED8F8DC8779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530401" y="4456745"/>
                <a:ext cx="76200" cy="609600"/>
              </a:xfrm>
              <a:prstGeom prst="rightBrace">
                <a:avLst>
                  <a:gd name="adj1" fmla="val 66667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224" name="Rectangle 22">
                <a:extLst>
                  <a:ext uri="{FF2B5EF4-FFF2-40B4-BE49-F238E27FC236}">
                    <a16:creationId xmlns:a16="http://schemas.microsoft.com/office/drawing/2014/main" id="{325CCE0C-D80A-4693-AE96-E750DE238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101" y="4725033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>
                    <a:solidFill>
                      <a:srgbClr val="008380"/>
                    </a:solidFill>
                  </a:rPr>
                  <a:t>Δ</a:t>
                </a:r>
                <a:endParaRPr lang="en-US" altLang="en-US" sz="1400">
                  <a:solidFill>
                    <a:srgbClr val="008380"/>
                  </a:solidFill>
                </a:endParaRPr>
              </a:p>
            </p:txBody>
          </p:sp>
          <p:sp>
            <p:nvSpPr>
              <p:cNvPr id="225" name="Line 16">
                <a:extLst>
                  <a:ext uri="{FF2B5EF4-FFF2-40B4-BE49-F238E27FC236}">
                    <a16:creationId xmlns:a16="http://schemas.microsoft.com/office/drawing/2014/main" id="{D1D25D65-5864-43A8-9183-195115FB2C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7670" y="470122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" name="Line 16">
                <a:extLst>
                  <a:ext uri="{FF2B5EF4-FFF2-40B4-BE49-F238E27FC236}">
                    <a16:creationId xmlns:a16="http://schemas.microsoft.com/office/drawing/2014/main" id="{8A0D66A7-3E30-4099-AC96-EA88D4867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565803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27" name="Line 16">
                <a:extLst>
                  <a:ext uri="{FF2B5EF4-FFF2-40B4-BE49-F238E27FC236}">
                    <a16:creationId xmlns:a16="http://schemas.microsoft.com/office/drawing/2014/main" id="{1D4B9F4F-E600-471E-8AB9-D484819B9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962870" y="4395626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28" name="Line 16">
                <a:extLst>
                  <a:ext uri="{FF2B5EF4-FFF2-40B4-BE49-F238E27FC236}">
                    <a16:creationId xmlns:a16="http://schemas.microsoft.com/office/drawing/2014/main" id="{6789034F-3E58-406D-A8F8-E1B438898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273226" y="4398008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29" name="Line 16">
                <a:extLst>
                  <a:ext uri="{FF2B5EF4-FFF2-40B4-BE49-F238E27FC236}">
                    <a16:creationId xmlns:a16="http://schemas.microsoft.com/office/drawing/2014/main" id="{7F9055EF-8439-48F8-9CCE-0E3D338E3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4093208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0" name="Rectangle 20">
                <a:extLst>
                  <a:ext uri="{FF2B5EF4-FFF2-40B4-BE49-F238E27FC236}">
                    <a16:creationId xmlns:a16="http://schemas.microsoft.com/office/drawing/2014/main" id="{78A87582-BC98-409C-BFA3-BE98D0ABA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828" y="4083684"/>
                <a:ext cx="338554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8380"/>
                    </a:solidFill>
                  </a:rPr>
                  <a:t>&lt;</a:t>
                </a:r>
                <a:r>
                  <a:rPr lang="el-GR" altLang="en-US" sz="1000" dirty="0">
                    <a:solidFill>
                      <a:srgbClr val="008380"/>
                    </a:solidFill>
                  </a:rPr>
                  <a:t>Δ</a:t>
                </a:r>
                <a:endParaRPr lang="en-US" altLang="en-US" sz="1000" dirty="0">
                  <a:solidFill>
                    <a:srgbClr val="008380"/>
                  </a:solidFill>
                </a:endParaRPr>
              </a:p>
            </p:txBody>
          </p:sp>
          <p:sp>
            <p:nvSpPr>
              <p:cNvPr id="231" name="Line 16">
                <a:extLst>
                  <a:ext uri="{FF2B5EF4-FFF2-40B4-BE49-F238E27FC236}">
                    <a16:creationId xmlns:a16="http://schemas.microsoft.com/office/drawing/2014/main" id="{8BA35C58-FAF5-4D8E-A94C-4541735504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2" name="Line 16">
                <a:extLst>
                  <a:ext uri="{FF2B5EF4-FFF2-40B4-BE49-F238E27FC236}">
                    <a16:creationId xmlns:a16="http://schemas.microsoft.com/office/drawing/2014/main" id="{C54364CA-1A40-470F-B2E0-0343399AC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565803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3" name="Line 16">
                <a:extLst>
                  <a:ext uri="{FF2B5EF4-FFF2-40B4-BE49-F238E27FC236}">
                    <a16:creationId xmlns:a16="http://schemas.microsoft.com/office/drawing/2014/main" id="{DDC548FD-C7BD-447F-A97E-3C74D030C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962870" y="3780290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4" name="Line 16">
                <a:extLst>
                  <a:ext uri="{FF2B5EF4-FFF2-40B4-BE49-F238E27FC236}">
                    <a16:creationId xmlns:a16="http://schemas.microsoft.com/office/drawing/2014/main" id="{6FB93224-9156-4CD6-889B-4C91F5D5A6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273226" y="3782672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5" name="Line 16">
                <a:extLst>
                  <a:ext uri="{FF2B5EF4-FFF2-40B4-BE49-F238E27FC236}">
                    <a16:creationId xmlns:a16="http://schemas.microsoft.com/office/drawing/2014/main" id="{6DC8CA86-687D-4101-B305-B39C246F5A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003" y="3477872"/>
                <a:ext cx="609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6" name="AutoShape 18">
                <a:extLst>
                  <a:ext uri="{FF2B5EF4-FFF2-40B4-BE49-F238E27FC236}">
                    <a16:creationId xmlns:a16="http://schemas.microsoft.com/office/drawing/2014/main" id="{F57B9B7A-9C0A-4441-A2BC-46166F625A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6401" y="3483433"/>
                <a:ext cx="66601" cy="599413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dirty="0">
                  <a:solidFill>
                    <a:srgbClr val="009999"/>
                  </a:solidFill>
                </a:endParaRPr>
              </a:p>
            </p:txBody>
          </p:sp>
          <p:sp>
            <p:nvSpPr>
              <p:cNvPr id="237" name="Rectangle 20">
                <a:extLst>
                  <a:ext uri="{FF2B5EF4-FFF2-40B4-BE49-F238E27FC236}">
                    <a16:creationId xmlns:a16="http://schemas.microsoft.com/office/drawing/2014/main" id="{A56F3CBB-4F9F-4D43-A995-D172C78BA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003" y="3625647"/>
                <a:ext cx="2984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n-US" sz="1400" dirty="0">
                    <a:solidFill>
                      <a:srgbClr val="008380"/>
                    </a:solidFill>
                  </a:rPr>
                  <a:t>Δ</a:t>
                </a:r>
                <a:endParaRPr lang="en-US" altLang="en-US" sz="1400" dirty="0">
                  <a:solidFill>
                    <a:srgbClr val="008380"/>
                  </a:solidFill>
                </a:endParaRPr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0F6F53E3-416F-4D5C-9E72-2156BB9EB461}"/>
                </a:ext>
              </a:extLst>
            </p:cNvPr>
            <p:cNvGrpSpPr/>
            <p:nvPr/>
          </p:nvGrpSpPr>
          <p:grpSpPr>
            <a:xfrm>
              <a:off x="2756568" y="1444316"/>
              <a:ext cx="1201209" cy="1222879"/>
              <a:chOff x="6489963" y="4246852"/>
              <a:chExt cx="1201209" cy="1222879"/>
            </a:xfrm>
          </p:grpSpPr>
          <p:sp>
            <p:nvSpPr>
              <p:cNvPr id="217" name="Oval 23">
                <a:extLst>
                  <a:ext uri="{FF2B5EF4-FFF2-40B4-BE49-F238E27FC236}">
                    <a16:creationId xmlns:a16="http://schemas.microsoft.com/office/drawing/2014/main" id="{AE2E2B00-81B0-41EE-A3D9-C5456885C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7232" y="4827587"/>
                <a:ext cx="88900" cy="88900"/>
              </a:xfrm>
              <a:prstGeom prst="ellipse">
                <a:avLst/>
              </a:prstGeom>
              <a:solidFill>
                <a:srgbClr val="6666FF"/>
              </a:soli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1122B035-C693-49AC-9DBA-B5972002ED6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489963" y="4246852"/>
                <a:ext cx="1201209" cy="122287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3175" cap="flat" cmpd="sng" algn="ctr">
                <a:solidFill>
                  <a:srgbClr val="66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normalizeH="0" baseline="0" dirty="0">
                  <a:ln>
                    <a:noFill/>
                  </a:ln>
                  <a:solidFill>
                    <a:srgbClr val="009999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A201664E-90FF-40DD-82B5-77FACB0C4200}"/>
              </a:ext>
            </a:extLst>
          </p:cNvPr>
          <p:cNvGrpSpPr/>
          <p:nvPr/>
        </p:nvGrpSpPr>
        <p:grpSpPr>
          <a:xfrm>
            <a:off x="7047597" y="1056693"/>
            <a:ext cx="1063148" cy="1554343"/>
            <a:chOff x="1261003" y="3475490"/>
            <a:chExt cx="1063148" cy="1554343"/>
          </a:xfrm>
        </p:grpSpPr>
        <p:sp>
          <p:nvSpPr>
            <p:cNvPr id="314" name="Line 16">
              <a:extLst>
                <a:ext uri="{FF2B5EF4-FFF2-40B4-BE49-F238E27FC236}">
                  <a16:creationId xmlns:a16="http://schemas.microsoft.com/office/drawing/2014/main" id="{3845E81D-D037-45B7-AF48-1194CB55175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287217" y="4100325"/>
              <a:ext cx="276222" cy="28738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15" name="Line 16">
              <a:extLst>
                <a:ext uri="{FF2B5EF4-FFF2-40B4-BE49-F238E27FC236}">
                  <a16:creationId xmlns:a16="http://schemas.microsoft.com/office/drawing/2014/main" id="{D1D40F3F-9B42-42B2-B16A-85466EE9B7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4395626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6" name="AutoShape 18">
              <a:extLst>
                <a:ext uri="{FF2B5EF4-FFF2-40B4-BE49-F238E27FC236}">
                  <a16:creationId xmlns:a16="http://schemas.microsoft.com/office/drawing/2014/main" id="{58F501F7-9467-4409-B8A1-C14E5A291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099" y="4103394"/>
              <a:ext cx="66601" cy="599413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dirty="0">
                <a:solidFill>
                  <a:srgbClr val="009999"/>
                </a:solidFill>
              </a:endParaRPr>
            </a:p>
          </p:txBody>
        </p:sp>
        <p:sp>
          <p:nvSpPr>
            <p:cNvPr id="317" name="Rectangle 20">
              <a:extLst>
                <a:ext uri="{FF2B5EF4-FFF2-40B4-BE49-F238E27FC236}">
                  <a16:creationId xmlns:a16="http://schemas.microsoft.com/office/drawing/2014/main" id="{F19C2CCB-5014-4E14-826C-A22E520E5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701" y="4245608"/>
              <a:ext cx="298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1400" dirty="0">
                  <a:solidFill>
                    <a:srgbClr val="008380"/>
                  </a:solidFill>
                </a:rPr>
                <a:t>Δ</a:t>
              </a:r>
              <a:endParaRPr lang="en-US" altLang="en-US" sz="1400" dirty="0">
                <a:solidFill>
                  <a:srgbClr val="008380"/>
                </a:solidFill>
              </a:endParaRPr>
            </a:p>
          </p:txBody>
        </p:sp>
        <p:sp>
          <p:nvSpPr>
            <p:cNvPr id="318" name="AutoShape 21">
              <a:extLst>
                <a:ext uri="{FF2B5EF4-FFF2-40B4-BE49-F238E27FC236}">
                  <a16:creationId xmlns:a16="http://schemas.microsoft.com/office/drawing/2014/main" id="{CDE1E3DC-6023-4453-A5B4-D1EE6615AA3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530401" y="4456745"/>
              <a:ext cx="76200" cy="609600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19" name="Rectangle 22">
              <a:extLst>
                <a:ext uri="{FF2B5EF4-FFF2-40B4-BE49-F238E27FC236}">
                  <a16:creationId xmlns:a16="http://schemas.microsoft.com/office/drawing/2014/main" id="{03E70018-129C-4E1A-B274-A321053B7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101" y="4725033"/>
              <a:ext cx="298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1400">
                  <a:solidFill>
                    <a:srgbClr val="008380"/>
                  </a:solidFill>
                </a:rPr>
                <a:t>Δ</a:t>
              </a:r>
              <a:endParaRPr lang="en-US" altLang="en-US" sz="1400">
                <a:solidFill>
                  <a:srgbClr val="008380"/>
                </a:solidFill>
              </a:endParaRPr>
            </a:p>
          </p:txBody>
        </p:sp>
        <p:sp>
          <p:nvSpPr>
            <p:cNvPr id="320" name="Line 16">
              <a:extLst>
                <a:ext uri="{FF2B5EF4-FFF2-40B4-BE49-F238E27FC236}">
                  <a16:creationId xmlns:a16="http://schemas.microsoft.com/office/drawing/2014/main" id="{FE072BBB-1F85-4D18-A253-1864CF8106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7670" y="470122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1" name="Line 16">
              <a:extLst>
                <a:ext uri="{FF2B5EF4-FFF2-40B4-BE49-F238E27FC236}">
                  <a16:creationId xmlns:a16="http://schemas.microsoft.com/office/drawing/2014/main" id="{9B010A14-CBA9-4DEC-8485-DCF45B6BBB2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565803" y="4395626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22" name="Line 16">
              <a:extLst>
                <a:ext uri="{FF2B5EF4-FFF2-40B4-BE49-F238E27FC236}">
                  <a16:creationId xmlns:a16="http://schemas.microsoft.com/office/drawing/2014/main" id="{0A698087-5128-4985-8D02-1DC96F5FD0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62870" y="4395626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23" name="Line 16">
              <a:extLst>
                <a:ext uri="{FF2B5EF4-FFF2-40B4-BE49-F238E27FC236}">
                  <a16:creationId xmlns:a16="http://schemas.microsoft.com/office/drawing/2014/main" id="{45944BC0-8AAA-4D09-9863-5401BB7E87F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73226" y="4398008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24" name="Line 16">
              <a:extLst>
                <a:ext uri="{FF2B5EF4-FFF2-40B4-BE49-F238E27FC236}">
                  <a16:creationId xmlns:a16="http://schemas.microsoft.com/office/drawing/2014/main" id="{25C42F31-0E0D-4F8E-BDE4-46E1363B0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4093208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5" name="Rectangle 20">
              <a:extLst>
                <a:ext uri="{FF2B5EF4-FFF2-40B4-BE49-F238E27FC236}">
                  <a16:creationId xmlns:a16="http://schemas.microsoft.com/office/drawing/2014/main" id="{A80EF92B-EE12-40D5-91EF-B5490A9AE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828" y="4083684"/>
              <a:ext cx="33855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008380"/>
                  </a:solidFill>
                </a:rPr>
                <a:t>&lt;</a:t>
              </a:r>
              <a:r>
                <a:rPr lang="el-GR" altLang="en-US" sz="1000" dirty="0">
                  <a:solidFill>
                    <a:srgbClr val="008380"/>
                  </a:solidFill>
                </a:rPr>
                <a:t>Δ</a:t>
              </a:r>
              <a:endParaRPr lang="en-US" altLang="en-US" sz="1000" dirty="0">
                <a:solidFill>
                  <a:srgbClr val="008380"/>
                </a:solidFill>
              </a:endParaRPr>
            </a:p>
          </p:txBody>
        </p:sp>
        <p:sp>
          <p:nvSpPr>
            <p:cNvPr id="326" name="Line 16">
              <a:extLst>
                <a:ext uri="{FF2B5EF4-FFF2-40B4-BE49-F238E27FC236}">
                  <a16:creationId xmlns:a16="http://schemas.microsoft.com/office/drawing/2014/main" id="{B8705621-578D-4637-A6BC-811FD02E12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378029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7" name="Line 16">
              <a:extLst>
                <a:ext uri="{FF2B5EF4-FFF2-40B4-BE49-F238E27FC236}">
                  <a16:creationId xmlns:a16="http://schemas.microsoft.com/office/drawing/2014/main" id="{4CFCB01D-DF54-488C-9FBC-D4BD7354F28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565803" y="378029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28" name="Line 16">
              <a:extLst>
                <a:ext uri="{FF2B5EF4-FFF2-40B4-BE49-F238E27FC236}">
                  <a16:creationId xmlns:a16="http://schemas.microsoft.com/office/drawing/2014/main" id="{29105DE6-ACE0-4262-B232-31C1A16A72C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62870" y="378029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29" name="Line 16">
              <a:extLst>
                <a:ext uri="{FF2B5EF4-FFF2-40B4-BE49-F238E27FC236}">
                  <a16:creationId xmlns:a16="http://schemas.microsoft.com/office/drawing/2014/main" id="{B6808E46-FCB5-41A8-AB19-55BD05FB619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73226" y="3782672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30" name="Line 16">
              <a:extLst>
                <a:ext uri="{FF2B5EF4-FFF2-40B4-BE49-F238E27FC236}">
                  <a16:creationId xmlns:a16="http://schemas.microsoft.com/office/drawing/2014/main" id="{69BC2251-07BE-4980-9B5B-AEC97CACB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003" y="3477872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1" name="AutoShape 18">
              <a:extLst>
                <a:ext uri="{FF2B5EF4-FFF2-40B4-BE49-F238E27FC236}">
                  <a16:creationId xmlns:a16="http://schemas.microsoft.com/office/drawing/2014/main" id="{09B5E616-7BFD-4A18-BB23-21DAB09D5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401" y="3483433"/>
              <a:ext cx="66601" cy="599413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dirty="0">
                <a:solidFill>
                  <a:srgbClr val="009999"/>
                </a:solidFill>
              </a:endParaRPr>
            </a:p>
          </p:txBody>
        </p:sp>
        <p:sp>
          <p:nvSpPr>
            <p:cNvPr id="332" name="Rectangle 20">
              <a:extLst>
                <a:ext uri="{FF2B5EF4-FFF2-40B4-BE49-F238E27FC236}">
                  <a16:creationId xmlns:a16="http://schemas.microsoft.com/office/drawing/2014/main" id="{ACE108E2-B147-4D8F-B208-D3E266225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003" y="3625647"/>
              <a:ext cx="298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1400" dirty="0">
                  <a:solidFill>
                    <a:srgbClr val="008380"/>
                  </a:solidFill>
                </a:rPr>
                <a:t>Δ</a:t>
              </a:r>
              <a:endParaRPr lang="en-US" altLang="en-US" sz="1400" dirty="0">
                <a:solidFill>
                  <a:srgbClr val="008380"/>
                </a:solidFill>
              </a:endParaRPr>
            </a:p>
          </p:txBody>
        </p:sp>
      </p:grpSp>
      <p:sp>
        <p:nvSpPr>
          <p:cNvPr id="333" name="Oval 27">
            <a:extLst>
              <a:ext uri="{FF2B5EF4-FFF2-40B4-BE49-F238E27FC236}">
                <a16:creationId xmlns:a16="http://schemas.microsoft.com/office/drawing/2014/main" id="{D892A99C-7993-470F-9B8C-61B68CC85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957" y="2233924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4" name="Oval 27">
            <a:extLst>
              <a:ext uri="{FF2B5EF4-FFF2-40B4-BE49-F238E27FC236}">
                <a16:creationId xmlns:a16="http://schemas.microsoft.com/office/drawing/2014/main" id="{FD7545B7-4B97-4ECB-9B56-AD554314C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426" y="2233561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5" name="Oval 27">
            <a:extLst>
              <a:ext uri="{FF2B5EF4-FFF2-40B4-BE49-F238E27FC236}">
                <a16:creationId xmlns:a16="http://schemas.microsoft.com/office/drawing/2014/main" id="{80A82218-086E-4AA9-9E42-3EFC5EDC7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945" y="1633834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6" name="Oval 27">
            <a:extLst>
              <a:ext uri="{FF2B5EF4-FFF2-40B4-BE49-F238E27FC236}">
                <a16:creationId xmlns:a16="http://schemas.microsoft.com/office/drawing/2014/main" id="{6472EE61-4D1E-459A-B64C-32B0E3191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9414" y="1633471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7" name="Oval 27">
            <a:extLst>
              <a:ext uri="{FF2B5EF4-FFF2-40B4-BE49-F238E27FC236}">
                <a16:creationId xmlns:a16="http://schemas.microsoft.com/office/drawing/2014/main" id="{822F0DA5-5DB5-45D8-B5EC-9D691BB0A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945" y="1021902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8" name="Oval 27">
            <a:extLst>
              <a:ext uri="{FF2B5EF4-FFF2-40B4-BE49-F238E27FC236}">
                <a16:creationId xmlns:a16="http://schemas.microsoft.com/office/drawing/2014/main" id="{7DF4E918-70EA-416E-87EE-C2395FBEF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9414" y="1021539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73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C54AD2-8BA9-4A8D-AF4A-C96F517787C2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161925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Balanced Binary Search Tree </a:t>
            </a:r>
            <a:br>
              <a:rPr lang="en-US" altLang="en-US" sz="4000"/>
            </a:br>
            <a:r>
              <a:rPr lang="en-US" altLang="en-US" sz="4000"/>
              <a:t> -- a bit different</a:t>
            </a:r>
          </a:p>
        </p:txBody>
      </p:sp>
      <p:sp>
        <p:nvSpPr>
          <p:cNvPr id="8198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</a:p>
        </p:txBody>
      </p:sp>
      <p:sp>
        <p:nvSpPr>
          <p:cNvPr id="8203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</a:p>
        </p:txBody>
      </p:sp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</a:p>
        </p:txBody>
      </p:sp>
      <p:sp>
        <p:nvSpPr>
          <p:cNvPr id="8205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</a:p>
        </p:txBody>
      </p:sp>
      <p:sp>
        <p:nvSpPr>
          <p:cNvPr id="8207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</a:p>
        </p:txBody>
      </p:sp>
      <p:sp>
        <p:nvSpPr>
          <p:cNvPr id="8208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</a:p>
        </p:txBody>
      </p:sp>
      <p:sp>
        <p:nvSpPr>
          <p:cNvPr id="8209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</a:p>
        </p:txBody>
      </p:sp>
      <p:sp>
        <p:nvSpPr>
          <p:cNvPr id="8210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</a:p>
        </p:txBody>
      </p:sp>
      <p:sp>
        <p:nvSpPr>
          <p:cNvPr id="8211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61</a:t>
            </a:r>
          </a:p>
        </p:txBody>
      </p:sp>
      <p:sp>
        <p:nvSpPr>
          <p:cNvPr id="8212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13" name="AutoShape 18"/>
          <p:cNvCxnSpPr>
            <a:cxnSpLocks noChangeShapeType="1"/>
            <a:stCxn id="8212" idx="3"/>
            <a:endCxn id="8200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4" name="AutoShape 19"/>
          <p:cNvCxnSpPr>
            <a:cxnSpLocks noChangeShapeType="1"/>
            <a:stCxn id="8212" idx="5"/>
            <a:endCxn id="8201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5" name="AutoShape 20"/>
          <p:cNvCxnSpPr>
            <a:cxnSpLocks noChangeShapeType="1"/>
            <a:stCxn id="8198" idx="3"/>
            <a:endCxn id="8202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6" name="AutoShape 21"/>
          <p:cNvCxnSpPr>
            <a:cxnSpLocks noChangeShapeType="1"/>
            <a:stCxn id="8198" idx="5"/>
            <a:endCxn id="8203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17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18" name="AutoShape 23"/>
          <p:cNvCxnSpPr>
            <a:cxnSpLocks noChangeShapeType="1"/>
            <a:stCxn id="8205" idx="0"/>
            <a:endCxn id="8217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9" name="AutoShape 24"/>
          <p:cNvCxnSpPr>
            <a:cxnSpLocks noChangeShapeType="1"/>
            <a:stCxn id="8206" idx="0"/>
            <a:endCxn id="8217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0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21" name="AutoShape 26"/>
          <p:cNvCxnSpPr>
            <a:cxnSpLocks noChangeShapeType="1"/>
            <a:stCxn id="8207" idx="0"/>
            <a:endCxn id="8220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22" name="AutoShape 27"/>
          <p:cNvCxnSpPr>
            <a:cxnSpLocks noChangeShapeType="1"/>
            <a:stCxn id="8208" idx="0"/>
            <a:endCxn id="8220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3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24" name="AutoShape 29"/>
          <p:cNvCxnSpPr>
            <a:cxnSpLocks noChangeShapeType="1"/>
            <a:stCxn id="8210" idx="0"/>
            <a:endCxn id="8223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25" name="AutoShape 30"/>
          <p:cNvCxnSpPr>
            <a:cxnSpLocks noChangeShapeType="1"/>
            <a:stCxn id="8211" idx="0"/>
            <a:endCxn id="8223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6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27" name="AutoShape 32"/>
          <p:cNvCxnSpPr>
            <a:cxnSpLocks noChangeShapeType="1"/>
            <a:stCxn id="8199" idx="0"/>
            <a:endCxn id="8226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28" name="AutoShape 33"/>
          <p:cNvCxnSpPr>
            <a:cxnSpLocks noChangeShapeType="1"/>
            <a:stCxn id="8212" idx="0"/>
            <a:endCxn id="8226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9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30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31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32" name="AutoShape 37"/>
          <p:cNvCxnSpPr>
            <a:cxnSpLocks noChangeShapeType="1"/>
            <a:stCxn id="8198" idx="0"/>
            <a:endCxn id="8229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3" name="AutoShape 38"/>
          <p:cNvCxnSpPr>
            <a:cxnSpLocks noChangeShapeType="1"/>
            <a:stCxn id="8204" idx="0"/>
            <a:endCxn id="8229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4" name="AutoShape 39"/>
          <p:cNvCxnSpPr>
            <a:cxnSpLocks noChangeShapeType="1"/>
            <a:stCxn id="8217" idx="0"/>
            <a:endCxn id="8230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5" name="AutoShape 40"/>
          <p:cNvCxnSpPr>
            <a:cxnSpLocks noChangeShapeType="1"/>
            <a:stCxn id="8220" idx="0"/>
            <a:endCxn id="8230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6" name="AutoShape 41"/>
          <p:cNvCxnSpPr>
            <a:cxnSpLocks noChangeShapeType="1"/>
            <a:stCxn id="8209" idx="0"/>
            <a:endCxn id="8231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7" name="AutoShape 42"/>
          <p:cNvCxnSpPr>
            <a:cxnSpLocks noChangeShapeType="1"/>
            <a:stCxn id="8223" idx="0"/>
            <a:endCxn id="8231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38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39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40" name="AutoShape 45"/>
          <p:cNvCxnSpPr>
            <a:cxnSpLocks noChangeShapeType="1"/>
            <a:stCxn id="8226" idx="7"/>
            <a:endCxn id="8239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1" name="AutoShape 46"/>
          <p:cNvCxnSpPr>
            <a:cxnSpLocks noChangeShapeType="1"/>
            <a:stCxn id="8229" idx="1"/>
            <a:endCxn id="8239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2" name="AutoShape 47"/>
          <p:cNvCxnSpPr>
            <a:cxnSpLocks noChangeShapeType="1"/>
            <a:stCxn id="8230" idx="7"/>
            <a:endCxn id="8238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3" name="AutoShape 48"/>
          <p:cNvCxnSpPr>
            <a:cxnSpLocks noChangeShapeType="1"/>
            <a:stCxn id="8238" idx="5"/>
            <a:endCxn id="8231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44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45" name="AutoShape 50"/>
          <p:cNvCxnSpPr>
            <a:cxnSpLocks noChangeShapeType="1"/>
            <a:stCxn id="8239" idx="7"/>
            <a:endCxn id="8244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6" name="AutoShape 51"/>
          <p:cNvCxnSpPr>
            <a:cxnSpLocks noChangeShapeType="1"/>
            <a:stCxn id="8244" idx="5"/>
            <a:endCxn id="8238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47" name="Rectangle 52"/>
          <p:cNvSpPr>
            <a:spLocks noChangeArrowheads="1"/>
          </p:cNvSpPr>
          <p:nvPr/>
        </p:nvSpPr>
        <p:spPr bwMode="auto">
          <a:xfrm>
            <a:off x="73025" y="5805488"/>
            <a:ext cx="906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8A87"/>
                </a:solidFill>
              </a:rPr>
              <a:t>key</a:t>
            </a:r>
            <a:r>
              <a:rPr lang="en-US" altLang="en-US" sz="2800">
                <a:solidFill>
                  <a:srgbClr val="008A87"/>
                </a:solidFill>
              </a:rPr>
              <a:t>[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>
                <a:solidFill>
                  <a:srgbClr val="008A87"/>
                </a:solidFill>
              </a:rPr>
              <a:t>]</a:t>
            </a:r>
            <a:r>
              <a:rPr lang="en-US" altLang="en-US" sz="2800"/>
              <a:t> is the maximum key of any leaf in the left subtree of 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 i="1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1/23/20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B18F3E-71D6-4CC2-82B2-AF4B9C6909C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9221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</a:p>
        </p:txBody>
      </p:sp>
      <p:sp>
        <p:nvSpPr>
          <p:cNvPr id="9226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</a:p>
        </p:txBody>
      </p:sp>
      <p:sp>
        <p:nvSpPr>
          <p:cNvPr id="9228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</a:p>
        </p:txBody>
      </p:sp>
      <p:sp>
        <p:nvSpPr>
          <p:cNvPr id="9229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</a:p>
        </p:txBody>
      </p:sp>
      <p:sp>
        <p:nvSpPr>
          <p:cNvPr id="9230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</a:p>
        </p:txBody>
      </p:sp>
      <p:sp>
        <p:nvSpPr>
          <p:cNvPr id="9231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</a:p>
        </p:txBody>
      </p:sp>
      <p:sp>
        <p:nvSpPr>
          <p:cNvPr id="9232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</a:p>
        </p:txBody>
      </p:sp>
      <p:sp>
        <p:nvSpPr>
          <p:cNvPr id="9233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</a:p>
        </p:txBody>
      </p:sp>
      <p:sp>
        <p:nvSpPr>
          <p:cNvPr id="9234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61</a:t>
            </a:r>
          </a:p>
        </p:txBody>
      </p:sp>
      <p:sp>
        <p:nvSpPr>
          <p:cNvPr id="9235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36" name="AutoShape 18"/>
          <p:cNvCxnSpPr>
            <a:cxnSpLocks noChangeShapeType="1"/>
            <a:stCxn id="9235" idx="3"/>
            <a:endCxn id="9223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7" name="AutoShape 19"/>
          <p:cNvCxnSpPr>
            <a:cxnSpLocks noChangeShapeType="1"/>
            <a:stCxn id="9235" idx="5"/>
            <a:endCxn id="9224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8" name="AutoShape 20"/>
          <p:cNvCxnSpPr>
            <a:cxnSpLocks noChangeShapeType="1"/>
            <a:stCxn id="9221" idx="3"/>
            <a:endCxn id="9225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9" name="AutoShape 21"/>
          <p:cNvCxnSpPr>
            <a:cxnSpLocks noChangeShapeType="1"/>
            <a:stCxn id="9221" idx="5"/>
            <a:endCxn id="9226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0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41" name="AutoShape 23"/>
          <p:cNvCxnSpPr>
            <a:cxnSpLocks noChangeShapeType="1"/>
            <a:stCxn id="9228" idx="0"/>
            <a:endCxn id="9240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42" name="AutoShape 24"/>
          <p:cNvCxnSpPr>
            <a:cxnSpLocks noChangeShapeType="1"/>
            <a:stCxn id="9229" idx="0"/>
            <a:endCxn id="9240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3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44" name="AutoShape 26"/>
          <p:cNvCxnSpPr>
            <a:cxnSpLocks noChangeShapeType="1"/>
            <a:stCxn id="9230" idx="0"/>
            <a:endCxn id="9243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45" name="AutoShape 27"/>
          <p:cNvCxnSpPr>
            <a:cxnSpLocks noChangeShapeType="1"/>
            <a:stCxn id="9231" idx="0"/>
            <a:endCxn id="9243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6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47" name="AutoShape 29"/>
          <p:cNvCxnSpPr>
            <a:cxnSpLocks noChangeShapeType="1"/>
            <a:stCxn id="9233" idx="0"/>
            <a:endCxn id="9246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48" name="AutoShape 30"/>
          <p:cNvCxnSpPr>
            <a:cxnSpLocks noChangeShapeType="1"/>
            <a:stCxn id="9234" idx="0"/>
            <a:endCxn id="9246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9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50" name="AutoShape 32"/>
          <p:cNvCxnSpPr>
            <a:cxnSpLocks noChangeShapeType="1"/>
            <a:stCxn id="9222" idx="0"/>
            <a:endCxn id="9249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1" name="AutoShape 33"/>
          <p:cNvCxnSpPr>
            <a:cxnSpLocks noChangeShapeType="1"/>
            <a:stCxn id="9235" idx="0"/>
            <a:endCxn id="9249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52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53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54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55" name="AutoShape 37"/>
          <p:cNvCxnSpPr>
            <a:cxnSpLocks noChangeShapeType="1"/>
            <a:stCxn id="9221" idx="0"/>
            <a:endCxn id="9252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6" name="AutoShape 38"/>
          <p:cNvCxnSpPr>
            <a:cxnSpLocks noChangeShapeType="1"/>
            <a:stCxn id="9227" idx="0"/>
            <a:endCxn id="9252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7" name="AutoShape 39"/>
          <p:cNvCxnSpPr>
            <a:cxnSpLocks noChangeShapeType="1"/>
            <a:stCxn id="9240" idx="0"/>
            <a:endCxn id="9253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8" name="AutoShape 40"/>
          <p:cNvCxnSpPr>
            <a:cxnSpLocks noChangeShapeType="1"/>
            <a:stCxn id="9243" idx="0"/>
            <a:endCxn id="9253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9" name="AutoShape 41"/>
          <p:cNvCxnSpPr>
            <a:cxnSpLocks noChangeShapeType="1"/>
            <a:stCxn id="9232" idx="0"/>
            <a:endCxn id="9254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0" name="AutoShape 42"/>
          <p:cNvCxnSpPr>
            <a:cxnSpLocks noChangeShapeType="1"/>
            <a:stCxn id="9246" idx="0"/>
            <a:endCxn id="9254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61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62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63" name="AutoShape 45"/>
          <p:cNvCxnSpPr>
            <a:cxnSpLocks noChangeShapeType="1"/>
            <a:stCxn id="9249" idx="7"/>
            <a:endCxn id="9262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4" name="AutoShape 46"/>
          <p:cNvCxnSpPr>
            <a:cxnSpLocks noChangeShapeType="1"/>
            <a:stCxn id="9252" idx="1"/>
            <a:endCxn id="9262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5" name="AutoShape 47"/>
          <p:cNvCxnSpPr>
            <a:cxnSpLocks noChangeShapeType="1"/>
            <a:stCxn id="9253" idx="7"/>
            <a:endCxn id="9261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6" name="AutoShape 48"/>
          <p:cNvCxnSpPr>
            <a:cxnSpLocks noChangeShapeType="1"/>
            <a:stCxn id="9261" idx="5"/>
            <a:endCxn id="9254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67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  <a:endParaRPr lang="en-US" altLang="en-US" sz="2800" dirty="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68" name="AutoShape 50"/>
          <p:cNvCxnSpPr>
            <a:cxnSpLocks noChangeShapeType="1"/>
            <a:stCxn id="9262" idx="7"/>
            <a:endCxn id="9267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9" name="AutoShape 51"/>
          <p:cNvCxnSpPr>
            <a:cxnSpLocks noChangeShapeType="1"/>
            <a:stCxn id="9267" idx="5"/>
            <a:endCxn id="9261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08948" name="Group 52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9273" name="Oval 53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x</a:t>
              </a:r>
            </a:p>
          </p:txBody>
        </p:sp>
        <p:sp>
          <p:nvSpPr>
            <p:cNvPr id="9274" name="AutoShape 54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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275" name="AutoShape 55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&gt;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9276" name="AutoShape 56"/>
            <p:cNvCxnSpPr>
              <a:cxnSpLocks noChangeShapeType="1"/>
              <a:stCxn id="9273" idx="3"/>
              <a:endCxn id="9274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277" name="AutoShape 57"/>
            <p:cNvCxnSpPr>
              <a:cxnSpLocks noChangeShapeType="1"/>
              <a:stCxn id="9273" idx="5"/>
              <a:endCxn id="9275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9271" name="Rectangle 62"/>
          <p:cNvSpPr>
            <a:spLocks noGrp="1" noChangeArrowheads="1"/>
          </p:cNvSpPr>
          <p:nvPr>
            <p:ph type="title"/>
          </p:nvPr>
        </p:nvSpPr>
        <p:spPr>
          <a:xfrm>
            <a:off x="1368425" y="161925"/>
            <a:ext cx="75438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4000"/>
              <a:t>Balanced Binary Search Tree </a:t>
            </a:r>
            <a:br>
              <a:rPr lang="en-US" altLang="en-US" sz="4000"/>
            </a:br>
            <a:r>
              <a:rPr lang="en-US" altLang="en-US" sz="4000"/>
              <a:t> -- a bit different</a:t>
            </a:r>
          </a:p>
        </p:txBody>
      </p:sp>
      <p:sp>
        <p:nvSpPr>
          <p:cNvPr id="9272" name="Rectangle 63"/>
          <p:cNvSpPr>
            <a:spLocks noChangeArrowheads="1"/>
          </p:cNvSpPr>
          <p:nvPr/>
        </p:nvSpPr>
        <p:spPr bwMode="auto">
          <a:xfrm>
            <a:off x="73025" y="5805488"/>
            <a:ext cx="906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8A87"/>
                </a:solidFill>
              </a:rPr>
              <a:t>key</a:t>
            </a:r>
            <a:r>
              <a:rPr lang="en-US" altLang="en-US" sz="2800">
                <a:solidFill>
                  <a:srgbClr val="008A87"/>
                </a:solidFill>
              </a:rPr>
              <a:t>[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>
                <a:solidFill>
                  <a:srgbClr val="008A87"/>
                </a:solidFill>
              </a:rPr>
              <a:t>]</a:t>
            </a:r>
            <a:r>
              <a:rPr lang="en-US" altLang="en-US" sz="2800"/>
              <a:t> is the maximum key of any leaf in the left subtree of 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5314</TotalTime>
  <Words>2353</Words>
  <Application>Microsoft Office PowerPoint</Application>
  <PresentationFormat>On-screen Show (4:3)</PresentationFormat>
  <Paragraphs>384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Cambria Math</vt:lpstr>
      <vt:lpstr>Comic Sans MS</vt:lpstr>
      <vt:lpstr>Symbol</vt:lpstr>
      <vt:lpstr>Times New Roman</vt:lpstr>
      <vt:lpstr>Default Design</vt:lpstr>
      <vt:lpstr>CMPS 3130/6130 Computational Geometry Spring 2020</vt:lpstr>
      <vt:lpstr>Closest Pair</vt:lpstr>
      <vt:lpstr>Plane Sweep: An Algorithm Design Technique</vt:lpstr>
      <vt:lpstr>Plane Sweep: An Algorithm Design Technique</vt:lpstr>
      <vt:lpstr>Plane Sweep for Closest Pair</vt:lpstr>
      <vt:lpstr>Plane Sweep for Closest Pair</vt:lpstr>
      <vt:lpstr>Six Points</vt:lpstr>
      <vt:lpstr>Balanced Binary Search Tree   -- a bit different</vt:lpstr>
      <vt:lpstr>Balanced Binary Search Tree   -- a bit different</vt:lpstr>
      <vt:lpstr>PowerPoint Presentation</vt:lpstr>
      <vt:lpstr>General 1D range query</vt:lpstr>
      <vt:lpstr>Plane Sweep for Closest Pair</vt:lpstr>
      <vt:lpstr>Plane Sweep: An Algorithm Design Technique</vt:lpstr>
      <vt:lpstr>Geometric Intersections</vt:lpstr>
      <vt:lpstr>Line Segment Intersection</vt:lpstr>
      <vt:lpstr>Line Segment Intersection</vt:lpstr>
      <vt:lpstr>Complexity</vt:lpstr>
      <vt:lpstr>Plane sweep  algorithm</vt:lpstr>
      <vt:lpstr>General position</vt:lpstr>
      <vt:lpstr>Event Queue</vt:lpstr>
      <vt:lpstr>Sweep Line Status</vt:lpstr>
      <vt:lpstr>Event Handling</vt:lpstr>
      <vt:lpstr>Event Handling</vt:lpstr>
      <vt:lpstr>Event Handling</vt:lpstr>
      <vt:lpstr>Intersection Lemma</vt:lpstr>
      <vt:lpstr>Runtime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188</cp:revision>
  <dcterms:created xsi:type="dcterms:W3CDTF">2001-09-03T00:33:29Z</dcterms:created>
  <dcterms:modified xsi:type="dcterms:W3CDTF">2020-02-29T19:00:46Z</dcterms:modified>
</cp:coreProperties>
</file>