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6"/>
  </p:notesMasterIdLst>
  <p:handoutMasterIdLst>
    <p:handoutMasterId r:id="rId37"/>
  </p:handoutMasterIdLst>
  <p:sldIdLst>
    <p:sldId id="284" r:id="rId2"/>
    <p:sldId id="346" r:id="rId3"/>
    <p:sldId id="298" r:id="rId4"/>
    <p:sldId id="299" r:id="rId5"/>
    <p:sldId id="343" r:id="rId6"/>
    <p:sldId id="301" r:id="rId7"/>
    <p:sldId id="302" r:id="rId8"/>
    <p:sldId id="303" r:id="rId9"/>
    <p:sldId id="304" r:id="rId10"/>
    <p:sldId id="305" r:id="rId11"/>
    <p:sldId id="320" r:id="rId12"/>
    <p:sldId id="321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44" r:id="rId34"/>
    <p:sldId id="345" r:id="rId35"/>
  </p:sldIdLst>
  <p:sldSz cx="9144000" cy="6858000" type="screen4x3"/>
  <p:notesSz cx="9240838" cy="6954838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80"/>
    <a:srgbClr val="CC9900"/>
    <a:srgbClr val="FFCCCC"/>
    <a:srgbClr val="050000"/>
    <a:srgbClr val="FFFF00"/>
    <a:srgbClr val="2E5352"/>
    <a:srgbClr val="FFBFB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713" autoAdjust="0"/>
  </p:normalViewPr>
  <p:slideViewPr>
    <p:cSldViewPr snapToGrid="0">
      <p:cViewPr>
        <p:scale>
          <a:sx n="83" d="100"/>
          <a:sy n="83" d="100"/>
        </p:scale>
        <p:origin x="49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t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7175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b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7175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16A7E2E-D28C-476B-9BC9-32DF2C684C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8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t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900" y="3303588"/>
            <a:ext cx="6777038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7175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b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7175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C98F4F-9DD6-4AA3-9834-F5711553DD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212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801B0AF-920A-4E4C-AF9D-EE465607E532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016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C98F4F-9DD6-4AA3-9834-F5711553DD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722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7BECD5B-2A85-4194-BA53-BFAE95CA4ECC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583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1/16/20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8122E-B90C-4E76-8377-32EAA1E1F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37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E0BE4-2E88-4326-B1C6-8BCC1515EA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49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CD17C-CC38-4B8E-A0EA-49F286807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650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1/16/20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A4C9D-EBE0-492F-9DAF-2E543DDCD3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47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A130F-9EBA-4F1D-8DF7-D60CD598BB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80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1/16/20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43C07-9F02-4963-A301-803DC62C26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26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1/16/20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85182-0A82-4BF6-B05E-1B0E8BFBBB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20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1/16/20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64D43-A63E-484A-BD8C-015F2D46CA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03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1/16/20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A4905-5C11-42E3-BFD8-A5AFFB507C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1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1/16/20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76535-94F3-4178-AAAA-B419401282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67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1/16/20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3C808-E06D-42E5-A3AE-443404AD60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470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1/16/20</a:t>
            </a:r>
            <a:endParaRPr lang="en-US" dirty="0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2475677-1803-4C45-8862-BE2EAB0BB5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  <a:endParaRPr lang="en-US" altLang="en-US" sz="14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319F4D-16B7-4C70-8611-204C6ADDFC0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3130/6130: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2020</a:t>
            </a:r>
            <a:br>
              <a:rPr lang="en-US" altLang="en-US" sz="2800" dirty="0"/>
            </a:br>
            <a:endParaRPr lang="en-US" altLang="en-US" sz="2800" dirty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/>
            <a:r>
              <a:rPr lang="en-US" altLang="en-US" sz="4400" b="1" i="1" dirty="0">
                <a:solidFill>
                  <a:schemeClr val="accent2"/>
                </a:solidFill>
              </a:rPr>
              <a:t>Convex </a:t>
            </a:r>
            <a:r>
              <a:rPr lang="en-US" altLang="en-US" sz="4400" b="1" i="1">
                <a:solidFill>
                  <a:schemeClr val="accent2"/>
                </a:solidFill>
              </a:rPr>
              <a:t>Hulls II</a:t>
            </a:r>
            <a:endParaRPr lang="en-US" altLang="en-US" sz="4400" b="1" i="1" dirty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b="1" dirty="0"/>
              <a:t>Carola Wenk</a:t>
            </a:r>
            <a:endParaRPr lang="en-US" altLang="en-US" dirty="0"/>
          </a:p>
        </p:txBody>
      </p:sp>
      <p:sp>
        <p:nvSpPr>
          <p:cNvPr id="4103" name="Oval 5"/>
          <p:cNvSpPr>
            <a:spLocks noChangeArrowheads="1"/>
          </p:cNvSpPr>
          <p:nvPr/>
        </p:nvSpPr>
        <p:spPr bwMode="auto">
          <a:xfrm>
            <a:off x="3262313" y="2001838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4" name="Oval 6"/>
          <p:cNvSpPr>
            <a:spLocks noChangeArrowheads="1"/>
          </p:cNvSpPr>
          <p:nvPr/>
        </p:nvSpPr>
        <p:spPr bwMode="auto">
          <a:xfrm>
            <a:off x="4456113" y="16478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5" name="Oval 7"/>
          <p:cNvSpPr>
            <a:spLocks noChangeArrowheads="1"/>
          </p:cNvSpPr>
          <p:nvPr/>
        </p:nvSpPr>
        <p:spPr bwMode="auto">
          <a:xfrm>
            <a:off x="3194050" y="3022600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6" name="Oval 8"/>
          <p:cNvSpPr>
            <a:spLocks noChangeArrowheads="1"/>
          </p:cNvSpPr>
          <p:nvPr/>
        </p:nvSpPr>
        <p:spPr bwMode="auto">
          <a:xfrm>
            <a:off x="4127500" y="3679825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7" name="Oval 9"/>
          <p:cNvSpPr>
            <a:spLocks noChangeArrowheads="1"/>
          </p:cNvSpPr>
          <p:nvPr/>
        </p:nvSpPr>
        <p:spPr bwMode="auto">
          <a:xfrm>
            <a:off x="4865688" y="250031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8" name="Oval 10"/>
          <p:cNvSpPr>
            <a:spLocks noChangeArrowheads="1"/>
          </p:cNvSpPr>
          <p:nvPr/>
        </p:nvSpPr>
        <p:spPr bwMode="auto">
          <a:xfrm>
            <a:off x="3770313" y="2573338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9" name="Oval 11"/>
          <p:cNvSpPr>
            <a:spLocks noChangeArrowheads="1"/>
          </p:cNvSpPr>
          <p:nvPr/>
        </p:nvSpPr>
        <p:spPr bwMode="auto">
          <a:xfrm>
            <a:off x="5162550" y="18192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0" name="Oval 12"/>
          <p:cNvSpPr>
            <a:spLocks noChangeArrowheads="1"/>
          </p:cNvSpPr>
          <p:nvPr/>
        </p:nvSpPr>
        <p:spPr bwMode="auto">
          <a:xfrm>
            <a:off x="5233988" y="320198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1" name="Oval 13"/>
          <p:cNvSpPr>
            <a:spLocks noChangeArrowheads="1"/>
          </p:cNvSpPr>
          <p:nvPr/>
        </p:nvSpPr>
        <p:spPr bwMode="auto">
          <a:xfrm>
            <a:off x="5186363" y="38893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2" name="Oval 14"/>
          <p:cNvSpPr>
            <a:spLocks noChangeArrowheads="1"/>
          </p:cNvSpPr>
          <p:nvPr/>
        </p:nvSpPr>
        <p:spPr bwMode="auto">
          <a:xfrm>
            <a:off x="4178300" y="2862263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3" name="Line 15"/>
          <p:cNvSpPr>
            <a:spLocks noChangeShapeType="1"/>
          </p:cNvSpPr>
          <p:nvPr/>
        </p:nvSpPr>
        <p:spPr bwMode="auto">
          <a:xfrm flipH="1">
            <a:off x="3248025" y="2044700"/>
            <a:ext cx="77788" cy="102393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4" name="Line 16"/>
          <p:cNvSpPr>
            <a:spLocks noChangeShapeType="1"/>
          </p:cNvSpPr>
          <p:nvPr/>
        </p:nvSpPr>
        <p:spPr bwMode="auto">
          <a:xfrm>
            <a:off x="3259138" y="3079750"/>
            <a:ext cx="903287" cy="65087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5" name="Line 17"/>
          <p:cNvSpPr>
            <a:spLocks noChangeShapeType="1"/>
          </p:cNvSpPr>
          <p:nvPr/>
        </p:nvSpPr>
        <p:spPr bwMode="auto">
          <a:xfrm flipV="1">
            <a:off x="4162425" y="2892425"/>
            <a:ext cx="88900" cy="838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6" name="Line 18"/>
          <p:cNvSpPr>
            <a:spLocks noChangeShapeType="1"/>
          </p:cNvSpPr>
          <p:nvPr/>
        </p:nvSpPr>
        <p:spPr bwMode="auto">
          <a:xfrm flipH="1" flipV="1">
            <a:off x="3303588" y="2044700"/>
            <a:ext cx="947737" cy="84772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7" name="Line 19"/>
          <p:cNvSpPr>
            <a:spLocks noChangeShapeType="1"/>
          </p:cNvSpPr>
          <p:nvPr/>
        </p:nvSpPr>
        <p:spPr bwMode="auto">
          <a:xfrm>
            <a:off x="4505325" y="1714500"/>
            <a:ext cx="736600" cy="2268538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8" name="Line 20"/>
          <p:cNvSpPr>
            <a:spLocks noChangeShapeType="1"/>
          </p:cNvSpPr>
          <p:nvPr/>
        </p:nvSpPr>
        <p:spPr bwMode="auto">
          <a:xfrm flipV="1">
            <a:off x="5253038" y="3278188"/>
            <a:ext cx="33337" cy="671512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9" name="Line 21"/>
          <p:cNvSpPr>
            <a:spLocks noChangeShapeType="1"/>
          </p:cNvSpPr>
          <p:nvPr/>
        </p:nvSpPr>
        <p:spPr bwMode="auto">
          <a:xfrm flipH="1" flipV="1">
            <a:off x="5210175" y="1868488"/>
            <a:ext cx="76200" cy="140970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20" name="Line 22"/>
          <p:cNvSpPr>
            <a:spLocks noChangeShapeType="1"/>
          </p:cNvSpPr>
          <p:nvPr/>
        </p:nvSpPr>
        <p:spPr bwMode="auto">
          <a:xfrm flipH="1" flipV="1">
            <a:off x="4505325" y="1692275"/>
            <a:ext cx="704850" cy="176213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21" name="Line 23"/>
          <p:cNvSpPr>
            <a:spLocks noChangeShapeType="1"/>
          </p:cNvSpPr>
          <p:nvPr/>
        </p:nvSpPr>
        <p:spPr bwMode="auto">
          <a:xfrm flipV="1">
            <a:off x="3314700" y="1692275"/>
            <a:ext cx="1190625" cy="341313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22" name="Line 24"/>
          <p:cNvSpPr>
            <a:spLocks noChangeShapeType="1"/>
          </p:cNvSpPr>
          <p:nvPr/>
        </p:nvSpPr>
        <p:spPr bwMode="auto">
          <a:xfrm>
            <a:off x="4184650" y="3730625"/>
            <a:ext cx="1068388" cy="2190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6CF93E-BFB4-4505-A429-08148BBDBB3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Convex Hull: Runtime</a:t>
            </a:r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152400" y="1592263"/>
            <a:ext cx="4810125" cy="266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/>
              <a:t> </a:t>
            </a:r>
            <a:r>
              <a:rPr lang="en-US" altLang="en-US" sz="2800"/>
              <a:t>Runtime</a:t>
            </a:r>
            <a:r>
              <a:rPr lang="en-US" altLang="en-US" sz="2800">
                <a:solidFill>
                  <a:schemeClr val="bg1"/>
                </a:solidFill>
              </a:rPr>
              <a:t> </a:t>
            </a:r>
            <a:r>
              <a:rPr lang="en-US" altLang="en-US" sz="2800"/>
              <a:t>Recurrence: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r>
              <a:rPr lang="en-US" altLang="en-US" sz="2800"/>
              <a:t>     </a:t>
            </a:r>
            <a:r>
              <a:rPr lang="en-US" altLang="en-US" sz="2800">
                <a:solidFill>
                  <a:srgbClr val="008380"/>
                </a:solidFill>
              </a:rPr>
              <a:t>T(n) = 2 T(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>
                <a:solidFill>
                  <a:srgbClr val="008380"/>
                </a:solidFill>
              </a:rPr>
              <a:t>/2) + c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endParaRPr lang="en-US" altLang="en-US" sz="2800">
              <a:solidFill>
                <a:srgbClr val="008380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800"/>
              <a:t> Solves to</a:t>
            </a:r>
            <a:r>
              <a:rPr lang="en-US" altLang="en-US" sz="2800">
                <a:solidFill>
                  <a:srgbClr val="008380"/>
                </a:solidFill>
              </a:rPr>
              <a:t> T(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>
                <a:solidFill>
                  <a:srgbClr val="008380"/>
                </a:solidFill>
              </a:rPr>
              <a:t>) = </a:t>
            </a:r>
            <a:r>
              <a:rPr lang="en-US" altLang="en-US" sz="2800">
                <a:solidFill>
                  <a:srgbClr val="008380"/>
                </a:solidFill>
                <a:sym typeface="Symbol" panose="05050102010706020507" pitchFamily="18" charset="2"/>
              </a:rPr>
              <a:t></a:t>
            </a:r>
            <a:r>
              <a:rPr lang="en-US" altLang="en-US" sz="2800">
                <a:solidFill>
                  <a:srgbClr val="008380"/>
                </a:solidFill>
              </a:rPr>
              <a:t>(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>
                <a:solidFill>
                  <a:srgbClr val="008380"/>
                </a:solidFill>
              </a:rPr>
              <a:t> log 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>
                <a:solidFill>
                  <a:srgbClr val="00838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>
            <a:extLst>
              <a:ext uri="{FF2B5EF4-FFF2-40B4-BE49-F238E27FC236}">
                <a16:creationId xmlns:a16="http://schemas.microsoft.com/office/drawing/2014/main" id="{0F116282-2A8B-43D2-8D78-5B8E6384D2F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20483" name="Footer Placeholder 3">
            <a:extLst>
              <a:ext uri="{FF2B5EF4-FFF2-40B4-BE49-F238E27FC236}">
                <a16:creationId xmlns:a16="http://schemas.microsoft.com/office/drawing/2014/main" id="{EAB3BCAE-48EE-4F74-8B44-EB60EC7D8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2DF3FDBD-E87F-4F8F-8F1D-E31105351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3106C6-477B-450A-AE91-0AF4FAA6306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20485" name="Rectangle 2">
            <a:extLst>
              <a:ext uri="{FF2B5EF4-FFF2-40B4-BE49-F238E27FC236}">
                <a16:creationId xmlns:a16="http://schemas.microsoft.com/office/drawing/2014/main" id="{8F3B659A-E7A8-4AE7-AFAD-F2DBE35511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Master theorem</a:t>
            </a:r>
          </a:p>
        </p:txBody>
      </p:sp>
      <p:sp>
        <p:nvSpPr>
          <p:cNvPr id="20486" name="Rectangle 3">
            <a:extLst>
              <a:ext uri="{FF2B5EF4-FFF2-40B4-BE49-F238E27FC236}">
                <a16:creationId xmlns:a16="http://schemas.microsoft.com/office/drawing/2014/main" id="{53D516DD-38C4-42E4-B585-479B8E97F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0025" y="1158081"/>
            <a:ext cx="36639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9999"/>
                </a:solidFill>
              </a:rPr>
              <a:t>T</a:t>
            </a:r>
            <a:r>
              <a:rPr lang="en-US" altLang="en-US">
                <a:solidFill>
                  <a:srgbClr val="009999"/>
                </a:solidFill>
              </a:rPr>
              <a:t>(</a:t>
            </a:r>
            <a:r>
              <a:rPr lang="en-US" altLang="en-US" i="1">
                <a:solidFill>
                  <a:srgbClr val="009999"/>
                </a:solidFill>
              </a:rPr>
              <a:t>n</a:t>
            </a:r>
            <a:r>
              <a:rPr lang="en-US" altLang="en-US">
                <a:solidFill>
                  <a:srgbClr val="009999"/>
                </a:solidFill>
              </a:rPr>
              <a:t>) = </a:t>
            </a:r>
            <a:r>
              <a:rPr lang="en-US" altLang="en-US" i="1">
                <a:solidFill>
                  <a:srgbClr val="009999"/>
                </a:solidFill>
              </a:rPr>
              <a:t>a</a:t>
            </a:r>
            <a:r>
              <a:rPr lang="en-US" altLang="en-US" sz="1800" i="1">
                <a:solidFill>
                  <a:srgbClr val="009999"/>
                </a:solidFill>
              </a:rPr>
              <a:t> </a:t>
            </a:r>
            <a:r>
              <a:rPr lang="en-US" altLang="en-US" i="1">
                <a:solidFill>
                  <a:srgbClr val="009999"/>
                </a:solidFill>
              </a:rPr>
              <a:t>T</a:t>
            </a:r>
            <a:r>
              <a:rPr lang="en-US" altLang="en-US">
                <a:solidFill>
                  <a:srgbClr val="009999"/>
                </a:solidFill>
              </a:rPr>
              <a:t>(</a:t>
            </a:r>
            <a:r>
              <a:rPr lang="en-US" altLang="en-US" i="1">
                <a:solidFill>
                  <a:srgbClr val="009999"/>
                </a:solidFill>
              </a:rPr>
              <a:t>n</a:t>
            </a:r>
            <a:r>
              <a:rPr lang="en-US" altLang="en-US">
                <a:solidFill>
                  <a:srgbClr val="009999"/>
                </a:solidFill>
              </a:rPr>
              <a:t>/</a:t>
            </a:r>
            <a:r>
              <a:rPr lang="en-US" altLang="en-US" i="1">
                <a:solidFill>
                  <a:srgbClr val="009999"/>
                </a:solidFill>
              </a:rPr>
              <a:t>b</a:t>
            </a:r>
            <a:r>
              <a:rPr lang="en-US" altLang="en-US">
                <a:solidFill>
                  <a:srgbClr val="009999"/>
                </a:solidFill>
              </a:rPr>
              <a:t>) + </a:t>
            </a:r>
            <a:r>
              <a:rPr lang="en-US" altLang="en-US" i="1">
                <a:solidFill>
                  <a:srgbClr val="009999"/>
                </a:solidFill>
              </a:rPr>
              <a:t>f</a:t>
            </a:r>
            <a:r>
              <a:rPr lang="en-US" altLang="en-US" sz="1800" i="1">
                <a:solidFill>
                  <a:srgbClr val="009999"/>
                </a:solidFill>
              </a:rPr>
              <a:t> </a:t>
            </a:r>
            <a:r>
              <a:rPr lang="en-US" altLang="en-US">
                <a:solidFill>
                  <a:srgbClr val="009999"/>
                </a:solidFill>
              </a:rPr>
              <a:t>(</a:t>
            </a:r>
            <a:r>
              <a:rPr lang="en-US" altLang="en-US" i="1">
                <a:solidFill>
                  <a:srgbClr val="009999"/>
                </a:solidFill>
              </a:rPr>
              <a:t>n</a:t>
            </a:r>
            <a:r>
              <a:rPr lang="en-US" altLang="en-US">
                <a:solidFill>
                  <a:srgbClr val="009999"/>
                </a:solidFill>
              </a:rPr>
              <a:t>)</a:t>
            </a:r>
          </a:p>
        </p:txBody>
      </p:sp>
      <p:sp>
        <p:nvSpPr>
          <p:cNvPr id="20487" name="Rectangle 4">
            <a:extLst>
              <a:ext uri="{FF2B5EF4-FFF2-40B4-BE49-F238E27FC236}">
                <a16:creationId xmlns:a16="http://schemas.microsoft.com/office/drawing/2014/main" id="{412E7D93-5C8F-4373-9286-82C804545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176" y="2425633"/>
            <a:ext cx="7872668" cy="349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</a:rPr>
              <a:t>C</a:t>
            </a:r>
            <a:r>
              <a:rPr lang="en-US" altLang="en-US" sz="2400" b="1" dirty="0">
                <a:solidFill>
                  <a:schemeClr val="accent2"/>
                </a:solidFill>
              </a:rPr>
              <a:t>ASE</a:t>
            </a:r>
            <a:r>
              <a:rPr lang="en-US" altLang="en-US" b="1" dirty="0">
                <a:solidFill>
                  <a:schemeClr val="accent2"/>
                </a:solidFill>
              </a:rPr>
              <a:t> 1</a:t>
            </a:r>
            <a:r>
              <a:rPr lang="en-US" altLang="en-US" dirty="0">
                <a:solidFill>
                  <a:schemeClr val="accent2"/>
                </a:solidFill>
              </a:rPr>
              <a:t>: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009999"/>
                </a:solidFill>
              </a:rPr>
              <a:t>f</a:t>
            </a:r>
            <a:r>
              <a:rPr lang="en-US" altLang="en-US" sz="1600" dirty="0">
                <a:solidFill>
                  <a:srgbClr val="009999"/>
                </a:solidFill>
              </a:rPr>
              <a:t> </a:t>
            </a:r>
            <a:r>
              <a:rPr lang="en-US" altLang="en-US" dirty="0">
                <a:solidFill>
                  <a:srgbClr val="009999"/>
                </a:solidFill>
              </a:rPr>
              <a:t>(</a:t>
            </a:r>
            <a:r>
              <a:rPr lang="en-US" altLang="en-US" i="1" dirty="0">
                <a:solidFill>
                  <a:srgbClr val="009999"/>
                </a:solidFill>
              </a:rPr>
              <a:t>n</a:t>
            </a:r>
            <a:r>
              <a:rPr lang="en-US" altLang="en-US" dirty="0">
                <a:solidFill>
                  <a:srgbClr val="009999"/>
                </a:solidFill>
              </a:rPr>
              <a:t>) = </a:t>
            </a:r>
            <a:r>
              <a:rPr lang="en-US" altLang="en-US" i="1" dirty="0">
                <a:solidFill>
                  <a:srgbClr val="009999"/>
                </a:solidFill>
              </a:rPr>
              <a:t>O</a:t>
            </a:r>
            <a:r>
              <a:rPr lang="en-US" altLang="en-US" dirty="0">
                <a:solidFill>
                  <a:srgbClr val="009999"/>
                </a:solidFill>
              </a:rPr>
              <a:t>(</a:t>
            </a:r>
            <a:r>
              <a:rPr lang="en-US" altLang="en-US" i="1" dirty="0" err="1">
                <a:solidFill>
                  <a:srgbClr val="009999"/>
                </a:solidFill>
              </a:rPr>
              <a:t>n</a:t>
            </a:r>
            <a:r>
              <a:rPr lang="en-US" altLang="en-US" baseline="30000" dirty="0" err="1">
                <a:solidFill>
                  <a:srgbClr val="009999"/>
                </a:solidFill>
              </a:rPr>
              <a:t>log</a:t>
            </a:r>
            <a:r>
              <a:rPr lang="en-US" altLang="en-US" i="1" baseline="16000" dirty="0" err="1">
                <a:solidFill>
                  <a:srgbClr val="009999"/>
                </a:solidFill>
              </a:rPr>
              <a:t>b</a:t>
            </a:r>
            <a:r>
              <a:rPr lang="en-US" altLang="en-US" i="1" baseline="30000" dirty="0" err="1">
                <a:solidFill>
                  <a:srgbClr val="009999"/>
                </a:solidFill>
              </a:rPr>
              <a:t>a</a:t>
            </a:r>
            <a:r>
              <a:rPr lang="en-US" altLang="en-US" i="1" baseline="30000" dirty="0">
                <a:solidFill>
                  <a:srgbClr val="009999"/>
                </a:solidFill>
              </a:rPr>
              <a:t> </a:t>
            </a:r>
            <a:r>
              <a:rPr lang="en-US" altLang="en-US" baseline="30000" dirty="0">
                <a:solidFill>
                  <a:srgbClr val="009999"/>
                </a:solidFill>
              </a:rPr>
              <a:t>– </a:t>
            </a:r>
            <a:r>
              <a:rPr lang="en-US" altLang="en-US" baseline="30000" dirty="0">
                <a:solidFill>
                  <a:srgbClr val="009999"/>
                </a:solidFill>
                <a:latin typeface="Symbol" panose="05050102010706020507" pitchFamily="18" charset="2"/>
              </a:rPr>
              <a:t>e</a:t>
            </a:r>
            <a:r>
              <a:rPr lang="en-US" altLang="en-US" dirty="0">
                <a:solidFill>
                  <a:srgbClr val="009999"/>
                </a:solidFill>
              </a:rPr>
              <a:t>)</a:t>
            </a:r>
            <a:r>
              <a:rPr lang="en-US" altLang="en-US" dirty="0"/>
              <a:t> </a:t>
            </a:r>
            <a:r>
              <a:rPr lang="en-US" dirty="0"/>
              <a:t>for some </a:t>
            </a:r>
            <a:r>
              <a:rPr lang="en-US" dirty="0">
                <a:solidFill>
                  <a:srgbClr val="009999"/>
                </a:solidFill>
                <a:latin typeface="Symbol" panose="05050102010706020507" pitchFamily="18" charset="2"/>
              </a:rPr>
              <a:t>e</a:t>
            </a:r>
            <a:r>
              <a:rPr lang="en-US" dirty="0">
                <a:solidFill>
                  <a:srgbClr val="009999"/>
                </a:solidFill>
              </a:rPr>
              <a:t>&gt;0</a:t>
            </a:r>
            <a:endParaRPr lang="en-US" altLang="en-US" dirty="0"/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>
                <a:sym typeface="Symbol" panose="05050102010706020507" pitchFamily="18" charset="2"/>
              </a:rPr>
              <a:t> </a:t>
            </a:r>
            <a:r>
              <a:rPr lang="en-US" altLang="en-US" sz="3200" i="1" dirty="0">
                <a:solidFill>
                  <a:srgbClr val="009999"/>
                </a:solidFill>
              </a:rPr>
              <a:t>T</a:t>
            </a:r>
            <a:r>
              <a:rPr lang="en-US" altLang="en-US" sz="3200" dirty="0">
                <a:solidFill>
                  <a:srgbClr val="009999"/>
                </a:solidFill>
              </a:rPr>
              <a:t>(</a:t>
            </a:r>
            <a:r>
              <a:rPr lang="en-US" altLang="en-US" sz="3200" i="1" dirty="0">
                <a:solidFill>
                  <a:srgbClr val="009999"/>
                </a:solidFill>
              </a:rPr>
              <a:t>n</a:t>
            </a:r>
            <a:r>
              <a:rPr lang="en-US" altLang="en-US" sz="3200" dirty="0">
                <a:solidFill>
                  <a:srgbClr val="009999"/>
                </a:solidFill>
              </a:rPr>
              <a:t>) = </a:t>
            </a:r>
            <a:r>
              <a:rPr lang="en-US" altLang="en-US" sz="3200" dirty="0">
                <a:solidFill>
                  <a:srgbClr val="009999"/>
                </a:solidFill>
                <a:latin typeface="Symbol" panose="05050102010706020507" pitchFamily="18" charset="2"/>
              </a:rPr>
              <a:t>Q</a:t>
            </a:r>
            <a:r>
              <a:rPr lang="en-US" altLang="en-US" sz="3200" dirty="0">
                <a:solidFill>
                  <a:srgbClr val="009999"/>
                </a:solidFill>
              </a:rPr>
              <a:t>(</a:t>
            </a:r>
            <a:r>
              <a:rPr lang="en-US" altLang="en-US" sz="3200" i="1" dirty="0" err="1">
                <a:solidFill>
                  <a:srgbClr val="009999"/>
                </a:solidFill>
              </a:rPr>
              <a:t>n</a:t>
            </a:r>
            <a:r>
              <a:rPr lang="en-US" altLang="en-US" sz="3200" baseline="30000" dirty="0" err="1">
                <a:solidFill>
                  <a:srgbClr val="009999"/>
                </a:solidFill>
              </a:rPr>
              <a:t>log</a:t>
            </a:r>
            <a:r>
              <a:rPr lang="en-US" altLang="en-US" sz="3200" i="1" baseline="16000" dirty="0" err="1">
                <a:solidFill>
                  <a:srgbClr val="009999"/>
                </a:solidFill>
              </a:rPr>
              <a:t>b</a:t>
            </a:r>
            <a:r>
              <a:rPr lang="en-US" altLang="en-US" sz="3200" i="1" baseline="30000" dirty="0" err="1">
                <a:solidFill>
                  <a:srgbClr val="009999"/>
                </a:solidFill>
              </a:rPr>
              <a:t>a</a:t>
            </a:r>
            <a:r>
              <a:rPr lang="en-US" altLang="en-US" sz="3200" dirty="0">
                <a:solidFill>
                  <a:srgbClr val="009999"/>
                </a:solidFill>
              </a:rPr>
              <a:t>)</a:t>
            </a:r>
            <a:r>
              <a:rPr lang="en-US" altLang="en-US" sz="3200" dirty="0"/>
              <a:t> .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</a:rPr>
              <a:t>C</a:t>
            </a:r>
            <a:r>
              <a:rPr lang="en-US" altLang="en-US" sz="2400" b="1" dirty="0">
                <a:solidFill>
                  <a:schemeClr val="accent2"/>
                </a:solidFill>
              </a:rPr>
              <a:t>ASE</a:t>
            </a:r>
            <a:r>
              <a:rPr lang="en-US" altLang="en-US" b="1" dirty="0">
                <a:solidFill>
                  <a:schemeClr val="accent2"/>
                </a:solidFill>
              </a:rPr>
              <a:t> 2</a:t>
            </a:r>
            <a:r>
              <a:rPr lang="en-US" altLang="en-US" dirty="0">
                <a:solidFill>
                  <a:schemeClr val="accent2"/>
                </a:solidFill>
              </a:rPr>
              <a:t>: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009999"/>
                </a:solidFill>
              </a:rPr>
              <a:t>f</a:t>
            </a:r>
            <a:r>
              <a:rPr lang="en-US" altLang="en-US" sz="1800" dirty="0">
                <a:solidFill>
                  <a:srgbClr val="009999"/>
                </a:solidFill>
              </a:rPr>
              <a:t> </a:t>
            </a:r>
            <a:r>
              <a:rPr lang="en-US" altLang="en-US" dirty="0">
                <a:solidFill>
                  <a:srgbClr val="009999"/>
                </a:solidFill>
              </a:rPr>
              <a:t>(</a:t>
            </a:r>
            <a:r>
              <a:rPr lang="en-US" altLang="en-US" i="1" dirty="0">
                <a:solidFill>
                  <a:srgbClr val="009999"/>
                </a:solidFill>
              </a:rPr>
              <a:t>n</a:t>
            </a:r>
            <a:r>
              <a:rPr lang="en-US" altLang="en-US" dirty="0">
                <a:solidFill>
                  <a:srgbClr val="009999"/>
                </a:solidFill>
              </a:rPr>
              <a:t>) = </a:t>
            </a:r>
            <a:r>
              <a:rPr lang="en-US" altLang="en-US" dirty="0">
                <a:solidFill>
                  <a:srgbClr val="009999"/>
                </a:solidFill>
                <a:latin typeface="Symbol" panose="05050102010706020507" pitchFamily="18" charset="2"/>
              </a:rPr>
              <a:t>Q</a:t>
            </a:r>
            <a:r>
              <a:rPr lang="en-US" altLang="en-US" dirty="0">
                <a:solidFill>
                  <a:srgbClr val="009999"/>
                </a:solidFill>
              </a:rPr>
              <a:t>(</a:t>
            </a:r>
            <a:r>
              <a:rPr lang="en-US" altLang="en-US" i="1" dirty="0" err="1">
                <a:solidFill>
                  <a:srgbClr val="009999"/>
                </a:solidFill>
              </a:rPr>
              <a:t>n</a:t>
            </a:r>
            <a:r>
              <a:rPr lang="en-US" altLang="en-US" baseline="30000" dirty="0" err="1">
                <a:solidFill>
                  <a:srgbClr val="009999"/>
                </a:solidFill>
              </a:rPr>
              <a:t>log</a:t>
            </a:r>
            <a:r>
              <a:rPr lang="en-US" altLang="en-US" i="1" baseline="16000" dirty="0" err="1">
                <a:solidFill>
                  <a:srgbClr val="009999"/>
                </a:solidFill>
              </a:rPr>
              <a:t>b</a:t>
            </a:r>
            <a:r>
              <a:rPr lang="en-US" altLang="en-US" i="1" baseline="30000" dirty="0" err="1">
                <a:solidFill>
                  <a:srgbClr val="009999"/>
                </a:solidFill>
              </a:rPr>
              <a:t>a</a:t>
            </a:r>
            <a:r>
              <a:rPr lang="en-US" altLang="en-US" i="1" baseline="30000" dirty="0">
                <a:solidFill>
                  <a:srgbClr val="009999"/>
                </a:solidFill>
              </a:rPr>
              <a:t> </a:t>
            </a:r>
            <a:r>
              <a:rPr lang="en-US" altLang="en-US" dirty="0" err="1">
                <a:solidFill>
                  <a:srgbClr val="009999"/>
                </a:solidFill>
              </a:rPr>
              <a:t>log</a:t>
            </a:r>
            <a:r>
              <a:rPr lang="en-US" altLang="en-US" i="1" baseline="30000" dirty="0" err="1">
                <a:solidFill>
                  <a:srgbClr val="009999"/>
                </a:solidFill>
              </a:rPr>
              <a:t>k</a:t>
            </a:r>
            <a:r>
              <a:rPr lang="en-US" altLang="en-US" i="1" dirty="0" err="1">
                <a:solidFill>
                  <a:srgbClr val="009999"/>
                </a:solidFill>
              </a:rPr>
              <a:t>n</a:t>
            </a:r>
            <a:r>
              <a:rPr lang="en-US" altLang="en-US" dirty="0">
                <a:solidFill>
                  <a:srgbClr val="009999"/>
                </a:solidFill>
              </a:rPr>
              <a:t>)</a:t>
            </a:r>
            <a:r>
              <a:rPr lang="en-US" altLang="en-US" dirty="0"/>
              <a:t> </a:t>
            </a:r>
            <a:r>
              <a:rPr lang="en-US" dirty="0"/>
              <a:t>for some </a:t>
            </a:r>
            <a:r>
              <a:rPr lang="en-US" dirty="0">
                <a:solidFill>
                  <a:srgbClr val="009999"/>
                </a:solidFill>
              </a:rPr>
              <a:t>k≥0</a:t>
            </a:r>
            <a:endParaRPr lang="en-US" altLang="en-US" dirty="0"/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>
                <a:sym typeface="Symbol" panose="05050102010706020507" pitchFamily="18" charset="2"/>
              </a:rPr>
              <a:t> </a:t>
            </a:r>
            <a:r>
              <a:rPr lang="en-US" altLang="en-US" sz="3200" i="1" dirty="0">
                <a:solidFill>
                  <a:srgbClr val="009999"/>
                </a:solidFill>
              </a:rPr>
              <a:t>T</a:t>
            </a:r>
            <a:r>
              <a:rPr lang="en-US" altLang="en-US" sz="3200" dirty="0">
                <a:solidFill>
                  <a:srgbClr val="009999"/>
                </a:solidFill>
              </a:rPr>
              <a:t>(</a:t>
            </a:r>
            <a:r>
              <a:rPr lang="en-US" altLang="en-US" sz="3200" i="1" dirty="0">
                <a:solidFill>
                  <a:srgbClr val="009999"/>
                </a:solidFill>
              </a:rPr>
              <a:t>n</a:t>
            </a:r>
            <a:r>
              <a:rPr lang="en-US" altLang="en-US" sz="3200" dirty="0">
                <a:solidFill>
                  <a:srgbClr val="009999"/>
                </a:solidFill>
              </a:rPr>
              <a:t>) = </a:t>
            </a:r>
            <a:r>
              <a:rPr lang="en-US" altLang="en-US" sz="3200" dirty="0">
                <a:solidFill>
                  <a:srgbClr val="009999"/>
                </a:solidFill>
                <a:latin typeface="Symbol" panose="05050102010706020507" pitchFamily="18" charset="2"/>
              </a:rPr>
              <a:t>Q</a:t>
            </a:r>
            <a:r>
              <a:rPr lang="en-US" altLang="en-US" sz="3200" dirty="0">
                <a:solidFill>
                  <a:srgbClr val="009999"/>
                </a:solidFill>
              </a:rPr>
              <a:t>(</a:t>
            </a:r>
            <a:r>
              <a:rPr lang="en-US" altLang="en-US" sz="3200" i="1" dirty="0" err="1">
                <a:solidFill>
                  <a:srgbClr val="009999"/>
                </a:solidFill>
              </a:rPr>
              <a:t>n</a:t>
            </a:r>
            <a:r>
              <a:rPr lang="en-US" altLang="en-US" sz="3200" baseline="30000" dirty="0" err="1">
                <a:solidFill>
                  <a:srgbClr val="009999"/>
                </a:solidFill>
              </a:rPr>
              <a:t>log</a:t>
            </a:r>
            <a:r>
              <a:rPr lang="en-US" altLang="en-US" sz="3200" i="1" baseline="16000" dirty="0" err="1">
                <a:solidFill>
                  <a:srgbClr val="009999"/>
                </a:solidFill>
              </a:rPr>
              <a:t>b</a:t>
            </a:r>
            <a:r>
              <a:rPr lang="en-US" altLang="en-US" sz="3200" i="1" baseline="30000" dirty="0" err="1">
                <a:solidFill>
                  <a:srgbClr val="009999"/>
                </a:solidFill>
              </a:rPr>
              <a:t>a</a:t>
            </a:r>
            <a:r>
              <a:rPr lang="en-US" altLang="en-US" sz="3200" dirty="0">
                <a:solidFill>
                  <a:srgbClr val="009999"/>
                </a:solidFill>
              </a:rPr>
              <a:t> log</a:t>
            </a:r>
            <a:r>
              <a:rPr lang="en-US" altLang="en-US" sz="3200" i="1" baseline="30000" dirty="0">
                <a:solidFill>
                  <a:srgbClr val="009999"/>
                </a:solidFill>
              </a:rPr>
              <a:t>k</a:t>
            </a:r>
            <a:r>
              <a:rPr lang="en-US" altLang="en-US" sz="3200" baseline="30000" dirty="0">
                <a:solidFill>
                  <a:srgbClr val="009999"/>
                </a:solidFill>
              </a:rPr>
              <a:t>+1</a:t>
            </a:r>
            <a:r>
              <a:rPr lang="en-US" altLang="en-US" sz="3200" i="1" dirty="0">
                <a:solidFill>
                  <a:srgbClr val="009999"/>
                </a:solidFill>
              </a:rPr>
              <a:t>n</a:t>
            </a:r>
            <a:r>
              <a:rPr lang="en-US" altLang="en-US" sz="3200" dirty="0">
                <a:solidFill>
                  <a:srgbClr val="009999"/>
                </a:solidFill>
              </a:rPr>
              <a:t>)</a:t>
            </a:r>
            <a:r>
              <a:rPr lang="en-US" altLang="en-US" sz="3200" dirty="0"/>
              <a:t> .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</a:rPr>
              <a:t>C</a:t>
            </a:r>
            <a:r>
              <a:rPr lang="en-US" altLang="en-US" sz="2400" b="1" dirty="0">
                <a:solidFill>
                  <a:schemeClr val="accent2"/>
                </a:solidFill>
              </a:rPr>
              <a:t>ASE</a:t>
            </a:r>
            <a:r>
              <a:rPr lang="en-US" altLang="en-US" b="1" dirty="0">
                <a:solidFill>
                  <a:schemeClr val="accent2"/>
                </a:solidFill>
              </a:rPr>
              <a:t> 3</a:t>
            </a:r>
            <a:r>
              <a:rPr lang="en-US" altLang="en-US" dirty="0">
                <a:solidFill>
                  <a:schemeClr val="accent2"/>
                </a:solidFill>
              </a:rPr>
              <a:t>: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009999"/>
                </a:solidFill>
              </a:rPr>
              <a:t>f</a:t>
            </a:r>
            <a:r>
              <a:rPr lang="en-US" altLang="en-US" sz="1800" dirty="0">
                <a:solidFill>
                  <a:srgbClr val="009999"/>
                </a:solidFill>
              </a:rPr>
              <a:t> </a:t>
            </a:r>
            <a:r>
              <a:rPr lang="en-US" altLang="en-US" dirty="0">
                <a:solidFill>
                  <a:srgbClr val="009999"/>
                </a:solidFill>
              </a:rPr>
              <a:t>(</a:t>
            </a:r>
            <a:r>
              <a:rPr lang="en-US" altLang="en-US" i="1" dirty="0">
                <a:solidFill>
                  <a:srgbClr val="009999"/>
                </a:solidFill>
              </a:rPr>
              <a:t>n</a:t>
            </a:r>
            <a:r>
              <a:rPr lang="en-US" altLang="en-US" dirty="0">
                <a:solidFill>
                  <a:srgbClr val="009999"/>
                </a:solidFill>
              </a:rPr>
              <a:t>) = </a:t>
            </a:r>
            <a:r>
              <a:rPr lang="en-US" altLang="en-US" dirty="0">
                <a:solidFill>
                  <a:srgbClr val="009999"/>
                </a:solidFill>
                <a:latin typeface="Symbol" panose="05050102010706020507" pitchFamily="18" charset="2"/>
              </a:rPr>
              <a:t>W</a:t>
            </a:r>
            <a:r>
              <a:rPr lang="en-US" altLang="en-US" dirty="0">
                <a:solidFill>
                  <a:srgbClr val="009999"/>
                </a:solidFill>
              </a:rPr>
              <a:t>(</a:t>
            </a:r>
            <a:r>
              <a:rPr lang="en-US" altLang="en-US" i="1" dirty="0" err="1">
                <a:solidFill>
                  <a:srgbClr val="009999"/>
                </a:solidFill>
              </a:rPr>
              <a:t>n</a:t>
            </a:r>
            <a:r>
              <a:rPr lang="en-US" altLang="en-US" baseline="30000" dirty="0" err="1">
                <a:solidFill>
                  <a:srgbClr val="009999"/>
                </a:solidFill>
              </a:rPr>
              <a:t>log</a:t>
            </a:r>
            <a:r>
              <a:rPr lang="en-US" altLang="en-US" i="1" baseline="16000" dirty="0" err="1">
                <a:solidFill>
                  <a:srgbClr val="009999"/>
                </a:solidFill>
              </a:rPr>
              <a:t>b</a:t>
            </a:r>
            <a:r>
              <a:rPr lang="en-US" altLang="en-US" i="1" baseline="30000" dirty="0" err="1">
                <a:solidFill>
                  <a:srgbClr val="009999"/>
                </a:solidFill>
              </a:rPr>
              <a:t>a</a:t>
            </a:r>
            <a:r>
              <a:rPr lang="en-US" altLang="en-US" i="1" baseline="30000" dirty="0">
                <a:solidFill>
                  <a:srgbClr val="009999"/>
                </a:solidFill>
              </a:rPr>
              <a:t> </a:t>
            </a:r>
            <a:r>
              <a:rPr lang="en-US" altLang="en-US" baseline="30000" dirty="0">
                <a:solidFill>
                  <a:srgbClr val="009999"/>
                </a:solidFill>
              </a:rPr>
              <a:t>+ </a:t>
            </a:r>
            <a:r>
              <a:rPr lang="en-US" altLang="en-US" baseline="30000" dirty="0">
                <a:solidFill>
                  <a:srgbClr val="009999"/>
                </a:solidFill>
                <a:latin typeface="Symbol" panose="05050102010706020507" pitchFamily="18" charset="2"/>
              </a:rPr>
              <a:t>e</a:t>
            </a:r>
            <a:r>
              <a:rPr lang="en-US" altLang="en-US" dirty="0">
                <a:solidFill>
                  <a:srgbClr val="009999"/>
                </a:solidFill>
              </a:rPr>
              <a:t>)</a:t>
            </a:r>
            <a:r>
              <a:rPr lang="en-US" altLang="en-US" dirty="0"/>
              <a:t> and </a:t>
            </a:r>
            <a:r>
              <a:rPr lang="en-US" altLang="en-US" i="1" dirty="0">
                <a:solidFill>
                  <a:srgbClr val="009999"/>
                </a:solidFill>
              </a:rPr>
              <a:t>a</a:t>
            </a:r>
            <a:r>
              <a:rPr lang="en-US" altLang="en-US" sz="1800" i="1" dirty="0">
                <a:solidFill>
                  <a:srgbClr val="009999"/>
                </a:solidFill>
              </a:rPr>
              <a:t> </a:t>
            </a:r>
            <a:r>
              <a:rPr lang="en-US" altLang="en-US" i="1" dirty="0">
                <a:solidFill>
                  <a:srgbClr val="009999"/>
                </a:solidFill>
              </a:rPr>
              <a:t>f</a:t>
            </a:r>
            <a:r>
              <a:rPr lang="en-US" altLang="en-US" sz="1800" dirty="0">
                <a:solidFill>
                  <a:srgbClr val="009999"/>
                </a:solidFill>
              </a:rPr>
              <a:t> </a:t>
            </a:r>
            <a:r>
              <a:rPr lang="en-US" altLang="en-US" dirty="0">
                <a:solidFill>
                  <a:srgbClr val="009999"/>
                </a:solidFill>
              </a:rPr>
              <a:t>(</a:t>
            </a:r>
            <a:r>
              <a:rPr lang="en-US" altLang="en-US" i="1" dirty="0">
                <a:solidFill>
                  <a:srgbClr val="009999"/>
                </a:solidFill>
              </a:rPr>
              <a:t>n/b</a:t>
            </a:r>
            <a:r>
              <a:rPr lang="en-US" altLang="en-US" dirty="0">
                <a:solidFill>
                  <a:srgbClr val="009999"/>
                </a:solidFill>
              </a:rPr>
              <a:t>) </a:t>
            </a:r>
            <a:r>
              <a:rPr lang="en-US" altLang="en-US" dirty="0">
                <a:solidFill>
                  <a:srgbClr val="009999"/>
                </a:solidFill>
                <a:latin typeface="Symbol" panose="05050102010706020507" pitchFamily="18" charset="2"/>
              </a:rPr>
              <a:t>£</a:t>
            </a:r>
            <a:r>
              <a:rPr lang="en-US" altLang="en-US" dirty="0">
                <a:solidFill>
                  <a:srgbClr val="009999"/>
                </a:solidFill>
              </a:rPr>
              <a:t> </a:t>
            </a:r>
            <a:r>
              <a:rPr lang="en-US" altLang="en-US" i="1" dirty="0">
                <a:solidFill>
                  <a:srgbClr val="009999"/>
                </a:solidFill>
              </a:rPr>
              <a:t>c</a:t>
            </a:r>
            <a:r>
              <a:rPr lang="en-US" altLang="en-US" sz="2000" dirty="0">
                <a:solidFill>
                  <a:srgbClr val="009999"/>
                </a:solidFill>
              </a:rPr>
              <a:t> </a:t>
            </a:r>
            <a:r>
              <a:rPr lang="en-US" altLang="en-US" i="1" dirty="0">
                <a:solidFill>
                  <a:srgbClr val="009999"/>
                </a:solidFill>
              </a:rPr>
              <a:t>f</a:t>
            </a:r>
            <a:r>
              <a:rPr lang="en-US" altLang="en-US" sz="1800" dirty="0">
                <a:solidFill>
                  <a:srgbClr val="009999"/>
                </a:solidFill>
              </a:rPr>
              <a:t> </a:t>
            </a:r>
            <a:r>
              <a:rPr lang="en-US" altLang="en-US" dirty="0">
                <a:solidFill>
                  <a:srgbClr val="009999"/>
                </a:solidFill>
              </a:rPr>
              <a:t>(</a:t>
            </a:r>
            <a:r>
              <a:rPr lang="en-US" altLang="en-US" i="1" dirty="0">
                <a:solidFill>
                  <a:srgbClr val="009999"/>
                </a:solidFill>
              </a:rPr>
              <a:t>n</a:t>
            </a:r>
            <a:r>
              <a:rPr lang="en-US" altLang="en-US" dirty="0">
                <a:solidFill>
                  <a:srgbClr val="009999"/>
                </a:solidFill>
              </a:rPr>
              <a:t>)</a:t>
            </a:r>
            <a:br>
              <a:rPr lang="en-US" altLang="en-US" dirty="0">
                <a:solidFill>
                  <a:srgbClr val="009999"/>
                </a:solidFill>
              </a:rPr>
            </a:br>
            <a:r>
              <a:rPr lang="en-US" dirty="0"/>
              <a:t>for some </a:t>
            </a:r>
            <a:r>
              <a:rPr lang="en-US" dirty="0">
                <a:solidFill>
                  <a:srgbClr val="009999"/>
                </a:solidFill>
                <a:latin typeface="Symbol" panose="05050102010706020507" pitchFamily="18" charset="2"/>
              </a:rPr>
              <a:t>e</a:t>
            </a:r>
            <a:r>
              <a:rPr lang="en-US" dirty="0">
                <a:solidFill>
                  <a:srgbClr val="009999"/>
                </a:solidFill>
              </a:rPr>
              <a:t>&gt;0 </a:t>
            </a:r>
            <a:r>
              <a:rPr lang="en-US" dirty="0">
                <a:solidFill>
                  <a:srgbClr val="000000"/>
                </a:solidFill>
              </a:rPr>
              <a:t>and some </a:t>
            </a:r>
            <a:r>
              <a:rPr lang="en-US" i="1" dirty="0">
                <a:solidFill>
                  <a:srgbClr val="009999"/>
                </a:solidFill>
              </a:rPr>
              <a:t>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9999"/>
                </a:solidFill>
              </a:rPr>
              <a:t>&lt; 1</a:t>
            </a:r>
            <a:endParaRPr lang="en-US" altLang="en-US" dirty="0">
              <a:solidFill>
                <a:srgbClr val="009999"/>
              </a:solidFill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>
                <a:sym typeface="Symbol" panose="05050102010706020507" pitchFamily="18" charset="2"/>
              </a:rPr>
              <a:t> </a:t>
            </a:r>
            <a:r>
              <a:rPr lang="en-US" altLang="en-US" sz="3200" i="1" dirty="0">
                <a:solidFill>
                  <a:srgbClr val="009999"/>
                </a:solidFill>
              </a:rPr>
              <a:t>T</a:t>
            </a:r>
            <a:r>
              <a:rPr lang="en-US" altLang="en-US" sz="3200" dirty="0">
                <a:solidFill>
                  <a:srgbClr val="009999"/>
                </a:solidFill>
              </a:rPr>
              <a:t>(</a:t>
            </a:r>
            <a:r>
              <a:rPr lang="en-US" altLang="en-US" sz="3200" i="1" dirty="0">
                <a:solidFill>
                  <a:srgbClr val="009999"/>
                </a:solidFill>
              </a:rPr>
              <a:t>n</a:t>
            </a:r>
            <a:r>
              <a:rPr lang="en-US" altLang="en-US" sz="3200" dirty="0">
                <a:solidFill>
                  <a:srgbClr val="009999"/>
                </a:solidFill>
              </a:rPr>
              <a:t>) = </a:t>
            </a:r>
            <a:r>
              <a:rPr lang="en-US" altLang="en-US" sz="3200" dirty="0">
                <a:solidFill>
                  <a:srgbClr val="009999"/>
                </a:solidFill>
                <a:latin typeface="Symbol" panose="05050102010706020507" pitchFamily="18" charset="2"/>
              </a:rPr>
              <a:t>Q</a:t>
            </a:r>
            <a:r>
              <a:rPr lang="en-US" altLang="en-US" sz="3200" dirty="0">
                <a:solidFill>
                  <a:srgbClr val="009999"/>
                </a:solidFill>
              </a:rPr>
              <a:t>(</a:t>
            </a:r>
            <a:r>
              <a:rPr lang="en-US" altLang="en-US" sz="1800" dirty="0">
                <a:solidFill>
                  <a:srgbClr val="009999"/>
                </a:solidFill>
              </a:rPr>
              <a:t> </a:t>
            </a:r>
            <a:r>
              <a:rPr lang="en-US" altLang="en-US" sz="3200" i="1" dirty="0">
                <a:solidFill>
                  <a:srgbClr val="009999"/>
                </a:solidFill>
              </a:rPr>
              <a:t>f</a:t>
            </a:r>
            <a:r>
              <a:rPr lang="en-US" altLang="en-US" sz="1800" dirty="0">
                <a:solidFill>
                  <a:srgbClr val="009999"/>
                </a:solidFill>
              </a:rPr>
              <a:t> </a:t>
            </a:r>
            <a:r>
              <a:rPr lang="en-US" altLang="en-US" sz="3200" dirty="0">
                <a:solidFill>
                  <a:srgbClr val="009999"/>
                </a:solidFill>
              </a:rPr>
              <a:t>(</a:t>
            </a:r>
            <a:r>
              <a:rPr lang="en-US" altLang="en-US" sz="3200" i="1" dirty="0">
                <a:solidFill>
                  <a:srgbClr val="009999"/>
                </a:solidFill>
              </a:rPr>
              <a:t>n</a:t>
            </a:r>
            <a:r>
              <a:rPr lang="en-US" altLang="en-US" sz="3200" dirty="0">
                <a:solidFill>
                  <a:srgbClr val="009999"/>
                </a:solidFill>
              </a:rPr>
              <a:t>))</a:t>
            </a:r>
            <a:r>
              <a:rPr lang="en-US" altLang="en-US" sz="3200" dirty="0"/>
              <a:t> .</a:t>
            </a:r>
          </a:p>
        </p:txBody>
      </p:sp>
      <p:sp>
        <p:nvSpPr>
          <p:cNvPr id="20488" name="Rectangle 5">
            <a:extLst>
              <a:ext uri="{FF2B5EF4-FFF2-40B4-BE49-F238E27FC236}">
                <a16:creationId xmlns:a16="http://schemas.microsoft.com/office/drawing/2014/main" id="{5BDB9A97-58CC-4B19-8E0B-141D90FA9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327877"/>
            <a:ext cx="863282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                                                         , 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where </a:t>
            </a:r>
            <a:r>
              <a:rPr lang="en-US" altLang="en-US" i="1" dirty="0">
                <a:solidFill>
                  <a:srgbClr val="009999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9999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9999"/>
                </a:solidFill>
                <a:latin typeface="Symbol" panose="05050102010706020507" pitchFamily="18" charset="2"/>
              </a:rPr>
              <a:t>³</a:t>
            </a:r>
            <a:r>
              <a:rPr lang="en-US" altLang="en-US" dirty="0">
                <a:solidFill>
                  <a:srgbClr val="009999"/>
                </a:solidFill>
                <a:cs typeface="Times New Roman" panose="02020603050405020304" pitchFamily="18" charset="0"/>
              </a:rPr>
              <a:t> 1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solidFill>
                  <a:srgbClr val="009999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9999"/>
                </a:solidFill>
                <a:cs typeface="Times New Roman" panose="02020603050405020304" pitchFamily="18" charset="0"/>
              </a:rPr>
              <a:t> &gt; 1</a:t>
            </a:r>
            <a:r>
              <a:rPr lang="en-US" altLang="en-US" dirty="0">
                <a:cs typeface="Times New Roman" panose="02020603050405020304" pitchFamily="18" charset="0"/>
              </a:rPr>
              <a:t>, and </a:t>
            </a:r>
            <a:r>
              <a:rPr lang="en-US" altLang="en-US" sz="1800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9999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sz="1800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 is asymptotically positive.</a:t>
            </a:r>
          </a:p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US" altLang="en-US" sz="2400" dirty="0"/>
          </a:p>
        </p:txBody>
      </p:sp>
      <p:sp>
        <p:nvSpPr>
          <p:cNvPr id="187398" name="Text Box 6">
            <a:extLst>
              <a:ext uri="{FF2B5EF4-FFF2-40B4-BE49-F238E27FC236}">
                <a16:creationId xmlns:a16="http://schemas.microsoft.com/office/drawing/2014/main" id="{712BEFB3-05C8-4463-A701-8D7043DF3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76" y="5886847"/>
            <a:ext cx="72390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b="1" i="1"/>
              <a:t>Convex hull:</a:t>
            </a:r>
            <a:r>
              <a:rPr lang="en-US" altLang="en-US" sz="2000"/>
              <a:t> </a:t>
            </a:r>
            <a:r>
              <a:rPr lang="en-US" altLang="en-US" sz="2000" i="1">
                <a:solidFill>
                  <a:srgbClr val="009999"/>
                </a:solidFill>
              </a:rPr>
              <a:t>a</a:t>
            </a:r>
            <a:r>
              <a:rPr lang="en-US" altLang="en-US" sz="2000">
                <a:solidFill>
                  <a:srgbClr val="009999"/>
                </a:solidFill>
              </a:rPr>
              <a:t> = 2</a:t>
            </a:r>
            <a:r>
              <a:rPr lang="en-US" altLang="en-US" sz="2000"/>
              <a:t>, </a:t>
            </a:r>
            <a:r>
              <a:rPr lang="en-US" altLang="en-US" sz="2000" i="1">
                <a:solidFill>
                  <a:srgbClr val="009999"/>
                </a:solidFill>
              </a:rPr>
              <a:t>b</a:t>
            </a:r>
            <a:r>
              <a:rPr lang="en-US" altLang="en-US" sz="2000">
                <a:solidFill>
                  <a:srgbClr val="009999"/>
                </a:solidFill>
              </a:rPr>
              <a:t> = 2</a:t>
            </a:r>
            <a:r>
              <a:rPr lang="en-US" altLang="en-US" sz="2000"/>
              <a:t>  </a:t>
            </a:r>
            <a:r>
              <a:rPr lang="en-US" altLang="en-US" sz="2000">
                <a:sym typeface="Symbol" panose="05050102010706020507" pitchFamily="18" charset="2"/>
              </a:rPr>
              <a:t>  </a:t>
            </a:r>
            <a:r>
              <a:rPr lang="en-US" altLang="en-US" sz="2000" i="1">
                <a:solidFill>
                  <a:srgbClr val="009999"/>
                </a:solidFill>
              </a:rPr>
              <a:t>n</a:t>
            </a:r>
            <a:r>
              <a:rPr lang="en-US" altLang="en-US" sz="2000" baseline="30000">
                <a:solidFill>
                  <a:srgbClr val="009999"/>
                </a:solidFill>
              </a:rPr>
              <a:t>log</a:t>
            </a:r>
            <a:r>
              <a:rPr lang="en-US" altLang="en-US" sz="2000" i="1" baseline="16000">
                <a:solidFill>
                  <a:srgbClr val="009999"/>
                </a:solidFill>
              </a:rPr>
              <a:t>b</a:t>
            </a:r>
            <a:r>
              <a:rPr lang="en-US" altLang="en-US" sz="2000" i="1" baseline="30000">
                <a:solidFill>
                  <a:srgbClr val="009999"/>
                </a:solidFill>
              </a:rPr>
              <a:t>a</a:t>
            </a:r>
            <a:r>
              <a:rPr lang="en-US" altLang="en-US" sz="2000">
                <a:sym typeface="Symbol" panose="05050102010706020507" pitchFamily="18" charset="2"/>
              </a:rPr>
              <a:t> = </a:t>
            </a:r>
            <a:r>
              <a:rPr lang="en-US" altLang="en-US" sz="2000" i="1">
                <a:solidFill>
                  <a:srgbClr val="009999"/>
                </a:solidFill>
                <a:sym typeface="Symbol" panose="05050102010706020507" pitchFamily="18" charset="2"/>
              </a:rPr>
              <a:t>n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sym typeface="Symbol" panose="05050102010706020507" pitchFamily="18" charset="2"/>
              </a:rPr>
              <a:t>   </a:t>
            </a:r>
            <a:r>
              <a:rPr lang="en-US" altLang="en-US" sz="2000">
                <a:solidFill>
                  <a:schemeClr val="accent2"/>
                </a:solidFill>
                <a:sym typeface="Symbol" panose="05050102010706020507" pitchFamily="18" charset="2"/>
              </a:rPr>
              <a:t>CASE 2</a:t>
            </a:r>
            <a:r>
              <a:rPr lang="en-US" altLang="en-US" sz="2000">
                <a:sym typeface="Symbol" panose="05050102010706020507" pitchFamily="18" charset="2"/>
              </a:rPr>
              <a:t> (</a:t>
            </a:r>
            <a:r>
              <a:rPr lang="en-US" altLang="en-US" sz="2000" i="1">
                <a:solidFill>
                  <a:srgbClr val="008380"/>
                </a:solidFill>
                <a:sym typeface="Symbol" panose="05050102010706020507" pitchFamily="18" charset="2"/>
              </a:rPr>
              <a:t>k</a:t>
            </a:r>
            <a:r>
              <a:rPr lang="en-US" altLang="en-US" sz="2000">
                <a:solidFill>
                  <a:srgbClr val="008380"/>
                </a:solidFill>
                <a:sym typeface="Symbol" panose="05050102010706020507" pitchFamily="18" charset="2"/>
              </a:rPr>
              <a:t> = 0</a:t>
            </a:r>
            <a:r>
              <a:rPr lang="en-US" altLang="en-US" sz="2000">
                <a:sym typeface="Symbol" panose="05050102010706020507" pitchFamily="18" charset="2"/>
              </a:rPr>
              <a:t>)    </a:t>
            </a:r>
            <a:r>
              <a:rPr lang="en-US" altLang="en-US" sz="2000" i="1">
                <a:solidFill>
                  <a:srgbClr val="009999"/>
                </a:solidFill>
              </a:rPr>
              <a:t>T</a:t>
            </a:r>
            <a:r>
              <a:rPr lang="en-US" altLang="en-US" sz="2000">
                <a:solidFill>
                  <a:srgbClr val="009999"/>
                </a:solidFill>
              </a:rPr>
              <a:t>(</a:t>
            </a:r>
            <a:r>
              <a:rPr lang="en-US" altLang="en-US" sz="2000" i="1">
                <a:solidFill>
                  <a:srgbClr val="009999"/>
                </a:solidFill>
              </a:rPr>
              <a:t>n</a:t>
            </a:r>
            <a:r>
              <a:rPr lang="en-US" altLang="en-US" sz="2000">
                <a:solidFill>
                  <a:srgbClr val="009999"/>
                </a:solidFill>
              </a:rPr>
              <a:t>) = </a:t>
            </a:r>
            <a:r>
              <a:rPr lang="en-US" altLang="en-US" sz="2000">
                <a:solidFill>
                  <a:srgbClr val="009999"/>
                </a:solidFill>
                <a:latin typeface="Symbol" panose="05050102010706020507" pitchFamily="18" charset="2"/>
              </a:rPr>
              <a:t>Q</a:t>
            </a:r>
            <a:r>
              <a:rPr lang="en-US" altLang="en-US" sz="2000">
                <a:solidFill>
                  <a:srgbClr val="009999"/>
                </a:solidFill>
              </a:rPr>
              <a:t>(</a:t>
            </a:r>
            <a:r>
              <a:rPr lang="en-US" altLang="en-US" sz="2000" i="1">
                <a:solidFill>
                  <a:srgbClr val="009999"/>
                </a:solidFill>
              </a:rPr>
              <a:t>n</a:t>
            </a:r>
            <a:r>
              <a:rPr lang="en-US" altLang="en-US" sz="2000">
                <a:solidFill>
                  <a:srgbClr val="009999"/>
                </a:solidFill>
              </a:rPr>
              <a:t> log</a:t>
            </a:r>
            <a:r>
              <a:rPr lang="en-US" altLang="en-US" sz="2000" i="1">
                <a:solidFill>
                  <a:srgbClr val="009999"/>
                </a:solidFill>
              </a:rPr>
              <a:t> n</a:t>
            </a:r>
            <a:r>
              <a:rPr lang="en-US" altLang="en-US" sz="2000">
                <a:solidFill>
                  <a:srgbClr val="009999"/>
                </a:solidFill>
              </a:rPr>
              <a:t>)</a:t>
            </a:r>
            <a:r>
              <a:rPr lang="en-US" altLang="en-US" sz="2000"/>
              <a:t>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8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E7DA31-5F9C-4A32-8276-DDBE54406DC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Graham’s Scan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b="1" dirty="0">
                <a:solidFill>
                  <a:srgbClr val="CC00CC"/>
                </a:solidFill>
              </a:rPr>
              <a:t>Another incremental algorithm</a:t>
            </a:r>
          </a:p>
          <a:p>
            <a:pPr lvl="1" eaLnBrk="1" hangingPunct="1"/>
            <a:r>
              <a:rPr lang="en-US" altLang="en-US" sz="2000" dirty="0"/>
              <a:t>Compute solution by incrementally adding points </a:t>
            </a:r>
          </a:p>
          <a:p>
            <a:pPr lvl="1" eaLnBrk="1" hangingPunct="1"/>
            <a:r>
              <a:rPr lang="en-US" altLang="en-US" sz="2000" dirty="0"/>
              <a:t>Add points in which order?</a:t>
            </a:r>
          </a:p>
          <a:p>
            <a:pPr lvl="2" eaLnBrk="1" hangingPunct="1"/>
            <a:r>
              <a:rPr lang="en-US" altLang="en-US" sz="1800" dirty="0"/>
              <a:t>Sorted by </a:t>
            </a:r>
            <a:r>
              <a:rPr lang="en-US" altLang="en-US" sz="1800" dirty="0">
                <a:solidFill>
                  <a:srgbClr val="008380"/>
                </a:solidFill>
              </a:rPr>
              <a:t>x</a:t>
            </a:r>
            <a:r>
              <a:rPr lang="en-US" altLang="en-US" sz="1800" dirty="0"/>
              <a:t>-coordinate</a:t>
            </a:r>
          </a:p>
          <a:p>
            <a:pPr lvl="2" eaLnBrk="1" hangingPunct="1"/>
            <a:r>
              <a:rPr lang="en-US" altLang="en-US" sz="1800" dirty="0"/>
              <a:t>But convex hulls are cyclically ordered</a:t>
            </a:r>
          </a:p>
          <a:p>
            <a:pPr lvl="2" eaLnBrk="1" hangingPunct="1"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 Split convex hull into </a:t>
            </a:r>
            <a:r>
              <a:rPr lang="en-US" altLang="en-US" sz="1800" b="1" dirty="0">
                <a:sym typeface="Symbol" panose="05050102010706020507" pitchFamily="18" charset="2"/>
              </a:rPr>
              <a:t>upper</a:t>
            </a:r>
            <a:r>
              <a:rPr lang="en-US" altLang="en-US" sz="1800" dirty="0">
                <a:sym typeface="Symbol" panose="05050102010706020507" pitchFamily="18" charset="2"/>
              </a:rPr>
              <a:t> and </a:t>
            </a:r>
            <a:r>
              <a:rPr lang="en-US" altLang="en-US" sz="1800" b="1" dirty="0">
                <a:sym typeface="Symbol" panose="05050102010706020507" pitchFamily="18" charset="2"/>
              </a:rPr>
              <a:t>lower</a:t>
            </a:r>
            <a:r>
              <a:rPr lang="en-US" altLang="en-US" sz="1800" dirty="0">
                <a:sym typeface="Symbol" panose="05050102010706020507" pitchFamily="18" charset="2"/>
              </a:rPr>
              <a:t> part</a:t>
            </a:r>
          </a:p>
        </p:txBody>
      </p:sp>
      <p:sp>
        <p:nvSpPr>
          <p:cNvPr id="36871" name="Freeform 4"/>
          <p:cNvSpPr>
            <a:spLocks/>
          </p:cNvSpPr>
          <p:nvPr/>
        </p:nvSpPr>
        <p:spPr bwMode="auto">
          <a:xfrm>
            <a:off x="3106738" y="4513263"/>
            <a:ext cx="1816100" cy="1622425"/>
          </a:xfrm>
          <a:custGeom>
            <a:avLst/>
            <a:gdLst>
              <a:gd name="T0" fmla="*/ 2147483646 w 1316"/>
              <a:gd name="T1" fmla="*/ 0 h 1409"/>
              <a:gd name="T2" fmla="*/ 2147483646 w 1316"/>
              <a:gd name="T3" fmla="*/ 2147483646 h 1409"/>
              <a:gd name="T4" fmla="*/ 2147483646 w 1316"/>
              <a:gd name="T5" fmla="*/ 2147483646 h 1409"/>
              <a:gd name="T6" fmla="*/ 0 w 1316"/>
              <a:gd name="T7" fmla="*/ 2147483646 h 1409"/>
              <a:gd name="T8" fmla="*/ 2147483646 w 1316"/>
              <a:gd name="T9" fmla="*/ 2147483646 h 1409"/>
              <a:gd name="T10" fmla="*/ 2147483646 w 1316"/>
              <a:gd name="T11" fmla="*/ 2147483646 h 1409"/>
              <a:gd name="T12" fmla="*/ 2147483646 w 1316"/>
              <a:gd name="T13" fmla="*/ 2147483646 h 1409"/>
              <a:gd name="T14" fmla="*/ 2147483646 w 1316"/>
              <a:gd name="T15" fmla="*/ 2147483646 h 1409"/>
              <a:gd name="T16" fmla="*/ 2147483646 w 1316"/>
              <a:gd name="T17" fmla="*/ 2147483646 h 1409"/>
              <a:gd name="T18" fmla="*/ 2147483646 w 1316"/>
              <a:gd name="T19" fmla="*/ 2147483646 h 1409"/>
              <a:gd name="T20" fmla="*/ 2147483646 w 1316"/>
              <a:gd name="T21" fmla="*/ 2147483646 h 1409"/>
              <a:gd name="T22" fmla="*/ 2147483646 w 1316"/>
              <a:gd name="T23" fmla="*/ 2147483646 h 1409"/>
              <a:gd name="T24" fmla="*/ 2147483646 w 1316"/>
              <a:gd name="T25" fmla="*/ 2147483646 h 1409"/>
              <a:gd name="T26" fmla="*/ 2147483646 w 1316"/>
              <a:gd name="T27" fmla="*/ 0 h 140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316"/>
              <a:gd name="T43" fmla="*/ 0 h 1409"/>
              <a:gd name="T44" fmla="*/ 1316 w 1316"/>
              <a:gd name="T45" fmla="*/ 1409 h 140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316" h="1409">
                <a:moveTo>
                  <a:pt x="806" y="0"/>
                </a:moveTo>
                <a:lnTo>
                  <a:pt x="70" y="215"/>
                </a:lnTo>
                <a:lnTo>
                  <a:pt x="28" y="238"/>
                </a:lnTo>
                <a:lnTo>
                  <a:pt x="0" y="819"/>
                </a:lnTo>
                <a:lnTo>
                  <a:pt x="24" y="885"/>
                </a:lnTo>
                <a:lnTo>
                  <a:pt x="47" y="903"/>
                </a:lnTo>
                <a:lnTo>
                  <a:pt x="572" y="1264"/>
                </a:lnTo>
                <a:lnTo>
                  <a:pt x="637" y="1287"/>
                </a:lnTo>
                <a:lnTo>
                  <a:pt x="1204" y="1409"/>
                </a:lnTo>
                <a:lnTo>
                  <a:pt x="1288" y="1353"/>
                </a:lnTo>
                <a:lnTo>
                  <a:pt x="1316" y="983"/>
                </a:lnTo>
                <a:lnTo>
                  <a:pt x="1307" y="927"/>
                </a:lnTo>
                <a:lnTo>
                  <a:pt x="1232" y="89"/>
                </a:lnTo>
                <a:lnTo>
                  <a:pt x="806" y="0"/>
                </a:lnTo>
                <a:close/>
              </a:path>
            </a:pathLst>
          </a:custGeom>
          <a:solidFill>
            <a:schemeClr val="hlink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0469" name="Oval 5"/>
          <p:cNvSpPr>
            <a:spLocks noChangeArrowheads="1"/>
          </p:cNvSpPr>
          <p:nvPr/>
        </p:nvSpPr>
        <p:spPr bwMode="auto">
          <a:xfrm>
            <a:off x="3698875" y="4922838"/>
            <a:ext cx="101600" cy="77787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0470" name="Oval 6"/>
          <p:cNvSpPr>
            <a:spLocks noChangeArrowheads="1"/>
          </p:cNvSpPr>
          <p:nvPr/>
        </p:nvSpPr>
        <p:spPr bwMode="auto">
          <a:xfrm>
            <a:off x="4603750" y="5765800"/>
            <a:ext cx="101600" cy="77788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0472" name="Oval 8"/>
          <p:cNvSpPr>
            <a:spLocks noChangeArrowheads="1"/>
          </p:cNvSpPr>
          <p:nvPr/>
        </p:nvSpPr>
        <p:spPr bwMode="auto">
          <a:xfrm>
            <a:off x="4059238" y="5646738"/>
            <a:ext cx="101600" cy="77787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0474" name="Oval 10"/>
          <p:cNvSpPr>
            <a:spLocks noChangeArrowheads="1"/>
          </p:cNvSpPr>
          <p:nvPr/>
        </p:nvSpPr>
        <p:spPr bwMode="auto">
          <a:xfrm>
            <a:off x="4327525" y="4995863"/>
            <a:ext cx="101600" cy="77787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0475" name="Oval 11"/>
          <p:cNvSpPr>
            <a:spLocks noChangeArrowheads="1"/>
          </p:cNvSpPr>
          <p:nvPr/>
        </p:nvSpPr>
        <p:spPr bwMode="auto">
          <a:xfrm>
            <a:off x="3651250" y="5357813"/>
            <a:ext cx="101600" cy="77787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121025" y="4508500"/>
            <a:ext cx="1793875" cy="1647825"/>
            <a:chOff x="1825" y="2110"/>
            <a:chExt cx="1300" cy="1432"/>
          </a:xfrm>
        </p:grpSpPr>
        <p:sp>
          <p:nvSpPr>
            <p:cNvPr id="36895" name="Line 16"/>
            <p:cNvSpPr>
              <a:spLocks noChangeShapeType="1"/>
            </p:cNvSpPr>
            <p:nvPr/>
          </p:nvSpPr>
          <p:spPr bwMode="auto">
            <a:xfrm flipH="1">
              <a:off x="1853" y="2110"/>
              <a:ext cx="770" cy="2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6896" name="Line 17"/>
            <p:cNvSpPr>
              <a:spLocks noChangeShapeType="1"/>
            </p:cNvSpPr>
            <p:nvPr/>
          </p:nvSpPr>
          <p:spPr bwMode="auto">
            <a:xfrm flipH="1">
              <a:off x="1825" y="2338"/>
              <a:ext cx="28" cy="64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6897" name="Line 18"/>
            <p:cNvSpPr>
              <a:spLocks noChangeShapeType="1"/>
            </p:cNvSpPr>
            <p:nvPr/>
          </p:nvSpPr>
          <p:spPr bwMode="auto">
            <a:xfrm>
              <a:off x="1825" y="2983"/>
              <a:ext cx="587" cy="41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6898" name="Line 19"/>
            <p:cNvSpPr>
              <a:spLocks noChangeShapeType="1"/>
            </p:cNvSpPr>
            <p:nvPr/>
          </p:nvSpPr>
          <p:spPr bwMode="auto">
            <a:xfrm>
              <a:off x="2412" y="3393"/>
              <a:ext cx="690" cy="149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6899" name="Line 20"/>
            <p:cNvSpPr>
              <a:spLocks noChangeShapeType="1"/>
            </p:cNvSpPr>
            <p:nvPr/>
          </p:nvSpPr>
          <p:spPr bwMode="auto">
            <a:xfrm flipV="1">
              <a:off x="3102" y="3125"/>
              <a:ext cx="23" cy="41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6900" name="Line 21"/>
            <p:cNvSpPr>
              <a:spLocks noChangeShapeType="1"/>
            </p:cNvSpPr>
            <p:nvPr/>
          </p:nvSpPr>
          <p:spPr bwMode="auto">
            <a:xfrm flipH="1" flipV="1">
              <a:off x="3062" y="2201"/>
              <a:ext cx="63" cy="92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6901" name="Line 22"/>
            <p:cNvSpPr>
              <a:spLocks noChangeShapeType="1"/>
            </p:cNvSpPr>
            <p:nvPr/>
          </p:nvSpPr>
          <p:spPr bwMode="auto">
            <a:xfrm flipH="1" flipV="1">
              <a:off x="2652" y="2127"/>
              <a:ext cx="410" cy="7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3116263" y="4511675"/>
            <a:ext cx="1798637" cy="1073150"/>
            <a:chOff x="1963" y="2842"/>
            <a:chExt cx="1133" cy="676"/>
          </a:xfrm>
        </p:grpSpPr>
        <p:sp>
          <p:nvSpPr>
            <p:cNvPr id="36891" name="Line 40"/>
            <p:cNvSpPr>
              <a:spLocks noChangeShapeType="1"/>
            </p:cNvSpPr>
            <p:nvPr/>
          </p:nvSpPr>
          <p:spPr bwMode="auto">
            <a:xfrm flipV="1">
              <a:off x="1963" y="2995"/>
              <a:ext cx="29" cy="4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92" name="Line 42"/>
            <p:cNvSpPr>
              <a:spLocks noChangeShapeType="1"/>
            </p:cNvSpPr>
            <p:nvPr/>
          </p:nvSpPr>
          <p:spPr bwMode="auto">
            <a:xfrm flipV="1">
              <a:off x="1997" y="2842"/>
              <a:ext cx="667" cy="1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93" name="Line 43"/>
            <p:cNvSpPr>
              <a:spLocks noChangeShapeType="1"/>
            </p:cNvSpPr>
            <p:nvPr/>
          </p:nvSpPr>
          <p:spPr bwMode="auto">
            <a:xfrm>
              <a:off x="2664" y="2842"/>
              <a:ext cx="389" cy="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94" name="Line 44"/>
            <p:cNvSpPr>
              <a:spLocks noChangeShapeType="1"/>
            </p:cNvSpPr>
            <p:nvPr/>
          </p:nvSpPr>
          <p:spPr bwMode="auto">
            <a:xfrm>
              <a:off x="3053" y="2899"/>
              <a:ext cx="43" cy="61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6879" name="Oval 24"/>
          <p:cNvSpPr>
            <a:spLocks noChangeArrowheads="1"/>
          </p:cNvSpPr>
          <p:nvPr/>
        </p:nvSpPr>
        <p:spPr bwMode="auto">
          <a:xfrm>
            <a:off x="3130550" y="4699000"/>
            <a:ext cx="103188" cy="77788"/>
          </a:xfrm>
          <a:prstGeom prst="ellipse">
            <a:avLst/>
          </a:prstGeom>
          <a:solidFill>
            <a:schemeClr val="accent2"/>
          </a:solidFill>
          <a:ln w="41275">
            <a:solidFill>
              <a:schemeClr val="accent2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80" name="Oval 25"/>
          <p:cNvSpPr>
            <a:spLocks noChangeArrowheads="1"/>
          </p:cNvSpPr>
          <p:nvPr/>
        </p:nvSpPr>
        <p:spPr bwMode="auto">
          <a:xfrm>
            <a:off x="4168775" y="4441825"/>
            <a:ext cx="101600" cy="77788"/>
          </a:xfrm>
          <a:prstGeom prst="ellipse">
            <a:avLst/>
          </a:prstGeom>
          <a:solidFill>
            <a:schemeClr val="accent2"/>
          </a:solidFill>
          <a:ln w="41275">
            <a:solidFill>
              <a:schemeClr val="accent2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81" name="Oval 26"/>
          <p:cNvSpPr>
            <a:spLocks noChangeArrowheads="1"/>
          </p:cNvSpPr>
          <p:nvPr/>
        </p:nvSpPr>
        <p:spPr bwMode="auto">
          <a:xfrm>
            <a:off x="3071813" y="5438775"/>
            <a:ext cx="101600" cy="77788"/>
          </a:xfrm>
          <a:prstGeom prst="ellipse">
            <a:avLst/>
          </a:prstGeom>
          <a:solidFill>
            <a:schemeClr val="accent2"/>
          </a:solidFill>
          <a:ln w="41275">
            <a:solidFill>
              <a:schemeClr val="accent2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82" name="Oval 27"/>
          <p:cNvSpPr>
            <a:spLocks noChangeArrowheads="1"/>
          </p:cNvSpPr>
          <p:nvPr/>
        </p:nvSpPr>
        <p:spPr bwMode="auto">
          <a:xfrm>
            <a:off x="3883025" y="5915025"/>
            <a:ext cx="101600" cy="77788"/>
          </a:xfrm>
          <a:prstGeom prst="ellipse">
            <a:avLst/>
          </a:prstGeom>
          <a:solidFill>
            <a:schemeClr val="accent2"/>
          </a:solidFill>
          <a:ln w="41275">
            <a:solidFill>
              <a:schemeClr val="accent2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83" name="Oval 28"/>
          <p:cNvSpPr>
            <a:spLocks noChangeArrowheads="1"/>
          </p:cNvSpPr>
          <p:nvPr/>
        </p:nvSpPr>
        <p:spPr bwMode="auto">
          <a:xfrm>
            <a:off x="4783138" y="4565650"/>
            <a:ext cx="101600" cy="79375"/>
          </a:xfrm>
          <a:prstGeom prst="ellipse">
            <a:avLst/>
          </a:prstGeom>
          <a:solidFill>
            <a:schemeClr val="accent2"/>
          </a:solidFill>
          <a:ln w="41275">
            <a:solidFill>
              <a:schemeClr val="accent2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84" name="Oval 29"/>
          <p:cNvSpPr>
            <a:spLocks noChangeArrowheads="1"/>
          </p:cNvSpPr>
          <p:nvPr/>
        </p:nvSpPr>
        <p:spPr bwMode="auto">
          <a:xfrm>
            <a:off x="4845050" y="5568950"/>
            <a:ext cx="101600" cy="77788"/>
          </a:xfrm>
          <a:prstGeom prst="ellipse">
            <a:avLst/>
          </a:prstGeom>
          <a:solidFill>
            <a:schemeClr val="accent2"/>
          </a:solidFill>
          <a:ln w="41275">
            <a:solidFill>
              <a:schemeClr val="accent2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85" name="Oval 30"/>
          <p:cNvSpPr>
            <a:spLocks noChangeArrowheads="1"/>
          </p:cNvSpPr>
          <p:nvPr/>
        </p:nvSpPr>
        <p:spPr bwMode="auto">
          <a:xfrm>
            <a:off x="4803775" y="6067425"/>
            <a:ext cx="101600" cy="77788"/>
          </a:xfrm>
          <a:prstGeom prst="ellipse">
            <a:avLst/>
          </a:prstGeom>
          <a:solidFill>
            <a:schemeClr val="accent2"/>
          </a:solidFill>
          <a:ln w="41275">
            <a:solidFill>
              <a:schemeClr val="accent2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86" name="Text Box 46"/>
          <p:cNvSpPr txBox="1">
            <a:spLocks noChangeArrowheads="1"/>
          </p:cNvSpPr>
          <p:nvPr/>
        </p:nvSpPr>
        <p:spPr bwMode="auto">
          <a:xfrm>
            <a:off x="4756150" y="4618038"/>
            <a:ext cx="374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upper convex hull UCH(P)</a:t>
            </a:r>
          </a:p>
        </p:txBody>
      </p:sp>
      <p:sp>
        <p:nvSpPr>
          <p:cNvPr id="36887" name="Line 47"/>
          <p:cNvSpPr>
            <a:spLocks noChangeShapeType="1"/>
          </p:cNvSpPr>
          <p:nvPr/>
        </p:nvSpPr>
        <p:spPr bwMode="auto">
          <a:xfrm>
            <a:off x="3124200" y="5524500"/>
            <a:ext cx="792163" cy="45720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88" name="Line 48"/>
          <p:cNvSpPr>
            <a:spLocks noChangeShapeType="1"/>
          </p:cNvSpPr>
          <p:nvPr/>
        </p:nvSpPr>
        <p:spPr bwMode="auto">
          <a:xfrm>
            <a:off x="3932238" y="5989638"/>
            <a:ext cx="952500" cy="15240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89" name="Line 49"/>
          <p:cNvSpPr>
            <a:spLocks noChangeShapeType="1"/>
          </p:cNvSpPr>
          <p:nvPr/>
        </p:nvSpPr>
        <p:spPr bwMode="auto">
          <a:xfrm flipV="1">
            <a:off x="4892675" y="5646738"/>
            <a:ext cx="30163" cy="449262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90" name="Text Box 50"/>
          <p:cNvSpPr txBox="1">
            <a:spLocks noChangeArrowheads="1"/>
          </p:cNvSpPr>
          <p:nvPr/>
        </p:nvSpPr>
        <p:spPr bwMode="auto">
          <a:xfrm>
            <a:off x="4832350" y="5608638"/>
            <a:ext cx="374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lower convex hull LCH(P)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0C75FF-D881-4141-810D-9168C89127F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Graham’s LCH</a:t>
            </a:r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1649413" y="1681163"/>
            <a:ext cx="7332662" cy="3638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Algorithm</a:t>
            </a:r>
            <a:r>
              <a:rPr lang="en-US" altLang="en-US" sz="1800" dirty="0"/>
              <a:t> </a:t>
            </a:r>
            <a:r>
              <a:rPr lang="en-US" altLang="en-US" sz="1800" dirty="0" err="1"/>
              <a:t>Grahams_LCH</a:t>
            </a:r>
            <a:r>
              <a:rPr lang="en-US" altLang="en-US" sz="1800" dirty="0"/>
              <a:t>(</a:t>
            </a:r>
            <a:r>
              <a:rPr lang="en-US" altLang="en-US" sz="1800" i="1" dirty="0">
                <a:solidFill>
                  <a:srgbClr val="008380"/>
                </a:solidFill>
              </a:rPr>
              <a:t>P</a:t>
            </a:r>
            <a:r>
              <a:rPr lang="en-US" altLang="en-US" sz="1800" dirty="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olidFill>
                  <a:srgbClr val="CC9900"/>
                </a:solidFill>
              </a:rPr>
              <a:t>// Incrementally compute the lower convex hull of P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Input:</a:t>
            </a:r>
            <a:r>
              <a:rPr lang="en-US" altLang="en-US" sz="1800" dirty="0"/>
              <a:t> Point set </a:t>
            </a:r>
            <a:r>
              <a:rPr lang="en-US" altLang="en-US" sz="1800" i="1" dirty="0">
                <a:solidFill>
                  <a:srgbClr val="008380"/>
                </a:solidFill>
              </a:rPr>
              <a:t>P</a:t>
            </a:r>
            <a:r>
              <a:rPr lang="en-US" altLang="en-US" sz="1800" dirty="0">
                <a:solidFill>
                  <a:srgbClr val="008380"/>
                </a:solidFill>
              </a:rPr>
              <a:t> 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 </a:t>
            </a:r>
            <a:r>
              <a:rPr lang="en-US" altLang="en-US" sz="1800" b="1" dirty="0">
                <a:solidFill>
                  <a:srgbClr val="008380"/>
                </a:solidFill>
                <a:sym typeface="Symbol" panose="05050102010706020507" pitchFamily="18" charset="2"/>
              </a:rPr>
              <a:t>R</a:t>
            </a:r>
            <a:r>
              <a:rPr lang="en-US" altLang="en-US" sz="1800" baseline="30000" dirty="0">
                <a:solidFill>
                  <a:srgbClr val="008380"/>
                </a:solidFill>
                <a:sym typeface="Symbol" panose="05050102010706020507" pitchFamily="18" charset="2"/>
              </a:rPr>
              <a:t>2</a:t>
            </a:r>
            <a:r>
              <a:rPr lang="en-US" altLang="en-US" sz="1800" dirty="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ym typeface="Symbol" panose="05050102010706020507" pitchFamily="18" charset="2"/>
              </a:rPr>
              <a:t>Output:</a:t>
            </a:r>
            <a:r>
              <a:rPr lang="en-US" altLang="en-US" sz="1800" dirty="0">
                <a:sym typeface="Symbol" panose="05050102010706020507" pitchFamily="18" charset="2"/>
              </a:rPr>
              <a:t> A stack 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S</a:t>
            </a:r>
            <a:r>
              <a:rPr lang="en-US" altLang="en-US" sz="1800" dirty="0">
                <a:sym typeface="Symbol" panose="05050102010706020507" pitchFamily="18" charset="2"/>
              </a:rPr>
              <a:t> of vertices describing 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LCH(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1800" dirty="0">
                <a:sym typeface="Symbol" panose="05050102010706020507" pitchFamily="18" charset="2"/>
              </a:rPr>
              <a:t> in counter-clockwise order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/>
              <a:t>Sort </a:t>
            </a:r>
            <a:r>
              <a:rPr lang="en-US" altLang="en-US" sz="1800" i="1" dirty="0">
                <a:solidFill>
                  <a:srgbClr val="008380"/>
                </a:solidFill>
              </a:rPr>
              <a:t>P</a:t>
            </a:r>
            <a:r>
              <a:rPr lang="en-US" altLang="en-US" sz="1800" dirty="0"/>
              <a:t> in increasing order by </a:t>
            </a:r>
            <a:r>
              <a:rPr lang="en-US" altLang="en-US" sz="1800" i="1" dirty="0">
                <a:solidFill>
                  <a:srgbClr val="008380"/>
                </a:solidFill>
              </a:rPr>
              <a:t>x</a:t>
            </a:r>
            <a:r>
              <a:rPr lang="en-US" altLang="en-US" sz="1800" dirty="0"/>
              <a:t>-coordinate </a:t>
            </a:r>
            <a:r>
              <a:rPr lang="en-US" altLang="en-US" sz="1800" dirty="0">
                <a:sym typeface="Symbol" panose="05050102010706020507" pitchFamily="18" charset="2"/>
              </a:rPr>
              <a:t> 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 = {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baseline="-25000" dirty="0">
                <a:solidFill>
                  <a:srgbClr val="008380"/>
                </a:solidFill>
                <a:sym typeface="Symbol" panose="05050102010706020507" pitchFamily="18" charset="2"/>
              </a:rPr>
              <a:t>1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,…,</a:t>
            </a:r>
            <a:r>
              <a:rPr lang="en-US" altLang="en-US" sz="1800" i="1" dirty="0" err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i="1" baseline="-25000" dirty="0" err="1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i="1" dirty="0" err="1">
                <a:solidFill>
                  <a:srgbClr val="008380"/>
                </a:solidFill>
              </a:rPr>
              <a:t>S.</a:t>
            </a:r>
            <a:r>
              <a:rPr lang="en-US" altLang="en-US" sz="1800" dirty="0" err="1">
                <a:solidFill>
                  <a:srgbClr val="008380"/>
                </a:solidFill>
              </a:rPr>
              <a:t>push</a:t>
            </a:r>
            <a:r>
              <a:rPr lang="en-US" altLang="en-US" sz="1800" dirty="0">
                <a:solidFill>
                  <a:srgbClr val="008380"/>
                </a:solidFill>
              </a:rPr>
              <a:t>(</a:t>
            </a:r>
            <a:r>
              <a:rPr lang="en-US" altLang="en-US" sz="1800" i="1" dirty="0">
                <a:solidFill>
                  <a:srgbClr val="008380"/>
                </a:solidFill>
              </a:rPr>
              <a:t>p</a:t>
            </a:r>
            <a:r>
              <a:rPr lang="en-US" altLang="en-US" sz="1800" i="1" baseline="-25000" dirty="0">
                <a:solidFill>
                  <a:srgbClr val="008380"/>
                </a:solidFill>
              </a:rPr>
              <a:t>1</a:t>
            </a:r>
            <a:r>
              <a:rPr lang="en-US" altLang="en-US" sz="1800" dirty="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i="1" dirty="0" err="1">
                <a:solidFill>
                  <a:srgbClr val="008380"/>
                </a:solidFill>
              </a:rPr>
              <a:t>S.</a:t>
            </a:r>
            <a:r>
              <a:rPr lang="en-US" altLang="en-US" sz="1800" dirty="0" err="1">
                <a:solidFill>
                  <a:srgbClr val="008380"/>
                </a:solidFill>
              </a:rPr>
              <a:t>push</a:t>
            </a:r>
            <a:r>
              <a:rPr lang="en-US" altLang="en-US" sz="1800" dirty="0">
                <a:solidFill>
                  <a:srgbClr val="008380"/>
                </a:solidFill>
              </a:rPr>
              <a:t>(</a:t>
            </a:r>
            <a:r>
              <a:rPr lang="en-US" altLang="en-US" sz="1800" i="1" dirty="0">
                <a:solidFill>
                  <a:srgbClr val="008380"/>
                </a:solidFill>
              </a:rPr>
              <a:t>p</a:t>
            </a:r>
            <a:r>
              <a:rPr lang="en-US" altLang="en-US" sz="1800" i="1" baseline="-25000" dirty="0">
                <a:solidFill>
                  <a:srgbClr val="008380"/>
                </a:solidFill>
              </a:rPr>
              <a:t>2</a:t>
            </a:r>
            <a:r>
              <a:rPr lang="en-US" altLang="en-US" sz="1800" dirty="0">
                <a:solidFill>
                  <a:srgbClr val="008380"/>
                </a:solidFill>
              </a:rPr>
              <a:t>)</a:t>
            </a:r>
            <a:endParaRPr lang="en-US" altLang="en-US" sz="1800" dirty="0">
              <a:solidFill>
                <a:srgbClr val="00838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for 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i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=3</a:t>
            </a:r>
            <a:r>
              <a:rPr lang="en-US" altLang="en-US" sz="1800" dirty="0">
                <a:sym typeface="Symbol" panose="05050102010706020507" pitchFamily="18" charset="2"/>
              </a:rPr>
              <a:t> to 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n </a:t>
            </a:r>
            <a:r>
              <a:rPr lang="en-US" altLang="en-US" sz="1800" dirty="0">
                <a:solidFill>
                  <a:srgbClr val="CC9900"/>
                </a:solidFill>
                <a:sym typeface="Symbol" panose="05050102010706020507" pitchFamily="18" charset="2"/>
              </a:rPr>
              <a:t>// consider </a:t>
            </a:r>
            <a:r>
              <a:rPr lang="en-US" altLang="en-US" sz="1800" i="1" dirty="0">
                <a:solidFill>
                  <a:srgbClr val="CC990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i="1" baseline="-25000" dirty="0">
                <a:solidFill>
                  <a:srgbClr val="CC9900"/>
                </a:solidFill>
                <a:sym typeface="Symbol" panose="05050102010706020507" pitchFamily="18" charset="2"/>
              </a:rPr>
              <a:t>i</a:t>
            </a:r>
            <a:endParaRPr lang="en-US" altLang="en-US" sz="1800" i="1" dirty="0">
              <a:solidFill>
                <a:srgbClr val="CC99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	while 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|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S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|&gt;=2</a:t>
            </a:r>
            <a:r>
              <a:rPr lang="en-US" altLang="en-US" sz="1800" dirty="0">
                <a:sym typeface="Symbol" panose="05050102010706020507" pitchFamily="18" charset="2"/>
              </a:rPr>
              <a:t> and 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orientation(</a:t>
            </a:r>
            <a:r>
              <a:rPr lang="en-US" altLang="en-US" sz="1800" dirty="0" err="1">
                <a:solidFill>
                  <a:srgbClr val="008380"/>
                </a:solidFill>
                <a:sym typeface="Symbol" panose="05050102010706020507" pitchFamily="18" charset="2"/>
              </a:rPr>
              <a:t>S.second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(), </a:t>
            </a:r>
            <a:r>
              <a:rPr lang="en-US" altLang="en-US" sz="1800" dirty="0" err="1">
                <a:solidFill>
                  <a:srgbClr val="008380"/>
                </a:solidFill>
                <a:sym typeface="Symbol" panose="05050102010706020507" pitchFamily="18" charset="2"/>
              </a:rPr>
              <a:t>S.top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(), 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i="1" baseline="-25000" dirty="0">
                <a:solidFill>
                  <a:srgbClr val="008380"/>
                </a:solidFill>
                <a:sym typeface="Symbol" panose="05050102010706020507" pitchFamily="18" charset="2"/>
              </a:rPr>
              <a:t>i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) &lt;= 0</a:t>
            </a:r>
            <a:r>
              <a:rPr lang="en-US" altLang="en-US" sz="1800" dirty="0">
                <a:sym typeface="Symbol" panose="05050102010706020507" pitchFamily="18" charset="2"/>
              </a:rPr>
              <a:t> </a:t>
            </a:r>
            <a:r>
              <a:rPr lang="en-US" altLang="en-US" sz="1800" dirty="0">
                <a:solidFill>
                  <a:srgbClr val="CC9900"/>
                </a:solidFill>
                <a:sym typeface="Symbol" panose="05050102010706020507" pitchFamily="18" charset="2"/>
              </a:rPr>
              <a:t>// no left turn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		</a:t>
            </a:r>
            <a:r>
              <a:rPr lang="en-US" altLang="en-US" sz="1800" i="1" dirty="0" err="1">
                <a:solidFill>
                  <a:srgbClr val="008380"/>
                </a:solidFill>
                <a:sym typeface="Symbol" panose="05050102010706020507" pitchFamily="18" charset="2"/>
              </a:rPr>
              <a:t>S</a:t>
            </a:r>
            <a:r>
              <a:rPr lang="en-US" altLang="en-US" sz="1800" dirty="0" err="1">
                <a:solidFill>
                  <a:srgbClr val="008380"/>
                </a:solidFill>
                <a:sym typeface="Symbol" panose="05050102010706020507" pitchFamily="18" charset="2"/>
              </a:rPr>
              <a:t>.pop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      </a:t>
            </a:r>
            <a:r>
              <a:rPr lang="en-US" altLang="en-US" sz="1800" i="1" dirty="0" err="1">
                <a:solidFill>
                  <a:srgbClr val="008380"/>
                </a:solidFill>
                <a:sym typeface="Symbol" panose="05050102010706020507" pitchFamily="18" charset="2"/>
              </a:rPr>
              <a:t>S.</a:t>
            </a:r>
            <a:r>
              <a:rPr lang="en-US" altLang="en-US" sz="1800" dirty="0" err="1">
                <a:solidFill>
                  <a:srgbClr val="008380"/>
                </a:solidFill>
                <a:sym typeface="Symbol" panose="05050102010706020507" pitchFamily="18" charset="2"/>
              </a:rPr>
              <a:t>push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(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i="1" baseline="-25000" dirty="0">
                <a:solidFill>
                  <a:srgbClr val="008380"/>
                </a:solidFill>
                <a:sym typeface="Symbol" panose="05050102010706020507" pitchFamily="18" charset="2"/>
              </a:rPr>
              <a:t>i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	</a:t>
            </a: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517525" y="5241925"/>
            <a:ext cx="83058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 Each element is appended only once, and hence only deleted at most once  </a:t>
            </a:r>
            <a:r>
              <a:rPr lang="en-US" altLang="en-US" sz="2400">
                <a:sym typeface="Symbol" panose="05050102010706020507" pitchFamily="18" charset="2"/>
              </a:rPr>
              <a:t> the for-loop takes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2400">
                <a:sym typeface="Symbol" panose="05050102010706020507" pitchFamily="18" charset="2"/>
              </a:rPr>
              <a:t> time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 log 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2400">
                <a:sym typeface="Symbol" panose="05050102010706020507" pitchFamily="18" charset="2"/>
              </a:rPr>
              <a:t> time total</a:t>
            </a: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100013" y="3001963"/>
            <a:ext cx="1470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9999"/>
                </a:solidFill>
              </a:rPr>
              <a:t>O(n log n)</a:t>
            </a:r>
          </a:p>
        </p:txBody>
      </p:sp>
      <p:sp>
        <p:nvSpPr>
          <p:cNvPr id="9225" name="AutoShape 8"/>
          <p:cNvSpPr>
            <a:spLocks/>
          </p:cNvSpPr>
          <p:nvPr/>
        </p:nvSpPr>
        <p:spPr bwMode="auto">
          <a:xfrm>
            <a:off x="1516063" y="3687763"/>
            <a:ext cx="88900" cy="1173162"/>
          </a:xfrm>
          <a:prstGeom prst="leftBrace">
            <a:avLst>
              <a:gd name="adj1" fmla="val 10997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26" name="Text Box 9"/>
          <p:cNvSpPr txBox="1">
            <a:spLocks noChangeArrowheads="1"/>
          </p:cNvSpPr>
          <p:nvPr/>
        </p:nvSpPr>
        <p:spPr bwMode="auto">
          <a:xfrm>
            <a:off x="101600" y="3971925"/>
            <a:ext cx="1470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9999"/>
                </a:solidFill>
              </a:rPr>
              <a:t>O(n)</a:t>
            </a:r>
          </a:p>
        </p:txBody>
      </p:sp>
    </p:spTree>
    <p:extLst>
      <p:ext uri="{BB962C8B-B14F-4D97-AF65-F5344CB8AC3E}">
        <p14:creationId xmlns:p14="http://schemas.microsoft.com/office/powerpoint/2010/main" val="2292667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Rectangle 177">
            <a:extLst>
              <a:ext uri="{FF2B5EF4-FFF2-40B4-BE49-F238E27FC236}">
                <a16:creationId xmlns:a16="http://schemas.microsoft.com/office/drawing/2014/main" id="{AA91C583-1280-44C1-A9F1-5C0CD54FF308}"/>
              </a:ext>
            </a:extLst>
          </p:cNvPr>
          <p:cNvSpPr/>
          <p:nvPr/>
        </p:nvSpPr>
        <p:spPr bwMode="auto">
          <a:xfrm>
            <a:off x="4892874" y="2217738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F9425563-53AF-4646-A022-0594A18A75E9}"/>
              </a:ext>
            </a:extLst>
          </p:cNvPr>
          <p:cNvSpPr/>
          <p:nvPr/>
        </p:nvSpPr>
        <p:spPr bwMode="auto">
          <a:xfrm>
            <a:off x="5889030" y="5141913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3635B182-6CD9-4509-B6C4-B23B2D7C4E2D}"/>
              </a:ext>
            </a:extLst>
          </p:cNvPr>
          <p:cNvSpPr/>
          <p:nvPr/>
        </p:nvSpPr>
        <p:spPr bwMode="auto">
          <a:xfrm>
            <a:off x="1391048" y="4286250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AE946219-0895-4012-BC0A-431CC3B237CD}"/>
              </a:ext>
            </a:extLst>
          </p:cNvPr>
          <p:cNvSpPr/>
          <p:nvPr/>
        </p:nvSpPr>
        <p:spPr bwMode="auto">
          <a:xfrm>
            <a:off x="760810" y="2275681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C0A5873D-8588-4207-BB66-D1938F870689}"/>
              </a:ext>
            </a:extLst>
          </p:cNvPr>
          <p:cNvSpPr/>
          <p:nvPr/>
        </p:nvSpPr>
        <p:spPr bwMode="auto">
          <a:xfrm>
            <a:off x="1298575" y="326353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9F8F403C-47A0-4DE6-8BCB-95DCC943082B}"/>
              </a:ext>
            </a:extLst>
          </p:cNvPr>
          <p:cNvSpPr/>
          <p:nvPr/>
        </p:nvSpPr>
        <p:spPr bwMode="auto">
          <a:xfrm>
            <a:off x="2926556" y="478753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0F11B35-D8B6-4D2F-8241-0517540BF48F}"/>
              </a:ext>
            </a:extLst>
          </p:cNvPr>
          <p:cNvSpPr/>
          <p:nvPr/>
        </p:nvSpPr>
        <p:spPr bwMode="auto">
          <a:xfrm>
            <a:off x="214710" y="326353"/>
            <a:ext cx="72628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7F4E29-9700-462D-8194-8859B42FCC3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Graham’s Scan</a:t>
            </a:r>
          </a:p>
        </p:txBody>
      </p:sp>
      <p:sp>
        <p:nvSpPr>
          <p:cNvPr id="10246" name="Rectangle 44"/>
          <p:cNvSpPr>
            <a:spLocks noChangeArrowheads="1"/>
          </p:cNvSpPr>
          <p:nvPr/>
        </p:nvSpPr>
        <p:spPr bwMode="auto">
          <a:xfrm>
            <a:off x="1093788" y="13652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10247" name="Oval 5"/>
          <p:cNvSpPr>
            <a:spLocks noChangeArrowheads="1"/>
          </p:cNvSpPr>
          <p:nvPr/>
        </p:nvSpPr>
        <p:spPr bwMode="auto">
          <a:xfrm>
            <a:off x="977900" y="211613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48" name="Oval 6"/>
          <p:cNvSpPr>
            <a:spLocks noChangeArrowheads="1"/>
          </p:cNvSpPr>
          <p:nvPr/>
        </p:nvSpPr>
        <p:spPr bwMode="auto">
          <a:xfrm>
            <a:off x="1722438" y="2817813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49" name="Oval 8"/>
          <p:cNvSpPr>
            <a:spLocks noChangeArrowheads="1"/>
          </p:cNvSpPr>
          <p:nvPr/>
        </p:nvSpPr>
        <p:spPr bwMode="auto">
          <a:xfrm>
            <a:off x="1274763" y="2719388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1495425" y="217646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854075" y="2478088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2" name="Oval 24"/>
          <p:cNvSpPr>
            <a:spLocks noChangeArrowheads="1"/>
          </p:cNvSpPr>
          <p:nvPr/>
        </p:nvSpPr>
        <p:spPr bwMode="auto">
          <a:xfrm>
            <a:off x="509588" y="1930400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3" name="Oval 25"/>
          <p:cNvSpPr>
            <a:spLocks noChangeArrowheads="1"/>
          </p:cNvSpPr>
          <p:nvPr/>
        </p:nvSpPr>
        <p:spPr bwMode="auto">
          <a:xfrm>
            <a:off x="1363663" y="17160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4" name="Oval 26"/>
          <p:cNvSpPr>
            <a:spLocks noChangeArrowheads="1"/>
          </p:cNvSpPr>
          <p:nvPr/>
        </p:nvSpPr>
        <p:spPr bwMode="auto">
          <a:xfrm>
            <a:off x="460375" y="2546350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5" name="Oval 27"/>
          <p:cNvSpPr>
            <a:spLocks noChangeArrowheads="1"/>
          </p:cNvSpPr>
          <p:nvPr/>
        </p:nvSpPr>
        <p:spPr bwMode="auto">
          <a:xfrm>
            <a:off x="1128713" y="294163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6" name="Oval 28"/>
          <p:cNvSpPr>
            <a:spLocks noChangeArrowheads="1"/>
          </p:cNvSpPr>
          <p:nvPr/>
        </p:nvSpPr>
        <p:spPr bwMode="auto">
          <a:xfrm>
            <a:off x="1833563" y="181927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7" name="Oval 29"/>
          <p:cNvSpPr>
            <a:spLocks noChangeArrowheads="1"/>
          </p:cNvSpPr>
          <p:nvPr/>
        </p:nvSpPr>
        <p:spPr bwMode="auto">
          <a:xfrm>
            <a:off x="2041525" y="253206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8" name="Oval 30"/>
          <p:cNvSpPr>
            <a:spLocks noChangeArrowheads="1"/>
          </p:cNvSpPr>
          <p:nvPr/>
        </p:nvSpPr>
        <p:spPr bwMode="auto">
          <a:xfrm>
            <a:off x="1908175" y="306863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9" name="Rectangle 4"/>
          <p:cNvSpPr>
            <a:spLocks noChangeArrowheads="1"/>
          </p:cNvSpPr>
          <p:nvPr/>
        </p:nvSpPr>
        <p:spPr bwMode="auto">
          <a:xfrm>
            <a:off x="177800" y="23701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0260" name="Rectangle 39"/>
          <p:cNvSpPr>
            <a:spLocks noChangeArrowheads="1"/>
          </p:cNvSpPr>
          <p:nvPr/>
        </p:nvSpPr>
        <p:spPr bwMode="auto">
          <a:xfrm>
            <a:off x="287338" y="1655763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10261" name="Rectangle 40"/>
          <p:cNvSpPr>
            <a:spLocks noChangeArrowheads="1"/>
          </p:cNvSpPr>
          <p:nvPr/>
        </p:nvSpPr>
        <p:spPr bwMode="auto">
          <a:xfrm>
            <a:off x="685800" y="218757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0262" name="Rectangle 41"/>
          <p:cNvSpPr>
            <a:spLocks noChangeArrowheads="1"/>
          </p:cNvSpPr>
          <p:nvPr/>
        </p:nvSpPr>
        <p:spPr bwMode="auto">
          <a:xfrm>
            <a:off x="879475" y="1790700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10263" name="Rectangle 42"/>
          <p:cNvSpPr>
            <a:spLocks noChangeArrowheads="1"/>
          </p:cNvSpPr>
          <p:nvPr/>
        </p:nvSpPr>
        <p:spPr bwMode="auto">
          <a:xfrm>
            <a:off x="985838" y="26352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10264" name="Rectangle 43"/>
          <p:cNvSpPr>
            <a:spLocks noChangeArrowheads="1"/>
          </p:cNvSpPr>
          <p:nvPr/>
        </p:nvSpPr>
        <p:spPr bwMode="auto">
          <a:xfrm>
            <a:off x="1165225" y="2441575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10265" name="Rectangle 45"/>
          <p:cNvSpPr>
            <a:spLocks noChangeArrowheads="1"/>
          </p:cNvSpPr>
          <p:nvPr/>
        </p:nvSpPr>
        <p:spPr bwMode="auto">
          <a:xfrm>
            <a:off x="1381125" y="18748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10266" name="Rectangle 46"/>
          <p:cNvSpPr>
            <a:spLocks noChangeArrowheads="1"/>
          </p:cNvSpPr>
          <p:nvPr/>
        </p:nvSpPr>
        <p:spPr bwMode="auto">
          <a:xfrm>
            <a:off x="1570038" y="25050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10267" name="Rectangle 47"/>
          <p:cNvSpPr>
            <a:spLocks noChangeArrowheads="1"/>
          </p:cNvSpPr>
          <p:nvPr/>
        </p:nvSpPr>
        <p:spPr bwMode="auto">
          <a:xfrm>
            <a:off x="1689100" y="1524000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10268" name="Rectangle 50"/>
          <p:cNvSpPr>
            <a:spLocks noChangeArrowheads="1"/>
          </p:cNvSpPr>
          <p:nvPr/>
        </p:nvSpPr>
        <p:spPr bwMode="auto">
          <a:xfrm>
            <a:off x="1803400" y="2792413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10269" name="Rectangle 51"/>
          <p:cNvSpPr>
            <a:spLocks noChangeArrowheads="1"/>
          </p:cNvSpPr>
          <p:nvPr/>
        </p:nvSpPr>
        <p:spPr bwMode="auto">
          <a:xfrm>
            <a:off x="2008188" y="2189163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10270" name="Freeform 7"/>
          <p:cNvSpPr>
            <a:spLocks/>
          </p:cNvSpPr>
          <p:nvPr/>
        </p:nvSpPr>
        <p:spPr bwMode="auto">
          <a:xfrm>
            <a:off x="2660650" y="1774825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71" name="Rectangle 53"/>
          <p:cNvSpPr>
            <a:spLocks noChangeArrowheads="1"/>
          </p:cNvSpPr>
          <p:nvPr/>
        </p:nvSpPr>
        <p:spPr bwMode="auto">
          <a:xfrm>
            <a:off x="2647950" y="25066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0272" name="Rectangle 54"/>
          <p:cNvSpPr>
            <a:spLocks noChangeArrowheads="1"/>
          </p:cNvSpPr>
          <p:nvPr/>
        </p:nvSpPr>
        <p:spPr bwMode="auto">
          <a:xfrm>
            <a:off x="2663825" y="23225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10273" name="Freeform 8"/>
          <p:cNvSpPr>
            <a:spLocks/>
          </p:cNvSpPr>
          <p:nvPr/>
        </p:nvSpPr>
        <p:spPr bwMode="auto">
          <a:xfrm>
            <a:off x="504825" y="1979613"/>
            <a:ext cx="396875" cy="592137"/>
          </a:xfrm>
          <a:custGeom>
            <a:avLst/>
            <a:gdLst>
              <a:gd name="T0" fmla="*/ 0 w 482600"/>
              <a:gd name="T1" fmla="*/ 492825 h 711200"/>
              <a:gd name="T2" fmla="*/ 34405 w 482600"/>
              <a:gd name="T3" fmla="*/ 0 h 711200"/>
              <a:gd name="T4" fmla="*/ 326850 w 482600"/>
              <a:gd name="T5" fmla="*/ 466424 h 711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2600" h="711200">
                <a:moveTo>
                  <a:pt x="0" y="711200"/>
                </a:moveTo>
                <a:lnTo>
                  <a:pt x="50800" y="0"/>
                </a:lnTo>
                <a:lnTo>
                  <a:pt x="482600" y="673100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308225" y="2895600"/>
            <a:ext cx="12366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No left turn</a:t>
            </a:r>
          </a:p>
        </p:txBody>
      </p:sp>
      <p:sp>
        <p:nvSpPr>
          <p:cNvPr id="12" name="Right Arrow 11"/>
          <p:cNvSpPr>
            <a:spLocks noChangeArrowheads="1"/>
          </p:cNvSpPr>
          <p:nvPr/>
        </p:nvSpPr>
        <p:spPr bwMode="auto">
          <a:xfrm>
            <a:off x="3743325" y="2428875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5227638" y="12985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5111750" y="204946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2" name="Oval 6"/>
          <p:cNvSpPr>
            <a:spLocks noChangeArrowheads="1"/>
          </p:cNvSpPr>
          <p:nvPr/>
        </p:nvSpPr>
        <p:spPr bwMode="auto">
          <a:xfrm>
            <a:off x="5856288" y="2751138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3" name="Oval 8"/>
          <p:cNvSpPr>
            <a:spLocks noChangeArrowheads="1"/>
          </p:cNvSpPr>
          <p:nvPr/>
        </p:nvSpPr>
        <p:spPr bwMode="auto">
          <a:xfrm>
            <a:off x="5408613" y="2652713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4" name="Oval 10"/>
          <p:cNvSpPr>
            <a:spLocks noChangeArrowheads="1"/>
          </p:cNvSpPr>
          <p:nvPr/>
        </p:nvSpPr>
        <p:spPr bwMode="auto">
          <a:xfrm>
            <a:off x="5629275" y="210978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5" name="Oval 11"/>
          <p:cNvSpPr>
            <a:spLocks noChangeArrowheads="1"/>
          </p:cNvSpPr>
          <p:nvPr/>
        </p:nvSpPr>
        <p:spPr bwMode="auto">
          <a:xfrm>
            <a:off x="4987925" y="2411413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6" name="Oval 24"/>
          <p:cNvSpPr>
            <a:spLocks noChangeArrowheads="1"/>
          </p:cNvSpPr>
          <p:nvPr/>
        </p:nvSpPr>
        <p:spPr bwMode="auto">
          <a:xfrm>
            <a:off x="4643438" y="1863725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7" name="Oval 25"/>
          <p:cNvSpPr>
            <a:spLocks noChangeArrowheads="1"/>
          </p:cNvSpPr>
          <p:nvPr/>
        </p:nvSpPr>
        <p:spPr bwMode="auto">
          <a:xfrm>
            <a:off x="5497513" y="164941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8" name="Oval 26"/>
          <p:cNvSpPr>
            <a:spLocks noChangeArrowheads="1"/>
          </p:cNvSpPr>
          <p:nvPr/>
        </p:nvSpPr>
        <p:spPr bwMode="auto">
          <a:xfrm>
            <a:off x="4594225" y="2479675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9" name="Oval 27"/>
          <p:cNvSpPr>
            <a:spLocks noChangeArrowheads="1"/>
          </p:cNvSpPr>
          <p:nvPr/>
        </p:nvSpPr>
        <p:spPr bwMode="auto">
          <a:xfrm>
            <a:off x="5262563" y="287496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0" name="Oval 28"/>
          <p:cNvSpPr>
            <a:spLocks noChangeArrowheads="1"/>
          </p:cNvSpPr>
          <p:nvPr/>
        </p:nvSpPr>
        <p:spPr bwMode="auto">
          <a:xfrm>
            <a:off x="5967413" y="175260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" name="Oval 29"/>
          <p:cNvSpPr>
            <a:spLocks noChangeArrowheads="1"/>
          </p:cNvSpPr>
          <p:nvPr/>
        </p:nvSpPr>
        <p:spPr bwMode="auto">
          <a:xfrm>
            <a:off x="6175375" y="246538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2" name="Oval 30"/>
          <p:cNvSpPr>
            <a:spLocks noChangeArrowheads="1"/>
          </p:cNvSpPr>
          <p:nvPr/>
        </p:nvSpPr>
        <p:spPr bwMode="auto">
          <a:xfrm>
            <a:off x="6042025" y="300196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4311650" y="230346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4421188" y="158908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4819650" y="2120900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5013325" y="1724025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5119688" y="25685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5299075" y="2374900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5514975" y="180816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703888" y="243840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5822950" y="1457325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5937250" y="2725738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6142038" y="2122488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84" name="Freeform 83"/>
          <p:cNvSpPr>
            <a:spLocks/>
          </p:cNvSpPr>
          <p:nvPr/>
        </p:nvSpPr>
        <p:spPr bwMode="auto">
          <a:xfrm>
            <a:off x="6794500" y="1708150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6781800" y="243998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cxnSp>
        <p:nvCxnSpPr>
          <p:cNvPr id="16" name="Straight Connector 15"/>
          <p:cNvCxnSpPr>
            <a:cxnSpLocks noChangeShapeType="1"/>
          </p:cNvCxnSpPr>
          <p:nvPr/>
        </p:nvCxnSpPr>
        <p:spPr bwMode="auto">
          <a:xfrm flipV="1">
            <a:off x="4665663" y="2444750"/>
            <a:ext cx="365125" cy="57150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1531938" y="37750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94" name="Oval 5"/>
          <p:cNvSpPr>
            <a:spLocks noChangeArrowheads="1"/>
          </p:cNvSpPr>
          <p:nvPr/>
        </p:nvSpPr>
        <p:spPr bwMode="auto">
          <a:xfrm>
            <a:off x="1416050" y="452596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5" name="Oval 6"/>
          <p:cNvSpPr>
            <a:spLocks noChangeArrowheads="1"/>
          </p:cNvSpPr>
          <p:nvPr/>
        </p:nvSpPr>
        <p:spPr bwMode="auto">
          <a:xfrm>
            <a:off x="2160588" y="5227638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6" name="Oval 8"/>
          <p:cNvSpPr>
            <a:spLocks noChangeArrowheads="1"/>
          </p:cNvSpPr>
          <p:nvPr/>
        </p:nvSpPr>
        <p:spPr bwMode="auto">
          <a:xfrm>
            <a:off x="1712913" y="5129213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7" name="Oval 10"/>
          <p:cNvSpPr>
            <a:spLocks noChangeArrowheads="1"/>
          </p:cNvSpPr>
          <p:nvPr/>
        </p:nvSpPr>
        <p:spPr bwMode="auto">
          <a:xfrm>
            <a:off x="1933575" y="458628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8" name="Oval 11"/>
          <p:cNvSpPr>
            <a:spLocks noChangeArrowheads="1"/>
          </p:cNvSpPr>
          <p:nvPr/>
        </p:nvSpPr>
        <p:spPr bwMode="auto">
          <a:xfrm>
            <a:off x="1292225" y="4887913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9" name="Oval 24"/>
          <p:cNvSpPr>
            <a:spLocks noChangeArrowheads="1"/>
          </p:cNvSpPr>
          <p:nvPr/>
        </p:nvSpPr>
        <p:spPr bwMode="auto">
          <a:xfrm>
            <a:off x="947738" y="4340225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0" name="Oval 25"/>
          <p:cNvSpPr>
            <a:spLocks noChangeArrowheads="1"/>
          </p:cNvSpPr>
          <p:nvPr/>
        </p:nvSpPr>
        <p:spPr bwMode="auto">
          <a:xfrm>
            <a:off x="1801813" y="412591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1" name="Oval 26"/>
          <p:cNvSpPr>
            <a:spLocks noChangeArrowheads="1"/>
          </p:cNvSpPr>
          <p:nvPr/>
        </p:nvSpPr>
        <p:spPr bwMode="auto">
          <a:xfrm>
            <a:off x="898525" y="4956175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" name="Oval 27"/>
          <p:cNvSpPr>
            <a:spLocks noChangeArrowheads="1"/>
          </p:cNvSpPr>
          <p:nvPr/>
        </p:nvSpPr>
        <p:spPr bwMode="auto">
          <a:xfrm>
            <a:off x="1566863" y="535146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3" name="Oval 28"/>
          <p:cNvSpPr>
            <a:spLocks noChangeArrowheads="1"/>
          </p:cNvSpPr>
          <p:nvPr/>
        </p:nvSpPr>
        <p:spPr bwMode="auto">
          <a:xfrm>
            <a:off x="2271713" y="422910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4" name="Oval 29"/>
          <p:cNvSpPr>
            <a:spLocks noChangeArrowheads="1"/>
          </p:cNvSpPr>
          <p:nvPr/>
        </p:nvSpPr>
        <p:spPr bwMode="auto">
          <a:xfrm>
            <a:off x="2479675" y="494188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5" name="Oval 30"/>
          <p:cNvSpPr>
            <a:spLocks noChangeArrowheads="1"/>
          </p:cNvSpPr>
          <p:nvPr/>
        </p:nvSpPr>
        <p:spPr bwMode="auto">
          <a:xfrm>
            <a:off x="2346325" y="547846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6" name="Rectangle 105"/>
          <p:cNvSpPr>
            <a:spLocks noChangeArrowheads="1"/>
          </p:cNvSpPr>
          <p:nvPr/>
        </p:nvSpPr>
        <p:spPr bwMode="auto">
          <a:xfrm>
            <a:off x="615950" y="477996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725488" y="406558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1123950" y="4597400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1317625" y="4200525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110" name="Rectangle 109"/>
          <p:cNvSpPr>
            <a:spLocks noChangeArrowheads="1"/>
          </p:cNvSpPr>
          <p:nvPr/>
        </p:nvSpPr>
        <p:spPr bwMode="auto">
          <a:xfrm>
            <a:off x="1423988" y="50450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1603375" y="4851400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112" name="Rectangle 111"/>
          <p:cNvSpPr>
            <a:spLocks noChangeArrowheads="1"/>
          </p:cNvSpPr>
          <p:nvPr/>
        </p:nvSpPr>
        <p:spPr bwMode="auto">
          <a:xfrm>
            <a:off x="1819275" y="428466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2008188" y="491490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2127250" y="3933825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2241550" y="5202238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116" name="Rectangle 115"/>
          <p:cNvSpPr>
            <a:spLocks noChangeArrowheads="1"/>
          </p:cNvSpPr>
          <p:nvPr/>
        </p:nvSpPr>
        <p:spPr bwMode="auto">
          <a:xfrm>
            <a:off x="2446338" y="4598988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117" name="Freeform 116"/>
          <p:cNvSpPr>
            <a:spLocks/>
          </p:cNvSpPr>
          <p:nvPr/>
        </p:nvSpPr>
        <p:spPr bwMode="auto">
          <a:xfrm>
            <a:off x="3098800" y="4184650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8" name="Rectangle 117"/>
          <p:cNvSpPr>
            <a:spLocks noChangeArrowheads="1"/>
          </p:cNvSpPr>
          <p:nvPr/>
        </p:nvSpPr>
        <p:spPr bwMode="auto">
          <a:xfrm>
            <a:off x="3086100" y="491648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2794000" y="5305425"/>
            <a:ext cx="1181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Left turn</a:t>
            </a:r>
          </a:p>
        </p:txBody>
      </p:sp>
      <p:cxnSp>
        <p:nvCxnSpPr>
          <p:cNvPr id="120" name="Straight Connector 119"/>
          <p:cNvCxnSpPr>
            <a:cxnSpLocks noChangeShapeType="1"/>
          </p:cNvCxnSpPr>
          <p:nvPr/>
        </p:nvCxnSpPr>
        <p:spPr bwMode="auto">
          <a:xfrm flipV="1">
            <a:off x="969963" y="4921250"/>
            <a:ext cx="365125" cy="57150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" name="Straight Connector 120"/>
          <p:cNvCxnSpPr>
            <a:cxnSpLocks noChangeShapeType="1"/>
            <a:endCxn id="94" idx="4"/>
          </p:cNvCxnSpPr>
          <p:nvPr/>
        </p:nvCxnSpPr>
        <p:spPr bwMode="auto">
          <a:xfrm flipV="1">
            <a:off x="1341438" y="4591050"/>
            <a:ext cx="115887" cy="320675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" name="TextBox 122"/>
          <p:cNvSpPr txBox="1">
            <a:spLocks noChangeArrowheads="1"/>
          </p:cNvSpPr>
          <p:nvPr/>
        </p:nvSpPr>
        <p:spPr bwMode="auto">
          <a:xfrm>
            <a:off x="3670300" y="2028825"/>
            <a:ext cx="6080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pop</a:t>
            </a:r>
          </a:p>
        </p:txBody>
      </p:sp>
      <p:sp>
        <p:nvSpPr>
          <p:cNvPr id="124" name="Right Arrow 123"/>
          <p:cNvSpPr>
            <a:spLocks noChangeArrowheads="1"/>
          </p:cNvSpPr>
          <p:nvPr/>
        </p:nvSpPr>
        <p:spPr bwMode="auto">
          <a:xfrm>
            <a:off x="7429500" y="2562225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5" name="TextBox 124"/>
          <p:cNvSpPr txBox="1">
            <a:spLocks noChangeArrowheads="1"/>
          </p:cNvSpPr>
          <p:nvPr/>
        </p:nvSpPr>
        <p:spPr bwMode="auto">
          <a:xfrm>
            <a:off x="7356475" y="2162175"/>
            <a:ext cx="715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131" name="Rectangle 130"/>
          <p:cNvSpPr>
            <a:spLocks noChangeArrowheads="1"/>
          </p:cNvSpPr>
          <p:nvPr/>
        </p:nvSpPr>
        <p:spPr bwMode="auto">
          <a:xfrm>
            <a:off x="3095625" y="47545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32" name="Right Arrow 131"/>
          <p:cNvSpPr>
            <a:spLocks noChangeArrowheads="1"/>
          </p:cNvSpPr>
          <p:nvPr/>
        </p:nvSpPr>
        <p:spPr bwMode="auto">
          <a:xfrm>
            <a:off x="3676650" y="4914900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" name="TextBox 132"/>
          <p:cNvSpPr txBox="1">
            <a:spLocks noChangeArrowheads="1"/>
          </p:cNvSpPr>
          <p:nvPr/>
        </p:nvSpPr>
        <p:spPr bwMode="auto">
          <a:xfrm>
            <a:off x="3603625" y="4514850"/>
            <a:ext cx="715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5922963" y="37655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139" name="Oval 5"/>
          <p:cNvSpPr>
            <a:spLocks noChangeArrowheads="1"/>
          </p:cNvSpPr>
          <p:nvPr/>
        </p:nvSpPr>
        <p:spPr bwMode="auto">
          <a:xfrm>
            <a:off x="5807075" y="451643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0" name="Oval 6"/>
          <p:cNvSpPr>
            <a:spLocks noChangeArrowheads="1"/>
          </p:cNvSpPr>
          <p:nvPr/>
        </p:nvSpPr>
        <p:spPr bwMode="auto">
          <a:xfrm>
            <a:off x="6551613" y="5218113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1" name="Oval 8"/>
          <p:cNvSpPr>
            <a:spLocks noChangeArrowheads="1"/>
          </p:cNvSpPr>
          <p:nvPr/>
        </p:nvSpPr>
        <p:spPr bwMode="auto">
          <a:xfrm>
            <a:off x="6103938" y="5119688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2" name="Oval 10"/>
          <p:cNvSpPr>
            <a:spLocks noChangeArrowheads="1"/>
          </p:cNvSpPr>
          <p:nvPr/>
        </p:nvSpPr>
        <p:spPr bwMode="auto">
          <a:xfrm>
            <a:off x="6324600" y="457676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3" name="Oval 11"/>
          <p:cNvSpPr>
            <a:spLocks noChangeArrowheads="1"/>
          </p:cNvSpPr>
          <p:nvPr/>
        </p:nvSpPr>
        <p:spPr bwMode="auto">
          <a:xfrm>
            <a:off x="5683250" y="4878388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4" name="Oval 24"/>
          <p:cNvSpPr>
            <a:spLocks noChangeArrowheads="1"/>
          </p:cNvSpPr>
          <p:nvPr/>
        </p:nvSpPr>
        <p:spPr bwMode="auto">
          <a:xfrm>
            <a:off x="5338763" y="4330700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5" name="Oval 25"/>
          <p:cNvSpPr>
            <a:spLocks noChangeArrowheads="1"/>
          </p:cNvSpPr>
          <p:nvPr/>
        </p:nvSpPr>
        <p:spPr bwMode="auto">
          <a:xfrm>
            <a:off x="6192838" y="41163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6" name="Oval 26"/>
          <p:cNvSpPr>
            <a:spLocks noChangeArrowheads="1"/>
          </p:cNvSpPr>
          <p:nvPr/>
        </p:nvSpPr>
        <p:spPr bwMode="auto">
          <a:xfrm>
            <a:off x="5289550" y="4946650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7" name="Oval 27"/>
          <p:cNvSpPr>
            <a:spLocks noChangeArrowheads="1"/>
          </p:cNvSpPr>
          <p:nvPr/>
        </p:nvSpPr>
        <p:spPr bwMode="auto">
          <a:xfrm>
            <a:off x="5957888" y="534193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" name="Oval 28"/>
          <p:cNvSpPr>
            <a:spLocks noChangeArrowheads="1"/>
          </p:cNvSpPr>
          <p:nvPr/>
        </p:nvSpPr>
        <p:spPr bwMode="auto">
          <a:xfrm>
            <a:off x="6662738" y="421957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9" name="Oval 29"/>
          <p:cNvSpPr>
            <a:spLocks noChangeArrowheads="1"/>
          </p:cNvSpPr>
          <p:nvPr/>
        </p:nvSpPr>
        <p:spPr bwMode="auto">
          <a:xfrm>
            <a:off x="6870700" y="493236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0" name="Oval 30"/>
          <p:cNvSpPr>
            <a:spLocks noChangeArrowheads="1"/>
          </p:cNvSpPr>
          <p:nvPr/>
        </p:nvSpPr>
        <p:spPr bwMode="auto">
          <a:xfrm>
            <a:off x="6737350" y="546893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5006975" y="47704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52" name="Rectangle 151"/>
          <p:cNvSpPr>
            <a:spLocks noChangeArrowheads="1"/>
          </p:cNvSpPr>
          <p:nvPr/>
        </p:nvSpPr>
        <p:spPr bwMode="auto">
          <a:xfrm>
            <a:off x="5116513" y="4056063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5514975" y="458787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54" name="Rectangle 153"/>
          <p:cNvSpPr>
            <a:spLocks noChangeArrowheads="1"/>
          </p:cNvSpPr>
          <p:nvPr/>
        </p:nvSpPr>
        <p:spPr bwMode="auto">
          <a:xfrm>
            <a:off x="5708650" y="4191000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 dirty="0"/>
              <a:t>p</a:t>
            </a:r>
            <a:r>
              <a:rPr lang="en-US" altLang="en-US" sz="1200" i="1" baseline="-25000" dirty="0"/>
              <a:t>4</a:t>
            </a:r>
            <a:endParaRPr lang="en-US" altLang="en-US" sz="1200" dirty="0"/>
          </a:p>
        </p:txBody>
      </p: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5815013" y="50355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156" name="Rectangle 155"/>
          <p:cNvSpPr>
            <a:spLocks noChangeArrowheads="1"/>
          </p:cNvSpPr>
          <p:nvPr/>
        </p:nvSpPr>
        <p:spPr bwMode="auto">
          <a:xfrm>
            <a:off x="5994400" y="4841875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157" name="Rectangle 156"/>
          <p:cNvSpPr>
            <a:spLocks noChangeArrowheads="1"/>
          </p:cNvSpPr>
          <p:nvPr/>
        </p:nvSpPr>
        <p:spPr bwMode="auto">
          <a:xfrm>
            <a:off x="6210300" y="42751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158" name="Rectangle 157"/>
          <p:cNvSpPr>
            <a:spLocks noChangeArrowheads="1"/>
          </p:cNvSpPr>
          <p:nvPr/>
        </p:nvSpPr>
        <p:spPr bwMode="auto">
          <a:xfrm>
            <a:off x="6399213" y="49053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159" name="Rectangle 158"/>
          <p:cNvSpPr>
            <a:spLocks noChangeArrowheads="1"/>
          </p:cNvSpPr>
          <p:nvPr/>
        </p:nvSpPr>
        <p:spPr bwMode="auto">
          <a:xfrm>
            <a:off x="6518275" y="3924300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160" name="Rectangle 159"/>
          <p:cNvSpPr>
            <a:spLocks noChangeArrowheads="1"/>
          </p:cNvSpPr>
          <p:nvPr/>
        </p:nvSpPr>
        <p:spPr bwMode="auto">
          <a:xfrm>
            <a:off x="6632575" y="5192713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161" name="Rectangle 160"/>
          <p:cNvSpPr>
            <a:spLocks noChangeArrowheads="1"/>
          </p:cNvSpPr>
          <p:nvPr/>
        </p:nvSpPr>
        <p:spPr bwMode="auto">
          <a:xfrm>
            <a:off x="6837363" y="4589463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162" name="Freeform 161"/>
          <p:cNvSpPr>
            <a:spLocks/>
          </p:cNvSpPr>
          <p:nvPr/>
        </p:nvSpPr>
        <p:spPr bwMode="auto">
          <a:xfrm>
            <a:off x="7489825" y="4175125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Rectangle 162"/>
          <p:cNvSpPr>
            <a:spLocks noChangeArrowheads="1"/>
          </p:cNvSpPr>
          <p:nvPr/>
        </p:nvSpPr>
        <p:spPr bwMode="auto">
          <a:xfrm>
            <a:off x="7477125" y="49069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cxnSp>
        <p:nvCxnSpPr>
          <p:cNvPr id="164" name="Straight Connector 163"/>
          <p:cNvCxnSpPr>
            <a:cxnSpLocks noChangeShapeType="1"/>
            <a:endCxn id="147" idx="1"/>
          </p:cNvCxnSpPr>
          <p:nvPr/>
        </p:nvCxnSpPr>
        <p:spPr bwMode="auto">
          <a:xfrm>
            <a:off x="5875338" y="4530725"/>
            <a:ext cx="95250" cy="820738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64"/>
          <p:cNvCxnSpPr>
            <a:cxnSpLocks noChangeShapeType="1"/>
            <a:endCxn id="139" idx="4"/>
          </p:cNvCxnSpPr>
          <p:nvPr/>
        </p:nvCxnSpPr>
        <p:spPr bwMode="auto">
          <a:xfrm flipV="1">
            <a:off x="5732463" y="4581525"/>
            <a:ext cx="115887" cy="320675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6" name="Rectangle 165"/>
          <p:cNvSpPr>
            <a:spLocks noChangeArrowheads="1"/>
          </p:cNvSpPr>
          <p:nvPr/>
        </p:nvSpPr>
        <p:spPr bwMode="auto">
          <a:xfrm>
            <a:off x="7486650" y="47450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68" name="Rectangle 167"/>
          <p:cNvSpPr>
            <a:spLocks noChangeArrowheads="1"/>
          </p:cNvSpPr>
          <p:nvPr/>
        </p:nvSpPr>
        <p:spPr bwMode="auto">
          <a:xfrm>
            <a:off x="7486650" y="45545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 flipV="1">
            <a:off x="5351463" y="4902200"/>
            <a:ext cx="339725" cy="8255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1" name="TextBox 170"/>
          <p:cNvSpPr txBox="1">
            <a:spLocks noChangeArrowheads="1"/>
          </p:cNvSpPr>
          <p:nvPr/>
        </p:nvSpPr>
        <p:spPr bwMode="auto">
          <a:xfrm>
            <a:off x="7156450" y="5248275"/>
            <a:ext cx="12366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No left turn</a:t>
            </a:r>
          </a:p>
        </p:txBody>
      </p:sp>
      <p:sp>
        <p:nvSpPr>
          <p:cNvPr id="172" name="Right Arrow 171"/>
          <p:cNvSpPr>
            <a:spLocks noChangeArrowheads="1"/>
          </p:cNvSpPr>
          <p:nvPr/>
        </p:nvSpPr>
        <p:spPr bwMode="auto">
          <a:xfrm>
            <a:off x="8420100" y="4838700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3" name="TextBox 172"/>
          <p:cNvSpPr txBox="1">
            <a:spLocks noChangeArrowheads="1"/>
          </p:cNvSpPr>
          <p:nvPr/>
        </p:nvSpPr>
        <p:spPr bwMode="auto">
          <a:xfrm>
            <a:off x="8347075" y="4438650"/>
            <a:ext cx="6080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pop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B70965-D9A1-4BC8-B040-9E59E8CDCA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0" t="46392" r="4963" b="9005"/>
          <a:stretch/>
        </p:blipFill>
        <p:spPr>
          <a:xfrm>
            <a:off x="11113" y="-26743"/>
            <a:ext cx="4194175" cy="1010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6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" grpId="0" animBg="1"/>
      <p:bldP spid="177" grpId="0" animBg="1"/>
      <p:bldP spid="176" grpId="0" animBg="1"/>
      <p:bldP spid="10" grpId="0"/>
      <p:bldP spid="12" grpId="0" animBg="1"/>
      <p:bldP spid="60" grpId="0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 animBg="1"/>
      <p:bldP spid="85" grpId="0"/>
      <p:bldP spid="93" grpId="0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 animBg="1"/>
      <p:bldP spid="118" grpId="0"/>
      <p:bldP spid="119" grpId="0"/>
      <p:bldP spid="123" grpId="0"/>
      <p:bldP spid="124" grpId="0" animBg="1"/>
      <p:bldP spid="125" grpId="0"/>
      <p:bldP spid="131" grpId="0"/>
      <p:bldP spid="132" grpId="0" animBg="1"/>
      <p:bldP spid="133" grpId="0"/>
      <p:bldP spid="138" grpId="0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 animBg="1"/>
      <p:bldP spid="163" grpId="0"/>
      <p:bldP spid="166" grpId="0"/>
      <p:bldP spid="168" grpId="0"/>
      <p:bldP spid="171" grpId="0"/>
      <p:bldP spid="172" grpId="0" animBg="1"/>
      <p:bldP spid="17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206">
            <a:extLst>
              <a:ext uri="{FF2B5EF4-FFF2-40B4-BE49-F238E27FC236}">
                <a16:creationId xmlns:a16="http://schemas.microsoft.com/office/drawing/2014/main" id="{FC4D16F1-48BA-4977-B261-D339395ADBA3}"/>
              </a:ext>
            </a:extLst>
          </p:cNvPr>
          <p:cNvSpPr/>
          <p:nvPr/>
        </p:nvSpPr>
        <p:spPr bwMode="auto">
          <a:xfrm>
            <a:off x="5901135" y="4026694"/>
            <a:ext cx="148828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4FCB7B89-325D-46E6-9FAD-4DE701F08316}"/>
              </a:ext>
            </a:extLst>
          </p:cNvPr>
          <p:cNvSpPr/>
          <p:nvPr/>
        </p:nvSpPr>
        <p:spPr bwMode="auto">
          <a:xfrm>
            <a:off x="1429148" y="5122863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E1DAC956-92EB-47CB-8402-3EB0117D3C06}"/>
              </a:ext>
            </a:extLst>
          </p:cNvPr>
          <p:cNvSpPr/>
          <p:nvPr/>
        </p:nvSpPr>
        <p:spPr bwMode="auto">
          <a:xfrm>
            <a:off x="5650905" y="2798763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CCDA3E8E-741B-4C1F-A303-CA53C51301CE}"/>
              </a:ext>
            </a:extLst>
          </p:cNvPr>
          <p:cNvSpPr/>
          <p:nvPr/>
        </p:nvSpPr>
        <p:spPr bwMode="auto">
          <a:xfrm>
            <a:off x="1292981" y="2859088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85C60C-6357-4251-BF13-A40840976E2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Graham’s Scan</a:t>
            </a: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1312863" y="149860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139" name="Oval 5"/>
          <p:cNvSpPr>
            <a:spLocks noChangeArrowheads="1"/>
          </p:cNvSpPr>
          <p:nvPr/>
        </p:nvSpPr>
        <p:spPr bwMode="auto">
          <a:xfrm>
            <a:off x="1196975" y="224948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0" name="Oval 6"/>
          <p:cNvSpPr>
            <a:spLocks noChangeArrowheads="1"/>
          </p:cNvSpPr>
          <p:nvPr/>
        </p:nvSpPr>
        <p:spPr bwMode="auto">
          <a:xfrm>
            <a:off x="1941513" y="2951163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1" name="Oval 8"/>
          <p:cNvSpPr>
            <a:spLocks noChangeArrowheads="1"/>
          </p:cNvSpPr>
          <p:nvPr/>
        </p:nvSpPr>
        <p:spPr bwMode="auto">
          <a:xfrm>
            <a:off x="1493838" y="2852738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2" name="Oval 10"/>
          <p:cNvSpPr>
            <a:spLocks noChangeArrowheads="1"/>
          </p:cNvSpPr>
          <p:nvPr/>
        </p:nvSpPr>
        <p:spPr bwMode="auto">
          <a:xfrm>
            <a:off x="1714500" y="230981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3" name="Oval 11"/>
          <p:cNvSpPr>
            <a:spLocks noChangeArrowheads="1"/>
          </p:cNvSpPr>
          <p:nvPr/>
        </p:nvSpPr>
        <p:spPr bwMode="auto">
          <a:xfrm>
            <a:off x="1073150" y="2611438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4" name="Oval 24"/>
          <p:cNvSpPr>
            <a:spLocks noChangeArrowheads="1"/>
          </p:cNvSpPr>
          <p:nvPr/>
        </p:nvSpPr>
        <p:spPr bwMode="auto">
          <a:xfrm>
            <a:off x="728663" y="2063750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5" name="Oval 25"/>
          <p:cNvSpPr>
            <a:spLocks noChangeArrowheads="1"/>
          </p:cNvSpPr>
          <p:nvPr/>
        </p:nvSpPr>
        <p:spPr bwMode="auto">
          <a:xfrm>
            <a:off x="1582738" y="184943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6" name="Oval 26"/>
          <p:cNvSpPr>
            <a:spLocks noChangeArrowheads="1"/>
          </p:cNvSpPr>
          <p:nvPr/>
        </p:nvSpPr>
        <p:spPr bwMode="auto">
          <a:xfrm>
            <a:off x="679450" y="2679700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7" name="Oval 27"/>
          <p:cNvSpPr>
            <a:spLocks noChangeArrowheads="1"/>
          </p:cNvSpPr>
          <p:nvPr/>
        </p:nvSpPr>
        <p:spPr bwMode="auto">
          <a:xfrm>
            <a:off x="1347788" y="30749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" name="Oval 28"/>
          <p:cNvSpPr>
            <a:spLocks noChangeArrowheads="1"/>
          </p:cNvSpPr>
          <p:nvPr/>
        </p:nvSpPr>
        <p:spPr bwMode="auto">
          <a:xfrm>
            <a:off x="2052638" y="195262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9" name="Oval 29"/>
          <p:cNvSpPr>
            <a:spLocks noChangeArrowheads="1"/>
          </p:cNvSpPr>
          <p:nvPr/>
        </p:nvSpPr>
        <p:spPr bwMode="auto">
          <a:xfrm>
            <a:off x="2260600" y="266541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0" name="Oval 30"/>
          <p:cNvSpPr>
            <a:spLocks noChangeArrowheads="1"/>
          </p:cNvSpPr>
          <p:nvPr/>
        </p:nvSpPr>
        <p:spPr bwMode="auto">
          <a:xfrm>
            <a:off x="2127250" y="320198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396875" y="250348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52" name="Rectangle 151"/>
          <p:cNvSpPr>
            <a:spLocks noChangeArrowheads="1"/>
          </p:cNvSpPr>
          <p:nvPr/>
        </p:nvSpPr>
        <p:spPr bwMode="auto">
          <a:xfrm>
            <a:off x="506413" y="1789113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904875" y="232092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54" name="Rectangle 153"/>
          <p:cNvSpPr>
            <a:spLocks noChangeArrowheads="1"/>
          </p:cNvSpPr>
          <p:nvPr/>
        </p:nvSpPr>
        <p:spPr bwMode="auto">
          <a:xfrm>
            <a:off x="1098550" y="1924050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1204913" y="276860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156" name="Rectangle 155"/>
          <p:cNvSpPr>
            <a:spLocks noChangeArrowheads="1"/>
          </p:cNvSpPr>
          <p:nvPr/>
        </p:nvSpPr>
        <p:spPr bwMode="auto">
          <a:xfrm>
            <a:off x="1384300" y="2574925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157" name="Rectangle 156"/>
          <p:cNvSpPr>
            <a:spLocks noChangeArrowheads="1"/>
          </p:cNvSpPr>
          <p:nvPr/>
        </p:nvSpPr>
        <p:spPr bwMode="auto">
          <a:xfrm>
            <a:off x="1600200" y="200818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158" name="Rectangle 157"/>
          <p:cNvSpPr>
            <a:spLocks noChangeArrowheads="1"/>
          </p:cNvSpPr>
          <p:nvPr/>
        </p:nvSpPr>
        <p:spPr bwMode="auto">
          <a:xfrm>
            <a:off x="1789113" y="263842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159" name="Rectangle 158"/>
          <p:cNvSpPr>
            <a:spLocks noChangeArrowheads="1"/>
          </p:cNvSpPr>
          <p:nvPr/>
        </p:nvSpPr>
        <p:spPr bwMode="auto">
          <a:xfrm>
            <a:off x="1908175" y="1657350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160" name="Rectangle 159"/>
          <p:cNvSpPr>
            <a:spLocks noChangeArrowheads="1"/>
          </p:cNvSpPr>
          <p:nvPr/>
        </p:nvSpPr>
        <p:spPr bwMode="auto">
          <a:xfrm>
            <a:off x="2022475" y="2925763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161" name="Rectangle 160"/>
          <p:cNvSpPr>
            <a:spLocks noChangeArrowheads="1"/>
          </p:cNvSpPr>
          <p:nvPr/>
        </p:nvSpPr>
        <p:spPr bwMode="auto">
          <a:xfrm>
            <a:off x="2227263" y="2322513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162" name="Freeform 161"/>
          <p:cNvSpPr>
            <a:spLocks/>
          </p:cNvSpPr>
          <p:nvPr/>
        </p:nvSpPr>
        <p:spPr bwMode="auto">
          <a:xfrm>
            <a:off x="2879725" y="1908175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Rectangle 162"/>
          <p:cNvSpPr>
            <a:spLocks noChangeArrowheads="1"/>
          </p:cNvSpPr>
          <p:nvPr/>
        </p:nvSpPr>
        <p:spPr bwMode="auto">
          <a:xfrm>
            <a:off x="2867025" y="264001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cxnSp>
        <p:nvCxnSpPr>
          <p:cNvPr id="165" name="Straight Connector 164"/>
          <p:cNvCxnSpPr>
            <a:cxnSpLocks noChangeShapeType="1"/>
            <a:endCxn id="147" idx="1"/>
          </p:cNvCxnSpPr>
          <p:nvPr/>
        </p:nvCxnSpPr>
        <p:spPr bwMode="auto">
          <a:xfrm>
            <a:off x="1122363" y="2635250"/>
            <a:ext cx="238125" cy="449263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6" name="Rectangle 165"/>
          <p:cNvSpPr>
            <a:spLocks noChangeArrowheads="1"/>
          </p:cNvSpPr>
          <p:nvPr/>
        </p:nvSpPr>
        <p:spPr bwMode="auto">
          <a:xfrm>
            <a:off x="2876550" y="247808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71" name="TextBox 170"/>
          <p:cNvSpPr txBox="1">
            <a:spLocks noChangeArrowheads="1"/>
          </p:cNvSpPr>
          <p:nvPr/>
        </p:nvSpPr>
        <p:spPr bwMode="auto">
          <a:xfrm>
            <a:off x="2546350" y="2981325"/>
            <a:ext cx="12366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No left turn</a:t>
            </a:r>
          </a:p>
        </p:txBody>
      </p:sp>
      <p:cxnSp>
        <p:nvCxnSpPr>
          <p:cNvPr id="167" name="Straight Connector 166"/>
          <p:cNvCxnSpPr>
            <a:cxnSpLocks noChangeShapeType="1"/>
          </p:cNvCxnSpPr>
          <p:nvPr/>
        </p:nvCxnSpPr>
        <p:spPr bwMode="auto">
          <a:xfrm flipV="1">
            <a:off x="760413" y="2644775"/>
            <a:ext cx="365125" cy="57150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9" name="Right Arrow 168"/>
          <p:cNvSpPr>
            <a:spLocks noChangeArrowheads="1"/>
          </p:cNvSpPr>
          <p:nvPr/>
        </p:nvSpPr>
        <p:spPr bwMode="auto">
          <a:xfrm>
            <a:off x="3743325" y="2428875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0" name="TextBox 169"/>
          <p:cNvSpPr txBox="1">
            <a:spLocks noChangeArrowheads="1"/>
          </p:cNvSpPr>
          <p:nvPr/>
        </p:nvSpPr>
        <p:spPr bwMode="auto">
          <a:xfrm>
            <a:off x="3670300" y="2028825"/>
            <a:ext cx="6080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pop</a:t>
            </a:r>
          </a:p>
        </p:txBody>
      </p:sp>
      <p:sp>
        <p:nvSpPr>
          <p:cNvPr id="172" name="Rectangle 171"/>
          <p:cNvSpPr>
            <a:spLocks noChangeArrowheads="1"/>
          </p:cNvSpPr>
          <p:nvPr/>
        </p:nvSpPr>
        <p:spPr bwMode="auto">
          <a:xfrm>
            <a:off x="5684838" y="143192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173" name="Oval 5"/>
          <p:cNvSpPr>
            <a:spLocks noChangeArrowheads="1"/>
          </p:cNvSpPr>
          <p:nvPr/>
        </p:nvSpPr>
        <p:spPr bwMode="auto">
          <a:xfrm>
            <a:off x="5568950" y="218281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" name="Oval 6"/>
          <p:cNvSpPr>
            <a:spLocks noChangeArrowheads="1"/>
          </p:cNvSpPr>
          <p:nvPr/>
        </p:nvSpPr>
        <p:spPr bwMode="auto">
          <a:xfrm>
            <a:off x="6313488" y="2884488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5" name="Oval 8"/>
          <p:cNvSpPr>
            <a:spLocks noChangeArrowheads="1"/>
          </p:cNvSpPr>
          <p:nvPr/>
        </p:nvSpPr>
        <p:spPr bwMode="auto">
          <a:xfrm>
            <a:off x="5865813" y="2786063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6" name="Oval 10"/>
          <p:cNvSpPr>
            <a:spLocks noChangeArrowheads="1"/>
          </p:cNvSpPr>
          <p:nvPr/>
        </p:nvSpPr>
        <p:spPr bwMode="auto">
          <a:xfrm>
            <a:off x="6086475" y="224313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7" name="Oval 11"/>
          <p:cNvSpPr>
            <a:spLocks noChangeArrowheads="1"/>
          </p:cNvSpPr>
          <p:nvPr/>
        </p:nvSpPr>
        <p:spPr bwMode="auto">
          <a:xfrm>
            <a:off x="5445125" y="2544763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8" name="Oval 24"/>
          <p:cNvSpPr>
            <a:spLocks noChangeArrowheads="1"/>
          </p:cNvSpPr>
          <p:nvPr/>
        </p:nvSpPr>
        <p:spPr bwMode="auto">
          <a:xfrm>
            <a:off x="5100638" y="1997075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9" name="Oval 25"/>
          <p:cNvSpPr>
            <a:spLocks noChangeArrowheads="1"/>
          </p:cNvSpPr>
          <p:nvPr/>
        </p:nvSpPr>
        <p:spPr bwMode="auto">
          <a:xfrm>
            <a:off x="5954713" y="178276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0" name="Oval 26"/>
          <p:cNvSpPr>
            <a:spLocks noChangeArrowheads="1"/>
          </p:cNvSpPr>
          <p:nvPr/>
        </p:nvSpPr>
        <p:spPr bwMode="auto">
          <a:xfrm>
            <a:off x="5051425" y="2613025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1" name="Oval 27"/>
          <p:cNvSpPr>
            <a:spLocks noChangeArrowheads="1"/>
          </p:cNvSpPr>
          <p:nvPr/>
        </p:nvSpPr>
        <p:spPr bwMode="auto">
          <a:xfrm>
            <a:off x="5719763" y="300831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2" name="Oval 28"/>
          <p:cNvSpPr>
            <a:spLocks noChangeArrowheads="1"/>
          </p:cNvSpPr>
          <p:nvPr/>
        </p:nvSpPr>
        <p:spPr bwMode="auto">
          <a:xfrm>
            <a:off x="6424613" y="188595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3" name="Oval 29"/>
          <p:cNvSpPr>
            <a:spLocks noChangeArrowheads="1"/>
          </p:cNvSpPr>
          <p:nvPr/>
        </p:nvSpPr>
        <p:spPr bwMode="auto">
          <a:xfrm>
            <a:off x="6632575" y="259873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" name="Oval 30"/>
          <p:cNvSpPr>
            <a:spLocks noChangeArrowheads="1"/>
          </p:cNvSpPr>
          <p:nvPr/>
        </p:nvSpPr>
        <p:spPr bwMode="auto">
          <a:xfrm>
            <a:off x="6499225" y="313531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5" name="Rectangle 184"/>
          <p:cNvSpPr>
            <a:spLocks noChangeArrowheads="1"/>
          </p:cNvSpPr>
          <p:nvPr/>
        </p:nvSpPr>
        <p:spPr bwMode="auto">
          <a:xfrm>
            <a:off x="4768850" y="24368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86" name="Rectangle 185"/>
          <p:cNvSpPr>
            <a:spLocks noChangeArrowheads="1"/>
          </p:cNvSpPr>
          <p:nvPr/>
        </p:nvSpPr>
        <p:spPr bwMode="auto">
          <a:xfrm>
            <a:off x="4878388" y="172243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187" name="Rectangle 186"/>
          <p:cNvSpPr>
            <a:spLocks noChangeArrowheads="1"/>
          </p:cNvSpPr>
          <p:nvPr/>
        </p:nvSpPr>
        <p:spPr bwMode="auto">
          <a:xfrm>
            <a:off x="5276850" y="2254250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88" name="Rectangle 187"/>
          <p:cNvSpPr>
            <a:spLocks noChangeArrowheads="1"/>
          </p:cNvSpPr>
          <p:nvPr/>
        </p:nvSpPr>
        <p:spPr bwMode="auto">
          <a:xfrm>
            <a:off x="5470525" y="1857375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189" name="Rectangle 188"/>
          <p:cNvSpPr>
            <a:spLocks noChangeArrowheads="1"/>
          </p:cNvSpPr>
          <p:nvPr/>
        </p:nvSpPr>
        <p:spPr bwMode="auto">
          <a:xfrm>
            <a:off x="5576888" y="270192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190" name="Rectangle 189"/>
          <p:cNvSpPr>
            <a:spLocks noChangeArrowheads="1"/>
          </p:cNvSpPr>
          <p:nvPr/>
        </p:nvSpPr>
        <p:spPr bwMode="auto">
          <a:xfrm>
            <a:off x="5756275" y="2508250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191" name="Rectangle 190"/>
          <p:cNvSpPr>
            <a:spLocks noChangeArrowheads="1"/>
          </p:cNvSpPr>
          <p:nvPr/>
        </p:nvSpPr>
        <p:spPr bwMode="auto">
          <a:xfrm>
            <a:off x="5972175" y="19415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192" name="Rectangle 191"/>
          <p:cNvSpPr>
            <a:spLocks noChangeArrowheads="1"/>
          </p:cNvSpPr>
          <p:nvPr/>
        </p:nvSpPr>
        <p:spPr bwMode="auto">
          <a:xfrm>
            <a:off x="6161088" y="25717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193" name="Rectangle 192"/>
          <p:cNvSpPr>
            <a:spLocks noChangeArrowheads="1"/>
          </p:cNvSpPr>
          <p:nvPr/>
        </p:nvSpPr>
        <p:spPr bwMode="auto">
          <a:xfrm>
            <a:off x="6280150" y="1590675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194" name="Rectangle 193"/>
          <p:cNvSpPr>
            <a:spLocks noChangeArrowheads="1"/>
          </p:cNvSpPr>
          <p:nvPr/>
        </p:nvSpPr>
        <p:spPr bwMode="auto">
          <a:xfrm>
            <a:off x="6394450" y="2859088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195" name="Rectangle 194"/>
          <p:cNvSpPr>
            <a:spLocks noChangeArrowheads="1"/>
          </p:cNvSpPr>
          <p:nvPr/>
        </p:nvSpPr>
        <p:spPr bwMode="auto">
          <a:xfrm>
            <a:off x="6599238" y="2255838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196" name="Freeform 195"/>
          <p:cNvSpPr>
            <a:spLocks/>
          </p:cNvSpPr>
          <p:nvPr/>
        </p:nvSpPr>
        <p:spPr bwMode="auto">
          <a:xfrm>
            <a:off x="7251700" y="1841500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7" name="Rectangle 196"/>
          <p:cNvSpPr>
            <a:spLocks noChangeArrowheads="1"/>
          </p:cNvSpPr>
          <p:nvPr/>
        </p:nvSpPr>
        <p:spPr bwMode="auto">
          <a:xfrm>
            <a:off x="7239000" y="25733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cxnSp>
        <p:nvCxnSpPr>
          <p:cNvPr id="201" name="Straight Connector 200"/>
          <p:cNvCxnSpPr>
            <a:cxnSpLocks noChangeShapeType="1"/>
            <a:endCxn id="181" idx="7"/>
          </p:cNvCxnSpPr>
          <p:nvPr/>
        </p:nvCxnSpPr>
        <p:spPr bwMode="auto">
          <a:xfrm>
            <a:off x="5132388" y="2635250"/>
            <a:ext cx="658812" cy="382588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" name="Right Arrow 203"/>
          <p:cNvSpPr>
            <a:spLocks noChangeArrowheads="1"/>
          </p:cNvSpPr>
          <p:nvPr/>
        </p:nvSpPr>
        <p:spPr bwMode="auto">
          <a:xfrm>
            <a:off x="7829550" y="2609850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" name="TextBox 204"/>
          <p:cNvSpPr txBox="1">
            <a:spLocks noChangeArrowheads="1"/>
          </p:cNvSpPr>
          <p:nvPr/>
        </p:nvSpPr>
        <p:spPr bwMode="auto">
          <a:xfrm>
            <a:off x="7756525" y="2209800"/>
            <a:ext cx="715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242" name="Rectangle 241"/>
          <p:cNvSpPr>
            <a:spLocks noChangeArrowheads="1"/>
          </p:cNvSpPr>
          <p:nvPr/>
        </p:nvSpPr>
        <p:spPr bwMode="auto">
          <a:xfrm>
            <a:off x="1265238" y="39560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243" name="Oval 5"/>
          <p:cNvSpPr>
            <a:spLocks noChangeArrowheads="1"/>
          </p:cNvSpPr>
          <p:nvPr/>
        </p:nvSpPr>
        <p:spPr bwMode="auto">
          <a:xfrm>
            <a:off x="1149350" y="470693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4" name="Oval 6"/>
          <p:cNvSpPr>
            <a:spLocks noChangeArrowheads="1"/>
          </p:cNvSpPr>
          <p:nvPr/>
        </p:nvSpPr>
        <p:spPr bwMode="auto">
          <a:xfrm>
            <a:off x="1893888" y="5408613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5" name="Oval 8"/>
          <p:cNvSpPr>
            <a:spLocks noChangeArrowheads="1"/>
          </p:cNvSpPr>
          <p:nvPr/>
        </p:nvSpPr>
        <p:spPr bwMode="auto">
          <a:xfrm>
            <a:off x="1446213" y="5310188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6" name="Oval 10"/>
          <p:cNvSpPr>
            <a:spLocks noChangeArrowheads="1"/>
          </p:cNvSpPr>
          <p:nvPr/>
        </p:nvSpPr>
        <p:spPr bwMode="auto">
          <a:xfrm>
            <a:off x="1666875" y="476726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7" name="Oval 11"/>
          <p:cNvSpPr>
            <a:spLocks noChangeArrowheads="1"/>
          </p:cNvSpPr>
          <p:nvPr/>
        </p:nvSpPr>
        <p:spPr bwMode="auto">
          <a:xfrm>
            <a:off x="1025525" y="5068888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8" name="Oval 24"/>
          <p:cNvSpPr>
            <a:spLocks noChangeArrowheads="1"/>
          </p:cNvSpPr>
          <p:nvPr/>
        </p:nvSpPr>
        <p:spPr bwMode="auto">
          <a:xfrm>
            <a:off x="681038" y="4521200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9" name="Oval 25"/>
          <p:cNvSpPr>
            <a:spLocks noChangeArrowheads="1"/>
          </p:cNvSpPr>
          <p:nvPr/>
        </p:nvSpPr>
        <p:spPr bwMode="auto">
          <a:xfrm>
            <a:off x="1535113" y="43068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0" name="Oval 26"/>
          <p:cNvSpPr>
            <a:spLocks noChangeArrowheads="1"/>
          </p:cNvSpPr>
          <p:nvPr/>
        </p:nvSpPr>
        <p:spPr bwMode="auto">
          <a:xfrm>
            <a:off x="631825" y="5137150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1" name="Oval 27"/>
          <p:cNvSpPr>
            <a:spLocks noChangeArrowheads="1"/>
          </p:cNvSpPr>
          <p:nvPr/>
        </p:nvSpPr>
        <p:spPr bwMode="auto">
          <a:xfrm>
            <a:off x="1300163" y="553243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2" name="Oval 28"/>
          <p:cNvSpPr>
            <a:spLocks noChangeArrowheads="1"/>
          </p:cNvSpPr>
          <p:nvPr/>
        </p:nvSpPr>
        <p:spPr bwMode="auto">
          <a:xfrm>
            <a:off x="2005013" y="441007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3" name="Oval 29"/>
          <p:cNvSpPr>
            <a:spLocks noChangeArrowheads="1"/>
          </p:cNvSpPr>
          <p:nvPr/>
        </p:nvSpPr>
        <p:spPr bwMode="auto">
          <a:xfrm>
            <a:off x="2212975" y="512286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4" name="Oval 30"/>
          <p:cNvSpPr>
            <a:spLocks noChangeArrowheads="1"/>
          </p:cNvSpPr>
          <p:nvPr/>
        </p:nvSpPr>
        <p:spPr bwMode="auto">
          <a:xfrm>
            <a:off x="2079625" y="565943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5" name="Rectangle 254"/>
          <p:cNvSpPr>
            <a:spLocks noChangeArrowheads="1"/>
          </p:cNvSpPr>
          <p:nvPr/>
        </p:nvSpPr>
        <p:spPr bwMode="auto">
          <a:xfrm>
            <a:off x="349250" y="49609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56" name="Rectangle 255"/>
          <p:cNvSpPr>
            <a:spLocks noChangeArrowheads="1"/>
          </p:cNvSpPr>
          <p:nvPr/>
        </p:nvSpPr>
        <p:spPr bwMode="auto">
          <a:xfrm>
            <a:off x="458788" y="4246563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257" name="Rectangle 256"/>
          <p:cNvSpPr>
            <a:spLocks noChangeArrowheads="1"/>
          </p:cNvSpPr>
          <p:nvPr/>
        </p:nvSpPr>
        <p:spPr bwMode="auto">
          <a:xfrm>
            <a:off x="857250" y="477837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258" name="Rectangle 257"/>
          <p:cNvSpPr>
            <a:spLocks noChangeArrowheads="1"/>
          </p:cNvSpPr>
          <p:nvPr/>
        </p:nvSpPr>
        <p:spPr bwMode="auto">
          <a:xfrm>
            <a:off x="1050925" y="4381500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259" name="Rectangle 258"/>
          <p:cNvSpPr>
            <a:spLocks noChangeArrowheads="1"/>
          </p:cNvSpPr>
          <p:nvPr/>
        </p:nvSpPr>
        <p:spPr bwMode="auto">
          <a:xfrm>
            <a:off x="1157288" y="52260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60" name="Rectangle 259"/>
          <p:cNvSpPr>
            <a:spLocks noChangeArrowheads="1"/>
          </p:cNvSpPr>
          <p:nvPr/>
        </p:nvSpPr>
        <p:spPr bwMode="auto">
          <a:xfrm>
            <a:off x="1336675" y="5032375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 dirty="0"/>
              <a:t>p</a:t>
            </a:r>
            <a:r>
              <a:rPr lang="en-US" altLang="en-US" sz="1200" i="1" baseline="-25000" dirty="0"/>
              <a:t>6</a:t>
            </a:r>
            <a:endParaRPr lang="en-US" altLang="en-US" sz="1200" dirty="0"/>
          </a:p>
        </p:txBody>
      </p:sp>
      <p:sp>
        <p:nvSpPr>
          <p:cNvPr id="261" name="Rectangle 260"/>
          <p:cNvSpPr>
            <a:spLocks noChangeArrowheads="1"/>
          </p:cNvSpPr>
          <p:nvPr/>
        </p:nvSpPr>
        <p:spPr bwMode="auto">
          <a:xfrm>
            <a:off x="1552575" y="44656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262" name="Rectangle 261"/>
          <p:cNvSpPr>
            <a:spLocks noChangeArrowheads="1"/>
          </p:cNvSpPr>
          <p:nvPr/>
        </p:nvSpPr>
        <p:spPr bwMode="auto">
          <a:xfrm>
            <a:off x="1741488" y="50958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263" name="Rectangle 262"/>
          <p:cNvSpPr>
            <a:spLocks noChangeArrowheads="1"/>
          </p:cNvSpPr>
          <p:nvPr/>
        </p:nvSpPr>
        <p:spPr bwMode="auto">
          <a:xfrm>
            <a:off x="1860550" y="4114800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264" name="Rectangle 263"/>
          <p:cNvSpPr>
            <a:spLocks noChangeArrowheads="1"/>
          </p:cNvSpPr>
          <p:nvPr/>
        </p:nvSpPr>
        <p:spPr bwMode="auto">
          <a:xfrm>
            <a:off x="1974850" y="5383213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265" name="Rectangle 264"/>
          <p:cNvSpPr>
            <a:spLocks noChangeArrowheads="1"/>
          </p:cNvSpPr>
          <p:nvPr/>
        </p:nvSpPr>
        <p:spPr bwMode="auto">
          <a:xfrm>
            <a:off x="2179638" y="4779963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266" name="Freeform 265"/>
          <p:cNvSpPr>
            <a:spLocks/>
          </p:cNvSpPr>
          <p:nvPr/>
        </p:nvSpPr>
        <p:spPr bwMode="auto">
          <a:xfrm>
            <a:off x="2832100" y="4365625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7" name="Rectangle 266"/>
          <p:cNvSpPr>
            <a:spLocks noChangeArrowheads="1"/>
          </p:cNvSpPr>
          <p:nvPr/>
        </p:nvSpPr>
        <p:spPr bwMode="auto">
          <a:xfrm>
            <a:off x="2819400" y="50974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68" name="TextBox 267"/>
          <p:cNvSpPr txBox="1">
            <a:spLocks noChangeArrowheads="1"/>
          </p:cNvSpPr>
          <p:nvPr/>
        </p:nvSpPr>
        <p:spPr bwMode="auto">
          <a:xfrm>
            <a:off x="2498725" y="5438775"/>
            <a:ext cx="1181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Left turn</a:t>
            </a:r>
          </a:p>
        </p:txBody>
      </p:sp>
      <p:cxnSp>
        <p:nvCxnSpPr>
          <p:cNvPr id="269" name="Straight Connector 268"/>
          <p:cNvCxnSpPr>
            <a:cxnSpLocks noChangeShapeType="1"/>
            <a:endCxn id="251" idx="7"/>
          </p:cNvCxnSpPr>
          <p:nvPr/>
        </p:nvCxnSpPr>
        <p:spPr bwMode="auto">
          <a:xfrm>
            <a:off x="712788" y="5159375"/>
            <a:ext cx="658812" cy="382588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0" name="Right Arrow 269"/>
          <p:cNvSpPr>
            <a:spLocks noChangeArrowheads="1"/>
          </p:cNvSpPr>
          <p:nvPr/>
        </p:nvSpPr>
        <p:spPr bwMode="auto">
          <a:xfrm>
            <a:off x="3409950" y="5133975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1" name="TextBox 270"/>
          <p:cNvSpPr txBox="1">
            <a:spLocks noChangeArrowheads="1"/>
          </p:cNvSpPr>
          <p:nvPr/>
        </p:nvSpPr>
        <p:spPr bwMode="auto">
          <a:xfrm>
            <a:off x="3336925" y="4733925"/>
            <a:ext cx="715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274" name="Rectangle 273"/>
          <p:cNvSpPr>
            <a:spLocks noChangeArrowheads="1"/>
          </p:cNvSpPr>
          <p:nvPr/>
        </p:nvSpPr>
        <p:spPr bwMode="auto">
          <a:xfrm>
            <a:off x="2838450" y="492601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cxnSp>
        <p:nvCxnSpPr>
          <p:cNvPr id="275" name="Straight Connector 274"/>
          <p:cNvCxnSpPr>
            <a:cxnSpLocks noChangeShapeType="1"/>
            <a:endCxn id="245" idx="4"/>
          </p:cNvCxnSpPr>
          <p:nvPr/>
        </p:nvCxnSpPr>
        <p:spPr bwMode="auto">
          <a:xfrm flipV="1">
            <a:off x="1322388" y="5373688"/>
            <a:ext cx="165100" cy="185737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8" name="Rectangle 277"/>
          <p:cNvSpPr>
            <a:spLocks noChangeArrowheads="1"/>
          </p:cNvSpPr>
          <p:nvPr/>
        </p:nvSpPr>
        <p:spPr bwMode="auto">
          <a:xfrm>
            <a:off x="5827713" y="39274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 dirty="0"/>
              <a:t>p</a:t>
            </a:r>
            <a:r>
              <a:rPr lang="en-US" altLang="en-US" sz="1200" i="1" baseline="-25000" dirty="0"/>
              <a:t>7</a:t>
            </a:r>
            <a:endParaRPr lang="en-US" altLang="en-US" sz="1200" dirty="0"/>
          </a:p>
        </p:txBody>
      </p:sp>
      <p:sp>
        <p:nvSpPr>
          <p:cNvPr id="279" name="Oval 5"/>
          <p:cNvSpPr>
            <a:spLocks noChangeArrowheads="1"/>
          </p:cNvSpPr>
          <p:nvPr/>
        </p:nvSpPr>
        <p:spPr bwMode="auto">
          <a:xfrm>
            <a:off x="5711825" y="467836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0" name="Oval 6"/>
          <p:cNvSpPr>
            <a:spLocks noChangeArrowheads="1"/>
          </p:cNvSpPr>
          <p:nvPr/>
        </p:nvSpPr>
        <p:spPr bwMode="auto">
          <a:xfrm>
            <a:off x="6456363" y="5380038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1" name="Oval 8"/>
          <p:cNvSpPr>
            <a:spLocks noChangeArrowheads="1"/>
          </p:cNvSpPr>
          <p:nvPr/>
        </p:nvSpPr>
        <p:spPr bwMode="auto">
          <a:xfrm>
            <a:off x="6008688" y="5281613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2" name="Oval 10"/>
          <p:cNvSpPr>
            <a:spLocks noChangeArrowheads="1"/>
          </p:cNvSpPr>
          <p:nvPr/>
        </p:nvSpPr>
        <p:spPr bwMode="auto">
          <a:xfrm>
            <a:off x="6229350" y="473868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3" name="Oval 11"/>
          <p:cNvSpPr>
            <a:spLocks noChangeArrowheads="1"/>
          </p:cNvSpPr>
          <p:nvPr/>
        </p:nvSpPr>
        <p:spPr bwMode="auto">
          <a:xfrm>
            <a:off x="5588000" y="5040313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4" name="Oval 24"/>
          <p:cNvSpPr>
            <a:spLocks noChangeArrowheads="1"/>
          </p:cNvSpPr>
          <p:nvPr/>
        </p:nvSpPr>
        <p:spPr bwMode="auto">
          <a:xfrm>
            <a:off x="5243513" y="4492625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5" name="Oval 25"/>
          <p:cNvSpPr>
            <a:spLocks noChangeArrowheads="1"/>
          </p:cNvSpPr>
          <p:nvPr/>
        </p:nvSpPr>
        <p:spPr bwMode="auto">
          <a:xfrm>
            <a:off x="6097588" y="427831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6" name="Oval 26"/>
          <p:cNvSpPr>
            <a:spLocks noChangeArrowheads="1"/>
          </p:cNvSpPr>
          <p:nvPr/>
        </p:nvSpPr>
        <p:spPr bwMode="auto">
          <a:xfrm>
            <a:off x="5194300" y="5108575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7" name="Oval 27"/>
          <p:cNvSpPr>
            <a:spLocks noChangeArrowheads="1"/>
          </p:cNvSpPr>
          <p:nvPr/>
        </p:nvSpPr>
        <p:spPr bwMode="auto">
          <a:xfrm>
            <a:off x="5862638" y="550386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8" name="Oval 28"/>
          <p:cNvSpPr>
            <a:spLocks noChangeArrowheads="1"/>
          </p:cNvSpPr>
          <p:nvPr/>
        </p:nvSpPr>
        <p:spPr bwMode="auto">
          <a:xfrm>
            <a:off x="6567488" y="438150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9" name="Oval 29"/>
          <p:cNvSpPr>
            <a:spLocks noChangeArrowheads="1"/>
          </p:cNvSpPr>
          <p:nvPr/>
        </p:nvSpPr>
        <p:spPr bwMode="auto">
          <a:xfrm>
            <a:off x="6775450" y="509428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90" name="Oval 30"/>
          <p:cNvSpPr>
            <a:spLocks noChangeArrowheads="1"/>
          </p:cNvSpPr>
          <p:nvPr/>
        </p:nvSpPr>
        <p:spPr bwMode="auto">
          <a:xfrm>
            <a:off x="6642100" y="563086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91" name="Rectangle 290"/>
          <p:cNvSpPr>
            <a:spLocks noChangeArrowheads="1"/>
          </p:cNvSpPr>
          <p:nvPr/>
        </p:nvSpPr>
        <p:spPr bwMode="auto">
          <a:xfrm>
            <a:off x="4911725" y="493236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92" name="Rectangle 291"/>
          <p:cNvSpPr>
            <a:spLocks noChangeArrowheads="1"/>
          </p:cNvSpPr>
          <p:nvPr/>
        </p:nvSpPr>
        <p:spPr bwMode="auto">
          <a:xfrm>
            <a:off x="5021263" y="421798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293" name="Rectangle 292"/>
          <p:cNvSpPr>
            <a:spLocks noChangeArrowheads="1"/>
          </p:cNvSpPr>
          <p:nvPr/>
        </p:nvSpPr>
        <p:spPr bwMode="auto">
          <a:xfrm>
            <a:off x="5419725" y="4749800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294" name="Rectangle 293"/>
          <p:cNvSpPr>
            <a:spLocks noChangeArrowheads="1"/>
          </p:cNvSpPr>
          <p:nvPr/>
        </p:nvSpPr>
        <p:spPr bwMode="auto">
          <a:xfrm>
            <a:off x="5613400" y="4352925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295" name="Rectangle 294"/>
          <p:cNvSpPr>
            <a:spLocks noChangeArrowheads="1"/>
          </p:cNvSpPr>
          <p:nvPr/>
        </p:nvSpPr>
        <p:spPr bwMode="auto">
          <a:xfrm>
            <a:off x="5719763" y="51974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96" name="Rectangle 295"/>
          <p:cNvSpPr>
            <a:spLocks noChangeArrowheads="1"/>
          </p:cNvSpPr>
          <p:nvPr/>
        </p:nvSpPr>
        <p:spPr bwMode="auto">
          <a:xfrm>
            <a:off x="5899150" y="5003800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297" name="Rectangle 296"/>
          <p:cNvSpPr>
            <a:spLocks noChangeArrowheads="1"/>
          </p:cNvSpPr>
          <p:nvPr/>
        </p:nvSpPr>
        <p:spPr bwMode="auto">
          <a:xfrm>
            <a:off x="6115050" y="443706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298" name="Rectangle 297"/>
          <p:cNvSpPr>
            <a:spLocks noChangeArrowheads="1"/>
          </p:cNvSpPr>
          <p:nvPr/>
        </p:nvSpPr>
        <p:spPr bwMode="auto">
          <a:xfrm>
            <a:off x="6303963" y="506730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299" name="Rectangle 298"/>
          <p:cNvSpPr>
            <a:spLocks noChangeArrowheads="1"/>
          </p:cNvSpPr>
          <p:nvPr/>
        </p:nvSpPr>
        <p:spPr bwMode="auto">
          <a:xfrm>
            <a:off x="6423025" y="4086225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300" name="Rectangle 299"/>
          <p:cNvSpPr>
            <a:spLocks noChangeArrowheads="1"/>
          </p:cNvSpPr>
          <p:nvPr/>
        </p:nvSpPr>
        <p:spPr bwMode="auto">
          <a:xfrm>
            <a:off x="6537325" y="5354638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301" name="Rectangle 300"/>
          <p:cNvSpPr>
            <a:spLocks noChangeArrowheads="1"/>
          </p:cNvSpPr>
          <p:nvPr/>
        </p:nvSpPr>
        <p:spPr bwMode="auto">
          <a:xfrm>
            <a:off x="6742113" y="4751388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302" name="Freeform 301"/>
          <p:cNvSpPr>
            <a:spLocks/>
          </p:cNvSpPr>
          <p:nvPr/>
        </p:nvSpPr>
        <p:spPr bwMode="auto">
          <a:xfrm>
            <a:off x="7394575" y="4337050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3" name="Rectangle 302"/>
          <p:cNvSpPr>
            <a:spLocks noChangeArrowheads="1"/>
          </p:cNvSpPr>
          <p:nvPr/>
        </p:nvSpPr>
        <p:spPr bwMode="auto">
          <a:xfrm>
            <a:off x="7381875" y="506888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04" name="TextBox 303"/>
          <p:cNvSpPr txBox="1">
            <a:spLocks noChangeArrowheads="1"/>
          </p:cNvSpPr>
          <p:nvPr/>
        </p:nvSpPr>
        <p:spPr bwMode="auto">
          <a:xfrm>
            <a:off x="7061200" y="5410200"/>
            <a:ext cx="1181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Left turn</a:t>
            </a:r>
          </a:p>
        </p:txBody>
      </p:sp>
      <p:cxnSp>
        <p:nvCxnSpPr>
          <p:cNvPr id="305" name="Straight Connector 304"/>
          <p:cNvCxnSpPr>
            <a:cxnSpLocks noChangeShapeType="1"/>
            <a:endCxn id="287" idx="7"/>
          </p:cNvCxnSpPr>
          <p:nvPr/>
        </p:nvCxnSpPr>
        <p:spPr bwMode="auto">
          <a:xfrm>
            <a:off x="5275263" y="5130800"/>
            <a:ext cx="658812" cy="382588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6" name="Right Arrow 305"/>
          <p:cNvSpPr>
            <a:spLocks noChangeArrowheads="1"/>
          </p:cNvSpPr>
          <p:nvPr/>
        </p:nvSpPr>
        <p:spPr bwMode="auto">
          <a:xfrm>
            <a:off x="7972425" y="5105400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7" name="TextBox 306"/>
          <p:cNvSpPr txBox="1">
            <a:spLocks noChangeArrowheads="1"/>
          </p:cNvSpPr>
          <p:nvPr/>
        </p:nvSpPr>
        <p:spPr bwMode="auto">
          <a:xfrm>
            <a:off x="7899400" y="4705350"/>
            <a:ext cx="715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308" name="Freeform 307"/>
          <p:cNvSpPr>
            <a:spLocks/>
          </p:cNvSpPr>
          <p:nvPr/>
        </p:nvSpPr>
        <p:spPr bwMode="auto">
          <a:xfrm>
            <a:off x="8680450" y="4298950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9" name="Rectangle 308"/>
          <p:cNvSpPr>
            <a:spLocks noChangeArrowheads="1"/>
          </p:cNvSpPr>
          <p:nvPr/>
        </p:nvSpPr>
        <p:spPr bwMode="auto">
          <a:xfrm>
            <a:off x="8667750" y="503078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10" name="Rectangle 309"/>
          <p:cNvSpPr>
            <a:spLocks noChangeArrowheads="1"/>
          </p:cNvSpPr>
          <p:nvPr/>
        </p:nvSpPr>
        <p:spPr bwMode="auto">
          <a:xfrm>
            <a:off x="7400925" y="48974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cxnSp>
        <p:nvCxnSpPr>
          <p:cNvPr id="311" name="Straight Connector 310"/>
          <p:cNvCxnSpPr>
            <a:cxnSpLocks noChangeShapeType="1"/>
            <a:endCxn id="281" idx="4"/>
          </p:cNvCxnSpPr>
          <p:nvPr/>
        </p:nvCxnSpPr>
        <p:spPr bwMode="auto">
          <a:xfrm flipV="1">
            <a:off x="5884863" y="5345113"/>
            <a:ext cx="165100" cy="185737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" name="Rectangle 311"/>
          <p:cNvSpPr>
            <a:spLocks noChangeArrowheads="1"/>
          </p:cNvSpPr>
          <p:nvPr/>
        </p:nvSpPr>
        <p:spPr bwMode="auto">
          <a:xfrm>
            <a:off x="8667750" y="484028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13" name="Rectangle 312"/>
          <p:cNvSpPr>
            <a:spLocks noChangeArrowheads="1"/>
          </p:cNvSpPr>
          <p:nvPr/>
        </p:nvSpPr>
        <p:spPr bwMode="auto">
          <a:xfrm>
            <a:off x="8677275" y="46307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cxnSp>
        <p:nvCxnSpPr>
          <p:cNvPr id="314" name="Straight Connector 313"/>
          <p:cNvCxnSpPr>
            <a:cxnSpLocks noChangeShapeType="1"/>
            <a:endCxn id="285" idx="3"/>
          </p:cNvCxnSpPr>
          <p:nvPr/>
        </p:nvCxnSpPr>
        <p:spPr bwMode="auto">
          <a:xfrm flipV="1">
            <a:off x="6094413" y="4333875"/>
            <a:ext cx="15875" cy="930275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" name="Rectangle 314"/>
          <p:cNvSpPr>
            <a:spLocks noChangeArrowheads="1"/>
          </p:cNvSpPr>
          <p:nvPr/>
        </p:nvSpPr>
        <p:spPr bwMode="auto">
          <a:xfrm>
            <a:off x="7410450" y="469741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316" name="Rectangle 315"/>
          <p:cNvSpPr>
            <a:spLocks noChangeArrowheads="1"/>
          </p:cNvSpPr>
          <p:nvPr/>
        </p:nvSpPr>
        <p:spPr bwMode="auto">
          <a:xfrm>
            <a:off x="8667750" y="442118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DFC3C21B-80E8-45AB-BDA1-A5F8E7384F64}"/>
              </a:ext>
            </a:extLst>
          </p:cNvPr>
          <p:cNvSpPr/>
          <p:nvPr/>
        </p:nvSpPr>
        <p:spPr bwMode="auto">
          <a:xfrm>
            <a:off x="1298575" y="326353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05B56A69-6F37-4E39-9D74-4C861EF0BA9E}"/>
              </a:ext>
            </a:extLst>
          </p:cNvPr>
          <p:cNvSpPr/>
          <p:nvPr/>
        </p:nvSpPr>
        <p:spPr bwMode="auto">
          <a:xfrm>
            <a:off x="2926556" y="478753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932C6958-3624-4A27-9908-54EB68F920AC}"/>
              </a:ext>
            </a:extLst>
          </p:cNvPr>
          <p:cNvSpPr/>
          <p:nvPr/>
        </p:nvSpPr>
        <p:spPr bwMode="auto">
          <a:xfrm>
            <a:off x="214710" y="326353"/>
            <a:ext cx="72628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02" name="Picture 201">
            <a:extLst>
              <a:ext uri="{FF2B5EF4-FFF2-40B4-BE49-F238E27FC236}">
                <a16:creationId xmlns:a16="http://schemas.microsoft.com/office/drawing/2014/main" id="{A23F613E-2E6A-4142-9483-AF5D821CAF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0" t="46392" r="4963" b="9005"/>
          <a:stretch/>
        </p:blipFill>
        <p:spPr>
          <a:xfrm>
            <a:off x="11113" y="-26743"/>
            <a:ext cx="4194175" cy="1010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67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 nodeType="clickPar">
                      <p:stCondLst>
                        <p:cond delay="indefinite"/>
                      </p:stCondLst>
                      <p:childTnLst>
                        <p:par>
                          <p:cTn id="2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0" animBg="1"/>
      <p:bldP spid="206" grpId="0" animBg="1"/>
      <p:bldP spid="203" grpId="0" animBg="1"/>
      <p:bldP spid="138" grpId="0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 animBg="1"/>
      <p:bldP spid="163" grpId="0"/>
      <p:bldP spid="166" grpId="0"/>
      <p:bldP spid="171" grpId="0"/>
      <p:bldP spid="169" grpId="0" animBg="1"/>
      <p:bldP spid="170" grpId="0"/>
      <p:bldP spid="172" grpId="0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/>
      <p:bldP spid="186" grpId="0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  <p:bldP spid="195" grpId="0"/>
      <p:bldP spid="196" grpId="0" animBg="1"/>
      <p:bldP spid="197" grpId="0"/>
      <p:bldP spid="204" grpId="0" animBg="1"/>
      <p:bldP spid="205" grpId="0"/>
      <p:bldP spid="242" grpId="0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/>
      <p:bldP spid="256" grpId="0"/>
      <p:bldP spid="257" grpId="0"/>
      <p:bldP spid="258" grpId="0"/>
      <p:bldP spid="259" grpId="0"/>
      <p:bldP spid="260" grpId="0"/>
      <p:bldP spid="261" grpId="0"/>
      <p:bldP spid="262" grpId="0"/>
      <p:bldP spid="263" grpId="0"/>
      <p:bldP spid="264" grpId="0"/>
      <p:bldP spid="265" grpId="0"/>
      <p:bldP spid="266" grpId="0" animBg="1"/>
      <p:bldP spid="267" grpId="0"/>
      <p:bldP spid="268" grpId="0"/>
      <p:bldP spid="270" grpId="0" animBg="1"/>
      <p:bldP spid="271" grpId="0"/>
      <p:bldP spid="274" grpId="0"/>
      <p:bldP spid="278" grpId="0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/>
      <p:bldP spid="292" grpId="0"/>
      <p:bldP spid="293" grpId="0"/>
      <p:bldP spid="294" grpId="0"/>
      <p:bldP spid="295" grpId="0"/>
      <p:bldP spid="296" grpId="0"/>
      <p:bldP spid="297" grpId="0"/>
      <p:bldP spid="298" grpId="0"/>
      <p:bldP spid="299" grpId="0"/>
      <p:bldP spid="300" grpId="0"/>
      <p:bldP spid="301" grpId="0"/>
      <p:bldP spid="302" grpId="0" animBg="1"/>
      <p:bldP spid="303" grpId="0"/>
      <p:bldP spid="304" grpId="0"/>
      <p:bldP spid="306" grpId="0" animBg="1"/>
      <p:bldP spid="307" grpId="0"/>
      <p:bldP spid="308" grpId="0" animBg="1"/>
      <p:bldP spid="309" grpId="0"/>
      <p:bldP spid="310" grpId="0"/>
      <p:bldP spid="312" grpId="0"/>
      <p:bldP spid="313" grpId="0"/>
      <p:bldP spid="315" grpId="0"/>
      <p:bldP spid="3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 150">
            <a:extLst>
              <a:ext uri="{FF2B5EF4-FFF2-40B4-BE49-F238E27FC236}">
                <a16:creationId xmlns:a16="http://schemas.microsoft.com/office/drawing/2014/main" id="{A89C86E9-8EAB-4EA7-BD2A-F4838A60BF50}"/>
              </a:ext>
            </a:extLst>
          </p:cNvPr>
          <p:cNvSpPr/>
          <p:nvPr/>
        </p:nvSpPr>
        <p:spPr bwMode="auto">
          <a:xfrm>
            <a:off x="5777231" y="4995863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973D1ADA-A2DE-435C-B59A-555B7BA36CEB}"/>
              </a:ext>
            </a:extLst>
          </p:cNvPr>
          <p:cNvSpPr/>
          <p:nvPr/>
        </p:nvSpPr>
        <p:spPr bwMode="auto">
          <a:xfrm>
            <a:off x="1830785" y="5064125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AC8BD9AD-061E-440A-AC89-BAD0EE9BCA0D}"/>
              </a:ext>
            </a:extLst>
          </p:cNvPr>
          <p:cNvSpPr/>
          <p:nvPr/>
        </p:nvSpPr>
        <p:spPr bwMode="auto">
          <a:xfrm>
            <a:off x="6152555" y="2128838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A5E10BC1-B68F-479C-8753-05845DA0FD60}"/>
              </a:ext>
            </a:extLst>
          </p:cNvPr>
          <p:cNvSpPr/>
          <p:nvPr/>
        </p:nvSpPr>
        <p:spPr bwMode="auto">
          <a:xfrm>
            <a:off x="1656755" y="2075022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451C8D-C2E4-40D2-8CF7-2725D7534B7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Graham’s Scan</a:t>
            </a:r>
          </a:p>
        </p:txBody>
      </p:sp>
      <p:sp>
        <p:nvSpPr>
          <p:cNvPr id="278" name="Rectangle 277"/>
          <p:cNvSpPr>
            <a:spLocks noChangeArrowheads="1"/>
          </p:cNvSpPr>
          <p:nvPr/>
        </p:nvSpPr>
        <p:spPr bwMode="auto">
          <a:xfrm>
            <a:off x="1274763" y="147002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279" name="Oval 5"/>
          <p:cNvSpPr>
            <a:spLocks noChangeArrowheads="1"/>
          </p:cNvSpPr>
          <p:nvPr/>
        </p:nvSpPr>
        <p:spPr bwMode="auto">
          <a:xfrm>
            <a:off x="1158875" y="222091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0" name="Oval 6"/>
          <p:cNvSpPr>
            <a:spLocks noChangeArrowheads="1"/>
          </p:cNvSpPr>
          <p:nvPr/>
        </p:nvSpPr>
        <p:spPr bwMode="auto">
          <a:xfrm>
            <a:off x="1903413" y="2922588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1" name="Oval 8"/>
          <p:cNvSpPr>
            <a:spLocks noChangeArrowheads="1"/>
          </p:cNvSpPr>
          <p:nvPr/>
        </p:nvSpPr>
        <p:spPr bwMode="auto">
          <a:xfrm>
            <a:off x="1455738" y="2824163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2" name="Oval 10"/>
          <p:cNvSpPr>
            <a:spLocks noChangeArrowheads="1"/>
          </p:cNvSpPr>
          <p:nvPr/>
        </p:nvSpPr>
        <p:spPr bwMode="auto">
          <a:xfrm>
            <a:off x="1676400" y="228123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3" name="Oval 11"/>
          <p:cNvSpPr>
            <a:spLocks noChangeArrowheads="1"/>
          </p:cNvSpPr>
          <p:nvPr/>
        </p:nvSpPr>
        <p:spPr bwMode="auto">
          <a:xfrm>
            <a:off x="1035050" y="2582863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4" name="Oval 24"/>
          <p:cNvSpPr>
            <a:spLocks noChangeArrowheads="1"/>
          </p:cNvSpPr>
          <p:nvPr/>
        </p:nvSpPr>
        <p:spPr bwMode="auto">
          <a:xfrm>
            <a:off x="690563" y="2035175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5" name="Oval 25"/>
          <p:cNvSpPr>
            <a:spLocks noChangeArrowheads="1"/>
          </p:cNvSpPr>
          <p:nvPr/>
        </p:nvSpPr>
        <p:spPr bwMode="auto">
          <a:xfrm>
            <a:off x="1544638" y="182086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6" name="Oval 26"/>
          <p:cNvSpPr>
            <a:spLocks noChangeArrowheads="1"/>
          </p:cNvSpPr>
          <p:nvPr/>
        </p:nvSpPr>
        <p:spPr bwMode="auto">
          <a:xfrm>
            <a:off x="641350" y="2651125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7" name="Oval 27"/>
          <p:cNvSpPr>
            <a:spLocks noChangeArrowheads="1"/>
          </p:cNvSpPr>
          <p:nvPr/>
        </p:nvSpPr>
        <p:spPr bwMode="auto">
          <a:xfrm>
            <a:off x="1309688" y="304641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8" name="Oval 28"/>
          <p:cNvSpPr>
            <a:spLocks noChangeArrowheads="1"/>
          </p:cNvSpPr>
          <p:nvPr/>
        </p:nvSpPr>
        <p:spPr bwMode="auto">
          <a:xfrm>
            <a:off x="2014538" y="192405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9" name="Oval 29"/>
          <p:cNvSpPr>
            <a:spLocks noChangeArrowheads="1"/>
          </p:cNvSpPr>
          <p:nvPr/>
        </p:nvSpPr>
        <p:spPr bwMode="auto">
          <a:xfrm>
            <a:off x="2222500" y="263683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90" name="Oval 30"/>
          <p:cNvSpPr>
            <a:spLocks noChangeArrowheads="1"/>
          </p:cNvSpPr>
          <p:nvPr/>
        </p:nvSpPr>
        <p:spPr bwMode="auto">
          <a:xfrm>
            <a:off x="2089150" y="317341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91" name="Rectangle 290"/>
          <p:cNvSpPr>
            <a:spLocks noChangeArrowheads="1"/>
          </p:cNvSpPr>
          <p:nvPr/>
        </p:nvSpPr>
        <p:spPr bwMode="auto">
          <a:xfrm>
            <a:off x="358775" y="24749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92" name="Rectangle 291"/>
          <p:cNvSpPr>
            <a:spLocks noChangeArrowheads="1"/>
          </p:cNvSpPr>
          <p:nvPr/>
        </p:nvSpPr>
        <p:spPr bwMode="auto">
          <a:xfrm>
            <a:off x="468313" y="176053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293" name="Rectangle 292"/>
          <p:cNvSpPr>
            <a:spLocks noChangeArrowheads="1"/>
          </p:cNvSpPr>
          <p:nvPr/>
        </p:nvSpPr>
        <p:spPr bwMode="auto">
          <a:xfrm>
            <a:off x="866775" y="2292350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294" name="Rectangle 293"/>
          <p:cNvSpPr>
            <a:spLocks noChangeArrowheads="1"/>
          </p:cNvSpPr>
          <p:nvPr/>
        </p:nvSpPr>
        <p:spPr bwMode="auto">
          <a:xfrm>
            <a:off x="1060450" y="1895475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295" name="Rectangle 294"/>
          <p:cNvSpPr>
            <a:spLocks noChangeArrowheads="1"/>
          </p:cNvSpPr>
          <p:nvPr/>
        </p:nvSpPr>
        <p:spPr bwMode="auto">
          <a:xfrm>
            <a:off x="1166813" y="274002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96" name="Rectangle 295"/>
          <p:cNvSpPr>
            <a:spLocks noChangeArrowheads="1"/>
          </p:cNvSpPr>
          <p:nvPr/>
        </p:nvSpPr>
        <p:spPr bwMode="auto">
          <a:xfrm>
            <a:off x="1346200" y="2546350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297" name="Rectangle 296"/>
          <p:cNvSpPr>
            <a:spLocks noChangeArrowheads="1"/>
          </p:cNvSpPr>
          <p:nvPr/>
        </p:nvSpPr>
        <p:spPr bwMode="auto">
          <a:xfrm>
            <a:off x="1562100" y="19796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298" name="Rectangle 297"/>
          <p:cNvSpPr>
            <a:spLocks noChangeArrowheads="1"/>
          </p:cNvSpPr>
          <p:nvPr/>
        </p:nvSpPr>
        <p:spPr bwMode="auto">
          <a:xfrm>
            <a:off x="1751013" y="26098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299" name="Rectangle 298"/>
          <p:cNvSpPr>
            <a:spLocks noChangeArrowheads="1"/>
          </p:cNvSpPr>
          <p:nvPr/>
        </p:nvSpPr>
        <p:spPr bwMode="auto">
          <a:xfrm>
            <a:off x="1870075" y="1628775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300" name="Rectangle 299"/>
          <p:cNvSpPr>
            <a:spLocks noChangeArrowheads="1"/>
          </p:cNvSpPr>
          <p:nvPr/>
        </p:nvSpPr>
        <p:spPr bwMode="auto">
          <a:xfrm>
            <a:off x="1984375" y="2897188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301" name="Rectangle 300"/>
          <p:cNvSpPr>
            <a:spLocks noChangeArrowheads="1"/>
          </p:cNvSpPr>
          <p:nvPr/>
        </p:nvSpPr>
        <p:spPr bwMode="auto">
          <a:xfrm>
            <a:off x="2189163" y="2293938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304" name="TextBox 303"/>
          <p:cNvSpPr txBox="1">
            <a:spLocks noChangeArrowheads="1"/>
          </p:cNvSpPr>
          <p:nvPr/>
        </p:nvSpPr>
        <p:spPr bwMode="auto">
          <a:xfrm>
            <a:off x="2508250" y="2952750"/>
            <a:ext cx="1501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No left turn</a:t>
            </a:r>
          </a:p>
        </p:txBody>
      </p:sp>
      <p:cxnSp>
        <p:nvCxnSpPr>
          <p:cNvPr id="305" name="Straight Connector 304"/>
          <p:cNvCxnSpPr>
            <a:cxnSpLocks noChangeShapeType="1"/>
            <a:endCxn id="287" idx="7"/>
          </p:cNvCxnSpPr>
          <p:nvPr/>
        </p:nvCxnSpPr>
        <p:spPr bwMode="auto">
          <a:xfrm>
            <a:off x="722313" y="2673350"/>
            <a:ext cx="658812" cy="382588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" name="Freeform 307"/>
          <p:cNvSpPr>
            <a:spLocks/>
          </p:cNvSpPr>
          <p:nvPr/>
        </p:nvSpPr>
        <p:spPr bwMode="auto">
          <a:xfrm>
            <a:off x="2840038" y="1841500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9" name="Rectangle 308"/>
          <p:cNvSpPr>
            <a:spLocks noChangeArrowheads="1"/>
          </p:cNvSpPr>
          <p:nvPr/>
        </p:nvSpPr>
        <p:spPr bwMode="auto">
          <a:xfrm>
            <a:off x="2827338" y="257333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cxnSp>
        <p:nvCxnSpPr>
          <p:cNvPr id="311" name="Straight Connector 310"/>
          <p:cNvCxnSpPr>
            <a:cxnSpLocks noChangeShapeType="1"/>
            <a:endCxn id="281" idx="4"/>
          </p:cNvCxnSpPr>
          <p:nvPr/>
        </p:nvCxnSpPr>
        <p:spPr bwMode="auto">
          <a:xfrm flipV="1">
            <a:off x="1331913" y="2887663"/>
            <a:ext cx="165100" cy="185737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" name="Rectangle 311"/>
          <p:cNvSpPr>
            <a:spLocks noChangeArrowheads="1"/>
          </p:cNvSpPr>
          <p:nvPr/>
        </p:nvSpPr>
        <p:spPr bwMode="auto">
          <a:xfrm>
            <a:off x="2827338" y="238283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13" name="Rectangle 312"/>
          <p:cNvSpPr>
            <a:spLocks noChangeArrowheads="1"/>
          </p:cNvSpPr>
          <p:nvPr/>
        </p:nvSpPr>
        <p:spPr bwMode="auto">
          <a:xfrm>
            <a:off x="2836863" y="217328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cxnSp>
        <p:nvCxnSpPr>
          <p:cNvPr id="314" name="Straight Connector 313"/>
          <p:cNvCxnSpPr>
            <a:cxnSpLocks noChangeShapeType="1"/>
            <a:endCxn id="285" idx="3"/>
          </p:cNvCxnSpPr>
          <p:nvPr/>
        </p:nvCxnSpPr>
        <p:spPr bwMode="auto">
          <a:xfrm flipV="1">
            <a:off x="1541463" y="1876425"/>
            <a:ext cx="15875" cy="930275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" name="Rectangle 315"/>
          <p:cNvSpPr>
            <a:spLocks noChangeArrowheads="1"/>
          </p:cNvSpPr>
          <p:nvPr/>
        </p:nvSpPr>
        <p:spPr bwMode="auto">
          <a:xfrm>
            <a:off x="2827338" y="196373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cxnSp>
        <p:nvCxnSpPr>
          <p:cNvPr id="164" name="Straight Connector 163"/>
          <p:cNvCxnSpPr>
            <a:cxnSpLocks noChangeShapeType="1"/>
            <a:stCxn id="282" idx="3"/>
            <a:endCxn id="285" idx="1"/>
          </p:cNvCxnSpPr>
          <p:nvPr/>
        </p:nvCxnSpPr>
        <p:spPr bwMode="auto">
          <a:xfrm flipH="1" flipV="1">
            <a:off x="1557338" y="1830388"/>
            <a:ext cx="131762" cy="506412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8" name="Right Arrow 167"/>
          <p:cNvSpPr>
            <a:spLocks noChangeArrowheads="1"/>
          </p:cNvSpPr>
          <p:nvPr/>
        </p:nvSpPr>
        <p:spPr bwMode="auto">
          <a:xfrm>
            <a:off x="3743325" y="2428875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8" name="TextBox 197"/>
          <p:cNvSpPr txBox="1">
            <a:spLocks noChangeArrowheads="1"/>
          </p:cNvSpPr>
          <p:nvPr/>
        </p:nvSpPr>
        <p:spPr bwMode="auto">
          <a:xfrm>
            <a:off x="3670300" y="2028825"/>
            <a:ext cx="6080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pop</a:t>
            </a:r>
          </a:p>
        </p:txBody>
      </p:sp>
      <p:sp>
        <p:nvSpPr>
          <p:cNvPr id="199" name="Oval 5"/>
          <p:cNvSpPr>
            <a:spLocks noChangeArrowheads="1"/>
          </p:cNvSpPr>
          <p:nvPr/>
        </p:nvSpPr>
        <p:spPr bwMode="auto">
          <a:xfrm>
            <a:off x="5661025" y="2251075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2" name="Oval 6"/>
          <p:cNvSpPr>
            <a:spLocks noChangeArrowheads="1"/>
          </p:cNvSpPr>
          <p:nvPr/>
        </p:nvSpPr>
        <p:spPr bwMode="auto">
          <a:xfrm>
            <a:off x="6407150" y="2952750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3" name="Oval 8"/>
          <p:cNvSpPr>
            <a:spLocks noChangeArrowheads="1"/>
          </p:cNvSpPr>
          <p:nvPr/>
        </p:nvSpPr>
        <p:spPr bwMode="auto">
          <a:xfrm>
            <a:off x="5957888" y="2854325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9" name="Oval 10"/>
          <p:cNvSpPr>
            <a:spLocks noChangeArrowheads="1"/>
          </p:cNvSpPr>
          <p:nvPr/>
        </p:nvSpPr>
        <p:spPr bwMode="auto">
          <a:xfrm>
            <a:off x="6180138" y="2311400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0" name="Oval 11"/>
          <p:cNvSpPr>
            <a:spLocks noChangeArrowheads="1"/>
          </p:cNvSpPr>
          <p:nvPr/>
        </p:nvSpPr>
        <p:spPr bwMode="auto">
          <a:xfrm>
            <a:off x="5538788" y="2613025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1" name="Oval 24"/>
          <p:cNvSpPr>
            <a:spLocks noChangeArrowheads="1"/>
          </p:cNvSpPr>
          <p:nvPr/>
        </p:nvSpPr>
        <p:spPr bwMode="auto">
          <a:xfrm>
            <a:off x="5194300" y="206533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2" name="Oval 25"/>
          <p:cNvSpPr>
            <a:spLocks noChangeArrowheads="1"/>
          </p:cNvSpPr>
          <p:nvPr/>
        </p:nvSpPr>
        <p:spPr bwMode="auto">
          <a:xfrm>
            <a:off x="6048375" y="185102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3" name="Oval 26"/>
          <p:cNvSpPr>
            <a:spLocks noChangeArrowheads="1"/>
          </p:cNvSpPr>
          <p:nvPr/>
        </p:nvSpPr>
        <p:spPr bwMode="auto">
          <a:xfrm>
            <a:off x="5145088" y="2681288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4" name="Oval 27"/>
          <p:cNvSpPr>
            <a:spLocks noChangeArrowheads="1"/>
          </p:cNvSpPr>
          <p:nvPr/>
        </p:nvSpPr>
        <p:spPr bwMode="auto">
          <a:xfrm>
            <a:off x="5813425" y="30765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5" name="Oval 28"/>
          <p:cNvSpPr>
            <a:spLocks noChangeArrowheads="1"/>
          </p:cNvSpPr>
          <p:nvPr/>
        </p:nvSpPr>
        <p:spPr bwMode="auto">
          <a:xfrm>
            <a:off x="6518275" y="1954213"/>
            <a:ext cx="84138" cy="66675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6" name="Oval 29"/>
          <p:cNvSpPr>
            <a:spLocks noChangeArrowheads="1"/>
          </p:cNvSpPr>
          <p:nvPr/>
        </p:nvSpPr>
        <p:spPr bwMode="auto">
          <a:xfrm>
            <a:off x="6726238" y="266700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7" name="Oval 30"/>
          <p:cNvSpPr>
            <a:spLocks noChangeArrowheads="1"/>
          </p:cNvSpPr>
          <p:nvPr/>
        </p:nvSpPr>
        <p:spPr bwMode="auto">
          <a:xfrm>
            <a:off x="6592888" y="320357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" name="Rectangle 217"/>
          <p:cNvSpPr>
            <a:spLocks noChangeArrowheads="1"/>
          </p:cNvSpPr>
          <p:nvPr/>
        </p:nvSpPr>
        <p:spPr bwMode="auto">
          <a:xfrm>
            <a:off x="4862513" y="25050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19" name="Rectangle 218"/>
          <p:cNvSpPr>
            <a:spLocks noChangeArrowheads="1"/>
          </p:cNvSpPr>
          <p:nvPr/>
        </p:nvSpPr>
        <p:spPr bwMode="auto">
          <a:xfrm>
            <a:off x="4972050" y="1790700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220" name="Rectangle 219"/>
          <p:cNvSpPr>
            <a:spLocks noChangeArrowheads="1"/>
          </p:cNvSpPr>
          <p:nvPr/>
        </p:nvSpPr>
        <p:spPr bwMode="auto">
          <a:xfrm>
            <a:off x="5370513" y="23225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221" name="Rectangle 220"/>
          <p:cNvSpPr>
            <a:spLocks noChangeArrowheads="1"/>
          </p:cNvSpPr>
          <p:nvPr/>
        </p:nvSpPr>
        <p:spPr bwMode="auto">
          <a:xfrm>
            <a:off x="5564188" y="192563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222" name="Rectangle 221"/>
          <p:cNvSpPr>
            <a:spLocks noChangeArrowheads="1"/>
          </p:cNvSpPr>
          <p:nvPr/>
        </p:nvSpPr>
        <p:spPr bwMode="auto">
          <a:xfrm>
            <a:off x="5670550" y="277018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23" name="Rectangle 222"/>
          <p:cNvSpPr>
            <a:spLocks noChangeArrowheads="1"/>
          </p:cNvSpPr>
          <p:nvPr/>
        </p:nvSpPr>
        <p:spPr bwMode="auto">
          <a:xfrm>
            <a:off x="5849938" y="25765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224" name="Rectangle 223"/>
          <p:cNvSpPr>
            <a:spLocks noChangeArrowheads="1"/>
          </p:cNvSpPr>
          <p:nvPr/>
        </p:nvSpPr>
        <p:spPr bwMode="auto">
          <a:xfrm>
            <a:off x="6065838" y="20097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225" name="Rectangle 224"/>
          <p:cNvSpPr>
            <a:spLocks noChangeArrowheads="1"/>
          </p:cNvSpPr>
          <p:nvPr/>
        </p:nvSpPr>
        <p:spPr bwMode="auto">
          <a:xfrm>
            <a:off x="6254750" y="26400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226" name="Rectangle 225"/>
          <p:cNvSpPr>
            <a:spLocks noChangeArrowheads="1"/>
          </p:cNvSpPr>
          <p:nvPr/>
        </p:nvSpPr>
        <p:spPr bwMode="auto">
          <a:xfrm>
            <a:off x="6373813" y="1658938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227" name="Rectangle 226"/>
          <p:cNvSpPr>
            <a:spLocks noChangeArrowheads="1"/>
          </p:cNvSpPr>
          <p:nvPr/>
        </p:nvSpPr>
        <p:spPr bwMode="auto">
          <a:xfrm>
            <a:off x="6488113" y="2927350"/>
            <a:ext cx="3571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228" name="Rectangle 227"/>
          <p:cNvSpPr>
            <a:spLocks noChangeArrowheads="1"/>
          </p:cNvSpPr>
          <p:nvPr/>
        </p:nvSpPr>
        <p:spPr bwMode="auto">
          <a:xfrm>
            <a:off x="6692900" y="2325688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229" name="TextBox 228"/>
          <p:cNvSpPr txBox="1">
            <a:spLocks noChangeArrowheads="1"/>
          </p:cNvSpPr>
          <p:nvPr/>
        </p:nvSpPr>
        <p:spPr bwMode="auto">
          <a:xfrm>
            <a:off x="7011988" y="2984500"/>
            <a:ext cx="11811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Left turn</a:t>
            </a:r>
          </a:p>
        </p:txBody>
      </p:sp>
      <p:cxnSp>
        <p:nvCxnSpPr>
          <p:cNvPr id="230" name="Straight Connector 229"/>
          <p:cNvCxnSpPr>
            <a:cxnSpLocks noChangeShapeType="1"/>
            <a:endCxn id="214" idx="7"/>
          </p:cNvCxnSpPr>
          <p:nvPr/>
        </p:nvCxnSpPr>
        <p:spPr bwMode="auto">
          <a:xfrm>
            <a:off x="5226050" y="2705100"/>
            <a:ext cx="658813" cy="3810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1" name="Freeform 230"/>
          <p:cNvSpPr>
            <a:spLocks/>
          </p:cNvSpPr>
          <p:nvPr/>
        </p:nvSpPr>
        <p:spPr bwMode="auto">
          <a:xfrm>
            <a:off x="7343775" y="1871663"/>
            <a:ext cx="296863" cy="1046162"/>
          </a:xfrm>
          <a:custGeom>
            <a:avLst/>
            <a:gdLst>
              <a:gd name="T0" fmla="*/ 0 w 361950"/>
              <a:gd name="T1" fmla="*/ 4397 h 1257300"/>
              <a:gd name="T2" fmla="*/ 8578 w 361950"/>
              <a:gd name="T3" fmla="*/ 870702 h 1257300"/>
              <a:gd name="T4" fmla="*/ 214460 w 361950"/>
              <a:gd name="T5" fmla="*/ 870702 h 1257300"/>
              <a:gd name="T6" fmla="*/ 244484 w 361950"/>
              <a:gd name="T7" fmla="*/ 870702 h 1257300"/>
              <a:gd name="T8" fmla="*/ 227328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2" name="Rectangle 231"/>
          <p:cNvSpPr>
            <a:spLocks noChangeArrowheads="1"/>
          </p:cNvSpPr>
          <p:nvPr/>
        </p:nvSpPr>
        <p:spPr bwMode="auto">
          <a:xfrm>
            <a:off x="7331075" y="260508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cxnSp>
        <p:nvCxnSpPr>
          <p:cNvPr id="233" name="Straight Connector 232"/>
          <p:cNvCxnSpPr>
            <a:cxnSpLocks noChangeShapeType="1"/>
            <a:endCxn id="203" idx="4"/>
          </p:cNvCxnSpPr>
          <p:nvPr/>
        </p:nvCxnSpPr>
        <p:spPr bwMode="auto">
          <a:xfrm flipV="1">
            <a:off x="5835650" y="2919413"/>
            <a:ext cx="165100" cy="185737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4" name="Rectangle 233"/>
          <p:cNvSpPr>
            <a:spLocks noChangeArrowheads="1"/>
          </p:cNvSpPr>
          <p:nvPr/>
        </p:nvSpPr>
        <p:spPr bwMode="auto">
          <a:xfrm>
            <a:off x="7331075" y="241458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35" name="Rectangle 234"/>
          <p:cNvSpPr>
            <a:spLocks noChangeArrowheads="1"/>
          </p:cNvSpPr>
          <p:nvPr/>
        </p:nvSpPr>
        <p:spPr bwMode="auto">
          <a:xfrm>
            <a:off x="7340600" y="22050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cxnSp>
        <p:nvCxnSpPr>
          <p:cNvPr id="236" name="Straight Connector 235"/>
          <p:cNvCxnSpPr>
            <a:cxnSpLocks noChangeShapeType="1"/>
            <a:endCxn id="209" idx="4"/>
          </p:cNvCxnSpPr>
          <p:nvPr/>
        </p:nvCxnSpPr>
        <p:spPr bwMode="auto">
          <a:xfrm flipV="1">
            <a:off x="6045200" y="2376488"/>
            <a:ext cx="176213" cy="461962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9" name="Right Arrow 238"/>
          <p:cNvSpPr>
            <a:spLocks noChangeArrowheads="1"/>
          </p:cNvSpPr>
          <p:nvPr/>
        </p:nvSpPr>
        <p:spPr bwMode="auto">
          <a:xfrm>
            <a:off x="7942263" y="2459038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0" name="TextBox 239"/>
          <p:cNvSpPr txBox="1">
            <a:spLocks noChangeArrowheads="1"/>
          </p:cNvSpPr>
          <p:nvPr/>
        </p:nvSpPr>
        <p:spPr bwMode="auto">
          <a:xfrm>
            <a:off x="7869238" y="2060575"/>
            <a:ext cx="7159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321" name="Oval 5"/>
          <p:cNvSpPr>
            <a:spLocks noChangeArrowheads="1"/>
          </p:cNvSpPr>
          <p:nvPr/>
        </p:nvSpPr>
        <p:spPr bwMode="auto">
          <a:xfrm>
            <a:off x="1158875" y="4591050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2" name="Oval 6"/>
          <p:cNvSpPr>
            <a:spLocks noChangeArrowheads="1"/>
          </p:cNvSpPr>
          <p:nvPr/>
        </p:nvSpPr>
        <p:spPr bwMode="auto">
          <a:xfrm>
            <a:off x="1903413" y="5292725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3" name="Oval 8"/>
          <p:cNvSpPr>
            <a:spLocks noChangeArrowheads="1"/>
          </p:cNvSpPr>
          <p:nvPr/>
        </p:nvSpPr>
        <p:spPr bwMode="auto">
          <a:xfrm>
            <a:off x="1455738" y="519271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4" name="Oval 10"/>
          <p:cNvSpPr>
            <a:spLocks noChangeArrowheads="1"/>
          </p:cNvSpPr>
          <p:nvPr/>
        </p:nvSpPr>
        <p:spPr bwMode="auto">
          <a:xfrm>
            <a:off x="1676400" y="4651375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5" name="Oval 11"/>
          <p:cNvSpPr>
            <a:spLocks noChangeArrowheads="1"/>
          </p:cNvSpPr>
          <p:nvPr/>
        </p:nvSpPr>
        <p:spPr bwMode="auto">
          <a:xfrm>
            <a:off x="1035050" y="4953000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6" name="Oval 24"/>
          <p:cNvSpPr>
            <a:spLocks noChangeArrowheads="1"/>
          </p:cNvSpPr>
          <p:nvPr/>
        </p:nvSpPr>
        <p:spPr bwMode="auto">
          <a:xfrm>
            <a:off x="690563" y="440372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7" name="Oval 25"/>
          <p:cNvSpPr>
            <a:spLocks noChangeArrowheads="1"/>
          </p:cNvSpPr>
          <p:nvPr/>
        </p:nvSpPr>
        <p:spPr bwMode="auto">
          <a:xfrm>
            <a:off x="1544638" y="4191000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8" name="Oval 26"/>
          <p:cNvSpPr>
            <a:spLocks noChangeArrowheads="1"/>
          </p:cNvSpPr>
          <p:nvPr/>
        </p:nvSpPr>
        <p:spPr bwMode="auto">
          <a:xfrm>
            <a:off x="641350" y="50196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9" name="Oval 27"/>
          <p:cNvSpPr>
            <a:spLocks noChangeArrowheads="1"/>
          </p:cNvSpPr>
          <p:nvPr/>
        </p:nvSpPr>
        <p:spPr bwMode="auto">
          <a:xfrm>
            <a:off x="1309688" y="541655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0" name="Oval 28"/>
          <p:cNvSpPr>
            <a:spLocks noChangeArrowheads="1"/>
          </p:cNvSpPr>
          <p:nvPr/>
        </p:nvSpPr>
        <p:spPr bwMode="auto">
          <a:xfrm>
            <a:off x="2014538" y="42941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1" name="Oval 29"/>
          <p:cNvSpPr>
            <a:spLocks noChangeArrowheads="1"/>
          </p:cNvSpPr>
          <p:nvPr/>
        </p:nvSpPr>
        <p:spPr bwMode="auto">
          <a:xfrm>
            <a:off x="2222500" y="50069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2" name="Oval 30"/>
          <p:cNvSpPr>
            <a:spLocks noChangeArrowheads="1"/>
          </p:cNvSpPr>
          <p:nvPr/>
        </p:nvSpPr>
        <p:spPr bwMode="auto">
          <a:xfrm>
            <a:off x="2089150" y="5543550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3" name="Rectangle 332"/>
          <p:cNvSpPr>
            <a:spLocks noChangeArrowheads="1"/>
          </p:cNvSpPr>
          <p:nvPr/>
        </p:nvSpPr>
        <p:spPr bwMode="auto">
          <a:xfrm>
            <a:off x="358775" y="48434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34" name="Rectangle 333"/>
          <p:cNvSpPr>
            <a:spLocks noChangeArrowheads="1"/>
          </p:cNvSpPr>
          <p:nvPr/>
        </p:nvSpPr>
        <p:spPr bwMode="auto">
          <a:xfrm>
            <a:off x="468313" y="41306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335" name="Rectangle 334"/>
          <p:cNvSpPr>
            <a:spLocks noChangeArrowheads="1"/>
          </p:cNvSpPr>
          <p:nvPr/>
        </p:nvSpPr>
        <p:spPr bwMode="auto">
          <a:xfrm>
            <a:off x="866775" y="466248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336" name="Rectangle 335"/>
          <p:cNvSpPr>
            <a:spLocks noChangeArrowheads="1"/>
          </p:cNvSpPr>
          <p:nvPr/>
        </p:nvSpPr>
        <p:spPr bwMode="auto">
          <a:xfrm>
            <a:off x="1060450" y="42656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337" name="Rectangle 336"/>
          <p:cNvSpPr>
            <a:spLocks noChangeArrowheads="1"/>
          </p:cNvSpPr>
          <p:nvPr/>
        </p:nvSpPr>
        <p:spPr bwMode="auto">
          <a:xfrm>
            <a:off x="1166813" y="511016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38" name="Rectangle 337"/>
          <p:cNvSpPr>
            <a:spLocks noChangeArrowheads="1"/>
          </p:cNvSpPr>
          <p:nvPr/>
        </p:nvSpPr>
        <p:spPr bwMode="auto">
          <a:xfrm>
            <a:off x="1346200" y="4914900"/>
            <a:ext cx="314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339" name="Rectangle 338"/>
          <p:cNvSpPr>
            <a:spLocks noChangeArrowheads="1"/>
          </p:cNvSpPr>
          <p:nvPr/>
        </p:nvSpPr>
        <p:spPr bwMode="auto">
          <a:xfrm>
            <a:off x="1562100" y="43481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340" name="Rectangle 339"/>
          <p:cNvSpPr>
            <a:spLocks noChangeArrowheads="1"/>
          </p:cNvSpPr>
          <p:nvPr/>
        </p:nvSpPr>
        <p:spPr bwMode="auto">
          <a:xfrm>
            <a:off x="1751013" y="4978400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 dirty="0"/>
              <a:t>p</a:t>
            </a:r>
            <a:r>
              <a:rPr lang="en-US" altLang="en-US" sz="1200" i="1" baseline="-25000" dirty="0"/>
              <a:t>9</a:t>
            </a:r>
            <a:endParaRPr lang="en-US" altLang="en-US" sz="1200" dirty="0"/>
          </a:p>
        </p:txBody>
      </p:sp>
      <p:sp>
        <p:nvSpPr>
          <p:cNvPr id="341" name="Rectangle 340"/>
          <p:cNvSpPr>
            <a:spLocks noChangeArrowheads="1"/>
          </p:cNvSpPr>
          <p:nvPr/>
        </p:nvSpPr>
        <p:spPr bwMode="auto">
          <a:xfrm>
            <a:off x="1870075" y="3998913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342" name="Rectangle 341"/>
          <p:cNvSpPr>
            <a:spLocks noChangeArrowheads="1"/>
          </p:cNvSpPr>
          <p:nvPr/>
        </p:nvSpPr>
        <p:spPr bwMode="auto">
          <a:xfrm>
            <a:off x="1984375" y="5267325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343" name="Rectangle 342"/>
          <p:cNvSpPr>
            <a:spLocks noChangeArrowheads="1"/>
          </p:cNvSpPr>
          <p:nvPr/>
        </p:nvSpPr>
        <p:spPr bwMode="auto">
          <a:xfrm>
            <a:off x="2189163" y="4664075"/>
            <a:ext cx="3635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344" name="TextBox 343"/>
          <p:cNvSpPr txBox="1">
            <a:spLocks noChangeArrowheads="1"/>
          </p:cNvSpPr>
          <p:nvPr/>
        </p:nvSpPr>
        <p:spPr bwMode="auto">
          <a:xfrm>
            <a:off x="2508250" y="5322888"/>
            <a:ext cx="1501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No left turn</a:t>
            </a:r>
          </a:p>
        </p:txBody>
      </p:sp>
      <p:cxnSp>
        <p:nvCxnSpPr>
          <p:cNvPr id="345" name="Straight Connector 344"/>
          <p:cNvCxnSpPr>
            <a:cxnSpLocks noChangeShapeType="1"/>
            <a:endCxn id="329" idx="7"/>
          </p:cNvCxnSpPr>
          <p:nvPr/>
        </p:nvCxnSpPr>
        <p:spPr bwMode="auto">
          <a:xfrm>
            <a:off x="722313" y="5043488"/>
            <a:ext cx="658812" cy="382587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" name="Straight Connector 347"/>
          <p:cNvCxnSpPr>
            <a:cxnSpLocks noChangeShapeType="1"/>
            <a:endCxn id="323" idx="4"/>
          </p:cNvCxnSpPr>
          <p:nvPr/>
        </p:nvCxnSpPr>
        <p:spPr bwMode="auto">
          <a:xfrm flipV="1">
            <a:off x="1331913" y="5257800"/>
            <a:ext cx="165100" cy="185738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1" name="Straight Connector 350"/>
          <p:cNvCxnSpPr>
            <a:cxnSpLocks noChangeShapeType="1"/>
            <a:endCxn id="324" idx="4"/>
          </p:cNvCxnSpPr>
          <p:nvPr/>
        </p:nvCxnSpPr>
        <p:spPr bwMode="auto">
          <a:xfrm flipV="1">
            <a:off x="1541463" y="4716463"/>
            <a:ext cx="176212" cy="460375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4" name="Freeform 353"/>
          <p:cNvSpPr>
            <a:spLocks/>
          </p:cNvSpPr>
          <p:nvPr/>
        </p:nvSpPr>
        <p:spPr bwMode="auto">
          <a:xfrm>
            <a:off x="2801938" y="4225925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5" name="Rectangle 354"/>
          <p:cNvSpPr>
            <a:spLocks noChangeArrowheads="1"/>
          </p:cNvSpPr>
          <p:nvPr/>
        </p:nvSpPr>
        <p:spPr bwMode="auto">
          <a:xfrm>
            <a:off x="2789238" y="49593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56" name="Rectangle 355"/>
          <p:cNvSpPr>
            <a:spLocks noChangeArrowheads="1"/>
          </p:cNvSpPr>
          <p:nvPr/>
        </p:nvSpPr>
        <p:spPr bwMode="auto">
          <a:xfrm>
            <a:off x="2789238" y="47688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57" name="Rectangle 356"/>
          <p:cNvSpPr>
            <a:spLocks noChangeArrowheads="1"/>
          </p:cNvSpPr>
          <p:nvPr/>
        </p:nvSpPr>
        <p:spPr bwMode="auto">
          <a:xfrm>
            <a:off x="2798763" y="455930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358" name="Rectangle 357"/>
          <p:cNvSpPr>
            <a:spLocks noChangeArrowheads="1"/>
          </p:cNvSpPr>
          <p:nvPr/>
        </p:nvSpPr>
        <p:spPr bwMode="auto">
          <a:xfrm>
            <a:off x="2806700" y="43386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cxnSp>
        <p:nvCxnSpPr>
          <p:cNvPr id="359" name="Straight Connector 358"/>
          <p:cNvCxnSpPr>
            <a:cxnSpLocks noChangeShapeType="1"/>
            <a:stCxn id="322" idx="0"/>
            <a:endCxn id="324" idx="4"/>
          </p:cNvCxnSpPr>
          <p:nvPr/>
        </p:nvCxnSpPr>
        <p:spPr bwMode="auto">
          <a:xfrm flipH="1" flipV="1">
            <a:off x="1717675" y="4716463"/>
            <a:ext cx="227013" cy="576262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0" name="Right Arrow 359"/>
          <p:cNvSpPr>
            <a:spLocks noChangeArrowheads="1"/>
          </p:cNvSpPr>
          <p:nvPr/>
        </p:nvSpPr>
        <p:spPr bwMode="auto">
          <a:xfrm>
            <a:off x="3575050" y="4837113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1" name="TextBox 360"/>
          <p:cNvSpPr txBox="1">
            <a:spLocks noChangeArrowheads="1"/>
          </p:cNvSpPr>
          <p:nvPr/>
        </p:nvSpPr>
        <p:spPr bwMode="auto">
          <a:xfrm>
            <a:off x="3502025" y="4437063"/>
            <a:ext cx="6080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pop</a:t>
            </a:r>
          </a:p>
        </p:txBody>
      </p:sp>
      <p:sp>
        <p:nvSpPr>
          <p:cNvPr id="362" name="Oval 5"/>
          <p:cNvSpPr>
            <a:spLocks noChangeArrowheads="1"/>
          </p:cNvSpPr>
          <p:nvPr/>
        </p:nvSpPr>
        <p:spPr bwMode="auto">
          <a:xfrm>
            <a:off x="5105400" y="4514850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3" name="Oval 6"/>
          <p:cNvSpPr>
            <a:spLocks noChangeArrowheads="1"/>
          </p:cNvSpPr>
          <p:nvPr/>
        </p:nvSpPr>
        <p:spPr bwMode="auto">
          <a:xfrm>
            <a:off x="5849938" y="5216525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4" name="Oval 8"/>
          <p:cNvSpPr>
            <a:spLocks noChangeArrowheads="1"/>
          </p:cNvSpPr>
          <p:nvPr/>
        </p:nvSpPr>
        <p:spPr bwMode="auto">
          <a:xfrm>
            <a:off x="5402263" y="5116513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5" name="Oval 10"/>
          <p:cNvSpPr>
            <a:spLocks noChangeArrowheads="1"/>
          </p:cNvSpPr>
          <p:nvPr/>
        </p:nvSpPr>
        <p:spPr bwMode="auto">
          <a:xfrm>
            <a:off x="5622925" y="4575175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6" name="Oval 11"/>
          <p:cNvSpPr>
            <a:spLocks noChangeArrowheads="1"/>
          </p:cNvSpPr>
          <p:nvPr/>
        </p:nvSpPr>
        <p:spPr bwMode="auto">
          <a:xfrm>
            <a:off x="4983163" y="4876800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7" name="Oval 24"/>
          <p:cNvSpPr>
            <a:spLocks noChangeArrowheads="1"/>
          </p:cNvSpPr>
          <p:nvPr/>
        </p:nvSpPr>
        <p:spPr bwMode="auto">
          <a:xfrm>
            <a:off x="4637088" y="4327525"/>
            <a:ext cx="85725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" name="Oval 25"/>
          <p:cNvSpPr>
            <a:spLocks noChangeArrowheads="1"/>
          </p:cNvSpPr>
          <p:nvPr/>
        </p:nvSpPr>
        <p:spPr bwMode="auto">
          <a:xfrm>
            <a:off x="5492750" y="4114800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9" name="Oval 26"/>
          <p:cNvSpPr>
            <a:spLocks noChangeArrowheads="1"/>
          </p:cNvSpPr>
          <p:nvPr/>
        </p:nvSpPr>
        <p:spPr bwMode="auto">
          <a:xfrm>
            <a:off x="4589463" y="4943475"/>
            <a:ext cx="82550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0" name="Oval 27"/>
          <p:cNvSpPr>
            <a:spLocks noChangeArrowheads="1"/>
          </p:cNvSpPr>
          <p:nvPr/>
        </p:nvSpPr>
        <p:spPr bwMode="auto">
          <a:xfrm>
            <a:off x="5257800" y="5340350"/>
            <a:ext cx="82550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1" name="Oval 28"/>
          <p:cNvSpPr>
            <a:spLocks noChangeArrowheads="1"/>
          </p:cNvSpPr>
          <p:nvPr/>
        </p:nvSpPr>
        <p:spPr bwMode="auto">
          <a:xfrm>
            <a:off x="5961063" y="42179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2" name="Oval 29"/>
          <p:cNvSpPr>
            <a:spLocks noChangeArrowheads="1"/>
          </p:cNvSpPr>
          <p:nvPr/>
        </p:nvSpPr>
        <p:spPr bwMode="auto">
          <a:xfrm>
            <a:off x="6169025" y="49307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3" name="Oval 30"/>
          <p:cNvSpPr>
            <a:spLocks noChangeArrowheads="1"/>
          </p:cNvSpPr>
          <p:nvPr/>
        </p:nvSpPr>
        <p:spPr bwMode="auto">
          <a:xfrm>
            <a:off x="6035675" y="5467350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4" name="Rectangle 373"/>
          <p:cNvSpPr>
            <a:spLocks noChangeArrowheads="1"/>
          </p:cNvSpPr>
          <p:nvPr/>
        </p:nvSpPr>
        <p:spPr bwMode="auto">
          <a:xfrm>
            <a:off x="4305300" y="47672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75" name="Rectangle 374"/>
          <p:cNvSpPr>
            <a:spLocks noChangeArrowheads="1"/>
          </p:cNvSpPr>
          <p:nvPr/>
        </p:nvSpPr>
        <p:spPr bwMode="auto">
          <a:xfrm>
            <a:off x="4414838" y="4054475"/>
            <a:ext cx="314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376" name="Rectangle 375"/>
          <p:cNvSpPr>
            <a:spLocks noChangeArrowheads="1"/>
          </p:cNvSpPr>
          <p:nvPr/>
        </p:nvSpPr>
        <p:spPr bwMode="auto">
          <a:xfrm>
            <a:off x="4814888" y="4586288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377" name="Rectangle 376"/>
          <p:cNvSpPr>
            <a:spLocks noChangeArrowheads="1"/>
          </p:cNvSpPr>
          <p:nvPr/>
        </p:nvSpPr>
        <p:spPr bwMode="auto">
          <a:xfrm>
            <a:off x="5008563" y="41894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378" name="Rectangle 377"/>
          <p:cNvSpPr>
            <a:spLocks noChangeArrowheads="1"/>
          </p:cNvSpPr>
          <p:nvPr/>
        </p:nvSpPr>
        <p:spPr bwMode="auto">
          <a:xfrm>
            <a:off x="5113338" y="503396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79" name="Rectangle 378"/>
          <p:cNvSpPr>
            <a:spLocks noChangeArrowheads="1"/>
          </p:cNvSpPr>
          <p:nvPr/>
        </p:nvSpPr>
        <p:spPr bwMode="auto">
          <a:xfrm>
            <a:off x="5294313" y="4838700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380" name="Rectangle 379"/>
          <p:cNvSpPr>
            <a:spLocks noChangeArrowheads="1"/>
          </p:cNvSpPr>
          <p:nvPr/>
        </p:nvSpPr>
        <p:spPr bwMode="auto">
          <a:xfrm>
            <a:off x="5510213" y="4271963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381" name="Rectangle 380"/>
          <p:cNvSpPr>
            <a:spLocks noChangeArrowheads="1"/>
          </p:cNvSpPr>
          <p:nvPr/>
        </p:nvSpPr>
        <p:spPr bwMode="auto">
          <a:xfrm>
            <a:off x="5697538" y="4902200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 dirty="0"/>
              <a:t>p</a:t>
            </a:r>
            <a:r>
              <a:rPr lang="en-US" altLang="en-US" sz="1200" i="1" baseline="-25000" dirty="0"/>
              <a:t>9</a:t>
            </a:r>
            <a:endParaRPr lang="en-US" altLang="en-US" sz="1200" dirty="0"/>
          </a:p>
        </p:txBody>
      </p:sp>
      <p:sp>
        <p:nvSpPr>
          <p:cNvPr id="382" name="Rectangle 381"/>
          <p:cNvSpPr>
            <a:spLocks noChangeArrowheads="1"/>
          </p:cNvSpPr>
          <p:nvPr/>
        </p:nvSpPr>
        <p:spPr bwMode="auto">
          <a:xfrm>
            <a:off x="5816600" y="3922713"/>
            <a:ext cx="365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383" name="Rectangle 382"/>
          <p:cNvSpPr>
            <a:spLocks noChangeArrowheads="1"/>
          </p:cNvSpPr>
          <p:nvPr/>
        </p:nvSpPr>
        <p:spPr bwMode="auto">
          <a:xfrm>
            <a:off x="5932488" y="5191125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384" name="Rectangle 383"/>
          <p:cNvSpPr>
            <a:spLocks noChangeArrowheads="1"/>
          </p:cNvSpPr>
          <p:nvPr/>
        </p:nvSpPr>
        <p:spPr bwMode="auto">
          <a:xfrm>
            <a:off x="6135688" y="4587875"/>
            <a:ext cx="3651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385" name="TextBox 384"/>
          <p:cNvSpPr txBox="1">
            <a:spLocks noChangeArrowheads="1"/>
          </p:cNvSpPr>
          <p:nvPr/>
        </p:nvSpPr>
        <p:spPr bwMode="auto">
          <a:xfrm>
            <a:off x="6454775" y="5246688"/>
            <a:ext cx="15033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No left turn</a:t>
            </a:r>
          </a:p>
        </p:txBody>
      </p:sp>
      <p:cxnSp>
        <p:nvCxnSpPr>
          <p:cNvPr id="386" name="Straight Connector 385"/>
          <p:cNvCxnSpPr>
            <a:cxnSpLocks noChangeShapeType="1"/>
            <a:endCxn id="370" idx="7"/>
          </p:cNvCxnSpPr>
          <p:nvPr/>
        </p:nvCxnSpPr>
        <p:spPr bwMode="auto">
          <a:xfrm>
            <a:off x="4670425" y="4967288"/>
            <a:ext cx="658813" cy="382587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7" name="Straight Connector 386"/>
          <p:cNvCxnSpPr>
            <a:cxnSpLocks noChangeShapeType="1"/>
            <a:endCxn id="364" idx="4"/>
          </p:cNvCxnSpPr>
          <p:nvPr/>
        </p:nvCxnSpPr>
        <p:spPr bwMode="auto">
          <a:xfrm flipV="1">
            <a:off x="5280025" y="5181600"/>
            <a:ext cx="163513" cy="185738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8" name="Straight Connector 387"/>
          <p:cNvCxnSpPr>
            <a:cxnSpLocks noChangeShapeType="1"/>
            <a:endCxn id="363" idx="4"/>
          </p:cNvCxnSpPr>
          <p:nvPr/>
        </p:nvCxnSpPr>
        <p:spPr bwMode="auto">
          <a:xfrm>
            <a:off x="5489575" y="5162550"/>
            <a:ext cx="403225" cy="119063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" name="Freeform 388"/>
          <p:cNvSpPr>
            <a:spLocks/>
          </p:cNvSpPr>
          <p:nvPr/>
        </p:nvSpPr>
        <p:spPr bwMode="auto">
          <a:xfrm>
            <a:off x="6748463" y="4149725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0" name="Rectangle 389"/>
          <p:cNvSpPr>
            <a:spLocks noChangeArrowheads="1"/>
          </p:cNvSpPr>
          <p:nvPr/>
        </p:nvSpPr>
        <p:spPr bwMode="auto">
          <a:xfrm>
            <a:off x="6735763" y="48831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91" name="Rectangle 390"/>
          <p:cNvSpPr>
            <a:spLocks noChangeArrowheads="1"/>
          </p:cNvSpPr>
          <p:nvPr/>
        </p:nvSpPr>
        <p:spPr bwMode="auto">
          <a:xfrm>
            <a:off x="6735763" y="46926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92" name="Rectangle 391"/>
          <p:cNvSpPr>
            <a:spLocks noChangeArrowheads="1"/>
          </p:cNvSpPr>
          <p:nvPr/>
        </p:nvSpPr>
        <p:spPr bwMode="auto">
          <a:xfrm>
            <a:off x="6745288" y="448310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395" name="Right Arrow 394"/>
          <p:cNvSpPr>
            <a:spLocks noChangeArrowheads="1"/>
          </p:cNvSpPr>
          <p:nvPr/>
        </p:nvSpPr>
        <p:spPr bwMode="auto">
          <a:xfrm>
            <a:off x="7523163" y="4760913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96" name="TextBox 395"/>
          <p:cNvSpPr txBox="1">
            <a:spLocks noChangeArrowheads="1"/>
          </p:cNvSpPr>
          <p:nvPr/>
        </p:nvSpPr>
        <p:spPr bwMode="auto">
          <a:xfrm>
            <a:off x="7450138" y="4360863"/>
            <a:ext cx="606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pop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BD510807-E6BB-4AC3-8C9E-191AE2B2CBB1}"/>
              </a:ext>
            </a:extLst>
          </p:cNvPr>
          <p:cNvSpPr/>
          <p:nvPr/>
        </p:nvSpPr>
        <p:spPr bwMode="auto">
          <a:xfrm>
            <a:off x="1298575" y="326353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11D7173B-9463-4B02-A00F-64F8ACF04476}"/>
              </a:ext>
            </a:extLst>
          </p:cNvPr>
          <p:cNvSpPr/>
          <p:nvPr/>
        </p:nvSpPr>
        <p:spPr bwMode="auto">
          <a:xfrm>
            <a:off x="2926556" y="478753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BC85660-BEF9-47EE-A971-424319F486A3}"/>
              </a:ext>
            </a:extLst>
          </p:cNvPr>
          <p:cNvSpPr/>
          <p:nvPr/>
        </p:nvSpPr>
        <p:spPr bwMode="auto">
          <a:xfrm>
            <a:off x="214710" y="326353"/>
            <a:ext cx="72628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47" name="Picture 146">
            <a:extLst>
              <a:ext uri="{FF2B5EF4-FFF2-40B4-BE49-F238E27FC236}">
                <a16:creationId xmlns:a16="http://schemas.microsoft.com/office/drawing/2014/main" id="{00635313-1FBB-409E-8E44-49405C3D05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0" t="46392" r="4963" b="9005"/>
          <a:stretch/>
        </p:blipFill>
        <p:spPr>
          <a:xfrm>
            <a:off x="11113" y="-26743"/>
            <a:ext cx="4194175" cy="1010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1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 nodeType="clickPar">
                      <p:stCondLst>
                        <p:cond delay="indefinite"/>
                      </p:stCondLst>
                      <p:childTnLst>
                        <p:par>
                          <p:cTn id="2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 animBg="1"/>
      <p:bldP spid="150" grpId="0" animBg="1"/>
      <p:bldP spid="149" grpId="0" animBg="1"/>
      <p:bldP spid="278" grpId="0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/>
      <p:bldP spid="292" grpId="0"/>
      <p:bldP spid="293" grpId="0"/>
      <p:bldP spid="294" grpId="0"/>
      <p:bldP spid="295" grpId="0"/>
      <p:bldP spid="296" grpId="0"/>
      <p:bldP spid="297" grpId="0"/>
      <p:bldP spid="298" grpId="0"/>
      <p:bldP spid="299" grpId="0"/>
      <p:bldP spid="300" grpId="0"/>
      <p:bldP spid="301" grpId="0"/>
      <p:bldP spid="304" grpId="0"/>
      <p:bldP spid="308" grpId="0" animBg="1"/>
      <p:bldP spid="309" grpId="0"/>
      <p:bldP spid="312" grpId="0"/>
      <p:bldP spid="313" grpId="0"/>
      <p:bldP spid="316" grpId="0"/>
      <p:bldP spid="168" grpId="0" animBg="1"/>
      <p:bldP spid="198" grpId="0"/>
      <p:bldP spid="199" grpId="0" animBg="1"/>
      <p:bldP spid="202" grpId="0" animBg="1"/>
      <p:bldP spid="203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/>
      <p:bldP spid="219" grpId="0"/>
      <p:bldP spid="220" grpId="0"/>
      <p:bldP spid="221" grpId="0"/>
      <p:bldP spid="222" grpId="0"/>
      <p:bldP spid="223" grpId="0"/>
      <p:bldP spid="224" grpId="0"/>
      <p:bldP spid="225" grpId="0"/>
      <p:bldP spid="226" grpId="0"/>
      <p:bldP spid="227" grpId="0"/>
      <p:bldP spid="228" grpId="0"/>
      <p:bldP spid="229" grpId="0"/>
      <p:bldP spid="231" grpId="0" animBg="1"/>
      <p:bldP spid="232" grpId="0"/>
      <p:bldP spid="234" grpId="0"/>
      <p:bldP spid="235" grpId="0"/>
      <p:bldP spid="239" grpId="0" animBg="1"/>
      <p:bldP spid="240" grpId="0"/>
      <p:bldP spid="321" grpId="0" animBg="1"/>
      <p:bldP spid="322" grpId="0" animBg="1"/>
      <p:bldP spid="323" grpId="0" animBg="1"/>
      <p:bldP spid="324" grpId="0" animBg="1"/>
      <p:bldP spid="325" grpId="0" animBg="1"/>
      <p:bldP spid="326" grpId="0" animBg="1"/>
      <p:bldP spid="327" grpId="0" animBg="1"/>
      <p:bldP spid="328" grpId="0" animBg="1"/>
      <p:bldP spid="329" grpId="0" animBg="1"/>
      <p:bldP spid="330" grpId="0" animBg="1"/>
      <p:bldP spid="331" grpId="0" animBg="1"/>
      <p:bldP spid="332" grpId="0" animBg="1"/>
      <p:bldP spid="333" grpId="0"/>
      <p:bldP spid="334" grpId="0"/>
      <p:bldP spid="335" grpId="0"/>
      <p:bldP spid="336" grpId="0"/>
      <p:bldP spid="337" grpId="0"/>
      <p:bldP spid="338" grpId="0"/>
      <p:bldP spid="339" grpId="0"/>
      <p:bldP spid="340" grpId="0"/>
      <p:bldP spid="341" grpId="0"/>
      <p:bldP spid="342" grpId="0"/>
      <p:bldP spid="343" grpId="0"/>
      <p:bldP spid="344" grpId="0"/>
      <p:bldP spid="354" grpId="0" animBg="1"/>
      <p:bldP spid="355" grpId="0"/>
      <p:bldP spid="356" grpId="0"/>
      <p:bldP spid="357" grpId="0"/>
      <p:bldP spid="358" grpId="0"/>
      <p:bldP spid="360" grpId="0" animBg="1"/>
      <p:bldP spid="361" grpId="0"/>
      <p:bldP spid="362" grpId="0" animBg="1"/>
      <p:bldP spid="363" grpId="0" animBg="1"/>
      <p:bldP spid="364" grpId="0" animBg="1"/>
      <p:bldP spid="365" grpId="0" animBg="1"/>
      <p:bldP spid="366" grpId="0" animBg="1"/>
      <p:bldP spid="367" grpId="0" animBg="1"/>
      <p:bldP spid="368" grpId="0" animBg="1"/>
      <p:bldP spid="369" grpId="0" animBg="1"/>
      <p:bldP spid="370" grpId="0" animBg="1"/>
      <p:bldP spid="371" grpId="0" animBg="1"/>
      <p:bldP spid="372" grpId="0" animBg="1"/>
      <p:bldP spid="373" grpId="0" animBg="1"/>
      <p:bldP spid="374" grpId="0"/>
      <p:bldP spid="375" grpId="0"/>
      <p:bldP spid="376" grpId="0"/>
      <p:bldP spid="377" grpId="0"/>
      <p:bldP spid="378" grpId="0"/>
      <p:bldP spid="379" grpId="0"/>
      <p:bldP spid="380" grpId="0"/>
      <p:bldP spid="381" grpId="0"/>
      <p:bldP spid="382" grpId="0"/>
      <p:bldP spid="383" grpId="0"/>
      <p:bldP spid="384" grpId="0"/>
      <p:bldP spid="385" grpId="0"/>
      <p:bldP spid="389" grpId="0" animBg="1"/>
      <p:bldP spid="390" grpId="0"/>
      <p:bldP spid="391" grpId="0"/>
      <p:bldP spid="392" grpId="0"/>
      <p:bldP spid="395" grpId="0" animBg="1"/>
      <p:bldP spid="3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45">
            <a:extLst>
              <a:ext uri="{FF2B5EF4-FFF2-40B4-BE49-F238E27FC236}">
                <a16:creationId xmlns:a16="http://schemas.microsoft.com/office/drawing/2014/main" id="{C86FAA2E-A854-40FB-A3F6-6244B3EF6220}"/>
              </a:ext>
            </a:extLst>
          </p:cNvPr>
          <p:cNvSpPr/>
          <p:nvPr/>
        </p:nvSpPr>
        <p:spPr bwMode="auto">
          <a:xfrm>
            <a:off x="6516191" y="5268913"/>
            <a:ext cx="220066" cy="174624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626DF89A-BDBE-446C-9105-405A1CA86494}"/>
              </a:ext>
            </a:extLst>
          </p:cNvPr>
          <p:cNvSpPr/>
          <p:nvPr/>
        </p:nvSpPr>
        <p:spPr bwMode="auto">
          <a:xfrm>
            <a:off x="2133600" y="5238750"/>
            <a:ext cx="220066" cy="174624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D77DB84F-757B-44BB-A923-F17627F61B5F}"/>
              </a:ext>
            </a:extLst>
          </p:cNvPr>
          <p:cNvSpPr/>
          <p:nvPr/>
        </p:nvSpPr>
        <p:spPr bwMode="auto">
          <a:xfrm>
            <a:off x="6301384" y="1817688"/>
            <a:ext cx="220066" cy="174624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0A89526B-C938-4ECA-B9EB-FBFE48AF48A2}"/>
              </a:ext>
            </a:extLst>
          </p:cNvPr>
          <p:cNvSpPr/>
          <p:nvPr/>
        </p:nvSpPr>
        <p:spPr bwMode="auto">
          <a:xfrm>
            <a:off x="1872059" y="2754312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B50150-FBFC-4727-AAA4-87B68DAF39A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Graham’s Scan</a:t>
            </a:r>
          </a:p>
        </p:txBody>
      </p:sp>
      <p:sp>
        <p:nvSpPr>
          <p:cNvPr id="362" name="Oval 5"/>
          <p:cNvSpPr>
            <a:spLocks noChangeArrowheads="1"/>
          </p:cNvSpPr>
          <p:nvPr/>
        </p:nvSpPr>
        <p:spPr bwMode="auto">
          <a:xfrm>
            <a:off x="1196975" y="2266950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3" name="Oval 6"/>
          <p:cNvSpPr>
            <a:spLocks noChangeArrowheads="1"/>
          </p:cNvSpPr>
          <p:nvPr/>
        </p:nvSpPr>
        <p:spPr bwMode="auto">
          <a:xfrm>
            <a:off x="1941513" y="2968625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4" name="Oval 8"/>
          <p:cNvSpPr>
            <a:spLocks noChangeArrowheads="1"/>
          </p:cNvSpPr>
          <p:nvPr/>
        </p:nvSpPr>
        <p:spPr bwMode="auto">
          <a:xfrm>
            <a:off x="1493838" y="286861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5" name="Oval 10"/>
          <p:cNvSpPr>
            <a:spLocks noChangeArrowheads="1"/>
          </p:cNvSpPr>
          <p:nvPr/>
        </p:nvSpPr>
        <p:spPr bwMode="auto">
          <a:xfrm>
            <a:off x="1714500" y="2327275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6" name="Oval 11"/>
          <p:cNvSpPr>
            <a:spLocks noChangeArrowheads="1"/>
          </p:cNvSpPr>
          <p:nvPr/>
        </p:nvSpPr>
        <p:spPr bwMode="auto">
          <a:xfrm>
            <a:off x="1073150" y="2628900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7" name="Oval 24"/>
          <p:cNvSpPr>
            <a:spLocks noChangeArrowheads="1"/>
          </p:cNvSpPr>
          <p:nvPr/>
        </p:nvSpPr>
        <p:spPr bwMode="auto">
          <a:xfrm>
            <a:off x="728663" y="207962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" name="Oval 25"/>
          <p:cNvSpPr>
            <a:spLocks noChangeArrowheads="1"/>
          </p:cNvSpPr>
          <p:nvPr/>
        </p:nvSpPr>
        <p:spPr bwMode="auto">
          <a:xfrm>
            <a:off x="1582738" y="1866900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9" name="Oval 26"/>
          <p:cNvSpPr>
            <a:spLocks noChangeArrowheads="1"/>
          </p:cNvSpPr>
          <p:nvPr/>
        </p:nvSpPr>
        <p:spPr bwMode="auto">
          <a:xfrm>
            <a:off x="679450" y="26955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0" name="Oval 27"/>
          <p:cNvSpPr>
            <a:spLocks noChangeArrowheads="1"/>
          </p:cNvSpPr>
          <p:nvPr/>
        </p:nvSpPr>
        <p:spPr bwMode="auto">
          <a:xfrm>
            <a:off x="1347788" y="309245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1" name="Oval 28"/>
          <p:cNvSpPr>
            <a:spLocks noChangeArrowheads="1"/>
          </p:cNvSpPr>
          <p:nvPr/>
        </p:nvSpPr>
        <p:spPr bwMode="auto">
          <a:xfrm>
            <a:off x="2052638" y="19700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2" name="Oval 29"/>
          <p:cNvSpPr>
            <a:spLocks noChangeArrowheads="1"/>
          </p:cNvSpPr>
          <p:nvPr/>
        </p:nvSpPr>
        <p:spPr bwMode="auto">
          <a:xfrm>
            <a:off x="2260600" y="26828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3" name="Oval 30"/>
          <p:cNvSpPr>
            <a:spLocks noChangeArrowheads="1"/>
          </p:cNvSpPr>
          <p:nvPr/>
        </p:nvSpPr>
        <p:spPr bwMode="auto">
          <a:xfrm>
            <a:off x="2127250" y="3219450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4" name="Rectangle 373"/>
          <p:cNvSpPr>
            <a:spLocks noChangeArrowheads="1"/>
          </p:cNvSpPr>
          <p:nvPr/>
        </p:nvSpPr>
        <p:spPr bwMode="auto">
          <a:xfrm>
            <a:off x="396875" y="25193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75" name="Rectangle 374"/>
          <p:cNvSpPr>
            <a:spLocks noChangeArrowheads="1"/>
          </p:cNvSpPr>
          <p:nvPr/>
        </p:nvSpPr>
        <p:spPr bwMode="auto">
          <a:xfrm>
            <a:off x="506413" y="18065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376" name="Rectangle 375"/>
          <p:cNvSpPr>
            <a:spLocks noChangeArrowheads="1"/>
          </p:cNvSpPr>
          <p:nvPr/>
        </p:nvSpPr>
        <p:spPr bwMode="auto">
          <a:xfrm>
            <a:off x="904875" y="233838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377" name="Rectangle 376"/>
          <p:cNvSpPr>
            <a:spLocks noChangeArrowheads="1"/>
          </p:cNvSpPr>
          <p:nvPr/>
        </p:nvSpPr>
        <p:spPr bwMode="auto">
          <a:xfrm>
            <a:off x="1098550" y="19415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378" name="Rectangle 377"/>
          <p:cNvSpPr>
            <a:spLocks noChangeArrowheads="1"/>
          </p:cNvSpPr>
          <p:nvPr/>
        </p:nvSpPr>
        <p:spPr bwMode="auto">
          <a:xfrm>
            <a:off x="1204913" y="278606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79" name="Rectangle 378"/>
          <p:cNvSpPr>
            <a:spLocks noChangeArrowheads="1"/>
          </p:cNvSpPr>
          <p:nvPr/>
        </p:nvSpPr>
        <p:spPr bwMode="auto">
          <a:xfrm>
            <a:off x="1384300" y="2590800"/>
            <a:ext cx="314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380" name="Rectangle 379"/>
          <p:cNvSpPr>
            <a:spLocks noChangeArrowheads="1"/>
          </p:cNvSpPr>
          <p:nvPr/>
        </p:nvSpPr>
        <p:spPr bwMode="auto">
          <a:xfrm>
            <a:off x="1600200" y="20240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381" name="Rectangle 380"/>
          <p:cNvSpPr>
            <a:spLocks noChangeArrowheads="1"/>
          </p:cNvSpPr>
          <p:nvPr/>
        </p:nvSpPr>
        <p:spPr bwMode="auto">
          <a:xfrm>
            <a:off x="1789113" y="2654300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382" name="Rectangle 381"/>
          <p:cNvSpPr>
            <a:spLocks noChangeArrowheads="1"/>
          </p:cNvSpPr>
          <p:nvPr/>
        </p:nvSpPr>
        <p:spPr bwMode="auto">
          <a:xfrm>
            <a:off x="1908175" y="1674813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383" name="Rectangle 382"/>
          <p:cNvSpPr>
            <a:spLocks noChangeArrowheads="1"/>
          </p:cNvSpPr>
          <p:nvPr/>
        </p:nvSpPr>
        <p:spPr bwMode="auto">
          <a:xfrm>
            <a:off x="2022475" y="2943225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384" name="Rectangle 383"/>
          <p:cNvSpPr>
            <a:spLocks noChangeArrowheads="1"/>
          </p:cNvSpPr>
          <p:nvPr/>
        </p:nvSpPr>
        <p:spPr bwMode="auto">
          <a:xfrm>
            <a:off x="2227263" y="2339975"/>
            <a:ext cx="3635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385" name="TextBox 384"/>
          <p:cNvSpPr txBox="1">
            <a:spLocks noChangeArrowheads="1"/>
          </p:cNvSpPr>
          <p:nvPr/>
        </p:nvSpPr>
        <p:spPr bwMode="auto">
          <a:xfrm>
            <a:off x="2546350" y="2998788"/>
            <a:ext cx="1181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Left turn</a:t>
            </a:r>
          </a:p>
        </p:txBody>
      </p:sp>
      <p:cxnSp>
        <p:nvCxnSpPr>
          <p:cNvPr id="386" name="Straight Connector 385"/>
          <p:cNvCxnSpPr>
            <a:cxnSpLocks noChangeShapeType="1"/>
            <a:endCxn id="370" idx="7"/>
          </p:cNvCxnSpPr>
          <p:nvPr/>
        </p:nvCxnSpPr>
        <p:spPr bwMode="auto">
          <a:xfrm>
            <a:off x="760413" y="2719388"/>
            <a:ext cx="658812" cy="382587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8" name="Straight Connector 387"/>
          <p:cNvCxnSpPr>
            <a:cxnSpLocks noChangeShapeType="1"/>
            <a:stCxn id="370" idx="7"/>
            <a:endCxn id="363" idx="4"/>
          </p:cNvCxnSpPr>
          <p:nvPr/>
        </p:nvCxnSpPr>
        <p:spPr bwMode="auto">
          <a:xfrm flipV="1">
            <a:off x="1419225" y="3033713"/>
            <a:ext cx="563563" cy="68262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" name="Freeform 388"/>
          <p:cNvSpPr>
            <a:spLocks/>
          </p:cNvSpPr>
          <p:nvPr/>
        </p:nvSpPr>
        <p:spPr bwMode="auto">
          <a:xfrm>
            <a:off x="2840038" y="1901825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0" name="Rectangle 389"/>
          <p:cNvSpPr>
            <a:spLocks noChangeArrowheads="1"/>
          </p:cNvSpPr>
          <p:nvPr/>
        </p:nvSpPr>
        <p:spPr bwMode="auto">
          <a:xfrm>
            <a:off x="2827338" y="26352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91" name="Rectangle 390"/>
          <p:cNvSpPr>
            <a:spLocks noChangeArrowheads="1"/>
          </p:cNvSpPr>
          <p:nvPr/>
        </p:nvSpPr>
        <p:spPr bwMode="auto">
          <a:xfrm>
            <a:off x="2827338" y="24447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95" name="Right Arrow 394"/>
          <p:cNvSpPr>
            <a:spLocks noChangeArrowheads="1"/>
          </p:cNvSpPr>
          <p:nvPr/>
        </p:nvSpPr>
        <p:spPr bwMode="auto">
          <a:xfrm>
            <a:off x="3613150" y="2513013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96" name="TextBox 395"/>
          <p:cNvSpPr txBox="1">
            <a:spLocks noChangeArrowheads="1"/>
          </p:cNvSpPr>
          <p:nvPr/>
        </p:nvSpPr>
        <p:spPr bwMode="auto">
          <a:xfrm>
            <a:off x="3540125" y="2112963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156" name="Oval 5"/>
          <p:cNvSpPr>
            <a:spLocks noChangeArrowheads="1"/>
          </p:cNvSpPr>
          <p:nvPr/>
        </p:nvSpPr>
        <p:spPr bwMode="auto">
          <a:xfrm>
            <a:off x="5524500" y="2327275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7" name="Oval 6"/>
          <p:cNvSpPr>
            <a:spLocks noChangeArrowheads="1"/>
          </p:cNvSpPr>
          <p:nvPr/>
        </p:nvSpPr>
        <p:spPr bwMode="auto">
          <a:xfrm>
            <a:off x="6269038" y="3028950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8" name="Oval 8"/>
          <p:cNvSpPr>
            <a:spLocks noChangeArrowheads="1"/>
          </p:cNvSpPr>
          <p:nvPr/>
        </p:nvSpPr>
        <p:spPr bwMode="auto">
          <a:xfrm>
            <a:off x="5821363" y="2930525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9" name="Oval 10"/>
          <p:cNvSpPr>
            <a:spLocks noChangeArrowheads="1"/>
          </p:cNvSpPr>
          <p:nvPr/>
        </p:nvSpPr>
        <p:spPr bwMode="auto">
          <a:xfrm>
            <a:off x="6042025" y="2387600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0" name="Oval 11"/>
          <p:cNvSpPr>
            <a:spLocks noChangeArrowheads="1"/>
          </p:cNvSpPr>
          <p:nvPr/>
        </p:nvSpPr>
        <p:spPr bwMode="auto">
          <a:xfrm>
            <a:off x="5402263" y="2689225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1" name="Oval 24"/>
          <p:cNvSpPr>
            <a:spLocks noChangeArrowheads="1"/>
          </p:cNvSpPr>
          <p:nvPr/>
        </p:nvSpPr>
        <p:spPr bwMode="auto">
          <a:xfrm>
            <a:off x="5056188" y="2141538"/>
            <a:ext cx="85725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2" name="Oval 25"/>
          <p:cNvSpPr>
            <a:spLocks noChangeArrowheads="1"/>
          </p:cNvSpPr>
          <p:nvPr/>
        </p:nvSpPr>
        <p:spPr bwMode="auto">
          <a:xfrm>
            <a:off x="5911850" y="192722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" name="Oval 26"/>
          <p:cNvSpPr>
            <a:spLocks noChangeArrowheads="1"/>
          </p:cNvSpPr>
          <p:nvPr/>
        </p:nvSpPr>
        <p:spPr bwMode="auto">
          <a:xfrm>
            <a:off x="5008563" y="2757488"/>
            <a:ext cx="82550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5" name="Oval 27"/>
          <p:cNvSpPr>
            <a:spLocks noChangeArrowheads="1"/>
          </p:cNvSpPr>
          <p:nvPr/>
        </p:nvSpPr>
        <p:spPr bwMode="auto">
          <a:xfrm>
            <a:off x="5676900" y="3152775"/>
            <a:ext cx="82550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6" name="Oval 28"/>
          <p:cNvSpPr>
            <a:spLocks noChangeArrowheads="1"/>
          </p:cNvSpPr>
          <p:nvPr/>
        </p:nvSpPr>
        <p:spPr bwMode="auto">
          <a:xfrm>
            <a:off x="6380163" y="2030413"/>
            <a:ext cx="84137" cy="66675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7" name="Oval 29"/>
          <p:cNvSpPr>
            <a:spLocks noChangeArrowheads="1"/>
          </p:cNvSpPr>
          <p:nvPr/>
        </p:nvSpPr>
        <p:spPr bwMode="auto">
          <a:xfrm>
            <a:off x="6588125" y="2743200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9" name="Oval 30"/>
          <p:cNvSpPr>
            <a:spLocks noChangeArrowheads="1"/>
          </p:cNvSpPr>
          <p:nvPr/>
        </p:nvSpPr>
        <p:spPr bwMode="auto">
          <a:xfrm>
            <a:off x="6454775" y="32797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0" name="Rectangle 169"/>
          <p:cNvSpPr>
            <a:spLocks noChangeArrowheads="1"/>
          </p:cNvSpPr>
          <p:nvPr/>
        </p:nvSpPr>
        <p:spPr bwMode="auto">
          <a:xfrm>
            <a:off x="4724400" y="258127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71" name="Rectangle 170"/>
          <p:cNvSpPr>
            <a:spLocks noChangeArrowheads="1"/>
          </p:cNvSpPr>
          <p:nvPr/>
        </p:nvSpPr>
        <p:spPr bwMode="auto">
          <a:xfrm>
            <a:off x="4833938" y="1866900"/>
            <a:ext cx="314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172" name="Rectangle 171"/>
          <p:cNvSpPr>
            <a:spLocks noChangeArrowheads="1"/>
          </p:cNvSpPr>
          <p:nvPr/>
        </p:nvSpPr>
        <p:spPr bwMode="auto">
          <a:xfrm>
            <a:off x="5233988" y="23987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73" name="Rectangle 172"/>
          <p:cNvSpPr>
            <a:spLocks noChangeArrowheads="1"/>
          </p:cNvSpPr>
          <p:nvPr/>
        </p:nvSpPr>
        <p:spPr bwMode="auto">
          <a:xfrm>
            <a:off x="5427663" y="200183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174" name="Rectangle 173"/>
          <p:cNvSpPr>
            <a:spLocks noChangeArrowheads="1"/>
          </p:cNvSpPr>
          <p:nvPr/>
        </p:nvSpPr>
        <p:spPr bwMode="auto">
          <a:xfrm>
            <a:off x="5532438" y="284638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175" name="Rectangle 174"/>
          <p:cNvSpPr>
            <a:spLocks noChangeArrowheads="1"/>
          </p:cNvSpPr>
          <p:nvPr/>
        </p:nvSpPr>
        <p:spPr bwMode="auto">
          <a:xfrm>
            <a:off x="5713413" y="26527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176" name="Rectangle 175"/>
          <p:cNvSpPr>
            <a:spLocks noChangeArrowheads="1"/>
          </p:cNvSpPr>
          <p:nvPr/>
        </p:nvSpPr>
        <p:spPr bwMode="auto">
          <a:xfrm>
            <a:off x="5929313" y="20859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177" name="Rectangle 176"/>
          <p:cNvSpPr>
            <a:spLocks noChangeArrowheads="1"/>
          </p:cNvSpPr>
          <p:nvPr/>
        </p:nvSpPr>
        <p:spPr bwMode="auto">
          <a:xfrm>
            <a:off x="6116638" y="27162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178" name="Rectangle 177"/>
          <p:cNvSpPr>
            <a:spLocks noChangeArrowheads="1"/>
          </p:cNvSpPr>
          <p:nvPr/>
        </p:nvSpPr>
        <p:spPr bwMode="auto">
          <a:xfrm>
            <a:off x="6235700" y="1735138"/>
            <a:ext cx="3651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 dirty="0"/>
              <a:t>p</a:t>
            </a:r>
            <a:r>
              <a:rPr lang="en-US" altLang="en-US" sz="1200" i="1" baseline="-25000" dirty="0"/>
              <a:t>10</a:t>
            </a:r>
            <a:endParaRPr lang="en-US" altLang="en-US" sz="1200" dirty="0"/>
          </a:p>
        </p:txBody>
      </p:sp>
      <p:sp>
        <p:nvSpPr>
          <p:cNvPr id="179" name="Rectangle 178"/>
          <p:cNvSpPr>
            <a:spLocks noChangeArrowheads="1"/>
          </p:cNvSpPr>
          <p:nvPr/>
        </p:nvSpPr>
        <p:spPr bwMode="auto">
          <a:xfrm>
            <a:off x="6351588" y="3003550"/>
            <a:ext cx="355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180" name="Rectangle 179"/>
          <p:cNvSpPr>
            <a:spLocks noChangeArrowheads="1"/>
          </p:cNvSpPr>
          <p:nvPr/>
        </p:nvSpPr>
        <p:spPr bwMode="auto">
          <a:xfrm>
            <a:off x="6554788" y="2401888"/>
            <a:ext cx="365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181" name="TextBox 180"/>
          <p:cNvSpPr txBox="1">
            <a:spLocks noChangeArrowheads="1"/>
          </p:cNvSpPr>
          <p:nvPr/>
        </p:nvSpPr>
        <p:spPr bwMode="auto">
          <a:xfrm>
            <a:off x="6873875" y="3060700"/>
            <a:ext cx="118268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Left turn</a:t>
            </a:r>
          </a:p>
        </p:txBody>
      </p:sp>
      <p:cxnSp>
        <p:nvCxnSpPr>
          <p:cNvPr id="182" name="Straight Connector 181"/>
          <p:cNvCxnSpPr>
            <a:cxnSpLocks noChangeShapeType="1"/>
            <a:endCxn id="165" idx="7"/>
          </p:cNvCxnSpPr>
          <p:nvPr/>
        </p:nvCxnSpPr>
        <p:spPr bwMode="auto">
          <a:xfrm>
            <a:off x="5089525" y="2781300"/>
            <a:ext cx="658813" cy="3810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3" name="Straight Connector 182"/>
          <p:cNvCxnSpPr>
            <a:cxnSpLocks noChangeShapeType="1"/>
            <a:stCxn id="165" idx="7"/>
            <a:endCxn id="157" idx="4"/>
          </p:cNvCxnSpPr>
          <p:nvPr/>
        </p:nvCxnSpPr>
        <p:spPr bwMode="auto">
          <a:xfrm flipV="1">
            <a:off x="5748338" y="3094038"/>
            <a:ext cx="563562" cy="68262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" name="Freeform 183"/>
          <p:cNvSpPr>
            <a:spLocks/>
          </p:cNvSpPr>
          <p:nvPr/>
        </p:nvSpPr>
        <p:spPr bwMode="auto">
          <a:xfrm>
            <a:off x="7167563" y="1962150"/>
            <a:ext cx="298450" cy="1047750"/>
          </a:xfrm>
          <a:custGeom>
            <a:avLst/>
            <a:gdLst>
              <a:gd name="T0" fmla="*/ 0 w 361950"/>
              <a:gd name="T1" fmla="*/ 4404 h 1257300"/>
              <a:gd name="T2" fmla="*/ 8624 w 361950"/>
              <a:gd name="T3" fmla="*/ 872023 h 1257300"/>
              <a:gd name="T4" fmla="*/ 215606 w 361950"/>
              <a:gd name="T5" fmla="*/ 872023 h 1257300"/>
              <a:gd name="T6" fmla="*/ 245791 w 361950"/>
              <a:gd name="T7" fmla="*/ 87202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" name="Rectangle 184"/>
          <p:cNvSpPr>
            <a:spLocks noChangeArrowheads="1"/>
          </p:cNvSpPr>
          <p:nvPr/>
        </p:nvSpPr>
        <p:spPr bwMode="auto">
          <a:xfrm>
            <a:off x="7154863" y="26955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86" name="Rectangle 185"/>
          <p:cNvSpPr>
            <a:spLocks noChangeArrowheads="1"/>
          </p:cNvSpPr>
          <p:nvPr/>
        </p:nvSpPr>
        <p:spPr bwMode="auto">
          <a:xfrm>
            <a:off x="7154863" y="25050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187" name="Right Arrow 186"/>
          <p:cNvSpPr>
            <a:spLocks noChangeArrowheads="1"/>
          </p:cNvSpPr>
          <p:nvPr/>
        </p:nvSpPr>
        <p:spPr bwMode="auto">
          <a:xfrm>
            <a:off x="7942263" y="2573338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8" name="TextBox 187"/>
          <p:cNvSpPr txBox="1">
            <a:spLocks noChangeArrowheads="1"/>
          </p:cNvSpPr>
          <p:nvPr/>
        </p:nvSpPr>
        <p:spPr bwMode="auto">
          <a:xfrm>
            <a:off x="7869238" y="2174875"/>
            <a:ext cx="7159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cxnSp>
        <p:nvCxnSpPr>
          <p:cNvPr id="193" name="Straight Connector 192"/>
          <p:cNvCxnSpPr>
            <a:cxnSpLocks noChangeShapeType="1"/>
            <a:endCxn id="166" idx="0"/>
          </p:cNvCxnSpPr>
          <p:nvPr/>
        </p:nvCxnSpPr>
        <p:spPr bwMode="auto">
          <a:xfrm flipV="1">
            <a:off x="6326188" y="2030413"/>
            <a:ext cx="96837" cy="1033462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" name="Rectangle 193"/>
          <p:cNvSpPr>
            <a:spLocks noChangeArrowheads="1"/>
          </p:cNvSpPr>
          <p:nvPr/>
        </p:nvSpPr>
        <p:spPr bwMode="auto">
          <a:xfrm>
            <a:off x="7154863" y="22764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196" name="Oval 5"/>
          <p:cNvSpPr>
            <a:spLocks noChangeArrowheads="1"/>
          </p:cNvSpPr>
          <p:nvPr/>
        </p:nvSpPr>
        <p:spPr bwMode="auto">
          <a:xfrm>
            <a:off x="1249363" y="4491038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" name="Oval 6"/>
          <p:cNvSpPr>
            <a:spLocks noChangeArrowheads="1"/>
          </p:cNvSpPr>
          <p:nvPr/>
        </p:nvSpPr>
        <p:spPr bwMode="auto">
          <a:xfrm>
            <a:off x="1995488" y="519271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0" name="Oval 8"/>
          <p:cNvSpPr>
            <a:spLocks noChangeArrowheads="1"/>
          </p:cNvSpPr>
          <p:nvPr/>
        </p:nvSpPr>
        <p:spPr bwMode="auto">
          <a:xfrm>
            <a:off x="1546225" y="5094288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1" name="Oval 10"/>
          <p:cNvSpPr>
            <a:spLocks noChangeArrowheads="1"/>
          </p:cNvSpPr>
          <p:nvPr/>
        </p:nvSpPr>
        <p:spPr bwMode="auto">
          <a:xfrm>
            <a:off x="1766888" y="4552950"/>
            <a:ext cx="84137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" name="Oval 11"/>
          <p:cNvSpPr>
            <a:spLocks noChangeArrowheads="1"/>
          </p:cNvSpPr>
          <p:nvPr/>
        </p:nvSpPr>
        <p:spPr bwMode="auto">
          <a:xfrm>
            <a:off x="1127125" y="4852988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" name="Oval 24"/>
          <p:cNvSpPr>
            <a:spLocks noChangeArrowheads="1"/>
          </p:cNvSpPr>
          <p:nvPr/>
        </p:nvSpPr>
        <p:spPr bwMode="auto">
          <a:xfrm>
            <a:off x="781050" y="4305300"/>
            <a:ext cx="85725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" name="Oval 25"/>
          <p:cNvSpPr>
            <a:spLocks noChangeArrowheads="1"/>
          </p:cNvSpPr>
          <p:nvPr/>
        </p:nvSpPr>
        <p:spPr bwMode="auto">
          <a:xfrm>
            <a:off x="1636713" y="40909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7" name="Oval 26"/>
          <p:cNvSpPr>
            <a:spLocks noChangeArrowheads="1"/>
          </p:cNvSpPr>
          <p:nvPr/>
        </p:nvSpPr>
        <p:spPr bwMode="auto">
          <a:xfrm>
            <a:off x="733425" y="4921250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8" name="Oval 27"/>
          <p:cNvSpPr>
            <a:spLocks noChangeArrowheads="1"/>
          </p:cNvSpPr>
          <p:nvPr/>
        </p:nvSpPr>
        <p:spPr bwMode="auto">
          <a:xfrm>
            <a:off x="1401763" y="5318125"/>
            <a:ext cx="82550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7" name="Oval 28"/>
          <p:cNvSpPr>
            <a:spLocks noChangeArrowheads="1"/>
          </p:cNvSpPr>
          <p:nvPr/>
        </p:nvSpPr>
        <p:spPr bwMode="auto">
          <a:xfrm>
            <a:off x="2106613" y="4194175"/>
            <a:ext cx="82550" cy="66675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8" name="Oval 29"/>
          <p:cNvSpPr>
            <a:spLocks noChangeArrowheads="1"/>
          </p:cNvSpPr>
          <p:nvPr/>
        </p:nvSpPr>
        <p:spPr bwMode="auto">
          <a:xfrm>
            <a:off x="2314575" y="4908550"/>
            <a:ext cx="82550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2" name="Oval 30"/>
          <p:cNvSpPr>
            <a:spLocks noChangeArrowheads="1"/>
          </p:cNvSpPr>
          <p:nvPr/>
        </p:nvSpPr>
        <p:spPr bwMode="auto">
          <a:xfrm>
            <a:off x="2181225" y="5443538"/>
            <a:ext cx="82550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3" name="Rectangle 242"/>
          <p:cNvSpPr>
            <a:spLocks noChangeArrowheads="1"/>
          </p:cNvSpPr>
          <p:nvPr/>
        </p:nvSpPr>
        <p:spPr bwMode="auto">
          <a:xfrm>
            <a:off x="449263" y="4745038"/>
            <a:ext cx="3143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44" name="Rectangle 243"/>
          <p:cNvSpPr>
            <a:spLocks noChangeArrowheads="1"/>
          </p:cNvSpPr>
          <p:nvPr/>
        </p:nvSpPr>
        <p:spPr bwMode="auto">
          <a:xfrm>
            <a:off x="560388" y="40322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245" name="Rectangle 244"/>
          <p:cNvSpPr>
            <a:spLocks noChangeArrowheads="1"/>
          </p:cNvSpPr>
          <p:nvPr/>
        </p:nvSpPr>
        <p:spPr bwMode="auto">
          <a:xfrm>
            <a:off x="958850" y="4562475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246" name="Rectangle 245"/>
          <p:cNvSpPr>
            <a:spLocks noChangeArrowheads="1"/>
          </p:cNvSpPr>
          <p:nvPr/>
        </p:nvSpPr>
        <p:spPr bwMode="auto">
          <a:xfrm>
            <a:off x="1152525" y="416718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247" name="Rectangle 246"/>
          <p:cNvSpPr>
            <a:spLocks noChangeArrowheads="1"/>
          </p:cNvSpPr>
          <p:nvPr/>
        </p:nvSpPr>
        <p:spPr bwMode="auto">
          <a:xfrm>
            <a:off x="1257300" y="5010150"/>
            <a:ext cx="314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48" name="Rectangle 247"/>
          <p:cNvSpPr>
            <a:spLocks noChangeArrowheads="1"/>
          </p:cNvSpPr>
          <p:nvPr/>
        </p:nvSpPr>
        <p:spPr bwMode="auto">
          <a:xfrm>
            <a:off x="1438275" y="481647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249" name="Rectangle 248"/>
          <p:cNvSpPr>
            <a:spLocks noChangeArrowheads="1"/>
          </p:cNvSpPr>
          <p:nvPr/>
        </p:nvSpPr>
        <p:spPr bwMode="auto">
          <a:xfrm>
            <a:off x="1654175" y="42497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250" name="Rectangle 249"/>
          <p:cNvSpPr>
            <a:spLocks noChangeArrowheads="1"/>
          </p:cNvSpPr>
          <p:nvPr/>
        </p:nvSpPr>
        <p:spPr bwMode="auto">
          <a:xfrm>
            <a:off x="1843088" y="48799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251" name="Rectangle 250"/>
          <p:cNvSpPr>
            <a:spLocks noChangeArrowheads="1"/>
          </p:cNvSpPr>
          <p:nvPr/>
        </p:nvSpPr>
        <p:spPr bwMode="auto">
          <a:xfrm>
            <a:off x="1962150" y="3898900"/>
            <a:ext cx="3635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252" name="Rectangle 251"/>
          <p:cNvSpPr>
            <a:spLocks noChangeArrowheads="1"/>
          </p:cNvSpPr>
          <p:nvPr/>
        </p:nvSpPr>
        <p:spPr bwMode="auto">
          <a:xfrm>
            <a:off x="2076450" y="5167313"/>
            <a:ext cx="3571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 dirty="0"/>
              <a:t>p</a:t>
            </a:r>
            <a:r>
              <a:rPr lang="en-US" altLang="en-US" sz="1200" i="1" baseline="-25000" dirty="0"/>
              <a:t>11</a:t>
            </a:r>
            <a:endParaRPr lang="en-US" altLang="en-US" sz="1200" dirty="0"/>
          </a:p>
        </p:txBody>
      </p:sp>
      <p:sp>
        <p:nvSpPr>
          <p:cNvPr id="253" name="Rectangle 252"/>
          <p:cNvSpPr>
            <a:spLocks noChangeArrowheads="1"/>
          </p:cNvSpPr>
          <p:nvPr/>
        </p:nvSpPr>
        <p:spPr bwMode="auto">
          <a:xfrm>
            <a:off x="2279650" y="4565650"/>
            <a:ext cx="365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254" name="TextBox 253"/>
          <p:cNvSpPr txBox="1">
            <a:spLocks noChangeArrowheads="1"/>
          </p:cNvSpPr>
          <p:nvPr/>
        </p:nvSpPr>
        <p:spPr bwMode="auto">
          <a:xfrm>
            <a:off x="2598738" y="5224463"/>
            <a:ext cx="15033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No left turn</a:t>
            </a:r>
          </a:p>
        </p:txBody>
      </p:sp>
      <p:cxnSp>
        <p:nvCxnSpPr>
          <p:cNvPr id="255" name="Straight Connector 254"/>
          <p:cNvCxnSpPr>
            <a:cxnSpLocks noChangeShapeType="1"/>
            <a:endCxn id="208" idx="7"/>
          </p:cNvCxnSpPr>
          <p:nvPr/>
        </p:nvCxnSpPr>
        <p:spPr bwMode="auto">
          <a:xfrm>
            <a:off x="814388" y="4945063"/>
            <a:ext cx="658812" cy="382587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" name="Straight Connector 255"/>
          <p:cNvCxnSpPr>
            <a:cxnSpLocks noChangeShapeType="1"/>
            <a:stCxn id="208" idx="7"/>
            <a:endCxn id="197" idx="4"/>
          </p:cNvCxnSpPr>
          <p:nvPr/>
        </p:nvCxnSpPr>
        <p:spPr bwMode="auto">
          <a:xfrm flipV="1">
            <a:off x="1473200" y="5257800"/>
            <a:ext cx="563563" cy="6985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7" name="Freeform 256"/>
          <p:cNvSpPr>
            <a:spLocks/>
          </p:cNvSpPr>
          <p:nvPr/>
        </p:nvSpPr>
        <p:spPr bwMode="auto">
          <a:xfrm>
            <a:off x="2892425" y="4127500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8" name="Rectangle 257"/>
          <p:cNvSpPr>
            <a:spLocks noChangeArrowheads="1"/>
          </p:cNvSpPr>
          <p:nvPr/>
        </p:nvSpPr>
        <p:spPr bwMode="auto">
          <a:xfrm>
            <a:off x="2879725" y="4859338"/>
            <a:ext cx="3143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59" name="Rectangle 258"/>
          <p:cNvSpPr>
            <a:spLocks noChangeArrowheads="1"/>
          </p:cNvSpPr>
          <p:nvPr/>
        </p:nvSpPr>
        <p:spPr bwMode="auto">
          <a:xfrm>
            <a:off x="2879725" y="4668838"/>
            <a:ext cx="3143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60" name="Right Arrow 259"/>
          <p:cNvSpPr>
            <a:spLocks noChangeArrowheads="1"/>
          </p:cNvSpPr>
          <p:nvPr/>
        </p:nvSpPr>
        <p:spPr bwMode="auto">
          <a:xfrm>
            <a:off x="3667125" y="4737100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1" name="TextBox 260"/>
          <p:cNvSpPr txBox="1">
            <a:spLocks noChangeArrowheads="1"/>
          </p:cNvSpPr>
          <p:nvPr/>
        </p:nvSpPr>
        <p:spPr bwMode="auto">
          <a:xfrm>
            <a:off x="3594100" y="4338638"/>
            <a:ext cx="60801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pop</a:t>
            </a:r>
          </a:p>
        </p:txBody>
      </p:sp>
      <p:cxnSp>
        <p:nvCxnSpPr>
          <p:cNvPr id="266" name="Straight Connector 265"/>
          <p:cNvCxnSpPr>
            <a:cxnSpLocks noChangeShapeType="1"/>
            <a:endCxn id="237" idx="0"/>
          </p:cNvCxnSpPr>
          <p:nvPr/>
        </p:nvCxnSpPr>
        <p:spPr bwMode="auto">
          <a:xfrm flipV="1">
            <a:off x="2052638" y="4194175"/>
            <a:ext cx="95250" cy="1033463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7" name="Rectangle 266"/>
          <p:cNvSpPr>
            <a:spLocks noChangeArrowheads="1"/>
          </p:cNvSpPr>
          <p:nvPr/>
        </p:nvSpPr>
        <p:spPr bwMode="auto">
          <a:xfrm>
            <a:off x="2879725" y="4440238"/>
            <a:ext cx="3143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268" name="Rectangle 267"/>
          <p:cNvSpPr>
            <a:spLocks noChangeArrowheads="1"/>
          </p:cNvSpPr>
          <p:nvPr/>
        </p:nvSpPr>
        <p:spPr bwMode="auto">
          <a:xfrm>
            <a:off x="2873375" y="4257675"/>
            <a:ext cx="3635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cxnSp>
        <p:nvCxnSpPr>
          <p:cNvPr id="269" name="Straight Connector 268"/>
          <p:cNvCxnSpPr>
            <a:cxnSpLocks noChangeShapeType="1"/>
            <a:stCxn id="242" idx="0"/>
            <a:endCxn id="237" idx="0"/>
          </p:cNvCxnSpPr>
          <p:nvPr/>
        </p:nvCxnSpPr>
        <p:spPr bwMode="auto">
          <a:xfrm flipH="1" flipV="1">
            <a:off x="2147888" y="4194175"/>
            <a:ext cx="74612" cy="1249363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0" name="Oval 5"/>
          <p:cNvSpPr>
            <a:spLocks noChangeArrowheads="1"/>
          </p:cNvSpPr>
          <p:nvPr/>
        </p:nvSpPr>
        <p:spPr bwMode="auto">
          <a:xfrm>
            <a:off x="5616575" y="4498975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1" name="Oval 6"/>
          <p:cNvSpPr>
            <a:spLocks noChangeArrowheads="1"/>
          </p:cNvSpPr>
          <p:nvPr/>
        </p:nvSpPr>
        <p:spPr bwMode="auto">
          <a:xfrm>
            <a:off x="6361113" y="5200650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2" name="Oval 8"/>
          <p:cNvSpPr>
            <a:spLocks noChangeArrowheads="1"/>
          </p:cNvSpPr>
          <p:nvPr/>
        </p:nvSpPr>
        <p:spPr bwMode="auto">
          <a:xfrm>
            <a:off x="5913438" y="5102225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3" name="Oval 10"/>
          <p:cNvSpPr>
            <a:spLocks noChangeArrowheads="1"/>
          </p:cNvSpPr>
          <p:nvPr/>
        </p:nvSpPr>
        <p:spPr bwMode="auto">
          <a:xfrm>
            <a:off x="6134100" y="4559300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4" name="Oval 11"/>
          <p:cNvSpPr>
            <a:spLocks noChangeArrowheads="1"/>
          </p:cNvSpPr>
          <p:nvPr/>
        </p:nvSpPr>
        <p:spPr bwMode="auto">
          <a:xfrm>
            <a:off x="5492750" y="4860925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5" name="Oval 24"/>
          <p:cNvSpPr>
            <a:spLocks noChangeArrowheads="1"/>
          </p:cNvSpPr>
          <p:nvPr/>
        </p:nvSpPr>
        <p:spPr bwMode="auto">
          <a:xfrm>
            <a:off x="5148263" y="431323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6" name="Oval 25"/>
          <p:cNvSpPr>
            <a:spLocks noChangeArrowheads="1"/>
          </p:cNvSpPr>
          <p:nvPr/>
        </p:nvSpPr>
        <p:spPr bwMode="auto">
          <a:xfrm>
            <a:off x="6002338" y="409892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7" name="Oval 26"/>
          <p:cNvSpPr>
            <a:spLocks noChangeArrowheads="1"/>
          </p:cNvSpPr>
          <p:nvPr/>
        </p:nvSpPr>
        <p:spPr bwMode="auto">
          <a:xfrm>
            <a:off x="5099050" y="4929188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2" name="Oval 27"/>
          <p:cNvSpPr>
            <a:spLocks noChangeArrowheads="1"/>
          </p:cNvSpPr>
          <p:nvPr/>
        </p:nvSpPr>
        <p:spPr bwMode="auto">
          <a:xfrm>
            <a:off x="5767388" y="532447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3" name="Oval 28"/>
          <p:cNvSpPr>
            <a:spLocks noChangeArrowheads="1"/>
          </p:cNvSpPr>
          <p:nvPr/>
        </p:nvSpPr>
        <p:spPr bwMode="auto">
          <a:xfrm>
            <a:off x="6472238" y="4202113"/>
            <a:ext cx="84137" cy="66675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6" name="Oval 29"/>
          <p:cNvSpPr>
            <a:spLocks noChangeArrowheads="1"/>
          </p:cNvSpPr>
          <p:nvPr/>
        </p:nvSpPr>
        <p:spPr bwMode="auto">
          <a:xfrm>
            <a:off x="6680200" y="4914900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7" name="Oval 30"/>
          <p:cNvSpPr>
            <a:spLocks noChangeArrowheads="1"/>
          </p:cNvSpPr>
          <p:nvPr/>
        </p:nvSpPr>
        <p:spPr bwMode="auto">
          <a:xfrm>
            <a:off x="6546850" y="54514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10" name="Rectangle 309"/>
          <p:cNvSpPr>
            <a:spLocks noChangeArrowheads="1"/>
          </p:cNvSpPr>
          <p:nvPr/>
        </p:nvSpPr>
        <p:spPr bwMode="auto">
          <a:xfrm>
            <a:off x="4816475" y="475297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15" name="Rectangle 314"/>
          <p:cNvSpPr>
            <a:spLocks noChangeArrowheads="1"/>
          </p:cNvSpPr>
          <p:nvPr/>
        </p:nvSpPr>
        <p:spPr bwMode="auto">
          <a:xfrm>
            <a:off x="4926013" y="4038600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346" name="Rectangle 345"/>
          <p:cNvSpPr>
            <a:spLocks noChangeArrowheads="1"/>
          </p:cNvSpPr>
          <p:nvPr/>
        </p:nvSpPr>
        <p:spPr bwMode="auto">
          <a:xfrm>
            <a:off x="5324475" y="45704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347" name="Rectangle 346"/>
          <p:cNvSpPr>
            <a:spLocks noChangeArrowheads="1"/>
          </p:cNvSpPr>
          <p:nvPr/>
        </p:nvSpPr>
        <p:spPr bwMode="auto">
          <a:xfrm>
            <a:off x="5518150" y="41735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349" name="Rectangle 348"/>
          <p:cNvSpPr>
            <a:spLocks noChangeArrowheads="1"/>
          </p:cNvSpPr>
          <p:nvPr/>
        </p:nvSpPr>
        <p:spPr bwMode="auto">
          <a:xfrm>
            <a:off x="5624513" y="501808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50" name="Rectangle 349"/>
          <p:cNvSpPr>
            <a:spLocks noChangeArrowheads="1"/>
          </p:cNvSpPr>
          <p:nvPr/>
        </p:nvSpPr>
        <p:spPr bwMode="auto">
          <a:xfrm>
            <a:off x="5803900" y="4824413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352" name="Rectangle 351"/>
          <p:cNvSpPr>
            <a:spLocks noChangeArrowheads="1"/>
          </p:cNvSpPr>
          <p:nvPr/>
        </p:nvSpPr>
        <p:spPr bwMode="auto">
          <a:xfrm>
            <a:off x="6019800" y="425767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353" name="Rectangle 352"/>
          <p:cNvSpPr>
            <a:spLocks noChangeArrowheads="1"/>
          </p:cNvSpPr>
          <p:nvPr/>
        </p:nvSpPr>
        <p:spPr bwMode="auto">
          <a:xfrm>
            <a:off x="6208713" y="48879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393" name="Rectangle 392"/>
          <p:cNvSpPr>
            <a:spLocks noChangeArrowheads="1"/>
          </p:cNvSpPr>
          <p:nvPr/>
        </p:nvSpPr>
        <p:spPr bwMode="auto">
          <a:xfrm>
            <a:off x="6327775" y="3906838"/>
            <a:ext cx="3635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394" name="Rectangle 393"/>
          <p:cNvSpPr>
            <a:spLocks noChangeArrowheads="1"/>
          </p:cNvSpPr>
          <p:nvPr/>
        </p:nvSpPr>
        <p:spPr bwMode="auto">
          <a:xfrm>
            <a:off x="6442075" y="5175250"/>
            <a:ext cx="3571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397" name="Rectangle 396"/>
          <p:cNvSpPr>
            <a:spLocks noChangeArrowheads="1"/>
          </p:cNvSpPr>
          <p:nvPr/>
        </p:nvSpPr>
        <p:spPr bwMode="auto">
          <a:xfrm>
            <a:off x="6646863" y="4573588"/>
            <a:ext cx="3635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398" name="TextBox 397"/>
          <p:cNvSpPr txBox="1">
            <a:spLocks noChangeArrowheads="1"/>
          </p:cNvSpPr>
          <p:nvPr/>
        </p:nvSpPr>
        <p:spPr bwMode="auto">
          <a:xfrm>
            <a:off x="6965950" y="5232400"/>
            <a:ext cx="15017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No left turn</a:t>
            </a:r>
          </a:p>
        </p:txBody>
      </p:sp>
      <p:cxnSp>
        <p:nvCxnSpPr>
          <p:cNvPr id="399" name="Straight Connector 398"/>
          <p:cNvCxnSpPr>
            <a:cxnSpLocks noChangeShapeType="1"/>
            <a:endCxn id="302" idx="7"/>
          </p:cNvCxnSpPr>
          <p:nvPr/>
        </p:nvCxnSpPr>
        <p:spPr bwMode="auto">
          <a:xfrm>
            <a:off x="5180013" y="4953000"/>
            <a:ext cx="658812" cy="3810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0" name="Straight Connector 399"/>
          <p:cNvCxnSpPr>
            <a:cxnSpLocks noChangeShapeType="1"/>
            <a:stCxn id="302" idx="7"/>
            <a:endCxn id="271" idx="4"/>
          </p:cNvCxnSpPr>
          <p:nvPr/>
        </p:nvCxnSpPr>
        <p:spPr bwMode="auto">
          <a:xfrm flipV="1">
            <a:off x="5838825" y="5265738"/>
            <a:ext cx="563563" cy="68262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1" name="Freeform 400"/>
          <p:cNvSpPr>
            <a:spLocks/>
          </p:cNvSpPr>
          <p:nvPr/>
        </p:nvSpPr>
        <p:spPr bwMode="auto">
          <a:xfrm>
            <a:off x="7259638" y="4133850"/>
            <a:ext cx="298450" cy="1047750"/>
          </a:xfrm>
          <a:custGeom>
            <a:avLst/>
            <a:gdLst>
              <a:gd name="T0" fmla="*/ 0 w 361950"/>
              <a:gd name="T1" fmla="*/ 4404 h 1257300"/>
              <a:gd name="T2" fmla="*/ 8624 w 361950"/>
              <a:gd name="T3" fmla="*/ 872023 h 1257300"/>
              <a:gd name="T4" fmla="*/ 215606 w 361950"/>
              <a:gd name="T5" fmla="*/ 872023 h 1257300"/>
              <a:gd name="T6" fmla="*/ 245791 w 361950"/>
              <a:gd name="T7" fmla="*/ 87202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2" name="Rectangle 401"/>
          <p:cNvSpPr>
            <a:spLocks noChangeArrowheads="1"/>
          </p:cNvSpPr>
          <p:nvPr/>
        </p:nvSpPr>
        <p:spPr bwMode="auto">
          <a:xfrm>
            <a:off x="7246938" y="48672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403" name="Rectangle 402"/>
          <p:cNvSpPr>
            <a:spLocks noChangeArrowheads="1"/>
          </p:cNvSpPr>
          <p:nvPr/>
        </p:nvSpPr>
        <p:spPr bwMode="auto">
          <a:xfrm>
            <a:off x="7246938" y="46767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404" name="Right Arrow 403"/>
          <p:cNvSpPr>
            <a:spLocks noChangeArrowheads="1"/>
          </p:cNvSpPr>
          <p:nvPr/>
        </p:nvSpPr>
        <p:spPr bwMode="auto">
          <a:xfrm>
            <a:off x="8032750" y="4745038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05" name="TextBox 404"/>
          <p:cNvSpPr txBox="1">
            <a:spLocks noChangeArrowheads="1"/>
          </p:cNvSpPr>
          <p:nvPr/>
        </p:nvSpPr>
        <p:spPr bwMode="auto">
          <a:xfrm>
            <a:off x="7959725" y="4346575"/>
            <a:ext cx="6080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pop</a:t>
            </a:r>
          </a:p>
        </p:txBody>
      </p:sp>
      <p:sp>
        <p:nvSpPr>
          <p:cNvPr id="407" name="Rectangle 406"/>
          <p:cNvSpPr>
            <a:spLocks noChangeArrowheads="1"/>
          </p:cNvSpPr>
          <p:nvPr/>
        </p:nvSpPr>
        <p:spPr bwMode="auto">
          <a:xfrm>
            <a:off x="7246938" y="44481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cxnSp>
        <p:nvCxnSpPr>
          <p:cNvPr id="409" name="Straight Connector 408"/>
          <p:cNvCxnSpPr>
            <a:cxnSpLocks noChangeShapeType="1"/>
            <a:stCxn id="307" idx="0"/>
            <a:endCxn id="271" idx="5"/>
          </p:cNvCxnSpPr>
          <p:nvPr/>
        </p:nvCxnSpPr>
        <p:spPr bwMode="auto">
          <a:xfrm flipH="1" flipV="1">
            <a:off x="6432550" y="5256213"/>
            <a:ext cx="155575" cy="195262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9" name="Rectangle 138">
            <a:extLst>
              <a:ext uri="{FF2B5EF4-FFF2-40B4-BE49-F238E27FC236}">
                <a16:creationId xmlns:a16="http://schemas.microsoft.com/office/drawing/2014/main" id="{B451C67B-A154-44AB-B958-88CDA5441360}"/>
              </a:ext>
            </a:extLst>
          </p:cNvPr>
          <p:cNvSpPr/>
          <p:nvPr/>
        </p:nvSpPr>
        <p:spPr bwMode="auto">
          <a:xfrm>
            <a:off x="1298575" y="326353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01E98DEC-7325-45F1-8F2E-526B4C1BE642}"/>
              </a:ext>
            </a:extLst>
          </p:cNvPr>
          <p:cNvSpPr/>
          <p:nvPr/>
        </p:nvSpPr>
        <p:spPr bwMode="auto">
          <a:xfrm>
            <a:off x="2926556" y="478753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82DAF9B-29ED-44E7-9236-D09A303D5345}"/>
              </a:ext>
            </a:extLst>
          </p:cNvPr>
          <p:cNvSpPr/>
          <p:nvPr/>
        </p:nvSpPr>
        <p:spPr bwMode="auto">
          <a:xfrm>
            <a:off x="214710" y="326353"/>
            <a:ext cx="72628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42" name="Picture 141">
            <a:extLst>
              <a:ext uri="{FF2B5EF4-FFF2-40B4-BE49-F238E27FC236}">
                <a16:creationId xmlns:a16="http://schemas.microsoft.com/office/drawing/2014/main" id="{7A3991E6-6A06-47C8-BD63-CA94B06902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0" t="46392" r="4963" b="9005"/>
          <a:stretch/>
        </p:blipFill>
        <p:spPr>
          <a:xfrm>
            <a:off x="11113" y="-26743"/>
            <a:ext cx="4194175" cy="1010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29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 nodeType="clickPar">
                      <p:stCondLst>
                        <p:cond delay="indefinite"/>
                      </p:stCondLst>
                      <p:childTnLst>
                        <p:par>
                          <p:cTn id="2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 nodeType="clickPar">
                      <p:stCondLst>
                        <p:cond delay="indefinite"/>
                      </p:stCondLst>
                      <p:childTnLst>
                        <p:par>
                          <p:cTn id="2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145" grpId="0" animBg="1"/>
      <p:bldP spid="144" grpId="0" animBg="1"/>
      <p:bldP spid="362" grpId="0" animBg="1"/>
      <p:bldP spid="363" grpId="0" animBg="1"/>
      <p:bldP spid="364" grpId="0" animBg="1"/>
      <p:bldP spid="365" grpId="0" animBg="1"/>
      <p:bldP spid="366" grpId="0" animBg="1"/>
      <p:bldP spid="367" grpId="0" animBg="1"/>
      <p:bldP spid="368" grpId="0" animBg="1"/>
      <p:bldP spid="369" grpId="0" animBg="1"/>
      <p:bldP spid="370" grpId="0" animBg="1"/>
      <p:bldP spid="371" grpId="0" animBg="1"/>
      <p:bldP spid="372" grpId="0" animBg="1"/>
      <p:bldP spid="373" grpId="0" animBg="1"/>
      <p:bldP spid="374" grpId="0"/>
      <p:bldP spid="375" grpId="0"/>
      <p:bldP spid="376" grpId="0"/>
      <p:bldP spid="377" grpId="0"/>
      <p:bldP spid="378" grpId="0"/>
      <p:bldP spid="379" grpId="0"/>
      <p:bldP spid="380" grpId="0"/>
      <p:bldP spid="381" grpId="0"/>
      <p:bldP spid="382" grpId="0"/>
      <p:bldP spid="383" grpId="0"/>
      <p:bldP spid="384" grpId="0"/>
      <p:bldP spid="385" grpId="0"/>
      <p:bldP spid="389" grpId="0" animBg="1"/>
      <p:bldP spid="390" grpId="0"/>
      <p:bldP spid="391" grpId="0"/>
      <p:bldP spid="395" grpId="0" animBg="1"/>
      <p:bldP spid="396" grpId="0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5" grpId="0" animBg="1"/>
      <p:bldP spid="166" grpId="0" animBg="1"/>
      <p:bldP spid="167" grpId="0" animBg="1"/>
      <p:bldP spid="169" grpId="0" animBg="1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81" grpId="0"/>
      <p:bldP spid="184" grpId="0" animBg="1"/>
      <p:bldP spid="185" grpId="0"/>
      <p:bldP spid="186" grpId="0"/>
      <p:bldP spid="187" grpId="0" animBg="1"/>
      <p:bldP spid="188" grpId="0"/>
      <p:bldP spid="194" grpId="0"/>
      <p:bldP spid="196" grpId="0" animBg="1"/>
      <p:bldP spid="197" grpId="0" animBg="1"/>
      <p:bldP spid="200" grpId="0" animBg="1"/>
      <p:bldP spid="201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37" grpId="0" animBg="1"/>
      <p:bldP spid="238" grpId="0" animBg="1"/>
      <p:bldP spid="242" grpId="0" animBg="1"/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7" grpId="0" animBg="1"/>
      <p:bldP spid="258" grpId="0"/>
      <p:bldP spid="259" grpId="0"/>
      <p:bldP spid="260" grpId="0" animBg="1"/>
      <p:bldP spid="261" grpId="0"/>
      <p:bldP spid="267" grpId="0"/>
      <p:bldP spid="268" grpId="0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302" grpId="0" animBg="1"/>
      <p:bldP spid="303" grpId="0" animBg="1"/>
      <p:bldP spid="306" grpId="0" animBg="1"/>
      <p:bldP spid="307" grpId="0" animBg="1"/>
      <p:bldP spid="310" grpId="0"/>
      <p:bldP spid="315" grpId="0"/>
      <p:bldP spid="346" grpId="0"/>
      <p:bldP spid="347" grpId="0"/>
      <p:bldP spid="349" grpId="0"/>
      <p:bldP spid="350" grpId="0"/>
      <p:bldP spid="352" grpId="0"/>
      <p:bldP spid="353" grpId="0"/>
      <p:bldP spid="393" grpId="0"/>
      <p:bldP spid="394" grpId="0"/>
      <p:bldP spid="397" grpId="0"/>
      <p:bldP spid="398" grpId="0"/>
      <p:bldP spid="401" grpId="0" animBg="1"/>
      <p:bldP spid="402" grpId="0"/>
      <p:bldP spid="403" grpId="0"/>
      <p:bldP spid="404" grpId="0" animBg="1"/>
      <p:bldP spid="405" grpId="0"/>
      <p:bldP spid="40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111">
            <a:extLst>
              <a:ext uri="{FF2B5EF4-FFF2-40B4-BE49-F238E27FC236}">
                <a16:creationId xmlns:a16="http://schemas.microsoft.com/office/drawing/2014/main" id="{D21F73FE-7A90-403A-9FBB-61E0FB71985A}"/>
              </a:ext>
            </a:extLst>
          </p:cNvPr>
          <p:cNvSpPr/>
          <p:nvPr/>
        </p:nvSpPr>
        <p:spPr bwMode="auto">
          <a:xfrm>
            <a:off x="2386114" y="4946651"/>
            <a:ext cx="220066" cy="174624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13D3CFB-F228-4A69-880A-84EB12C79194}"/>
              </a:ext>
            </a:extLst>
          </p:cNvPr>
          <p:cNvSpPr/>
          <p:nvPr/>
        </p:nvSpPr>
        <p:spPr bwMode="auto">
          <a:xfrm>
            <a:off x="6914655" y="2578100"/>
            <a:ext cx="220066" cy="174624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C21FFA36-2125-4CEC-800D-BF5974A999B3}"/>
              </a:ext>
            </a:extLst>
          </p:cNvPr>
          <p:cNvSpPr/>
          <p:nvPr/>
        </p:nvSpPr>
        <p:spPr bwMode="auto">
          <a:xfrm>
            <a:off x="2089746" y="2927350"/>
            <a:ext cx="220066" cy="174624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E0F6AD-934D-44F4-8FA8-04B59AEDB76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Graham’s Scan</a:t>
            </a:r>
          </a:p>
        </p:txBody>
      </p:sp>
      <p:sp>
        <p:nvSpPr>
          <p:cNvPr id="270" name="Oval 5"/>
          <p:cNvSpPr>
            <a:spLocks noChangeArrowheads="1"/>
          </p:cNvSpPr>
          <p:nvPr/>
        </p:nvSpPr>
        <p:spPr bwMode="auto">
          <a:xfrm>
            <a:off x="1196975" y="2190750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1" name="Oval 6"/>
          <p:cNvSpPr>
            <a:spLocks noChangeArrowheads="1"/>
          </p:cNvSpPr>
          <p:nvPr/>
        </p:nvSpPr>
        <p:spPr bwMode="auto">
          <a:xfrm>
            <a:off x="1941513" y="2892425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2" name="Oval 8"/>
          <p:cNvSpPr>
            <a:spLocks noChangeArrowheads="1"/>
          </p:cNvSpPr>
          <p:nvPr/>
        </p:nvSpPr>
        <p:spPr bwMode="auto">
          <a:xfrm>
            <a:off x="1493838" y="279241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3" name="Oval 10"/>
          <p:cNvSpPr>
            <a:spLocks noChangeArrowheads="1"/>
          </p:cNvSpPr>
          <p:nvPr/>
        </p:nvSpPr>
        <p:spPr bwMode="auto">
          <a:xfrm>
            <a:off x="1714500" y="2251075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4" name="Oval 11"/>
          <p:cNvSpPr>
            <a:spLocks noChangeArrowheads="1"/>
          </p:cNvSpPr>
          <p:nvPr/>
        </p:nvSpPr>
        <p:spPr bwMode="auto">
          <a:xfrm>
            <a:off x="1073150" y="2552700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5" name="Oval 24"/>
          <p:cNvSpPr>
            <a:spLocks noChangeArrowheads="1"/>
          </p:cNvSpPr>
          <p:nvPr/>
        </p:nvSpPr>
        <p:spPr bwMode="auto">
          <a:xfrm>
            <a:off x="728663" y="200342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6" name="Oval 25"/>
          <p:cNvSpPr>
            <a:spLocks noChangeArrowheads="1"/>
          </p:cNvSpPr>
          <p:nvPr/>
        </p:nvSpPr>
        <p:spPr bwMode="auto">
          <a:xfrm>
            <a:off x="1582738" y="1790700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7" name="Oval 26"/>
          <p:cNvSpPr>
            <a:spLocks noChangeArrowheads="1"/>
          </p:cNvSpPr>
          <p:nvPr/>
        </p:nvSpPr>
        <p:spPr bwMode="auto">
          <a:xfrm>
            <a:off x="679450" y="26193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2" name="Oval 27"/>
          <p:cNvSpPr>
            <a:spLocks noChangeArrowheads="1"/>
          </p:cNvSpPr>
          <p:nvPr/>
        </p:nvSpPr>
        <p:spPr bwMode="auto">
          <a:xfrm>
            <a:off x="1347788" y="301625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3" name="Oval 28"/>
          <p:cNvSpPr>
            <a:spLocks noChangeArrowheads="1"/>
          </p:cNvSpPr>
          <p:nvPr/>
        </p:nvSpPr>
        <p:spPr bwMode="auto">
          <a:xfrm>
            <a:off x="2052638" y="18938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6" name="Oval 29"/>
          <p:cNvSpPr>
            <a:spLocks noChangeArrowheads="1"/>
          </p:cNvSpPr>
          <p:nvPr/>
        </p:nvSpPr>
        <p:spPr bwMode="auto">
          <a:xfrm>
            <a:off x="2260600" y="26066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7" name="Oval 30"/>
          <p:cNvSpPr>
            <a:spLocks noChangeArrowheads="1"/>
          </p:cNvSpPr>
          <p:nvPr/>
        </p:nvSpPr>
        <p:spPr bwMode="auto">
          <a:xfrm>
            <a:off x="2127250" y="3143250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10" name="Rectangle 309"/>
          <p:cNvSpPr>
            <a:spLocks noChangeArrowheads="1"/>
          </p:cNvSpPr>
          <p:nvPr/>
        </p:nvSpPr>
        <p:spPr bwMode="auto">
          <a:xfrm>
            <a:off x="396875" y="24431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15" name="Rectangle 314"/>
          <p:cNvSpPr>
            <a:spLocks noChangeArrowheads="1"/>
          </p:cNvSpPr>
          <p:nvPr/>
        </p:nvSpPr>
        <p:spPr bwMode="auto">
          <a:xfrm>
            <a:off x="506413" y="17303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346" name="Rectangle 345"/>
          <p:cNvSpPr>
            <a:spLocks noChangeArrowheads="1"/>
          </p:cNvSpPr>
          <p:nvPr/>
        </p:nvSpPr>
        <p:spPr bwMode="auto">
          <a:xfrm>
            <a:off x="904875" y="226218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347" name="Rectangle 346"/>
          <p:cNvSpPr>
            <a:spLocks noChangeArrowheads="1"/>
          </p:cNvSpPr>
          <p:nvPr/>
        </p:nvSpPr>
        <p:spPr bwMode="auto">
          <a:xfrm>
            <a:off x="1098550" y="18653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349" name="Rectangle 348"/>
          <p:cNvSpPr>
            <a:spLocks noChangeArrowheads="1"/>
          </p:cNvSpPr>
          <p:nvPr/>
        </p:nvSpPr>
        <p:spPr bwMode="auto">
          <a:xfrm>
            <a:off x="1204913" y="270986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50" name="Rectangle 349"/>
          <p:cNvSpPr>
            <a:spLocks noChangeArrowheads="1"/>
          </p:cNvSpPr>
          <p:nvPr/>
        </p:nvSpPr>
        <p:spPr bwMode="auto">
          <a:xfrm>
            <a:off x="1384300" y="2514600"/>
            <a:ext cx="314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352" name="Rectangle 351"/>
          <p:cNvSpPr>
            <a:spLocks noChangeArrowheads="1"/>
          </p:cNvSpPr>
          <p:nvPr/>
        </p:nvSpPr>
        <p:spPr bwMode="auto">
          <a:xfrm>
            <a:off x="1600200" y="19478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353" name="Rectangle 352"/>
          <p:cNvSpPr>
            <a:spLocks noChangeArrowheads="1"/>
          </p:cNvSpPr>
          <p:nvPr/>
        </p:nvSpPr>
        <p:spPr bwMode="auto">
          <a:xfrm>
            <a:off x="1789113" y="2578100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393" name="Rectangle 392"/>
          <p:cNvSpPr>
            <a:spLocks noChangeArrowheads="1"/>
          </p:cNvSpPr>
          <p:nvPr/>
        </p:nvSpPr>
        <p:spPr bwMode="auto">
          <a:xfrm>
            <a:off x="1908175" y="1598613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394" name="Rectangle 393"/>
          <p:cNvSpPr>
            <a:spLocks noChangeArrowheads="1"/>
          </p:cNvSpPr>
          <p:nvPr/>
        </p:nvSpPr>
        <p:spPr bwMode="auto">
          <a:xfrm>
            <a:off x="2022475" y="2867025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397" name="Rectangle 396"/>
          <p:cNvSpPr>
            <a:spLocks noChangeArrowheads="1"/>
          </p:cNvSpPr>
          <p:nvPr/>
        </p:nvSpPr>
        <p:spPr bwMode="auto">
          <a:xfrm>
            <a:off x="2227263" y="2263775"/>
            <a:ext cx="3635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398" name="TextBox 397"/>
          <p:cNvSpPr txBox="1">
            <a:spLocks noChangeArrowheads="1"/>
          </p:cNvSpPr>
          <p:nvPr/>
        </p:nvSpPr>
        <p:spPr bwMode="auto">
          <a:xfrm>
            <a:off x="2546350" y="2922588"/>
            <a:ext cx="1181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Left turn</a:t>
            </a:r>
          </a:p>
        </p:txBody>
      </p:sp>
      <p:cxnSp>
        <p:nvCxnSpPr>
          <p:cNvPr id="399" name="Straight Connector 398"/>
          <p:cNvCxnSpPr>
            <a:cxnSpLocks noChangeShapeType="1"/>
            <a:endCxn id="302" idx="7"/>
          </p:cNvCxnSpPr>
          <p:nvPr/>
        </p:nvCxnSpPr>
        <p:spPr bwMode="auto">
          <a:xfrm>
            <a:off x="760413" y="2643188"/>
            <a:ext cx="658812" cy="382587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0" name="Straight Connector 399"/>
          <p:cNvCxnSpPr>
            <a:cxnSpLocks noChangeShapeType="1"/>
            <a:stCxn id="302" idx="7"/>
            <a:endCxn id="307" idx="1"/>
          </p:cNvCxnSpPr>
          <p:nvPr/>
        </p:nvCxnSpPr>
        <p:spPr bwMode="auto">
          <a:xfrm>
            <a:off x="1419225" y="3025775"/>
            <a:ext cx="720725" cy="127000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1" name="Freeform 400"/>
          <p:cNvSpPr>
            <a:spLocks/>
          </p:cNvSpPr>
          <p:nvPr/>
        </p:nvSpPr>
        <p:spPr bwMode="auto">
          <a:xfrm>
            <a:off x="2840038" y="1825625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2" name="Rectangle 401"/>
          <p:cNvSpPr>
            <a:spLocks noChangeArrowheads="1"/>
          </p:cNvSpPr>
          <p:nvPr/>
        </p:nvSpPr>
        <p:spPr bwMode="auto">
          <a:xfrm>
            <a:off x="2827338" y="25590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403" name="Rectangle 402"/>
          <p:cNvSpPr>
            <a:spLocks noChangeArrowheads="1"/>
          </p:cNvSpPr>
          <p:nvPr/>
        </p:nvSpPr>
        <p:spPr bwMode="auto">
          <a:xfrm>
            <a:off x="2827338" y="23685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404" name="Right Arrow 403"/>
          <p:cNvSpPr>
            <a:spLocks noChangeArrowheads="1"/>
          </p:cNvSpPr>
          <p:nvPr/>
        </p:nvSpPr>
        <p:spPr bwMode="auto">
          <a:xfrm>
            <a:off x="3613150" y="2436813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05" name="TextBox 404"/>
          <p:cNvSpPr txBox="1">
            <a:spLocks noChangeArrowheads="1"/>
          </p:cNvSpPr>
          <p:nvPr/>
        </p:nvSpPr>
        <p:spPr bwMode="auto">
          <a:xfrm>
            <a:off x="3540125" y="2036763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144" name="Oval 5"/>
          <p:cNvSpPr>
            <a:spLocks noChangeArrowheads="1"/>
          </p:cNvSpPr>
          <p:nvPr/>
        </p:nvSpPr>
        <p:spPr bwMode="auto">
          <a:xfrm>
            <a:off x="5821363" y="2427288"/>
            <a:ext cx="84137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5" name="Oval 6"/>
          <p:cNvSpPr>
            <a:spLocks noChangeArrowheads="1"/>
          </p:cNvSpPr>
          <p:nvPr/>
        </p:nvSpPr>
        <p:spPr bwMode="auto">
          <a:xfrm>
            <a:off x="6567488" y="3128963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6" name="Oval 8"/>
          <p:cNvSpPr>
            <a:spLocks noChangeArrowheads="1"/>
          </p:cNvSpPr>
          <p:nvPr/>
        </p:nvSpPr>
        <p:spPr bwMode="auto">
          <a:xfrm>
            <a:off x="6118225" y="3028950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7" name="Oval 10"/>
          <p:cNvSpPr>
            <a:spLocks noChangeArrowheads="1"/>
          </p:cNvSpPr>
          <p:nvPr/>
        </p:nvSpPr>
        <p:spPr bwMode="auto">
          <a:xfrm>
            <a:off x="6338888" y="2487613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" name="Oval 11"/>
          <p:cNvSpPr>
            <a:spLocks noChangeArrowheads="1"/>
          </p:cNvSpPr>
          <p:nvPr/>
        </p:nvSpPr>
        <p:spPr bwMode="auto">
          <a:xfrm>
            <a:off x="5699125" y="2789238"/>
            <a:ext cx="84138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9" name="Oval 24"/>
          <p:cNvSpPr>
            <a:spLocks noChangeArrowheads="1"/>
          </p:cNvSpPr>
          <p:nvPr/>
        </p:nvSpPr>
        <p:spPr bwMode="auto">
          <a:xfrm>
            <a:off x="5353050" y="2239963"/>
            <a:ext cx="85725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0" name="Oval 25"/>
          <p:cNvSpPr>
            <a:spLocks noChangeArrowheads="1"/>
          </p:cNvSpPr>
          <p:nvPr/>
        </p:nvSpPr>
        <p:spPr bwMode="auto">
          <a:xfrm>
            <a:off x="6208713" y="202565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1" name="Oval 26"/>
          <p:cNvSpPr>
            <a:spLocks noChangeArrowheads="1"/>
          </p:cNvSpPr>
          <p:nvPr/>
        </p:nvSpPr>
        <p:spPr bwMode="auto">
          <a:xfrm>
            <a:off x="5305425" y="285591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2" name="Oval 27"/>
          <p:cNvSpPr>
            <a:spLocks noChangeArrowheads="1"/>
          </p:cNvSpPr>
          <p:nvPr/>
        </p:nvSpPr>
        <p:spPr bwMode="auto">
          <a:xfrm>
            <a:off x="5973763" y="3252788"/>
            <a:ext cx="82550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3" name="Oval 28"/>
          <p:cNvSpPr>
            <a:spLocks noChangeArrowheads="1"/>
          </p:cNvSpPr>
          <p:nvPr/>
        </p:nvSpPr>
        <p:spPr bwMode="auto">
          <a:xfrm>
            <a:off x="6678613" y="2128838"/>
            <a:ext cx="82550" cy="66675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" name="Oval 29"/>
          <p:cNvSpPr>
            <a:spLocks noChangeArrowheads="1"/>
          </p:cNvSpPr>
          <p:nvPr/>
        </p:nvSpPr>
        <p:spPr bwMode="auto">
          <a:xfrm>
            <a:off x="6886575" y="2843213"/>
            <a:ext cx="82550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5" name="Oval 30"/>
          <p:cNvSpPr>
            <a:spLocks noChangeArrowheads="1"/>
          </p:cNvSpPr>
          <p:nvPr/>
        </p:nvSpPr>
        <p:spPr bwMode="auto">
          <a:xfrm>
            <a:off x="6753225" y="3379788"/>
            <a:ext cx="82550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4" name="Rectangle 163"/>
          <p:cNvSpPr>
            <a:spLocks noChangeArrowheads="1"/>
          </p:cNvSpPr>
          <p:nvPr/>
        </p:nvSpPr>
        <p:spPr bwMode="auto">
          <a:xfrm>
            <a:off x="5021263" y="2679700"/>
            <a:ext cx="314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68" name="Rectangle 167"/>
          <p:cNvSpPr>
            <a:spLocks noChangeArrowheads="1"/>
          </p:cNvSpPr>
          <p:nvPr/>
        </p:nvSpPr>
        <p:spPr bwMode="auto">
          <a:xfrm>
            <a:off x="5132388" y="19669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198" name="Rectangle 197"/>
          <p:cNvSpPr>
            <a:spLocks noChangeArrowheads="1"/>
          </p:cNvSpPr>
          <p:nvPr/>
        </p:nvSpPr>
        <p:spPr bwMode="auto">
          <a:xfrm>
            <a:off x="5530850" y="24971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99" name="Rectangle 198"/>
          <p:cNvSpPr>
            <a:spLocks noChangeArrowheads="1"/>
          </p:cNvSpPr>
          <p:nvPr/>
        </p:nvSpPr>
        <p:spPr bwMode="auto">
          <a:xfrm>
            <a:off x="5724525" y="2101850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202" name="Rectangle 201"/>
          <p:cNvSpPr>
            <a:spLocks noChangeArrowheads="1"/>
          </p:cNvSpPr>
          <p:nvPr/>
        </p:nvSpPr>
        <p:spPr bwMode="auto">
          <a:xfrm>
            <a:off x="5829300" y="2946400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03" name="Rectangle 202"/>
          <p:cNvSpPr>
            <a:spLocks noChangeArrowheads="1"/>
          </p:cNvSpPr>
          <p:nvPr/>
        </p:nvSpPr>
        <p:spPr bwMode="auto">
          <a:xfrm>
            <a:off x="6010275" y="27511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209" name="Rectangle 208"/>
          <p:cNvSpPr>
            <a:spLocks noChangeArrowheads="1"/>
          </p:cNvSpPr>
          <p:nvPr/>
        </p:nvSpPr>
        <p:spPr bwMode="auto">
          <a:xfrm>
            <a:off x="6226175" y="2184400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210" name="Rectangle 209"/>
          <p:cNvSpPr>
            <a:spLocks noChangeArrowheads="1"/>
          </p:cNvSpPr>
          <p:nvPr/>
        </p:nvSpPr>
        <p:spPr bwMode="auto">
          <a:xfrm>
            <a:off x="6415088" y="281463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211" name="Rectangle 210"/>
          <p:cNvSpPr>
            <a:spLocks noChangeArrowheads="1"/>
          </p:cNvSpPr>
          <p:nvPr/>
        </p:nvSpPr>
        <p:spPr bwMode="auto">
          <a:xfrm>
            <a:off x="6534150" y="1835150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212" name="Rectangle 211"/>
          <p:cNvSpPr>
            <a:spLocks noChangeArrowheads="1"/>
          </p:cNvSpPr>
          <p:nvPr/>
        </p:nvSpPr>
        <p:spPr bwMode="auto">
          <a:xfrm>
            <a:off x="6648450" y="3103563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213" name="Rectangle 212"/>
          <p:cNvSpPr>
            <a:spLocks noChangeArrowheads="1"/>
          </p:cNvSpPr>
          <p:nvPr/>
        </p:nvSpPr>
        <p:spPr bwMode="auto">
          <a:xfrm>
            <a:off x="6851650" y="2500313"/>
            <a:ext cx="3651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214" name="TextBox 213"/>
          <p:cNvSpPr txBox="1">
            <a:spLocks noChangeArrowheads="1"/>
          </p:cNvSpPr>
          <p:nvPr/>
        </p:nvSpPr>
        <p:spPr bwMode="auto">
          <a:xfrm>
            <a:off x="7170738" y="3159125"/>
            <a:ext cx="118268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Left turn</a:t>
            </a:r>
          </a:p>
        </p:txBody>
      </p:sp>
      <p:cxnSp>
        <p:nvCxnSpPr>
          <p:cNvPr id="215" name="Straight Connector 214"/>
          <p:cNvCxnSpPr>
            <a:cxnSpLocks noChangeShapeType="1"/>
            <a:endCxn id="152" idx="7"/>
          </p:cNvCxnSpPr>
          <p:nvPr/>
        </p:nvCxnSpPr>
        <p:spPr bwMode="auto">
          <a:xfrm>
            <a:off x="5386388" y="2879725"/>
            <a:ext cx="658812" cy="382588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6" name="Straight Connector 215"/>
          <p:cNvCxnSpPr>
            <a:cxnSpLocks noChangeShapeType="1"/>
            <a:stCxn id="152" idx="7"/>
            <a:endCxn id="155" idx="1"/>
          </p:cNvCxnSpPr>
          <p:nvPr/>
        </p:nvCxnSpPr>
        <p:spPr bwMode="auto">
          <a:xfrm>
            <a:off x="6045200" y="3262313"/>
            <a:ext cx="719138" cy="127000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7" name="Freeform 216"/>
          <p:cNvSpPr>
            <a:spLocks/>
          </p:cNvSpPr>
          <p:nvPr/>
        </p:nvSpPr>
        <p:spPr bwMode="auto">
          <a:xfrm>
            <a:off x="7464425" y="2062163"/>
            <a:ext cx="298450" cy="1046162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2 h 1257300"/>
              <a:gd name="T4" fmla="*/ 215606 w 361950"/>
              <a:gd name="T5" fmla="*/ 870702 h 1257300"/>
              <a:gd name="T6" fmla="*/ 245791 w 361950"/>
              <a:gd name="T7" fmla="*/ 870702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8" name="Rectangle 217"/>
          <p:cNvSpPr>
            <a:spLocks noChangeArrowheads="1"/>
          </p:cNvSpPr>
          <p:nvPr/>
        </p:nvSpPr>
        <p:spPr bwMode="auto">
          <a:xfrm>
            <a:off x="7451725" y="2795588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19" name="Rectangle 218"/>
          <p:cNvSpPr>
            <a:spLocks noChangeArrowheads="1"/>
          </p:cNvSpPr>
          <p:nvPr/>
        </p:nvSpPr>
        <p:spPr bwMode="auto">
          <a:xfrm>
            <a:off x="7451725" y="2605088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20" name="Right Arrow 219"/>
          <p:cNvSpPr>
            <a:spLocks noChangeArrowheads="1"/>
          </p:cNvSpPr>
          <p:nvPr/>
        </p:nvSpPr>
        <p:spPr bwMode="auto">
          <a:xfrm>
            <a:off x="8239125" y="2673350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1" name="TextBox 220"/>
          <p:cNvSpPr txBox="1">
            <a:spLocks noChangeArrowheads="1"/>
          </p:cNvSpPr>
          <p:nvPr/>
        </p:nvSpPr>
        <p:spPr bwMode="auto">
          <a:xfrm>
            <a:off x="8166100" y="2273300"/>
            <a:ext cx="7159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222" name="Rectangle 221"/>
          <p:cNvSpPr>
            <a:spLocks noChangeArrowheads="1"/>
          </p:cNvSpPr>
          <p:nvPr/>
        </p:nvSpPr>
        <p:spPr bwMode="auto">
          <a:xfrm>
            <a:off x="7456488" y="2432050"/>
            <a:ext cx="355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cxnSp>
        <p:nvCxnSpPr>
          <p:cNvPr id="223" name="Straight Connector 222"/>
          <p:cNvCxnSpPr>
            <a:cxnSpLocks noChangeShapeType="1"/>
            <a:endCxn id="154" idx="0"/>
          </p:cNvCxnSpPr>
          <p:nvPr/>
        </p:nvCxnSpPr>
        <p:spPr bwMode="auto">
          <a:xfrm flipV="1">
            <a:off x="6799263" y="2843213"/>
            <a:ext cx="128587" cy="571500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4" name="Oval 5"/>
          <p:cNvSpPr>
            <a:spLocks noChangeArrowheads="1"/>
          </p:cNvSpPr>
          <p:nvPr/>
        </p:nvSpPr>
        <p:spPr bwMode="auto">
          <a:xfrm>
            <a:off x="1303338" y="4773613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5" name="Oval 6"/>
          <p:cNvSpPr>
            <a:spLocks noChangeArrowheads="1"/>
          </p:cNvSpPr>
          <p:nvPr/>
        </p:nvSpPr>
        <p:spPr bwMode="auto">
          <a:xfrm>
            <a:off x="2047875" y="5475288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6" name="Oval 8"/>
          <p:cNvSpPr>
            <a:spLocks noChangeArrowheads="1"/>
          </p:cNvSpPr>
          <p:nvPr/>
        </p:nvSpPr>
        <p:spPr bwMode="auto">
          <a:xfrm>
            <a:off x="1600200" y="5376863"/>
            <a:ext cx="84138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7" name="Oval 10"/>
          <p:cNvSpPr>
            <a:spLocks noChangeArrowheads="1"/>
          </p:cNvSpPr>
          <p:nvPr/>
        </p:nvSpPr>
        <p:spPr bwMode="auto">
          <a:xfrm>
            <a:off x="1820863" y="4833938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8" name="Oval 11"/>
          <p:cNvSpPr>
            <a:spLocks noChangeArrowheads="1"/>
          </p:cNvSpPr>
          <p:nvPr/>
        </p:nvSpPr>
        <p:spPr bwMode="auto">
          <a:xfrm>
            <a:off x="1179513" y="5135563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" name="Oval 24"/>
          <p:cNvSpPr>
            <a:spLocks noChangeArrowheads="1"/>
          </p:cNvSpPr>
          <p:nvPr/>
        </p:nvSpPr>
        <p:spPr bwMode="auto">
          <a:xfrm>
            <a:off x="835025" y="4587875"/>
            <a:ext cx="85725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" name="Oval 25"/>
          <p:cNvSpPr>
            <a:spLocks noChangeArrowheads="1"/>
          </p:cNvSpPr>
          <p:nvPr/>
        </p:nvSpPr>
        <p:spPr bwMode="auto">
          <a:xfrm>
            <a:off x="1690688" y="4373563"/>
            <a:ext cx="82550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1" name="Oval 26"/>
          <p:cNvSpPr>
            <a:spLocks noChangeArrowheads="1"/>
          </p:cNvSpPr>
          <p:nvPr/>
        </p:nvSpPr>
        <p:spPr bwMode="auto">
          <a:xfrm>
            <a:off x="787400" y="5203825"/>
            <a:ext cx="82550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2" name="Oval 27"/>
          <p:cNvSpPr>
            <a:spLocks noChangeArrowheads="1"/>
          </p:cNvSpPr>
          <p:nvPr/>
        </p:nvSpPr>
        <p:spPr bwMode="auto">
          <a:xfrm>
            <a:off x="1454150" y="559911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3" name="Oval 28"/>
          <p:cNvSpPr>
            <a:spLocks noChangeArrowheads="1"/>
          </p:cNvSpPr>
          <p:nvPr/>
        </p:nvSpPr>
        <p:spPr bwMode="auto">
          <a:xfrm>
            <a:off x="2159000" y="4476750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4" name="Oval 29"/>
          <p:cNvSpPr>
            <a:spLocks noChangeArrowheads="1"/>
          </p:cNvSpPr>
          <p:nvPr/>
        </p:nvSpPr>
        <p:spPr bwMode="auto">
          <a:xfrm>
            <a:off x="2366963" y="518953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5" name="Oval 30"/>
          <p:cNvSpPr>
            <a:spLocks noChangeArrowheads="1"/>
          </p:cNvSpPr>
          <p:nvPr/>
        </p:nvSpPr>
        <p:spPr bwMode="auto">
          <a:xfrm>
            <a:off x="2233613" y="572611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6" name="Rectangle 235"/>
          <p:cNvSpPr>
            <a:spLocks noChangeArrowheads="1"/>
          </p:cNvSpPr>
          <p:nvPr/>
        </p:nvSpPr>
        <p:spPr bwMode="auto">
          <a:xfrm>
            <a:off x="503238" y="50276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39" name="Rectangle 238"/>
          <p:cNvSpPr>
            <a:spLocks noChangeArrowheads="1"/>
          </p:cNvSpPr>
          <p:nvPr/>
        </p:nvSpPr>
        <p:spPr bwMode="auto">
          <a:xfrm>
            <a:off x="612775" y="43132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240" name="Rectangle 239"/>
          <p:cNvSpPr>
            <a:spLocks noChangeArrowheads="1"/>
          </p:cNvSpPr>
          <p:nvPr/>
        </p:nvSpPr>
        <p:spPr bwMode="auto">
          <a:xfrm>
            <a:off x="1011238" y="4845050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241" name="Rectangle 240"/>
          <p:cNvSpPr>
            <a:spLocks noChangeArrowheads="1"/>
          </p:cNvSpPr>
          <p:nvPr/>
        </p:nvSpPr>
        <p:spPr bwMode="auto">
          <a:xfrm>
            <a:off x="1204913" y="44481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262" name="Rectangle 261"/>
          <p:cNvSpPr>
            <a:spLocks noChangeArrowheads="1"/>
          </p:cNvSpPr>
          <p:nvPr/>
        </p:nvSpPr>
        <p:spPr bwMode="auto">
          <a:xfrm>
            <a:off x="1311275" y="529272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63" name="Rectangle 262"/>
          <p:cNvSpPr>
            <a:spLocks noChangeArrowheads="1"/>
          </p:cNvSpPr>
          <p:nvPr/>
        </p:nvSpPr>
        <p:spPr bwMode="auto">
          <a:xfrm>
            <a:off x="1492250" y="5099050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264" name="Rectangle 263"/>
          <p:cNvSpPr>
            <a:spLocks noChangeArrowheads="1"/>
          </p:cNvSpPr>
          <p:nvPr/>
        </p:nvSpPr>
        <p:spPr bwMode="auto">
          <a:xfrm>
            <a:off x="1708150" y="45323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265" name="Rectangle 264"/>
          <p:cNvSpPr>
            <a:spLocks noChangeArrowheads="1"/>
          </p:cNvSpPr>
          <p:nvPr/>
        </p:nvSpPr>
        <p:spPr bwMode="auto">
          <a:xfrm>
            <a:off x="1895475" y="5162550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278" name="Rectangle 277"/>
          <p:cNvSpPr>
            <a:spLocks noChangeArrowheads="1"/>
          </p:cNvSpPr>
          <p:nvPr/>
        </p:nvSpPr>
        <p:spPr bwMode="auto">
          <a:xfrm>
            <a:off x="2014538" y="4181475"/>
            <a:ext cx="365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279" name="Rectangle 278"/>
          <p:cNvSpPr>
            <a:spLocks noChangeArrowheads="1"/>
          </p:cNvSpPr>
          <p:nvPr/>
        </p:nvSpPr>
        <p:spPr bwMode="auto">
          <a:xfrm>
            <a:off x="2130425" y="5449888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280" name="Rectangle 279"/>
          <p:cNvSpPr>
            <a:spLocks noChangeArrowheads="1"/>
          </p:cNvSpPr>
          <p:nvPr/>
        </p:nvSpPr>
        <p:spPr bwMode="auto">
          <a:xfrm>
            <a:off x="2333625" y="4846638"/>
            <a:ext cx="3635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cxnSp>
        <p:nvCxnSpPr>
          <p:cNvPr id="282" name="Straight Connector 281"/>
          <p:cNvCxnSpPr>
            <a:cxnSpLocks noChangeShapeType="1"/>
            <a:endCxn id="232" idx="7"/>
          </p:cNvCxnSpPr>
          <p:nvPr/>
        </p:nvCxnSpPr>
        <p:spPr bwMode="auto">
          <a:xfrm>
            <a:off x="868363" y="5226050"/>
            <a:ext cx="657225" cy="382588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3" name="Straight Connector 282"/>
          <p:cNvCxnSpPr>
            <a:cxnSpLocks noChangeShapeType="1"/>
            <a:stCxn id="232" idx="7"/>
            <a:endCxn id="235" idx="1"/>
          </p:cNvCxnSpPr>
          <p:nvPr/>
        </p:nvCxnSpPr>
        <p:spPr bwMode="auto">
          <a:xfrm>
            <a:off x="1525588" y="5608638"/>
            <a:ext cx="720725" cy="1270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4" name="Freeform 283"/>
          <p:cNvSpPr>
            <a:spLocks/>
          </p:cNvSpPr>
          <p:nvPr/>
        </p:nvSpPr>
        <p:spPr bwMode="auto">
          <a:xfrm>
            <a:off x="2946400" y="4408488"/>
            <a:ext cx="298450" cy="1046162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2 h 1257300"/>
              <a:gd name="T4" fmla="*/ 215606 w 361950"/>
              <a:gd name="T5" fmla="*/ 870702 h 1257300"/>
              <a:gd name="T6" fmla="*/ 245791 w 361950"/>
              <a:gd name="T7" fmla="*/ 870702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5" name="Rectangle 284"/>
          <p:cNvSpPr>
            <a:spLocks noChangeArrowheads="1"/>
          </p:cNvSpPr>
          <p:nvPr/>
        </p:nvSpPr>
        <p:spPr bwMode="auto">
          <a:xfrm>
            <a:off x="2933700" y="51419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86" name="Rectangle 285"/>
          <p:cNvSpPr>
            <a:spLocks noChangeArrowheads="1"/>
          </p:cNvSpPr>
          <p:nvPr/>
        </p:nvSpPr>
        <p:spPr bwMode="auto">
          <a:xfrm>
            <a:off x="2933700" y="49514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89" name="Rectangle 288"/>
          <p:cNvSpPr>
            <a:spLocks noChangeArrowheads="1"/>
          </p:cNvSpPr>
          <p:nvPr/>
        </p:nvSpPr>
        <p:spPr bwMode="auto">
          <a:xfrm>
            <a:off x="2936875" y="4779963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cxnSp>
        <p:nvCxnSpPr>
          <p:cNvPr id="290" name="Straight Connector 289"/>
          <p:cNvCxnSpPr>
            <a:cxnSpLocks noChangeShapeType="1"/>
            <a:endCxn id="234" idx="0"/>
          </p:cNvCxnSpPr>
          <p:nvPr/>
        </p:nvCxnSpPr>
        <p:spPr bwMode="auto">
          <a:xfrm flipV="1">
            <a:off x="2281238" y="5189538"/>
            <a:ext cx="128587" cy="5715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0" name="Rectangle 329"/>
          <p:cNvSpPr>
            <a:spLocks noChangeArrowheads="1"/>
          </p:cNvSpPr>
          <p:nvPr/>
        </p:nvSpPr>
        <p:spPr bwMode="auto">
          <a:xfrm>
            <a:off x="2944813" y="4595813"/>
            <a:ext cx="3651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5606649-0C57-4E33-935A-8F36ED1BB0DC}"/>
              </a:ext>
            </a:extLst>
          </p:cNvPr>
          <p:cNvSpPr/>
          <p:nvPr/>
        </p:nvSpPr>
        <p:spPr bwMode="auto">
          <a:xfrm>
            <a:off x="1298575" y="326353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5DB3EB4-7299-4ADE-BA7B-4EF0FCAEF081}"/>
              </a:ext>
            </a:extLst>
          </p:cNvPr>
          <p:cNvSpPr/>
          <p:nvPr/>
        </p:nvSpPr>
        <p:spPr bwMode="auto">
          <a:xfrm>
            <a:off x="2926556" y="478753"/>
            <a:ext cx="137715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D26F4AF-82C8-4334-BFE4-E714A432DAE9}"/>
              </a:ext>
            </a:extLst>
          </p:cNvPr>
          <p:cNvSpPr/>
          <p:nvPr/>
        </p:nvSpPr>
        <p:spPr bwMode="auto">
          <a:xfrm>
            <a:off x="214710" y="326353"/>
            <a:ext cx="72628" cy="152400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9" name="Picture 108">
            <a:extLst>
              <a:ext uri="{FF2B5EF4-FFF2-40B4-BE49-F238E27FC236}">
                <a16:creationId xmlns:a16="http://schemas.microsoft.com/office/drawing/2014/main" id="{0C4A308D-51A8-4228-8C2A-023197A3EC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0" t="46392" r="4963" b="9005"/>
          <a:stretch/>
        </p:blipFill>
        <p:spPr>
          <a:xfrm>
            <a:off x="11113" y="-26743"/>
            <a:ext cx="4194175" cy="1010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06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1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302" grpId="0" animBg="1"/>
      <p:bldP spid="303" grpId="0" animBg="1"/>
      <p:bldP spid="306" grpId="0" animBg="1"/>
      <p:bldP spid="307" grpId="0" animBg="1"/>
      <p:bldP spid="310" grpId="0"/>
      <p:bldP spid="315" grpId="0"/>
      <p:bldP spid="346" grpId="0"/>
      <p:bldP spid="347" grpId="0"/>
      <p:bldP spid="349" grpId="0"/>
      <p:bldP spid="350" grpId="0"/>
      <p:bldP spid="352" grpId="0"/>
      <p:bldP spid="353" grpId="0"/>
      <p:bldP spid="393" grpId="0"/>
      <p:bldP spid="394" grpId="0"/>
      <p:bldP spid="397" grpId="0"/>
      <p:bldP spid="398" grpId="0"/>
      <p:bldP spid="401" grpId="0" animBg="1"/>
      <p:bldP spid="402" grpId="0"/>
      <p:bldP spid="403" grpId="0"/>
      <p:bldP spid="404" grpId="0" animBg="1"/>
      <p:bldP spid="405" grpId="0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64" grpId="0"/>
      <p:bldP spid="168" grpId="0"/>
      <p:bldP spid="198" grpId="0"/>
      <p:bldP spid="199" grpId="0"/>
      <p:bldP spid="202" grpId="0"/>
      <p:bldP spid="203" grpId="0"/>
      <p:bldP spid="209" grpId="0"/>
      <p:bldP spid="210" grpId="0"/>
      <p:bldP spid="211" grpId="0"/>
      <p:bldP spid="212" grpId="0"/>
      <p:bldP spid="213" grpId="0"/>
      <p:bldP spid="214" grpId="0"/>
      <p:bldP spid="217" grpId="0" animBg="1"/>
      <p:bldP spid="218" grpId="0"/>
      <p:bldP spid="219" grpId="0"/>
      <p:bldP spid="220" grpId="0" animBg="1"/>
      <p:bldP spid="221" grpId="0"/>
      <p:bldP spid="222" grpId="0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/>
      <p:bldP spid="239" grpId="0"/>
      <p:bldP spid="240" grpId="0"/>
      <p:bldP spid="241" grpId="0"/>
      <p:bldP spid="262" grpId="0"/>
      <p:bldP spid="263" grpId="0"/>
      <p:bldP spid="264" grpId="0"/>
      <p:bldP spid="265" grpId="0"/>
      <p:bldP spid="278" grpId="0"/>
      <p:bldP spid="279" grpId="0"/>
      <p:bldP spid="280" grpId="0"/>
      <p:bldP spid="284" grpId="0" animBg="1"/>
      <p:bldP spid="285" grpId="0"/>
      <p:bldP spid="286" grpId="0"/>
      <p:bldP spid="289" grpId="0"/>
      <p:bldP spid="3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D2823E-CC97-4110-8EF9-12D3E9478EF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>
          <a:xfrm>
            <a:off x="546847" y="304800"/>
            <a:ext cx="8444753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Convex Hull Summary So Far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1470025"/>
            <a:ext cx="7772400" cy="4637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dirty="0"/>
              <a:t>Brute force algorithm:	</a:t>
            </a:r>
            <a:r>
              <a:rPr lang="en-US" altLang="en-US" sz="2400" dirty="0">
                <a:solidFill>
                  <a:srgbClr val="008380"/>
                </a:solidFill>
              </a:rPr>
              <a:t>O(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baseline="30000" dirty="0">
                <a:solidFill>
                  <a:srgbClr val="008380"/>
                </a:solidFill>
              </a:rPr>
              <a:t>3</a:t>
            </a:r>
            <a:r>
              <a:rPr lang="en-US" altLang="en-US" sz="2400" dirty="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dirty="0"/>
              <a:t>Brute force algorithm in </a:t>
            </a:r>
            <a:r>
              <a:rPr lang="en-US" altLang="en-US" sz="2400" b="1" dirty="0">
                <a:solidFill>
                  <a:srgbClr val="008380"/>
                </a:solidFill>
              </a:rPr>
              <a:t>R</a:t>
            </a:r>
            <a:r>
              <a:rPr lang="en-US" altLang="en-US" sz="2400" i="1" baseline="30000" dirty="0">
                <a:solidFill>
                  <a:srgbClr val="008380"/>
                </a:solidFill>
              </a:rPr>
              <a:t>d</a:t>
            </a:r>
            <a:r>
              <a:rPr lang="en-US" altLang="en-US" sz="2400" baseline="30000" dirty="0"/>
              <a:t> </a:t>
            </a:r>
            <a:r>
              <a:rPr lang="en-US" altLang="en-US" sz="2400" dirty="0"/>
              <a:t>: 	</a:t>
            </a:r>
            <a:r>
              <a:rPr lang="en-US" altLang="en-US" sz="2400" dirty="0">
                <a:solidFill>
                  <a:srgbClr val="008380"/>
                </a:solidFill>
              </a:rPr>
              <a:t>O(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i="1" baseline="30000" dirty="0">
                <a:solidFill>
                  <a:srgbClr val="008380"/>
                </a:solidFill>
              </a:rPr>
              <a:t>d</a:t>
            </a:r>
            <a:r>
              <a:rPr lang="en-US" altLang="en-US" sz="2400" baseline="30000" dirty="0">
                <a:solidFill>
                  <a:srgbClr val="008380"/>
                </a:solidFill>
              </a:rPr>
              <a:t>+1</a:t>
            </a:r>
            <a:r>
              <a:rPr lang="en-US" altLang="en-US" sz="2400" dirty="0">
                <a:solidFill>
                  <a:srgbClr val="008380"/>
                </a:solidFill>
              </a:rPr>
              <a:t>) 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dirty="0"/>
              <a:t>Jarvis’ march (gift wrapping):	</a:t>
            </a:r>
            <a:r>
              <a:rPr lang="en-US" altLang="en-US" sz="2400" dirty="0">
                <a:solidFill>
                  <a:srgbClr val="008380"/>
                </a:solidFill>
              </a:rPr>
              <a:t>O(</a:t>
            </a:r>
            <a:r>
              <a:rPr lang="en-US" altLang="en-US" sz="2400" i="1" dirty="0" err="1">
                <a:solidFill>
                  <a:srgbClr val="008380"/>
                </a:solidFill>
              </a:rPr>
              <a:t>nh</a:t>
            </a:r>
            <a:r>
              <a:rPr lang="en-US" altLang="en-US" sz="2400" dirty="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dirty="0"/>
              <a:t>Incremental insertion:	</a:t>
            </a:r>
            <a:r>
              <a:rPr lang="en-US" altLang="en-US" sz="2400" dirty="0">
                <a:solidFill>
                  <a:srgbClr val="008380"/>
                </a:solidFill>
              </a:rPr>
              <a:t>O(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dirty="0">
                <a:solidFill>
                  <a:srgbClr val="008380"/>
                </a:solidFill>
              </a:rPr>
              <a:t> log 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dirty="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dirty="0"/>
              <a:t>Divide-and-conquer:	</a:t>
            </a:r>
            <a:r>
              <a:rPr lang="en-US" altLang="en-US" sz="2400" dirty="0">
                <a:solidFill>
                  <a:srgbClr val="008380"/>
                </a:solidFill>
              </a:rPr>
              <a:t> O(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dirty="0">
                <a:solidFill>
                  <a:srgbClr val="008380"/>
                </a:solidFill>
              </a:rPr>
              <a:t> log 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dirty="0">
                <a:solidFill>
                  <a:srgbClr val="008380"/>
                </a:solidFill>
              </a:rPr>
              <a:t>)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dirty="0"/>
              <a:t>Graham’s scan:	</a:t>
            </a:r>
            <a:r>
              <a:rPr lang="en-US" altLang="en-US" sz="2400" dirty="0">
                <a:solidFill>
                  <a:srgbClr val="008380"/>
                </a:solidFill>
              </a:rPr>
              <a:t> O(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dirty="0">
                <a:solidFill>
                  <a:srgbClr val="008380"/>
                </a:solidFill>
              </a:rPr>
              <a:t> log 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dirty="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endParaRPr lang="en-US" altLang="en-US" sz="2400" dirty="0">
              <a:solidFill>
                <a:srgbClr val="00838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  <a:tabLst>
                <a:tab pos="4687888" algn="l"/>
              </a:tabLst>
            </a:pPr>
            <a:r>
              <a:rPr lang="en-US" altLang="en-US" sz="2400" dirty="0"/>
              <a:t>Is </a:t>
            </a:r>
            <a:r>
              <a:rPr lang="en-US" altLang="en-US" sz="2400" dirty="0">
                <a:solidFill>
                  <a:srgbClr val="008380"/>
                </a:solidFill>
              </a:rPr>
              <a:t>O(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dirty="0">
                <a:solidFill>
                  <a:srgbClr val="008380"/>
                </a:solidFill>
              </a:rPr>
              <a:t> log 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dirty="0">
                <a:solidFill>
                  <a:srgbClr val="008380"/>
                </a:solidFill>
              </a:rPr>
              <a:t>) </a:t>
            </a:r>
            <a:r>
              <a:rPr lang="en-US" altLang="en-US" sz="2400" dirty="0"/>
              <a:t>the best we can do? Is there a lower bound? 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4687888" algn="l"/>
              </a:tabLst>
            </a:pPr>
            <a:endParaRPr lang="en-US" altLang="en-US" sz="2400" dirty="0">
              <a:sym typeface="Symbol" panose="05050102010706020507" pitchFamily="18" charset="2"/>
            </a:endParaRPr>
          </a:p>
        </p:txBody>
      </p:sp>
      <p:sp>
        <p:nvSpPr>
          <p:cNvPr id="7" name="Double Bracket 6">
            <a:extLst>
              <a:ext uri="{FF2B5EF4-FFF2-40B4-BE49-F238E27FC236}">
                <a16:creationId xmlns:a16="http://schemas.microsoft.com/office/drawing/2014/main" id="{EA333C9A-0760-492D-AE76-D4B9F0DA3171}"/>
              </a:ext>
            </a:extLst>
          </p:cNvPr>
          <p:cNvSpPr/>
          <p:nvPr/>
        </p:nvSpPr>
        <p:spPr bwMode="auto">
          <a:xfrm>
            <a:off x="709613" y="1892667"/>
            <a:ext cx="5782194" cy="398696"/>
          </a:xfrm>
          <a:prstGeom prst="bracketPair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3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 uiExpand="1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D2823E-CC97-4110-8EF9-12D3E9478EF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>
          <a:xfrm>
            <a:off x="546847" y="304800"/>
            <a:ext cx="8444753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Convex Hull Summary So Far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1470025"/>
            <a:ext cx="7772400" cy="4637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dirty="0"/>
              <a:t>Brute force algorithm:	</a:t>
            </a:r>
            <a:r>
              <a:rPr lang="en-US" altLang="en-US" sz="2400" dirty="0">
                <a:solidFill>
                  <a:srgbClr val="008380"/>
                </a:solidFill>
              </a:rPr>
              <a:t>O(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baseline="30000" dirty="0">
                <a:solidFill>
                  <a:srgbClr val="008380"/>
                </a:solidFill>
              </a:rPr>
              <a:t>3</a:t>
            </a:r>
            <a:r>
              <a:rPr lang="en-US" altLang="en-US" sz="2400" dirty="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dirty="0"/>
              <a:t>Brute force algorithm in </a:t>
            </a:r>
            <a:r>
              <a:rPr lang="en-US" altLang="en-US" sz="2400" b="1" dirty="0">
                <a:solidFill>
                  <a:srgbClr val="008380"/>
                </a:solidFill>
              </a:rPr>
              <a:t>R</a:t>
            </a:r>
            <a:r>
              <a:rPr lang="en-US" altLang="en-US" sz="2400" i="1" baseline="30000" dirty="0">
                <a:solidFill>
                  <a:srgbClr val="008380"/>
                </a:solidFill>
              </a:rPr>
              <a:t>d</a:t>
            </a:r>
            <a:r>
              <a:rPr lang="en-US" altLang="en-US" sz="2400" baseline="30000" dirty="0"/>
              <a:t> </a:t>
            </a:r>
            <a:r>
              <a:rPr lang="en-US" altLang="en-US" sz="2400" dirty="0"/>
              <a:t>: 	</a:t>
            </a:r>
            <a:r>
              <a:rPr lang="en-US" altLang="en-US" sz="2400" dirty="0">
                <a:solidFill>
                  <a:srgbClr val="008380"/>
                </a:solidFill>
              </a:rPr>
              <a:t>O(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i="1" baseline="30000" dirty="0">
                <a:solidFill>
                  <a:srgbClr val="008380"/>
                </a:solidFill>
              </a:rPr>
              <a:t>d</a:t>
            </a:r>
            <a:r>
              <a:rPr lang="en-US" altLang="en-US" sz="2400" baseline="30000" dirty="0">
                <a:solidFill>
                  <a:srgbClr val="008380"/>
                </a:solidFill>
              </a:rPr>
              <a:t>+1</a:t>
            </a:r>
            <a:r>
              <a:rPr lang="en-US" altLang="en-US" sz="2400" dirty="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dirty="0"/>
              <a:t>Jarvis’ march (gift wrapping):	</a:t>
            </a:r>
            <a:r>
              <a:rPr lang="en-US" altLang="en-US" sz="2400" dirty="0">
                <a:solidFill>
                  <a:srgbClr val="008380"/>
                </a:solidFill>
              </a:rPr>
              <a:t>O(</a:t>
            </a:r>
            <a:r>
              <a:rPr lang="en-US" altLang="en-US" sz="2400" i="1" dirty="0" err="1">
                <a:solidFill>
                  <a:srgbClr val="008380"/>
                </a:solidFill>
              </a:rPr>
              <a:t>nh</a:t>
            </a:r>
            <a:r>
              <a:rPr lang="en-US" altLang="en-US" sz="2400" dirty="0">
                <a:solidFill>
                  <a:srgbClr val="008380"/>
                </a:solidFill>
              </a:rPr>
              <a:t>)</a:t>
            </a:r>
            <a:endParaRPr lang="en-US" altLang="en-US" sz="2400" dirty="0">
              <a:solidFill>
                <a:srgbClr val="00838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endParaRPr lang="en-US" altLang="en-US" sz="2400" dirty="0">
              <a:solidFill>
                <a:srgbClr val="00838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endParaRPr lang="en-US" altLang="en-US" sz="2400" dirty="0">
              <a:solidFill>
                <a:srgbClr val="008380"/>
              </a:solidFill>
              <a:sym typeface="Symbol" panose="05050102010706020507" pitchFamily="18" charset="2"/>
            </a:endParaRPr>
          </a:p>
          <a:p>
            <a:pPr marL="0" indent="0" eaLnBrk="1" hangingPunct="1">
              <a:lnSpc>
                <a:spcPct val="90000"/>
              </a:lnSpc>
              <a:buNone/>
              <a:tabLst>
                <a:tab pos="4687888" algn="l"/>
              </a:tabLst>
            </a:pPr>
            <a:r>
              <a:rPr lang="en-US" altLang="en-US" sz="2400" b="1" dirty="0">
                <a:sym typeface="Symbol" panose="05050102010706020507" pitchFamily="18" charset="2"/>
              </a:rPr>
              <a:t>Goal: </a:t>
            </a:r>
            <a:r>
              <a:rPr lang="en-US" altLang="en-US" sz="2400" dirty="0">
                <a:sym typeface="Symbol" panose="05050102010706020507" pitchFamily="18" charset="2"/>
              </a:rPr>
              <a:t>Find an algorithm that runs in </a:t>
            </a:r>
            <a:r>
              <a:rPr lang="en-US" altLang="en-US" sz="2400" dirty="0">
                <a:solidFill>
                  <a:srgbClr val="008380"/>
                </a:solidFill>
                <a:sym typeface="Symbol" panose="05050102010706020507" pitchFamily="18" charset="2"/>
              </a:rPr>
              <a:t>O(</a:t>
            </a:r>
            <a:r>
              <a:rPr lang="en-US" altLang="en-US" sz="2400" i="1" dirty="0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rgbClr val="008380"/>
                </a:solidFill>
                <a:sym typeface="Symbol" panose="05050102010706020507" pitchFamily="18" charset="2"/>
              </a:rPr>
              <a:t> log </a:t>
            </a:r>
            <a:r>
              <a:rPr lang="en-US" altLang="en-US" sz="2400" i="1" dirty="0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rgbClr val="008380"/>
                </a:solidFill>
                <a:sym typeface="Symbol" panose="05050102010706020507" pitchFamily="18" charset="2"/>
              </a:rPr>
              <a:t>) </a:t>
            </a:r>
            <a:r>
              <a:rPr lang="en-US" altLang="en-US" sz="2400" dirty="0">
                <a:sym typeface="Symbol" panose="05050102010706020507" pitchFamily="18" charset="2"/>
              </a:rPr>
              <a:t>time</a:t>
            </a:r>
            <a:endParaRPr lang="en-US" altLang="en-US" sz="2400" dirty="0"/>
          </a:p>
        </p:txBody>
      </p:sp>
      <p:sp>
        <p:nvSpPr>
          <p:cNvPr id="3" name="Double Bracket 2">
            <a:extLst>
              <a:ext uri="{FF2B5EF4-FFF2-40B4-BE49-F238E27FC236}">
                <a16:creationId xmlns:a16="http://schemas.microsoft.com/office/drawing/2014/main" id="{17102158-E65F-4A8C-92EA-5F816BD412BA}"/>
              </a:ext>
            </a:extLst>
          </p:cNvPr>
          <p:cNvSpPr/>
          <p:nvPr/>
        </p:nvSpPr>
        <p:spPr bwMode="auto">
          <a:xfrm>
            <a:off x="709613" y="1911139"/>
            <a:ext cx="5782194" cy="398696"/>
          </a:xfrm>
          <a:prstGeom prst="bracketPair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985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6A310C-3544-4F53-A5BA-47BCB4FF232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	Lower Bound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1470025"/>
            <a:ext cx="7772400" cy="46370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Comparison-based sorting of 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/>
              <a:t> elements takes</a:t>
            </a:r>
            <a:br>
              <a:rPr lang="en-US" altLang="en-US" sz="2800"/>
            </a:br>
            <a:r>
              <a:rPr lang="en-US" altLang="en-US" sz="2800"/>
              <a:t> </a:t>
            </a:r>
            <a:r>
              <a:rPr lang="en-US" altLang="en-US" sz="2800">
                <a:solidFill>
                  <a:srgbClr val="008380"/>
                </a:solidFill>
                <a:latin typeface="Symbol" panose="05050102010706020507" pitchFamily="18" charset="2"/>
              </a:rPr>
              <a:t>W</a:t>
            </a:r>
            <a:r>
              <a:rPr lang="en-US" altLang="en-US" sz="2800">
                <a:solidFill>
                  <a:srgbClr val="008380"/>
                </a:solidFill>
              </a:rPr>
              <a:t>(</a:t>
            </a:r>
            <a:r>
              <a:rPr lang="en-US" altLang="en-US" sz="2800" i="1">
                <a:solidFill>
                  <a:srgbClr val="008380"/>
                </a:solidFill>
              </a:rPr>
              <a:t>n </a:t>
            </a:r>
            <a:r>
              <a:rPr lang="en-US" altLang="en-US" sz="2800">
                <a:solidFill>
                  <a:srgbClr val="008380"/>
                </a:solidFill>
              </a:rPr>
              <a:t>log 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>
                <a:solidFill>
                  <a:srgbClr val="008380"/>
                </a:solidFill>
              </a:rPr>
              <a:t>)</a:t>
            </a:r>
            <a:r>
              <a:rPr lang="en-US" altLang="en-US" sz="2800"/>
              <a:t> time.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How can we use this lower bound to show a lower bound for the computation of the convex hull of 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/>
              <a:t> points in </a:t>
            </a:r>
            <a:r>
              <a:rPr lang="en-US" altLang="en-US" sz="2800" b="1">
                <a:solidFill>
                  <a:srgbClr val="008380"/>
                </a:solidFill>
              </a:rPr>
              <a:t>R</a:t>
            </a:r>
            <a:r>
              <a:rPr lang="en-US" altLang="en-US" sz="2800" baseline="30000">
                <a:solidFill>
                  <a:srgbClr val="008380"/>
                </a:solidFill>
              </a:rPr>
              <a:t>2</a:t>
            </a:r>
            <a:r>
              <a:rPr lang="en-US" altLang="en-US" sz="2800"/>
              <a:t>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22670815-77D8-40C9-85EE-55253FC6B193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Decision-tree model</a:t>
            </a: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838200" y="1447800"/>
            <a:ext cx="7407275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i="1">
                <a:ea typeface="Arial Unicode MS" panose="020B0604020202020204" pitchFamily="34" charset="-128"/>
                <a:cs typeface="Arial Unicode MS" panose="020B0604020202020204" pitchFamily="34" charset="-128"/>
              </a:rPr>
              <a:t>A decision tree models the execution of any comparison sorting algorithm:</a:t>
            </a: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8763000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1775" indent="-2317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One tree per input size </a:t>
            </a:r>
            <a:r>
              <a:rPr lang="en-US" altLang="en-US" sz="28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The tree contains </a:t>
            </a:r>
            <a:r>
              <a:rPr lang="en-US" altLang="en-US" sz="2800" b="1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all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 possible comparisons (= if-branches)  that could be executed for </a:t>
            </a:r>
            <a:r>
              <a:rPr lang="en-US" altLang="en-US" sz="2800" b="1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any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 input of size </a:t>
            </a:r>
            <a:r>
              <a:rPr lang="en-US" altLang="en-US" sz="28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The tree contains </a:t>
            </a:r>
            <a:r>
              <a:rPr lang="en-US" altLang="en-US" sz="2800" b="1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all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 comparisons along </a:t>
            </a:r>
            <a:r>
              <a:rPr lang="en-US" altLang="en-US" sz="2800" b="1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all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 possible instruction traces (= control flows) for </a:t>
            </a:r>
            <a:r>
              <a:rPr lang="en-US" altLang="en-US" sz="2800" b="1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all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 inputs of size </a:t>
            </a:r>
            <a:r>
              <a:rPr lang="en-US" altLang="en-US" sz="28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For one input, only one path to a leaf is executed.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Running time </a:t>
            </a:r>
            <a:r>
              <a:rPr lang="en-US" altLang="en-US" sz="28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  length of the path taken.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Worst-case running time </a:t>
            </a:r>
            <a:r>
              <a:rPr lang="en-US" altLang="en-US" sz="28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 height of tree.</a:t>
            </a:r>
          </a:p>
        </p:txBody>
      </p:sp>
      <p:pic>
        <p:nvPicPr>
          <p:cNvPr id="40966" name="Picture 6" descr="Lecture-0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5" t="21829" r="3854" b="28612"/>
          <a:stretch>
            <a:fillRect/>
          </a:stretch>
        </p:blipFill>
        <p:spPr bwMode="auto">
          <a:xfrm>
            <a:off x="6443663" y="114300"/>
            <a:ext cx="2592387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40968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E2BDD31C-C257-4C8B-9D65-45BAC2D9FA01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02" name="Freeform 2"/>
          <p:cNvSpPr>
            <a:spLocks/>
          </p:cNvSpPr>
          <p:nvPr/>
        </p:nvSpPr>
        <p:spPr bwMode="auto">
          <a:xfrm>
            <a:off x="5103813" y="2444750"/>
            <a:ext cx="3760787" cy="3152775"/>
          </a:xfrm>
          <a:custGeom>
            <a:avLst/>
            <a:gdLst>
              <a:gd name="T0" fmla="*/ 2147483646 w 2369"/>
              <a:gd name="T1" fmla="*/ 0 h 1986"/>
              <a:gd name="T2" fmla="*/ 2147483646 w 2369"/>
              <a:gd name="T3" fmla="*/ 2147483646 h 1986"/>
              <a:gd name="T4" fmla="*/ 2147483646 w 2369"/>
              <a:gd name="T5" fmla="*/ 2147483646 h 1986"/>
              <a:gd name="T6" fmla="*/ 2147483646 w 2369"/>
              <a:gd name="T7" fmla="*/ 2147483646 h 1986"/>
              <a:gd name="T8" fmla="*/ 2147483646 w 2369"/>
              <a:gd name="T9" fmla="*/ 2147483646 h 1986"/>
              <a:gd name="T10" fmla="*/ 2147483646 w 2369"/>
              <a:gd name="T11" fmla="*/ 2147483646 h 1986"/>
              <a:gd name="T12" fmla="*/ 2147483646 w 2369"/>
              <a:gd name="T13" fmla="*/ 2147483646 h 1986"/>
              <a:gd name="T14" fmla="*/ 2147483646 w 2369"/>
              <a:gd name="T15" fmla="*/ 2147483646 h 1986"/>
              <a:gd name="T16" fmla="*/ 2147483646 w 2369"/>
              <a:gd name="T17" fmla="*/ 2147483646 h 1986"/>
              <a:gd name="T18" fmla="*/ 2147483646 w 2369"/>
              <a:gd name="T19" fmla="*/ 2147483646 h 1986"/>
              <a:gd name="T20" fmla="*/ 2147483646 w 2369"/>
              <a:gd name="T21" fmla="*/ 2147483646 h 1986"/>
              <a:gd name="T22" fmla="*/ 2147483646 w 2369"/>
              <a:gd name="T23" fmla="*/ 2147483646 h 1986"/>
              <a:gd name="T24" fmla="*/ 0 w 2369"/>
              <a:gd name="T25" fmla="*/ 2147483646 h 1986"/>
              <a:gd name="T26" fmla="*/ 2147483646 w 2369"/>
              <a:gd name="T27" fmla="*/ 2147483646 h 1986"/>
              <a:gd name="T28" fmla="*/ 2147483646 w 2369"/>
              <a:gd name="T29" fmla="*/ 2147483646 h 1986"/>
              <a:gd name="T30" fmla="*/ 2147483646 w 2369"/>
              <a:gd name="T31" fmla="*/ 2147483646 h 1986"/>
              <a:gd name="T32" fmla="*/ 2147483646 w 2369"/>
              <a:gd name="T33" fmla="*/ 2147483646 h 1986"/>
              <a:gd name="T34" fmla="*/ 2147483646 w 2369"/>
              <a:gd name="T35" fmla="*/ 2147483646 h 1986"/>
              <a:gd name="T36" fmla="*/ 2147483646 w 2369"/>
              <a:gd name="T37" fmla="*/ 2147483646 h 1986"/>
              <a:gd name="T38" fmla="*/ 2147483646 w 2369"/>
              <a:gd name="T39" fmla="*/ 2147483646 h 1986"/>
              <a:gd name="T40" fmla="*/ 2147483646 w 2369"/>
              <a:gd name="T41" fmla="*/ 2147483646 h 1986"/>
              <a:gd name="T42" fmla="*/ 2147483646 w 2369"/>
              <a:gd name="T43" fmla="*/ 2147483646 h 1986"/>
              <a:gd name="T44" fmla="*/ 2147483646 w 2369"/>
              <a:gd name="T45" fmla="*/ 2147483646 h 1986"/>
              <a:gd name="T46" fmla="*/ 2147483646 w 2369"/>
              <a:gd name="T47" fmla="*/ 2147483646 h 1986"/>
              <a:gd name="T48" fmla="*/ 2147483646 w 2369"/>
              <a:gd name="T49" fmla="*/ 2147483646 h 1986"/>
              <a:gd name="T50" fmla="*/ 2147483646 w 2369"/>
              <a:gd name="T51" fmla="*/ 2147483646 h 1986"/>
              <a:gd name="T52" fmla="*/ 2147483646 w 2369"/>
              <a:gd name="T53" fmla="*/ 2147483646 h 1986"/>
              <a:gd name="T54" fmla="*/ 2147483646 w 2369"/>
              <a:gd name="T55" fmla="*/ 2147483646 h 1986"/>
              <a:gd name="T56" fmla="*/ 2147483646 w 2369"/>
              <a:gd name="T57" fmla="*/ 2147483646 h 1986"/>
              <a:gd name="T58" fmla="*/ 2147483646 w 2369"/>
              <a:gd name="T59" fmla="*/ 2147483646 h 1986"/>
              <a:gd name="T60" fmla="*/ 2147483646 w 2369"/>
              <a:gd name="T61" fmla="*/ 2147483646 h 1986"/>
              <a:gd name="T62" fmla="*/ 2147483646 w 2369"/>
              <a:gd name="T63" fmla="*/ 2147483646 h 1986"/>
              <a:gd name="T64" fmla="*/ 2147483646 w 2369"/>
              <a:gd name="T65" fmla="*/ 2147483646 h 1986"/>
              <a:gd name="T66" fmla="*/ 2147483646 w 2369"/>
              <a:gd name="T67" fmla="*/ 2147483646 h 1986"/>
              <a:gd name="T68" fmla="*/ 2147483646 w 2369"/>
              <a:gd name="T69" fmla="*/ 2147483646 h 1986"/>
              <a:gd name="T70" fmla="*/ 2147483646 w 2369"/>
              <a:gd name="T71" fmla="*/ 2147483646 h 1986"/>
              <a:gd name="T72" fmla="*/ 2147483646 w 2369"/>
              <a:gd name="T73" fmla="*/ 2147483646 h 1986"/>
              <a:gd name="T74" fmla="*/ 2147483646 w 2369"/>
              <a:gd name="T75" fmla="*/ 2147483646 h 1986"/>
              <a:gd name="T76" fmla="*/ 2147483646 w 2369"/>
              <a:gd name="T77" fmla="*/ 2147483646 h 1986"/>
              <a:gd name="T78" fmla="*/ 2147483646 w 2369"/>
              <a:gd name="T79" fmla="*/ 2147483646 h 1986"/>
              <a:gd name="T80" fmla="*/ 2147483646 w 2369"/>
              <a:gd name="T81" fmla="*/ 2147483646 h 1986"/>
              <a:gd name="T82" fmla="*/ 2147483646 w 2369"/>
              <a:gd name="T83" fmla="*/ 2147483646 h 1986"/>
              <a:gd name="T84" fmla="*/ 2147483646 w 2369"/>
              <a:gd name="T85" fmla="*/ 2147483646 h 1986"/>
              <a:gd name="T86" fmla="*/ 2147483646 w 2369"/>
              <a:gd name="T87" fmla="*/ 2147483646 h 1986"/>
              <a:gd name="T88" fmla="*/ 2147483646 w 2369"/>
              <a:gd name="T89" fmla="*/ 2147483646 h 1986"/>
              <a:gd name="T90" fmla="*/ 2147483646 w 2369"/>
              <a:gd name="T91" fmla="*/ 2147483646 h 1986"/>
              <a:gd name="T92" fmla="*/ 2147483646 w 2369"/>
              <a:gd name="T93" fmla="*/ 2147483646 h 1986"/>
              <a:gd name="T94" fmla="*/ 2147483646 w 2369"/>
              <a:gd name="T95" fmla="*/ 2147483646 h 1986"/>
              <a:gd name="T96" fmla="*/ 2147483646 w 2369"/>
              <a:gd name="T97" fmla="*/ 0 h 19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369"/>
              <a:gd name="T148" fmla="*/ 0 h 1986"/>
              <a:gd name="T149" fmla="*/ 2369 w 2369"/>
              <a:gd name="T150" fmla="*/ 1986 h 198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369" h="1986">
                <a:moveTo>
                  <a:pt x="976" y="0"/>
                </a:moveTo>
                <a:cubicBezTo>
                  <a:pt x="867" y="4"/>
                  <a:pt x="767" y="12"/>
                  <a:pt x="658" y="16"/>
                </a:cubicBezTo>
                <a:cubicBezTo>
                  <a:pt x="635" y="22"/>
                  <a:pt x="615" y="33"/>
                  <a:pt x="592" y="38"/>
                </a:cubicBezTo>
                <a:cubicBezTo>
                  <a:pt x="549" y="71"/>
                  <a:pt x="538" y="80"/>
                  <a:pt x="488" y="99"/>
                </a:cubicBezTo>
                <a:cubicBezTo>
                  <a:pt x="468" y="118"/>
                  <a:pt x="448" y="141"/>
                  <a:pt x="433" y="165"/>
                </a:cubicBezTo>
                <a:cubicBezTo>
                  <a:pt x="422" y="201"/>
                  <a:pt x="353" y="268"/>
                  <a:pt x="323" y="296"/>
                </a:cubicBezTo>
                <a:cubicBezTo>
                  <a:pt x="300" y="342"/>
                  <a:pt x="260" y="391"/>
                  <a:pt x="208" y="400"/>
                </a:cubicBezTo>
                <a:cubicBezTo>
                  <a:pt x="188" y="431"/>
                  <a:pt x="162" y="457"/>
                  <a:pt x="142" y="488"/>
                </a:cubicBezTo>
                <a:cubicBezTo>
                  <a:pt x="131" y="504"/>
                  <a:pt x="98" y="527"/>
                  <a:pt x="98" y="527"/>
                </a:cubicBezTo>
                <a:cubicBezTo>
                  <a:pt x="91" y="559"/>
                  <a:pt x="80" y="577"/>
                  <a:pt x="60" y="603"/>
                </a:cubicBezTo>
                <a:cubicBezTo>
                  <a:pt x="52" y="613"/>
                  <a:pt x="46" y="625"/>
                  <a:pt x="38" y="636"/>
                </a:cubicBezTo>
                <a:cubicBezTo>
                  <a:pt x="33" y="643"/>
                  <a:pt x="22" y="658"/>
                  <a:pt x="22" y="658"/>
                </a:cubicBezTo>
                <a:cubicBezTo>
                  <a:pt x="8" y="699"/>
                  <a:pt x="8" y="747"/>
                  <a:pt x="0" y="790"/>
                </a:cubicBezTo>
                <a:cubicBezTo>
                  <a:pt x="2" y="817"/>
                  <a:pt x="12" y="907"/>
                  <a:pt x="33" y="933"/>
                </a:cubicBezTo>
                <a:cubicBezTo>
                  <a:pt x="52" y="956"/>
                  <a:pt x="78" y="962"/>
                  <a:pt x="104" y="971"/>
                </a:cubicBezTo>
                <a:cubicBezTo>
                  <a:pt x="120" y="987"/>
                  <a:pt x="131" y="1004"/>
                  <a:pt x="148" y="1020"/>
                </a:cubicBezTo>
                <a:cubicBezTo>
                  <a:pt x="159" y="1057"/>
                  <a:pt x="143" y="1018"/>
                  <a:pt x="170" y="1048"/>
                </a:cubicBezTo>
                <a:cubicBezTo>
                  <a:pt x="207" y="1090"/>
                  <a:pt x="228" y="1154"/>
                  <a:pt x="285" y="1174"/>
                </a:cubicBezTo>
                <a:cubicBezTo>
                  <a:pt x="307" y="1196"/>
                  <a:pt x="327" y="1214"/>
                  <a:pt x="356" y="1223"/>
                </a:cubicBezTo>
                <a:cubicBezTo>
                  <a:pt x="370" y="1263"/>
                  <a:pt x="419" y="1286"/>
                  <a:pt x="444" y="1322"/>
                </a:cubicBezTo>
                <a:cubicBezTo>
                  <a:pt x="450" y="1340"/>
                  <a:pt x="460" y="1353"/>
                  <a:pt x="466" y="1371"/>
                </a:cubicBezTo>
                <a:cubicBezTo>
                  <a:pt x="479" y="1409"/>
                  <a:pt x="481" y="1445"/>
                  <a:pt x="499" y="1481"/>
                </a:cubicBezTo>
                <a:cubicBezTo>
                  <a:pt x="516" y="1557"/>
                  <a:pt x="498" y="1470"/>
                  <a:pt x="510" y="1657"/>
                </a:cubicBezTo>
                <a:cubicBezTo>
                  <a:pt x="514" y="1725"/>
                  <a:pt x="737" y="1716"/>
                  <a:pt x="757" y="1717"/>
                </a:cubicBezTo>
                <a:cubicBezTo>
                  <a:pt x="849" y="1734"/>
                  <a:pt x="946" y="1727"/>
                  <a:pt x="1036" y="1755"/>
                </a:cubicBezTo>
                <a:cubicBezTo>
                  <a:pt x="1446" y="1753"/>
                  <a:pt x="1943" y="1986"/>
                  <a:pt x="2265" y="1733"/>
                </a:cubicBezTo>
                <a:cubicBezTo>
                  <a:pt x="2270" y="1729"/>
                  <a:pt x="2276" y="1730"/>
                  <a:pt x="2282" y="1728"/>
                </a:cubicBezTo>
                <a:cubicBezTo>
                  <a:pt x="2289" y="1723"/>
                  <a:pt x="2311" y="1709"/>
                  <a:pt x="2315" y="1701"/>
                </a:cubicBezTo>
                <a:cubicBezTo>
                  <a:pt x="2320" y="1691"/>
                  <a:pt x="2317" y="1679"/>
                  <a:pt x="2320" y="1668"/>
                </a:cubicBezTo>
                <a:cubicBezTo>
                  <a:pt x="2323" y="1656"/>
                  <a:pt x="2335" y="1639"/>
                  <a:pt x="2342" y="1629"/>
                </a:cubicBezTo>
                <a:cubicBezTo>
                  <a:pt x="2361" y="1511"/>
                  <a:pt x="2369" y="1382"/>
                  <a:pt x="2337" y="1267"/>
                </a:cubicBezTo>
                <a:cubicBezTo>
                  <a:pt x="2331" y="1245"/>
                  <a:pt x="2279" y="1168"/>
                  <a:pt x="2265" y="1146"/>
                </a:cubicBezTo>
                <a:cubicBezTo>
                  <a:pt x="2239" y="1062"/>
                  <a:pt x="2172" y="997"/>
                  <a:pt x="2106" y="943"/>
                </a:cubicBezTo>
                <a:cubicBezTo>
                  <a:pt x="2083" y="924"/>
                  <a:pt x="2053" y="917"/>
                  <a:pt x="2029" y="900"/>
                </a:cubicBezTo>
                <a:cubicBezTo>
                  <a:pt x="1998" y="878"/>
                  <a:pt x="1968" y="855"/>
                  <a:pt x="1936" y="834"/>
                </a:cubicBezTo>
                <a:cubicBezTo>
                  <a:pt x="1929" y="809"/>
                  <a:pt x="1903" y="793"/>
                  <a:pt x="1881" y="779"/>
                </a:cubicBezTo>
                <a:cubicBezTo>
                  <a:pt x="1868" y="759"/>
                  <a:pt x="1855" y="750"/>
                  <a:pt x="1837" y="735"/>
                </a:cubicBezTo>
                <a:cubicBezTo>
                  <a:pt x="1819" y="720"/>
                  <a:pt x="1813" y="704"/>
                  <a:pt x="1793" y="691"/>
                </a:cubicBezTo>
                <a:cubicBezTo>
                  <a:pt x="1776" y="667"/>
                  <a:pt x="1764" y="648"/>
                  <a:pt x="1739" y="631"/>
                </a:cubicBezTo>
                <a:cubicBezTo>
                  <a:pt x="1712" y="589"/>
                  <a:pt x="1748" y="638"/>
                  <a:pt x="1706" y="603"/>
                </a:cubicBezTo>
                <a:cubicBezTo>
                  <a:pt x="1699" y="597"/>
                  <a:pt x="1696" y="587"/>
                  <a:pt x="1689" y="581"/>
                </a:cubicBezTo>
                <a:cubicBezTo>
                  <a:pt x="1677" y="571"/>
                  <a:pt x="1651" y="554"/>
                  <a:pt x="1651" y="554"/>
                </a:cubicBezTo>
                <a:cubicBezTo>
                  <a:pt x="1638" y="535"/>
                  <a:pt x="1600" y="496"/>
                  <a:pt x="1580" y="488"/>
                </a:cubicBezTo>
                <a:cubicBezTo>
                  <a:pt x="1540" y="450"/>
                  <a:pt x="1484" y="416"/>
                  <a:pt x="1437" y="389"/>
                </a:cubicBezTo>
                <a:cubicBezTo>
                  <a:pt x="1417" y="377"/>
                  <a:pt x="1405" y="364"/>
                  <a:pt x="1382" y="357"/>
                </a:cubicBezTo>
                <a:cubicBezTo>
                  <a:pt x="1343" y="330"/>
                  <a:pt x="1327" y="284"/>
                  <a:pt x="1289" y="258"/>
                </a:cubicBezTo>
                <a:cubicBezTo>
                  <a:pt x="1264" y="219"/>
                  <a:pt x="1199" y="178"/>
                  <a:pt x="1157" y="154"/>
                </a:cubicBezTo>
                <a:cubicBezTo>
                  <a:pt x="1119" y="97"/>
                  <a:pt x="1078" y="44"/>
                  <a:pt x="1009" y="22"/>
                </a:cubicBezTo>
                <a:cubicBezTo>
                  <a:pt x="1002" y="17"/>
                  <a:pt x="976" y="7"/>
                  <a:pt x="976" y="0"/>
                </a:cubicBezTo>
                <a:close/>
              </a:path>
            </a:pathLst>
          </a:cu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1603" name="Freeform 3"/>
          <p:cNvSpPr>
            <a:spLocks/>
          </p:cNvSpPr>
          <p:nvPr/>
        </p:nvSpPr>
        <p:spPr bwMode="auto">
          <a:xfrm>
            <a:off x="690563" y="2209800"/>
            <a:ext cx="4398962" cy="2976563"/>
          </a:xfrm>
          <a:custGeom>
            <a:avLst/>
            <a:gdLst>
              <a:gd name="T0" fmla="*/ 2147483646 w 2771"/>
              <a:gd name="T1" fmla="*/ 2147483646 h 1875"/>
              <a:gd name="T2" fmla="*/ 2147483646 w 2771"/>
              <a:gd name="T3" fmla="*/ 2147483646 h 1875"/>
              <a:gd name="T4" fmla="*/ 2147483646 w 2771"/>
              <a:gd name="T5" fmla="*/ 2147483646 h 1875"/>
              <a:gd name="T6" fmla="*/ 2147483646 w 2771"/>
              <a:gd name="T7" fmla="*/ 2147483646 h 1875"/>
              <a:gd name="T8" fmla="*/ 2147483646 w 2771"/>
              <a:gd name="T9" fmla="*/ 2147483646 h 1875"/>
              <a:gd name="T10" fmla="*/ 2147483646 w 2771"/>
              <a:gd name="T11" fmla="*/ 2147483646 h 1875"/>
              <a:gd name="T12" fmla="*/ 2147483646 w 2771"/>
              <a:gd name="T13" fmla="*/ 2147483646 h 1875"/>
              <a:gd name="T14" fmla="*/ 2147483646 w 2771"/>
              <a:gd name="T15" fmla="*/ 2147483646 h 1875"/>
              <a:gd name="T16" fmla="*/ 2147483646 w 2771"/>
              <a:gd name="T17" fmla="*/ 2147483646 h 1875"/>
              <a:gd name="T18" fmla="*/ 2147483646 w 2771"/>
              <a:gd name="T19" fmla="*/ 2147483646 h 1875"/>
              <a:gd name="T20" fmla="*/ 2147483646 w 2771"/>
              <a:gd name="T21" fmla="*/ 2147483646 h 1875"/>
              <a:gd name="T22" fmla="*/ 2147483646 w 2771"/>
              <a:gd name="T23" fmla="*/ 2147483646 h 1875"/>
              <a:gd name="T24" fmla="*/ 2147483646 w 2771"/>
              <a:gd name="T25" fmla="*/ 2147483646 h 1875"/>
              <a:gd name="T26" fmla="*/ 2147483646 w 2771"/>
              <a:gd name="T27" fmla="*/ 2147483646 h 1875"/>
              <a:gd name="T28" fmla="*/ 2147483646 w 2771"/>
              <a:gd name="T29" fmla="*/ 2147483646 h 1875"/>
              <a:gd name="T30" fmla="*/ 2147483646 w 2771"/>
              <a:gd name="T31" fmla="*/ 2147483646 h 1875"/>
              <a:gd name="T32" fmla="*/ 2147483646 w 2771"/>
              <a:gd name="T33" fmla="*/ 2147483646 h 1875"/>
              <a:gd name="T34" fmla="*/ 2147483646 w 2771"/>
              <a:gd name="T35" fmla="*/ 2147483646 h 1875"/>
              <a:gd name="T36" fmla="*/ 2147483646 w 2771"/>
              <a:gd name="T37" fmla="*/ 2147483646 h 1875"/>
              <a:gd name="T38" fmla="*/ 2147483646 w 2771"/>
              <a:gd name="T39" fmla="*/ 2147483646 h 1875"/>
              <a:gd name="T40" fmla="*/ 2147483646 w 2771"/>
              <a:gd name="T41" fmla="*/ 2147483646 h 1875"/>
              <a:gd name="T42" fmla="*/ 2147483646 w 2771"/>
              <a:gd name="T43" fmla="*/ 2147483646 h 1875"/>
              <a:gd name="T44" fmla="*/ 2147483646 w 2771"/>
              <a:gd name="T45" fmla="*/ 2147483646 h 1875"/>
              <a:gd name="T46" fmla="*/ 2147483646 w 2771"/>
              <a:gd name="T47" fmla="*/ 2147483646 h 1875"/>
              <a:gd name="T48" fmla="*/ 2147483646 w 2771"/>
              <a:gd name="T49" fmla="*/ 2147483646 h 1875"/>
              <a:gd name="T50" fmla="*/ 2147483646 w 2771"/>
              <a:gd name="T51" fmla="*/ 2147483646 h 1875"/>
              <a:gd name="T52" fmla="*/ 2147483646 w 2771"/>
              <a:gd name="T53" fmla="*/ 2147483646 h 1875"/>
              <a:gd name="T54" fmla="*/ 2147483646 w 2771"/>
              <a:gd name="T55" fmla="*/ 2147483646 h 1875"/>
              <a:gd name="T56" fmla="*/ 2147483646 w 2771"/>
              <a:gd name="T57" fmla="*/ 2147483646 h 1875"/>
              <a:gd name="T58" fmla="*/ 2147483646 w 2771"/>
              <a:gd name="T59" fmla="*/ 2147483646 h 1875"/>
              <a:gd name="T60" fmla="*/ 2147483646 w 2771"/>
              <a:gd name="T61" fmla="*/ 2147483646 h 1875"/>
              <a:gd name="T62" fmla="*/ 2147483646 w 2771"/>
              <a:gd name="T63" fmla="*/ 2147483646 h 1875"/>
              <a:gd name="T64" fmla="*/ 2147483646 w 2771"/>
              <a:gd name="T65" fmla="*/ 2147483646 h 1875"/>
              <a:gd name="T66" fmla="*/ 2147483646 w 2771"/>
              <a:gd name="T67" fmla="*/ 2147483646 h 1875"/>
              <a:gd name="T68" fmla="*/ 2147483646 w 2771"/>
              <a:gd name="T69" fmla="*/ 2147483646 h 1875"/>
              <a:gd name="T70" fmla="*/ 2147483646 w 2771"/>
              <a:gd name="T71" fmla="*/ 2147483646 h 1875"/>
              <a:gd name="T72" fmla="*/ 2147483646 w 2771"/>
              <a:gd name="T73" fmla="*/ 2147483646 h 1875"/>
              <a:gd name="T74" fmla="*/ 2147483646 w 2771"/>
              <a:gd name="T75" fmla="*/ 2147483646 h 1875"/>
              <a:gd name="T76" fmla="*/ 2147483646 w 2771"/>
              <a:gd name="T77" fmla="*/ 2147483646 h 1875"/>
              <a:gd name="T78" fmla="*/ 2147483646 w 2771"/>
              <a:gd name="T79" fmla="*/ 2147483646 h 1875"/>
              <a:gd name="T80" fmla="*/ 2147483646 w 2771"/>
              <a:gd name="T81" fmla="*/ 2147483646 h 1875"/>
              <a:gd name="T82" fmla="*/ 2147483646 w 2771"/>
              <a:gd name="T83" fmla="*/ 2147483646 h 1875"/>
              <a:gd name="T84" fmla="*/ 2147483646 w 2771"/>
              <a:gd name="T85" fmla="*/ 2147483646 h 1875"/>
              <a:gd name="T86" fmla="*/ 2147483646 w 2771"/>
              <a:gd name="T87" fmla="*/ 2147483646 h 1875"/>
              <a:gd name="T88" fmla="*/ 2147483646 w 2771"/>
              <a:gd name="T89" fmla="*/ 2147483646 h 1875"/>
              <a:gd name="T90" fmla="*/ 2147483646 w 2771"/>
              <a:gd name="T91" fmla="*/ 2147483646 h 1875"/>
              <a:gd name="T92" fmla="*/ 2147483646 w 2771"/>
              <a:gd name="T93" fmla="*/ 2147483646 h 1875"/>
              <a:gd name="T94" fmla="*/ 2147483646 w 2771"/>
              <a:gd name="T95" fmla="*/ 2147483646 h 1875"/>
              <a:gd name="T96" fmla="*/ 2147483646 w 2771"/>
              <a:gd name="T97" fmla="*/ 2147483646 h 1875"/>
              <a:gd name="T98" fmla="*/ 2147483646 w 2771"/>
              <a:gd name="T99" fmla="*/ 2147483646 h 187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71"/>
              <a:gd name="T151" fmla="*/ 0 h 1875"/>
              <a:gd name="T152" fmla="*/ 2771 w 2771"/>
              <a:gd name="T153" fmla="*/ 1875 h 187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71" h="1875">
                <a:moveTo>
                  <a:pt x="1285" y="25"/>
                </a:moveTo>
                <a:cubicBezTo>
                  <a:pt x="1219" y="33"/>
                  <a:pt x="1251" y="27"/>
                  <a:pt x="1186" y="42"/>
                </a:cubicBezTo>
                <a:cubicBezTo>
                  <a:pt x="1179" y="44"/>
                  <a:pt x="1164" y="47"/>
                  <a:pt x="1164" y="47"/>
                </a:cubicBezTo>
                <a:cubicBezTo>
                  <a:pt x="1141" y="63"/>
                  <a:pt x="1112" y="80"/>
                  <a:pt x="1087" y="91"/>
                </a:cubicBezTo>
                <a:cubicBezTo>
                  <a:pt x="1060" y="103"/>
                  <a:pt x="1072" y="89"/>
                  <a:pt x="1049" y="102"/>
                </a:cubicBezTo>
                <a:cubicBezTo>
                  <a:pt x="998" y="131"/>
                  <a:pt x="1035" y="119"/>
                  <a:pt x="999" y="129"/>
                </a:cubicBezTo>
                <a:cubicBezTo>
                  <a:pt x="980" y="148"/>
                  <a:pt x="949" y="191"/>
                  <a:pt x="923" y="201"/>
                </a:cubicBezTo>
                <a:cubicBezTo>
                  <a:pt x="873" y="248"/>
                  <a:pt x="817" y="287"/>
                  <a:pt x="764" y="332"/>
                </a:cubicBezTo>
                <a:cubicBezTo>
                  <a:pt x="743" y="350"/>
                  <a:pt x="739" y="363"/>
                  <a:pt x="714" y="376"/>
                </a:cubicBezTo>
                <a:cubicBezTo>
                  <a:pt x="704" y="391"/>
                  <a:pt x="689" y="409"/>
                  <a:pt x="676" y="420"/>
                </a:cubicBezTo>
                <a:cubicBezTo>
                  <a:pt x="666" y="429"/>
                  <a:pt x="643" y="442"/>
                  <a:pt x="643" y="442"/>
                </a:cubicBezTo>
                <a:cubicBezTo>
                  <a:pt x="627" y="466"/>
                  <a:pt x="607" y="486"/>
                  <a:pt x="588" y="508"/>
                </a:cubicBezTo>
                <a:cubicBezTo>
                  <a:pt x="564" y="536"/>
                  <a:pt x="547" y="581"/>
                  <a:pt x="517" y="601"/>
                </a:cubicBezTo>
                <a:cubicBezTo>
                  <a:pt x="513" y="610"/>
                  <a:pt x="511" y="621"/>
                  <a:pt x="506" y="629"/>
                </a:cubicBezTo>
                <a:cubicBezTo>
                  <a:pt x="502" y="636"/>
                  <a:pt x="493" y="638"/>
                  <a:pt x="489" y="645"/>
                </a:cubicBezTo>
                <a:cubicBezTo>
                  <a:pt x="485" y="652"/>
                  <a:pt x="488" y="660"/>
                  <a:pt x="484" y="667"/>
                </a:cubicBezTo>
                <a:cubicBezTo>
                  <a:pt x="475" y="683"/>
                  <a:pt x="462" y="696"/>
                  <a:pt x="451" y="711"/>
                </a:cubicBezTo>
                <a:cubicBezTo>
                  <a:pt x="425" y="746"/>
                  <a:pt x="410" y="789"/>
                  <a:pt x="380" y="821"/>
                </a:cubicBezTo>
                <a:cubicBezTo>
                  <a:pt x="365" y="861"/>
                  <a:pt x="387" y="810"/>
                  <a:pt x="358" y="853"/>
                </a:cubicBezTo>
                <a:cubicBezTo>
                  <a:pt x="337" y="884"/>
                  <a:pt x="325" y="920"/>
                  <a:pt x="303" y="952"/>
                </a:cubicBezTo>
                <a:cubicBezTo>
                  <a:pt x="269" y="1000"/>
                  <a:pt x="248" y="1059"/>
                  <a:pt x="204" y="1100"/>
                </a:cubicBezTo>
                <a:cubicBezTo>
                  <a:pt x="193" y="1136"/>
                  <a:pt x="207" y="1096"/>
                  <a:pt x="182" y="1139"/>
                </a:cubicBezTo>
                <a:cubicBezTo>
                  <a:pt x="145" y="1201"/>
                  <a:pt x="177" y="1166"/>
                  <a:pt x="144" y="1199"/>
                </a:cubicBezTo>
                <a:cubicBezTo>
                  <a:pt x="137" y="1217"/>
                  <a:pt x="116" y="1248"/>
                  <a:pt x="116" y="1248"/>
                </a:cubicBezTo>
                <a:cubicBezTo>
                  <a:pt x="103" y="1291"/>
                  <a:pt x="75" y="1359"/>
                  <a:pt x="50" y="1397"/>
                </a:cubicBezTo>
                <a:cubicBezTo>
                  <a:pt x="34" y="1448"/>
                  <a:pt x="20" y="1500"/>
                  <a:pt x="1" y="1550"/>
                </a:cubicBezTo>
                <a:cubicBezTo>
                  <a:pt x="5" y="1601"/>
                  <a:pt x="0" y="1635"/>
                  <a:pt x="34" y="1671"/>
                </a:cubicBezTo>
                <a:cubicBezTo>
                  <a:pt x="50" y="1722"/>
                  <a:pt x="74" y="1725"/>
                  <a:pt x="116" y="1748"/>
                </a:cubicBezTo>
                <a:cubicBezTo>
                  <a:pt x="218" y="1804"/>
                  <a:pt x="329" y="1836"/>
                  <a:pt x="445" y="1852"/>
                </a:cubicBezTo>
                <a:cubicBezTo>
                  <a:pt x="525" y="1875"/>
                  <a:pt x="598" y="1841"/>
                  <a:pt x="676" y="1841"/>
                </a:cubicBezTo>
                <a:cubicBezTo>
                  <a:pt x="1353" y="1837"/>
                  <a:pt x="2029" y="1837"/>
                  <a:pt x="2706" y="1835"/>
                </a:cubicBezTo>
                <a:cubicBezTo>
                  <a:pt x="2735" y="1826"/>
                  <a:pt x="2741" y="1808"/>
                  <a:pt x="2749" y="1781"/>
                </a:cubicBezTo>
                <a:cubicBezTo>
                  <a:pt x="2753" y="1725"/>
                  <a:pt x="2759" y="1675"/>
                  <a:pt x="2771" y="1621"/>
                </a:cubicBezTo>
                <a:cubicBezTo>
                  <a:pt x="2769" y="1552"/>
                  <a:pt x="2769" y="1482"/>
                  <a:pt x="2766" y="1413"/>
                </a:cubicBezTo>
                <a:cubicBezTo>
                  <a:pt x="2765" y="1392"/>
                  <a:pt x="2747" y="1381"/>
                  <a:pt x="2733" y="1369"/>
                </a:cubicBezTo>
                <a:cubicBezTo>
                  <a:pt x="2700" y="1341"/>
                  <a:pt x="2679" y="1300"/>
                  <a:pt x="2634" y="1287"/>
                </a:cubicBezTo>
                <a:cubicBezTo>
                  <a:pt x="2577" y="1249"/>
                  <a:pt x="2516" y="1210"/>
                  <a:pt x="2464" y="1166"/>
                </a:cubicBezTo>
                <a:cubicBezTo>
                  <a:pt x="2436" y="1142"/>
                  <a:pt x="2412" y="1113"/>
                  <a:pt x="2376" y="1100"/>
                </a:cubicBezTo>
                <a:cubicBezTo>
                  <a:pt x="2358" y="1074"/>
                  <a:pt x="2309" y="1010"/>
                  <a:pt x="2300" y="985"/>
                </a:cubicBezTo>
                <a:cubicBezTo>
                  <a:pt x="2287" y="950"/>
                  <a:pt x="2278" y="914"/>
                  <a:pt x="2261" y="881"/>
                </a:cubicBezTo>
                <a:cubicBezTo>
                  <a:pt x="2239" y="839"/>
                  <a:pt x="2202" y="811"/>
                  <a:pt x="2179" y="771"/>
                </a:cubicBezTo>
                <a:cubicBezTo>
                  <a:pt x="2146" y="714"/>
                  <a:pt x="2126" y="643"/>
                  <a:pt x="2086" y="590"/>
                </a:cubicBezTo>
                <a:cubicBezTo>
                  <a:pt x="2047" y="538"/>
                  <a:pt x="2006" y="487"/>
                  <a:pt x="1965" y="437"/>
                </a:cubicBezTo>
                <a:cubicBezTo>
                  <a:pt x="1906" y="365"/>
                  <a:pt x="1867" y="263"/>
                  <a:pt x="1773" y="234"/>
                </a:cubicBezTo>
                <a:cubicBezTo>
                  <a:pt x="1750" y="219"/>
                  <a:pt x="1732" y="204"/>
                  <a:pt x="1707" y="195"/>
                </a:cubicBezTo>
                <a:cubicBezTo>
                  <a:pt x="1660" y="162"/>
                  <a:pt x="1614" y="126"/>
                  <a:pt x="1565" y="96"/>
                </a:cubicBezTo>
                <a:cubicBezTo>
                  <a:pt x="1545" y="83"/>
                  <a:pt x="1525" y="64"/>
                  <a:pt x="1504" y="53"/>
                </a:cubicBezTo>
                <a:cubicBezTo>
                  <a:pt x="1482" y="42"/>
                  <a:pt x="1449" y="39"/>
                  <a:pt x="1427" y="31"/>
                </a:cubicBezTo>
                <a:cubicBezTo>
                  <a:pt x="1393" y="18"/>
                  <a:pt x="1359" y="11"/>
                  <a:pt x="1323" y="3"/>
                </a:cubicBezTo>
                <a:cubicBezTo>
                  <a:pt x="1309" y="0"/>
                  <a:pt x="1298" y="18"/>
                  <a:pt x="1285" y="25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98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Decision-tree for insertion sort </a:t>
            </a:r>
            <a:endParaRPr lang="en-US" altLang="en-US" sz="3200">
              <a:solidFill>
                <a:srgbClr val="008A87"/>
              </a:solidFill>
            </a:endParaRPr>
          </a:p>
        </p:txBody>
      </p:sp>
      <p:sp>
        <p:nvSpPr>
          <p:cNvPr id="281605" name="Oval 5"/>
          <p:cNvSpPr>
            <a:spLocks noChangeArrowheads="1"/>
          </p:cNvSpPr>
          <p:nvPr/>
        </p:nvSpPr>
        <p:spPr bwMode="auto">
          <a:xfrm>
            <a:off x="4033838" y="18669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sp>
        <p:nvSpPr>
          <p:cNvPr id="281606" name="Oval 6"/>
          <p:cNvSpPr>
            <a:spLocks noChangeArrowheads="1"/>
          </p:cNvSpPr>
          <p:nvPr/>
        </p:nvSpPr>
        <p:spPr bwMode="auto">
          <a:xfrm>
            <a:off x="19542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1233488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281608" name="AutoShape 8"/>
          <p:cNvCxnSpPr>
            <a:cxnSpLocks noChangeShapeType="1"/>
            <a:stCxn id="281607" idx="0"/>
            <a:endCxn id="281606" idx="3"/>
          </p:cNvCxnSpPr>
          <p:nvPr/>
        </p:nvCxnSpPr>
        <p:spPr bwMode="auto">
          <a:xfrm flipV="1">
            <a:off x="1835150" y="3201988"/>
            <a:ext cx="309563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09" name="Oval 9"/>
          <p:cNvSpPr>
            <a:spLocks noChangeArrowheads="1"/>
          </p:cNvSpPr>
          <p:nvPr/>
        </p:nvSpPr>
        <p:spPr bwMode="auto">
          <a:xfrm>
            <a:off x="2738438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281610" name="Rectangle 10"/>
          <p:cNvSpPr>
            <a:spLocks noChangeArrowheads="1"/>
          </p:cNvSpPr>
          <p:nvPr/>
        </p:nvSpPr>
        <p:spPr bwMode="auto">
          <a:xfrm>
            <a:off x="20177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281611" name="AutoShape 11"/>
          <p:cNvCxnSpPr>
            <a:cxnSpLocks noChangeShapeType="1"/>
            <a:stCxn id="281610" idx="0"/>
            <a:endCxn id="281609" idx="3"/>
          </p:cNvCxnSpPr>
          <p:nvPr/>
        </p:nvCxnSpPr>
        <p:spPr bwMode="auto">
          <a:xfrm flipV="1">
            <a:off x="2619375" y="4075113"/>
            <a:ext cx="30956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12" name="Rectangle 12"/>
          <p:cNvSpPr>
            <a:spLocks noChangeArrowheads="1"/>
          </p:cNvSpPr>
          <p:nvPr/>
        </p:nvSpPr>
        <p:spPr bwMode="auto">
          <a:xfrm>
            <a:off x="35544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281613" name="AutoShape 13"/>
          <p:cNvCxnSpPr>
            <a:cxnSpLocks noChangeShapeType="1"/>
            <a:stCxn id="281612" idx="0"/>
            <a:endCxn id="281609" idx="5"/>
          </p:cNvCxnSpPr>
          <p:nvPr/>
        </p:nvCxnSpPr>
        <p:spPr bwMode="auto">
          <a:xfrm flipH="1" flipV="1">
            <a:off x="3852863" y="4075113"/>
            <a:ext cx="30321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1614" name="AutoShape 14"/>
          <p:cNvCxnSpPr>
            <a:cxnSpLocks noChangeShapeType="1"/>
            <a:stCxn id="281606" idx="5"/>
            <a:endCxn id="281609" idx="0"/>
          </p:cNvCxnSpPr>
          <p:nvPr/>
        </p:nvCxnSpPr>
        <p:spPr bwMode="auto">
          <a:xfrm>
            <a:off x="3068638" y="3201988"/>
            <a:ext cx="322262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15" name="Oval 15"/>
          <p:cNvSpPr>
            <a:spLocks noChangeArrowheads="1"/>
          </p:cNvSpPr>
          <p:nvPr/>
        </p:nvSpPr>
        <p:spPr bwMode="auto">
          <a:xfrm>
            <a:off x="58531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281616" name="Rectangle 16"/>
          <p:cNvSpPr>
            <a:spLocks noChangeArrowheads="1"/>
          </p:cNvSpPr>
          <p:nvPr/>
        </p:nvSpPr>
        <p:spPr bwMode="auto">
          <a:xfrm>
            <a:off x="5257800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281617" name="AutoShape 17"/>
          <p:cNvCxnSpPr>
            <a:cxnSpLocks noChangeShapeType="1"/>
            <a:stCxn id="281616" idx="0"/>
            <a:endCxn id="281615" idx="3"/>
          </p:cNvCxnSpPr>
          <p:nvPr/>
        </p:nvCxnSpPr>
        <p:spPr bwMode="auto">
          <a:xfrm flipV="1">
            <a:off x="5859463" y="3201988"/>
            <a:ext cx="184150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18" name="Oval 18"/>
          <p:cNvSpPr>
            <a:spLocks noChangeArrowheads="1"/>
          </p:cNvSpPr>
          <p:nvPr/>
        </p:nvSpPr>
        <p:spPr bwMode="auto">
          <a:xfrm>
            <a:off x="6638925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sp>
        <p:nvSpPr>
          <p:cNvPr id="281619" name="Rectangle 19"/>
          <p:cNvSpPr>
            <a:spLocks noChangeArrowheads="1"/>
          </p:cNvSpPr>
          <p:nvPr/>
        </p:nvSpPr>
        <p:spPr bwMode="auto">
          <a:xfrm>
            <a:off x="59182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281620" name="AutoShape 20"/>
          <p:cNvCxnSpPr>
            <a:cxnSpLocks noChangeShapeType="1"/>
            <a:stCxn id="281619" idx="0"/>
            <a:endCxn id="281618" idx="3"/>
          </p:cNvCxnSpPr>
          <p:nvPr/>
        </p:nvCxnSpPr>
        <p:spPr bwMode="auto">
          <a:xfrm flipV="1">
            <a:off x="6519863" y="4075113"/>
            <a:ext cx="30956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21" name="Rectangle 21"/>
          <p:cNvSpPr>
            <a:spLocks noChangeArrowheads="1"/>
          </p:cNvSpPr>
          <p:nvPr/>
        </p:nvSpPr>
        <p:spPr bwMode="auto">
          <a:xfrm>
            <a:off x="74549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281622" name="AutoShape 22"/>
          <p:cNvCxnSpPr>
            <a:cxnSpLocks noChangeShapeType="1"/>
            <a:stCxn id="281621" idx="0"/>
            <a:endCxn id="281618" idx="5"/>
          </p:cNvCxnSpPr>
          <p:nvPr/>
        </p:nvCxnSpPr>
        <p:spPr bwMode="auto">
          <a:xfrm flipH="1" flipV="1">
            <a:off x="7753350" y="4075113"/>
            <a:ext cx="30321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1623" name="AutoShape 23"/>
          <p:cNvCxnSpPr>
            <a:cxnSpLocks noChangeShapeType="1"/>
            <a:stCxn id="281615" idx="5"/>
            <a:endCxn id="281618" idx="0"/>
          </p:cNvCxnSpPr>
          <p:nvPr/>
        </p:nvCxnSpPr>
        <p:spPr bwMode="auto">
          <a:xfrm>
            <a:off x="6967538" y="3201988"/>
            <a:ext cx="323850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1624" name="AutoShape 24"/>
          <p:cNvCxnSpPr>
            <a:cxnSpLocks noChangeShapeType="1"/>
            <a:stCxn id="281606" idx="7"/>
            <a:endCxn id="281605" idx="3"/>
          </p:cNvCxnSpPr>
          <p:nvPr/>
        </p:nvCxnSpPr>
        <p:spPr bwMode="auto">
          <a:xfrm flipV="1">
            <a:off x="3068638" y="2541588"/>
            <a:ext cx="115570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1625" name="AutoShape 25"/>
          <p:cNvCxnSpPr>
            <a:cxnSpLocks noChangeShapeType="1"/>
            <a:stCxn id="281605" idx="5"/>
            <a:endCxn id="281615" idx="1"/>
          </p:cNvCxnSpPr>
          <p:nvPr/>
        </p:nvCxnSpPr>
        <p:spPr bwMode="auto">
          <a:xfrm>
            <a:off x="5148263" y="2541588"/>
            <a:ext cx="89535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26" name="Text Box 26"/>
          <p:cNvSpPr txBox="1">
            <a:spLocks noChangeArrowheads="1"/>
          </p:cNvSpPr>
          <p:nvPr/>
        </p:nvSpPr>
        <p:spPr bwMode="auto">
          <a:xfrm>
            <a:off x="577850" y="5189538"/>
            <a:ext cx="8407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6688" indent="-166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Each internal node is labeled 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 for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Î 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{1, 2,…,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left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right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42012" name="Text Box 27"/>
          <p:cNvSpPr txBox="1">
            <a:spLocks noChangeArrowheads="1"/>
          </p:cNvSpPr>
          <p:nvPr/>
        </p:nvSpPr>
        <p:spPr bwMode="auto">
          <a:xfrm>
            <a:off x="1519238" y="1155700"/>
            <a:ext cx="476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Sort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ñ</a:t>
            </a:r>
            <a:endParaRPr lang="en-US" altLang="en-US">
              <a:latin typeface="Symbol" panose="05050102010706020507" pitchFamily="18" charset="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28" name="Text Box 28"/>
          <p:cNvSpPr txBox="1">
            <a:spLocks noChangeArrowheads="1"/>
          </p:cNvSpPr>
          <p:nvPr/>
        </p:nvSpPr>
        <p:spPr bwMode="auto">
          <a:xfrm>
            <a:off x="3009900" y="22002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29" name="Text Box 29"/>
          <p:cNvSpPr txBox="1">
            <a:spLocks noChangeArrowheads="1"/>
          </p:cNvSpPr>
          <p:nvPr/>
        </p:nvSpPr>
        <p:spPr bwMode="auto">
          <a:xfrm>
            <a:off x="1573213" y="29670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30" name="Text Box 30"/>
          <p:cNvSpPr txBox="1">
            <a:spLocks noChangeArrowheads="1"/>
          </p:cNvSpPr>
          <p:nvPr/>
        </p:nvSpPr>
        <p:spPr bwMode="auto">
          <a:xfrm>
            <a:off x="2428875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31" name="Text Box 31"/>
          <p:cNvSpPr txBox="1">
            <a:spLocks noChangeArrowheads="1"/>
          </p:cNvSpPr>
          <p:nvPr/>
        </p:nvSpPr>
        <p:spPr bwMode="auto">
          <a:xfrm>
            <a:off x="5464175" y="300831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32" name="Text Box 32"/>
          <p:cNvSpPr txBox="1">
            <a:spLocks noChangeArrowheads="1"/>
          </p:cNvSpPr>
          <p:nvPr/>
        </p:nvSpPr>
        <p:spPr bwMode="auto">
          <a:xfrm>
            <a:off x="6329363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33" name="Text Box 33"/>
          <p:cNvSpPr txBox="1">
            <a:spLocks noChangeArrowheads="1"/>
          </p:cNvSpPr>
          <p:nvPr/>
        </p:nvSpPr>
        <p:spPr bwMode="auto">
          <a:xfrm>
            <a:off x="5430838" y="216535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281634" name="Text Box 34"/>
          <p:cNvSpPr txBox="1">
            <a:spLocks noChangeArrowheads="1"/>
          </p:cNvSpPr>
          <p:nvPr/>
        </p:nvSpPr>
        <p:spPr bwMode="auto">
          <a:xfrm>
            <a:off x="3221038" y="29733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281635" name="Text Box 35"/>
          <p:cNvSpPr txBox="1">
            <a:spLocks noChangeArrowheads="1"/>
          </p:cNvSpPr>
          <p:nvPr/>
        </p:nvSpPr>
        <p:spPr bwMode="auto">
          <a:xfrm>
            <a:off x="4070350" y="40100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281636" name="Text Box 36"/>
          <p:cNvSpPr txBox="1">
            <a:spLocks noChangeArrowheads="1"/>
          </p:cNvSpPr>
          <p:nvPr/>
        </p:nvSpPr>
        <p:spPr bwMode="auto">
          <a:xfrm>
            <a:off x="7207250" y="29432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281637" name="Text Box 37"/>
          <p:cNvSpPr txBox="1">
            <a:spLocks noChangeArrowheads="1"/>
          </p:cNvSpPr>
          <p:nvPr/>
        </p:nvSpPr>
        <p:spPr bwMode="auto">
          <a:xfrm>
            <a:off x="8001000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2023" name="Rectangle 38"/>
          <p:cNvSpPr>
            <a:spLocks noChangeArrowheads="1"/>
          </p:cNvSpPr>
          <p:nvPr/>
        </p:nvSpPr>
        <p:spPr bwMode="auto">
          <a:xfrm>
            <a:off x="6003925" y="1679575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2024" name="Text Box 39"/>
          <p:cNvSpPr txBox="1">
            <a:spLocks noChangeArrowheads="1"/>
          </p:cNvSpPr>
          <p:nvPr/>
        </p:nvSpPr>
        <p:spPr bwMode="auto">
          <a:xfrm>
            <a:off x="5984875" y="161131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2025" name="Line 40"/>
          <p:cNvSpPr>
            <a:spLocks noChangeShapeType="1"/>
          </p:cNvSpPr>
          <p:nvPr/>
        </p:nvSpPr>
        <p:spPr bwMode="auto">
          <a:xfrm>
            <a:off x="6299200" y="14128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1641" name="Rectangle 41"/>
          <p:cNvSpPr>
            <a:spLocks noChangeArrowheads="1"/>
          </p:cNvSpPr>
          <p:nvPr/>
        </p:nvSpPr>
        <p:spPr bwMode="auto">
          <a:xfrm>
            <a:off x="247650" y="2789238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1642" name="Text Box 42"/>
          <p:cNvSpPr txBox="1">
            <a:spLocks noChangeArrowheads="1"/>
          </p:cNvSpPr>
          <p:nvPr/>
        </p:nvSpPr>
        <p:spPr bwMode="auto">
          <a:xfrm>
            <a:off x="233363" y="2720975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281643" name="Line 43"/>
          <p:cNvSpPr>
            <a:spLocks noChangeShapeType="1"/>
          </p:cNvSpPr>
          <p:nvPr/>
        </p:nvSpPr>
        <p:spPr bwMode="auto">
          <a:xfrm>
            <a:off x="839788" y="26273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1644" name="Rectangle 44"/>
          <p:cNvSpPr>
            <a:spLocks noChangeArrowheads="1"/>
          </p:cNvSpPr>
          <p:nvPr/>
        </p:nvSpPr>
        <p:spPr bwMode="auto">
          <a:xfrm>
            <a:off x="7339013" y="2593975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1645" name="Text Box 45"/>
          <p:cNvSpPr txBox="1">
            <a:spLocks noChangeArrowheads="1"/>
          </p:cNvSpPr>
          <p:nvPr/>
        </p:nvSpPr>
        <p:spPr bwMode="auto">
          <a:xfrm>
            <a:off x="7319963" y="2525713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281646" name="Line 46"/>
          <p:cNvSpPr>
            <a:spLocks noChangeShapeType="1"/>
          </p:cNvSpPr>
          <p:nvPr/>
        </p:nvSpPr>
        <p:spPr bwMode="auto">
          <a:xfrm>
            <a:off x="7913688" y="24034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2032" name="Text Box 47"/>
          <p:cNvSpPr txBox="1">
            <a:spLocks noChangeArrowheads="1"/>
          </p:cNvSpPr>
          <p:nvPr/>
        </p:nvSpPr>
        <p:spPr bwMode="auto">
          <a:xfrm>
            <a:off x="6016625" y="19462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2033" name="Text Box 48"/>
          <p:cNvSpPr txBox="1">
            <a:spLocks noChangeArrowheads="1"/>
          </p:cNvSpPr>
          <p:nvPr/>
        </p:nvSpPr>
        <p:spPr bwMode="auto">
          <a:xfrm>
            <a:off x="6330950" y="19351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49" name="Text Box 49"/>
          <p:cNvSpPr txBox="1">
            <a:spLocks noChangeArrowheads="1"/>
          </p:cNvSpPr>
          <p:nvPr/>
        </p:nvSpPr>
        <p:spPr bwMode="auto">
          <a:xfrm>
            <a:off x="554038" y="308133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50" name="Text Box 50"/>
          <p:cNvSpPr txBox="1">
            <a:spLocks noChangeArrowheads="1"/>
          </p:cNvSpPr>
          <p:nvPr/>
        </p:nvSpPr>
        <p:spPr bwMode="auto">
          <a:xfrm>
            <a:off x="868363" y="307022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51" name="Text Box 51"/>
          <p:cNvSpPr txBox="1">
            <a:spLocks noChangeArrowheads="1"/>
          </p:cNvSpPr>
          <p:nvPr/>
        </p:nvSpPr>
        <p:spPr bwMode="auto">
          <a:xfrm>
            <a:off x="7691438" y="28860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52" name="Text Box 52"/>
          <p:cNvSpPr txBox="1">
            <a:spLocks noChangeArrowheads="1"/>
          </p:cNvSpPr>
          <p:nvPr/>
        </p:nvSpPr>
        <p:spPr bwMode="auto">
          <a:xfrm>
            <a:off x="8005763" y="28749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53" name="Rectangle 53"/>
          <p:cNvSpPr>
            <a:spLocks noChangeArrowheads="1"/>
          </p:cNvSpPr>
          <p:nvPr/>
        </p:nvSpPr>
        <p:spPr bwMode="auto">
          <a:xfrm>
            <a:off x="8086725" y="3467100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1654" name="Text Box 54"/>
          <p:cNvSpPr txBox="1">
            <a:spLocks noChangeArrowheads="1"/>
          </p:cNvSpPr>
          <p:nvPr/>
        </p:nvSpPr>
        <p:spPr bwMode="auto">
          <a:xfrm>
            <a:off x="8067675" y="337026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281655" name="Line 55"/>
          <p:cNvSpPr>
            <a:spLocks noChangeShapeType="1"/>
          </p:cNvSpPr>
          <p:nvPr/>
        </p:nvSpPr>
        <p:spPr bwMode="auto">
          <a:xfrm>
            <a:off x="8661400" y="3276600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1656" name="Text Box 56"/>
          <p:cNvSpPr txBox="1">
            <a:spLocks noChangeArrowheads="1"/>
          </p:cNvSpPr>
          <p:nvPr/>
        </p:nvSpPr>
        <p:spPr bwMode="auto">
          <a:xfrm>
            <a:off x="8115300" y="37496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57" name="Text Box 57"/>
          <p:cNvSpPr txBox="1">
            <a:spLocks noChangeArrowheads="1"/>
          </p:cNvSpPr>
          <p:nvPr/>
        </p:nvSpPr>
        <p:spPr bwMode="auto">
          <a:xfrm>
            <a:off x="8753475" y="3748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58" name="Rectangle 58"/>
          <p:cNvSpPr>
            <a:spLocks noChangeArrowheads="1"/>
          </p:cNvSpPr>
          <p:nvPr/>
        </p:nvSpPr>
        <p:spPr bwMode="auto">
          <a:xfrm>
            <a:off x="3995738" y="3213100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1659" name="Text Box 59"/>
          <p:cNvSpPr txBox="1">
            <a:spLocks noChangeArrowheads="1"/>
          </p:cNvSpPr>
          <p:nvPr/>
        </p:nvSpPr>
        <p:spPr bwMode="auto">
          <a:xfrm>
            <a:off x="3981450" y="3144838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281660" name="Line 60"/>
          <p:cNvSpPr>
            <a:spLocks noChangeShapeType="1"/>
          </p:cNvSpPr>
          <p:nvPr/>
        </p:nvSpPr>
        <p:spPr bwMode="auto">
          <a:xfrm>
            <a:off x="4581525" y="29702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1661" name="Text Box 61"/>
          <p:cNvSpPr txBox="1">
            <a:spLocks noChangeArrowheads="1"/>
          </p:cNvSpPr>
          <p:nvPr/>
        </p:nvSpPr>
        <p:spPr bwMode="auto">
          <a:xfrm>
            <a:off x="4054475" y="3505200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62" name="Text Box 62"/>
          <p:cNvSpPr txBox="1">
            <a:spLocks noChangeArrowheads="1"/>
          </p:cNvSpPr>
          <p:nvPr/>
        </p:nvSpPr>
        <p:spPr bwMode="auto">
          <a:xfrm>
            <a:off x="4616450" y="3494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63" name="Text Box 63"/>
          <p:cNvSpPr txBox="1">
            <a:spLocks noChangeArrowheads="1"/>
          </p:cNvSpPr>
          <p:nvPr/>
        </p:nvSpPr>
        <p:spPr bwMode="auto">
          <a:xfrm>
            <a:off x="120650" y="22494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281664" name="Text Box 64"/>
          <p:cNvSpPr txBox="1">
            <a:spLocks noChangeArrowheads="1"/>
          </p:cNvSpPr>
          <p:nvPr/>
        </p:nvSpPr>
        <p:spPr bwMode="auto">
          <a:xfrm>
            <a:off x="8212138" y="2543175"/>
            <a:ext cx="115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2050" name="Text Box 65"/>
          <p:cNvSpPr txBox="1">
            <a:spLocks noChangeArrowheads="1"/>
          </p:cNvSpPr>
          <p:nvPr/>
        </p:nvSpPr>
        <p:spPr bwMode="auto">
          <a:xfrm>
            <a:off x="6886575" y="16271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</a:p>
        </p:txBody>
      </p:sp>
      <p:sp>
        <p:nvSpPr>
          <p:cNvPr id="42051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4205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2" grpId="0" animBg="1"/>
      <p:bldP spid="281603" grpId="0" animBg="1"/>
      <p:bldP spid="281605" grpId="0" animBg="1"/>
      <p:bldP spid="281606" grpId="0" animBg="1"/>
      <p:bldP spid="281607" grpId="0" animBg="1"/>
      <p:bldP spid="281610" grpId="0" animBg="1"/>
      <p:bldP spid="281612" grpId="0" animBg="1"/>
      <p:bldP spid="281615" grpId="0" animBg="1"/>
      <p:bldP spid="281616" grpId="0" animBg="1"/>
      <p:bldP spid="281618" grpId="0" animBg="1"/>
      <p:bldP spid="281619" grpId="0" animBg="1"/>
      <p:bldP spid="281621" grpId="0" animBg="1"/>
      <p:bldP spid="281626" grpId="0"/>
      <p:bldP spid="281628" grpId="0"/>
      <p:bldP spid="281629" grpId="0"/>
      <p:bldP spid="281631" grpId="0"/>
      <p:bldP spid="281632" grpId="0"/>
      <p:bldP spid="281633" grpId="0"/>
      <p:bldP spid="281634" grpId="0"/>
      <p:bldP spid="281636" grpId="0"/>
      <p:bldP spid="281637" grpId="0"/>
      <p:bldP spid="281641" grpId="0" animBg="1"/>
      <p:bldP spid="281642" grpId="0"/>
      <p:bldP spid="281643" grpId="0" animBg="1"/>
      <p:bldP spid="281644" grpId="0" animBg="1"/>
      <p:bldP spid="281645" grpId="0"/>
      <p:bldP spid="281646" grpId="0" animBg="1"/>
      <p:bldP spid="281649" grpId="0"/>
      <p:bldP spid="281650" grpId="0"/>
      <p:bldP spid="281651" grpId="0"/>
      <p:bldP spid="281652" grpId="0"/>
      <p:bldP spid="281653" grpId="0" animBg="1"/>
      <p:bldP spid="281654" grpId="0"/>
      <p:bldP spid="281655" grpId="0" animBg="1"/>
      <p:bldP spid="281656" grpId="0"/>
      <p:bldP spid="281657" grpId="0"/>
      <p:bldP spid="281658" grpId="0" animBg="1"/>
      <p:bldP spid="281659" grpId="0"/>
      <p:bldP spid="281660" grpId="0" animBg="1"/>
      <p:bldP spid="281661" grpId="0"/>
      <p:bldP spid="281662" grpId="0"/>
      <p:bldP spid="281663" grpId="0"/>
      <p:bldP spid="28166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0B273DE0-03A2-4877-A962-685E696C0A97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11" name="Freeform 2"/>
          <p:cNvSpPr>
            <a:spLocks/>
          </p:cNvSpPr>
          <p:nvPr/>
        </p:nvSpPr>
        <p:spPr bwMode="auto">
          <a:xfrm>
            <a:off x="5103813" y="2444750"/>
            <a:ext cx="3760787" cy="3152775"/>
          </a:xfrm>
          <a:custGeom>
            <a:avLst/>
            <a:gdLst>
              <a:gd name="T0" fmla="*/ 2147483646 w 2369"/>
              <a:gd name="T1" fmla="*/ 0 h 1986"/>
              <a:gd name="T2" fmla="*/ 2147483646 w 2369"/>
              <a:gd name="T3" fmla="*/ 2147483646 h 1986"/>
              <a:gd name="T4" fmla="*/ 2147483646 w 2369"/>
              <a:gd name="T5" fmla="*/ 2147483646 h 1986"/>
              <a:gd name="T6" fmla="*/ 2147483646 w 2369"/>
              <a:gd name="T7" fmla="*/ 2147483646 h 1986"/>
              <a:gd name="T8" fmla="*/ 2147483646 w 2369"/>
              <a:gd name="T9" fmla="*/ 2147483646 h 1986"/>
              <a:gd name="T10" fmla="*/ 2147483646 w 2369"/>
              <a:gd name="T11" fmla="*/ 2147483646 h 1986"/>
              <a:gd name="T12" fmla="*/ 2147483646 w 2369"/>
              <a:gd name="T13" fmla="*/ 2147483646 h 1986"/>
              <a:gd name="T14" fmla="*/ 2147483646 w 2369"/>
              <a:gd name="T15" fmla="*/ 2147483646 h 1986"/>
              <a:gd name="T16" fmla="*/ 2147483646 w 2369"/>
              <a:gd name="T17" fmla="*/ 2147483646 h 1986"/>
              <a:gd name="T18" fmla="*/ 2147483646 w 2369"/>
              <a:gd name="T19" fmla="*/ 2147483646 h 1986"/>
              <a:gd name="T20" fmla="*/ 2147483646 w 2369"/>
              <a:gd name="T21" fmla="*/ 2147483646 h 1986"/>
              <a:gd name="T22" fmla="*/ 2147483646 w 2369"/>
              <a:gd name="T23" fmla="*/ 2147483646 h 1986"/>
              <a:gd name="T24" fmla="*/ 0 w 2369"/>
              <a:gd name="T25" fmla="*/ 2147483646 h 1986"/>
              <a:gd name="T26" fmla="*/ 2147483646 w 2369"/>
              <a:gd name="T27" fmla="*/ 2147483646 h 1986"/>
              <a:gd name="T28" fmla="*/ 2147483646 w 2369"/>
              <a:gd name="T29" fmla="*/ 2147483646 h 1986"/>
              <a:gd name="T30" fmla="*/ 2147483646 w 2369"/>
              <a:gd name="T31" fmla="*/ 2147483646 h 1986"/>
              <a:gd name="T32" fmla="*/ 2147483646 w 2369"/>
              <a:gd name="T33" fmla="*/ 2147483646 h 1986"/>
              <a:gd name="T34" fmla="*/ 2147483646 w 2369"/>
              <a:gd name="T35" fmla="*/ 2147483646 h 1986"/>
              <a:gd name="T36" fmla="*/ 2147483646 w 2369"/>
              <a:gd name="T37" fmla="*/ 2147483646 h 1986"/>
              <a:gd name="T38" fmla="*/ 2147483646 w 2369"/>
              <a:gd name="T39" fmla="*/ 2147483646 h 1986"/>
              <a:gd name="T40" fmla="*/ 2147483646 w 2369"/>
              <a:gd name="T41" fmla="*/ 2147483646 h 1986"/>
              <a:gd name="T42" fmla="*/ 2147483646 w 2369"/>
              <a:gd name="T43" fmla="*/ 2147483646 h 1986"/>
              <a:gd name="T44" fmla="*/ 2147483646 w 2369"/>
              <a:gd name="T45" fmla="*/ 2147483646 h 1986"/>
              <a:gd name="T46" fmla="*/ 2147483646 w 2369"/>
              <a:gd name="T47" fmla="*/ 2147483646 h 1986"/>
              <a:gd name="T48" fmla="*/ 2147483646 w 2369"/>
              <a:gd name="T49" fmla="*/ 2147483646 h 1986"/>
              <a:gd name="T50" fmla="*/ 2147483646 w 2369"/>
              <a:gd name="T51" fmla="*/ 2147483646 h 1986"/>
              <a:gd name="T52" fmla="*/ 2147483646 w 2369"/>
              <a:gd name="T53" fmla="*/ 2147483646 h 1986"/>
              <a:gd name="T54" fmla="*/ 2147483646 w 2369"/>
              <a:gd name="T55" fmla="*/ 2147483646 h 1986"/>
              <a:gd name="T56" fmla="*/ 2147483646 w 2369"/>
              <a:gd name="T57" fmla="*/ 2147483646 h 1986"/>
              <a:gd name="T58" fmla="*/ 2147483646 w 2369"/>
              <a:gd name="T59" fmla="*/ 2147483646 h 1986"/>
              <a:gd name="T60" fmla="*/ 2147483646 w 2369"/>
              <a:gd name="T61" fmla="*/ 2147483646 h 1986"/>
              <a:gd name="T62" fmla="*/ 2147483646 w 2369"/>
              <a:gd name="T63" fmla="*/ 2147483646 h 1986"/>
              <a:gd name="T64" fmla="*/ 2147483646 w 2369"/>
              <a:gd name="T65" fmla="*/ 2147483646 h 1986"/>
              <a:gd name="T66" fmla="*/ 2147483646 w 2369"/>
              <a:gd name="T67" fmla="*/ 2147483646 h 1986"/>
              <a:gd name="T68" fmla="*/ 2147483646 w 2369"/>
              <a:gd name="T69" fmla="*/ 2147483646 h 1986"/>
              <a:gd name="T70" fmla="*/ 2147483646 w 2369"/>
              <a:gd name="T71" fmla="*/ 2147483646 h 1986"/>
              <a:gd name="T72" fmla="*/ 2147483646 w 2369"/>
              <a:gd name="T73" fmla="*/ 2147483646 h 1986"/>
              <a:gd name="T74" fmla="*/ 2147483646 w 2369"/>
              <a:gd name="T75" fmla="*/ 2147483646 h 1986"/>
              <a:gd name="T76" fmla="*/ 2147483646 w 2369"/>
              <a:gd name="T77" fmla="*/ 2147483646 h 1986"/>
              <a:gd name="T78" fmla="*/ 2147483646 w 2369"/>
              <a:gd name="T79" fmla="*/ 2147483646 h 1986"/>
              <a:gd name="T80" fmla="*/ 2147483646 w 2369"/>
              <a:gd name="T81" fmla="*/ 2147483646 h 1986"/>
              <a:gd name="T82" fmla="*/ 2147483646 w 2369"/>
              <a:gd name="T83" fmla="*/ 2147483646 h 1986"/>
              <a:gd name="T84" fmla="*/ 2147483646 w 2369"/>
              <a:gd name="T85" fmla="*/ 2147483646 h 1986"/>
              <a:gd name="T86" fmla="*/ 2147483646 w 2369"/>
              <a:gd name="T87" fmla="*/ 2147483646 h 1986"/>
              <a:gd name="T88" fmla="*/ 2147483646 w 2369"/>
              <a:gd name="T89" fmla="*/ 2147483646 h 1986"/>
              <a:gd name="T90" fmla="*/ 2147483646 w 2369"/>
              <a:gd name="T91" fmla="*/ 2147483646 h 1986"/>
              <a:gd name="T92" fmla="*/ 2147483646 w 2369"/>
              <a:gd name="T93" fmla="*/ 2147483646 h 1986"/>
              <a:gd name="T94" fmla="*/ 2147483646 w 2369"/>
              <a:gd name="T95" fmla="*/ 2147483646 h 1986"/>
              <a:gd name="T96" fmla="*/ 2147483646 w 2369"/>
              <a:gd name="T97" fmla="*/ 0 h 19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369"/>
              <a:gd name="T148" fmla="*/ 0 h 1986"/>
              <a:gd name="T149" fmla="*/ 2369 w 2369"/>
              <a:gd name="T150" fmla="*/ 1986 h 198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369" h="1986">
                <a:moveTo>
                  <a:pt x="976" y="0"/>
                </a:moveTo>
                <a:cubicBezTo>
                  <a:pt x="867" y="4"/>
                  <a:pt x="767" y="12"/>
                  <a:pt x="658" y="16"/>
                </a:cubicBezTo>
                <a:cubicBezTo>
                  <a:pt x="635" y="22"/>
                  <a:pt x="615" y="33"/>
                  <a:pt x="592" y="38"/>
                </a:cubicBezTo>
                <a:cubicBezTo>
                  <a:pt x="549" y="71"/>
                  <a:pt x="538" y="80"/>
                  <a:pt x="488" y="99"/>
                </a:cubicBezTo>
                <a:cubicBezTo>
                  <a:pt x="468" y="118"/>
                  <a:pt x="448" y="141"/>
                  <a:pt x="433" y="165"/>
                </a:cubicBezTo>
                <a:cubicBezTo>
                  <a:pt x="422" y="201"/>
                  <a:pt x="353" y="268"/>
                  <a:pt x="323" y="296"/>
                </a:cubicBezTo>
                <a:cubicBezTo>
                  <a:pt x="300" y="342"/>
                  <a:pt x="260" y="391"/>
                  <a:pt x="208" y="400"/>
                </a:cubicBezTo>
                <a:cubicBezTo>
                  <a:pt x="188" y="431"/>
                  <a:pt x="162" y="457"/>
                  <a:pt x="142" y="488"/>
                </a:cubicBezTo>
                <a:cubicBezTo>
                  <a:pt x="131" y="504"/>
                  <a:pt x="98" y="527"/>
                  <a:pt x="98" y="527"/>
                </a:cubicBezTo>
                <a:cubicBezTo>
                  <a:pt x="91" y="559"/>
                  <a:pt x="80" y="577"/>
                  <a:pt x="60" y="603"/>
                </a:cubicBezTo>
                <a:cubicBezTo>
                  <a:pt x="52" y="613"/>
                  <a:pt x="46" y="625"/>
                  <a:pt x="38" y="636"/>
                </a:cubicBezTo>
                <a:cubicBezTo>
                  <a:pt x="33" y="643"/>
                  <a:pt x="22" y="658"/>
                  <a:pt x="22" y="658"/>
                </a:cubicBezTo>
                <a:cubicBezTo>
                  <a:pt x="8" y="699"/>
                  <a:pt x="8" y="747"/>
                  <a:pt x="0" y="790"/>
                </a:cubicBezTo>
                <a:cubicBezTo>
                  <a:pt x="2" y="817"/>
                  <a:pt x="12" y="907"/>
                  <a:pt x="33" y="933"/>
                </a:cubicBezTo>
                <a:cubicBezTo>
                  <a:pt x="52" y="956"/>
                  <a:pt x="78" y="962"/>
                  <a:pt x="104" y="971"/>
                </a:cubicBezTo>
                <a:cubicBezTo>
                  <a:pt x="120" y="987"/>
                  <a:pt x="131" y="1004"/>
                  <a:pt x="148" y="1020"/>
                </a:cubicBezTo>
                <a:cubicBezTo>
                  <a:pt x="159" y="1057"/>
                  <a:pt x="143" y="1018"/>
                  <a:pt x="170" y="1048"/>
                </a:cubicBezTo>
                <a:cubicBezTo>
                  <a:pt x="207" y="1090"/>
                  <a:pt x="228" y="1154"/>
                  <a:pt x="285" y="1174"/>
                </a:cubicBezTo>
                <a:cubicBezTo>
                  <a:pt x="307" y="1196"/>
                  <a:pt x="327" y="1214"/>
                  <a:pt x="356" y="1223"/>
                </a:cubicBezTo>
                <a:cubicBezTo>
                  <a:pt x="370" y="1263"/>
                  <a:pt x="419" y="1286"/>
                  <a:pt x="444" y="1322"/>
                </a:cubicBezTo>
                <a:cubicBezTo>
                  <a:pt x="450" y="1340"/>
                  <a:pt x="460" y="1353"/>
                  <a:pt x="466" y="1371"/>
                </a:cubicBezTo>
                <a:cubicBezTo>
                  <a:pt x="479" y="1409"/>
                  <a:pt x="481" y="1445"/>
                  <a:pt x="499" y="1481"/>
                </a:cubicBezTo>
                <a:cubicBezTo>
                  <a:pt x="516" y="1557"/>
                  <a:pt x="498" y="1470"/>
                  <a:pt x="510" y="1657"/>
                </a:cubicBezTo>
                <a:cubicBezTo>
                  <a:pt x="514" y="1725"/>
                  <a:pt x="737" y="1716"/>
                  <a:pt x="757" y="1717"/>
                </a:cubicBezTo>
                <a:cubicBezTo>
                  <a:pt x="849" y="1734"/>
                  <a:pt x="946" y="1727"/>
                  <a:pt x="1036" y="1755"/>
                </a:cubicBezTo>
                <a:cubicBezTo>
                  <a:pt x="1446" y="1753"/>
                  <a:pt x="1943" y="1986"/>
                  <a:pt x="2265" y="1733"/>
                </a:cubicBezTo>
                <a:cubicBezTo>
                  <a:pt x="2270" y="1729"/>
                  <a:pt x="2276" y="1730"/>
                  <a:pt x="2282" y="1728"/>
                </a:cubicBezTo>
                <a:cubicBezTo>
                  <a:pt x="2289" y="1723"/>
                  <a:pt x="2311" y="1709"/>
                  <a:pt x="2315" y="1701"/>
                </a:cubicBezTo>
                <a:cubicBezTo>
                  <a:pt x="2320" y="1691"/>
                  <a:pt x="2317" y="1679"/>
                  <a:pt x="2320" y="1668"/>
                </a:cubicBezTo>
                <a:cubicBezTo>
                  <a:pt x="2323" y="1656"/>
                  <a:pt x="2335" y="1639"/>
                  <a:pt x="2342" y="1629"/>
                </a:cubicBezTo>
                <a:cubicBezTo>
                  <a:pt x="2361" y="1511"/>
                  <a:pt x="2369" y="1382"/>
                  <a:pt x="2337" y="1267"/>
                </a:cubicBezTo>
                <a:cubicBezTo>
                  <a:pt x="2331" y="1245"/>
                  <a:pt x="2279" y="1168"/>
                  <a:pt x="2265" y="1146"/>
                </a:cubicBezTo>
                <a:cubicBezTo>
                  <a:pt x="2239" y="1062"/>
                  <a:pt x="2172" y="997"/>
                  <a:pt x="2106" y="943"/>
                </a:cubicBezTo>
                <a:cubicBezTo>
                  <a:pt x="2083" y="924"/>
                  <a:pt x="2053" y="917"/>
                  <a:pt x="2029" y="900"/>
                </a:cubicBezTo>
                <a:cubicBezTo>
                  <a:pt x="1998" y="878"/>
                  <a:pt x="1968" y="855"/>
                  <a:pt x="1936" y="834"/>
                </a:cubicBezTo>
                <a:cubicBezTo>
                  <a:pt x="1929" y="809"/>
                  <a:pt x="1903" y="793"/>
                  <a:pt x="1881" y="779"/>
                </a:cubicBezTo>
                <a:cubicBezTo>
                  <a:pt x="1868" y="759"/>
                  <a:pt x="1855" y="750"/>
                  <a:pt x="1837" y="735"/>
                </a:cubicBezTo>
                <a:cubicBezTo>
                  <a:pt x="1819" y="720"/>
                  <a:pt x="1813" y="704"/>
                  <a:pt x="1793" y="691"/>
                </a:cubicBezTo>
                <a:cubicBezTo>
                  <a:pt x="1776" y="667"/>
                  <a:pt x="1764" y="648"/>
                  <a:pt x="1739" y="631"/>
                </a:cubicBezTo>
                <a:cubicBezTo>
                  <a:pt x="1712" y="589"/>
                  <a:pt x="1748" y="638"/>
                  <a:pt x="1706" y="603"/>
                </a:cubicBezTo>
                <a:cubicBezTo>
                  <a:pt x="1699" y="597"/>
                  <a:pt x="1696" y="587"/>
                  <a:pt x="1689" y="581"/>
                </a:cubicBezTo>
                <a:cubicBezTo>
                  <a:pt x="1677" y="571"/>
                  <a:pt x="1651" y="554"/>
                  <a:pt x="1651" y="554"/>
                </a:cubicBezTo>
                <a:cubicBezTo>
                  <a:pt x="1638" y="535"/>
                  <a:pt x="1600" y="496"/>
                  <a:pt x="1580" y="488"/>
                </a:cubicBezTo>
                <a:cubicBezTo>
                  <a:pt x="1540" y="450"/>
                  <a:pt x="1484" y="416"/>
                  <a:pt x="1437" y="389"/>
                </a:cubicBezTo>
                <a:cubicBezTo>
                  <a:pt x="1417" y="377"/>
                  <a:pt x="1405" y="364"/>
                  <a:pt x="1382" y="357"/>
                </a:cubicBezTo>
                <a:cubicBezTo>
                  <a:pt x="1343" y="330"/>
                  <a:pt x="1327" y="284"/>
                  <a:pt x="1289" y="258"/>
                </a:cubicBezTo>
                <a:cubicBezTo>
                  <a:pt x="1264" y="219"/>
                  <a:pt x="1199" y="178"/>
                  <a:pt x="1157" y="154"/>
                </a:cubicBezTo>
                <a:cubicBezTo>
                  <a:pt x="1119" y="97"/>
                  <a:pt x="1078" y="44"/>
                  <a:pt x="1009" y="22"/>
                </a:cubicBezTo>
                <a:cubicBezTo>
                  <a:pt x="1002" y="17"/>
                  <a:pt x="976" y="7"/>
                  <a:pt x="976" y="0"/>
                </a:cubicBezTo>
                <a:close/>
              </a:path>
            </a:pathLst>
          </a:cu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012" name="Freeform 3"/>
          <p:cNvSpPr>
            <a:spLocks/>
          </p:cNvSpPr>
          <p:nvPr/>
        </p:nvSpPr>
        <p:spPr bwMode="auto">
          <a:xfrm>
            <a:off x="690563" y="2209800"/>
            <a:ext cx="4398962" cy="2976563"/>
          </a:xfrm>
          <a:custGeom>
            <a:avLst/>
            <a:gdLst>
              <a:gd name="T0" fmla="*/ 2147483646 w 2771"/>
              <a:gd name="T1" fmla="*/ 2147483646 h 1875"/>
              <a:gd name="T2" fmla="*/ 2147483646 w 2771"/>
              <a:gd name="T3" fmla="*/ 2147483646 h 1875"/>
              <a:gd name="T4" fmla="*/ 2147483646 w 2771"/>
              <a:gd name="T5" fmla="*/ 2147483646 h 1875"/>
              <a:gd name="T6" fmla="*/ 2147483646 w 2771"/>
              <a:gd name="T7" fmla="*/ 2147483646 h 1875"/>
              <a:gd name="T8" fmla="*/ 2147483646 w 2771"/>
              <a:gd name="T9" fmla="*/ 2147483646 h 1875"/>
              <a:gd name="T10" fmla="*/ 2147483646 w 2771"/>
              <a:gd name="T11" fmla="*/ 2147483646 h 1875"/>
              <a:gd name="T12" fmla="*/ 2147483646 w 2771"/>
              <a:gd name="T13" fmla="*/ 2147483646 h 1875"/>
              <a:gd name="T14" fmla="*/ 2147483646 w 2771"/>
              <a:gd name="T15" fmla="*/ 2147483646 h 1875"/>
              <a:gd name="T16" fmla="*/ 2147483646 w 2771"/>
              <a:gd name="T17" fmla="*/ 2147483646 h 1875"/>
              <a:gd name="T18" fmla="*/ 2147483646 w 2771"/>
              <a:gd name="T19" fmla="*/ 2147483646 h 1875"/>
              <a:gd name="T20" fmla="*/ 2147483646 w 2771"/>
              <a:gd name="T21" fmla="*/ 2147483646 h 1875"/>
              <a:gd name="T22" fmla="*/ 2147483646 w 2771"/>
              <a:gd name="T23" fmla="*/ 2147483646 h 1875"/>
              <a:gd name="T24" fmla="*/ 2147483646 w 2771"/>
              <a:gd name="T25" fmla="*/ 2147483646 h 1875"/>
              <a:gd name="T26" fmla="*/ 2147483646 w 2771"/>
              <a:gd name="T27" fmla="*/ 2147483646 h 1875"/>
              <a:gd name="T28" fmla="*/ 2147483646 w 2771"/>
              <a:gd name="T29" fmla="*/ 2147483646 h 1875"/>
              <a:gd name="T30" fmla="*/ 2147483646 w 2771"/>
              <a:gd name="T31" fmla="*/ 2147483646 h 1875"/>
              <a:gd name="T32" fmla="*/ 2147483646 w 2771"/>
              <a:gd name="T33" fmla="*/ 2147483646 h 1875"/>
              <a:gd name="T34" fmla="*/ 2147483646 w 2771"/>
              <a:gd name="T35" fmla="*/ 2147483646 h 1875"/>
              <a:gd name="T36" fmla="*/ 2147483646 w 2771"/>
              <a:gd name="T37" fmla="*/ 2147483646 h 1875"/>
              <a:gd name="T38" fmla="*/ 2147483646 w 2771"/>
              <a:gd name="T39" fmla="*/ 2147483646 h 1875"/>
              <a:gd name="T40" fmla="*/ 2147483646 w 2771"/>
              <a:gd name="T41" fmla="*/ 2147483646 h 1875"/>
              <a:gd name="T42" fmla="*/ 2147483646 w 2771"/>
              <a:gd name="T43" fmla="*/ 2147483646 h 1875"/>
              <a:gd name="T44" fmla="*/ 2147483646 w 2771"/>
              <a:gd name="T45" fmla="*/ 2147483646 h 1875"/>
              <a:gd name="T46" fmla="*/ 2147483646 w 2771"/>
              <a:gd name="T47" fmla="*/ 2147483646 h 1875"/>
              <a:gd name="T48" fmla="*/ 2147483646 w 2771"/>
              <a:gd name="T49" fmla="*/ 2147483646 h 1875"/>
              <a:gd name="T50" fmla="*/ 2147483646 w 2771"/>
              <a:gd name="T51" fmla="*/ 2147483646 h 1875"/>
              <a:gd name="T52" fmla="*/ 2147483646 w 2771"/>
              <a:gd name="T53" fmla="*/ 2147483646 h 1875"/>
              <a:gd name="T54" fmla="*/ 2147483646 w 2771"/>
              <a:gd name="T55" fmla="*/ 2147483646 h 1875"/>
              <a:gd name="T56" fmla="*/ 2147483646 w 2771"/>
              <a:gd name="T57" fmla="*/ 2147483646 h 1875"/>
              <a:gd name="T58" fmla="*/ 2147483646 w 2771"/>
              <a:gd name="T59" fmla="*/ 2147483646 h 1875"/>
              <a:gd name="T60" fmla="*/ 2147483646 w 2771"/>
              <a:gd name="T61" fmla="*/ 2147483646 h 1875"/>
              <a:gd name="T62" fmla="*/ 2147483646 w 2771"/>
              <a:gd name="T63" fmla="*/ 2147483646 h 1875"/>
              <a:gd name="T64" fmla="*/ 2147483646 w 2771"/>
              <a:gd name="T65" fmla="*/ 2147483646 h 1875"/>
              <a:gd name="T66" fmla="*/ 2147483646 w 2771"/>
              <a:gd name="T67" fmla="*/ 2147483646 h 1875"/>
              <a:gd name="T68" fmla="*/ 2147483646 w 2771"/>
              <a:gd name="T69" fmla="*/ 2147483646 h 1875"/>
              <a:gd name="T70" fmla="*/ 2147483646 w 2771"/>
              <a:gd name="T71" fmla="*/ 2147483646 h 1875"/>
              <a:gd name="T72" fmla="*/ 2147483646 w 2771"/>
              <a:gd name="T73" fmla="*/ 2147483646 h 1875"/>
              <a:gd name="T74" fmla="*/ 2147483646 w 2771"/>
              <a:gd name="T75" fmla="*/ 2147483646 h 1875"/>
              <a:gd name="T76" fmla="*/ 2147483646 w 2771"/>
              <a:gd name="T77" fmla="*/ 2147483646 h 1875"/>
              <a:gd name="T78" fmla="*/ 2147483646 w 2771"/>
              <a:gd name="T79" fmla="*/ 2147483646 h 1875"/>
              <a:gd name="T80" fmla="*/ 2147483646 w 2771"/>
              <a:gd name="T81" fmla="*/ 2147483646 h 1875"/>
              <a:gd name="T82" fmla="*/ 2147483646 w 2771"/>
              <a:gd name="T83" fmla="*/ 2147483646 h 1875"/>
              <a:gd name="T84" fmla="*/ 2147483646 w 2771"/>
              <a:gd name="T85" fmla="*/ 2147483646 h 1875"/>
              <a:gd name="T86" fmla="*/ 2147483646 w 2771"/>
              <a:gd name="T87" fmla="*/ 2147483646 h 1875"/>
              <a:gd name="T88" fmla="*/ 2147483646 w 2771"/>
              <a:gd name="T89" fmla="*/ 2147483646 h 1875"/>
              <a:gd name="T90" fmla="*/ 2147483646 w 2771"/>
              <a:gd name="T91" fmla="*/ 2147483646 h 1875"/>
              <a:gd name="T92" fmla="*/ 2147483646 w 2771"/>
              <a:gd name="T93" fmla="*/ 2147483646 h 1875"/>
              <a:gd name="T94" fmla="*/ 2147483646 w 2771"/>
              <a:gd name="T95" fmla="*/ 2147483646 h 1875"/>
              <a:gd name="T96" fmla="*/ 2147483646 w 2771"/>
              <a:gd name="T97" fmla="*/ 2147483646 h 1875"/>
              <a:gd name="T98" fmla="*/ 2147483646 w 2771"/>
              <a:gd name="T99" fmla="*/ 2147483646 h 187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71"/>
              <a:gd name="T151" fmla="*/ 0 h 1875"/>
              <a:gd name="T152" fmla="*/ 2771 w 2771"/>
              <a:gd name="T153" fmla="*/ 1875 h 187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71" h="1875">
                <a:moveTo>
                  <a:pt x="1285" y="25"/>
                </a:moveTo>
                <a:cubicBezTo>
                  <a:pt x="1219" y="33"/>
                  <a:pt x="1251" y="27"/>
                  <a:pt x="1186" y="42"/>
                </a:cubicBezTo>
                <a:cubicBezTo>
                  <a:pt x="1179" y="44"/>
                  <a:pt x="1164" y="47"/>
                  <a:pt x="1164" y="47"/>
                </a:cubicBezTo>
                <a:cubicBezTo>
                  <a:pt x="1141" y="63"/>
                  <a:pt x="1112" y="80"/>
                  <a:pt x="1087" y="91"/>
                </a:cubicBezTo>
                <a:cubicBezTo>
                  <a:pt x="1060" y="103"/>
                  <a:pt x="1072" y="89"/>
                  <a:pt x="1049" y="102"/>
                </a:cubicBezTo>
                <a:cubicBezTo>
                  <a:pt x="998" y="131"/>
                  <a:pt x="1035" y="119"/>
                  <a:pt x="999" y="129"/>
                </a:cubicBezTo>
                <a:cubicBezTo>
                  <a:pt x="980" y="148"/>
                  <a:pt x="949" y="191"/>
                  <a:pt x="923" y="201"/>
                </a:cubicBezTo>
                <a:cubicBezTo>
                  <a:pt x="873" y="248"/>
                  <a:pt x="817" y="287"/>
                  <a:pt x="764" y="332"/>
                </a:cubicBezTo>
                <a:cubicBezTo>
                  <a:pt x="743" y="350"/>
                  <a:pt x="739" y="363"/>
                  <a:pt x="714" y="376"/>
                </a:cubicBezTo>
                <a:cubicBezTo>
                  <a:pt x="704" y="391"/>
                  <a:pt x="689" y="409"/>
                  <a:pt x="676" y="420"/>
                </a:cubicBezTo>
                <a:cubicBezTo>
                  <a:pt x="666" y="429"/>
                  <a:pt x="643" y="442"/>
                  <a:pt x="643" y="442"/>
                </a:cubicBezTo>
                <a:cubicBezTo>
                  <a:pt x="627" y="466"/>
                  <a:pt x="607" y="486"/>
                  <a:pt x="588" y="508"/>
                </a:cubicBezTo>
                <a:cubicBezTo>
                  <a:pt x="564" y="536"/>
                  <a:pt x="547" y="581"/>
                  <a:pt x="517" y="601"/>
                </a:cubicBezTo>
                <a:cubicBezTo>
                  <a:pt x="513" y="610"/>
                  <a:pt x="511" y="621"/>
                  <a:pt x="506" y="629"/>
                </a:cubicBezTo>
                <a:cubicBezTo>
                  <a:pt x="502" y="636"/>
                  <a:pt x="493" y="638"/>
                  <a:pt x="489" y="645"/>
                </a:cubicBezTo>
                <a:cubicBezTo>
                  <a:pt x="485" y="652"/>
                  <a:pt x="488" y="660"/>
                  <a:pt x="484" y="667"/>
                </a:cubicBezTo>
                <a:cubicBezTo>
                  <a:pt x="475" y="683"/>
                  <a:pt x="462" y="696"/>
                  <a:pt x="451" y="711"/>
                </a:cubicBezTo>
                <a:cubicBezTo>
                  <a:pt x="425" y="746"/>
                  <a:pt x="410" y="789"/>
                  <a:pt x="380" y="821"/>
                </a:cubicBezTo>
                <a:cubicBezTo>
                  <a:pt x="365" y="861"/>
                  <a:pt x="387" y="810"/>
                  <a:pt x="358" y="853"/>
                </a:cubicBezTo>
                <a:cubicBezTo>
                  <a:pt x="337" y="884"/>
                  <a:pt x="325" y="920"/>
                  <a:pt x="303" y="952"/>
                </a:cubicBezTo>
                <a:cubicBezTo>
                  <a:pt x="269" y="1000"/>
                  <a:pt x="248" y="1059"/>
                  <a:pt x="204" y="1100"/>
                </a:cubicBezTo>
                <a:cubicBezTo>
                  <a:pt x="193" y="1136"/>
                  <a:pt x="207" y="1096"/>
                  <a:pt x="182" y="1139"/>
                </a:cubicBezTo>
                <a:cubicBezTo>
                  <a:pt x="145" y="1201"/>
                  <a:pt x="177" y="1166"/>
                  <a:pt x="144" y="1199"/>
                </a:cubicBezTo>
                <a:cubicBezTo>
                  <a:pt x="137" y="1217"/>
                  <a:pt x="116" y="1248"/>
                  <a:pt x="116" y="1248"/>
                </a:cubicBezTo>
                <a:cubicBezTo>
                  <a:pt x="103" y="1291"/>
                  <a:pt x="75" y="1359"/>
                  <a:pt x="50" y="1397"/>
                </a:cubicBezTo>
                <a:cubicBezTo>
                  <a:pt x="34" y="1448"/>
                  <a:pt x="20" y="1500"/>
                  <a:pt x="1" y="1550"/>
                </a:cubicBezTo>
                <a:cubicBezTo>
                  <a:pt x="5" y="1601"/>
                  <a:pt x="0" y="1635"/>
                  <a:pt x="34" y="1671"/>
                </a:cubicBezTo>
                <a:cubicBezTo>
                  <a:pt x="50" y="1722"/>
                  <a:pt x="74" y="1725"/>
                  <a:pt x="116" y="1748"/>
                </a:cubicBezTo>
                <a:cubicBezTo>
                  <a:pt x="218" y="1804"/>
                  <a:pt x="329" y="1836"/>
                  <a:pt x="445" y="1852"/>
                </a:cubicBezTo>
                <a:cubicBezTo>
                  <a:pt x="525" y="1875"/>
                  <a:pt x="598" y="1841"/>
                  <a:pt x="676" y="1841"/>
                </a:cubicBezTo>
                <a:cubicBezTo>
                  <a:pt x="1353" y="1837"/>
                  <a:pt x="2029" y="1837"/>
                  <a:pt x="2706" y="1835"/>
                </a:cubicBezTo>
                <a:cubicBezTo>
                  <a:pt x="2735" y="1826"/>
                  <a:pt x="2741" y="1808"/>
                  <a:pt x="2749" y="1781"/>
                </a:cubicBezTo>
                <a:cubicBezTo>
                  <a:pt x="2753" y="1725"/>
                  <a:pt x="2759" y="1675"/>
                  <a:pt x="2771" y="1621"/>
                </a:cubicBezTo>
                <a:cubicBezTo>
                  <a:pt x="2769" y="1552"/>
                  <a:pt x="2769" y="1482"/>
                  <a:pt x="2766" y="1413"/>
                </a:cubicBezTo>
                <a:cubicBezTo>
                  <a:pt x="2765" y="1392"/>
                  <a:pt x="2747" y="1381"/>
                  <a:pt x="2733" y="1369"/>
                </a:cubicBezTo>
                <a:cubicBezTo>
                  <a:pt x="2700" y="1341"/>
                  <a:pt x="2679" y="1300"/>
                  <a:pt x="2634" y="1287"/>
                </a:cubicBezTo>
                <a:cubicBezTo>
                  <a:pt x="2577" y="1249"/>
                  <a:pt x="2516" y="1210"/>
                  <a:pt x="2464" y="1166"/>
                </a:cubicBezTo>
                <a:cubicBezTo>
                  <a:pt x="2436" y="1142"/>
                  <a:pt x="2412" y="1113"/>
                  <a:pt x="2376" y="1100"/>
                </a:cubicBezTo>
                <a:cubicBezTo>
                  <a:pt x="2358" y="1074"/>
                  <a:pt x="2309" y="1010"/>
                  <a:pt x="2300" y="985"/>
                </a:cubicBezTo>
                <a:cubicBezTo>
                  <a:pt x="2287" y="950"/>
                  <a:pt x="2278" y="914"/>
                  <a:pt x="2261" y="881"/>
                </a:cubicBezTo>
                <a:cubicBezTo>
                  <a:pt x="2239" y="839"/>
                  <a:pt x="2202" y="811"/>
                  <a:pt x="2179" y="771"/>
                </a:cubicBezTo>
                <a:cubicBezTo>
                  <a:pt x="2146" y="714"/>
                  <a:pt x="2126" y="643"/>
                  <a:pt x="2086" y="590"/>
                </a:cubicBezTo>
                <a:cubicBezTo>
                  <a:pt x="2047" y="538"/>
                  <a:pt x="2006" y="487"/>
                  <a:pt x="1965" y="437"/>
                </a:cubicBezTo>
                <a:cubicBezTo>
                  <a:pt x="1906" y="365"/>
                  <a:pt x="1867" y="263"/>
                  <a:pt x="1773" y="234"/>
                </a:cubicBezTo>
                <a:cubicBezTo>
                  <a:pt x="1750" y="219"/>
                  <a:pt x="1732" y="204"/>
                  <a:pt x="1707" y="195"/>
                </a:cubicBezTo>
                <a:cubicBezTo>
                  <a:pt x="1660" y="162"/>
                  <a:pt x="1614" y="126"/>
                  <a:pt x="1565" y="96"/>
                </a:cubicBezTo>
                <a:cubicBezTo>
                  <a:pt x="1545" y="83"/>
                  <a:pt x="1525" y="64"/>
                  <a:pt x="1504" y="53"/>
                </a:cubicBezTo>
                <a:cubicBezTo>
                  <a:pt x="1482" y="42"/>
                  <a:pt x="1449" y="39"/>
                  <a:pt x="1427" y="31"/>
                </a:cubicBezTo>
                <a:cubicBezTo>
                  <a:pt x="1393" y="18"/>
                  <a:pt x="1359" y="11"/>
                  <a:pt x="1323" y="3"/>
                </a:cubicBezTo>
                <a:cubicBezTo>
                  <a:pt x="1309" y="0"/>
                  <a:pt x="1298" y="18"/>
                  <a:pt x="1285" y="25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Decision-tree for insertion sort </a:t>
            </a:r>
            <a:endParaRPr lang="en-US" altLang="en-US" sz="3200">
              <a:solidFill>
                <a:srgbClr val="008A87"/>
              </a:solidFill>
            </a:endParaRPr>
          </a:p>
        </p:txBody>
      </p:sp>
      <p:sp>
        <p:nvSpPr>
          <p:cNvPr id="43014" name="Oval 5"/>
          <p:cNvSpPr>
            <a:spLocks noChangeArrowheads="1"/>
          </p:cNvSpPr>
          <p:nvPr/>
        </p:nvSpPr>
        <p:spPr bwMode="auto">
          <a:xfrm>
            <a:off x="4033838" y="18669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sp>
        <p:nvSpPr>
          <p:cNvPr id="43015" name="Oval 6"/>
          <p:cNvSpPr>
            <a:spLocks noChangeArrowheads="1"/>
          </p:cNvSpPr>
          <p:nvPr/>
        </p:nvSpPr>
        <p:spPr bwMode="auto">
          <a:xfrm>
            <a:off x="19542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1233488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3017" name="AutoShape 8"/>
          <p:cNvCxnSpPr>
            <a:cxnSpLocks noChangeShapeType="1"/>
            <a:stCxn id="43016" idx="0"/>
            <a:endCxn id="43015" idx="3"/>
          </p:cNvCxnSpPr>
          <p:nvPr/>
        </p:nvCxnSpPr>
        <p:spPr bwMode="auto">
          <a:xfrm flipV="1">
            <a:off x="1835150" y="3201988"/>
            <a:ext cx="309563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18" name="Oval 9"/>
          <p:cNvSpPr>
            <a:spLocks noChangeArrowheads="1"/>
          </p:cNvSpPr>
          <p:nvPr/>
        </p:nvSpPr>
        <p:spPr bwMode="auto">
          <a:xfrm>
            <a:off x="2738438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3019" name="Rectangle 10"/>
          <p:cNvSpPr>
            <a:spLocks noChangeArrowheads="1"/>
          </p:cNvSpPr>
          <p:nvPr/>
        </p:nvSpPr>
        <p:spPr bwMode="auto">
          <a:xfrm>
            <a:off x="20177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3020" name="AutoShape 11"/>
          <p:cNvCxnSpPr>
            <a:cxnSpLocks noChangeShapeType="1"/>
            <a:stCxn id="43019" idx="0"/>
            <a:endCxn id="43018" idx="3"/>
          </p:cNvCxnSpPr>
          <p:nvPr/>
        </p:nvCxnSpPr>
        <p:spPr bwMode="auto">
          <a:xfrm flipV="1">
            <a:off x="2619375" y="4075113"/>
            <a:ext cx="30956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21" name="Rectangle 12"/>
          <p:cNvSpPr>
            <a:spLocks noChangeArrowheads="1"/>
          </p:cNvSpPr>
          <p:nvPr/>
        </p:nvSpPr>
        <p:spPr bwMode="auto">
          <a:xfrm>
            <a:off x="35544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3022" name="AutoShape 13"/>
          <p:cNvCxnSpPr>
            <a:cxnSpLocks noChangeShapeType="1"/>
            <a:stCxn id="43021" idx="0"/>
            <a:endCxn id="43018" idx="5"/>
          </p:cNvCxnSpPr>
          <p:nvPr/>
        </p:nvCxnSpPr>
        <p:spPr bwMode="auto">
          <a:xfrm flipH="1" flipV="1">
            <a:off x="3852863" y="4075113"/>
            <a:ext cx="30321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3" name="AutoShape 14"/>
          <p:cNvCxnSpPr>
            <a:cxnSpLocks noChangeShapeType="1"/>
            <a:stCxn id="43015" idx="5"/>
            <a:endCxn id="43018" idx="0"/>
          </p:cNvCxnSpPr>
          <p:nvPr/>
        </p:nvCxnSpPr>
        <p:spPr bwMode="auto">
          <a:xfrm>
            <a:off x="3068638" y="3201988"/>
            <a:ext cx="322262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24" name="Oval 15"/>
          <p:cNvSpPr>
            <a:spLocks noChangeArrowheads="1"/>
          </p:cNvSpPr>
          <p:nvPr/>
        </p:nvSpPr>
        <p:spPr bwMode="auto">
          <a:xfrm>
            <a:off x="58531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3025" name="Rectangle 16"/>
          <p:cNvSpPr>
            <a:spLocks noChangeArrowheads="1"/>
          </p:cNvSpPr>
          <p:nvPr/>
        </p:nvSpPr>
        <p:spPr bwMode="auto">
          <a:xfrm>
            <a:off x="5257800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3026" name="AutoShape 17"/>
          <p:cNvCxnSpPr>
            <a:cxnSpLocks noChangeShapeType="1"/>
            <a:stCxn id="43025" idx="0"/>
            <a:endCxn id="43024" idx="3"/>
          </p:cNvCxnSpPr>
          <p:nvPr/>
        </p:nvCxnSpPr>
        <p:spPr bwMode="auto">
          <a:xfrm flipV="1">
            <a:off x="5859463" y="3201988"/>
            <a:ext cx="184150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27" name="Oval 18"/>
          <p:cNvSpPr>
            <a:spLocks noChangeArrowheads="1"/>
          </p:cNvSpPr>
          <p:nvPr/>
        </p:nvSpPr>
        <p:spPr bwMode="auto">
          <a:xfrm>
            <a:off x="6638925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sp>
        <p:nvSpPr>
          <p:cNvPr id="43028" name="Rectangle 19"/>
          <p:cNvSpPr>
            <a:spLocks noChangeArrowheads="1"/>
          </p:cNvSpPr>
          <p:nvPr/>
        </p:nvSpPr>
        <p:spPr bwMode="auto">
          <a:xfrm>
            <a:off x="59182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3029" name="AutoShape 20"/>
          <p:cNvCxnSpPr>
            <a:cxnSpLocks noChangeShapeType="1"/>
            <a:stCxn id="43028" idx="0"/>
            <a:endCxn id="43027" idx="3"/>
          </p:cNvCxnSpPr>
          <p:nvPr/>
        </p:nvCxnSpPr>
        <p:spPr bwMode="auto">
          <a:xfrm flipV="1">
            <a:off x="6519863" y="4075113"/>
            <a:ext cx="30956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30" name="Rectangle 21"/>
          <p:cNvSpPr>
            <a:spLocks noChangeArrowheads="1"/>
          </p:cNvSpPr>
          <p:nvPr/>
        </p:nvSpPr>
        <p:spPr bwMode="auto">
          <a:xfrm>
            <a:off x="74549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3031" name="AutoShape 22"/>
          <p:cNvCxnSpPr>
            <a:cxnSpLocks noChangeShapeType="1"/>
            <a:stCxn id="43030" idx="0"/>
            <a:endCxn id="43027" idx="5"/>
          </p:cNvCxnSpPr>
          <p:nvPr/>
        </p:nvCxnSpPr>
        <p:spPr bwMode="auto">
          <a:xfrm flipH="1" flipV="1">
            <a:off x="7753350" y="4075113"/>
            <a:ext cx="30321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32" name="AutoShape 23"/>
          <p:cNvCxnSpPr>
            <a:cxnSpLocks noChangeShapeType="1"/>
            <a:stCxn id="43024" idx="5"/>
            <a:endCxn id="43027" idx="0"/>
          </p:cNvCxnSpPr>
          <p:nvPr/>
        </p:nvCxnSpPr>
        <p:spPr bwMode="auto">
          <a:xfrm>
            <a:off x="6967538" y="3201988"/>
            <a:ext cx="323850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33" name="AutoShape 24"/>
          <p:cNvCxnSpPr>
            <a:cxnSpLocks noChangeShapeType="1"/>
            <a:stCxn id="43015" idx="7"/>
            <a:endCxn id="43014" idx="3"/>
          </p:cNvCxnSpPr>
          <p:nvPr/>
        </p:nvCxnSpPr>
        <p:spPr bwMode="auto">
          <a:xfrm flipV="1">
            <a:off x="3068638" y="2541588"/>
            <a:ext cx="115570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34" name="AutoShape 25"/>
          <p:cNvCxnSpPr>
            <a:cxnSpLocks noChangeShapeType="1"/>
            <a:stCxn id="43014" idx="5"/>
            <a:endCxn id="43024" idx="1"/>
          </p:cNvCxnSpPr>
          <p:nvPr/>
        </p:nvCxnSpPr>
        <p:spPr bwMode="auto">
          <a:xfrm>
            <a:off x="5148263" y="2541588"/>
            <a:ext cx="89535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35" name="Text Box 26"/>
          <p:cNvSpPr txBox="1">
            <a:spLocks noChangeArrowheads="1"/>
          </p:cNvSpPr>
          <p:nvPr/>
        </p:nvSpPr>
        <p:spPr bwMode="auto">
          <a:xfrm>
            <a:off x="577850" y="5189538"/>
            <a:ext cx="8407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6688" indent="-166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Each internal node is labeled 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 for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Î 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{1, 2,…,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left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right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43036" name="Text Box 27"/>
          <p:cNvSpPr txBox="1">
            <a:spLocks noChangeArrowheads="1"/>
          </p:cNvSpPr>
          <p:nvPr/>
        </p:nvSpPr>
        <p:spPr bwMode="auto">
          <a:xfrm>
            <a:off x="1519238" y="1155700"/>
            <a:ext cx="476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Sort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ñ = &lt;9,4,6&gt;</a:t>
            </a:r>
            <a:endParaRPr lang="en-US" altLang="en-US">
              <a:latin typeface="Symbol" panose="05050102010706020507" pitchFamily="18" charset="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37" name="Text Box 28"/>
          <p:cNvSpPr txBox="1">
            <a:spLocks noChangeArrowheads="1"/>
          </p:cNvSpPr>
          <p:nvPr/>
        </p:nvSpPr>
        <p:spPr bwMode="auto">
          <a:xfrm>
            <a:off x="3009900" y="22002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38" name="Text Box 29"/>
          <p:cNvSpPr txBox="1">
            <a:spLocks noChangeArrowheads="1"/>
          </p:cNvSpPr>
          <p:nvPr/>
        </p:nvSpPr>
        <p:spPr bwMode="auto">
          <a:xfrm>
            <a:off x="1573213" y="29670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39" name="Text Box 30"/>
          <p:cNvSpPr txBox="1">
            <a:spLocks noChangeArrowheads="1"/>
          </p:cNvSpPr>
          <p:nvPr/>
        </p:nvSpPr>
        <p:spPr bwMode="auto">
          <a:xfrm>
            <a:off x="2428875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40" name="Text Box 31"/>
          <p:cNvSpPr txBox="1">
            <a:spLocks noChangeArrowheads="1"/>
          </p:cNvSpPr>
          <p:nvPr/>
        </p:nvSpPr>
        <p:spPr bwMode="auto">
          <a:xfrm>
            <a:off x="5464175" y="300831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41" name="Text Box 32"/>
          <p:cNvSpPr txBox="1">
            <a:spLocks noChangeArrowheads="1"/>
          </p:cNvSpPr>
          <p:nvPr/>
        </p:nvSpPr>
        <p:spPr bwMode="auto">
          <a:xfrm>
            <a:off x="6329363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42" name="Text Box 33"/>
          <p:cNvSpPr txBox="1">
            <a:spLocks noChangeArrowheads="1"/>
          </p:cNvSpPr>
          <p:nvPr/>
        </p:nvSpPr>
        <p:spPr bwMode="auto">
          <a:xfrm>
            <a:off x="5430838" y="216535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3043" name="Text Box 34"/>
          <p:cNvSpPr txBox="1">
            <a:spLocks noChangeArrowheads="1"/>
          </p:cNvSpPr>
          <p:nvPr/>
        </p:nvSpPr>
        <p:spPr bwMode="auto">
          <a:xfrm>
            <a:off x="3221038" y="29733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3044" name="Text Box 35"/>
          <p:cNvSpPr txBox="1">
            <a:spLocks noChangeArrowheads="1"/>
          </p:cNvSpPr>
          <p:nvPr/>
        </p:nvSpPr>
        <p:spPr bwMode="auto">
          <a:xfrm>
            <a:off x="4070350" y="40100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3045" name="Text Box 36"/>
          <p:cNvSpPr txBox="1">
            <a:spLocks noChangeArrowheads="1"/>
          </p:cNvSpPr>
          <p:nvPr/>
        </p:nvSpPr>
        <p:spPr bwMode="auto">
          <a:xfrm>
            <a:off x="7207250" y="29432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3046" name="Text Box 37"/>
          <p:cNvSpPr txBox="1">
            <a:spLocks noChangeArrowheads="1"/>
          </p:cNvSpPr>
          <p:nvPr/>
        </p:nvSpPr>
        <p:spPr bwMode="auto">
          <a:xfrm>
            <a:off x="8001000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3047" name="Rectangle 38"/>
          <p:cNvSpPr>
            <a:spLocks noChangeArrowheads="1"/>
          </p:cNvSpPr>
          <p:nvPr/>
        </p:nvSpPr>
        <p:spPr bwMode="auto">
          <a:xfrm>
            <a:off x="6003925" y="1679575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3048" name="Text Box 39"/>
          <p:cNvSpPr txBox="1">
            <a:spLocks noChangeArrowheads="1"/>
          </p:cNvSpPr>
          <p:nvPr/>
        </p:nvSpPr>
        <p:spPr bwMode="auto">
          <a:xfrm>
            <a:off x="5984875" y="161131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3049" name="Line 40"/>
          <p:cNvSpPr>
            <a:spLocks noChangeShapeType="1"/>
          </p:cNvSpPr>
          <p:nvPr/>
        </p:nvSpPr>
        <p:spPr bwMode="auto">
          <a:xfrm>
            <a:off x="6299200" y="14128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050" name="Rectangle 41"/>
          <p:cNvSpPr>
            <a:spLocks noChangeArrowheads="1"/>
          </p:cNvSpPr>
          <p:nvPr/>
        </p:nvSpPr>
        <p:spPr bwMode="auto">
          <a:xfrm>
            <a:off x="247650" y="2789238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3051" name="Text Box 42"/>
          <p:cNvSpPr txBox="1">
            <a:spLocks noChangeArrowheads="1"/>
          </p:cNvSpPr>
          <p:nvPr/>
        </p:nvSpPr>
        <p:spPr bwMode="auto">
          <a:xfrm>
            <a:off x="233363" y="2720975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3052" name="Line 43"/>
          <p:cNvSpPr>
            <a:spLocks noChangeShapeType="1"/>
          </p:cNvSpPr>
          <p:nvPr/>
        </p:nvSpPr>
        <p:spPr bwMode="auto">
          <a:xfrm>
            <a:off x="839788" y="26273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053" name="Rectangle 44"/>
          <p:cNvSpPr>
            <a:spLocks noChangeArrowheads="1"/>
          </p:cNvSpPr>
          <p:nvPr/>
        </p:nvSpPr>
        <p:spPr bwMode="auto">
          <a:xfrm>
            <a:off x="7339013" y="2593975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3054" name="Text Box 45"/>
          <p:cNvSpPr txBox="1">
            <a:spLocks noChangeArrowheads="1"/>
          </p:cNvSpPr>
          <p:nvPr/>
        </p:nvSpPr>
        <p:spPr bwMode="auto">
          <a:xfrm>
            <a:off x="7319963" y="2525713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3055" name="Line 46"/>
          <p:cNvSpPr>
            <a:spLocks noChangeShapeType="1"/>
          </p:cNvSpPr>
          <p:nvPr/>
        </p:nvSpPr>
        <p:spPr bwMode="auto">
          <a:xfrm>
            <a:off x="7913688" y="24034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056" name="Text Box 47"/>
          <p:cNvSpPr txBox="1">
            <a:spLocks noChangeArrowheads="1"/>
          </p:cNvSpPr>
          <p:nvPr/>
        </p:nvSpPr>
        <p:spPr bwMode="auto">
          <a:xfrm>
            <a:off x="6016625" y="19462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57" name="Text Box 48"/>
          <p:cNvSpPr txBox="1">
            <a:spLocks noChangeArrowheads="1"/>
          </p:cNvSpPr>
          <p:nvPr/>
        </p:nvSpPr>
        <p:spPr bwMode="auto">
          <a:xfrm>
            <a:off x="6330950" y="19351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58" name="Text Box 49"/>
          <p:cNvSpPr txBox="1">
            <a:spLocks noChangeArrowheads="1"/>
          </p:cNvSpPr>
          <p:nvPr/>
        </p:nvSpPr>
        <p:spPr bwMode="auto">
          <a:xfrm>
            <a:off x="554038" y="308133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59" name="Text Box 50"/>
          <p:cNvSpPr txBox="1">
            <a:spLocks noChangeArrowheads="1"/>
          </p:cNvSpPr>
          <p:nvPr/>
        </p:nvSpPr>
        <p:spPr bwMode="auto">
          <a:xfrm>
            <a:off x="868363" y="307022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60" name="Text Box 51"/>
          <p:cNvSpPr txBox="1">
            <a:spLocks noChangeArrowheads="1"/>
          </p:cNvSpPr>
          <p:nvPr/>
        </p:nvSpPr>
        <p:spPr bwMode="auto">
          <a:xfrm>
            <a:off x="7691438" y="28860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61" name="Text Box 52"/>
          <p:cNvSpPr txBox="1">
            <a:spLocks noChangeArrowheads="1"/>
          </p:cNvSpPr>
          <p:nvPr/>
        </p:nvSpPr>
        <p:spPr bwMode="auto">
          <a:xfrm>
            <a:off x="8005763" y="28749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62" name="Rectangle 53"/>
          <p:cNvSpPr>
            <a:spLocks noChangeArrowheads="1"/>
          </p:cNvSpPr>
          <p:nvPr/>
        </p:nvSpPr>
        <p:spPr bwMode="auto">
          <a:xfrm>
            <a:off x="8086725" y="3467100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3063" name="Text Box 54"/>
          <p:cNvSpPr txBox="1">
            <a:spLocks noChangeArrowheads="1"/>
          </p:cNvSpPr>
          <p:nvPr/>
        </p:nvSpPr>
        <p:spPr bwMode="auto">
          <a:xfrm>
            <a:off x="8067675" y="337026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3064" name="Line 55"/>
          <p:cNvSpPr>
            <a:spLocks noChangeShapeType="1"/>
          </p:cNvSpPr>
          <p:nvPr/>
        </p:nvSpPr>
        <p:spPr bwMode="auto">
          <a:xfrm>
            <a:off x="8661400" y="3276600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065" name="Text Box 56"/>
          <p:cNvSpPr txBox="1">
            <a:spLocks noChangeArrowheads="1"/>
          </p:cNvSpPr>
          <p:nvPr/>
        </p:nvSpPr>
        <p:spPr bwMode="auto">
          <a:xfrm>
            <a:off x="8115300" y="37496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66" name="Text Box 57"/>
          <p:cNvSpPr txBox="1">
            <a:spLocks noChangeArrowheads="1"/>
          </p:cNvSpPr>
          <p:nvPr/>
        </p:nvSpPr>
        <p:spPr bwMode="auto">
          <a:xfrm>
            <a:off x="8753475" y="3748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67" name="Rectangle 58"/>
          <p:cNvSpPr>
            <a:spLocks noChangeArrowheads="1"/>
          </p:cNvSpPr>
          <p:nvPr/>
        </p:nvSpPr>
        <p:spPr bwMode="auto">
          <a:xfrm>
            <a:off x="3995738" y="3213100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3068" name="Text Box 59"/>
          <p:cNvSpPr txBox="1">
            <a:spLocks noChangeArrowheads="1"/>
          </p:cNvSpPr>
          <p:nvPr/>
        </p:nvSpPr>
        <p:spPr bwMode="auto">
          <a:xfrm>
            <a:off x="3981450" y="3144838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3069" name="Line 60"/>
          <p:cNvSpPr>
            <a:spLocks noChangeShapeType="1"/>
          </p:cNvSpPr>
          <p:nvPr/>
        </p:nvSpPr>
        <p:spPr bwMode="auto">
          <a:xfrm>
            <a:off x="4581525" y="29702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070" name="Text Box 61"/>
          <p:cNvSpPr txBox="1">
            <a:spLocks noChangeArrowheads="1"/>
          </p:cNvSpPr>
          <p:nvPr/>
        </p:nvSpPr>
        <p:spPr bwMode="auto">
          <a:xfrm>
            <a:off x="4054475" y="3505200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71" name="Text Box 62"/>
          <p:cNvSpPr txBox="1">
            <a:spLocks noChangeArrowheads="1"/>
          </p:cNvSpPr>
          <p:nvPr/>
        </p:nvSpPr>
        <p:spPr bwMode="auto">
          <a:xfrm>
            <a:off x="4616450" y="3494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72" name="Text Box 63"/>
          <p:cNvSpPr txBox="1">
            <a:spLocks noChangeArrowheads="1"/>
          </p:cNvSpPr>
          <p:nvPr/>
        </p:nvSpPr>
        <p:spPr bwMode="auto">
          <a:xfrm>
            <a:off x="120650" y="22494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3073" name="Text Box 64"/>
          <p:cNvSpPr txBox="1">
            <a:spLocks noChangeArrowheads="1"/>
          </p:cNvSpPr>
          <p:nvPr/>
        </p:nvSpPr>
        <p:spPr bwMode="auto">
          <a:xfrm>
            <a:off x="8212138" y="2543175"/>
            <a:ext cx="115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3074" name="Text Box 65"/>
          <p:cNvSpPr txBox="1">
            <a:spLocks noChangeArrowheads="1"/>
          </p:cNvSpPr>
          <p:nvPr/>
        </p:nvSpPr>
        <p:spPr bwMode="auto">
          <a:xfrm>
            <a:off x="6886575" y="16271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</a:p>
        </p:txBody>
      </p:sp>
      <p:sp>
        <p:nvSpPr>
          <p:cNvPr id="43075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43076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6373D848-FF95-437B-8F1E-CE6C92E7763A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35" name="Freeform 2"/>
          <p:cNvSpPr>
            <a:spLocks/>
          </p:cNvSpPr>
          <p:nvPr/>
        </p:nvSpPr>
        <p:spPr bwMode="auto">
          <a:xfrm>
            <a:off x="5103813" y="2444750"/>
            <a:ext cx="3760787" cy="3152775"/>
          </a:xfrm>
          <a:custGeom>
            <a:avLst/>
            <a:gdLst>
              <a:gd name="T0" fmla="*/ 2147483646 w 2369"/>
              <a:gd name="T1" fmla="*/ 0 h 1986"/>
              <a:gd name="T2" fmla="*/ 2147483646 w 2369"/>
              <a:gd name="T3" fmla="*/ 2147483646 h 1986"/>
              <a:gd name="T4" fmla="*/ 2147483646 w 2369"/>
              <a:gd name="T5" fmla="*/ 2147483646 h 1986"/>
              <a:gd name="T6" fmla="*/ 2147483646 w 2369"/>
              <a:gd name="T7" fmla="*/ 2147483646 h 1986"/>
              <a:gd name="T8" fmla="*/ 2147483646 w 2369"/>
              <a:gd name="T9" fmla="*/ 2147483646 h 1986"/>
              <a:gd name="T10" fmla="*/ 2147483646 w 2369"/>
              <a:gd name="T11" fmla="*/ 2147483646 h 1986"/>
              <a:gd name="T12" fmla="*/ 2147483646 w 2369"/>
              <a:gd name="T13" fmla="*/ 2147483646 h 1986"/>
              <a:gd name="T14" fmla="*/ 2147483646 w 2369"/>
              <a:gd name="T15" fmla="*/ 2147483646 h 1986"/>
              <a:gd name="T16" fmla="*/ 2147483646 w 2369"/>
              <a:gd name="T17" fmla="*/ 2147483646 h 1986"/>
              <a:gd name="T18" fmla="*/ 2147483646 w 2369"/>
              <a:gd name="T19" fmla="*/ 2147483646 h 1986"/>
              <a:gd name="T20" fmla="*/ 2147483646 w 2369"/>
              <a:gd name="T21" fmla="*/ 2147483646 h 1986"/>
              <a:gd name="T22" fmla="*/ 2147483646 w 2369"/>
              <a:gd name="T23" fmla="*/ 2147483646 h 1986"/>
              <a:gd name="T24" fmla="*/ 0 w 2369"/>
              <a:gd name="T25" fmla="*/ 2147483646 h 1986"/>
              <a:gd name="T26" fmla="*/ 2147483646 w 2369"/>
              <a:gd name="T27" fmla="*/ 2147483646 h 1986"/>
              <a:gd name="T28" fmla="*/ 2147483646 w 2369"/>
              <a:gd name="T29" fmla="*/ 2147483646 h 1986"/>
              <a:gd name="T30" fmla="*/ 2147483646 w 2369"/>
              <a:gd name="T31" fmla="*/ 2147483646 h 1986"/>
              <a:gd name="T32" fmla="*/ 2147483646 w 2369"/>
              <a:gd name="T33" fmla="*/ 2147483646 h 1986"/>
              <a:gd name="T34" fmla="*/ 2147483646 w 2369"/>
              <a:gd name="T35" fmla="*/ 2147483646 h 1986"/>
              <a:gd name="T36" fmla="*/ 2147483646 w 2369"/>
              <a:gd name="T37" fmla="*/ 2147483646 h 1986"/>
              <a:gd name="T38" fmla="*/ 2147483646 w 2369"/>
              <a:gd name="T39" fmla="*/ 2147483646 h 1986"/>
              <a:gd name="T40" fmla="*/ 2147483646 w 2369"/>
              <a:gd name="T41" fmla="*/ 2147483646 h 1986"/>
              <a:gd name="T42" fmla="*/ 2147483646 w 2369"/>
              <a:gd name="T43" fmla="*/ 2147483646 h 1986"/>
              <a:gd name="T44" fmla="*/ 2147483646 w 2369"/>
              <a:gd name="T45" fmla="*/ 2147483646 h 1986"/>
              <a:gd name="T46" fmla="*/ 2147483646 w 2369"/>
              <a:gd name="T47" fmla="*/ 2147483646 h 1986"/>
              <a:gd name="T48" fmla="*/ 2147483646 w 2369"/>
              <a:gd name="T49" fmla="*/ 2147483646 h 1986"/>
              <a:gd name="T50" fmla="*/ 2147483646 w 2369"/>
              <a:gd name="T51" fmla="*/ 2147483646 h 1986"/>
              <a:gd name="T52" fmla="*/ 2147483646 w 2369"/>
              <a:gd name="T53" fmla="*/ 2147483646 h 1986"/>
              <a:gd name="T54" fmla="*/ 2147483646 w 2369"/>
              <a:gd name="T55" fmla="*/ 2147483646 h 1986"/>
              <a:gd name="T56" fmla="*/ 2147483646 w 2369"/>
              <a:gd name="T57" fmla="*/ 2147483646 h 1986"/>
              <a:gd name="T58" fmla="*/ 2147483646 w 2369"/>
              <a:gd name="T59" fmla="*/ 2147483646 h 1986"/>
              <a:gd name="T60" fmla="*/ 2147483646 w 2369"/>
              <a:gd name="T61" fmla="*/ 2147483646 h 1986"/>
              <a:gd name="T62" fmla="*/ 2147483646 w 2369"/>
              <a:gd name="T63" fmla="*/ 2147483646 h 1986"/>
              <a:gd name="T64" fmla="*/ 2147483646 w 2369"/>
              <a:gd name="T65" fmla="*/ 2147483646 h 1986"/>
              <a:gd name="T66" fmla="*/ 2147483646 w 2369"/>
              <a:gd name="T67" fmla="*/ 2147483646 h 1986"/>
              <a:gd name="T68" fmla="*/ 2147483646 w 2369"/>
              <a:gd name="T69" fmla="*/ 2147483646 h 1986"/>
              <a:gd name="T70" fmla="*/ 2147483646 w 2369"/>
              <a:gd name="T71" fmla="*/ 2147483646 h 1986"/>
              <a:gd name="T72" fmla="*/ 2147483646 w 2369"/>
              <a:gd name="T73" fmla="*/ 2147483646 h 1986"/>
              <a:gd name="T74" fmla="*/ 2147483646 w 2369"/>
              <a:gd name="T75" fmla="*/ 2147483646 h 1986"/>
              <a:gd name="T76" fmla="*/ 2147483646 w 2369"/>
              <a:gd name="T77" fmla="*/ 2147483646 h 1986"/>
              <a:gd name="T78" fmla="*/ 2147483646 w 2369"/>
              <a:gd name="T79" fmla="*/ 2147483646 h 1986"/>
              <a:gd name="T80" fmla="*/ 2147483646 w 2369"/>
              <a:gd name="T81" fmla="*/ 2147483646 h 1986"/>
              <a:gd name="T82" fmla="*/ 2147483646 w 2369"/>
              <a:gd name="T83" fmla="*/ 2147483646 h 1986"/>
              <a:gd name="T84" fmla="*/ 2147483646 w 2369"/>
              <a:gd name="T85" fmla="*/ 2147483646 h 1986"/>
              <a:gd name="T86" fmla="*/ 2147483646 w 2369"/>
              <a:gd name="T87" fmla="*/ 2147483646 h 1986"/>
              <a:gd name="T88" fmla="*/ 2147483646 w 2369"/>
              <a:gd name="T89" fmla="*/ 2147483646 h 1986"/>
              <a:gd name="T90" fmla="*/ 2147483646 w 2369"/>
              <a:gd name="T91" fmla="*/ 2147483646 h 1986"/>
              <a:gd name="T92" fmla="*/ 2147483646 w 2369"/>
              <a:gd name="T93" fmla="*/ 2147483646 h 1986"/>
              <a:gd name="T94" fmla="*/ 2147483646 w 2369"/>
              <a:gd name="T95" fmla="*/ 2147483646 h 1986"/>
              <a:gd name="T96" fmla="*/ 2147483646 w 2369"/>
              <a:gd name="T97" fmla="*/ 0 h 19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369"/>
              <a:gd name="T148" fmla="*/ 0 h 1986"/>
              <a:gd name="T149" fmla="*/ 2369 w 2369"/>
              <a:gd name="T150" fmla="*/ 1986 h 198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369" h="1986">
                <a:moveTo>
                  <a:pt x="976" y="0"/>
                </a:moveTo>
                <a:cubicBezTo>
                  <a:pt x="867" y="4"/>
                  <a:pt x="767" y="12"/>
                  <a:pt x="658" y="16"/>
                </a:cubicBezTo>
                <a:cubicBezTo>
                  <a:pt x="635" y="22"/>
                  <a:pt x="615" y="33"/>
                  <a:pt x="592" y="38"/>
                </a:cubicBezTo>
                <a:cubicBezTo>
                  <a:pt x="549" y="71"/>
                  <a:pt x="538" y="80"/>
                  <a:pt x="488" y="99"/>
                </a:cubicBezTo>
                <a:cubicBezTo>
                  <a:pt x="468" y="118"/>
                  <a:pt x="448" y="141"/>
                  <a:pt x="433" y="165"/>
                </a:cubicBezTo>
                <a:cubicBezTo>
                  <a:pt x="422" y="201"/>
                  <a:pt x="353" y="268"/>
                  <a:pt x="323" y="296"/>
                </a:cubicBezTo>
                <a:cubicBezTo>
                  <a:pt x="300" y="342"/>
                  <a:pt x="260" y="391"/>
                  <a:pt x="208" y="400"/>
                </a:cubicBezTo>
                <a:cubicBezTo>
                  <a:pt x="188" y="431"/>
                  <a:pt x="162" y="457"/>
                  <a:pt x="142" y="488"/>
                </a:cubicBezTo>
                <a:cubicBezTo>
                  <a:pt x="131" y="504"/>
                  <a:pt x="98" y="527"/>
                  <a:pt x="98" y="527"/>
                </a:cubicBezTo>
                <a:cubicBezTo>
                  <a:pt x="91" y="559"/>
                  <a:pt x="80" y="577"/>
                  <a:pt x="60" y="603"/>
                </a:cubicBezTo>
                <a:cubicBezTo>
                  <a:pt x="52" y="613"/>
                  <a:pt x="46" y="625"/>
                  <a:pt x="38" y="636"/>
                </a:cubicBezTo>
                <a:cubicBezTo>
                  <a:pt x="33" y="643"/>
                  <a:pt x="22" y="658"/>
                  <a:pt x="22" y="658"/>
                </a:cubicBezTo>
                <a:cubicBezTo>
                  <a:pt x="8" y="699"/>
                  <a:pt x="8" y="747"/>
                  <a:pt x="0" y="790"/>
                </a:cubicBezTo>
                <a:cubicBezTo>
                  <a:pt x="2" y="817"/>
                  <a:pt x="12" y="907"/>
                  <a:pt x="33" y="933"/>
                </a:cubicBezTo>
                <a:cubicBezTo>
                  <a:pt x="52" y="956"/>
                  <a:pt x="78" y="962"/>
                  <a:pt x="104" y="971"/>
                </a:cubicBezTo>
                <a:cubicBezTo>
                  <a:pt x="120" y="987"/>
                  <a:pt x="131" y="1004"/>
                  <a:pt x="148" y="1020"/>
                </a:cubicBezTo>
                <a:cubicBezTo>
                  <a:pt x="159" y="1057"/>
                  <a:pt x="143" y="1018"/>
                  <a:pt x="170" y="1048"/>
                </a:cubicBezTo>
                <a:cubicBezTo>
                  <a:pt x="207" y="1090"/>
                  <a:pt x="228" y="1154"/>
                  <a:pt x="285" y="1174"/>
                </a:cubicBezTo>
                <a:cubicBezTo>
                  <a:pt x="307" y="1196"/>
                  <a:pt x="327" y="1214"/>
                  <a:pt x="356" y="1223"/>
                </a:cubicBezTo>
                <a:cubicBezTo>
                  <a:pt x="370" y="1263"/>
                  <a:pt x="419" y="1286"/>
                  <a:pt x="444" y="1322"/>
                </a:cubicBezTo>
                <a:cubicBezTo>
                  <a:pt x="450" y="1340"/>
                  <a:pt x="460" y="1353"/>
                  <a:pt x="466" y="1371"/>
                </a:cubicBezTo>
                <a:cubicBezTo>
                  <a:pt x="479" y="1409"/>
                  <a:pt x="481" y="1445"/>
                  <a:pt x="499" y="1481"/>
                </a:cubicBezTo>
                <a:cubicBezTo>
                  <a:pt x="516" y="1557"/>
                  <a:pt x="498" y="1470"/>
                  <a:pt x="510" y="1657"/>
                </a:cubicBezTo>
                <a:cubicBezTo>
                  <a:pt x="514" y="1725"/>
                  <a:pt x="737" y="1716"/>
                  <a:pt x="757" y="1717"/>
                </a:cubicBezTo>
                <a:cubicBezTo>
                  <a:pt x="849" y="1734"/>
                  <a:pt x="946" y="1727"/>
                  <a:pt x="1036" y="1755"/>
                </a:cubicBezTo>
                <a:cubicBezTo>
                  <a:pt x="1446" y="1753"/>
                  <a:pt x="1943" y="1986"/>
                  <a:pt x="2265" y="1733"/>
                </a:cubicBezTo>
                <a:cubicBezTo>
                  <a:pt x="2270" y="1729"/>
                  <a:pt x="2276" y="1730"/>
                  <a:pt x="2282" y="1728"/>
                </a:cubicBezTo>
                <a:cubicBezTo>
                  <a:pt x="2289" y="1723"/>
                  <a:pt x="2311" y="1709"/>
                  <a:pt x="2315" y="1701"/>
                </a:cubicBezTo>
                <a:cubicBezTo>
                  <a:pt x="2320" y="1691"/>
                  <a:pt x="2317" y="1679"/>
                  <a:pt x="2320" y="1668"/>
                </a:cubicBezTo>
                <a:cubicBezTo>
                  <a:pt x="2323" y="1656"/>
                  <a:pt x="2335" y="1639"/>
                  <a:pt x="2342" y="1629"/>
                </a:cubicBezTo>
                <a:cubicBezTo>
                  <a:pt x="2361" y="1511"/>
                  <a:pt x="2369" y="1382"/>
                  <a:pt x="2337" y="1267"/>
                </a:cubicBezTo>
                <a:cubicBezTo>
                  <a:pt x="2331" y="1245"/>
                  <a:pt x="2279" y="1168"/>
                  <a:pt x="2265" y="1146"/>
                </a:cubicBezTo>
                <a:cubicBezTo>
                  <a:pt x="2239" y="1062"/>
                  <a:pt x="2172" y="997"/>
                  <a:pt x="2106" y="943"/>
                </a:cubicBezTo>
                <a:cubicBezTo>
                  <a:pt x="2083" y="924"/>
                  <a:pt x="2053" y="917"/>
                  <a:pt x="2029" y="900"/>
                </a:cubicBezTo>
                <a:cubicBezTo>
                  <a:pt x="1998" y="878"/>
                  <a:pt x="1968" y="855"/>
                  <a:pt x="1936" y="834"/>
                </a:cubicBezTo>
                <a:cubicBezTo>
                  <a:pt x="1929" y="809"/>
                  <a:pt x="1903" y="793"/>
                  <a:pt x="1881" y="779"/>
                </a:cubicBezTo>
                <a:cubicBezTo>
                  <a:pt x="1868" y="759"/>
                  <a:pt x="1855" y="750"/>
                  <a:pt x="1837" y="735"/>
                </a:cubicBezTo>
                <a:cubicBezTo>
                  <a:pt x="1819" y="720"/>
                  <a:pt x="1813" y="704"/>
                  <a:pt x="1793" y="691"/>
                </a:cubicBezTo>
                <a:cubicBezTo>
                  <a:pt x="1776" y="667"/>
                  <a:pt x="1764" y="648"/>
                  <a:pt x="1739" y="631"/>
                </a:cubicBezTo>
                <a:cubicBezTo>
                  <a:pt x="1712" y="589"/>
                  <a:pt x="1748" y="638"/>
                  <a:pt x="1706" y="603"/>
                </a:cubicBezTo>
                <a:cubicBezTo>
                  <a:pt x="1699" y="597"/>
                  <a:pt x="1696" y="587"/>
                  <a:pt x="1689" y="581"/>
                </a:cubicBezTo>
                <a:cubicBezTo>
                  <a:pt x="1677" y="571"/>
                  <a:pt x="1651" y="554"/>
                  <a:pt x="1651" y="554"/>
                </a:cubicBezTo>
                <a:cubicBezTo>
                  <a:pt x="1638" y="535"/>
                  <a:pt x="1600" y="496"/>
                  <a:pt x="1580" y="488"/>
                </a:cubicBezTo>
                <a:cubicBezTo>
                  <a:pt x="1540" y="450"/>
                  <a:pt x="1484" y="416"/>
                  <a:pt x="1437" y="389"/>
                </a:cubicBezTo>
                <a:cubicBezTo>
                  <a:pt x="1417" y="377"/>
                  <a:pt x="1405" y="364"/>
                  <a:pt x="1382" y="357"/>
                </a:cubicBezTo>
                <a:cubicBezTo>
                  <a:pt x="1343" y="330"/>
                  <a:pt x="1327" y="284"/>
                  <a:pt x="1289" y="258"/>
                </a:cubicBezTo>
                <a:cubicBezTo>
                  <a:pt x="1264" y="219"/>
                  <a:pt x="1199" y="178"/>
                  <a:pt x="1157" y="154"/>
                </a:cubicBezTo>
                <a:cubicBezTo>
                  <a:pt x="1119" y="97"/>
                  <a:pt x="1078" y="44"/>
                  <a:pt x="1009" y="22"/>
                </a:cubicBezTo>
                <a:cubicBezTo>
                  <a:pt x="1002" y="17"/>
                  <a:pt x="976" y="7"/>
                  <a:pt x="976" y="0"/>
                </a:cubicBezTo>
                <a:close/>
              </a:path>
            </a:pathLst>
          </a:cu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6" name="Freeform 3"/>
          <p:cNvSpPr>
            <a:spLocks/>
          </p:cNvSpPr>
          <p:nvPr/>
        </p:nvSpPr>
        <p:spPr bwMode="auto">
          <a:xfrm>
            <a:off x="690563" y="2209800"/>
            <a:ext cx="4398962" cy="2976563"/>
          </a:xfrm>
          <a:custGeom>
            <a:avLst/>
            <a:gdLst>
              <a:gd name="T0" fmla="*/ 2147483646 w 2771"/>
              <a:gd name="T1" fmla="*/ 2147483646 h 1875"/>
              <a:gd name="T2" fmla="*/ 2147483646 w 2771"/>
              <a:gd name="T3" fmla="*/ 2147483646 h 1875"/>
              <a:gd name="T4" fmla="*/ 2147483646 w 2771"/>
              <a:gd name="T5" fmla="*/ 2147483646 h 1875"/>
              <a:gd name="T6" fmla="*/ 2147483646 w 2771"/>
              <a:gd name="T7" fmla="*/ 2147483646 h 1875"/>
              <a:gd name="T8" fmla="*/ 2147483646 w 2771"/>
              <a:gd name="T9" fmla="*/ 2147483646 h 1875"/>
              <a:gd name="T10" fmla="*/ 2147483646 w 2771"/>
              <a:gd name="T11" fmla="*/ 2147483646 h 1875"/>
              <a:gd name="T12" fmla="*/ 2147483646 w 2771"/>
              <a:gd name="T13" fmla="*/ 2147483646 h 1875"/>
              <a:gd name="T14" fmla="*/ 2147483646 w 2771"/>
              <a:gd name="T15" fmla="*/ 2147483646 h 1875"/>
              <a:gd name="T16" fmla="*/ 2147483646 w 2771"/>
              <a:gd name="T17" fmla="*/ 2147483646 h 1875"/>
              <a:gd name="T18" fmla="*/ 2147483646 w 2771"/>
              <a:gd name="T19" fmla="*/ 2147483646 h 1875"/>
              <a:gd name="T20" fmla="*/ 2147483646 w 2771"/>
              <a:gd name="T21" fmla="*/ 2147483646 h 1875"/>
              <a:gd name="T22" fmla="*/ 2147483646 w 2771"/>
              <a:gd name="T23" fmla="*/ 2147483646 h 1875"/>
              <a:gd name="T24" fmla="*/ 2147483646 w 2771"/>
              <a:gd name="T25" fmla="*/ 2147483646 h 1875"/>
              <a:gd name="T26" fmla="*/ 2147483646 w 2771"/>
              <a:gd name="T27" fmla="*/ 2147483646 h 1875"/>
              <a:gd name="T28" fmla="*/ 2147483646 w 2771"/>
              <a:gd name="T29" fmla="*/ 2147483646 h 1875"/>
              <a:gd name="T30" fmla="*/ 2147483646 w 2771"/>
              <a:gd name="T31" fmla="*/ 2147483646 h 1875"/>
              <a:gd name="T32" fmla="*/ 2147483646 w 2771"/>
              <a:gd name="T33" fmla="*/ 2147483646 h 1875"/>
              <a:gd name="T34" fmla="*/ 2147483646 w 2771"/>
              <a:gd name="T35" fmla="*/ 2147483646 h 1875"/>
              <a:gd name="T36" fmla="*/ 2147483646 w 2771"/>
              <a:gd name="T37" fmla="*/ 2147483646 h 1875"/>
              <a:gd name="T38" fmla="*/ 2147483646 w 2771"/>
              <a:gd name="T39" fmla="*/ 2147483646 h 1875"/>
              <a:gd name="T40" fmla="*/ 2147483646 w 2771"/>
              <a:gd name="T41" fmla="*/ 2147483646 h 1875"/>
              <a:gd name="T42" fmla="*/ 2147483646 w 2771"/>
              <a:gd name="T43" fmla="*/ 2147483646 h 1875"/>
              <a:gd name="T44" fmla="*/ 2147483646 w 2771"/>
              <a:gd name="T45" fmla="*/ 2147483646 h 1875"/>
              <a:gd name="T46" fmla="*/ 2147483646 w 2771"/>
              <a:gd name="T47" fmla="*/ 2147483646 h 1875"/>
              <a:gd name="T48" fmla="*/ 2147483646 w 2771"/>
              <a:gd name="T49" fmla="*/ 2147483646 h 1875"/>
              <a:gd name="T50" fmla="*/ 2147483646 w 2771"/>
              <a:gd name="T51" fmla="*/ 2147483646 h 1875"/>
              <a:gd name="T52" fmla="*/ 2147483646 w 2771"/>
              <a:gd name="T53" fmla="*/ 2147483646 h 1875"/>
              <a:gd name="T54" fmla="*/ 2147483646 w 2771"/>
              <a:gd name="T55" fmla="*/ 2147483646 h 1875"/>
              <a:gd name="T56" fmla="*/ 2147483646 w 2771"/>
              <a:gd name="T57" fmla="*/ 2147483646 h 1875"/>
              <a:gd name="T58" fmla="*/ 2147483646 w 2771"/>
              <a:gd name="T59" fmla="*/ 2147483646 h 1875"/>
              <a:gd name="T60" fmla="*/ 2147483646 w 2771"/>
              <a:gd name="T61" fmla="*/ 2147483646 h 1875"/>
              <a:gd name="T62" fmla="*/ 2147483646 w 2771"/>
              <a:gd name="T63" fmla="*/ 2147483646 h 1875"/>
              <a:gd name="T64" fmla="*/ 2147483646 w 2771"/>
              <a:gd name="T65" fmla="*/ 2147483646 h 1875"/>
              <a:gd name="T66" fmla="*/ 2147483646 w 2771"/>
              <a:gd name="T67" fmla="*/ 2147483646 h 1875"/>
              <a:gd name="T68" fmla="*/ 2147483646 w 2771"/>
              <a:gd name="T69" fmla="*/ 2147483646 h 1875"/>
              <a:gd name="T70" fmla="*/ 2147483646 w 2771"/>
              <a:gd name="T71" fmla="*/ 2147483646 h 1875"/>
              <a:gd name="T72" fmla="*/ 2147483646 w 2771"/>
              <a:gd name="T73" fmla="*/ 2147483646 h 1875"/>
              <a:gd name="T74" fmla="*/ 2147483646 w 2771"/>
              <a:gd name="T75" fmla="*/ 2147483646 h 1875"/>
              <a:gd name="T76" fmla="*/ 2147483646 w 2771"/>
              <a:gd name="T77" fmla="*/ 2147483646 h 1875"/>
              <a:gd name="T78" fmla="*/ 2147483646 w 2771"/>
              <a:gd name="T79" fmla="*/ 2147483646 h 1875"/>
              <a:gd name="T80" fmla="*/ 2147483646 w 2771"/>
              <a:gd name="T81" fmla="*/ 2147483646 h 1875"/>
              <a:gd name="T82" fmla="*/ 2147483646 w 2771"/>
              <a:gd name="T83" fmla="*/ 2147483646 h 1875"/>
              <a:gd name="T84" fmla="*/ 2147483646 w 2771"/>
              <a:gd name="T85" fmla="*/ 2147483646 h 1875"/>
              <a:gd name="T86" fmla="*/ 2147483646 w 2771"/>
              <a:gd name="T87" fmla="*/ 2147483646 h 1875"/>
              <a:gd name="T88" fmla="*/ 2147483646 w 2771"/>
              <a:gd name="T89" fmla="*/ 2147483646 h 1875"/>
              <a:gd name="T90" fmla="*/ 2147483646 w 2771"/>
              <a:gd name="T91" fmla="*/ 2147483646 h 1875"/>
              <a:gd name="T92" fmla="*/ 2147483646 w 2771"/>
              <a:gd name="T93" fmla="*/ 2147483646 h 1875"/>
              <a:gd name="T94" fmla="*/ 2147483646 w 2771"/>
              <a:gd name="T95" fmla="*/ 2147483646 h 1875"/>
              <a:gd name="T96" fmla="*/ 2147483646 w 2771"/>
              <a:gd name="T97" fmla="*/ 2147483646 h 1875"/>
              <a:gd name="T98" fmla="*/ 2147483646 w 2771"/>
              <a:gd name="T99" fmla="*/ 2147483646 h 187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71"/>
              <a:gd name="T151" fmla="*/ 0 h 1875"/>
              <a:gd name="T152" fmla="*/ 2771 w 2771"/>
              <a:gd name="T153" fmla="*/ 1875 h 187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71" h="1875">
                <a:moveTo>
                  <a:pt x="1285" y="25"/>
                </a:moveTo>
                <a:cubicBezTo>
                  <a:pt x="1219" y="33"/>
                  <a:pt x="1251" y="27"/>
                  <a:pt x="1186" y="42"/>
                </a:cubicBezTo>
                <a:cubicBezTo>
                  <a:pt x="1179" y="44"/>
                  <a:pt x="1164" y="47"/>
                  <a:pt x="1164" y="47"/>
                </a:cubicBezTo>
                <a:cubicBezTo>
                  <a:pt x="1141" y="63"/>
                  <a:pt x="1112" y="80"/>
                  <a:pt x="1087" y="91"/>
                </a:cubicBezTo>
                <a:cubicBezTo>
                  <a:pt x="1060" y="103"/>
                  <a:pt x="1072" y="89"/>
                  <a:pt x="1049" y="102"/>
                </a:cubicBezTo>
                <a:cubicBezTo>
                  <a:pt x="998" y="131"/>
                  <a:pt x="1035" y="119"/>
                  <a:pt x="999" y="129"/>
                </a:cubicBezTo>
                <a:cubicBezTo>
                  <a:pt x="980" y="148"/>
                  <a:pt x="949" y="191"/>
                  <a:pt x="923" y="201"/>
                </a:cubicBezTo>
                <a:cubicBezTo>
                  <a:pt x="873" y="248"/>
                  <a:pt x="817" y="287"/>
                  <a:pt x="764" y="332"/>
                </a:cubicBezTo>
                <a:cubicBezTo>
                  <a:pt x="743" y="350"/>
                  <a:pt x="739" y="363"/>
                  <a:pt x="714" y="376"/>
                </a:cubicBezTo>
                <a:cubicBezTo>
                  <a:pt x="704" y="391"/>
                  <a:pt x="689" y="409"/>
                  <a:pt x="676" y="420"/>
                </a:cubicBezTo>
                <a:cubicBezTo>
                  <a:pt x="666" y="429"/>
                  <a:pt x="643" y="442"/>
                  <a:pt x="643" y="442"/>
                </a:cubicBezTo>
                <a:cubicBezTo>
                  <a:pt x="627" y="466"/>
                  <a:pt x="607" y="486"/>
                  <a:pt x="588" y="508"/>
                </a:cubicBezTo>
                <a:cubicBezTo>
                  <a:pt x="564" y="536"/>
                  <a:pt x="547" y="581"/>
                  <a:pt x="517" y="601"/>
                </a:cubicBezTo>
                <a:cubicBezTo>
                  <a:pt x="513" y="610"/>
                  <a:pt x="511" y="621"/>
                  <a:pt x="506" y="629"/>
                </a:cubicBezTo>
                <a:cubicBezTo>
                  <a:pt x="502" y="636"/>
                  <a:pt x="493" y="638"/>
                  <a:pt x="489" y="645"/>
                </a:cubicBezTo>
                <a:cubicBezTo>
                  <a:pt x="485" y="652"/>
                  <a:pt x="488" y="660"/>
                  <a:pt x="484" y="667"/>
                </a:cubicBezTo>
                <a:cubicBezTo>
                  <a:pt x="475" y="683"/>
                  <a:pt x="462" y="696"/>
                  <a:pt x="451" y="711"/>
                </a:cubicBezTo>
                <a:cubicBezTo>
                  <a:pt x="425" y="746"/>
                  <a:pt x="410" y="789"/>
                  <a:pt x="380" y="821"/>
                </a:cubicBezTo>
                <a:cubicBezTo>
                  <a:pt x="365" y="861"/>
                  <a:pt x="387" y="810"/>
                  <a:pt x="358" y="853"/>
                </a:cubicBezTo>
                <a:cubicBezTo>
                  <a:pt x="337" y="884"/>
                  <a:pt x="325" y="920"/>
                  <a:pt x="303" y="952"/>
                </a:cubicBezTo>
                <a:cubicBezTo>
                  <a:pt x="269" y="1000"/>
                  <a:pt x="248" y="1059"/>
                  <a:pt x="204" y="1100"/>
                </a:cubicBezTo>
                <a:cubicBezTo>
                  <a:pt x="193" y="1136"/>
                  <a:pt x="207" y="1096"/>
                  <a:pt x="182" y="1139"/>
                </a:cubicBezTo>
                <a:cubicBezTo>
                  <a:pt x="145" y="1201"/>
                  <a:pt x="177" y="1166"/>
                  <a:pt x="144" y="1199"/>
                </a:cubicBezTo>
                <a:cubicBezTo>
                  <a:pt x="137" y="1217"/>
                  <a:pt x="116" y="1248"/>
                  <a:pt x="116" y="1248"/>
                </a:cubicBezTo>
                <a:cubicBezTo>
                  <a:pt x="103" y="1291"/>
                  <a:pt x="75" y="1359"/>
                  <a:pt x="50" y="1397"/>
                </a:cubicBezTo>
                <a:cubicBezTo>
                  <a:pt x="34" y="1448"/>
                  <a:pt x="20" y="1500"/>
                  <a:pt x="1" y="1550"/>
                </a:cubicBezTo>
                <a:cubicBezTo>
                  <a:pt x="5" y="1601"/>
                  <a:pt x="0" y="1635"/>
                  <a:pt x="34" y="1671"/>
                </a:cubicBezTo>
                <a:cubicBezTo>
                  <a:pt x="50" y="1722"/>
                  <a:pt x="74" y="1725"/>
                  <a:pt x="116" y="1748"/>
                </a:cubicBezTo>
                <a:cubicBezTo>
                  <a:pt x="218" y="1804"/>
                  <a:pt x="329" y="1836"/>
                  <a:pt x="445" y="1852"/>
                </a:cubicBezTo>
                <a:cubicBezTo>
                  <a:pt x="525" y="1875"/>
                  <a:pt x="598" y="1841"/>
                  <a:pt x="676" y="1841"/>
                </a:cubicBezTo>
                <a:cubicBezTo>
                  <a:pt x="1353" y="1837"/>
                  <a:pt x="2029" y="1837"/>
                  <a:pt x="2706" y="1835"/>
                </a:cubicBezTo>
                <a:cubicBezTo>
                  <a:pt x="2735" y="1826"/>
                  <a:pt x="2741" y="1808"/>
                  <a:pt x="2749" y="1781"/>
                </a:cubicBezTo>
                <a:cubicBezTo>
                  <a:pt x="2753" y="1725"/>
                  <a:pt x="2759" y="1675"/>
                  <a:pt x="2771" y="1621"/>
                </a:cubicBezTo>
                <a:cubicBezTo>
                  <a:pt x="2769" y="1552"/>
                  <a:pt x="2769" y="1482"/>
                  <a:pt x="2766" y="1413"/>
                </a:cubicBezTo>
                <a:cubicBezTo>
                  <a:pt x="2765" y="1392"/>
                  <a:pt x="2747" y="1381"/>
                  <a:pt x="2733" y="1369"/>
                </a:cubicBezTo>
                <a:cubicBezTo>
                  <a:pt x="2700" y="1341"/>
                  <a:pt x="2679" y="1300"/>
                  <a:pt x="2634" y="1287"/>
                </a:cubicBezTo>
                <a:cubicBezTo>
                  <a:pt x="2577" y="1249"/>
                  <a:pt x="2516" y="1210"/>
                  <a:pt x="2464" y="1166"/>
                </a:cubicBezTo>
                <a:cubicBezTo>
                  <a:pt x="2436" y="1142"/>
                  <a:pt x="2412" y="1113"/>
                  <a:pt x="2376" y="1100"/>
                </a:cubicBezTo>
                <a:cubicBezTo>
                  <a:pt x="2358" y="1074"/>
                  <a:pt x="2309" y="1010"/>
                  <a:pt x="2300" y="985"/>
                </a:cubicBezTo>
                <a:cubicBezTo>
                  <a:pt x="2287" y="950"/>
                  <a:pt x="2278" y="914"/>
                  <a:pt x="2261" y="881"/>
                </a:cubicBezTo>
                <a:cubicBezTo>
                  <a:pt x="2239" y="839"/>
                  <a:pt x="2202" y="811"/>
                  <a:pt x="2179" y="771"/>
                </a:cubicBezTo>
                <a:cubicBezTo>
                  <a:pt x="2146" y="714"/>
                  <a:pt x="2126" y="643"/>
                  <a:pt x="2086" y="590"/>
                </a:cubicBezTo>
                <a:cubicBezTo>
                  <a:pt x="2047" y="538"/>
                  <a:pt x="2006" y="487"/>
                  <a:pt x="1965" y="437"/>
                </a:cubicBezTo>
                <a:cubicBezTo>
                  <a:pt x="1906" y="365"/>
                  <a:pt x="1867" y="263"/>
                  <a:pt x="1773" y="234"/>
                </a:cubicBezTo>
                <a:cubicBezTo>
                  <a:pt x="1750" y="219"/>
                  <a:pt x="1732" y="204"/>
                  <a:pt x="1707" y="195"/>
                </a:cubicBezTo>
                <a:cubicBezTo>
                  <a:pt x="1660" y="162"/>
                  <a:pt x="1614" y="126"/>
                  <a:pt x="1565" y="96"/>
                </a:cubicBezTo>
                <a:cubicBezTo>
                  <a:pt x="1545" y="83"/>
                  <a:pt x="1525" y="64"/>
                  <a:pt x="1504" y="53"/>
                </a:cubicBezTo>
                <a:cubicBezTo>
                  <a:pt x="1482" y="42"/>
                  <a:pt x="1449" y="39"/>
                  <a:pt x="1427" y="31"/>
                </a:cubicBezTo>
                <a:cubicBezTo>
                  <a:pt x="1393" y="18"/>
                  <a:pt x="1359" y="11"/>
                  <a:pt x="1323" y="3"/>
                </a:cubicBezTo>
                <a:cubicBezTo>
                  <a:pt x="1309" y="0"/>
                  <a:pt x="1298" y="18"/>
                  <a:pt x="1285" y="25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Decision-tree for insertion sort </a:t>
            </a:r>
            <a:endParaRPr lang="en-US" altLang="en-US" sz="3200">
              <a:solidFill>
                <a:srgbClr val="008A87"/>
              </a:solidFill>
            </a:endParaRPr>
          </a:p>
        </p:txBody>
      </p:sp>
      <p:sp>
        <p:nvSpPr>
          <p:cNvPr id="44038" name="Oval 5"/>
          <p:cNvSpPr>
            <a:spLocks noChangeArrowheads="1"/>
          </p:cNvSpPr>
          <p:nvPr/>
        </p:nvSpPr>
        <p:spPr bwMode="auto">
          <a:xfrm>
            <a:off x="4010025" y="1843088"/>
            <a:ext cx="1352550" cy="838200"/>
          </a:xfrm>
          <a:prstGeom prst="ellipse">
            <a:avLst/>
          </a:prstGeom>
          <a:solidFill>
            <a:srgbClr val="FFCCCC"/>
          </a:solidFill>
          <a:ln w="5715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sp>
        <p:nvSpPr>
          <p:cNvPr id="44039" name="Oval 6"/>
          <p:cNvSpPr>
            <a:spLocks noChangeArrowheads="1"/>
          </p:cNvSpPr>
          <p:nvPr/>
        </p:nvSpPr>
        <p:spPr bwMode="auto">
          <a:xfrm>
            <a:off x="19542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4040" name="Rectangle 7"/>
          <p:cNvSpPr>
            <a:spLocks noChangeArrowheads="1"/>
          </p:cNvSpPr>
          <p:nvPr/>
        </p:nvSpPr>
        <p:spPr bwMode="auto">
          <a:xfrm>
            <a:off x="1233488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4041" name="AutoShape 8"/>
          <p:cNvCxnSpPr>
            <a:cxnSpLocks noChangeShapeType="1"/>
            <a:stCxn id="44040" idx="0"/>
            <a:endCxn id="44039" idx="3"/>
          </p:cNvCxnSpPr>
          <p:nvPr/>
        </p:nvCxnSpPr>
        <p:spPr bwMode="auto">
          <a:xfrm flipV="1">
            <a:off x="1835150" y="3201988"/>
            <a:ext cx="309563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2" name="Oval 9"/>
          <p:cNvSpPr>
            <a:spLocks noChangeArrowheads="1"/>
          </p:cNvSpPr>
          <p:nvPr/>
        </p:nvSpPr>
        <p:spPr bwMode="auto">
          <a:xfrm>
            <a:off x="2738438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4043" name="Rectangle 10"/>
          <p:cNvSpPr>
            <a:spLocks noChangeArrowheads="1"/>
          </p:cNvSpPr>
          <p:nvPr/>
        </p:nvSpPr>
        <p:spPr bwMode="auto">
          <a:xfrm>
            <a:off x="20177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4044" name="AutoShape 11"/>
          <p:cNvCxnSpPr>
            <a:cxnSpLocks noChangeShapeType="1"/>
            <a:stCxn id="44043" idx="0"/>
            <a:endCxn id="44042" idx="3"/>
          </p:cNvCxnSpPr>
          <p:nvPr/>
        </p:nvCxnSpPr>
        <p:spPr bwMode="auto">
          <a:xfrm flipV="1">
            <a:off x="2619375" y="4075113"/>
            <a:ext cx="30956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5" name="Rectangle 12"/>
          <p:cNvSpPr>
            <a:spLocks noChangeArrowheads="1"/>
          </p:cNvSpPr>
          <p:nvPr/>
        </p:nvSpPr>
        <p:spPr bwMode="auto">
          <a:xfrm>
            <a:off x="35544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4046" name="AutoShape 13"/>
          <p:cNvCxnSpPr>
            <a:cxnSpLocks noChangeShapeType="1"/>
            <a:stCxn id="44045" idx="0"/>
            <a:endCxn id="44042" idx="5"/>
          </p:cNvCxnSpPr>
          <p:nvPr/>
        </p:nvCxnSpPr>
        <p:spPr bwMode="auto">
          <a:xfrm flipH="1" flipV="1">
            <a:off x="3852863" y="4075113"/>
            <a:ext cx="30321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7" name="AutoShape 14"/>
          <p:cNvCxnSpPr>
            <a:cxnSpLocks noChangeShapeType="1"/>
            <a:stCxn id="44039" idx="5"/>
            <a:endCxn id="44042" idx="0"/>
          </p:cNvCxnSpPr>
          <p:nvPr/>
        </p:nvCxnSpPr>
        <p:spPr bwMode="auto">
          <a:xfrm>
            <a:off x="3068638" y="3201988"/>
            <a:ext cx="322262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8" name="Oval 15"/>
          <p:cNvSpPr>
            <a:spLocks noChangeArrowheads="1"/>
          </p:cNvSpPr>
          <p:nvPr/>
        </p:nvSpPr>
        <p:spPr bwMode="auto">
          <a:xfrm>
            <a:off x="58531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4049" name="Rectangle 16"/>
          <p:cNvSpPr>
            <a:spLocks noChangeArrowheads="1"/>
          </p:cNvSpPr>
          <p:nvPr/>
        </p:nvSpPr>
        <p:spPr bwMode="auto">
          <a:xfrm>
            <a:off x="5257800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4050" name="AutoShape 17"/>
          <p:cNvCxnSpPr>
            <a:cxnSpLocks noChangeShapeType="1"/>
            <a:stCxn id="44049" idx="0"/>
            <a:endCxn id="44048" idx="3"/>
          </p:cNvCxnSpPr>
          <p:nvPr/>
        </p:nvCxnSpPr>
        <p:spPr bwMode="auto">
          <a:xfrm flipV="1">
            <a:off x="5859463" y="3201988"/>
            <a:ext cx="184150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1" name="Oval 18"/>
          <p:cNvSpPr>
            <a:spLocks noChangeArrowheads="1"/>
          </p:cNvSpPr>
          <p:nvPr/>
        </p:nvSpPr>
        <p:spPr bwMode="auto">
          <a:xfrm>
            <a:off x="6638925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sp>
        <p:nvSpPr>
          <p:cNvPr id="44052" name="Rectangle 19"/>
          <p:cNvSpPr>
            <a:spLocks noChangeArrowheads="1"/>
          </p:cNvSpPr>
          <p:nvPr/>
        </p:nvSpPr>
        <p:spPr bwMode="auto">
          <a:xfrm>
            <a:off x="59182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4053" name="AutoShape 20"/>
          <p:cNvCxnSpPr>
            <a:cxnSpLocks noChangeShapeType="1"/>
            <a:stCxn id="44052" idx="0"/>
            <a:endCxn id="44051" idx="3"/>
          </p:cNvCxnSpPr>
          <p:nvPr/>
        </p:nvCxnSpPr>
        <p:spPr bwMode="auto">
          <a:xfrm flipV="1">
            <a:off x="6519863" y="4075113"/>
            <a:ext cx="30956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4" name="Rectangle 21"/>
          <p:cNvSpPr>
            <a:spLocks noChangeArrowheads="1"/>
          </p:cNvSpPr>
          <p:nvPr/>
        </p:nvSpPr>
        <p:spPr bwMode="auto">
          <a:xfrm>
            <a:off x="74549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4055" name="AutoShape 22"/>
          <p:cNvCxnSpPr>
            <a:cxnSpLocks noChangeShapeType="1"/>
            <a:stCxn id="44054" idx="0"/>
            <a:endCxn id="44051" idx="5"/>
          </p:cNvCxnSpPr>
          <p:nvPr/>
        </p:nvCxnSpPr>
        <p:spPr bwMode="auto">
          <a:xfrm flipH="1" flipV="1">
            <a:off x="7753350" y="4075113"/>
            <a:ext cx="30321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6" name="AutoShape 23"/>
          <p:cNvCxnSpPr>
            <a:cxnSpLocks noChangeShapeType="1"/>
            <a:stCxn id="44048" idx="5"/>
            <a:endCxn id="44051" idx="0"/>
          </p:cNvCxnSpPr>
          <p:nvPr/>
        </p:nvCxnSpPr>
        <p:spPr bwMode="auto">
          <a:xfrm>
            <a:off x="6967538" y="3201988"/>
            <a:ext cx="323850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7" name="AutoShape 24"/>
          <p:cNvCxnSpPr>
            <a:cxnSpLocks noChangeShapeType="1"/>
            <a:stCxn id="44039" idx="7"/>
            <a:endCxn id="44038" idx="3"/>
          </p:cNvCxnSpPr>
          <p:nvPr/>
        </p:nvCxnSpPr>
        <p:spPr bwMode="auto">
          <a:xfrm flipV="1">
            <a:off x="3068638" y="2587625"/>
            <a:ext cx="1139825" cy="555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577850" y="5189538"/>
            <a:ext cx="8407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6688" indent="-166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Each internal node is labeled 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 for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Î 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{1, 2,…,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left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right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1519238" y="1155700"/>
            <a:ext cx="476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Sort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ñ = &lt;9,4,6&gt;</a:t>
            </a:r>
            <a:endParaRPr lang="en-US" altLang="en-US">
              <a:latin typeface="Symbol" panose="05050102010706020507" pitchFamily="18" charset="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3009900" y="22002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1573213" y="29670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2428875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5464175" y="300831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6329363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65" name="Text Box 34"/>
          <p:cNvSpPr txBox="1">
            <a:spLocks noChangeArrowheads="1"/>
          </p:cNvSpPr>
          <p:nvPr/>
        </p:nvSpPr>
        <p:spPr bwMode="auto">
          <a:xfrm>
            <a:off x="3221038" y="29733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4066" name="Text Box 35"/>
          <p:cNvSpPr txBox="1">
            <a:spLocks noChangeArrowheads="1"/>
          </p:cNvSpPr>
          <p:nvPr/>
        </p:nvSpPr>
        <p:spPr bwMode="auto">
          <a:xfrm>
            <a:off x="4070350" y="40100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4067" name="Text Box 36"/>
          <p:cNvSpPr txBox="1">
            <a:spLocks noChangeArrowheads="1"/>
          </p:cNvSpPr>
          <p:nvPr/>
        </p:nvSpPr>
        <p:spPr bwMode="auto">
          <a:xfrm>
            <a:off x="7207250" y="29432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4068" name="Text Box 37"/>
          <p:cNvSpPr txBox="1">
            <a:spLocks noChangeArrowheads="1"/>
          </p:cNvSpPr>
          <p:nvPr/>
        </p:nvSpPr>
        <p:spPr bwMode="auto">
          <a:xfrm>
            <a:off x="8001000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4069" name="Rectangle 38"/>
          <p:cNvSpPr>
            <a:spLocks noChangeArrowheads="1"/>
          </p:cNvSpPr>
          <p:nvPr/>
        </p:nvSpPr>
        <p:spPr bwMode="auto">
          <a:xfrm>
            <a:off x="6003925" y="1679575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4070" name="Text Box 39"/>
          <p:cNvSpPr txBox="1">
            <a:spLocks noChangeArrowheads="1"/>
          </p:cNvSpPr>
          <p:nvPr/>
        </p:nvSpPr>
        <p:spPr bwMode="auto">
          <a:xfrm>
            <a:off x="5984875" y="161131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4071" name="Line 40"/>
          <p:cNvSpPr>
            <a:spLocks noChangeShapeType="1"/>
          </p:cNvSpPr>
          <p:nvPr/>
        </p:nvSpPr>
        <p:spPr bwMode="auto">
          <a:xfrm>
            <a:off x="6299200" y="14128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72" name="Rectangle 41"/>
          <p:cNvSpPr>
            <a:spLocks noChangeArrowheads="1"/>
          </p:cNvSpPr>
          <p:nvPr/>
        </p:nvSpPr>
        <p:spPr bwMode="auto">
          <a:xfrm>
            <a:off x="247650" y="2789238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4073" name="Text Box 42"/>
          <p:cNvSpPr txBox="1">
            <a:spLocks noChangeArrowheads="1"/>
          </p:cNvSpPr>
          <p:nvPr/>
        </p:nvSpPr>
        <p:spPr bwMode="auto">
          <a:xfrm>
            <a:off x="233363" y="2720975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4074" name="Line 43"/>
          <p:cNvSpPr>
            <a:spLocks noChangeShapeType="1"/>
          </p:cNvSpPr>
          <p:nvPr/>
        </p:nvSpPr>
        <p:spPr bwMode="auto">
          <a:xfrm>
            <a:off x="839788" y="26273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75" name="Rectangle 44"/>
          <p:cNvSpPr>
            <a:spLocks noChangeArrowheads="1"/>
          </p:cNvSpPr>
          <p:nvPr/>
        </p:nvSpPr>
        <p:spPr bwMode="auto">
          <a:xfrm>
            <a:off x="7339013" y="2593975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4076" name="Text Box 45"/>
          <p:cNvSpPr txBox="1">
            <a:spLocks noChangeArrowheads="1"/>
          </p:cNvSpPr>
          <p:nvPr/>
        </p:nvSpPr>
        <p:spPr bwMode="auto">
          <a:xfrm>
            <a:off x="7319963" y="2525713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4077" name="Line 46"/>
          <p:cNvSpPr>
            <a:spLocks noChangeShapeType="1"/>
          </p:cNvSpPr>
          <p:nvPr/>
        </p:nvSpPr>
        <p:spPr bwMode="auto">
          <a:xfrm>
            <a:off x="7913688" y="24034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78" name="Text Box 47"/>
          <p:cNvSpPr txBox="1">
            <a:spLocks noChangeArrowheads="1"/>
          </p:cNvSpPr>
          <p:nvPr/>
        </p:nvSpPr>
        <p:spPr bwMode="auto">
          <a:xfrm>
            <a:off x="6016625" y="19462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79" name="Text Box 48"/>
          <p:cNvSpPr txBox="1">
            <a:spLocks noChangeArrowheads="1"/>
          </p:cNvSpPr>
          <p:nvPr/>
        </p:nvSpPr>
        <p:spPr bwMode="auto">
          <a:xfrm>
            <a:off x="6330950" y="19351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80" name="Text Box 49"/>
          <p:cNvSpPr txBox="1">
            <a:spLocks noChangeArrowheads="1"/>
          </p:cNvSpPr>
          <p:nvPr/>
        </p:nvSpPr>
        <p:spPr bwMode="auto">
          <a:xfrm>
            <a:off x="554038" y="308133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81" name="Text Box 50"/>
          <p:cNvSpPr txBox="1">
            <a:spLocks noChangeArrowheads="1"/>
          </p:cNvSpPr>
          <p:nvPr/>
        </p:nvSpPr>
        <p:spPr bwMode="auto">
          <a:xfrm>
            <a:off x="868363" y="307022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82" name="Text Box 51"/>
          <p:cNvSpPr txBox="1">
            <a:spLocks noChangeArrowheads="1"/>
          </p:cNvSpPr>
          <p:nvPr/>
        </p:nvSpPr>
        <p:spPr bwMode="auto">
          <a:xfrm>
            <a:off x="7691438" y="28860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83" name="Text Box 52"/>
          <p:cNvSpPr txBox="1">
            <a:spLocks noChangeArrowheads="1"/>
          </p:cNvSpPr>
          <p:nvPr/>
        </p:nvSpPr>
        <p:spPr bwMode="auto">
          <a:xfrm>
            <a:off x="8005763" y="28749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84" name="Rectangle 53"/>
          <p:cNvSpPr>
            <a:spLocks noChangeArrowheads="1"/>
          </p:cNvSpPr>
          <p:nvPr/>
        </p:nvSpPr>
        <p:spPr bwMode="auto">
          <a:xfrm>
            <a:off x="8086725" y="3467100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4085" name="Text Box 54"/>
          <p:cNvSpPr txBox="1">
            <a:spLocks noChangeArrowheads="1"/>
          </p:cNvSpPr>
          <p:nvPr/>
        </p:nvSpPr>
        <p:spPr bwMode="auto">
          <a:xfrm>
            <a:off x="8067675" y="337026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4086" name="Line 55"/>
          <p:cNvSpPr>
            <a:spLocks noChangeShapeType="1"/>
          </p:cNvSpPr>
          <p:nvPr/>
        </p:nvSpPr>
        <p:spPr bwMode="auto">
          <a:xfrm>
            <a:off x="8661400" y="3276600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87" name="Text Box 56"/>
          <p:cNvSpPr txBox="1">
            <a:spLocks noChangeArrowheads="1"/>
          </p:cNvSpPr>
          <p:nvPr/>
        </p:nvSpPr>
        <p:spPr bwMode="auto">
          <a:xfrm>
            <a:off x="8115300" y="37496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88" name="Text Box 57"/>
          <p:cNvSpPr txBox="1">
            <a:spLocks noChangeArrowheads="1"/>
          </p:cNvSpPr>
          <p:nvPr/>
        </p:nvSpPr>
        <p:spPr bwMode="auto">
          <a:xfrm>
            <a:off x="8753475" y="3748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89" name="Rectangle 58"/>
          <p:cNvSpPr>
            <a:spLocks noChangeArrowheads="1"/>
          </p:cNvSpPr>
          <p:nvPr/>
        </p:nvSpPr>
        <p:spPr bwMode="auto">
          <a:xfrm>
            <a:off x="3995738" y="3213100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4090" name="Text Box 59"/>
          <p:cNvSpPr txBox="1">
            <a:spLocks noChangeArrowheads="1"/>
          </p:cNvSpPr>
          <p:nvPr/>
        </p:nvSpPr>
        <p:spPr bwMode="auto">
          <a:xfrm>
            <a:off x="3981450" y="3144838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4091" name="Line 60"/>
          <p:cNvSpPr>
            <a:spLocks noChangeShapeType="1"/>
          </p:cNvSpPr>
          <p:nvPr/>
        </p:nvSpPr>
        <p:spPr bwMode="auto">
          <a:xfrm>
            <a:off x="4581525" y="29702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92" name="Text Box 61"/>
          <p:cNvSpPr txBox="1">
            <a:spLocks noChangeArrowheads="1"/>
          </p:cNvSpPr>
          <p:nvPr/>
        </p:nvSpPr>
        <p:spPr bwMode="auto">
          <a:xfrm>
            <a:off x="4054475" y="3505200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93" name="Text Box 62"/>
          <p:cNvSpPr txBox="1">
            <a:spLocks noChangeArrowheads="1"/>
          </p:cNvSpPr>
          <p:nvPr/>
        </p:nvSpPr>
        <p:spPr bwMode="auto">
          <a:xfrm>
            <a:off x="4616450" y="3494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94" name="Text Box 63"/>
          <p:cNvSpPr txBox="1">
            <a:spLocks noChangeArrowheads="1"/>
          </p:cNvSpPr>
          <p:nvPr/>
        </p:nvSpPr>
        <p:spPr bwMode="auto">
          <a:xfrm>
            <a:off x="120650" y="22494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4095" name="Text Box 64"/>
          <p:cNvSpPr txBox="1">
            <a:spLocks noChangeArrowheads="1"/>
          </p:cNvSpPr>
          <p:nvPr/>
        </p:nvSpPr>
        <p:spPr bwMode="auto">
          <a:xfrm>
            <a:off x="8212138" y="2543175"/>
            <a:ext cx="115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4096" name="Text Box 65"/>
          <p:cNvSpPr txBox="1">
            <a:spLocks noChangeArrowheads="1"/>
          </p:cNvSpPr>
          <p:nvPr/>
        </p:nvSpPr>
        <p:spPr bwMode="auto">
          <a:xfrm>
            <a:off x="6886575" y="16271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</a:p>
        </p:txBody>
      </p:sp>
      <p:cxnSp>
        <p:nvCxnSpPr>
          <p:cNvPr id="44097" name="AutoShape 66"/>
          <p:cNvCxnSpPr>
            <a:cxnSpLocks noChangeShapeType="1"/>
            <a:stCxn id="44038" idx="5"/>
            <a:endCxn id="44048" idx="1"/>
          </p:cNvCxnSpPr>
          <p:nvPr/>
        </p:nvCxnSpPr>
        <p:spPr bwMode="auto">
          <a:xfrm>
            <a:off x="5164138" y="2587625"/>
            <a:ext cx="879475" cy="55563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98" name="Text Box 67"/>
          <p:cNvSpPr txBox="1">
            <a:spLocks noChangeArrowheads="1"/>
          </p:cNvSpPr>
          <p:nvPr/>
        </p:nvSpPr>
        <p:spPr bwMode="auto">
          <a:xfrm>
            <a:off x="5370513" y="2132013"/>
            <a:ext cx="808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9 </a:t>
            </a:r>
            <a:r>
              <a:rPr lang="en-US" altLang="en-US" sz="2400">
                <a:solidFill>
                  <a:schemeClr val="hlink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 sz="2400">
                <a:solidFill>
                  <a:schemeClr val="hlink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4</a:t>
            </a:r>
          </a:p>
        </p:txBody>
      </p:sp>
      <p:sp>
        <p:nvSpPr>
          <p:cNvPr id="44099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44100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33AD3958-7847-4044-9F5D-991FF80587D1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59" name="Freeform 2"/>
          <p:cNvSpPr>
            <a:spLocks/>
          </p:cNvSpPr>
          <p:nvPr/>
        </p:nvSpPr>
        <p:spPr bwMode="auto">
          <a:xfrm>
            <a:off x="5103813" y="2444750"/>
            <a:ext cx="3760787" cy="3152775"/>
          </a:xfrm>
          <a:custGeom>
            <a:avLst/>
            <a:gdLst>
              <a:gd name="T0" fmla="*/ 2147483646 w 2369"/>
              <a:gd name="T1" fmla="*/ 0 h 1986"/>
              <a:gd name="T2" fmla="*/ 2147483646 w 2369"/>
              <a:gd name="T3" fmla="*/ 2147483646 h 1986"/>
              <a:gd name="T4" fmla="*/ 2147483646 w 2369"/>
              <a:gd name="T5" fmla="*/ 2147483646 h 1986"/>
              <a:gd name="T6" fmla="*/ 2147483646 w 2369"/>
              <a:gd name="T7" fmla="*/ 2147483646 h 1986"/>
              <a:gd name="T8" fmla="*/ 2147483646 w 2369"/>
              <a:gd name="T9" fmla="*/ 2147483646 h 1986"/>
              <a:gd name="T10" fmla="*/ 2147483646 w 2369"/>
              <a:gd name="T11" fmla="*/ 2147483646 h 1986"/>
              <a:gd name="T12" fmla="*/ 2147483646 w 2369"/>
              <a:gd name="T13" fmla="*/ 2147483646 h 1986"/>
              <a:gd name="T14" fmla="*/ 2147483646 w 2369"/>
              <a:gd name="T15" fmla="*/ 2147483646 h 1986"/>
              <a:gd name="T16" fmla="*/ 2147483646 w 2369"/>
              <a:gd name="T17" fmla="*/ 2147483646 h 1986"/>
              <a:gd name="T18" fmla="*/ 2147483646 w 2369"/>
              <a:gd name="T19" fmla="*/ 2147483646 h 1986"/>
              <a:gd name="T20" fmla="*/ 2147483646 w 2369"/>
              <a:gd name="T21" fmla="*/ 2147483646 h 1986"/>
              <a:gd name="T22" fmla="*/ 2147483646 w 2369"/>
              <a:gd name="T23" fmla="*/ 2147483646 h 1986"/>
              <a:gd name="T24" fmla="*/ 0 w 2369"/>
              <a:gd name="T25" fmla="*/ 2147483646 h 1986"/>
              <a:gd name="T26" fmla="*/ 2147483646 w 2369"/>
              <a:gd name="T27" fmla="*/ 2147483646 h 1986"/>
              <a:gd name="T28" fmla="*/ 2147483646 w 2369"/>
              <a:gd name="T29" fmla="*/ 2147483646 h 1986"/>
              <a:gd name="T30" fmla="*/ 2147483646 w 2369"/>
              <a:gd name="T31" fmla="*/ 2147483646 h 1986"/>
              <a:gd name="T32" fmla="*/ 2147483646 w 2369"/>
              <a:gd name="T33" fmla="*/ 2147483646 h 1986"/>
              <a:gd name="T34" fmla="*/ 2147483646 w 2369"/>
              <a:gd name="T35" fmla="*/ 2147483646 h 1986"/>
              <a:gd name="T36" fmla="*/ 2147483646 w 2369"/>
              <a:gd name="T37" fmla="*/ 2147483646 h 1986"/>
              <a:gd name="T38" fmla="*/ 2147483646 w 2369"/>
              <a:gd name="T39" fmla="*/ 2147483646 h 1986"/>
              <a:gd name="T40" fmla="*/ 2147483646 w 2369"/>
              <a:gd name="T41" fmla="*/ 2147483646 h 1986"/>
              <a:gd name="T42" fmla="*/ 2147483646 w 2369"/>
              <a:gd name="T43" fmla="*/ 2147483646 h 1986"/>
              <a:gd name="T44" fmla="*/ 2147483646 w 2369"/>
              <a:gd name="T45" fmla="*/ 2147483646 h 1986"/>
              <a:gd name="T46" fmla="*/ 2147483646 w 2369"/>
              <a:gd name="T47" fmla="*/ 2147483646 h 1986"/>
              <a:gd name="T48" fmla="*/ 2147483646 w 2369"/>
              <a:gd name="T49" fmla="*/ 2147483646 h 1986"/>
              <a:gd name="T50" fmla="*/ 2147483646 w 2369"/>
              <a:gd name="T51" fmla="*/ 2147483646 h 1986"/>
              <a:gd name="T52" fmla="*/ 2147483646 w 2369"/>
              <a:gd name="T53" fmla="*/ 2147483646 h 1986"/>
              <a:gd name="T54" fmla="*/ 2147483646 w 2369"/>
              <a:gd name="T55" fmla="*/ 2147483646 h 1986"/>
              <a:gd name="T56" fmla="*/ 2147483646 w 2369"/>
              <a:gd name="T57" fmla="*/ 2147483646 h 1986"/>
              <a:gd name="T58" fmla="*/ 2147483646 w 2369"/>
              <a:gd name="T59" fmla="*/ 2147483646 h 1986"/>
              <a:gd name="T60" fmla="*/ 2147483646 w 2369"/>
              <a:gd name="T61" fmla="*/ 2147483646 h 1986"/>
              <a:gd name="T62" fmla="*/ 2147483646 w 2369"/>
              <a:gd name="T63" fmla="*/ 2147483646 h 1986"/>
              <a:gd name="T64" fmla="*/ 2147483646 w 2369"/>
              <a:gd name="T65" fmla="*/ 2147483646 h 1986"/>
              <a:gd name="T66" fmla="*/ 2147483646 w 2369"/>
              <a:gd name="T67" fmla="*/ 2147483646 h 1986"/>
              <a:gd name="T68" fmla="*/ 2147483646 w 2369"/>
              <a:gd name="T69" fmla="*/ 2147483646 h 1986"/>
              <a:gd name="T70" fmla="*/ 2147483646 w 2369"/>
              <a:gd name="T71" fmla="*/ 2147483646 h 1986"/>
              <a:gd name="T72" fmla="*/ 2147483646 w 2369"/>
              <a:gd name="T73" fmla="*/ 2147483646 h 1986"/>
              <a:gd name="T74" fmla="*/ 2147483646 w 2369"/>
              <a:gd name="T75" fmla="*/ 2147483646 h 1986"/>
              <a:gd name="T76" fmla="*/ 2147483646 w 2369"/>
              <a:gd name="T77" fmla="*/ 2147483646 h 1986"/>
              <a:gd name="T78" fmla="*/ 2147483646 w 2369"/>
              <a:gd name="T79" fmla="*/ 2147483646 h 1986"/>
              <a:gd name="T80" fmla="*/ 2147483646 w 2369"/>
              <a:gd name="T81" fmla="*/ 2147483646 h 1986"/>
              <a:gd name="T82" fmla="*/ 2147483646 w 2369"/>
              <a:gd name="T83" fmla="*/ 2147483646 h 1986"/>
              <a:gd name="T84" fmla="*/ 2147483646 w 2369"/>
              <a:gd name="T85" fmla="*/ 2147483646 h 1986"/>
              <a:gd name="T86" fmla="*/ 2147483646 w 2369"/>
              <a:gd name="T87" fmla="*/ 2147483646 h 1986"/>
              <a:gd name="T88" fmla="*/ 2147483646 w 2369"/>
              <a:gd name="T89" fmla="*/ 2147483646 h 1986"/>
              <a:gd name="T90" fmla="*/ 2147483646 w 2369"/>
              <a:gd name="T91" fmla="*/ 2147483646 h 1986"/>
              <a:gd name="T92" fmla="*/ 2147483646 w 2369"/>
              <a:gd name="T93" fmla="*/ 2147483646 h 1986"/>
              <a:gd name="T94" fmla="*/ 2147483646 w 2369"/>
              <a:gd name="T95" fmla="*/ 2147483646 h 1986"/>
              <a:gd name="T96" fmla="*/ 2147483646 w 2369"/>
              <a:gd name="T97" fmla="*/ 0 h 19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369"/>
              <a:gd name="T148" fmla="*/ 0 h 1986"/>
              <a:gd name="T149" fmla="*/ 2369 w 2369"/>
              <a:gd name="T150" fmla="*/ 1986 h 198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369" h="1986">
                <a:moveTo>
                  <a:pt x="976" y="0"/>
                </a:moveTo>
                <a:cubicBezTo>
                  <a:pt x="867" y="4"/>
                  <a:pt x="767" y="12"/>
                  <a:pt x="658" y="16"/>
                </a:cubicBezTo>
                <a:cubicBezTo>
                  <a:pt x="635" y="22"/>
                  <a:pt x="615" y="33"/>
                  <a:pt x="592" y="38"/>
                </a:cubicBezTo>
                <a:cubicBezTo>
                  <a:pt x="549" y="71"/>
                  <a:pt x="538" y="80"/>
                  <a:pt x="488" y="99"/>
                </a:cubicBezTo>
                <a:cubicBezTo>
                  <a:pt x="468" y="118"/>
                  <a:pt x="448" y="141"/>
                  <a:pt x="433" y="165"/>
                </a:cubicBezTo>
                <a:cubicBezTo>
                  <a:pt x="422" y="201"/>
                  <a:pt x="353" y="268"/>
                  <a:pt x="323" y="296"/>
                </a:cubicBezTo>
                <a:cubicBezTo>
                  <a:pt x="300" y="342"/>
                  <a:pt x="260" y="391"/>
                  <a:pt x="208" y="400"/>
                </a:cubicBezTo>
                <a:cubicBezTo>
                  <a:pt x="188" y="431"/>
                  <a:pt x="162" y="457"/>
                  <a:pt x="142" y="488"/>
                </a:cubicBezTo>
                <a:cubicBezTo>
                  <a:pt x="131" y="504"/>
                  <a:pt x="98" y="527"/>
                  <a:pt x="98" y="527"/>
                </a:cubicBezTo>
                <a:cubicBezTo>
                  <a:pt x="91" y="559"/>
                  <a:pt x="80" y="577"/>
                  <a:pt x="60" y="603"/>
                </a:cubicBezTo>
                <a:cubicBezTo>
                  <a:pt x="52" y="613"/>
                  <a:pt x="46" y="625"/>
                  <a:pt x="38" y="636"/>
                </a:cubicBezTo>
                <a:cubicBezTo>
                  <a:pt x="33" y="643"/>
                  <a:pt x="22" y="658"/>
                  <a:pt x="22" y="658"/>
                </a:cubicBezTo>
                <a:cubicBezTo>
                  <a:pt x="8" y="699"/>
                  <a:pt x="8" y="747"/>
                  <a:pt x="0" y="790"/>
                </a:cubicBezTo>
                <a:cubicBezTo>
                  <a:pt x="2" y="817"/>
                  <a:pt x="12" y="907"/>
                  <a:pt x="33" y="933"/>
                </a:cubicBezTo>
                <a:cubicBezTo>
                  <a:pt x="52" y="956"/>
                  <a:pt x="78" y="962"/>
                  <a:pt x="104" y="971"/>
                </a:cubicBezTo>
                <a:cubicBezTo>
                  <a:pt x="120" y="987"/>
                  <a:pt x="131" y="1004"/>
                  <a:pt x="148" y="1020"/>
                </a:cubicBezTo>
                <a:cubicBezTo>
                  <a:pt x="159" y="1057"/>
                  <a:pt x="143" y="1018"/>
                  <a:pt x="170" y="1048"/>
                </a:cubicBezTo>
                <a:cubicBezTo>
                  <a:pt x="207" y="1090"/>
                  <a:pt x="228" y="1154"/>
                  <a:pt x="285" y="1174"/>
                </a:cubicBezTo>
                <a:cubicBezTo>
                  <a:pt x="307" y="1196"/>
                  <a:pt x="327" y="1214"/>
                  <a:pt x="356" y="1223"/>
                </a:cubicBezTo>
                <a:cubicBezTo>
                  <a:pt x="370" y="1263"/>
                  <a:pt x="419" y="1286"/>
                  <a:pt x="444" y="1322"/>
                </a:cubicBezTo>
                <a:cubicBezTo>
                  <a:pt x="450" y="1340"/>
                  <a:pt x="460" y="1353"/>
                  <a:pt x="466" y="1371"/>
                </a:cubicBezTo>
                <a:cubicBezTo>
                  <a:pt x="479" y="1409"/>
                  <a:pt x="481" y="1445"/>
                  <a:pt x="499" y="1481"/>
                </a:cubicBezTo>
                <a:cubicBezTo>
                  <a:pt x="516" y="1557"/>
                  <a:pt x="498" y="1470"/>
                  <a:pt x="510" y="1657"/>
                </a:cubicBezTo>
                <a:cubicBezTo>
                  <a:pt x="514" y="1725"/>
                  <a:pt x="737" y="1716"/>
                  <a:pt x="757" y="1717"/>
                </a:cubicBezTo>
                <a:cubicBezTo>
                  <a:pt x="849" y="1734"/>
                  <a:pt x="946" y="1727"/>
                  <a:pt x="1036" y="1755"/>
                </a:cubicBezTo>
                <a:cubicBezTo>
                  <a:pt x="1446" y="1753"/>
                  <a:pt x="1943" y="1986"/>
                  <a:pt x="2265" y="1733"/>
                </a:cubicBezTo>
                <a:cubicBezTo>
                  <a:pt x="2270" y="1729"/>
                  <a:pt x="2276" y="1730"/>
                  <a:pt x="2282" y="1728"/>
                </a:cubicBezTo>
                <a:cubicBezTo>
                  <a:pt x="2289" y="1723"/>
                  <a:pt x="2311" y="1709"/>
                  <a:pt x="2315" y="1701"/>
                </a:cubicBezTo>
                <a:cubicBezTo>
                  <a:pt x="2320" y="1691"/>
                  <a:pt x="2317" y="1679"/>
                  <a:pt x="2320" y="1668"/>
                </a:cubicBezTo>
                <a:cubicBezTo>
                  <a:pt x="2323" y="1656"/>
                  <a:pt x="2335" y="1639"/>
                  <a:pt x="2342" y="1629"/>
                </a:cubicBezTo>
                <a:cubicBezTo>
                  <a:pt x="2361" y="1511"/>
                  <a:pt x="2369" y="1382"/>
                  <a:pt x="2337" y="1267"/>
                </a:cubicBezTo>
                <a:cubicBezTo>
                  <a:pt x="2331" y="1245"/>
                  <a:pt x="2279" y="1168"/>
                  <a:pt x="2265" y="1146"/>
                </a:cubicBezTo>
                <a:cubicBezTo>
                  <a:pt x="2239" y="1062"/>
                  <a:pt x="2172" y="997"/>
                  <a:pt x="2106" y="943"/>
                </a:cubicBezTo>
                <a:cubicBezTo>
                  <a:pt x="2083" y="924"/>
                  <a:pt x="2053" y="917"/>
                  <a:pt x="2029" y="900"/>
                </a:cubicBezTo>
                <a:cubicBezTo>
                  <a:pt x="1998" y="878"/>
                  <a:pt x="1968" y="855"/>
                  <a:pt x="1936" y="834"/>
                </a:cubicBezTo>
                <a:cubicBezTo>
                  <a:pt x="1929" y="809"/>
                  <a:pt x="1903" y="793"/>
                  <a:pt x="1881" y="779"/>
                </a:cubicBezTo>
                <a:cubicBezTo>
                  <a:pt x="1868" y="759"/>
                  <a:pt x="1855" y="750"/>
                  <a:pt x="1837" y="735"/>
                </a:cubicBezTo>
                <a:cubicBezTo>
                  <a:pt x="1819" y="720"/>
                  <a:pt x="1813" y="704"/>
                  <a:pt x="1793" y="691"/>
                </a:cubicBezTo>
                <a:cubicBezTo>
                  <a:pt x="1776" y="667"/>
                  <a:pt x="1764" y="648"/>
                  <a:pt x="1739" y="631"/>
                </a:cubicBezTo>
                <a:cubicBezTo>
                  <a:pt x="1712" y="589"/>
                  <a:pt x="1748" y="638"/>
                  <a:pt x="1706" y="603"/>
                </a:cubicBezTo>
                <a:cubicBezTo>
                  <a:pt x="1699" y="597"/>
                  <a:pt x="1696" y="587"/>
                  <a:pt x="1689" y="581"/>
                </a:cubicBezTo>
                <a:cubicBezTo>
                  <a:pt x="1677" y="571"/>
                  <a:pt x="1651" y="554"/>
                  <a:pt x="1651" y="554"/>
                </a:cubicBezTo>
                <a:cubicBezTo>
                  <a:pt x="1638" y="535"/>
                  <a:pt x="1600" y="496"/>
                  <a:pt x="1580" y="488"/>
                </a:cubicBezTo>
                <a:cubicBezTo>
                  <a:pt x="1540" y="450"/>
                  <a:pt x="1484" y="416"/>
                  <a:pt x="1437" y="389"/>
                </a:cubicBezTo>
                <a:cubicBezTo>
                  <a:pt x="1417" y="377"/>
                  <a:pt x="1405" y="364"/>
                  <a:pt x="1382" y="357"/>
                </a:cubicBezTo>
                <a:cubicBezTo>
                  <a:pt x="1343" y="330"/>
                  <a:pt x="1327" y="284"/>
                  <a:pt x="1289" y="258"/>
                </a:cubicBezTo>
                <a:cubicBezTo>
                  <a:pt x="1264" y="219"/>
                  <a:pt x="1199" y="178"/>
                  <a:pt x="1157" y="154"/>
                </a:cubicBezTo>
                <a:cubicBezTo>
                  <a:pt x="1119" y="97"/>
                  <a:pt x="1078" y="44"/>
                  <a:pt x="1009" y="22"/>
                </a:cubicBezTo>
                <a:cubicBezTo>
                  <a:pt x="1002" y="17"/>
                  <a:pt x="976" y="7"/>
                  <a:pt x="976" y="0"/>
                </a:cubicBezTo>
                <a:close/>
              </a:path>
            </a:pathLst>
          </a:cu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060" name="Freeform 3"/>
          <p:cNvSpPr>
            <a:spLocks/>
          </p:cNvSpPr>
          <p:nvPr/>
        </p:nvSpPr>
        <p:spPr bwMode="auto">
          <a:xfrm>
            <a:off x="690563" y="2209800"/>
            <a:ext cx="4398962" cy="2976563"/>
          </a:xfrm>
          <a:custGeom>
            <a:avLst/>
            <a:gdLst>
              <a:gd name="T0" fmla="*/ 2147483646 w 2771"/>
              <a:gd name="T1" fmla="*/ 2147483646 h 1875"/>
              <a:gd name="T2" fmla="*/ 2147483646 w 2771"/>
              <a:gd name="T3" fmla="*/ 2147483646 h 1875"/>
              <a:gd name="T4" fmla="*/ 2147483646 w 2771"/>
              <a:gd name="T5" fmla="*/ 2147483646 h 1875"/>
              <a:gd name="T6" fmla="*/ 2147483646 w 2771"/>
              <a:gd name="T7" fmla="*/ 2147483646 h 1875"/>
              <a:gd name="T8" fmla="*/ 2147483646 w 2771"/>
              <a:gd name="T9" fmla="*/ 2147483646 h 1875"/>
              <a:gd name="T10" fmla="*/ 2147483646 w 2771"/>
              <a:gd name="T11" fmla="*/ 2147483646 h 1875"/>
              <a:gd name="T12" fmla="*/ 2147483646 w 2771"/>
              <a:gd name="T13" fmla="*/ 2147483646 h 1875"/>
              <a:gd name="T14" fmla="*/ 2147483646 w 2771"/>
              <a:gd name="T15" fmla="*/ 2147483646 h 1875"/>
              <a:gd name="T16" fmla="*/ 2147483646 w 2771"/>
              <a:gd name="T17" fmla="*/ 2147483646 h 1875"/>
              <a:gd name="T18" fmla="*/ 2147483646 w 2771"/>
              <a:gd name="T19" fmla="*/ 2147483646 h 1875"/>
              <a:gd name="T20" fmla="*/ 2147483646 w 2771"/>
              <a:gd name="T21" fmla="*/ 2147483646 h 1875"/>
              <a:gd name="T22" fmla="*/ 2147483646 w 2771"/>
              <a:gd name="T23" fmla="*/ 2147483646 h 1875"/>
              <a:gd name="T24" fmla="*/ 2147483646 w 2771"/>
              <a:gd name="T25" fmla="*/ 2147483646 h 1875"/>
              <a:gd name="T26" fmla="*/ 2147483646 w 2771"/>
              <a:gd name="T27" fmla="*/ 2147483646 h 1875"/>
              <a:gd name="T28" fmla="*/ 2147483646 w 2771"/>
              <a:gd name="T29" fmla="*/ 2147483646 h 1875"/>
              <a:gd name="T30" fmla="*/ 2147483646 w 2771"/>
              <a:gd name="T31" fmla="*/ 2147483646 h 1875"/>
              <a:gd name="T32" fmla="*/ 2147483646 w 2771"/>
              <a:gd name="T33" fmla="*/ 2147483646 h 1875"/>
              <a:gd name="T34" fmla="*/ 2147483646 w 2771"/>
              <a:gd name="T35" fmla="*/ 2147483646 h 1875"/>
              <a:gd name="T36" fmla="*/ 2147483646 w 2771"/>
              <a:gd name="T37" fmla="*/ 2147483646 h 1875"/>
              <a:gd name="T38" fmla="*/ 2147483646 w 2771"/>
              <a:gd name="T39" fmla="*/ 2147483646 h 1875"/>
              <a:gd name="T40" fmla="*/ 2147483646 w 2771"/>
              <a:gd name="T41" fmla="*/ 2147483646 h 1875"/>
              <a:gd name="T42" fmla="*/ 2147483646 w 2771"/>
              <a:gd name="T43" fmla="*/ 2147483646 h 1875"/>
              <a:gd name="T44" fmla="*/ 2147483646 w 2771"/>
              <a:gd name="T45" fmla="*/ 2147483646 h 1875"/>
              <a:gd name="T46" fmla="*/ 2147483646 w 2771"/>
              <a:gd name="T47" fmla="*/ 2147483646 h 1875"/>
              <a:gd name="T48" fmla="*/ 2147483646 w 2771"/>
              <a:gd name="T49" fmla="*/ 2147483646 h 1875"/>
              <a:gd name="T50" fmla="*/ 2147483646 w 2771"/>
              <a:gd name="T51" fmla="*/ 2147483646 h 1875"/>
              <a:gd name="T52" fmla="*/ 2147483646 w 2771"/>
              <a:gd name="T53" fmla="*/ 2147483646 h 1875"/>
              <a:gd name="T54" fmla="*/ 2147483646 w 2771"/>
              <a:gd name="T55" fmla="*/ 2147483646 h 1875"/>
              <a:gd name="T56" fmla="*/ 2147483646 w 2771"/>
              <a:gd name="T57" fmla="*/ 2147483646 h 1875"/>
              <a:gd name="T58" fmla="*/ 2147483646 w 2771"/>
              <a:gd name="T59" fmla="*/ 2147483646 h 1875"/>
              <a:gd name="T60" fmla="*/ 2147483646 w 2771"/>
              <a:gd name="T61" fmla="*/ 2147483646 h 1875"/>
              <a:gd name="T62" fmla="*/ 2147483646 w 2771"/>
              <a:gd name="T63" fmla="*/ 2147483646 h 1875"/>
              <a:gd name="T64" fmla="*/ 2147483646 w 2771"/>
              <a:gd name="T65" fmla="*/ 2147483646 h 1875"/>
              <a:gd name="T66" fmla="*/ 2147483646 w 2771"/>
              <a:gd name="T67" fmla="*/ 2147483646 h 1875"/>
              <a:gd name="T68" fmla="*/ 2147483646 w 2771"/>
              <a:gd name="T69" fmla="*/ 2147483646 h 1875"/>
              <a:gd name="T70" fmla="*/ 2147483646 w 2771"/>
              <a:gd name="T71" fmla="*/ 2147483646 h 1875"/>
              <a:gd name="T72" fmla="*/ 2147483646 w 2771"/>
              <a:gd name="T73" fmla="*/ 2147483646 h 1875"/>
              <a:gd name="T74" fmla="*/ 2147483646 w 2771"/>
              <a:gd name="T75" fmla="*/ 2147483646 h 1875"/>
              <a:gd name="T76" fmla="*/ 2147483646 w 2771"/>
              <a:gd name="T77" fmla="*/ 2147483646 h 1875"/>
              <a:gd name="T78" fmla="*/ 2147483646 w 2771"/>
              <a:gd name="T79" fmla="*/ 2147483646 h 1875"/>
              <a:gd name="T80" fmla="*/ 2147483646 w 2771"/>
              <a:gd name="T81" fmla="*/ 2147483646 h 1875"/>
              <a:gd name="T82" fmla="*/ 2147483646 w 2771"/>
              <a:gd name="T83" fmla="*/ 2147483646 h 1875"/>
              <a:gd name="T84" fmla="*/ 2147483646 w 2771"/>
              <a:gd name="T85" fmla="*/ 2147483646 h 1875"/>
              <a:gd name="T86" fmla="*/ 2147483646 w 2771"/>
              <a:gd name="T87" fmla="*/ 2147483646 h 1875"/>
              <a:gd name="T88" fmla="*/ 2147483646 w 2771"/>
              <a:gd name="T89" fmla="*/ 2147483646 h 1875"/>
              <a:gd name="T90" fmla="*/ 2147483646 w 2771"/>
              <a:gd name="T91" fmla="*/ 2147483646 h 1875"/>
              <a:gd name="T92" fmla="*/ 2147483646 w 2771"/>
              <a:gd name="T93" fmla="*/ 2147483646 h 1875"/>
              <a:gd name="T94" fmla="*/ 2147483646 w 2771"/>
              <a:gd name="T95" fmla="*/ 2147483646 h 1875"/>
              <a:gd name="T96" fmla="*/ 2147483646 w 2771"/>
              <a:gd name="T97" fmla="*/ 2147483646 h 1875"/>
              <a:gd name="T98" fmla="*/ 2147483646 w 2771"/>
              <a:gd name="T99" fmla="*/ 2147483646 h 187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71"/>
              <a:gd name="T151" fmla="*/ 0 h 1875"/>
              <a:gd name="T152" fmla="*/ 2771 w 2771"/>
              <a:gd name="T153" fmla="*/ 1875 h 187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71" h="1875">
                <a:moveTo>
                  <a:pt x="1285" y="25"/>
                </a:moveTo>
                <a:cubicBezTo>
                  <a:pt x="1219" y="33"/>
                  <a:pt x="1251" y="27"/>
                  <a:pt x="1186" y="42"/>
                </a:cubicBezTo>
                <a:cubicBezTo>
                  <a:pt x="1179" y="44"/>
                  <a:pt x="1164" y="47"/>
                  <a:pt x="1164" y="47"/>
                </a:cubicBezTo>
                <a:cubicBezTo>
                  <a:pt x="1141" y="63"/>
                  <a:pt x="1112" y="80"/>
                  <a:pt x="1087" y="91"/>
                </a:cubicBezTo>
                <a:cubicBezTo>
                  <a:pt x="1060" y="103"/>
                  <a:pt x="1072" y="89"/>
                  <a:pt x="1049" y="102"/>
                </a:cubicBezTo>
                <a:cubicBezTo>
                  <a:pt x="998" y="131"/>
                  <a:pt x="1035" y="119"/>
                  <a:pt x="999" y="129"/>
                </a:cubicBezTo>
                <a:cubicBezTo>
                  <a:pt x="980" y="148"/>
                  <a:pt x="949" y="191"/>
                  <a:pt x="923" y="201"/>
                </a:cubicBezTo>
                <a:cubicBezTo>
                  <a:pt x="873" y="248"/>
                  <a:pt x="817" y="287"/>
                  <a:pt x="764" y="332"/>
                </a:cubicBezTo>
                <a:cubicBezTo>
                  <a:pt x="743" y="350"/>
                  <a:pt x="739" y="363"/>
                  <a:pt x="714" y="376"/>
                </a:cubicBezTo>
                <a:cubicBezTo>
                  <a:pt x="704" y="391"/>
                  <a:pt x="689" y="409"/>
                  <a:pt x="676" y="420"/>
                </a:cubicBezTo>
                <a:cubicBezTo>
                  <a:pt x="666" y="429"/>
                  <a:pt x="643" y="442"/>
                  <a:pt x="643" y="442"/>
                </a:cubicBezTo>
                <a:cubicBezTo>
                  <a:pt x="627" y="466"/>
                  <a:pt x="607" y="486"/>
                  <a:pt x="588" y="508"/>
                </a:cubicBezTo>
                <a:cubicBezTo>
                  <a:pt x="564" y="536"/>
                  <a:pt x="547" y="581"/>
                  <a:pt x="517" y="601"/>
                </a:cubicBezTo>
                <a:cubicBezTo>
                  <a:pt x="513" y="610"/>
                  <a:pt x="511" y="621"/>
                  <a:pt x="506" y="629"/>
                </a:cubicBezTo>
                <a:cubicBezTo>
                  <a:pt x="502" y="636"/>
                  <a:pt x="493" y="638"/>
                  <a:pt x="489" y="645"/>
                </a:cubicBezTo>
                <a:cubicBezTo>
                  <a:pt x="485" y="652"/>
                  <a:pt x="488" y="660"/>
                  <a:pt x="484" y="667"/>
                </a:cubicBezTo>
                <a:cubicBezTo>
                  <a:pt x="475" y="683"/>
                  <a:pt x="462" y="696"/>
                  <a:pt x="451" y="711"/>
                </a:cubicBezTo>
                <a:cubicBezTo>
                  <a:pt x="425" y="746"/>
                  <a:pt x="410" y="789"/>
                  <a:pt x="380" y="821"/>
                </a:cubicBezTo>
                <a:cubicBezTo>
                  <a:pt x="365" y="861"/>
                  <a:pt x="387" y="810"/>
                  <a:pt x="358" y="853"/>
                </a:cubicBezTo>
                <a:cubicBezTo>
                  <a:pt x="337" y="884"/>
                  <a:pt x="325" y="920"/>
                  <a:pt x="303" y="952"/>
                </a:cubicBezTo>
                <a:cubicBezTo>
                  <a:pt x="269" y="1000"/>
                  <a:pt x="248" y="1059"/>
                  <a:pt x="204" y="1100"/>
                </a:cubicBezTo>
                <a:cubicBezTo>
                  <a:pt x="193" y="1136"/>
                  <a:pt x="207" y="1096"/>
                  <a:pt x="182" y="1139"/>
                </a:cubicBezTo>
                <a:cubicBezTo>
                  <a:pt x="145" y="1201"/>
                  <a:pt x="177" y="1166"/>
                  <a:pt x="144" y="1199"/>
                </a:cubicBezTo>
                <a:cubicBezTo>
                  <a:pt x="137" y="1217"/>
                  <a:pt x="116" y="1248"/>
                  <a:pt x="116" y="1248"/>
                </a:cubicBezTo>
                <a:cubicBezTo>
                  <a:pt x="103" y="1291"/>
                  <a:pt x="75" y="1359"/>
                  <a:pt x="50" y="1397"/>
                </a:cubicBezTo>
                <a:cubicBezTo>
                  <a:pt x="34" y="1448"/>
                  <a:pt x="20" y="1500"/>
                  <a:pt x="1" y="1550"/>
                </a:cubicBezTo>
                <a:cubicBezTo>
                  <a:pt x="5" y="1601"/>
                  <a:pt x="0" y="1635"/>
                  <a:pt x="34" y="1671"/>
                </a:cubicBezTo>
                <a:cubicBezTo>
                  <a:pt x="50" y="1722"/>
                  <a:pt x="74" y="1725"/>
                  <a:pt x="116" y="1748"/>
                </a:cubicBezTo>
                <a:cubicBezTo>
                  <a:pt x="218" y="1804"/>
                  <a:pt x="329" y="1836"/>
                  <a:pt x="445" y="1852"/>
                </a:cubicBezTo>
                <a:cubicBezTo>
                  <a:pt x="525" y="1875"/>
                  <a:pt x="598" y="1841"/>
                  <a:pt x="676" y="1841"/>
                </a:cubicBezTo>
                <a:cubicBezTo>
                  <a:pt x="1353" y="1837"/>
                  <a:pt x="2029" y="1837"/>
                  <a:pt x="2706" y="1835"/>
                </a:cubicBezTo>
                <a:cubicBezTo>
                  <a:pt x="2735" y="1826"/>
                  <a:pt x="2741" y="1808"/>
                  <a:pt x="2749" y="1781"/>
                </a:cubicBezTo>
                <a:cubicBezTo>
                  <a:pt x="2753" y="1725"/>
                  <a:pt x="2759" y="1675"/>
                  <a:pt x="2771" y="1621"/>
                </a:cubicBezTo>
                <a:cubicBezTo>
                  <a:pt x="2769" y="1552"/>
                  <a:pt x="2769" y="1482"/>
                  <a:pt x="2766" y="1413"/>
                </a:cubicBezTo>
                <a:cubicBezTo>
                  <a:pt x="2765" y="1392"/>
                  <a:pt x="2747" y="1381"/>
                  <a:pt x="2733" y="1369"/>
                </a:cubicBezTo>
                <a:cubicBezTo>
                  <a:pt x="2700" y="1341"/>
                  <a:pt x="2679" y="1300"/>
                  <a:pt x="2634" y="1287"/>
                </a:cubicBezTo>
                <a:cubicBezTo>
                  <a:pt x="2577" y="1249"/>
                  <a:pt x="2516" y="1210"/>
                  <a:pt x="2464" y="1166"/>
                </a:cubicBezTo>
                <a:cubicBezTo>
                  <a:pt x="2436" y="1142"/>
                  <a:pt x="2412" y="1113"/>
                  <a:pt x="2376" y="1100"/>
                </a:cubicBezTo>
                <a:cubicBezTo>
                  <a:pt x="2358" y="1074"/>
                  <a:pt x="2309" y="1010"/>
                  <a:pt x="2300" y="985"/>
                </a:cubicBezTo>
                <a:cubicBezTo>
                  <a:pt x="2287" y="950"/>
                  <a:pt x="2278" y="914"/>
                  <a:pt x="2261" y="881"/>
                </a:cubicBezTo>
                <a:cubicBezTo>
                  <a:pt x="2239" y="839"/>
                  <a:pt x="2202" y="811"/>
                  <a:pt x="2179" y="771"/>
                </a:cubicBezTo>
                <a:cubicBezTo>
                  <a:pt x="2146" y="714"/>
                  <a:pt x="2126" y="643"/>
                  <a:pt x="2086" y="590"/>
                </a:cubicBezTo>
                <a:cubicBezTo>
                  <a:pt x="2047" y="538"/>
                  <a:pt x="2006" y="487"/>
                  <a:pt x="1965" y="437"/>
                </a:cubicBezTo>
                <a:cubicBezTo>
                  <a:pt x="1906" y="365"/>
                  <a:pt x="1867" y="263"/>
                  <a:pt x="1773" y="234"/>
                </a:cubicBezTo>
                <a:cubicBezTo>
                  <a:pt x="1750" y="219"/>
                  <a:pt x="1732" y="204"/>
                  <a:pt x="1707" y="195"/>
                </a:cubicBezTo>
                <a:cubicBezTo>
                  <a:pt x="1660" y="162"/>
                  <a:pt x="1614" y="126"/>
                  <a:pt x="1565" y="96"/>
                </a:cubicBezTo>
                <a:cubicBezTo>
                  <a:pt x="1545" y="83"/>
                  <a:pt x="1525" y="64"/>
                  <a:pt x="1504" y="53"/>
                </a:cubicBezTo>
                <a:cubicBezTo>
                  <a:pt x="1482" y="42"/>
                  <a:pt x="1449" y="39"/>
                  <a:pt x="1427" y="31"/>
                </a:cubicBezTo>
                <a:cubicBezTo>
                  <a:pt x="1393" y="18"/>
                  <a:pt x="1359" y="11"/>
                  <a:pt x="1323" y="3"/>
                </a:cubicBezTo>
                <a:cubicBezTo>
                  <a:pt x="1309" y="0"/>
                  <a:pt x="1298" y="18"/>
                  <a:pt x="1285" y="25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06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Decision-tree for insertion sort </a:t>
            </a:r>
            <a:endParaRPr lang="en-US" altLang="en-US" sz="3200">
              <a:solidFill>
                <a:srgbClr val="008A87"/>
              </a:solidFill>
            </a:endParaRPr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4033838" y="18669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sp>
        <p:nvSpPr>
          <p:cNvPr id="45063" name="Oval 6"/>
          <p:cNvSpPr>
            <a:spLocks noChangeArrowheads="1"/>
          </p:cNvSpPr>
          <p:nvPr/>
        </p:nvSpPr>
        <p:spPr bwMode="auto">
          <a:xfrm>
            <a:off x="19542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1233488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5065" name="AutoShape 8"/>
          <p:cNvCxnSpPr>
            <a:cxnSpLocks noChangeShapeType="1"/>
            <a:stCxn id="45064" idx="0"/>
            <a:endCxn id="45063" idx="3"/>
          </p:cNvCxnSpPr>
          <p:nvPr/>
        </p:nvCxnSpPr>
        <p:spPr bwMode="auto">
          <a:xfrm flipV="1">
            <a:off x="1835150" y="3201988"/>
            <a:ext cx="309563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66" name="Oval 9"/>
          <p:cNvSpPr>
            <a:spLocks noChangeArrowheads="1"/>
          </p:cNvSpPr>
          <p:nvPr/>
        </p:nvSpPr>
        <p:spPr bwMode="auto">
          <a:xfrm>
            <a:off x="2738438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5067" name="Rectangle 10"/>
          <p:cNvSpPr>
            <a:spLocks noChangeArrowheads="1"/>
          </p:cNvSpPr>
          <p:nvPr/>
        </p:nvSpPr>
        <p:spPr bwMode="auto">
          <a:xfrm>
            <a:off x="20177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5068" name="AutoShape 11"/>
          <p:cNvCxnSpPr>
            <a:cxnSpLocks noChangeShapeType="1"/>
            <a:stCxn id="45067" idx="0"/>
            <a:endCxn id="45066" idx="3"/>
          </p:cNvCxnSpPr>
          <p:nvPr/>
        </p:nvCxnSpPr>
        <p:spPr bwMode="auto">
          <a:xfrm flipV="1">
            <a:off x="2619375" y="4075113"/>
            <a:ext cx="30956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69" name="Rectangle 12"/>
          <p:cNvSpPr>
            <a:spLocks noChangeArrowheads="1"/>
          </p:cNvSpPr>
          <p:nvPr/>
        </p:nvSpPr>
        <p:spPr bwMode="auto">
          <a:xfrm>
            <a:off x="35544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5070" name="AutoShape 13"/>
          <p:cNvCxnSpPr>
            <a:cxnSpLocks noChangeShapeType="1"/>
            <a:stCxn id="45069" idx="0"/>
            <a:endCxn id="45066" idx="5"/>
          </p:cNvCxnSpPr>
          <p:nvPr/>
        </p:nvCxnSpPr>
        <p:spPr bwMode="auto">
          <a:xfrm flipH="1" flipV="1">
            <a:off x="3852863" y="4075113"/>
            <a:ext cx="30321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1" name="AutoShape 14"/>
          <p:cNvCxnSpPr>
            <a:cxnSpLocks noChangeShapeType="1"/>
            <a:stCxn id="45063" idx="5"/>
            <a:endCxn id="45066" idx="0"/>
          </p:cNvCxnSpPr>
          <p:nvPr/>
        </p:nvCxnSpPr>
        <p:spPr bwMode="auto">
          <a:xfrm>
            <a:off x="3068638" y="3201988"/>
            <a:ext cx="322262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72" name="Oval 15"/>
          <p:cNvSpPr>
            <a:spLocks noChangeArrowheads="1"/>
          </p:cNvSpPr>
          <p:nvPr/>
        </p:nvSpPr>
        <p:spPr bwMode="auto">
          <a:xfrm>
            <a:off x="5829300" y="2503488"/>
            <a:ext cx="1352550" cy="838200"/>
          </a:xfrm>
          <a:prstGeom prst="ellipse">
            <a:avLst/>
          </a:prstGeom>
          <a:solidFill>
            <a:srgbClr val="FFCCCC"/>
          </a:solidFill>
          <a:ln w="5715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5073" name="Rectangle 16"/>
          <p:cNvSpPr>
            <a:spLocks noChangeArrowheads="1"/>
          </p:cNvSpPr>
          <p:nvPr/>
        </p:nvSpPr>
        <p:spPr bwMode="auto">
          <a:xfrm>
            <a:off x="5257800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5074" name="AutoShape 17"/>
          <p:cNvCxnSpPr>
            <a:cxnSpLocks noChangeShapeType="1"/>
            <a:stCxn id="45073" idx="0"/>
            <a:endCxn id="45072" idx="3"/>
          </p:cNvCxnSpPr>
          <p:nvPr/>
        </p:nvCxnSpPr>
        <p:spPr bwMode="auto">
          <a:xfrm flipV="1">
            <a:off x="5859463" y="3248025"/>
            <a:ext cx="168275" cy="1762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75" name="Oval 18"/>
          <p:cNvSpPr>
            <a:spLocks noChangeArrowheads="1"/>
          </p:cNvSpPr>
          <p:nvPr/>
        </p:nvSpPr>
        <p:spPr bwMode="auto">
          <a:xfrm>
            <a:off x="6638925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sp>
        <p:nvSpPr>
          <p:cNvPr id="45076" name="Rectangle 19"/>
          <p:cNvSpPr>
            <a:spLocks noChangeArrowheads="1"/>
          </p:cNvSpPr>
          <p:nvPr/>
        </p:nvSpPr>
        <p:spPr bwMode="auto">
          <a:xfrm>
            <a:off x="59182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5077" name="AutoShape 20"/>
          <p:cNvCxnSpPr>
            <a:cxnSpLocks noChangeShapeType="1"/>
            <a:stCxn id="45076" idx="0"/>
            <a:endCxn id="45075" idx="3"/>
          </p:cNvCxnSpPr>
          <p:nvPr/>
        </p:nvCxnSpPr>
        <p:spPr bwMode="auto">
          <a:xfrm flipV="1">
            <a:off x="6519863" y="4075113"/>
            <a:ext cx="30956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78" name="Rectangle 21"/>
          <p:cNvSpPr>
            <a:spLocks noChangeArrowheads="1"/>
          </p:cNvSpPr>
          <p:nvPr/>
        </p:nvSpPr>
        <p:spPr bwMode="auto">
          <a:xfrm>
            <a:off x="74549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5079" name="AutoShape 22"/>
          <p:cNvCxnSpPr>
            <a:cxnSpLocks noChangeShapeType="1"/>
            <a:stCxn id="45078" idx="0"/>
            <a:endCxn id="45075" idx="5"/>
          </p:cNvCxnSpPr>
          <p:nvPr/>
        </p:nvCxnSpPr>
        <p:spPr bwMode="auto">
          <a:xfrm flipH="1" flipV="1">
            <a:off x="7753350" y="4075113"/>
            <a:ext cx="30321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80" name="AutoShape 24"/>
          <p:cNvCxnSpPr>
            <a:cxnSpLocks noChangeShapeType="1"/>
            <a:stCxn id="45063" idx="7"/>
            <a:endCxn id="45062" idx="3"/>
          </p:cNvCxnSpPr>
          <p:nvPr/>
        </p:nvCxnSpPr>
        <p:spPr bwMode="auto">
          <a:xfrm flipV="1">
            <a:off x="3068638" y="2541588"/>
            <a:ext cx="115570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81" name="AutoShape 25"/>
          <p:cNvCxnSpPr>
            <a:cxnSpLocks noChangeShapeType="1"/>
            <a:stCxn id="45062" idx="5"/>
            <a:endCxn id="45072" idx="1"/>
          </p:cNvCxnSpPr>
          <p:nvPr/>
        </p:nvCxnSpPr>
        <p:spPr bwMode="auto">
          <a:xfrm>
            <a:off x="5148263" y="2541588"/>
            <a:ext cx="879475" cy="555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577850" y="5189538"/>
            <a:ext cx="8407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6688" indent="-166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Each internal node is labeled 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 for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Î 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{1, 2,…,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left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right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1519238" y="1155700"/>
            <a:ext cx="476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Sort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ñ = &lt;9,4,6&gt;</a:t>
            </a:r>
            <a:endParaRPr lang="en-US" altLang="en-US">
              <a:latin typeface="Symbol" panose="05050102010706020507" pitchFamily="18" charset="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3009900" y="22002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1573213" y="29670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2428875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87" name="Text Box 31"/>
          <p:cNvSpPr txBox="1">
            <a:spLocks noChangeArrowheads="1"/>
          </p:cNvSpPr>
          <p:nvPr/>
        </p:nvSpPr>
        <p:spPr bwMode="auto">
          <a:xfrm>
            <a:off x="5464175" y="300831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6329363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89" name="Text Box 33"/>
          <p:cNvSpPr txBox="1">
            <a:spLocks noChangeArrowheads="1"/>
          </p:cNvSpPr>
          <p:nvPr/>
        </p:nvSpPr>
        <p:spPr bwMode="auto">
          <a:xfrm>
            <a:off x="5430838" y="216535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5090" name="Text Box 34"/>
          <p:cNvSpPr txBox="1">
            <a:spLocks noChangeArrowheads="1"/>
          </p:cNvSpPr>
          <p:nvPr/>
        </p:nvSpPr>
        <p:spPr bwMode="auto">
          <a:xfrm>
            <a:off x="3221038" y="29733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5091" name="Text Box 35"/>
          <p:cNvSpPr txBox="1">
            <a:spLocks noChangeArrowheads="1"/>
          </p:cNvSpPr>
          <p:nvPr/>
        </p:nvSpPr>
        <p:spPr bwMode="auto">
          <a:xfrm>
            <a:off x="4070350" y="40100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5092" name="Text Box 37"/>
          <p:cNvSpPr txBox="1">
            <a:spLocks noChangeArrowheads="1"/>
          </p:cNvSpPr>
          <p:nvPr/>
        </p:nvSpPr>
        <p:spPr bwMode="auto">
          <a:xfrm>
            <a:off x="8001000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5093" name="Rectangle 38"/>
          <p:cNvSpPr>
            <a:spLocks noChangeArrowheads="1"/>
          </p:cNvSpPr>
          <p:nvPr/>
        </p:nvSpPr>
        <p:spPr bwMode="auto">
          <a:xfrm>
            <a:off x="6003925" y="1679575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5094" name="Text Box 39"/>
          <p:cNvSpPr txBox="1">
            <a:spLocks noChangeArrowheads="1"/>
          </p:cNvSpPr>
          <p:nvPr/>
        </p:nvSpPr>
        <p:spPr bwMode="auto">
          <a:xfrm>
            <a:off x="5984875" y="161131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5095" name="Line 40"/>
          <p:cNvSpPr>
            <a:spLocks noChangeShapeType="1"/>
          </p:cNvSpPr>
          <p:nvPr/>
        </p:nvSpPr>
        <p:spPr bwMode="auto">
          <a:xfrm>
            <a:off x="6299200" y="14128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096" name="Rectangle 41"/>
          <p:cNvSpPr>
            <a:spLocks noChangeArrowheads="1"/>
          </p:cNvSpPr>
          <p:nvPr/>
        </p:nvSpPr>
        <p:spPr bwMode="auto">
          <a:xfrm>
            <a:off x="247650" y="2789238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5097" name="Text Box 42"/>
          <p:cNvSpPr txBox="1">
            <a:spLocks noChangeArrowheads="1"/>
          </p:cNvSpPr>
          <p:nvPr/>
        </p:nvSpPr>
        <p:spPr bwMode="auto">
          <a:xfrm>
            <a:off x="233363" y="2720975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5098" name="Line 43"/>
          <p:cNvSpPr>
            <a:spLocks noChangeShapeType="1"/>
          </p:cNvSpPr>
          <p:nvPr/>
        </p:nvSpPr>
        <p:spPr bwMode="auto">
          <a:xfrm>
            <a:off x="839788" y="26273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099" name="Rectangle 44"/>
          <p:cNvSpPr>
            <a:spLocks noChangeArrowheads="1"/>
          </p:cNvSpPr>
          <p:nvPr/>
        </p:nvSpPr>
        <p:spPr bwMode="auto">
          <a:xfrm>
            <a:off x="7339013" y="2593975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5100" name="Text Box 45"/>
          <p:cNvSpPr txBox="1">
            <a:spLocks noChangeArrowheads="1"/>
          </p:cNvSpPr>
          <p:nvPr/>
        </p:nvSpPr>
        <p:spPr bwMode="auto">
          <a:xfrm>
            <a:off x="7319963" y="2525713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5101" name="Line 46"/>
          <p:cNvSpPr>
            <a:spLocks noChangeShapeType="1"/>
          </p:cNvSpPr>
          <p:nvPr/>
        </p:nvSpPr>
        <p:spPr bwMode="auto">
          <a:xfrm>
            <a:off x="7913688" y="24034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102" name="Text Box 47"/>
          <p:cNvSpPr txBox="1">
            <a:spLocks noChangeArrowheads="1"/>
          </p:cNvSpPr>
          <p:nvPr/>
        </p:nvSpPr>
        <p:spPr bwMode="auto">
          <a:xfrm>
            <a:off x="6016625" y="19462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03" name="Text Box 48"/>
          <p:cNvSpPr txBox="1">
            <a:spLocks noChangeArrowheads="1"/>
          </p:cNvSpPr>
          <p:nvPr/>
        </p:nvSpPr>
        <p:spPr bwMode="auto">
          <a:xfrm>
            <a:off x="6330950" y="19351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04" name="Text Box 49"/>
          <p:cNvSpPr txBox="1">
            <a:spLocks noChangeArrowheads="1"/>
          </p:cNvSpPr>
          <p:nvPr/>
        </p:nvSpPr>
        <p:spPr bwMode="auto">
          <a:xfrm>
            <a:off x="554038" y="308133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05" name="Text Box 50"/>
          <p:cNvSpPr txBox="1">
            <a:spLocks noChangeArrowheads="1"/>
          </p:cNvSpPr>
          <p:nvPr/>
        </p:nvSpPr>
        <p:spPr bwMode="auto">
          <a:xfrm>
            <a:off x="868363" y="307022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06" name="Text Box 51"/>
          <p:cNvSpPr txBox="1">
            <a:spLocks noChangeArrowheads="1"/>
          </p:cNvSpPr>
          <p:nvPr/>
        </p:nvSpPr>
        <p:spPr bwMode="auto">
          <a:xfrm>
            <a:off x="7691438" y="28860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07" name="Text Box 52"/>
          <p:cNvSpPr txBox="1">
            <a:spLocks noChangeArrowheads="1"/>
          </p:cNvSpPr>
          <p:nvPr/>
        </p:nvSpPr>
        <p:spPr bwMode="auto">
          <a:xfrm>
            <a:off x="8005763" y="28749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08" name="Rectangle 53"/>
          <p:cNvSpPr>
            <a:spLocks noChangeArrowheads="1"/>
          </p:cNvSpPr>
          <p:nvPr/>
        </p:nvSpPr>
        <p:spPr bwMode="auto">
          <a:xfrm>
            <a:off x="8086725" y="3467100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5109" name="Text Box 54"/>
          <p:cNvSpPr txBox="1">
            <a:spLocks noChangeArrowheads="1"/>
          </p:cNvSpPr>
          <p:nvPr/>
        </p:nvSpPr>
        <p:spPr bwMode="auto">
          <a:xfrm>
            <a:off x="8067675" y="337026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5110" name="Line 55"/>
          <p:cNvSpPr>
            <a:spLocks noChangeShapeType="1"/>
          </p:cNvSpPr>
          <p:nvPr/>
        </p:nvSpPr>
        <p:spPr bwMode="auto">
          <a:xfrm>
            <a:off x="8661400" y="3276600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111" name="Text Box 56"/>
          <p:cNvSpPr txBox="1">
            <a:spLocks noChangeArrowheads="1"/>
          </p:cNvSpPr>
          <p:nvPr/>
        </p:nvSpPr>
        <p:spPr bwMode="auto">
          <a:xfrm>
            <a:off x="8115300" y="37496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12" name="Text Box 57"/>
          <p:cNvSpPr txBox="1">
            <a:spLocks noChangeArrowheads="1"/>
          </p:cNvSpPr>
          <p:nvPr/>
        </p:nvSpPr>
        <p:spPr bwMode="auto">
          <a:xfrm>
            <a:off x="8753475" y="3748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13" name="Rectangle 58"/>
          <p:cNvSpPr>
            <a:spLocks noChangeArrowheads="1"/>
          </p:cNvSpPr>
          <p:nvPr/>
        </p:nvSpPr>
        <p:spPr bwMode="auto">
          <a:xfrm>
            <a:off x="3995738" y="3213100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5114" name="Text Box 59"/>
          <p:cNvSpPr txBox="1">
            <a:spLocks noChangeArrowheads="1"/>
          </p:cNvSpPr>
          <p:nvPr/>
        </p:nvSpPr>
        <p:spPr bwMode="auto">
          <a:xfrm>
            <a:off x="3981450" y="3144838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5115" name="Line 60"/>
          <p:cNvSpPr>
            <a:spLocks noChangeShapeType="1"/>
          </p:cNvSpPr>
          <p:nvPr/>
        </p:nvSpPr>
        <p:spPr bwMode="auto">
          <a:xfrm>
            <a:off x="4581525" y="29702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116" name="Text Box 61"/>
          <p:cNvSpPr txBox="1">
            <a:spLocks noChangeArrowheads="1"/>
          </p:cNvSpPr>
          <p:nvPr/>
        </p:nvSpPr>
        <p:spPr bwMode="auto">
          <a:xfrm>
            <a:off x="4054475" y="3505200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17" name="Text Box 62"/>
          <p:cNvSpPr txBox="1">
            <a:spLocks noChangeArrowheads="1"/>
          </p:cNvSpPr>
          <p:nvPr/>
        </p:nvSpPr>
        <p:spPr bwMode="auto">
          <a:xfrm>
            <a:off x="4616450" y="3494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18" name="Text Box 63"/>
          <p:cNvSpPr txBox="1">
            <a:spLocks noChangeArrowheads="1"/>
          </p:cNvSpPr>
          <p:nvPr/>
        </p:nvSpPr>
        <p:spPr bwMode="auto">
          <a:xfrm>
            <a:off x="120650" y="22494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5119" name="Text Box 64"/>
          <p:cNvSpPr txBox="1">
            <a:spLocks noChangeArrowheads="1"/>
          </p:cNvSpPr>
          <p:nvPr/>
        </p:nvSpPr>
        <p:spPr bwMode="auto">
          <a:xfrm>
            <a:off x="8212138" y="2543175"/>
            <a:ext cx="115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5120" name="Text Box 65"/>
          <p:cNvSpPr txBox="1">
            <a:spLocks noChangeArrowheads="1"/>
          </p:cNvSpPr>
          <p:nvPr/>
        </p:nvSpPr>
        <p:spPr bwMode="auto">
          <a:xfrm>
            <a:off x="6886575" y="16271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</a:p>
        </p:txBody>
      </p:sp>
      <p:cxnSp>
        <p:nvCxnSpPr>
          <p:cNvPr id="45121" name="AutoShape 66"/>
          <p:cNvCxnSpPr>
            <a:cxnSpLocks noChangeShapeType="1"/>
            <a:stCxn id="45072" idx="5"/>
            <a:endCxn id="45075" idx="0"/>
          </p:cNvCxnSpPr>
          <p:nvPr/>
        </p:nvCxnSpPr>
        <p:spPr bwMode="auto">
          <a:xfrm>
            <a:off x="6983413" y="3248025"/>
            <a:ext cx="307975" cy="15240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122" name="Text Box 67"/>
          <p:cNvSpPr txBox="1">
            <a:spLocks noChangeArrowheads="1"/>
          </p:cNvSpPr>
          <p:nvPr/>
        </p:nvSpPr>
        <p:spPr bwMode="auto">
          <a:xfrm>
            <a:off x="7177088" y="2978150"/>
            <a:ext cx="808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9 </a:t>
            </a:r>
            <a:r>
              <a:rPr lang="en-US" altLang="en-US" sz="2400">
                <a:solidFill>
                  <a:schemeClr val="hlink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 sz="2400">
                <a:solidFill>
                  <a:schemeClr val="hlink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6</a:t>
            </a:r>
          </a:p>
        </p:txBody>
      </p:sp>
      <p:sp>
        <p:nvSpPr>
          <p:cNvPr id="45123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45124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E5683C71-F29E-42C4-901E-774827D7ACAA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083" name="Freeform 2"/>
          <p:cNvSpPr>
            <a:spLocks/>
          </p:cNvSpPr>
          <p:nvPr/>
        </p:nvSpPr>
        <p:spPr bwMode="auto">
          <a:xfrm>
            <a:off x="5103813" y="2444750"/>
            <a:ext cx="3760787" cy="3152775"/>
          </a:xfrm>
          <a:custGeom>
            <a:avLst/>
            <a:gdLst>
              <a:gd name="T0" fmla="*/ 2147483646 w 2369"/>
              <a:gd name="T1" fmla="*/ 0 h 1986"/>
              <a:gd name="T2" fmla="*/ 2147483646 w 2369"/>
              <a:gd name="T3" fmla="*/ 2147483646 h 1986"/>
              <a:gd name="T4" fmla="*/ 2147483646 w 2369"/>
              <a:gd name="T5" fmla="*/ 2147483646 h 1986"/>
              <a:gd name="T6" fmla="*/ 2147483646 w 2369"/>
              <a:gd name="T7" fmla="*/ 2147483646 h 1986"/>
              <a:gd name="T8" fmla="*/ 2147483646 w 2369"/>
              <a:gd name="T9" fmla="*/ 2147483646 h 1986"/>
              <a:gd name="T10" fmla="*/ 2147483646 w 2369"/>
              <a:gd name="T11" fmla="*/ 2147483646 h 1986"/>
              <a:gd name="T12" fmla="*/ 2147483646 w 2369"/>
              <a:gd name="T13" fmla="*/ 2147483646 h 1986"/>
              <a:gd name="T14" fmla="*/ 2147483646 w 2369"/>
              <a:gd name="T15" fmla="*/ 2147483646 h 1986"/>
              <a:gd name="T16" fmla="*/ 2147483646 w 2369"/>
              <a:gd name="T17" fmla="*/ 2147483646 h 1986"/>
              <a:gd name="T18" fmla="*/ 2147483646 w 2369"/>
              <a:gd name="T19" fmla="*/ 2147483646 h 1986"/>
              <a:gd name="T20" fmla="*/ 2147483646 w 2369"/>
              <a:gd name="T21" fmla="*/ 2147483646 h 1986"/>
              <a:gd name="T22" fmla="*/ 2147483646 w 2369"/>
              <a:gd name="T23" fmla="*/ 2147483646 h 1986"/>
              <a:gd name="T24" fmla="*/ 0 w 2369"/>
              <a:gd name="T25" fmla="*/ 2147483646 h 1986"/>
              <a:gd name="T26" fmla="*/ 2147483646 w 2369"/>
              <a:gd name="T27" fmla="*/ 2147483646 h 1986"/>
              <a:gd name="T28" fmla="*/ 2147483646 w 2369"/>
              <a:gd name="T29" fmla="*/ 2147483646 h 1986"/>
              <a:gd name="T30" fmla="*/ 2147483646 w 2369"/>
              <a:gd name="T31" fmla="*/ 2147483646 h 1986"/>
              <a:gd name="T32" fmla="*/ 2147483646 w 2369"/>
              <a:gd name="T33" fmla="*/ 2147483646 h 1986"/>
              <a:gd name="T34" fmla="*/ 2147483646 w 2369"/>
              <a:gd name="T35" fmla="*/ 2147483646 h 1986"/>
              <a:gd name="T36" fmla="*/ 2147483646 w 2369"/>
              <a:gd name="T37" fmla="*/ 2147483646 h 1986"/>
              <a:gd name="T38" fmla="*/ 2147483646 w 2369"/>
              <a:gd name="T39" fmla="*/ 2147483646 h 1986"/>
              <a:gd name="T40" fmla="*/ 2147483646 w 2369"/>
              <a:gd name="T41" fmla="*/ 2147483646 h 1986"/>
              <a:gd name="T42" fmla="*/ 2147483646 w 2369"/>
              <a:gd name="T43" fmla="*/ 2147483646 h 1986"/>
              <a:gd name="T44" fmla="*/ 2147483646 w 2369"/>
              <a:gd name="T45" fmla="*/ 2147483646 h 1986"/>
              <a:gd name="T46" fmla="*/ 2147483646 w 2369"/>
              <a:gd name="T47" fmla="*/ 2147483646 h 1986"/>
              <a:gd name="T48" fmla="*/ 2147483646 w 2369"/>
              <a:gd name="T49" fmla="*/ 2147483646 h 1986"/>
              <a:gd name="T50" fmla="*/ 2147483646 w 2369"/>
              <a:gd name="T51" fmla="*/ 2147483646 h 1986"/>
              <a:gd name="T52" fmla="*/ 2147483646 w 2369"/>
              <a:gd name="T53" fmla="*/ 2147483646 h 1986"/>
              <a:gd name="T54" fmla="*/ 2147483646 w 2369"/>
              <a:gd name="T55" fmla="*/ 2147483646 h 1986"/>
              <a:gd name="T56" fmla="*/ 2147483646 w 2369"/>
              <a:gd name="T57" fmla="*/ 2147483646 h 1986"/>
              <a:gd name="T58" fmla="*/ 2147483646 w 2369"/>
              <a:gd name="T59" fmla="*/ 2147483646 h 1986"/>
              <a:gd name="T60" fmla="*/ 2147483646 w 2369"/>
              <a:gd name="T61" fmla="*/ 2147483646 h 1986"/>
              <a:gd name="T62" fmla="*/ 2147483646 w 2369"/>
              <a:gd name="T63" fmla="*/ 2147483646 h 1986"/>
              <a:gd name="T64" fmla="*/ 2147483646 w 2369"/>
              <a:gd name="T65" fmla="*/ 2147483646 h 1986"/>
              <a:gd name="T66" fmla="*/ 2147483646 w 2369"/>
              <a:gd name="T67" fmla="*/ 2147483646 h 1986"/>
              <a:gd name="T68" fmla="*/ 2147483646 w 2369"/>
              <a:gd name="T69" fmla="*/ 2147483646 h 1986"/>
              <a:gd name="T70" fmla="*/ 2147483646 w 2369"/>
              <a:gd name="T71" fmla="*/ 2147483646 h 1986"/>
              <a:gd name="T72" fmla="*/ 2147483646 w 2369"/>
              <a:gd name="T73" fmla="*/ 2147483646 h 1986"/>
              <a:gd name="T74" fmla="*/ 2147483646 w 2369"/>
              <a:gd name="T75" fmla="*/ 2147483646 h 1986"/>
              <a:gd name="T76" fmla="*/ 2147483646 w 2369"/>
              <a:gd name="T77" fmla="*/ 2147483646 h 1986"/>
              <a:gd name="T78" fmla="*/ 2147483646 w 2369"/>
              <a:gd name="T79" fmla="*/ 2147483646 h 1986"/>
              <a:gd name="T80" fmla="*/ 2147483646 w 2369"/>
              <a:gd name="T81" fmla="*/ 2147483646 h 1986"/>
              <a:gd name="T82" fmla="*/ 2147483646 w 2369"/>
              <a:gd name="T83" fmla="*/ 2147483646 h 1986"/>
              <a:gd name="T84" fmla="*/ 2147483646 w 2369"/>
              <a:gd name="T85" fmla="*/ 2147483646 h 1986"/>
              <a:gd name="T86" fmla="*/ 2147483646 w 2369"/>
              <a:gd name="T87" fmla="*/ 2147483646 h 1986"/>
              <a:gd name="T88" fmla="*/ 2147483646 w 2369"/>
              <a:gd name="T89" fmla="*/ 2147483646 h 1986"/>
              <a:gd name="T90" fmla="*/ 2147483646 w 2369"/>
              <a:gd name="T91" fmla="*/ 2147483646 h 1986"/>
              <a:gd name="T92" fmla="*/ 2147483646 w 2369"/>
              <a:gd name="T93" fmla="*/ 2147483646 h 1986"/>
              <a:gd name="T94" fmla="*/ 2147483646 w 2369"/>
              <a:gd name="T95" fmla="*/ 2147483646 h 1986"/>
              <a:gd name="T96" fmla="*/ 2147483646 w 2369"/>
              <a:gd name="T97" fmla="*/ 0 h 19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369"/>
              <a:gd name="T148" fmla="*/ 0 h 1986"/>
              <a:gd name="T149" fmla="*/ 2369 w 2369"/>
              <a:gd name="T150" fmla="*/ 1986 h 198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369" h="1986">
                <a:moveTo>
                  <a:pt x="976" y="0"/>
                </a:moveTo>
                <a:cubicBezTo>
                  <a:pt x="867" y="4"/>
                  <a:pt x="767" y="12"/>
                  <a:pt x="658" y="16"/>
                </a:cubicBezTo>
                <a:cubicBezTo>
                  <a:pt x="635" y="22"/>
                  <a:pt x="615" y="33"/>
                  <a:pt x="592" y="38"/>
                </a:cubicBezTo>
                <a:cubicBezTo>
                  <a:pt x="549" y="71"/>
                  <a:pt x="538" y="80"/>
                  <a:pt x="488" y="99"/>
                </a:cubicBezTo>
                <a:cubicBezTo>
                  <a:pt x="468" y="118"/>
                  <a:pt x="448" y="141"/>
                  <a:pt x="433" y="165"/>
                </a:cubicBezTo>
                <a:cubicBezTo>
                  <a:pt x="422" y="201"/>
                  <a:pt x="353" y="268"/>
                  <a:pt x="323" y="296"/>
                </a:cubicBezTo>
                <a:cubicBezTo>
                  <a:pt x="300" y="342"/>
                  <a:pt x="260" y="391"/>
                  <a:pt x="208" y="400"/>
                </a:cubicBezTo>
                <a:cubicBezTo>
                  <a:pt x="188" y="431"/>
                  <a:pt x="162" y="457"/>
                  <a:pt x="142" y="488"/>
                </a:cubicBezTo>
                <a:cubicBezTo>
                  <a:pt x="131" y="504"/>
                  <a:pt x="98" y="527"/>
                  <a:pt x="98" y="527"/>
                </a:cubicBezTo>
                <a:cubicBezTo>
                  <a:pt x="91" y="559"/>
                  <a:pt x="80" y="577"/>
                  <a:pt x="60" y="603"/>
                </a:cubicBezTo>
                <a:cubicBezTo>
                  <a:pt x="52" y="613"/>
                  <a:pt x="46" y="625"/>
                  <a:pt x="38" y="636"/>
                </a:cubicBezTo>
                <a:cubicBezTo>
                  <a:pt x="33" y="643"/>
                  <a:pt x="22" y="658"/>
                  <a:pt x="22" y="658"/>
                </a:cubicBezTo>
                <a:cubicBezTo>
                  <a:pt x="8" y="699"/>
                  <a:pt x="8" y="747"/>
                  <a:pt x="0" y="790"/>
                </a:cubicBezTo>
                <a:cubicBezTo>
                  <a:pt x="2" y="817"/>
                  <a:pt x="12" y="907"/>
                  <a:pt x="33" y="933"/>
                </a:cubicBezTo>
                <a:cubicBezTo>
                  <a:pt x="52" y="956"/>
                  <a:pt x="78" y="962"/>
                  <a:pt x="104" y="971"/>
                </a:cubicBezTo>
                <a:cubicBezTo>
                  <a:pt x="120" y="987"/>
                  <a:pt x="131" y="1004"/>
                  <a:pt x="148" y="1020"/>
                </a:cubicBezTo>
                <a:cubicBezTo>
                  <a:pt x="159" y="1057"/>
                  <a:pt x="143" y="1018"/>
                  <a:pt x="170" y="1048"/>
                </a:cubicBezTo>
                <a:cubicBezTo>
                  <a:pt x="207" y="1090"/>
                  <a:pt x="228" y="1154"/>
                  <a:pt x="285" y="1174"/>
                </a:cubicBezTo>
                <a:cubicBezTo>
                  <a:pt x="307" y="1196"/>
                  <a:pt x="327" y="1214"/>
                  <a:pt x="356" y="1223"/>
                </a:cubicBezTo>
                <a:cubicBezTo>
                  <a:pt x="370" y="1263"/>
                  <a:pt x="419" y="1286"/>
                  <a:pt x="444" y="1322"/>
                </a:cubicBezTo>
                <a:cubicBezTo>
                  <a:pt x="450" y="1340"/>
                  <a:pt x="460" y="1353"/>
                  <a:pt x="466" y="1371"/>
                </a:cubicBezTo>
                <a:cubicBezTo>
                  <a:pt x="479" y="1409"/>
                  <a:pt x="481" y="1445"/>
                  <a:pt x="499" y="1481"/>
                </a:cubicBezTo>
                <a:cubicBezTo>
                  <a:pt x="516" y="1557"/>
                  <a:pt x="498" y="1470"/>
                  <a:pt x="510" y="1657"/>
                </a:cubicBezTo>
                <a:cubicBezTo>
                  <a:pt x="514" y="1725"/>
                  <a:pt x="737" y="1716"/>
                  <a:pt x="757" y="1717"/>
                </a:cubicBezTo>
                <a:cubicBezTo>
                  <a:pt x="849" y="1734"/>
                  <a:pt x="946" y="1727"/>
                  <a:pt x="1036" y="1755"/>
                </a:cubicBezTo>
                <a:cubicBezTo>
                  <a:pt x="1446" y="1753"/>
                  <a:pt x="1943" y="1986"/>
                  <a:pt x="2265" y="1733"/>
                </a:cubicBezTo>
                <a:cubicBezTo>
                  <a:pt x="2270" y="1729"/>
                  <a:pt x="2276" y="1730"/>
                  <a:pt x="2282" y="1728"/>
                </a:cubicBezTo>
                <a:cubicBezTo>
                  <a:pt x="2289" y="1723"/>
                  <a:pt x="2311" y="1709"/>
                  <a:pt x="2315" y="1701"/>
                </a:cubicBezTo>
                <a:cubicBezTo>
                  <a:pt x="2320" y="1691"/>
                  <a:pt x="2317" y="1679"/>
                  <a:pt x="2320" y="1668"/>
                </a:cubicBezTo>
                <a:cubicBezTo>
                  <a:pt x="2323" y="1656"/>
                  <a:pt x="2335" y="1639"/>
                  <a:pt x="2342" y="1629"/>
                </a:cubicBezTo>
                <a:cubicBezTo>
                  <a:pt x="2361" y="1511"/>
                  <a:pt x="2369" y="1382"/>
                  <a:pt x="2337" y="1267"/>
                </a:cubicBezTo>
                <a:cubicBezTo>
                  <a:pt x="2331" y="1245"/>
                  <a:pt x="2279" y="1168"/>
                  <a:pt x="2265" y="1146"/>
                </a:cubicBezTo>
                <a:cubicBezTo>
                  <a:pt x="2239" y="1062"/>
                  <a:pt x="2172" y="997"/>
                  <a:pt x="2106" y="943"/>
                </a:cubicBezTo>
                <a:cubicBezTo>
                  <a:pt x="2083" y="924"/>
                  <a:pt x="2053" y="917"/>
                  <a:pt x="2029" y="900"/>
                </a:cubicBezTo>
                <a:cubicBezTo>
                  <a:pt x="1998" y="878"/>
                  <a:pt x="1968" y="855"/>
                  <a:pt x="1936" y="834"/>
                </a:cubicBezTo>
                <a:cubicBezTo>
                  <a:pt x="1929" y="809"/>
                  <a:pt x="1903" y="793"/>
                  <a:pt x="1881" y="779"/>
                </a:cubicBezTo>
                <a:cubicBezTo>
                  <a:pt x="1868" y="759"/>
                  <a:pt x="1855" y="750"/>
                  <a:pt x="1837" y="735"/>
                </a:cubicBezTo>
                <a:cubicBezTo>
                  <a:pt x="1819" y="720"/>
                  <a:pt x="1813" y="704"/>
                  <a:pt x="1793" y="691"/>
                </a:cubicBezTo>
                <a:cubicBezTo>
                  <a:pt x="1776" y="667"/>
                  <a:pt x="1764" y="648"/>
                  <a:pt x="1739" y="631"/>
                </a:cubicBezTo>
                <a:cubicBezTo>
                  <a:pt x="1712" y="589"/>
                  <a:pt x="1748" y="638"/>
                  <a:pt x="1706" y="603"/>
                </a:cubicBezTo>
                <a:cubicBezTo>
                  <a:pt x="1699" y="597"/>
                  <a:pt x="1696" y="587"/>
                  <a:pt x="1689" y="581"/>
                </a:cubicBezTo>
                <a:cubicBezTo>
                  <a:pt x="1677" y="571"/>
                  <a:pt x="1651" y="554"/>
                  <a:pt x="1651" y="554"/>
                </a:cubicBezTo>
                <a:cubicBezTo>
                  <a:pt x="1638" y="535"/>
                  <a:pt x="1600" y="496"/>
                  <a:pt x="1580" y="488"/>
                </a:cubicBezTo>
                <a:cubicBezTo>
                  <a:pt x="1540" y="450"/>
                  <a:pt x="1484" y="416"/>
                  <a:pt x="1437" y="389"/>
                </a:cubicBezTo>
                <a:cubicBezTo>
                  <a:pt x="1417" y="377"/>
                  <a:pt x="1405" y="364"/>
                  <a:pt x="1382" y="357"/>
                </a:cubicBezTo>
                <a:cubicBezTo>
                  <a:pt x="1343" y="330"/>
                  <a:pt x="1327" y="284"/>
                  <a:pt x="1289" y="258"/>
                </a:cubicBezTo>
                <a:cubicBezTo>
                  <a:pt x="1264" y="219"/>
                  <a:pt x="1199" y="178"/>
                  <a:pt x="1157" y="154"/>
                </a:cubicBezTo>
                <a:cubicBezTo>
                  <a:pt x="1119" y="97"/>
                  <a:pt x="1078" y="44"/>
                  <a:pt x="1009" y="22"/>
                </a:cubicBezTo>
                <a:cubicBezTo>
                  <a:pt x="1002" y="17"/>
                  <a:pt x="976" y="7"/>
                  <a:pt x="976" y="0"/>
                </a:cubicBezTo>
                <a:close/>
              </a:path>
            </a:pathLst>
          </a:cu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084" name="Freeform 3"/>
          <p:cNvSpPr>
            <a:spLocks/>
          </p:cNvSpPr>
          <p:nvPr/>
        </p:nvSpPr>
        <p:spPr bwMode="auto">
          <a:xfrm>
            <a:off x="690563" y="2209800"/>
            <a:ext cx="4398962" cy="2976563"/>
          </a:xfrm>
          <a:custGeom>
            <a:avLst/>
            <a:gdLst>
              <a:gd name="T0" fmla="*/ 2147483646 w 2771"/>
              <a:gd name="T1" fmla="*/ 2147483646 h 1875"/>
              <a:gd name="T2" fmla="*/ 2147483646 w 2771"/>
              <a:gd name="T3" fmla="*/ 2147483646 h 1875"/>
              <a:gd name="T4" fmla="*/ 2147483646 w 2771"/>
              <a:gd name="T5" fmla="*/ 2147483646 h 1875"/>
              <a:gd name="T6" fmla="*/ 2147483646 w 2771"/>
              <a:gd name="T7" fmla="*/ 2147483646 h 1875"/>
              <a:gd name="T8" fmla="*/ 2147483646 w 2771"/>
              <a:gd name="T9" fmla="*/ 2147483646 h 1875"/>
              <a:gd name="T10" fmla="*/ 2147483646 w 2771"/>
              <a:gd name="T11" fmla="*/ 2147483646 h 1875"/>
              <a:gd name="T12" fmla="*/ 2147483646 w 2771"/>
              <a:gd name="T13" fmla="*/ 2147483646 h 1875"/>
              <a:gd name="T14" fmla="*/ 2147483646 w 2771"/>
              <a:gd name="T15" fmla="*/ 2147483646 h 1875"/>
              <a:gd name="T16" fmla="*/ 2147483646 w 2771"/>
              <a:gd name="T17" fmla="*/ 2147483646 h 1875"/>
              <a:gd name="T18" fmla="*/ 2147483646 w 2771"/>
              <a:gd name="T19" fmla="*/ 2147483646 h 1875"/>
              <a:gd name="T20" fmla="*/ 2147483646 w 2771"/>
              <a:gd name="T21" fmla="*/ 2147483646 h 1875"/>
              <a:gd name="T22" fmla="*/ 2147483646 w 2771"/>
              <a:gd name="T23" fmla="*/ 2147483646 h 1875"/>
              <a:gd name="T24" fmla="*/ 2147483646 w 2771"/>
              <a:gd name="T25" fmla="*/ 2147483646 h 1875"/>
              <a:gd name="T26" fmla="*/ 2147483646 w 2771"/>
              <a:gd name="T27" fmla="*/ 2147483646 h 1875"/>
              <a:gd name="T28" fmla="*/ 2147483646 w 2771"/>
              <a:gd name="T29" fmla="*/ 2147483646 h 1875"/>
              <a:gd name="T30" fmla="*/ 2147483646 w 2771"/>
              <a:gd name="T31" fmla="*/ 2147483646 h 1875"/>
              <a:gd name="T32" fmla="*/ 2147483646 w 2771"/>
              <a:gd name="T33" fmla="*/ 2147483646 h 1875"/>
              <a:gd name="T34" fmla="*/ 2147483646 w 2771"/>
              <a:gd name="T35" fmla="*/ 2147483646 h 1875"/>
              <a:gd name="T36" fmla="*/ 2147483646 w 2771"/>
              <a:gd name="T37" fmla="*/ 2147483646 h 1875"/>
              <a:gd name="T38" fmla="*/ 2147483646 w 2771"/>
              <a:gd name="T39" fmla="*/ 2147483646 h 1875"/>
              <a:gd name="T40" fmla="*/ 2147483646 w 2771"/>
              <a:gd name="T41" fmla="*/ 2147483646 h 1875"/>
              <a:gd name="T42" fmla="*/ 2147483646 w 2771"/>
              <a:gd name="T43" fmla="*/ 2147483646 h 1875"/>
              <a:gd name="T44" fmla="*/ 2147483646 w 2771"/>
              <a:gd name="T45" fmla="*/ 2147483646 h 1875"/>
              <a:gd name="T46" fmla="*/ 2147483646 w 2771"/>
              <a:gd name="T47" fmla="*/ 2147483646 h 1875"/>
              <a:gd name="T48" fmla="*/ 2147483646 w 2771"/>
              <a:gd name="T49" fmla="*/ 2147483646 h 1875"/>
              <a:gd name="T50" fmla="*/ 2147483646 w 2771"/>
              <a:gd name="T51" fmla="*/ 2147483646 h 1875"/>
              <a:gd name="T52" fmla="*/ 2147483646 w 2771"/>
              <a:gd name="T53" fmla="*/ 2147483646 h 1875"/>
              <a:gd name="T54" fmla="*/ 2147483646 w 2771"/>
              <a:gd name="T55" fmla="*/ 2147483646 h 1875"/>
              <a:gd name="T56" fmla="*/ 2147483646 w 2771"/>
              <a:gd name="T57" fmla="*/ 2147483646 h 1875"/>
              <a:gd name="T58" fmla="*/ 2147483646 w 2771"/>
              <a:gd name="T59" fmla="*/ 2147483646 h 1875"/>
              <a:gd name="T60" fmla="*/ 2147483646 w 2771"/>
              <a:gd name="T61" fmla="*/ 2147483646 h 1875"/>
              <a:gd name="T62" fmla="*/ 2147483646 w 2771"/>
              <a:gd name="T63" fmla="*/ 2147483646 h 1875"/>
              <a:gd name="T64" fmla="*/ 2147483646 w 2771"/>
              <a:gd name="T65" fmla="*/ 2147483646 h 1875"/>
              <a:gd name="T66" fmla="*/ 2147483646 w 2771"/>
              <a:gd name="T67" fmla="*/ 2147483646 h 1875"/>
              <a:gd name="T68" fmla="*/ 2147483646 w 2771"/>
              <a:gd name="T69" fmla="*/ 2147483646 h 1875"/>
              <a:gd name="T70" fmla="*/ 2147483646 w 2771"/>
              <a:gd name="T71" fmla="*/ 2147483646 h 1875"/>
              <a:gd name="T72" fmla="*/ 2147483646 w 2771"/>
              <a:gd name="T73" fmla="*/ 2147483646 h 1875"/>
              <a:gd name="T74" fmla="*/ 2147483646 w 2771"/>
              <a:gd name="T75" fmla="*/ 2147483646 h 1875"/>
              <a:gd name="T76" fmla="*/ 2147483646 w 2771"/>
              <a:gd name="T77" fmla="*/ 2147483646 h 1875"/>
              <a:gd name="T78" fmla="*/ 2147483646 w 2771"/>
              <a:gd name="T79" fmla="*/ 2147483646 h 1875"/>
              <a:gd name="T80" fmla="*/ 2147483646 w 2771"/>
              <a:gd name="T81" fmla="*/ 2147483646 h 1875"/>
              <a:gd name="T82" fmla="*/ 2147483646 w 2771"/>
              <a:gd name="T83" fmla="*/ 2147483646 h 1875"/>
              <a:gd name="T84" fmla="*/ 2147483646 w 2771"/>
              <a:gd name="T85" fmla="*/ 2147483646 h 1875"/>
              <a:gd name="T86" fmla="*/ 2147483646 w 2771"/>
              <a:gd name="T87" fmla="*/ 2147483646 h 1875"/>
              <a:gd name="T88" fmla="*/ 2147483646 w 2771"/>
              <a:gd name="T89" fmla="*/ 2147483646 h 1875"/>
              <a:gd name="T90" fmla="*/ 2147483646 w 2771"/>
              <a:gd name="T91" fmla="*/ 2147483646 h 1875"/>
              <a:gd name="T92" fmla="*/ 2147483646 w 2771"/>
              <a:gd name="T93" fmla="*/ 2147483646 h 1875"/>
              <a:gd name="T94" fmla="*/ 2147483646 w 2771"/>
              <a:gd name="T95" fmla="*/ 2147483646 h 1875"/>
              <a:gd name="T96" fmla="*/ 2147483646 w 2771"/>
              <a:gd name="T97" fmla="*/ 2147483646 h 1875"/>
              <a:gd name="T98" fmla="*/ 2147483646 w 2771"/>
              <a:gd name="T99" fmla="*/ 2147483646 h 187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71"/>
              <a:gd name="T151" fmla="*/ 0 h 1875"/>
              <a:gd name="T152" fmla="*/ 2771 w 2771"/>
              <a:gd name="T153" fmla="*/ 1875 h 187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71" h="1875">
                <a:moveTo>
                  <a:pt x="1285" y="25"/>
                </a:moveTo>
                <a:cubicBezTo>
                  <a:pt x="1219" y="33"/>
                  <a:pt x="1251" y="27"/>
                  <a:pt x="1186" y="42"/>
                </a:cubicBezTo>
                <a:cubicBezTo>
                  <a:pt x="1179" y="44"/>
                  <a:pt x="1164" y="47"/>
                  <a:pt x="1164" y="47"/>
                </a:cubicBezTo>
                <a:cubicBezTo>
                  <a:pt x="1141" y="63"/>
                  <a:pt x="1112" y="80"/>
                  <a:pt x="1087" y="91"/>
                </a:cubicBezTo>
                <a:cubicBezTo>
                  <a:pt x="1060" y="103"/>
                  <a:pt x="1072" y="89"/>
                  <a:pt x="1049" y="102"/>
                </a:cubicBezTo>
                <a:cubicBezTo>
                  <a:pt x="998" y="131"/>
                  <a:pt x="1035" y="119"/>
                  <a:pt x="999" y="129"/>
                </a:cubicBezTo>
                <a:cubicBezTo>
                  <a:pt x="980" y="148"/>
                  <a:pt x="949" y="191"/>
                  <a:pt x="923" y="201"/>
                </a:cubicBezTo>
                <a:cubicBezTo>
                  <a:pt x="873" y="248"/>
                  <a:pt x="817" y="287"/>
                  <a:pt x="764" y="332"/>
                </a:cubicBezTo>
                <a:cubicBezTo>
                  <a:pt x="743" y="350"/>
                  <a:pt x="739" y="363"/>
                  <a:pt x="714" y="376"/>
                </a:cubicBezTo>
                <a:cubicBezTo>
                  <a:pt x="704" y="391"/>
                  <a:pt x="689" y="409"/>
                  <a:pt x="676" y="420"/>
                </a:cubicBezTo>
                <a:cubicBezTo>
                  <a:pt x="666" y="429"/>
                  <a:pt x="643" y="442"/>
                  <a:pt x="643" y="442"/>
                </a:cubicBezTo>
                <a:cubicBezTo>
                  <a:pt x="627" y="466"/>
                  <a:pt x="607" y="486"/>
                  <a:pt x="588" y="508"/>
                </a:cubicBezTo>
                <a:cubicBezTo>
                  <a:pt x="564" y="536"/>
                  <a:pt x="547" y="581"/>
                  <a:pt x="517" y="601"/>
                </a:cubicBezTo>
                <a:cubicBezTo>
                  <a:pt x="513" y="610"/>
                  <a:pt x="511" y="621"/>
                  <a:pt x="506" y="629"/>
                </a:cubicBezTo>
                <a:cubicBezTo>
                  <a:pt x="502" y="636"/>
                  <a:pt x="493" y="638"/>
                  <a:pt x="489" y="645"/>
                </a:cubicBezTo>
                <a:cubicBezTo>
                  <a:pt x="485" y="652"/>
                  <a:pt x="488" y="660"/>
                  <a:pt x="484" y="667"/>
                </a:cubicBezTo>
                <a:cubicBezTo>
                  <a:pt x="475" y="683"/>
                  <a:pt x="462" y="696"/>
                  <a:pt x="451" y="711"/>
                </a:cubicBezTo>
                <a:cubicBezTo>
                  <a:pt x="425" y="746"/>
                  <a:pt x="410" y="789"/>
                  <a:pt x="380" y="821"/>
                </a:cubicBezTo>
                <a:cubicBezTo>
                  <a:pt x="365" y="861"/>
                  <a:pt x="387" y="810"/>
                  <a:pt x="358" y="853"/>
                </a:cubicBezTo>
                <a:cubicBezTo>
                  <a:pt x="337" y="884"/>
                  <a:pt x="325" y="920"/>
                  <a:pt x="303" y="952"/>
                </a:cubicBezTo>
                <a:cubicBezTo>
                  <a:pt x="269" y="1000"/>
                  <a:pt x="248" y="1059"/>
                  <a:pt x="204" y="1100"/>
                </a:cubicBezTo>
                <a:cubicBezTo>
                  <a:pt x="193" y="1136"/>
                  <a:pt x="207" y="1096"/>
                  <a:pt x="182" y="1139"/>
                </a:cubicBezTo>
                <a:cubicBezTo>
                  <a:pt x="145" y="1201"/>
                  <a:pt x="177" y="1166"/>
                  <a:pt x="144" y="1199"/>
                </a:cubicBezTo>
                <a:cubicBezTo>
                  <a:pt x="137" y="1217"/>
                  <a:pt x="116" y="1248"/>
                  <a:pt x="116" y="1248"/>
                </a:cubicBezTo>
                <a:cubicBezTo>
                  <a:pt x="103" y="1291"/>
                  <a:pt x="75" y="1359"/>
                  <a:pt x="50" y="1397"/>
                </a:cubicBezTo>
                <a:cubicBezTo>
                  <a:pt x="34" y="1448"/>
                  <a:pt x="20" y="1500"/>
                  <a:pt x="1" y="1550"/>
                </a:cubicBezTo>
                <a:cubicBezTo>
                  <a:pt x="5" y="1601"/>
                  <a:pt x="0" y="1635"/>
                  <a:pt x="34" y="1671"/>
                </a:cubicBezTo>
                <a:cubicBezTo>
                  <a:pt x="50" y="1722"/>
                  <a:pt x="74" y="1725"/>
                  <a:pt x="116" y="1748"/>
                </a:cubicBezTo>
                <a:cubicBezTo>
                  <a:pt x="218" y="1804"/>
                  <a:pt x="329" y="1836"/>
                  <a:pt x="445" y="1852"/>
                </a:cubicBezTo>
                <a:cubicBezTo>
                  <a:pt x="525" y="1875"/>
                  <a:pt x="598" y="1841"/>
                  <a:pt x="676" y="1841"/>
                </a:cubicBezTo>
                <a:cubicBezTo>
                  <a:pt x="1353" y="1837"/>
                  <a:pt x="2029" y="1837"/>
                  <a:pt x="2706" y="1835"/>
                </a:cubicBezTo>
                <a:cubicBezTo>
                  <a:pt x="2735" y="1826"/>
                  <a:pt x="2741" y="1808"/>
                  <a:pt x="2749" y="1781"/>
                </a:cubicBezTo>
                <a:cubicBezTo>
                  <a:pt x="2753" y="1725"/>
                  <a:pt x="2759" y="1675"/>
                  <a:pt x="2771" y="1621"/>
                </a:cubicBezTo>
                <a:cubicBezTo>
                  <a:pt x="2769" y="1552"/>
                  <a:pt x="2769" y="1482"/>
                  <a:pt x="2766" y="1413"/>
                </a:cubicBezTo>
                <a:cubicBezTo>
                  <a:pt x="2765" y="1392"/>
                  <a:pt x="2747" y="1381"/>
                  <a:pt x="2733" y="1369"/>
                </a:cubicBezTo>
                <a:cubicBezTo>
                  <a:pt x="2700" y="1341"/>
                  <a:pt x="2679" y="1300"/>
                  <a:pt x="2634" y="1287"/>
                </a:cubicBezTo>
                <a:cubicBezTo>
                  <a:pt x="2577" y="1249"/>
                  <a:pt x="2516" y="1210"/>
                  <a:pt x="2464" y="1166"/>
                </a:cubicBezTo>
                <a:cubicBezTo>
                  <a:pt x="2436" y="1142"/>
                  <a:pt x="2412" y="1113"/>
                  <a:pt x="2376" y="1100"/>
                </a:cubicBezTo>
                <a:cubicBezTo>
                  <a:pt x="2358" y="1074"/>
                  <a:pt x="2309" y="1010"/>
                  <a:pt x="2300" y="985"/>
                </a:cubicBezTo>
                <a:cubicBezTo>
                  <a:pt x="2287" y="950"/>
                  <a:pt x="2278" y="914"/>
                  <a:pt x="2261" y="881"/>
                </a:cubicBezTo>
                <a:cubicBezTo>
                  <a:pt x="2239" y="839"/>
                  <a:pt x="2202" y="811"/>
                  <a:pt x="2179" y="771"/>
                </a:cubicBezTo>
                <a:cubicBezTo>
                  <a:pt x="2146" y="714"/>
                  <a:pt x="2126" y="643"/>
                  <a:pt x="2086" y="590"/>
                </a:cubicBezTo>
                <a:cubicBezTo>
                  <a:pt x="2047" y="538"/>
                  <a:pt x="2006" y="487"/>
                  <a:pt x="1965" y="437"/>
                </a:cubicBezTo>
                <a:cubicBezTo>
                  <a:pt x="1906" y="365"/>
                  <a:pt x="1867" y="263"/>
                  <a:pt x="1773" y="234"/>
                </a:cubicBezTo>
                <a:cubicBezTo>
                  <a:pt x="1750" y="219"/>
                  <a:pt x="1732" y="204"/>
                  <a:pt x="1707" y="195"/>
                </a:cubicBezTo>
                <a:cubicBezTo>
                  <a:pt x="1660" y="162"/>
                  <a:pt x="1614" y="126"/>
                  <a:pt x="1565" y="96"/>
                </a:cubicBezTo>
                <a:cubicBezTo>
                  <a:pt x="1545" y="83"/>
                  <a:pt x="1525" y="64"/>
                  <a:pt x="1504" y="53"/>
                </a:cubicBezTo>
                <a:cubicBezTo>
                  <a:pt x="1482" y="42"/>
                  <a:pt x="1449" y="39"/>
                  <a:pt x="1427" y="31"/>
                </a:cubicBezTo>
                <a:cubicBezTo>
                  <a:pt x="1393" y="18"/>
                  <a:pt x="1359" y="11"/>
                  <a:pt x="1323" y="3"/>
                </a:cubicBezTo>
                <a:cubicBezTo>
                  <a:pt x="1309" y="0"/>
                  <a:pt x="1298" y="18"/>
                  <a:pt x="1285" y="25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08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Decision-tree for insertion sort </a:t>
            </a:r>
            <a:endParaRPr lang="en-US" altLang="en-US" sz="3200">
              <a:solidFill>
                <a:srgbClr val="008A87"/>
              </a:solidFill>
            </a:endParaRPr>
          </a:p>
        </p:txBody>
      </p:sp>
      <p:sp>
        <p:nvSpPr>
          <p:cNvPr id="46086" name="Oval 5"/>
          <p:cNvSpPr>
            <a:spLocks noChangeArrowheads="1"/>
          </p:cNvSpPr>
          <p:nvPr/>
        </p:nvSpPr>
        <p:spPr bwMode="auto">
          <a:xfrm>
            <a:off x="4033838" y="18669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sp>
        <p:nvSpPr>
          <p:cNvPr id="46087" name="Oval 6"/>
          <p:cNvSpPr>
            <a:spLocks noChangeArrowheads="1"/>
          </p:cNvSpPr>
          <p:nvPr/>
        </p:nvSpPr>
        <p:spPr bwMode="auto">
          <a:xfrm>
            <a:off x="19542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6088" name="Rectangle 7"/>
          <p:cNvSpPr>
            <a:spLocks noChangeArrowheads="1"/>
          </p:cNvSpPr>
          <p:nvPr/>
        </p:nvSpPr>
        <p:spPr bwMode="auto">
          <a:xfrm>
            <a:off x="1233488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6089" name="AutoShape 8"/>
          <p:cNvCxnSpPr>
            <a:cxnSpLocks noChangeShapeType="1"/>
            <a:stCxn id="46088" idx="0"/>
            <a:endCxn id="46087" idx="3"/>
          </p:cNvCxnSpPr>
          <p:nvPr/>
        </p:nvCxnSpPr>
        <p:spPr bwMode="auto">
          <a:xfrm flipV="1">
            <a:off x="1835150" y="3201988"/>
            <a:ext cx="309563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90" name="Oval 9"/>
          <p:cNvSpPr>
            <a:spLocks noChangeArrowheads="1"/>
          </p:cNvSpPr>
          <p:nvPr/>
        </p:nvSpPr>
        <p:spPr bwMode="auto">
          <a:xfrm>
            <a:off x="2738438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6091" name="Rectangle 10"/>
          <p:cNvSpPr>
            <a:spLocks noChangeArrowheads="1"/>
          </p:cNvSpPr>
          <p:nvPr/>
        </p:nvSpPr>
        <p:spPr bwMode="auto">
          <a:xfrm>
            <a:off x="20177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6092" name="AutoShape 11"/>
          <p:cNvCxnSpPr>
            <a:cxnSpLocks noChangeShapeType="1"/>
            <a:stCxn id="46091" idx="0"/>
            <a:endCxn id="46090" idx="3"/>
          </p:cNvCxnSpPr>
          <p:nvPr/>
        </p:nvCxnSpPr>
        <p:spPr bwMode="auto">
          <a:xfrm flipV="1">
            <a:off x="2619375" y="4075113"/>
            <a:ext cx="30956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93" name="Rectangle 12"/>
          <p:cNvSpPr>
            <a:spLocks noChangeArrowheads="1"/>
          </p:cNvSpPr>
          <p:nvPr/>
        </p:nvSpPr>
        <p:spPr bwMode="auto">
          <a:xfrm>
            <a:off x="35544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6094" name="AutoShape 13"/>
          <p:cNvCxnSpPr>
            <a:cxnSpLocks noChangeShapeType="1"/>
            <a:stCxn id="46093" idx="0"/>
            <a:endCxn id="46090" idx="5"/>
          </p:cNvCxnSpPr>
          <p:nvPr/>
        </p:nvCxnSpPr>
        <p:spPr bwMode="auto">
          <a:xfrm flipH="1" flipV="1">
            <a:off x="3852863" y="4075113"/>
            <a:ext cx="30321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5" name="AutoShape 14"/>
          <p:cNvCxnSpPr>
            <a:cxnSpLocks noChangeShapeType="1"/>
            <a:stCxn id="46087" idx="5"/>
            <a:endCxn id="46090" idx="0"/>
          </p:cNvCxnSpPr>
          <p:nvPr/>
        </p:nvCxnSpPr>
        <p:spPr bwMode="auto">
          <a:xfrm>
            <a:off x="3068638" y="3201988"/>
            <a:ext cx="322262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96" name="Oval 15"/>
          <p:cNvSpPr>
            <a:spLocks noChangeArrowheads="1"/>
          </p:cNvSpPr>
          <p:nvPr/>
        </p:nvSpPr>
        <p:spPr bwMode="auto">
          <a:xfrm>
            <a:off x="58531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6097" name="Rectangle 16"/>
          <p:cNvSpPr>
            <a:spLocks noChangeArrowheads="1"/>
          </p:cNvSpPr>
          <p:nvPr/>
        </p:nvSpPr>
        <p:spPr bwMode="auto">
          <a:xfrm>
            <a:off x="5257800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6098" name="AutoShape 17"/>
          <p:cNvCxnSpPr>
            <a:cxnSpLocks noChangeShapeType="1"/>
            <a:stCxn id="46097" idx="0"/>
            <a:endCxn id="46096" idx="3"/>
          </p:cNvCxnSpPr>
          <p:nvPr/>
        </p:nvCxnSpPr>
        <p:spPr bwMode="auto">
          <a:xfrm flipV="1">
            <a:off x="5859463" y="3201988"/>
            <a:ext cx="184150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99" name="Oval 18"/>
          <p:cNvSpPr>
            <a:spLocks noChangeArrowheads="1"/>
          </p:cNvSpPr>
          <p:nvPr/>
        </p:nvSpPr>
        <p:spPr bwMode="auto">
          <a:xfrm>
            <a:off x="6615113" y="3376613"/>
            <a:ext cx="1352550" cy="838200"/>
          </a:xfrm>
          <a:prstGeom prst="ellipse">
            <a:avLst/>
          </a:prstGeom>
          <a:solidFill>
            <a:srgbClr val="FFCCCC"/>
          </a:solidFill>
          <a:ln w="5715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sp>
        <p:nvSpPr>
          <p:cNvPr id="46100" name="Rectangle 19"/>
          <p:cNvSpPr>
            <a:spLocks noChangeArrowheads="1"/>
          </p:cNvSpPr>
          <p:nvPr/>
        </p:nvSpPr>
        <p:spPr bwMode="auto">
          <a:xfrm>
            <a:off x="59182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74549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6102" name="AutoShape 22"/>
          <p:cNvCxnSpPr>
            <a:cxnSpLocks noChangeShapeType="1"/>
            <a:stCxn id="46101" idx="0"/>
            <a:endCxn id="46099" idx="5"/>
          </p:cNvCxnSpPr>
          <p:nvPr/>
        </p:nvCxnSpPr>
        <p:spPr bwMode="auto">
          <a:xfrm flipH="1" flipV="1">
            <a:off x="7769225" y="4121150"/>
            <a:ext cx="287338" cy="2905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3" name="AutoShape 23"/>
          <p:cNvCxnSpPr>
            <a:cxnSpLocks noChangeShapeType="1"/>
            <a:stCxn id="46096" idx="5"/>
            <a:endCxn id="46099" idx="0"/>
          </p:cNvCxnSpPr>
          <p:nvPr/>
        </p:nvCxnSpPr>
        <p:spPr bwMode="auto">
          <a:xfrm>
            <a:off x="6967538" y="3201988"/>
            <a:ext cx="323850" cy="1460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4" name="AutoShape 24"/>
          <p:cNvCxnSpPr>
            <a:cxnSpLocks noChangeShapeType="1"/>
            <a:stCxn id="46087" idx="7"/>
            <a:endCxn id="46086" idx="3"/>
          </p:cNvCxnSpPr>
          <p:nvPr/>
        </p:nvCxnSpPr>
        <p:spPr bwMode="auto">
          <a:xfrm flipV="1">
            <a:off x="3068638" y="2541588"/>
            <a:ext cx="115570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5" name="AutoShape 25"/>
          <p:cNvCxnSpPr>
            <a:cxnSpLocks noChangeShapeType="1"/>
            <a:stCxn id="46086" idx="5"/>
            <a:endCxn id="46096" idx="1"/>
          </p:cNvCxnSpPr>
          <p:nvPr/>
        </p:nvCxnSpPr>
        <p:spPr bwMode="auto">
          <a:xfrm>
            <a:off x="5148263" y="2541588"/>
            <a:ext cx="89535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577850" y="5189538"/>
            <a:ext cx="8407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6688" indent="-166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Each internal node is labeled 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 for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Î 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{1, 2,…,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left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right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1519238" y="1155700"/>
            <a:ext cx="476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Sort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ñ = &lt;9,4,6&gt;</a:t>
            </a:r>
            <a:endParaRPr lang="en-US" altLang="en-US">
              <a:latin typeface="Symbol" panose="05050102010706020507" pitchFamily="18" charset="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3009900" y="22002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1573213" y="29670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2428875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11" name="Text Box 31"/>
          <p:cNvSpPr txBox="1">
            <a:spLocks noChangeArrowheads="1"/>
          </p:cNvSpPr>
          <p:nvPr/>
        </p:nvSpPr>
        <p:spPr bwMode="auto">
          <a:xfrm>
            <a:off x="5464175" y="300831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12" name="Text Box 33"/>
          <p:cNvSpPr txBox="1">
            <a:spLocks noChangeArrowheads="1"/>
          </p:cNvSpPr>
          <p:nvPr/>
        </p:nvSpPr>
        <p:spPr bwMode="auto">
          <a:xfrm>
            <a:off x="5430838" y="216535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6113" name="Text Box 34"/>
          <p:cNvSpPr txBox="1">
            <a:spLocks noChangeArrowheads="1"/>
          </p:cNvSpPr>
          <p:nvPr/>
        </p:nvSpPr>
        <p:spPr bwMode="auto">
          <a:xfrm>
            <a:off x="3221038" y="29733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6114" name="Text Box 35"/>
          <p:cNvSpPr txBox="1">
            <a:spLocks noChangeArrowheads="1"/>
          </p:cNvSpPr>
          <p:nvPr/>
        </p:nvSpPr>
        <p:spPr bwMode="auto">
          <a:xfrm>
            <a:off x="4070350" y="40100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6115" name="Text Box 36"/>
          <p:cNvSpPr txBox="1">
            <a:spLocks noChangeArrowheads="1"/>
          </p:cNvSpPr>
          <p:nvPr/>
        </p:nvSpPr>
        <p:spPr bwMode="auto">
          <a:xfrm>
            <a:off x="7207250" y="29432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6116" name="Text Box 37"/>
          <p:cNvSpPr txBox="1">
            <a:spLocks noChangeArrowheads="1"/>
          </p:cNvSpPr>
          <p:nvPr/>
        </p:nvSpPr>
        <p:spPr bwMode="auto">
          <a:xfrm>
            <a:off x="8001000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6117" name="Rectangle 38"/>
          <p:cNvSpPr>
            <a:spLocks noChangeArrowheads="1"/>
          </p:cNvSpPr>
          <p:nvPr/>
        </p:nvSpPr>
        <p:spPr bwMode="auto">
          <a:xfrm>
            <a:off x="6003925" y="1679575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6118" name="Text Box 39"/>
          <p:cNvSpPr txBox="1">
            <a:spLocks noChangeArrowheads="1"/>
          </p:cNvSpPr>
          <p:nvPr/>
        </p:nvSpPr>
        <p:spPr bwMode="auto">
          <a:xfrm>
            <a:off x="5984875" y="161131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6119" name="Line 40"/>
          <p:cNvSpPr>
            <a:spLocks noChangeShapeType="1"/>
          </p:cNvSpPr>
          <p:nvPr/>
        </p:nvSpPr>
        <p:spPr bwMode="auto">
          <a:xfrm>
            <a:off x="6299200" y="14128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20" name="Rectangle 41"/>
          <p:cNvSpPr>
            <a:spLocks noChangeArrowheads="1"/>
          </p:cNvSpPr>
          <p:nvPr/>
        </p:nvSpPr>
        <p:spPr bwMode="auto">
          <a:xfrm>
            <a:off x="247650" y="2789238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6121" name="Text Box 42"/>
          <p:cNvSpPr txBox="1">
            <a:spLocks noChangeArrowheads="1"/>
          </p:cNvSpPr>
          <p:nvPr/>
        </p:nvSpPr>
        <p:spPr bwMode="auto">
          <a:xfrm>
            <a:off x="233363" y="2720975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6122" name="Line 43"/>
          <p:cNvSpPr>
            <a:spLocks noChangeShapeType="1"/>
          </p:cNvSpPr>
          <p:nvPr/>
        </p:nvSpPr>
        <p:spPr bwMode="auto">
          <a:xfrm>
            <a:off x="839788" y="26273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23" name="Rectangle 44"/>
          <p:cNvSpPr>
            <a:spLocks noChangeArrowheads="1"/>
          </p:cNvSpPr>
          <p:nvPr/>
        </p:nvSpPr>
        <p:spPr bwMode="auto">
          <a:xfrm>
            <a:off x="7339013" y="2593975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6124" name="Text Box 45"/>
          <p:cNvSpPr txBox="1">
            <a:spLocks noChangeArrowheads="1"/>
          </p:cNvSpPr>
          <p:nvPr/>
        </p:nvSpPr>
        <p:spPr bwMode="auto">
          <a:xfrm>
            <a:off x="7319963" y="2525713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6125" name="Line 46"/>
          <p:cNvSpPr>
            <a:spLocks noChangeShapeType="1"/>
          </p:cNvSpPr>
          <p:nvPr/>
        </p:nvSpPr>
        <p:spPr bwMode="auto">
          <a:xfrm>
            <a:off x="7913688" y="24034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26" name="Text Box 47"/>
          <p:cNvSpPr txBox="1">
            <a:spLocks noChangeArrowheads="1"/>
          </p:cNvSpPr>
          <p:nvPr/>
        </p:nvSpPr>
        <p:spPr bwMode="auto">
          <a:xfrm>
            <a:off x="6016625" y="19462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27" name="Text Box 48"/>
          <p:cNvSpPr txBox="1">
            <a:spLocks noChangeArrowheads="1"/>
          </p:cNvSpPr>
          <p:nvPr/>
        </p:nvSpPr>
        <p:spPr bwMode="auto">
          <a:xfrm>
            <a:off x="6330950" y="19351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28" name="Text Box 49"/>
          <p:cNvSpPr txBox="1">
            <a:spLocks noChangeArrowheads="1"/>
          </p:cNvSpPr>
          <p:nvPr/>
        </p:nvSpPr>
        <p:spPr bwMode="auto">
          <a:xfrm>
            <a:off x="554038" y="308133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29" name="Text Box 50"/>
          <p:cNvSpPr txBox="1">
            <a:spLocks noChangeArrowheads="1"/>
          </p:cNvSpPr>
          <p:nvPr/>
        </p:nvSpPr>
        <p:spPr bwMode="auto">
          <a:xfrm>
            <a:off x="868363" y="307022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30" name="Text Box 51"/>
          <p:cNvSpPr txBox="1">
            <a:spLocks noChangeArrowheads="1"/>
          </p:cNvSpPr>
          <p:nvPr/>
        </p:nvSpPr>
        <p:spPr bwMode="auto">
          <a:xfrm>
            <a:off x="7691438" y="28860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31" name="Text Box 52"/>
          <p:cNvSpPr txBox="1">
            <a:spLocks noChangeArrowheads="1"/>
          </p:cNvSpPr>
          <p:nvPr/>
        </p:nvSpPr>
        <p:spPr bwMode="auto">
          <a:xfrm>
            <a:off x="8005763" y="28749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32" name="Rectangle 53"/>
          <p:cNvSpPr>
            <a:spLocks noChangeArrowheads="1"/>
          </p:cNvSpPr>
          <p:nvPr/>
        </p:nvSpPr>
        <p:spPr bwMode="auto">
          <a:xfrm>
            <a:off x="8086725" y="3467100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6133" name="Text Box 54"/>
          <p:cNvSpPr txBox="1">
            <a:spLocks noChangeArrowheads="1"/>
          </p:cNvSpPr>
          <p:nvPr/>
        </p:nvSpPr>
        <p:spPr bwMode="auto">
          <a:xfrm>
            <a:off x="8067675" y="337026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6134" name="Line 55"/>
          <p:cNvSpPr>
            <a:spLocks noChangeShapeType="1"/>
          </p:cNvSpPr>
          <p:nvPr/>
        </p:nvSpPr>
        <p:spPr bwMode="auto">
          <a:xfrm>
            <a:off x="8661400" y="3276600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35" name="Text Box 56"/>
          <p:cNvSpPr txBox="1">
            <a:spLocks noChangeArrowheads="1"/>
          </p:cNvSpPr>
          <p:nvPr/>
        </p:nvSpPr>
        <p:spPr bwMode="auto">
          <a:xfrm>
            <a:off x="8115300" y="37496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36" name="Text Box 57"/>
          <p:cNvSpPr txBox="1">
            <a:spLocks noChangeArrowheads="1"/>
          </p:cNvSpPr>
          <p:nvPr/>
        </p:nvSpPr>
        <p:spPr bwMode="auto">
          <a:xfrm>
            <a:off x="8753475" y="3748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37" name="Rectangle 58"/>
          <p:cNvSpPr>
            <a:spLocks noChangeArrowheads="1"/>
          </p:cNvSpPr>
          <p:nvPr/>
        </p:nvSpPr>
        <p:spPr bwMode="auto">
          <a:xfrm>
            <a:off x="3995738" y="3213100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6138" name="Text Box 59"/>
          <p:cNvSpPr txBox="1">
            <a:spLocks noChangeArrowheads="1"/>
          </p:cNvSpPr>
          <p:nvPr/>
        </p:nvSpPr>
        <p:spPr bwMode="auto">
          <a:xfrm>
            <a:off x="3981450" y="3144838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6139" name="Line 60"/>
          <p:cNvSpPr>
            <a:spLocks noChangeShapeType="1"/>
          </p:cNvSpPr>
          <p:nvPr/>
        </p:nvSpPr>
        <p:spPr bwMode="auto">
          <a:xfrm>
            <a:off x="4581525" y="29702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40" name="Text Box 61"/>
          <p:cNvSpPr txBox="1">
            <a:spLocks noChangeArrowheads="1"/>
          </p:cNvSpPr>
          <p:nvPr/>
        </p:nvSpPr>
        <p:spPr bwMode="auto">
          <a:xfrm>
            <a:off x="4054475" y="3505200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41" name="Text Box 62"/>
          <p:cNvSpPr txBox="1">
            <a:spLocks noChangeArrowheads="1"/>
          </p:cNvSpPr>
          <p:nvPr/>
        </p:nvSpPr>
        <p:spPr bwMode="auto">
          <a:xfrm>
            <a:off x="4616450" y="3494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42" name="Text Box 63"/>
          <p:cNvSpPr txBox="1">
            <a:spLocks noChangeArrowheads="1"/>
          </p:cNvSpPr>
          <p:nvPr/>
        </p:nvSpPr>
        <p:spPr bwMode="auto">
          <a:xfrm>
            <a:off x="120650" y="22494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6143" name="Text Box 64"/>
          <p:cNvSpPr txBox="1">
            <a:spLocks noChangeArrowheads="1"/>
          </p:cNvSpPr>
          <p:nvPr/>
        </p:nvSpPr>
        <p:spPr bwMode="auto">
          <a:xfrm>
            <a:off x="8212138" y="2543175"/>
            <a:ext cx="115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6144" name="Text Box 65"/>
          <p:cNvSpPr txBox="1">
            <a:spLocks noChangeArrowheads="1"/>
          </p:cNvSpPr>
          <p:nvPr/>
        </p:nvSpPr>
        <p:spPr bwMode="auto">
          <a:xfrm>
            <a:off x="6886575" y="16271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</a:p>
        </p:txBody>
      </p:sp>
      <p:cxnSp>
        <p:nvCxnSpPr>
          <p:cNvPr id="46145" name="AutoShape 66"/>
          <p:cNvCxnSpPr>
            <a:cxnSpLocks noChangeShapeType="1"/>
            <a:stCxn id="46100" idx="0"/>
            <a:endCxn id="46099" idx="3"/>
          </p:cNvCxnSpPr>
          <p:nvPr/>
        </p:nvCxnSpPr>
        <p:spPr bwMode="auto">
          <a:xfrm flipV="1">
            <a:off x="6519863" y="4121150"/>
            <a:ext cx="293687" cy="290513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146" name="Text Box 67"/>
          <p:cNvSpPr txBox="1">
            <a:spLocks noChangeArrowheads="1"/>
          </p:cNvSpPr>
          <p:nvPr/>
        </p:nvSpPr>
        <p:spPr bwMode="auto">
          <a:xfrm>
            <a:off x="5829300" y="3981450"/>
            <a:ext cx="808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4 </a:t>
            </a:r>
            <a:r>
              <a:rPr lang="en-US" altLang="en-US" sz="2400">
                <a:solidFill>
                  <a:schemeClr val="hlink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r>
              <a:rPr lang="en-US" altLang="en-US" sz="2400">
                <a:solidFill>
                  <a:schemeClr val="hlink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6</a:t>
            </a:r>
          </a:p>
        </p:txBody>
      </p:sp>
      <p:sp>
        <p:nvSpPr>
          <p:cNvPr id="46147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46148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5BC79823-6795-45D8-AB0D-C47176DD7E02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07" name="Freeform 2"/>
          <p:cNvSpPr>
            <a:spLocks/>
          </p:cNvSpPr>
          <p:nvPr/>
        </p:nvSpPr>
        <p:spPr bwMode="auto">
          <a:xfrm>
            <a:off x="5103813" y="2444750"/>
            <a:ext cx="3760787" cy="3152775"/>
          </a:xfrm>
          <a:custGeom>
            <a:avLst/>
            <a:gdLst>
              <a:gd name="T0" fmla="*/ 2147483646 w 2369"/>
              <a:gd name="T1" fmla="*/ 0 h 1986"/>
              <a:gd name="T2" fmla="*/ 2147483646 w 2369"/>
              <a:gd name="T3" fmla="*/ 2147483646 h 1986"/>
              <a:gd name="T4" fmla="*/ 2147483646 w 2369"/>
              <a:gd name="T5" fmla="*/ 2147483646 h 1986"/>
              <a:gd name="T6" fmla="*/ 2147483646 w 2369"/>
              <a:gd name="T7" fmla="*/ 2147483646 h 1986"/>
              <a:gd name="T8" fmla="*/ 2147483646 w 2369"/>
              <a:gd name="T9" fmla="*/ 2147483646 h 1986"/>
              <a:gd name="T10" fmla="*/ 2147483646 w 2369"/>
              <a:gd name="T11" fmla="*/ 2147483646 h 1986"/>
              <a:gd name="T12" fmla="*/ 2147483646 w 2369"/>
              <a:gd name="T13" fmla="*/ 2147483646 h 1986"/>
              <a:gd name="T14" fmla="*/ 2147483646 w 2369"/>
              <a:gd name="T15" fmla="*/ 2147483646 h 1986"/>
              <a:gd name="T16" fmla="*/ 2147483646 w 2369"/>
              <a:gd name="T17" fmla="*/ 2147483646 h 1986"/>
              <a:gd name="T18" fmla="*/ 2147483646 w 2369"/>
              <a:gd name="T19" fmla="*/ 2147483646 h 1986"/>
              <a:gd name="T20" fmla="*/ 2147483646 w 2369"/>
              <a:gd name="T21" fmla="*/ 2147483646 h 1986"/>
              <a:gd name="T22" fmla="*/ 2147483646 w 2369"/>
              <a:gd name="T23" fmla="*/ 2147483646 h 1986"/>
              <a:gd name="T24" fmla="*/ 0 w 2369"/>
              <a:gd name="T25" fmla="*/ 2147483646 h 1986"/>
              <a:gd name="T26" fmla="*/ 2147483646 w 2369"/>
              <a:gd name="T27" fmla="*/ 2147483646 h 1986"/>
              <a:gd name="T28" fmla="*/ 2147483646 w 2369"/>
              <a:gd name="T29" fmla="*/ 2147483646 h 1986"/>
              <a:gd name="T30" fmla="*/ 2147483646 w 2369"/>
              <a:gd name="T31" fmla="*/ 2147483646 h 1986"/>
              <a:gd name="T32" fmla="*/ 2147483646 w 2369"/>
              <a:gd name="T33" fmla="*/ 2147483646 h 1986"/>
              <a:gd name="T34" fmla="*/ 2147483646 w 2369"/>
              <a:gd name="T35" fmla="*/ 2147483646 h 1986"/>
              <a:gd name="T36" fmla="*/ 2147483646 w 2369"/>
              <a:gd name="T37" fmla="*/ 2147483646 h 1986"/>
              <a:gd name="T38" fmla="*/ 2147483646 w 2369"/>
              <a:gd name="T39" fmla="*/ 2147483646 h 1986"/>
              <a:gd name="T40" fmla="*/ 2147483646 w 2369"/>
              <a:gd name="T41" fmla="*/ 2147483646 h 1986"/>
              <a:gd name="T42" fmla="*/ 2147483646 w 2369"/>
              <a:gd name="T43" fmla="*/ 2147483646 h 1986"/>
              <a:gd name="T44" fmla="*/ 2147483646 w 2369"/>
              <a:gd name="T45" fmla="*/ 2147483646 h 1986"/>
              <a:gd name="T46" fmla="*/ 2147483646 w 2369"/>
              <a:gd name="T47" fmla="*/ 2147483646 h 1986"/>
              <a:gd name="T48" fmla="*/ 2147483646 w 2369"/>
              <a:gd name="T49" fmla="*/ 2147483646 h 1986"/>
              <a:gd name="T50" fmla="*/ 2147483646 w 2369"/>
              <a:gd name="T51" fmla="*/ 2147483646 h 1986"/>
              <a:gd name="T52" fmla="*/ 2147483646 w 2369"/>
              <a:gd name="T53" fmla="*/ 2147483646 h 1986"/>
              <a:gd name="T54" fmla="*/ 2147483646 w 2369"/>
              <a:gd name="T55" fmla="*/ 2147483646 h 1986"/>
              <a:gd name="T56" fmla="*/ 2147483646 w 2369"/>
              <a:gd name="T57" fmla="*/ 2147483646 h 1986"/>
              <a:gd name="T58" fmla="*/ 2147483646 w 2369"/>
              <a:gd name="T59" fmla="*/ 2147483646 h 1986"/>
              <a:gd name="T60" fmla="*/ 2147483646 w 2369"/>
              <a:gd name="T61" fmla="*/ 2147483646 h 1986"/>
              <a:gd name="T62" fmla="*/ 2147483646 w 2369"/>
              <a:gd name="T63" fmla="*/ 2147483646 h 1986"/>
              <a:gd name="T64" fmla="*/ 2147483646 w 2369"/>
              <a:gd name="T65" fmla="*/ 2147483646 h 1986"/>
              <a:gd name="T66" fmla="*/ 2147483646 w 2369"/>
              <a:gd name="T67" fmla="*/ 2147483646 h 1986"/>
              <a:gd name="T68" fmla="*/ 2147483646 w 2369"/>
              <a:gd name="T69" fmla="*/ 2147483646 h 1986"/>
              <a:gd name="T70" fmla="*/ 2147483646 w 2369"/>
              <a:gd name="T71" fmla="*/ 2147483646 h 1986"/>
              <a:gd name="T72" fmla="*/ 2147483646 w 2369"/>
              <a:gd name="T73" fmla="*/ 2147483646 h 1986"/>
              <a:gd name="T74" fmla="*/ 2147483646 w 2369"/>
              <a:gd name="T75" fmla="*/ 2147483646 h 1986"/>
              <a:gd name="T76" fmla="*/ 2147483646 w 2369"/>
              <a:gd name="T77" fmla="*/ 2147483646 h 1986"/>
              <a:gd name="T78" fmla="*/ 2147483646 w 2369"/>
              <a:gd name="T79" fmla="*/ 2147483646 h 1986"/>
              <a:gd name="T80" fmla="*/ 2147483646 w 2369"/>
              <a:gd name="T81" fmla="*/ 2147483646 h 1986"/>
              <a:gd name="T82" fmla="*/ 2147483646 w 2369"/>
              <a:gd name="T83" fmla="*/ 2147483646 h 1986"/>
              <a:gd name="T84" fmla="*/ 2147483646 w 2369"/>
              <a:gd name="T85" fmla="*/ 2147483646 h 1986"/>
              <a:gd name="T86" fmla="*/ 2147483646 w 2369"/>
              <a:gd name="T87" fmla="*/ 2147483646 h 1986"/>
              <a:gd name="T88" fmla="*/ 2147483646 w 2369"/>
              <a:gd name="T89" fmla="*/ 2147483646 h 1986"/>
              <a:gd name="T90" fmla="*/ 2147483646 w 2369"/>
              <a:gd name="T91" fmla="*/ 2147483646 h 1986"/>
              <a:gd name="T92" fmla="*/ 2147483646 w 2369"/>
              <a:gd name="T93" fmla="*/ 2147483646 h 1986"/>
              <a:gd name="T94" fmla="*/ 2147483646 w 2369"/>
              <a:gd name="T95" fmla="*/ 2147483646 h 1986"/>
              <a:gd name="T96" fmla="*/ 2147483646 w 2369"/>
              <a:gd name="T97" fmla="*/ 0 h 19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369"/>
              <a:gd name="T148" fmla="*/ 0 h 1986"/>
              <a:gd name="T149" fmla="*/ 2369 w 2369"/>
              <a:gd name="T150" fmla="*/ 1986 h 198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369" h="1986">
                <a:moveTo>
                  <a:pt x="976" y="0"/>
                </a:moveTo>
                <a:cubicBezTo>
                  <a:pt x="867" y="4"/>
                  <a:pt x="767" y="12"/>
                  <a:pt x="658" y="16"/>
                </a:cubicBezTo>
                <a:cubicBezTo>
                  <a:pt x="635" y="22"/>
                  <a:pt x="615" y="33"/>
                  <a:pt x="592" y="38"/>
                </a:cubicBezTo>
                <a:cubicBezTo>
                  <a:pt x="549" y="71"/>
                  <a:pt x="538" y="80"/>
                  <a:pt x="488" y="99"/>
                </a:cubicBezTo>
                <a:cubicBezTo>
                  <a:pt x="468" y="118"/>
                  <a:pt x="448" y="141"/>
                  <a:pt x="433" y="165"/>
                </a:cubicBezTo>
                <a:cubicBezTo>
                  <a:pt x="422" y="201"/>
                  <a:pt x="353" y="268"/>
                  <a:pt x="323" y="296"/>
                </a:cubicBezTo>
                <a:cubicBezTo>
                  <a:pt x="300" y="342"/>
                  <a:pt x="260" y="391"/>
                  <a:pt x="208" y="400"/>
                </a:cubicBezTo>
                <a:cubicBezTo>
                  <a:pt x="188" y="431"/>
                  <a:pt x="162" y="457"/>
                  <a:pt x="142" y="488"/>
                </a:cubicBezTo>
                <a:cubicBezTo>
                  <a:pt x="131" y="504"/>
                  <a:pt x="98" y="527"/>
                  <a:pt x="98" y="527"/>
                </a:cubicBezTo>
                <a:cubicBezTo>
                  <a:pt x="91" y="559"/>
                  <a:pt x="80" y="577"/>
                  <a:pt x="60" y="603"/>
                </a:cubicBezTo>
                <a:cubicBezTo>
                  <a:pt x="52" y="613"/>
                  <a:pt x="46" y="625"/>
                  <a:pt x="38" y="636"/>
                </a:cubicBezTo>
                <a:cubicBezTo>
                  <a:pt x="33" y="643"/>
                  <a:pt x="22" y="658"/>
                  <a:pt x="22" y="658"/>
                </a:cubicBezTo>
                <a:cubicBezTo>
                  <a:pt x="8" y="699"/>
                  <a:pt x="8" y="747"/>
                  <a:pt x="0" y="790"/>
                </a:cubicBezTo>
                <a:cubicBezTo>
                  <a:pt x="2" y="817"/>
                  <a:pt x="12" y="907"/>
                  <a:pt x="33" y="933"/>
                </a:cubicBezTo>
                <a:cubicBezTo>
                  <a:pt x="52" y="956"/>
                  <a:pt x="78" y="962"/>
                  <a:pt x="104" y="971"/>
                </a:cubicBezTo>
                <a:cubicBezTo>
                  <a:pt x="120" y="987"/>
                  <a:pt x="131" y="1004"/>
                  <a:pt x="148" y="1020"/>
                </a:cubicBezTo>
                <a:cubicBezTo>
                  <a:pt x="159" y="1057"/>
                  <a:pt x="143" y="1018"/>
                  <a:pt x="170" y="1048"/>
                </a:cubicBezTo>
                <a:cubicBezTo>
                  <a:pt x="207" y="1090"/>
                  <a:pt x="228" y="1154"/>
                  <a:pt x="285" y="1174"/>
                </a:cubicBezTo>
                <a:cubicBezTo>
                  <a:pt x="307" y="1196"/>
                  <a:pt x="327" y="1214"/>
                  <a:pt x="356" y="1223"/>
                </a:cubicBezTo>
                <a:cubicBezTo>
                  <a:pt x="370" y="1263"/>
                  <a:pt x="419" y="1286"/>
                  <a:pt x="444" y="1322"/>
                </a:cubicBezTo>
                <a:cubicBezTo>
                  <a:pt x="450" y="1340"/>
                  <a:pt x="460" y="1353"/>
                  <a:pt x="466" y="1371"/>
                </a:cubicBezTo>
                <a:cubicBezTo>
                  <a:pt x="479" y="1409"/>
                  <a:pt x="481" y="1445"/>
                  <a:pt x="499" y="1481"/>
                </a:cubicBezTo>
                <a:cubicBezTo>
                  <a:pt x="516" y="1557"/>
                  <a:pt x="498" y="1470"/>
                  <a:pt x="510" y="1657"/>
                </a:cubicBezTo>
                <a:cubicBezTo>
                  <a:pt x="514" y="1725"/>
                  <a:pt x="737" y="1716"/>
                  <a:pt x="757" y="1717"/>
                </a:cubicBezTo>
                <a:cubicBezTo>
                  <a:pt x="849" y="1734"/>
                  <a:pt x="946" y="1727"/>
                  <a:pt x="1036" y="1755"/>
                </a:cubicBezTo>
                <a:cubicBezTo>
                  <a:pt x="1446" y="1753"/>
                  <a:pt x="1943" y="1986"/>
                  <a:pt x="2265" y="1733"/>
                </a:cubicBezTo>
                <a:cubicBezTo>
                  <a:pt x="2270" y="1729"/>
                  <a:pt x="2276" y="1730"/>
                  <a:pt x="2282" y="1728"/>
                </a:cubicBezTo>
                <a:cubicBezTo>
                  <a:pt x="2289" y="1723"/>
                  <a:pt x="2311" y="1709"/>
                  <a:pt x="2315" y="1701"/>
                </a:cubicBezTo>
                <a:cubicBezTo>
                  <a:pt x="2320" y="1691"/>
                  <a:pt x="2317" y="1679"/>
                  <a:pt x="2320" y="1668"/>
                </a:cubicBezTo>
                <a:cubicBezTo>
                  <a:pt x="2323" y="1656"/>
                  <a:pt x="2335" y="1639"/>
                  <a:pt x="2342" y="1629"/>
                </a:cubicBezTo>
                <a:cubicBezTo>
                  <a:pt x="2361" y="1511"/>
                  <a:pt x="2369" y="1382"/>
                  <a:pt x="2337" y="1267"/>
                </a:cubicBezTo>
                <a:cubicBezTo>
                  <a:pt x="2331" y="1245"/>
                  <a:pt x="2279" y="1168"/>
                  <a:pt x="2265" y="1146"/>
                </a:cubicBezTo>
                <a:cubicBezTo>
                  <a:pt x="2239" y="1062"/>
                  <a:pt x="2172" y="997"/>
                  <a:pt x="2106" y="943"/>
                </a:cubicBezTo>
                <a:cubicBezTo>
                  <a:pt x="2083" y="924"/>
                  <a:pt x="2053" y="917"/>
                  <a:pt x="2029" y="900"/>
                </a:cubicBezTo>
                <a:cubicBezTo>
                  <a:pt x="1998" y="878"/>
                  <a:pt x="1968" y="855"/>
                  <a:pt x="1936" y="834"/>
                </a:cubicBezTo>
                <a:cubicBezTo>
                  <a:pt x="1929" y="809"/>
                  <a:pt x="1903" y="793"/>
                  <a:pt x="1881" y="779"/>
                </a:cubicBezTo>
                <a:cubicBezTo>
                  <a:pt x="1868" y="759"/>
                  <a:pt x="1855" y="750"/>
                  <a:pt x="1837" y="735"/>
                </a:cubicBezTo>
                <a:cubicBezTo>
                  <a:pt x="1819" y="720"/>
                  <a:pt x="1813" y="704"/>
                  <a:pt x="1793" y="691"/>
                </a:cubicBezTo>
                <a:cubicBezTo>
                  <a:pt x="1776" y="667"/>
                  <a:pt x="1764" y="648"/>
                  <a:pt x="1739" y="631"/>
                </a:cubicBezTo>
                <a:cubicBezTo>
                  <a:pt x="1712" y="589"/>
                  <a:pt x="1748" y="638"/>
                  <a:pt x="1706" y="603"/>
                </a:cubicBezTo>
                <a:cubicBezTo>
                  <a:pt x="1699" y="597"/>
                  <a:pt x="1696" y="587"/>
                  <a:pt x="1689" y="581"/>
                </a:cubicBezTo>
                <a:cubicBezTo>
                  <a:pt x="1677" y="571"/>
                  <a:pt x="1651" y="554"/>
                  <a:pt x="1651" y="554"/>
                </a:cubicBezTo>
                <a:cubicBezTo>
                  <a:pt x="1638" y="535"/>
                  <a:pt x="1600" y="496"/>
                  <a:pt x="1580" y="488"/>
                </a:cubicBezTo>
                <a:cubicBezTo>
                  <a:pt x="1540" y="450"/>
                  <a:pt x="1484" y="416"/>
                  <a:pt x="1437" y="389"/>
                </a:cubicBezTo>
                <a:cubicBezTo>
                  <a:pt x="1417" y="377"/>
                  <a:pt x="1405" y="364"/>
                  <a:pt x="1382" y="357"/>
                </a:cubicBezTo>
                <a:cubicBezTo>
                  <a:pt x="1343" y="330"/>
                  <a:pt x="1327" y="284"/>
                  <a:pt x="1289" y="258"/>
                </a:cubicBezTo>
                <a:cubicBezTo>
                  <a:pt x="1264" y="219"/>
                  <a:pt x="1199" y="178"/>
                  <a:pt x="1157" y="154"/>
                </a:cubicBezTo>
                <a:cubicBezTo>
                  <a:pt x="1119" y="97"/>
                  <a:pt x="1078" y="44"/>
                  <a:pt x="1009" y="22"/>
                </a:cubicBezTo>
                <a:cubicBezTo>
                  <a:pt x="1002" y="17"/>
                  <a:pt x="976" y="7"/>
                  <a:pt x="976" y="0"/>
                </a:cubicBezTo>
                <a:close/>
              </a:path>
            </a:pathLst>
          </a:cu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08" name="Freeform 3"/>
          <p:cNvSpPr>
            <a:spLocks/>
          </p:cNvSpPr>
          <p:nvPr/>
        </p:nvSpPr>
        <p:spPr bwMode="auto">
          <a:xfrm>
            <a:off x="690563" y="2209800"/>
            <a:ext cx="4398962" cy="2976563"/>
          </a:xfrm>
          <a:custGeom>
            <a:avLst/>
            <a:gdLst>
              <a:gd name="T0" fmla="*/ 2147483646 w 2771"/>
              <a:gd name="T1" fmla="*/ 2147483646 h 1875"/>
              <a:gd name="T2" fmla="*/ 2147483646 w 2771"/>
              <a:gd name="T3" fmla="*/ 2147483646 h 1875"/>
              <a:gd name="T4" fmla="*/ 2147483646 w 2771"/>
              <a:gd name="T5" fmla="*/ 2147483646 h 1875"/>
              <a:gd name="T6" fmla="*/ 2147483646 w 2771"/>
              <a:gd name="T7" fmla="*/ 2147483646 h 1875"/>
              <a:gd name="T8" fmla="*/ 2147483646 w 2771"/>
              <a:gd name="T9" fmla="*/ 2147483646 h 1875"/>
              <a:gd name="T10" fmla="*/ 2147483646 w 2771"/>
              <a:gd name="T11" fmla="*/ 2147483646 h 1875"/>
              <a:gd name="T12" fmla="*/ 2147483646 w 2771"/>
              <a:gd name="T13" fmla="*/ 2147483646 h 1875"/>
              <a:gd name="T14" fmla="*/ 2147483646 w 2771"/>
              <a:gd name="T15" fmla="*/ 2147483646 h 1875"/>
              <a:gd name="T16" fmla="*/ 2147483646 w 2771"/>
              <a:gd name="T17" fmla="*/ 2147483646 h 1875"/>
              <a:gd name="T18" fmla="*/ 2147483646 w 2771"/>
              <a:gd name="T19" fmla="*/ 2147483646 h 1875"/>
              <a:gd name="T20" fmla="*/ 2147483646 w 2771"/>
              <a:gd name="T21" fmla="*/ 2147483646 h 1875"/>
              <a:gd name="T22" fmla="*/ 2147483646 w 2771"/>
              <a:gd name="T23" fmla="*/ 2147483646 h 1875"/>
              <a:gd name="T24" fmla="*/ 2147483646 w 2771"/>
              <a:gd name="T25" fmla="*/ 2147483646 h 1875"/>
              <a:gd name="T26" fmla="*/ 2147483646 w 2771"/>
              <a:gd name="T27" fmla="*/ 2147483646 h 1875"/>
              <a:gd name="T28" fmla="*/ 2147483646 w 2771"/>
              <a:gd name="T29" fmla="*/ 2147483646 h 1875"/>
              <a:gd name="T30" fmla="*/ 2147483646 w 2771"/>
              <a:gd name="T31" fmla="*/ 2147483646 h 1875"/>
              <a:gd name="T32" fmla="*/ 2147483646 w 2771"/>
              <a:gd name="T33" fmla="*/ 2147483646 h 1875"/>
              <a:gd name="T34" fmla="*/ 2147483646 w 2771"/>
              <a:gd name="T35" fmla="*/ 2147483646 h 1875"/>
              <a:gd name="T36" fmla="*/ 2147483646 w 2771"/>
              <a:gd name="T37" fmla="*/ 2147483646 h 1875"/>
              <a:gd name="T38" fmla="*/ 2147483646 w 2771"/>
              <a:gd name="T39" fmla="*/ 2147483646 h 1875"/>
              <a:gd name="T40" fmla="*/ 2147483646 w 2771"/>
              <a:gd name="T41" fmla="*/ 2147483646 h 1875"/>
              <a:gd name="T42" fmla="*/ 2147483646 w 2771"/>
              <a:gd name="T43" fmla="*/ 2147483646 h 1875"/>
              <a:gd name="T44" fmla="*/ 2147483646 w 2771"/>
              <a:gd name="T45" fmla="*/ 2147483646 h 1875"/>
              <a:gd name="T46" fmla="*/ 2147483646 w 2771"/>
              <a:gd name="T47" fmla="*/ 2147483646 h 1875"/>
              <a:gd name="T48" fmla="*/ 2147483646 w 2771"/>
              <a:gd name="T49" fmla="*/ 2147483646 h 1875"/>
              <a:gd name="T50" fmla="*/ 2147483646 w 2771"/>
              <a:gd name="T51" fmla="*/ 2147483646 h 1875"/>
              <a:gd name="T52" fmla="*/ 2147483646 w 2771"/>
              <a:gd name="T53" fmla="*/ 2147483646 h 1875"/>
              <a:gd name="T54" fmla="*/ 2147483646 w 2771"/>
              <a:gd name="T55" fmla="*/ 2147483646 h 1875"/>
              <a:gd name="T56" fmla="*/ 2147483646 w 2771"/>
              <a:gd name="T57" fmla="*/ 2147483646 h 1875"/>
              <a:gd name="T58" fmla="*/ 2147483646 w 2771"/>
              <a:gd name="T59" fmla="*/ 2147483646 h 1875"/>
              <a:gd name="T60" fmla="*/ 2147483646 w 2771"/>
              <a:gd name="T61" fmla="*/ 2147483646 h 1875"/>
              <a:gd name="T62" fmla="*/ 2147483646 w 2771"/>
              <a:gd name="T63" fmla="*/ 2147483646 h 1875"/>
              <a:gd name="T64" fmla="*/ 2147483646 w 2771"/>
              <a:gd name="T65" fmla="*/ 2147483646 h 1875"/>
              <a:gd name="T66" fmla="*/ 2147483646 w 2771"/>
              <a:gd name="T67" fmla="*/ 2147483646 h 1875"/>
              <a:gd name="T68" fmla="*/ 2147483646 w 2771"/>
              <a:gd name="T69" fmla="*/ 2147483646 h 1875"/>
              <a:gd name="T70" fmla="*/ 2147483646 w 2771"/>
              <a:gd name="T71" fmla="*/ 2147483646 h 1875"/>
              <a:gd name="T72" fmla="*/ 2147483646 w 2771"/>
              <a:gd name="T73" fmla="*/ 2147483646 h 1875"/>
              <a:gd name="T74" fmla="*/ 2147483646 w 2771"/>
              <a:gd name="T75" fmla="*/ 2147483646 h 1875"/>
              <a:gd name="T76" fmla="*/ 2147483646 w 2771"/>
              <a:gd name="T77" fmla="*/ 2147483646 h 1875"/>
              <a:gd name="T78" fmla="*/ 2147483646 w 2771"/>
              <a:gd name="T79" fmla="*/ 2147483646 h 1875"/>
              <a:gd name="T80" fmla="*/ 2147483646 w 2771"/>
              <a:gd name="T81" fmla="*/ 2147483646 h 1875"/>
              <a:gd name="T82" fmla="*/ 2147483646 w 2771"/>
              <a:gd name="T83" fmla="*/ 2147483646 h 1875"/>
              <a:gd name="T84" fmla="*/ 2147483646 w 2771"/>
              <a:gd name="T85" fmla="*/ 2147483646 h 1875"/>
              <a:gd name="T86" fmla="*/ 2147483646 w 2771"/>
              <a:gd name="T87" fmla="*/ 2147483646 h 1875"/>
              <a:gd name="T88" fmla="*/ 2147483646 w 2771"/>
              <a:gd name="T89" fmla="*/ 2147483646 h 1875"/>
              <a:gd name="T90" fmla="*/ 2147483646 w 2771"/>
              <a:gd name="T91" fmla="*/ 2147483646 h 1875"/>
              <a:gd name="T92" fmla="*/ 2147483646 w 2771"/>
              <a:gd name="T93" fmla="*/ 2147483646 h 1875"/>
              <a:gd name="T94" fmla="*/ 2147483646 w 2771"/>
              <a:gd name="T95" fmla="*/ 2147483646 h 1875"/>
              <a:gd name="T96" fmla="*/ 2147483646 w 2771"/>
              <a:gd name="T97" fmla="*/ 2147483646 h 1875"/>
              <a:gd name="T98" fmla="*/ 2147483646 w 2771"/>
              <a:gd name="T99" fmla="*/ 2147483646 h 187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71"/>
              <a:gd name="T151" fmla="*/ 0 h 1875"/>
              <a:gd name="T152" fmla="*/ 2771 w 2771"/>
              <a:gd name="T153" fmla="*/ 1875 h 187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71" h="1875">
                <a:moveTo>
                  <a:pt x="1285" y="25"/>
                </a:moveTo>
                <a:cubicBezTo>
                  <a:pt x="1219" y="33"/>
                  <a:pt x="1251" y="27"/>
                  <a:pt x="1186" y="42"/>
                </a:cubicBezTo>
                <a:cubicBezTo>
                  <a:pt x="1179" y="44"/>
                  <a:pt x="1164" y="47"/>
                  <a:pt x="1164" y="47"/>
                </a:cubicBezTo>
                <a:cubicBezTo>
                  <a:pt x="1141" y="63"/>
                  <a:pt x="1112" y="80"/>
                  <a:pt x="1087" y="91"/>
                </a:cubicBezTo>
                <a:cubicBezTo>
                  <a:pt x="1060" y="103"/>
                  <a:pt x="1072" y="89"/>
                  <a:pt x="1049" y="102"/>
                </a:cubicBezTo>
                <a:cubicBezTo>
                  <a:pt x="998" y="131"/>
                  <a:pt x="1035" y="119"/>
                  <a:pt x="999" y="129"/>
                </a:cubicBezTo>
                <a:cubicBezTo>
                  <a:pt x="980" y="148"/>
                  <a:pt x="949" y="191"/>
                  <a:pt x="923" y="201"/>
                </a:cubicBezTo>
                <a:cubicBezTo>
                  <a:pt x="873" y="248"/>
                  <a:pt x="817" y="287"/>
                  <a:pt x="764" y="332"/>
                </a:cubicBezTo>
                <a:cubicBezTo>
                  <a:pt x="743" y="350"/>
                  <a:pt x="739" y="363"/>
                  <a:pt x="714" y="376"/>
                </a:cubicBezTo>
                <a:cubicBezTo>
                  <a:pt x="704" y="391"/>
                  <a:pt x="689" y="409"/>
                  <a:pt x="676" y="420"/>
                </a:cubicBezTo>
                <a:cubicBezTo>
                  <a:pt x="666" y="429"/>
                  <a:pt x="643" y="442"/>
                  <a:pt x="643" y="442"/>
                </a:cubicBezTo>
                <a:cubicBezTo>
                  <a:pt x="627" y="466"/>
                  <a:pt x="607" y="486"/>
                  <a:pt x="588" y="508"/>
                </a:cubicBezTo>
                <a:cubicBezTo>
                  <a:pt x="564" y="536"/>
                  <a:pt x="547" y="581"/>
                  <a:pt x="517" y="601"/>
                </a:cubicBezTo>
                <a:cubicBezTo>
                  <a:pt x="513" y="610"/>
                  <a:pt x="511" y="621"/>
                  <a:pt x="506" y="629"/>
                </a:cubicBezTo>
                <a:cubicBezTo>
                  <a:pt x="502" y="636"/>
                  <a:pt x="493" y="638"/>
                  <a:pt x="489" y="645"/>
                </a:cubicBezTo>
                <a:cubicBezTo>
                  <a:pt x="485" y="652"/>
                  <a:pt x="488" y="660"/>
                  <a:pt x="484" y="667"/>
                </a:cubicBezTo>
                <a:cubicBezTo>
                  <a:pt x="475" y="683"/>
                  <a:pt x="462" y="696"/>
                  <a:pt x="451" y="711"/>
                </a:cubicBezTo>
                <a:cubicBezTo>
                  <a:pt x="425" y="746"/>
                  <a:pt x="410" y="789"/>
                  <a:pt x="380" y="821"/>
                </a:cubicBezTo>
                <a:cubicBezTo>
                  <a:pt x="365" y="861"/>
                  <a:pt x="387" y="810"/>
                  <a:pt x="358" y="853"/>
                </a:cubicBezTo>
                <a:cubicBezTo>
                  <a:pt x="337" y="884"/>
                  <a:pt x="325" y="920"/>
                  <a:pt x="303" y="952"/>
                </a:cubicBezTo>
                <a:cubicBezTo>
                  <a:pt x="269" y="1000"/>
                  <a:pt x="248" y="1059"/>
                  <a:pt x="204" y="1100"/>
                </a:cubicBezTo>
                <a:cubicBezTo>
                  <a:pt x="193" y="1136"/>
                  <a:pt x="207" y="1096"/>
                  <a:pt x="182" y="1139"/>
                </a:cubicBezTo>
                <a:cubicBezTo>
                  <a:pt x="145" y="1201"/>
                  <a:pt x="177" y="1166"/>
                  <a:pt x="144" y="1199"/>
                </a:cubicBezTo>
                <a:cubicBezTo>
                  <a:pt x="137" y="1217"/>
                  <a:pt x="116" y="1248"/>
                  <a:pt x="116" y="1248"/>
                </a:cubicBezTo>
                <a:cubicBezTo>
                  <a:pt x="103" y="1291"/>
                  <a:pt x="75" y="1359"/>
                  <a:pt x="50" y="1397"/>
                </a:cubicBezTo>
                <a:cubicBezTo>
                  <a:pt x="34" y="1448"/>
                  <a:pt x="20" y="1500"/>
                  <a:pt x="1" y="1550"/>
                </a:cubicBezTo>
                <a:cubicBezTo>
                  <a:pt x="5" y="1601"/>
                  <a:pt x="0" y="1635"/>
                  <a:pt x="34" y="1671"/>
                </a:cubicBezTo>
                <a:cubicBezTo>
                  <a:pt x="50" y="1722"/>
                  <a:pt x="74" y="1725"/>
                  <a:pt x="116" y="1748"/>
                </a:cubicBezTo>
                <a:cubicBezTo>
                  <a:pt x="218" y="1804"/>
                  <a:pt x="329" y="1836"/>
                  <a:pt x="445" y="1852"/>
                </a:cubicBezTo>
                <a:cubicBezTo>
                  <a:pt x="525" y="1875"/>
                  <a:pt x="598" y="1841"/>
                  <a:pt x="676" y="1841"/>
                </a:cubicBezTo>
                <a:cubicBezTo>
                  <a:pt x="1353" y="1837"/>
                  <a:pt x="2029" y="1837"/>
                  <a:pt x="2706" y="1835"/>
                </a:cubicBezTo>
                <a:cubicBezTo>
                  <a:pt x="2735" y="1826"/>
                  <a:pt x="2741" y="1808"/>
                  <a:pt x="2749" y="1781"/>
                </a:cubicBezTo>
                <a:cubicBezTo>
                  <a:pt x="2753" y="1725"/>
                  <a:pt x="2759" y="1675"/>
                  <a:pt x="2771" y="1621"/>
                </a:cubicBezTo>
                <a:cubicBezTo>
                  <a:pt x="2769" y="1552"/>
                  <a:pt x="2769" y="1482"/>
                  <a:pt x="2766" y="1413"/>
                </a:cubicBezTo>
                <a:cubicBezTo>
                  <a:pt x="2765" y="1392"/>
                  <a:pt x="2747" y="1381"/>
                  <a:pt x="2733" y="1369"/>
                </a:cubicBezTo>
                <a:cubicBezTo>
                  <a:pt x="2700" y="1341"/>
                  <a:pt x="2679" y="1300"/>
                  <a:pt x="2634" y="1287"/>
                </a:cubicBezTo>
                <a:cubicBezTo>
                  <a:pt x="2577" y="1249"/>
                  <a:pt x="2516" y="1210"/>
                  <a:pt x="2464" y="1166"/>
                </a:cubicBezTo>
                <a:cubicBezTo>
                  <a:pt x="2436" y="1142"/>
                  <a:pt x="2412" y="1113"/>
                  <a:pt x="2376" y="1100"/>
                </a:cubicBezTo>
                <a:cubicBezTo>
                  <a:pt x="2358" y="1074"/>
                  <a:pt x="2309" y="1010"/>
                  <a:pt x="2300" y="985"/>
                </a:cubicBezTo>
                <a:cubicBezTo>
                  <a:pt x="2287" y="950"/>
                  <a:pt x="2278" y="914"/>
                  <a:pt x="2261" y="881"/>
                </a:cubicBezTo>
                <a:cubicBezTo>
                  <a:pt x="2239" y="839"/>
                  <a:pt x="2202" y="811"/>
                  <a:pt x="2179" y="771"/>
                </a:cubicBezTo>
                <a:cubicBezTo>
                  <a:pt x="2146" y="714"/>
                  <a:pt x="2126" y="643"/>
                  <a:pt x="2086" y="590"/>
                </a:cubicBezTo>
                <a:cubicBezTo>
                  <a:pt x="2047" y="538"/>
                  <a:pt x="2006" y="487"/>
                  <a:pt x="1965" y="437"/>
                </a:cubicBezTo>
                <a:cubicBezTo>
                  <a:pt x="1906" y="365"/>
                  <a:pt x="1867" y="263"/>
                  <a:pt x="1773" y="234"/>
                </a:cubicBezTo>
                <a:cubicBezTo>
                  <a:pt x="1750" y="219"/>
                  <a:pt x="1732" y="204"/>
                  <a:pt x="1707" y="195"/>
                </a:cubicBezTo>
                <a:cubicBezTo>
                  <a:pt x="1660" y="162"/>
                  <a:pt x="1614" y="126"/>
                  <a:pt x="1565" y="96"/>
                </a:cubicBezTo>
                <a:cubicBezTo>
                  <a:pt x="1545" y="83"/>
                  <a:pt x="1525" y="64"/>
                  <a:pt x="1504" y="53"/>
                </a:cubicBezTo>
                <a:cubicBezTo>
                  <a:pt x="1482" y="42"/>
                  <a:pt x="1449" y="39"/>
                  <a:pt x="1427" y="31"/>
                </a:cubicBezTo>
                <a:cubicBezTo>
                  <a:pt x="1393" y="18"/>
                  <a:pt x="1359" y="11"/>
                  <a:pt x="1323" y="3"/>
                </a:cubicBezTo>
                <a:cubicBezTo>
                  <a:pt x="1309" y="0"/>
                  <a:pt x="1298" y="18"/>
                  <a:pt x="1285" y="25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0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Decision-tree for insertion sort </a:t>
            </a:r>
            <a:endParaRPr lang="en-US" altLang="en-US" sz="3200">
              <a:solidFill>
                <a:srgbClr val="008A87"/>
              </a:solidFill>
            </a:endParaRPr>
          </a:p>
        </p:txBody>
      </p:sp>
      <p:sp>
        <p:nvSpPr>
          <p:cNvPr id="47110" name="Oval 5"/>
          <p:cNvSpPr>
            <a:spLocks noChangeArrowheads="1"/>
          </p:cNvSpPr>
          <p:nvPr/>
        </p:nvSpPr>
        <p:spPr bwMode="auto">
          <a:xfrm>
            <a:off x="4033838" y="18669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sp>
        <p:nvSpPr>
          <p:cNvPr id="47111" name="Oval 6"/>
          <p:cNvSpPr>
            <a:spLocks noChangeArrowheads="1"/>
          </p:cNvSpPr>
          <p:nvPr/>
        </p:nvSpPr>
        <p:spPr bwMode="auto">
          <a:xfrm>
            <a:off x="19542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1233488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7113" name="AutoShape 8"/>
          <p:cNvCxnSpPr>
            <a:cxnSpLocks noChangeShapeType="1"/>
            <a:stCxn id="47112" idx="0"/>
            <a:endCxn id="47111" idx="3"/>
          </p:cNvCxnSpPr>
          <p:nvPr/>
        </p:nvCxnSpPr>
        <p:spPr bwMode="auto">
          <a:xfrm flipV="1">
            <a:off x="1835150" y="3201988"/>
            <a:ext cx="309563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14" name="Oval 9"/>
          <p:cNvSpPr>
            <a:spLocks noChangeArrowheads="1"/>
          </p:cNvSpPr>
          <p:nvPr/>
        </p:nvSpPr>
        <p:spPr bwMode="auto">
          <a:xfrm>
            <a:off x="2738438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7115" name="Rectangle 10"/>
          <p:cNvSpPr>
            <a:spLocks noChangeArrowheads="1"/>
          </p:cNvSpPr>
          <p:nvPr/>
        </p:nvSpPr>
        <p:spPr bwMode="auto">
          <a:xfrm>
            <a:off x="20177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7116" name="AutoShape 11"/>
          <p:cNvCxnSpPr>
            <a:cxnSpLocks noChangeShapeType="1"/>
            <a:stCxn id="47115" idx="0"/>
            <a:endCxn id="47114" idx="3"/>
          </p:cNvCxnSpPr>
          <p:nvPr/>
        </p:nvCxnSpPr>
        <p:spPr bwMode="auto">
          <a:xfrm flipV="1">
            <a:off x="2619375" y="4075113"/>
            <a:ext cx="30956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17" name="Rectangle 12"/>
          <p:cNvSpPr>
            <a:spLocks noChangeArrowheads="1"/>
          </p:cNvSpPr>
          <p:nvPr/>
        </p:nvSpPr>
        <p:spPr bwMode="auto">
          <a:xfrm>
            <a:off x="35544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7118" name="AutoShape 13"/>
          <p:cNvCxnSpPr>
            <a:cxnSpLocks noChangeShapeType="1"/>
            <a:stCxn id="47117" idx="0"/>
            <a:endCxn id="47114" idx="5"/>
          </p:cNvCxnSpPr>
          <p:nvPr/>
        </p:nvCxnSpPr>
        <p:spPr bwMode="auto">
          <a:xfrm flipH="1" flipV="1">
            <a:off x="3852863" y="4075113"/>
            <a:ext cx="30321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9" name="AutoShape 14"/>
          <p:cNvCxnSpPr>
            <a:cxnSpLocks noChangeShapeType="1"/>
            <a:stCxn id="47111" idx="5"/>
            <a:endCxn id="47114" idx="0"/>
          </p:cNvCxnSpPr>
          <p:nvPr/>
        </p:nvCxnSpPr>
        <p:spPr bwMode="auto">
          <a:xfrm>
            <a:off x="3068638" y="3201988"/>
            <a:ext cx="322262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20" name="Oval 15"/>
          <p:cNvSpPr>
            <a:spLocks noChangeArrowheads="1"/>
          </p:cNvSpPr>
          <p:nvPr/>
        </p:nvSpPr>
        <p:spPr bwMode="auto">
          <a:xfrm>
            <a:off x="58531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7121" name="Rectangle 16"/>
          <p:cNvSpPr>
            <a:spLocks noChangeArrowheads="1"/>
          </p:cNvSpPr>
          <p:nvPr/>
        </p:nvSpPr>
        <p:spPr bwMode="auto">
          <a:xfrm>
            <a:off x="5257800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7122" name="AutoShape 17"/>
          <p:cNvCxnSpPr>
            <a:cxnSpLocks noChangeShapeType="1"/>
            <a:stCxn id="47121" idx="0"/>
            <a:endCxn id="47120" idx="3"/>
          </p:cNvCxnSpPr>
          <p:nvPr/>
        </p:nvCxnSpPr>
        <p:spPr bwMode="auto">
          <a:xfrm flipV="1">
            <a:off x="5859463" y="3201988"/>
            <a:ext cx="184150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23" name="Oval 18"/>
          <p:cNvSpPr>
            <a:spLocks noChangeArrowheads="1"/>
          </p:cNvSpPr>
          <p:nvPr/>
        </p:nvSpPr>
        <p:spPr bwMode="auto">
          <a:xfrm>
            <a:off x="6638925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sp>
        <p:nvSpPr>
          <p:cNvPr id="47124" name="Rectangle 19"/>
          <p:cNvSpPr>
            <a:spLocks noChangeArrowheads="1"/>
          </p:cNvSpPr>
          <p:nvPr/>
        </p:nvSpPr>
        <p:spPr bwMode="auto">
          <a:xfrm>
            <a:off x="5894388" y="4387850"/>
            <a:ext cx="1250950" cy="636588"/>
          </a:xfrm>
          <a:prstGeom prst="rect">
            <a:avLst/>
          </a:prstGeom>
          <a:solidFill>
            <a:srgbClr val="C0C0C0"/>
          </a:solidFill>
          <a:ln w="5715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7125" name="AutoShape 20"/>
          <p:cNvCxnSpPr>
            <a:cxnSpLocks noChangeShapeType="1"/>
            <a:stCxn id="47124" idx="0"/>
            <a:endCxn id="47123" idx="3"/>
          </p:cNvCxnSpPr>
          <p:nvPr/>
        </p:nvCxnSpPr>
        <p:spPr bwMode="auto">
          <a:xfrm flipV="1">
            <a:off x="6519863" y="4075113"/>
            <a:ext cx="309562" cy="2841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26" name="Rectangle 21"/>
          <p:cNvSpPr>
            <a:spLocks noChangeArrowheads="1"/>
          </p:cNvSpPr>
          <p:nvPr/>
        </p:nvSpPr>
        <p:spPr bwMode="auto">
          <a:xfrm>
            <a:off x="74549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7127" name="AutoShape 22"/>
          <p:cNvCxnSpPr>
            <a:cxnSpLocks noChangeShapeType="1"/>
            <a:stCxn id="47126" idx="0"/>
            <a:endCxn id="47123" idx="5"/>
          </p:cNvCxnSpPr>
          <p:nvPr/>
        </p:nvCxnSpPr>
        <p:spPr bwMode="auto">
          <a:xfrm flipH="1" flipV="1">
            <a:off x="7753350" y="4075113"/>
            <a:ext cx="30321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8" name="AutoShape 23"/>
          <p:cNvCxnSpPr>
            <a:cxnSpLocks noChangeShapeType="1"/>
            <a:stCxn id="47120" idx="5"/>
            <a:endCxn id="47123" idx="0"/>
          </p:cNvCxnSpPr>
          <p:nvPr/>
        </p:nvCxnSpPr>
        <p:spPr bwMode="auto">
          <a:xfrm>
            <a:off x="6967538" y="3201988"/>
            <a:ext cx="323850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9" name="AutoShape 24"/>
          <p:cNvCxnSpPr>
            <a:cxnSpLocks noChangeShapeType="1"/>
            <a:stCxn id="47111" idx="7"/>
            <a:endCxn id="47110" idx="3"/>
          </p:cNvCxnSpPr>
          <p:nvPr/>
        </p:nvCxnSpPr>
        <p:spPr bwMode="auto">
          <a:xfrm flipV="1">
            <a:off x="3068638" y="2541588"/>
            <a:ext cx="115570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30" name="AutoShape 25"/>
          <p:cNvCxnSpPr>
            <a:cxnSpLocks noChangeShapeType="1"/>
            <a:stCxn id="47110" idx="5"/>
            <a:endCxn id="47120" idx="1"/>
          </p:cNvCxnSpPr>
          <p:nvPr/>
        </p:nvCxnSpPr>
        <p:spPr bwMode="auto">
          <a:xfrm>
            <a:off x="5148263" y="2541588"/>
            <a:ext cx="89535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31" name="Text Box 26"/>
          <p:cNvSpPr txBox="1">
            <a:spLocks noChangeArrowheads="1"/>
          </p:cNvSpPr>
          <p:nvPr/>
        </p:nvSpPr>
        <p:spPr bwMode="auto">
          <a:xfrm>
            <a:off x="577850" y="5189538"/>
            <a:ext cx="8407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6688" indent="-166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Each internal node is labeled 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 for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Î 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{1, 2,…,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left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right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47132" name="Text Box 27"/>
          <p:cNvSpPr txBox="1">
            <a:spLocks noChangeArrowheads="1"/>
          </p:cNvSpPr>
          <p:nvPr/>
        </p:nvSpPr>
        <p:spPr bwMode="auto">
          <a:xfrm>
            <a:off x="1519238" y="1155700"/>
            <a:ext cx="476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Sort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ñ = &lt;9,4,6&gt;</a:t>
            </a:r>
            <a:endParaRPr lang="en-US" altLang="en-US">
              <a:latin typeface="Symbol" panose="05050102010706020507" pitchFamily="18" charset="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33" name="Text Box 28"/>
          <p:cNvSpPr txBox="1">
            <a:spLocks noChangeArrowheads="1"/>
          </p:cNvSpPr>
          <p:nvPr/>
        </p:nvSpPr>
        <p:spPr bwMode="auto">
          <a:xfrm>
            <a:off x="3009900" y="22002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34" name="Text Box 29"/>
          <p:cNvSpPr txBox="1">
            <a:spLocks noChangeArrowheads="1"/>
          </p:cNvSpPr>
          <p:nvPr/>
        </p:nvSpPr>
        <p:spPr bwMode="auto">
          <a:xfrm>
            <a:off x="1573213" y="29670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35" name="Text Box 30"/>
          <p:cNvSpPr txBox="1">
            <a:spLocks noChangeArrowheads="1"/>
          </p:cNvSpPr>
          <p:nvPr/>
        </p:nvSpPr>
        <p:spPr bwMode="auto">
          <a:xfrm>
            <a:off x="2428875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36" name="Text Box 31"/>
          <p:cNvSpPr txBox="1">
            <a:spLocks noChangeArrowheads="1"/>
          </p:cNvSpPr>
          <p:nvPr/>
        </p:nvSpPr>
        <p:spPr bwMode="auto">
          <a:xfrm>
            <a:off x="5464175" y="300831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37" name="Text Box 32"/>
          <p:cNvSpPr txBox="1">
            <a:spLocks noChangeArrowheads="1"/>
          </p:cNvSpPr>
          <p:nvPr/>
        </p:nvSpPr>
        <p:spPr bwMode="auto">
          <a:xfrm>
            <a:off x="6329363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38" name="Text Box 33"/>
          <p:cNvSpPr txBox="1">
            <a:spLocks noChangeArrowheads="1"/>
          </p:cNvSpPr>
          <p:nvPr/>
        </p:nvSpPr>
        <p:spPr bwMode="auto">
          <a:xfrm>
            <a:off x="5430838" y="216535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7139" name="Text Box 34"/>
          <p:cNvSpPr txBox="1">
            <a:spLocks noChangeArrowheads="1"/>
          </p:cNvSpPr>
          <p:nvPr/>
        </p:nvSpPr>
        <p:spPr bwMode="auto">
          <a:xfrm>
            <a:off x="3221038" y="29733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7140" name="Text Box 35"/>
          <p:cNvSpPr txBox="1">
            <a:spLocks noChangeArrowheads="1"/>
          </p:cNvSpPr>
          <p:nvPr/>
        </p:nvSpPr>
        <p:spPr bwMode="auto">
          <a:xfrm>
            <a:off x="4070350" y="40100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7141" name="Text Box 36"/>
          <p:cNvSpPr txBox="1">
            <a:spLocks noChangeArrowheads="1"/>
          </p:cNvSpPr>
          <p:nvPr/>
        </p:nvSpPr>
        <p:spPr bwMode="auto">
          <a:xfrm>
            <a:off x="7207250" y="29432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7142" name="Text Box 37"/>
          <p:cNvSpPr txBox="1">
            <a:spLocks noChangeArrowheads="1"/>
          </p:cNvSpPr>
          <p:nvPr/>
        </p:nvSpPr>
        <p:spPr bwMode="auto">
          <a:xfrm>
            <a:off x="8001000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7143" name="Rectangle 38"/>
          <p:cNvSpPr>
            <a:spLocks noChangeArrowheads="1"/>
          </p:cNvSpPr>
          <p:nvPr/>
        </p:nvSpPr>
        <p:spPr bwMode="auto">
          <a:xfrm>
            <a:off x="6003925" y="1679575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7144" name="Text Box 39"/>
          <p:cNvSpPr txBox="1">
            <a:spLocks noChangeArrowheads="1"/>
          </p:cNvSpPr>
          <p:nvPr/>
        </p:nvSpPr>
        <p:spPr bwMode="auto">
          <a:xfrm>
            <a:off x="5984875" y="161131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7145" name="Line 40"/>
          <p:cNvSpPr>
            <a:spLocks noChangeShapeType="1"/>
          </p:cNvSpPr>
          <p:nvPr/>
        </p:nvSpPr>
        <p:spPr bwMode="auto">
          <a:xfrm>
            <a:off x="6299200" y="14128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46" name="Rectangle 41"/>
          <p:cNvSpPr>
            <a:spLocks noChangeArrowheads="1"/>
          </p:cNvSpPr>
          <p:nvPr/>
        </p:nvSpPr>
        <p:spPr bwMode="auto">
          <a:xfrm>
            <a:off x="247650" y="2789238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7147" name="Text Box 42"/>
          <p:cNvSpPr txBox="1">
            <a:spLocks noChangeArrowheads="1"/>
          </p:cNvSpPr>
          <p:nvPr/>
        </p:nvSpPr>
        <p:spPr bwMode="auto">
          <a:xfrm>
            <a:off x="233363" y="2720975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7148" name="Line 43"/>
          <p:cNvSpPr>
            <a:spLocks noChangeShapeType="1"/>
          </p:cNvSpPr>
          <p:nvPr/>
        </p:nvSpPr>
        <p:spPr bwMode="auto">
          <a:xfrm>
            <a:off x="839788" y="26273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49" name="Rectangle 44"/>
          <p:cNvSpPr>
            <a:spLocks noChangeArrowheads="1"/>
          </p:cNvSpPr>
          <p:nvPr/>
        </p:nvSpPr>
        <p:spPr bwMode="auto">
          <a:xfrm>
            <a:off x="7339013" y="2593975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7150" name="Text Box 45"/>
          <p:cNvSpPr txBox="1">
            <a:spLocks noChangeArrowheads="1"/>
          </p:cNvSpPr>
          <p:nvPr/>
        </p:nvSpPr>
        <p:spPr bwMode="auto">
          <a:xfrm>
            <a:off x="7319963" y="2525713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7151" name="Line 46"/>
          <p:cNvSpPr>
            <a:spLocks noChangeShapeType="1"/>
          </p:cNvSpPr>
          <p:nvPr/>
        </p:nvSpPr>
        <p:spPr bwMode="auto">
          <a:xfrm>
            <a:off x="7913688" y="24034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52" name="Text Box 47"/>
          <p:cNvSpPr txBox="1">
            <a:spLocks noChangeArrowheads="1"/>
          </p:cNvSpPr>
          <p:nvPr/>
        </p:nvSpPr>
        <p:spPr bwMode="auto">
          <a:xfrm>
            <a:off x="6016625" y="19462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53" name="Text Box 48"/>
          <p:cNvSpPr txBox="1">
            <a:spLocks noChangeArrowheads="1"/>
          </p:cNvSpPr>
          <p:nvPr/>
        </p:nvSpPr>
        <p:spPr bwMode="auto">
          <a:xfrm>
            <a:off x="6330950" y="19351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54" name="Text Box 49"/>
          <p:cNvSpPr txBox="1">
            <a:spLocks noChangeArrowheads="1"/>
          </p:cNvSpPr>
          <p:nvPr/>
        </p:nvSpPr>
        <p:spPr bwMode="auto">
          <a:xfrm>
            <a:off x="554038" y="308133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55" name="Text Box 50"/>
          <p:cNvSpPr txBox="1">
            <a:spLocks noChangeArrowheads="1"/>
          </p:cNvSpPr>
          <p:nvPr/>
        </p:nvSpPr>
        <p:spPr bwMode="auto">
          <a:xfrm>
            <a:off x="868363" y="307022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56" name="Text Box 51"/>
          <p:cNvSpPr txBox="1">
            <a:spLocks noChangeArrowheads="1"/>
          </p:cNvSpPr>
          <p:nvPr/>
        </p:nvSpPr>
        <p:spPr bwMode="auto">
          <a:xfrm>
            <a:off x="7691438" y="28860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57" name="Text Box 52"/>
          <p:cNvSpPr txBox="1">
            <a:spLocks noChangeArrowheads="1"/>
          </p:cNvSpPr>
          <p:nvPr/>
        </p:nvSpPr>
        <p:spPr bwMode="auto">
          <a:xfrm>
            <a:off x="8005763" y="28749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58" name="Rectangle 53"/>
          <p:cNvSpPr>
            <a:spLocks noChangeArrowheads="1"/>
          </p:cNvSpPr>
          <p:nvPr/>
        </p:nvSpPr>
        <p:spPr bwMode="auto">
          <a:xfrm>
            <a:off x="8086725" y="3467100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7159" name="Text Box 54"/>
          <p:cNvSpPr txBox="1">
            <a:spLocks noChangeArrowheads="1"/>
          </p:cNvSpPr>
          <p:nvPr/>
        </p:nvSpPr>
        <p:spPr bwMode="auto">
          <a:xfrm>
            <a:off x="8067675" y="337026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7160" name="Line 55"/>
          <p:cNvSpPr>
            <a:spLocks noChangeShapeType="1"/>
          </p:cNvSpPr>
          <p:nvPr/>
        </p:nvSpPr>
        <p:spPr bwMode="auto">
          <a:xfrm>
            <a:off x="8661400" y="3276600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61" name="Text Box 56"/>
          <p:cNvSpPr txBox="1">
            <a:spLocks noChangeArrowheads="1"/>
          </p:cNvSpPr>
          <p:nvPr/>
        </p:nvSpPr>
        <p:spPr bwMode="auto">
          <a:xfrm>
            <a:off x="8115300" y="37496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62" name="Text Box 57"/>
          <p:cNvSpPr txBox="1">
            <a:spLocks noChangeArrowheads="1"/>
          </p:cNvSpPr>
          <p:nvPr/>
        </p:nvSpPr>
        <p:spPr bwMode="auto">
          <a:xfrm>
            <a:off x="8753475" y="3748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63" name="Rectangle 58"/>
          <p:cNvSpPr>
            <a:spLocks noChangeArrowheads="1"/>
          </p:cNvSpPr>
          <p:nvPr/>
        </p:nvSpPr>
        <p:spPr bwMode="auto">
          <a:xfrm>
            <a:off x="3995738" y="3213100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7164" name="Text Box 59"/>
          <p:cNvSpPr txBox="1">
            <a:spLocks noChangeArrowheads="1"/>
          </p:cNvSpPr>
          <p:nvPr/>
        </p:nvSpPr>
        <p:spPr bwMode="auto">
          <a:xfrm>
            <a:off x="3981450" y="3144838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7165" name="Line 60"/>
          <p:cNvSpPr>
            <a:spLocks noChangeShapeType="1"/>
          </p:cNvSpPr>
          <p:nvPr/>
        </p:nvSpPr>
        <p:spPr bwMode="auto">
          <a:xfrm>
            <a:off x="4581525" y="29702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66" name="Text Box 61"/>
          <p:cNvSpPr txBox="1">
            <a:spLocks noChangeArrowheads="1"/>
          </p:cNvSpPr>
          <p:nvPr/>
        </p:nvSpPr>
        <p:spPr bwMode="auto">
          <a:xfrm>
            <a:off x="4054475" y="3505200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67" name="Text Box 62"/>
          <p:cNvSpPr txBox="1">
            <a:spLocks noChangeArrowheads="1"/>
          </p:cNvSpPr>
          <p:nvPr/>
        </p:nvSpPr>
        <p:spPr bwMode="auto">
          <a:xfrm>
            <a:off x="4616450" y="3494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68" name="Text Box 63"/>
          <p:cNvSpPr txBox="1">
            <a:spLocks noChangeArrowheads="1"/>
          </p:cNvSpPr>
          <p:nvPr/>
        </p:nvSpPr>
        <p:spPr bwMode="auto">
          <a:xfrm>
            <a:off x="120650" y="22494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7169" name="Text Box 64"/>
          <p:cNvSpPr txBox="1">
            <a:spLocks noChangeArrowheads="1"/>
          </p:cNvSpPr>
          <p:nvPr/>
        </p:nvSpPr>
        <p:spPr bwMode="auto">
          <a:xfrm>
            <a:off x="8212138" y="2543175"/>
            <a:ext cx="115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7170" name="Text Box 65"/>
          <p:cNvSpPr txBox="1">
            <a:spLocks noChangeArrowheads="1"/>
          </p:cNvSpPr>
          <p:nvPr/>
        </p:nvSpPr>
        <p:spPr bwMode="auto">
          <a:xfrm>
            <a:off x="6886575" y="16271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</a:p>
        </p:txBody>
      </p:sp>
      <p:sp>
        <p:nvSpPr>
          <p:cNvPr id="47171" name="Rectangle 66"/>
          <p:cNvSpPr>
            <a:spLocks noChangeArrowheads="1"/>
          </p:cNvSpPr>
          <p:nvPr/>
        </p:nvSpPr>
        <p:spPr bwMode="auto">
          <a:xfrm>
            <a:off x="6083300" y="4989513"/>
            <a:ext cx="1093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4</a:t>
            </a:r>
            <a:r>
              <a:rPr lang="en-US" altLang="en-US" sz="2400">
                <a:solidFill>
                  <a:schemeClr val="hlink"/>
                </a:solidFill>
                <a:latin typeface="Symbol" panose="05050102010706020507" pitchFamily="18" charset="2"/>
              </a:rPr>
              <a:t>&lt;</a:t>
            </a:r>
            <a:r>
              <a:rPr lang="en-US" altLang="en-US" sz="2400">
                <a:solidFill>
                  <a:schemeClr val="hlink"/>
                </a:solidFill>
              </a:rPr>
              <a:t>6 </a:t>
            </a:r>
            <a:r>
              <a:rPr lang="en-US" altLang="en-US" sz="2400">
                <a:solidFill>
                  <a:schemeClr val="hlink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</a:t>
            </a:r>
            <a:r>
              <a:rPr lang="en-US" altLang="en-US" sz="2400">
                <a:solidFill>
                  <a:schemeClr val="hlink"/>
                </a:solidFill>
              </a:rPr>
              <a:t> 9</a:t>
            </a:r>
          </a:p>
        </p:txBody>
      </p:sp>
      <p:sp>
        <p:nvSpPr>
          <p:cNvPr id="47172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47173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6D86CE9E-91FD-40DA-9D45-BB2A2DE799CC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31" name="Freeform 2"/>
          <p:cNvSpPr>
            <a:spLocks/>
          </p:cNvSpPr>
          <p:nvPr/>
        </p:nvSpPr>
        <p:spPr bwMode="auto">
          <a:xfrm>
            <a:off x="5103813" y="2444750"/>
            <a:ext cx="3760787" cy="3152775"/>
          </a:xfrm>
          <a:custGeom>
            <a:avLst/>
            <a:gdLst>
              <a:gd name="T0" fmla="*/ 2147483646 w 2369"/>
              <a:gd name="T1" fmla="*/ 0 h 1986"/>
              <a:gd name="T2" fmla="*/ 2147483646 w 2369"/>
              <a:gd name="T3" fmla="*/ 2147483646 h 1986"/>
              <a:gd name="T4" fmla="*/ 2147483646 w 2369"/>
              <a:gd name="T5" fmla="*/ 2147483646 h 1986"/>
              <a:gd name="T6" fmla="*/ 2147483646 w 2369"/>
              <a:gd name="T7" fmla="*/ 2147483646 h 1986"/>
              <a:gd name="T8" fmla="*/ 2147483646 w 2369"/>
              <a:gd name="T9" fmla="*/ 2147483646 h 1986"/>
              <a:gd name="T10" fmla="*/ 2147483646 w 2369"/>
              <a:gd name="T11" fmla="*/ 2147483646 h 1986"/>
              <a:gd name="T12" fmla="*/ 2147483646 w 2369"/>
              <a:gd name="T13" fmla="*/ 2147483646 h 1986"/>
              <a:gd name="T14" fmla="*/ 2147483646 w 2369"/>
              <a:gd name="T15" fmla="*/ 2147483646 h 1986"/>
              <a:gd name="T16" fmla="*/ 2147483646 w 2369"/>
              <a:gd name="T17" fmla="*/ 2147483646 h 1986"/>
              <a:gd name="T18" fmla="*/ 2147483646 w 2369"/>
              <a:gd name="T19" fmla="*/ 2147483646 h 1986"/>
              <a:gd name="T20" fmla="*/ 2147483646 w 2369"/>
              <a:gd name="T21" fmla="*/ 2147483646 h 1986"/>
              <a:gd name="T22" fmla="*/ 2147483646 w 2369"/>
              <a:gd name="T23" fmla="*/ 2147483646 h 1986"/>
              <a:gd name="T24" fmla="*/ 0 w 2369"/>
              <a:gd name="T25" fmla="*/ 2147483646 h 1986"/>
              <a:gd name="T26" fmla="*/ 2147483646 w 2369"/>
              <a:gd name="T27" fmla="*/ 2147483646 h 1986"/>
              <a:gd name="T28" fmla="*/ 2147483646 w 2369"/>
              <a:gd name="T29" fmla="*/ 2147483646 h 1986"/>
              <a:gd name="T30" fmla="*/ 2147483646 w 2369"/>
              <a:gd name="T31" fmla="*/ 2147483646 h 1986"/>
              <a:gd name="T32" fmla="*/ 2147483646 w 2369"/>
              <a:gd name="T33" fmla="*/ 2147483646 h 1986"/>
              <a:gd name="T34" fmla="*/ 2147483646 w 2369"/>
              <a:gd name="T35" fmla="*/ 2147483646 h 1986"/>
              <a:gd name="T36" fmla="*/ 2147483646 w 2369"/>
              <a:gd name="T37" fmla="*/ 2147483646 h 1986"/>
              <a:gd name="T38" fmla="*/ 2147483646 w 2369"/>
              <a:gd name="T39" fmla="*/ 2147483646 h 1986"/>
              <a:gd name="T40" fmla="*/ 2147483646 w 2369"/>
              <a:gd name="T41" fmla="*/ 2147483646 h 1986"/>
              <a:gd name="T42" fmla="*/ 2147483646 w 2369"/>
              <a:gd name="T43" fmla="*/ 2147483646 h 1986"/>
              <a:gd name="T44" fmla="*/ 2147483646 w 2369"/>
              <a:gd name="T45" fmla="*/ 2147483646 h 1986"/>
              <a:gd name="T46" fmla="*/ 2147483646 w 2369"/>
              <a:gd name="T47" fmla="*/ 2147483646 h 1986"/>
              <a:gd name="T48" fmla="*/ 2147483646 w 2369"/>
              <a:gd name="T49" fmla="*/ 2147483646 h 1986"/>
              <a:gd name="T50" fmla="*/ 2147483646 w 2369"/>
              <a:gd name="T51" fmla="*/ 2147483646 h 1986"/>
              <a:gd name="T52" fmla="*/ 2147483646 w 2369"/>
              <a:gd name="T53" fmla="*/ 2147483646 h 1986"/>
              <a:gd name="T54" fmla="*/ 2147483646 w 2369"/>
              <a:gd name="T55" fmla="*/ 2147483646 h 1986"/>
              <a:gd name="T56" fmla="*/ 2147483646 w 2369"/>
              <a:gd name="T57" fmla="*/ 2147483646 h 1986"/>
              <a:gd name="T58" fmla="*/ 2147483646 w 2369"/>
              <a:gd name="T59" fmla="*/ 2147483646 h 1986"/>
              <a:gd name="T60" fmla="*/ 2147483646 w 2369"/>
              <a:gd name="T61" fmla="*/ 2147483646 h 1986"/>
              <a:gd name="T62" fmla="*/ 2147483646 w 2369"/>
              <a:gd name="T63" fmla="*/ 2147483646 h 1986"/>
              <a:gd name="T64" fmla="*/ 2147483646 w 2369"/>
              <a:gd name="T65" fmla="*/ 2147483646 h 1986"/>
              <a:gd name="T66" fmla="*/ 2147483646 w 2369"/>
              <a:gd name="T67" fmla="*/ 2147483646 h 1986"/>
              <a:gd name="T68" fmla="*/ 2147483646 w 2369"/>
              <a:gd name="T69" fmla="*/ 2147483646 h 1986"/>
              <a:gd name="T70" fmla="*/ 2147483646 w 2369"/>
              <a:gd name="T71" fmla="*/ 2147483646 h 1986"/>
              <a:gd name="T72" fmla="*/ 2147483646 w 2369"/>
              <a:gd name="T73" fmla="*/ 2147483646 h 1986"/>
              <a:gd name="T74" fmla="*/ 2147483646 w 2369"/>
              <a:gd name="T75" fmla="*/ 2147483646 h 1986"/>
              <a:gd name="T76" fmla="*/ 2147483646 w 2369"/>
              <a:gd name="T77" fmla="*/ 2147483646 h 1986"/>
              <a:gd name="T78" fmla="*/ 2147483646 w 2369"/>
              <a:gd name="T79" fmla="*/ 2147483646 h 1986"/>
              <a:gd name="T80" fmla="*/ 2147483646 w 2369"/>
              <a:gd name="T81" fmla="*/ 2147483646 h 1986"/>
              <a:gd name="T82" fmla="*/ 2147483646 w 2369"/>
              <a:gd name="T83" fmla="*/ 2147483646 h 1986"/>
              <a:gd name="T84" fmla="*/ 2147483646 w 2369"/>
              <a:gd name="T85" fmla="*/ 2147483646 h 1986"/>
              <a:gd name="T86" fmla="*/ 2147483646 w 2369"/>
              <a:gd name="T87" fmla="*/ 2147483646 h 1986"/>
              <a:gd name="T88" fmla="*/ 2147483646 w 2369"/>
              <a:gd name="T89" fmla="*/ 2147483646 h 1986"/>
              <a:gd name="T90" fmla="*/ 2147483646 w 2369"/>
              <a:gd name="T91" fmla="*/ 2147483646 h 1986"/>
              <a:gd name="T92" fmla="*/ 2147483646 w 2369"/>
              <a:gd name="T93" fmla="*/ 2147483646 h 1986"/>
              <a:gd name="T94" fmla="*/ 2147483646 w 2369"/>
              <a:gd name="T95" fmla="*/ 2147483646 h 1986"/>
              <a:gd name="T96" fmla="*/ 2147483646 w 2369"/>
              <a:gd name="T97" fmla="*/ 0 h 19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369"/>
              <a:gd name="T148" fmla="*/ 0 h 1986"/>
              <a:gd name="T149" fmla="*/ 2369 w 2369"/>
              <a:gd name="T150" fmla="*/ 1986 h 198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369" h="1986">
                <a:moveTo>
                  <a:pt x="976" y="0"/>
                </a:moveTo>
                <a:cubicBezTo>
                  <a:pt x="867" y="4"/>
                  <a:pt x="767" y="12"/>
                  <a:pt x="658" y="16"/>
                </a:cubicBezTo>
                <a:cubicBezTo>
                  <a:pt x="635" y="22"/>
                  <a:pt x="615" y="33"/>
                  <a:pt x="592" y="38"/>
                </a:cubicBezTo>
                <a:cubicBezTo>
                  <a:pt x="549" y="71"/>
                  <a:pt x="538" y="80"/>
                  <a:pt x="488" y="99"/>
                </a:cubicBezTo>
                <a:cubicBezTo>
                  <a:pt x="468" y="118"/>
                  <a:pt x="448" y="141"/>
                  <a:pt x="433" y="165"/>
                </a:cubicBezTo>
                <a:cubicBezTo>
                  <a:pt x="422" y="201"/>
                  <a:pt x="353" y="268"/>
                  <a:pt x="323" y="296"/>
                </a:cubicBezTo>
                <a:cubicBezTo>
                  <a:pt x="300" y="342"/>
                  <a:pt x="260" y="391"/>
                  <a:pt x="208" y="400"/>
                </a:cubicBezTo>
                <a:cubicBezTo>
                  <a:pt x="188" y="431"/>
                  <a:pt x="162" y="457"/>
                  <a:pt x="142" y="488"/>
                </a:cubicBezTo>
                <a:cubicBezTo>
                  <a:pt x="131" y="504"/>
                  <a:pt x="98" y="527"/>
                  <a:pt x="98" y="527"/>
                </a:cubicBezTo>
                <a:cubicBezTo>
                  <a:pt x="91" y="559"/>
                  <a:pt x="80" y="577"/>
                  <a:pt x="60" y="603"/>
                </a:cubicBezTo>
                <a:cubicBezTo>
                  <a:pt x="52" y="613"/>
                  <a:pt x="46" y="625"/>
                  <a:pt x="38" y="636"/>
                </a:cubicBezTo>
                <a:cubicBezTo>
                  <a:pt x="33" y="643"/>
                  <a:pt x="22" y="658"/>
                  <a:pt x="22" y="658"/>
                </a:cubicBezTo>
                <a:cubicBezTo>
                  <a:pt x="8" y="699"/>
                  <a:pt x="8" y="747"/>
                  <a:pt x="0" y="790"/>
                </a:cubicBezTo>
                <a:cubicBezTo>
                  <a:pt x="2" y="817"/>
                  <a:pt x="12" y="907"/>
                  <a:pt x="33" y="933"/>
                </a:cubicBezTo>
                <a:cubicBezTo>
                  <a:pt x="52" y="956"/>
                  <a:pt x="78" y="962"/>
                  <a:pt x="104" y="971"/>
                </a:cubicBezTo>
                <a:cubicBezTo>
                  <a:pt x="120" y="987"/>
                  <a:pt x="131" y="1004"/>
                  <a:pt x="148" y="1020"/>
                </a:cubicBezTo>
                <a:cubicBezTo>
                  <a:pt x="159" y="1057"/>
                  <a:pt x="143" y="1018"/>
                  <a:pt x="170" y="1048"/>
                </a:cubicBezTo>
                <a:cubicBezTo>
                  <a:pt x="207" y="1090"/>
                  <a:pt x="228" y="1154"/>
                  <a:pt x="285" y="1174"/>
                </a:cubicBezTo>
                <a:cubicBezTo>
                  <a:pt x="307" y="1196"/>
                  <a:pt x="327" y="1214"/>
                  <a:pt x="356" y="1223"/>
                </a:cubicBezTo>
                <a:cubicBezTo>
                  <a:pt x="370" y="1263"/>
                  <a:pt x="419" y="1286"/>
                  <a:pt x="444" y="1322"/>
                </a:cubicBezTo>
                <a:cubicBezTo>
                  <a:pt x="450" y="1340"/>
                  <a:pt x="460" y="1353"/>
                  <a:pt x="466" y="1371"/>
                </a:cubicBezTo>
                <a:cubicBezTo>
                  <a:pt x="479" y="1409"/>
                  <a:pt x="481" y="1445"/>
                  <a:pt x="499" y="1481"/>
                </a:cubicBezTo>
                <a:cubicBezTo>
                  <a:pt x="516" y="1557"/>
                  <a:pt x="498" y="1470"/>
                  <a:pt x="510" y="1657"/>
                </a:cubicBezTo>
                <a:cubicBezTo>
                  <a:pt x="514" y="1725"/>
                  <a:pt x="737" y="1716"/>
                  <a:pt x="757" y="1717"/>
                </a:cubicBezTo>
                <a:cubicBezTo>
                  <a:pt x="849" y="1734"/>
                  <a:pt x="946" y="1727"/>
                  <a:pt x="1036" y="1755"/>
                </a:cubicBezTo>
                <a:cubicBezTo>
                  <a:pt x="1446" y="1753"/>
                  <a:pt x="1943" y="1986"/>
                  <a:pt x="2265" y="1733"/>
                </a:cubicBezTo>
                <a:cubicBezTo>
                  <a:pt x="2270" y="1729"/>
                  <a:pt x="2276" y="1730"/>
                  <a:pt x="2282" y="1728"/>
                </a:cubicBezTo>
                <a:cubicBezTo>
                  <a:pt x="2289" y="1723"/>
                  <a:pt x="2311" y="1709"/>
                  <a:pt x="2315" y="1701"/>
                </a:cubicBezTo>
                <a:cubicBezTo>
                  <a:pt x="2320" y="1691"/>
                  <a:pt x="2317" y="1679"/>
                  <a:pt x="2320" y="1668"/>
                </a:cubicBezTo>
                <a:cubicBezTo>
                  <a:pt x="2323" y="1656"/>
                  <a:pt x="2335" y="1639"/>
                  <a:pt x="2342" y="1629"/>
                </a:cubicBezTo>
                <a:cubicBezTo>
                  <a:pt x="2361" y="1511"/>
                  <a:pt x="2369" y="1382"/>
                  <a:pt x="2337" y="1267"/>
                </a:cubicBezTo>
                <a:cubicBezTo>
                  <a:pt x="2331" y="1245"/>
                  <a:pt x="2279" y="1168"/>
                  <a:pt x="2265" y="1146"/>
                </a:cubicBezTo>
                <a:cubicBezTo>
                  <a:pt x="2239" y="1062"/>
                  <a:pt x="2172" y="997"/>
                  <a:pt x="2106" y="943"/>
                </a:cubicBezTo>
                <a:cubicBezTo>
                  <a:pt x="2083" y="924"/>
                  <a:pt x="2053" y="917"/>
                  <a:pt x="2029" y="900"/>
                </a:cubicBezTo>
                <a:cubicBezTo>
                  <a:pt x="1998" y="878"/>
                  <a:pt x="1968" y="855"/>
                  <a:pt x="1936" y="834"/>
                </a:cubicBezTo>
                <a:cubicBezTo>
                  <a:pt x="1929" y="809"/>
                  <a:pt x="1903" y="793"/>
                  <a:pt x="1881" y="779"/>
                </a:cubicBezTo>
                <a:cubicBezTo>
                  <a:pt x="1868" y="759"/>
                  <a:pt x="1855" y="750"/>
                  <a:pt x="1837" y="735"/>
                </a:cubicBezTo>
                <a:cubicBezTo>
                  <a:pt x="1819" y="720"/>
                  <a:pt x="1813" y="704"/>
                  <a:pt x="1793" y="691"/>
                </a:cubicBezTo>
                <a:cubicBezTo>
                  <a:pt x="1776" y="667"/>
                  <a:pt x="1764" y="648"/>
                  <a:pt x="1739" y="631"/>
                </a:cubicBezTo>
                <a:cubicBezTo>
                  <a:pt x="1712" y="589"/>
                  <a:pt x="1748" y="638"/>
                  <a:pt x="1706" y="603"/>
                </a:cubicBezTo>
                <a:cubicBezTo>
                  <a:pt x="1699" y="597"/>
                  <a:pt x="1696" y="587"/>
                  <a:pt x="1689" y="581"/>
                </a:cubicBezTo>
                <a:cubicBezTo>
                  <a:pt x="1677" y="571"/>
                  <a:pt x="1651" y="554"/>
                  <a:pt x="1651" y="554"/>
                </a:cubicBezTo>
                <a:cubicBezTo>
                  <a:pt x="1638" y="535"/>
                  <a:pt x="1600" y="496"/>
                  <a:pt x="1580" y="488"/>
                </a:cubicBezTo>
                <a:cubicBezTo>
                  <a:pt x="1540" y="450"/>
                  <a:pt x="1484" y="416"/>
                  <a:pt x="1437" y="389"/>
                </a:cubicBezTo>
                <a:cubicBezTo>
                  <a:pt x="1417" y="377"/>
                  <a:pt x="1405" y="364"/>
                  <a:pt x="1382" y="357"/>
                </a:cubicBezTo>
                <a:cubicBezTo>
                  <a:pt x="1343" y="330"/>
                  <a:pt x="1327" y="284"/>
                  <a:pt x="1289" y="258"/>
                </a:cubicBezTo>
                <a:cubicBezTo>
                  <a:pt x="1264" y="219"/>
                  <a:pt x="1199" y="178"/>
                  <a:pt x="1157" y="154"/>
                </a:cubicBezTo>
                <a:cubicBezTo>
                  <a:pt x="1119" y="97"/>
                  <a:pt x="1078" y="44"/>
                  <a:pt x="1009" y="22"/>
                </a:cubicBezTo>
                <a:cubicBezTo>
                  <a:pt x="1002" y="17"/>
                  <a:pt x="976" y="7"/>
                  <a:pt x="976" y="0"/>
                </a:cubicBezTo>
                <a:close/>
              </a:path>
            </a:pathLst>
          </a:cu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32" name="Freeform 3"/>
          <p:cNvSpPr>
            <a:spLocks/>
          </p:cNvSpPr>
          <p:nvPr/>
        </p:nvSpPr>
        <p:spPr bwMode="auto">
          <a:xfrm>
            <a:off x="690563" y="2209800"/>
            <a:ext cx="4398962" cy="2976563"/>
          </a:xfrm>
          <a:custGeom>
            <a:avLst/>
            <a:gdLst>
              <a:gd name="T0" fmla="*/ 2147483646 w 2771"/>
              <a:gd name="T1" fmla="*/ 2147483646 h 1875"/>
              <a:gd name="T2" fmla="*/ 2147483646 w 2771"/>
              <a:gd name="T3" fmla="*/ 2147483646 h 1875"/>
              <a:gd name="T4" fmla="*/ 2147483646 w 2771"/>
              <a:gd name="T5" fmla="*/ 2147483646 h 1875"/>
              <a:gd name="T6" fmla="*/ 2147483646 w 2771"/>
              <a:gd name="T7" fmla="*/ 2147483646 h 1875"/>
              <a:gd name="T8" fmla="*/ 2147483646 w 2771"/>
              <a:gd name="T9" fmla="*/ 2147483646 h 1875"/>
              <a:gd name="T10" fmla="*/ 2147483646 w 2771"/>
              <a:gd name="T11" fmla="*/ 2147483646 h 1875"/>
              <a:gd name="T12" fmla="*/ 2147483646 w 2771"/>
              <a:gd name="T13" fmla="*/ 2147483646 h 1875"/>
              <a:gd name="T14" fmla="*/ 2147483646 w 2771"/>
              <a:gd name="T15" fmla="*/ 2147483646 h 1875"/>
              <a:gd name="T16" fmla="*/ 2147483646 w 2771"/>
              <a:gd name="T17" fmla="*/ 2147483646 h 1875"/>
              <a:gd name="T18" fmla="*/ 2147483646 w 2771"/>
              <a:gd name="T19" fmla="*/ 2147483646 h 1875"/>
              <a:gd name="T20" fmla="*/ 2147483646 w 2771"/>
              <a:gd name="T21" fmla="*/ 2147483646 h 1875"/>
              <a:gd name="T22" fmla="*/ 2147483646 w 2771"/>
              <a:gd name="T23" fmla="*/ 2147483646 h 1875"/>
              <a:gd name="T24" fmla="*/ 2147483646 w 2771"/>
              <a:gd name="T25" fmla="*/ 2147483646 h 1875"/>
              <a:gd name="T26" fmla="*/ 2147483646 w 2771"/>
              <a:gd name="T27" fmla="*/ 2147483646 h 1875"/>
              <a:gd name="T28" fmla="*/ 2147483646 w 2771"/>
              <a:gd name="T29" fmla="*/ 2147483646 h 1875"/>
              <a:gd name="T30" fmla="*/ 2147483646 w 2771"/>
              <a:gd name="T31" fmla="*/ 2147483646 h 1875"/>
              <a:gd name="T32" fmla="*/ 2147483646 w 2771"/>
              <a:gd name="T33" fmla="*/ 2147483646 h 1875"/>
              <a:gd name="T34" fmla="*/ 2147483646 w 2771"/>
              <a:gd name="T35" fmla="*/ 2147483646 h 1875"/>
              <a:gd name="T36" fmla="*/ 2147483646 w 2771"/>
              <a:gd name="T37" fmla="*/ 2147483646 h 1875"/>
              <a:gd name="T38" fmla="*/ 2147483646 w 2771"/>
              <a:gd name="T39" fmla="*/ 2147483646 h 1875"/>
              <a:gd name="T40" fmla="*/ 2147483646 w 2771"/>
              <a:gd name="T41" fmla="*/ 2147483646 h 1875"/>
              <a:gd name="T42" fmla="*/ 2147483646 w 2771"/>
              <a:gd name="T43" fmla="*/ 2147483646 h 1875"/>
              <a:gd name="T44" fmla="*/ 2147483646 w 2771"/>
              <a:gd name="T45" fmla="*/ 2147483646 h 1875"/>
              <a:gd name="T46" fmla="*/ 2147483646 w 2771"/>
              <a:gd name="T47" fmla="*/ 2147483646 h 1875"/>
              <a:gd name="T48" fmla="*/ 2147483646 w 2771"/>
              <a:gd name="T49" fmla="*/ 2147483646 h 1875"/>
              <a:gd name="T50" fmla="*/ 2147483646 w 2771"/>
              <a:gd name="T51" fmla="*/ 2147483646 h 1875"/>
              <a:gd name="T52" fmla="*/ 2147483646 w 2771"/>
              <a:gd name="T53" fmla="*/ 2147483646 h 1875"/>
              <a:gd name="T54" fmla="*/ 2147483646 w 2771"/>
              <a:gd name="T55" fmla="*/ 2147483646 h 1875"/>
              <a:gd name="T56" fmla="*/ 2147483646 w 2771"/>
              <a:gd name="T57" fmla="*/ 2147483646 h 1875"/>
              <a:gd name="T58" fmla="*/ 2147483646 w 2771"/>
              <a:gd name="T59" fmla="*/ 2147483646 h 1875"/>
              <a:gd name="T60" fmla="*/ 2147483646 w 2771"/>
              <a:gd name="T61" fmla="*/ 2147483646 h 1875"/>
              <a:gd name="T62" fmla="*/ 2147483646 w 2771"/>
              <a:gd name="T63" fmla="*/ 2147483646 h 1875"/>
              <a:gd name="T64" fmla="*/ 2147483646 w 2771"/>
              <a:gd name="T65" fmla="*/ 2147483646 h 1875"/>
              <a:gd name="T66" fmla="*/ 2147483646 w 2771"/>
              <a:gd name="T67" fmla="*/ 2147483646 h 1875"/>
              <a:gd name="T68" fmla="*/ 2147483646 w 2771"/>
              <a:gd name="T69" fmla="*/ 2147483646 h 1875"/>
              <a:gd name="T70" fmla="*/ 2147483646 w 2771"/>
              <a:gd name="T71" fmla="*/ 2147483646 h 1875"/>
              <a:gd name="T72" fmla="*/ 2147483646 w 2771"/>
              <a:gd name="T73" fmla="*/ 2147483646 h 1875"/>
              <a:gd name="T74" fmla="*/ 2147483646 w 2771"/>
              <a:gd name="T75" fmla="*/ 2147483646 h 1875"/>
              <a:gd name="T76" fmla="*/ 2147483646 w 2771"/>
              <a:gd name="T77" fmla="*/ 2147483646 h 1875"/>
              <a:gd name="T78" fmla="*/ 2147483646 w 2771"/>
              <a:gd name="T79" fmla="*/ 2147483646 h 1875"/>
              <a:gd name="T80" fmla="*/ 2147483646 w 2771"/>
              <a:gd name="T81" fmla="*/ 2147483646 h 1875"/>
              <a:gd name="T82" fmla="*/ 2147483646 w 2771"/>
              <a:gd name="T83" fmla="*/ 2147483646 h 1875"/>
              <a:gd name="T84" fmla="*/ 2147483646 w 2771"/>
              <a:gd name="T85" fmla="*/ 2147483646 h 1875"/>
              <a:gd name="T86" fmla="*/ 2147483646 w 2771"/>
              <a:gd name="T87" fmla="*/ 2147483646 h 1875"/>
              <a:gd name="T88" fmla="*/ 2147483646 w 2771"/>
              <a:gd name="T89" fmla="*/ 2147483646 h 1875"/>
              <a:gd name="T90" fmla="*/ 2147483646 w 2771"/>
              <a:gd name="T91" fmla="*/ 2147483646 h 1875"/>
              <a:gd name="T92" fmla="*/ 2147483646 w 2771"/>
              <a:gd name="T93" fmla="*/ 2147483646 h 1875"/>
              <a:gd name="T94" fmla="*/ 2147483646 w 2771"/>
              <a:gd name="T95" fmla="*/ 2147483646 h 1875"/>
              <a:gd name="T96" fmla="*/ 2147483646 w 2771"/>
              <a:gd name="T97" fmla="*/ 2147483646 h 1875"/>
              <a:gd name="T98" fmla="*/ 2147483646 w 2771"/>
              <a:gd name="T99" fmla="*/ 2147483646 h 187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71"/>
              <a:gd name="T151" fmla="*/ 0 h 1875"/>
              <a:gd name="T152" fmla="*/ 2771 w 2771"/>
              <a:gd name="T153" fmla="*/ 1875 h 187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71" h="1875">
                <a:moveTo>
                  <a:pt x="1285" y="25"/>
                </a:moveTo>
                <a:cubicBezTo>
                  <a:pt x="1219" y="33"/>
                  <a:pt x="1251" y="27"/>
                  <a:pt x="1186" y="42"/>
                </a:cubicBezTo>
                <a:cubicBezTo>
                  <a:pt x="1179" y="44"/>
                  <a:pt x="1164" y="47"/>
                  <a:pt x="1164" y="47"/>
                </a:cubicBezTo>
                <a:cubicBezTo>
                  <a:pt x="1141" y="63"/>
                  <a:pt x="1112" y="80"/>
                  <a:pt x="1087" y="91"/>
                </a:cubicBezTo>
                <a:cubicBezTo>
                  <a:pt x="1060" y="103"/>
                  <a:pt x="1072" y="89"/>
                  <a:pt x="1049" y="102"/>
                </a:cubicBezTo>
                <a:cubicBezTo>
                  <a:pt x="998" y="131"/>
                  <a:pt x="1035" y="119"/>
                  <a:pt x="999" y="129"/>
                </a:cubicBezTo>
                <a:cubicBezTo>
                  <a:pt x="980" y="148"/>
                  <a:pt x="949" y="191"/>
                  <a:pt x="923" y="201"/>
                </a:cubicBezTo>
                <a:cubicBezTo>
                  <a:pt x="873" y="248"/>
                  <a:pt x="817" y="287"/>
                  <a:pt x="764" y="332"/>
                </a:cubicBezTo>
                <a:cubicBezTo>
                  <a:pt x="743" y="350"/>
                  <a:pt x="739" y="363"/>
                  <a:pt x="714" y="376"/>
                </a:cubicBezTo>
                <a:cubicBezTo>
                  <a:pt x="704" y="391"/>
                  <a:pt x="689" y="409"/>
                  <a:pt x="676" y="420"/>
                </a:cubicBezTo>
                <a:cubicBezTo>
                  <a:pt x="666" y="429"/>
                  <a:pt x="643" y="442"/>
                  <a:pt x="643" y="442"/>
                </a:cubicBezTo>
                <a:cubicBezTo>
                  <a:pt x="627" y="466"/>
                  <a:pt x="607" y="486"/>
                  <a:pt x="588" y="508"/>
                </a:cubicBezTo>
                <a:cubicBezTo>
                  <a:pt x="564" y="536"/>
                  <a:pt x="547" y="581"/>
                  <a:pt x="517" y="601"/>
                </a:cubicBezTo>
                <a:cubicBezTo>
                  <a:pt x="513" y="610"/>
                  <a:pt x="511" y="621"/>
                  <a:pt x="506" y="629"/>
                </a:cubicBezTo>
                <a:cubicBezTo>
                  <a:pt x="502" y="636"/>
                  <a:pt x="493" y="638"/>
                  <a:pt x="489" y="645"/>
                </a:cubicBezTo>
                <a:cubicBezTo>
                  <a:pt x="485" y="652"/>
                  <a:pt x="488" y="660"/>
                  <a:pt x="484" y="667"/>
                </a:cubicBezTo>
                <a:cubicBezTo>
                  <a:pt x="475" y="683"/>
                  <a:pt x="462" y="696"/>
                  <a:pt x="451" y="711"/>
                </a:cubicBezTo>
                <a:cubicBezTo>
                  <a:pt x="425" y="746"/>
                  <a:pt x="410" y="789"/>
                  <a:pt x="380" y="821"/>
                </a:cubicBezTo>
                <a:cubicBezTo>
                  <a:pt x="365" y="861"/>
                  <a:pt x="387" y="810"/>
                  <a:pt x="358" y="853"/>
                </a:cubicBezTo>
                <a:cubicBezTo>
                  <a:pt x="337" y="884"/>
                  <a:pt x="325" y="920"/>
                  <a:pt x="303" y="952"/>
                </a:cubicBezTo>
                <a:cubicBezTo>
                  <a:pt x="269" y="1000"/>
                  <a:pt x="248" y="1059"/>
                  <a:pt x="204" y="1100"/>
                </a:cubicBezTo>
                <a:cubicBezTo>
                  <a:pt x="193" y="1136"/>
                  <a:pt x="207" y="1096"/>
                  <a:pt x="182" y="1139"/>
                </a:cubicBezTo>
                <a:cubicBezTo>
                  <a:pt x="145" y="1201"/>
                  <a:pt x="177" y="1166"/>
                  <a:pt x="144" y="1199"/>
                </a:cubicBezTo>
                <a:cubicBezTo>
                  <a:pt x="137" y="1217"/>
                  <a:pt x="116" y="1248"/>
                  <a:pt x="116" y="1248"/>
                </a:cubicBezTo>
                <a:cubicBezTo>
                  <a:pt x="103" y="1291"/>
                  <a:pt x="75" y="1359"/>
                  <a:pt x="50" y="1397"/>
                </a:cubicBezTo>
                <a:cubicBezTo>
                  <a:pt x="34" y="1448"/>
                  <a:pt x="20" y="1500"/>
                  <a:pt x="1" y="1550"/>
                </a:cubicBezTo>
                <a:cubicBezTo>
                  <a:pt x="5" y="1601"/>
                  <a:pt x="0" y="1635"/>
                  <a:pt x="34" y="1671"/>
                </a:cubicBezTo>
                <a:cubicBezTo>
                  <a:pt x="50" y="1722"/>
                  <a:pt x="74" y="1725"/>
                  <a:pt x="116" y="1748"/>
                </a:cubicBezTo>
                <a:cubicBezTo>
                  <a:pt x="218" y="1804"/>
                  <a:pt x="329" y="1836"/>
                  <a:pt x="445" y="1852"/>
                </a:cubicBezTo>
                <a:cubicBezTo>
                  <a:pt x="525" y="1875"/>
                  <a:pt x="598" y="1841"/>
                  <a:pt x="676" y="1841"/>
                </a:cubicBezTo>
                <a:cubicBezTo>
                  <a:pt x="1353" y="1837"/>
                  <a:pt x="2029" y="1837"/>
                  <a:pt x="2706" y="1835"/>
                </a:cubicBezTo>
                <a:cubicBezTo>
                  <a:pt x="2735" y="1826"/>
                  <a:pt x="2741" y="1808"/>
                  <a:pt x="2749" y="1781"/>
                </a:cubicBezTo>
                <a:cubicBezTo>
                  <a:pt x="2753" y="1725"/>
                  <a:pt x="2759" y="1675"/>
                  <a:pt x="2771" y="1621"/>
                </a:cubicBezTo>
                <a:cubicBezTo>
                  <a:pt x="2769" y="1552"/>
                  <a:pt x="2769" y="1482"/>
                  <a:pt x="2766" y="1413"/>
                </a:cubicBezTo>
                <a:cubicBezTo>
                  <a:pt x="2765" y="1392"/>
                  <a:pt x="2747" y="1381"/>
                  <a:pt x="2733" y="1369"/>
                </a:cubicBezTo>
                <a:cubicBezTo>
                  <a:pt x="2700" y="1341"/>
                  <a:pt x="2679" y="1300"/>
                  <a:pt x="2634" y="1287"/>
                </a:cubicBezTo>
                <a:cubicBezTo>
                  <a:pt x="2577" y="1249"/>
                  <a:pt x="2516" y="1210"/>
                  <a:pt x="2464" y="1166"/>
                </a:cubicBezTo>
                <a:cubicBezTo>
                  <a:pt x="2436" y="1142"/>
                  <a:pt x="2412" y="1113"/>
                  <a:pt x="2376" y="1100"/>
                </a:cubicBezTo>
                <a:cubicBezTo>
                  <a:pt x="2358" y="1074"/>
                  <a:pt x="2309" y="1010"/>
                  <a:pt x="2300" y="985"/>
                </a:cubicBezTo>
                <a:cubicBezTo>
                  <a:pt x="2287" y="950"/>
                  <a:pt x="2278" y="914"/>
                  <a:pt x="2261" y="881"/>
                </a:cubicBezTo>
                <a:cubicBezTo>
                  <a:pt x="2239" y="839"/>
                  <a:pt x="2202" y="811"/>
                  <a:pt x="2179" y="771"/>
                </a:cubicBezTo>
                <a:cubicBezTo>
                  <a:pt x="2146" y="714"/>
                  <a:pt x="2126" y="643"/>
                  <a:pt x="2086" y="590"/>
                </a:cubicBezTo>
                <a:cubicBezTo>
                  <a:pt x="2047" y="538"/>
                  <a:pt x="2006" y="487"/>
                  <a:pt x="1965" y="437"/>
                </a:cubicBezTo>
                <a:cubicBezTo>
                  <a:pt x="1906" y="365"/>
                  <a:pt x="1867" y="263"/>
                  <a:pt x="1773" y="234"/>
                </a:cubicBezTo>
                <a:cubicBezTo>
                  <a:pt x="1750" y="219"/>
                  <a:pt x="1732" y="204"/>
                  <a:pt x="1707" y="195"/>
                </a:cubicBezTo>
                <a:cubicBezTo>
                  <a:pt x="1660" y="162"/>
                  <a:pt x="1614" y="126"/>
                  <a:pt x="1565" y="96"/>
                </a:cubicBezTo>
                <a:cubicBezTo>
                  <a:pt x="1545" y="83"/>
                  <a:pt x="1525" y="64"/>
                  <a:pt x="1504" y="53"/>
                </a:cubicBezTo>
                <a:cubicBezTo>
                  <a:pt x="1482" y="42"/>
                  <a:pt x="1449" y="39"/>
                  <a:pt x="1427" y="31"/>
                </a:cubicBezTo>
                <a:cubicBezTo>
                  <a:pt x="1393" y="18"/>
                  <a:pt x="1359" y="11"/>
                  <a:pt x="1323" y="3"/>
                </a:cubicBezTo>
                <a:cubicBezTo>
                  <a:pt x="1309" y="0"/>
                  <a:pt x="1298" y="18"/>
                  <a:pt x="1285" y="25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3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Decision-tree for insertion sort </a:t>
            </a:r>
            <a:endParaRPr lang="en-US" altLang="en-US" sz="3200">
              <a:solidFill>
                <a:srgbClr val="008A87"/>
              </a:solidFill>
            </a:endParaRPr>
          </a:p>
        </p:txBody>
      </p:sp>
      <p:sp>
        <p:nvSpPr>
          <p:cNvPr id="48134" name="Oval 5"/>
          <p:cNvSpPr>
            <a:spLocks noChangeArrowheads="1"/>
          </p:cNvSpPr>
          <p:nvPr/>
        </p:nvSpPr>
        <p:spPr bwMode="auto">
          <a:xfrm>
            <a:off x="4033838" y="18669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sp>
        <p:nvSpPr>
          <p:cNvPr id="48135" name="Oval 6"/>
          <p:cNvSpPr>
            <a:spLocks noChangeArrowheads="1"/>
          </p:cNvSpPr>
          <p:nvPr/>
        </p:nvSpPr>
        <p:spPr bwMode="auto">
          <a:xfrm>
            <a:off x="19542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8136" name="Rectangle 7"/>
          <p:cNvSpPr>
            <a:spLocks noChangeArrowheads="1"/>
          </p:cNvSpPr>
          <p:nvPr/>
        </p:nvSpPr>
        <p:spPr bwMode="auto">
          <a:xfrm>
            <a:off x="1233488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8137" name="AutoShape 8"/>
          <p:cNvCxnSpPr>
            <a:cxnSpLocks noChangeShapeType="1"/>
            <a:stCxn id="48136" idx="0"/>
            <a:endCxn id="48135" idx="3"/>
          </p:cNvCxnSpPr>
          <p:nvPr/>
        </p:nvCxnSpPr>
        <p:spPr bwMode="auto">
          <a:xfrm flipV="1">
            <a:off x="1835150" y="3201988"/>
            <a:ext cx="309563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38" name="Oval 9"/>
          <p:cNvSpPr>
            <a:spLocks noChangeArrowheads="1"/>
          </p:cNvSpPr>
          <p:nvPr/>
        </p:nvSpPr>
        <p:spPr bwMode="auto">
          <a:xfrm>
            <a:off x="2738438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8139" name="Rectangle 10"/>
          <p:cNvSpPr>
            <a:spLocks noChangeArrowheads="1"/>
          </p:cNvSpPr>
          <p:nvPr/>
        </p:nvSpPr>
        <p:spPr bwMode="auto">
          <a:xfrm>
            <a:off x="20177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8140" name="AutoShape 11"/>
          <p:cNvCxnSpPr>
            <a:cxnSpLocks noChangeShapeType="1"/>
            <a:stCxn id="48139" idx="0"/>
            <a:endCxn id="48138" idx="3"/>
          </p:cNvCxnSpPr>
          <p:nvPr/>
        </p:nvCxnSpPr>
        <p:spPr bwMode="auto">
          <a:xfrm flipV="1">
            <a:off x="2619375" y="4075113"/>
            <a:ext cx="30956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1" name="Rectangle 12"/>
          <p:cNvSpPr>
            <a:spLocks noChangeArrowheads="1"/>
          </p:cNvSpPr>
          <p:nvPr/>
        </p:nvSpPr>
        <p:spPr bwMode="auto">
          <a:xfrm>
            <a:off x="35544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8142" name="AutoShape 13"/>
          <p:cNvCxnSpPr>
            <a:cxnSpLocks noChangeShapeType="1"/>
            <a:stCxn id="48141" idx="0"/>
            <a:endCxn id="48138" idx="5"/>
          </p:cNvCxnSpPr>
          <p:nvPr/>
        </p:nvCxnSpPr>
        <p:spPr bwMode="auto">
          <a:xfrm flipH="1" flipV="1">
            <a:off x="3852863" y="4075113"/>
            <a:ext cx="30321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3" name="AutoShape 14"/>
          <p:cNvCxnSpPr>
            <a:cxnSpLocks noChangeShapeType="1"/>
            <a:stCxn id="48135" idx="5"/>
            <a:endCxn id="48138" idx="0"/>
          </p:cNvCxnSpPr>
          <p:nvPr/>
        </p:nvCxnSpPr>
        <p:spPr bwMode="auto">
          <a:xfrm>
            <a:off x="3068638" y="3201988"/>
            <a:ext cx="322262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4" name="Oval 15"/>
          <p:cNvSpPr>
            <a:spLocks noChangeArrowheads="1"/>
          </p:cNvSpPr>
          <p:nvPr/>
        </p:nvSpPr>
        <p:spPr bwMode="auto">
          <a:xfrm>
            <a:off x="58531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8145" name="Rectangle 16"/>
          <p:cNvSpPr>
            <a:spLocks noChangeArrowheads="1"/>
          </p:cNvSpPr>
          <p:nvPr/>
        </p:nvSpPr>
        <p:spPr bwMode="auto">
          <a:xfrm>
            <a:off x="5257800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8146" name="AutoShape 17"/>
          <p:cNvCxnSpPr>
            <a:cxnSpLocks noChangeShapeType="1"/>
            <a:stCxn id="48145" idx="0"/>
            <a:endCxn id="48144" idx="3"/>
          </p:cNvCxnSpPr>
          <p:nvPr/>
        </p:nvCxnSpPr>
        <p:spPr bwMode="auto">
          <a:xfrm flipV="1">
            <a:off x="5859463" y="3201988"/>
            <a:ext cx="184150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7" name="Oval 18"/>
          <p:cNvSpPr>
            <a:spLocks noChangeArrowheads="1"/>
          </p:cNvSpPr>
          <p:nvPr/>
        </p:nvSpPr>
        <p:spPr bwMode="auto">
          <a:xfrm>
            <a:off x="6638925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sp>
        <p:nvSpPr>
          <p:cNvPr id="48148" name="Rectangle 19"/>
          <p:cNvSpPr>
            <a:spLocks noChangeArrowheads="1"/>
          </p:cNvSpPr>
          <p:nvPr/>
        </p:nvSpPr>
        <p:spPr bwMode="auto">
          <a:xfrm>
            <a:off x="5894388" y="4387850"/>
            <a:ext cx="1250950" cy="636588"/>
          </a:xfrm>
          <a:prstGeom prst="rect">
            <a:avLst/>
          </a:prstGeom>
          <a:solidFill>
            <a:srgbClr val="C0C0C0"/>
          </a:solidFill>
          <a:ln w="5715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8149" name="AutoShape 20"/>
          <p:cNvCxnSpPr>
            <a:cxnSpLocks noChangeShapeType="1"/>
            <a:stCxn id="48148" idx="0"/>
            <a:endCxn id="48147" idx="3"/>
          </p:cNvCxnSpPr>
          <p:nvPr/>
        </p:nvCxnSpPr>
        <p:spPr bwMode="auto">
          <a:xfrm flipV="1">
            <a:off x="6519863" y="4075113"/>
            <a:ext cx="309562" cy="2841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50" name="Rectangle 21"/>
          <p:cNvSpPr>
            <a:spLocks noChangeArrowheads="1"/>
          </p:cNvSpPr>
          <p:nvPr/>
        </p:nvSpPr>
        <p:spPr bwMode="auto">
          <a:xfrm>
            <a:off x="74549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8151" name="AutoShape 22"/>
          <p:cNvCxnSpPr>
            <a:cxnSpLocks noChangeShapeType="1"/>
            <a:stCxn id="48150" idx="0"/>
            <a:endCxn id="48147" idx="5"/>
          </p:cNvCxnSpPr>
          <p:nvPr/>
        </p:nvCxnSpPr>
        <p:spPr bwMode="auto">
          <a:xfrm flipH="1" flipV="1">
            <a:off x="7753350" y="4075113"/>
            <a:ext cx="30321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2" name="AutoShape 23"/>
          <p:cNvCxnSpPr>
            <a:cxnSpLocks noChangeShapeType="1"/>
            <a:stCxn id="48144" idx="5"/>
            <a:endCxn id="48147" idx="0"/>
          </p:cNvCxnSpPr>
          <p:nvPr/>
        </p:nvCxnSpPr>
        <p:spPr bwMode="auto">
          <a:xfrm>
            <a:off x="6967538" y="3201988"/>
            <a:ext cx="323850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3" name="AutoShape 24"/>
          <p:cNvCxnSpPr>
            <a:cxnSpLocks noChangeShapeType="1"/>
            <a:stCxn id="48135" idx="7"/>
            <a:endCxn id="48134" idx="3"/>
          </p:cNvCxnSpPr>
          <p:nvPr/>
        </p:nvCxnSpPr>
        <p:spPr bwMode="auto">
          <a:xfrm flipV="1">
            <a:off x="3068638" y="2541588"/>
            <a:ext cx="115570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4" name="AutoShape 25"/>
          <p:cNvCxnSpPr>
            <a:cxnSpLocks noChangeShapeType="1"/>
            <a:stCxn id="48134" idx="5"/>
            <a:endCxn id="48144" idx="1"/>
          </p:cNvCxnSpPr>
          <p:nvPr/>
        </p:nvCxnSpPr>
        <p:spPr bwMode="auto">
          <a:xfrm>
            <a:off x="5148263" y="2541588"/>
            <a:ext cx="89535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1519238" y="1155700"/>
            <a:ext cx="476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Sort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ñ = &lt;9,4,6&gt;</a:t>
            </a:r>
            <a:endParaRPr lang="en-US" altLang="en-US">
              <a:latin typeface="Symbol" panose="05050102010706020507" pitchFamily="18" charset="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3009900" y="22002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1573213" y="29670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2428875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59" name="Text Box 31"/>
          <p:cNvSpPr txBox="1">
            <a:spLocks noChangeArrowheads="1"/>
          </p:cNvSpPr>
          <p:nvPr/>
        </p:nvSpPr>
        <p:spPr bwMode="auto">
          <a:xfrm>
            <a:off x="5464175" y="300831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60" name="Text Box 32"/>
          <p:cNvSpPr txBox="1">
            <a:spLocks noChangeArrowheads="1"/>
          </p:cNvSpPr>
          <p:nvPr/>
        </p:nvSpPr>
        <p:spPr bwMode="auto">
          <a:xfrm>
            <a:off x="6329363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61" name="Text Box 33"/>
          <p:cNvSpPr txBox="1">
            <a:spLocks noChangeArrowheads="1"/>
          </p:cNvSpPr>
          <p:nvPr/>
        </p:nvSpPr>
        <p:spPr bwMode="auto">
          <a:xfrm>
            <a:off x="5430838" y="216535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8162" name="Text Box 34"/>
          <p:cNvSpPr txBox="1">
            <a:spLocks noChangeArrowheads="1"/>
          </p:cNvSpPr>
          <p:nvPr/>
        </p:nvSpPr>
        <p:spPr bwMode="auto">
          <a:xfrm>
            <a:off x="3221038" y="29733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8163" name="Text Box 35"/>
          <p:cNvSpPr txBox="1">
            <a:spLocks noChangeArrowheads="1"/>
          </p:cNvSpPr>
          <p:nvPr/>
        </p:nvSpPr>
        <p:spPr bwMode="auto">
          <a:xfrm>
            <a:off x="4070350" y="40100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8164" name="Text Box 36"/>
          <p:cNvSpPr txBox="1">
            <a:spLocks noChangeArrowheads="1"/>
          </p:cNvSpPr>
          <p:nvPr/>
        </p:nvSpPr>
        <p:spPr bwMode="auto">
          <a:xfrm>
            <a:off x="7207250" y="29432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8165" name="Text Box 37"/>
          <p:cNvSpPr txBox="1">
            <a:spLocks noChangeArrowheads="1"/>
          </p:cNvSpPr>
          <p:nvPr/>
        </p:nvSpPr>
        <p:spPr bwMode="auto">
          <a:xfrm>
            <a:off x="8001000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8166" name="Rectangle 38"/>
          <p:cNvSpPr>
            <a:spLocks noChangeArrowheads="1"/>
          </p:cNvSpPr>
          <p:nvPr/>
        </p:nvSpPr>
        <p:spPr bwMode="auto">
          <a:xfrm>
            <a:off x="6003925" y="1679575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8167" name="Text Box 39"/>
          <p:cNvSpPr txBox="1">
            <a:spLocks noChangeArrowheads="1"/>
          </p:cNvSpPr>
          <p:nvPr/>
        </p:nvSpPr>
        <p:spPr bwMode="auto">
          <a:xfrm>
            <a:off x="5984875" y="161131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8168" name="Line 40"/>
          <p:cNvSpPr>
            <a:spLocks noChangeShapeType="1"/>
          </p:cNvSpPr>
          <p:nvPr/>
        </p:nvSpPr>
        <p:spPr bwMode="auto">
          <a:xfrm>
            <a:off x="6299200" y="14128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69" name="Rectangle 41"/>
          <p:cNvSpPr>
            <a:spLocks noChangeArrowheads="1"/>
          </p:cNvSpPr>
          <p:nvPr/>
        </p:nvSpPr>
        <p:spPr bwMode="auto">
          <a:xfrm>
            <a:off x="247650" y="2789238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8170" name="Text Box 42"/>
          <p:cNvSpPr txBox="1">
            <a:spLocks noChangeArrowheads="1"/>
          </p:cNvSpPr>
          <p:nvPr/>
        </p:nvSpPr>
        <p:spPr bwMode="auto">
          <a:xfrm>
            <a:off x="233363" y="2720975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8171" name="Line 43"/>
          <p:cNvSpPr>
            <a:spLocks noChangeShapeType="1"/>
          </p:cNvSpPr>
          <p:nvPr/>
        </p:nvSpPr>
        <p:spPr bwMode="auto">
          <a:xfrm>
            <a:off x="839788" y="26273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7339013" y="2593975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8173" name="Text Box 45"/>
          <p:cNvSpPr txBox="1">
            <a:spLocks noChangeArrowheads="1"/>
          </p:cNvSpPr>
          <p:nvPr/>
        </p:nvSpPr>
        <p:spPr bwMode="auto">
          <a:xfrm>
            <a:off x="7319963" y="2525713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8174" name="Line 46"/>
          <p:cNvSpPr>
            <a:spLocks noChangeShapeType="1"/>
          </p:cNvSpPr>
          <p:nvPr/>
        </p:nvSpPr>
        <p:spPr bwMode="auto">
          <a:xfrm>
            <a:off x="7913688" y="24034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75" name="Text Box 47"/>
          <p:cNvSpPr txBox="1">
            <a:spLocks noChangeArrowheads="1"/>
          </p:cNvSpPr>
          <p:nvPr/>
        </p:nvSpPr>
        <p:spPr bwMode="auto">
          <a:xfrm>
            <a:off x="6016625" y="19462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76" name="Text Box 48"/>
          <p:cNvSpPr txBox="1">
            <a:spLocks noChangeArrowheads="1"/>
          </p:cNvSpPr>
          <p:nvPr/>
        </p:nvSpPr>
        <p:spPr bwMode="auto">
          <a:xfrm>
            <a:off x="6330950" y="19351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77" name="Text Box 49"/>
          <p:cNvSpPr txBox="1">
            <a:spLocks noChangeArrowheads="1"/>
          </p:cNvSpPr>
          <p:nvPr/>
        </p:nvSpPr>
        <p:spPr bwMode="auto">
          <a:xfrm>
            <a:off x="554038" y="308133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78" name="Text Box 50"/>
          <p:cNvSpPr txBox="1">
            <a:spLocks noChangeArrowheads="1"/>
          </p:cNvSpPr>
          <p:nvPr/>
        </p:nvSpPr>
        <p:spPr bwMode="auto">
          <a:xfrm>
            <a:off x="868363" y="307022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79" name="Text Box 51"/>
          <p:cNvSpPr txBox="1">
            <a:spLocks noChangeArrowheads="1"/>
          </p:cNvSpPr>
          <p:nvPr/>
        </p:nvSpPr>
        <p:spPr bwMode="auto">
          <a:xfrm>
            <a:off x="7691438" y="28860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80" name="Text Box 52"/>
          <p:cNvSpPr txBox="1">
            <a:spLocks noChangeArrowheads="1"/>
          </p:cNvSpPr>
          <p:nvPr/>
        </p:nvSpPr>
        <p:spPr bwMode="auto">
          <a:xfrm>
            <a:off x="8005763" y="28749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81" name="Rectangle 53"/>
          <p:cNvSpPr>
            <a:spLocks noChangeArrowheads="1"/>
          </p:cNvSpPr>
          <p:nvPr/>
        </p:nvSpPr>
        <p:spPr bwMode="auto">
          <a:xfrm>
            <a:off x="8086725" y="3467100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8182" name="Text Box 54"/>
          <p:cNvSpPr txBox="1">
            <a:spLocks noChangeArrowheads="1"/>
          </p:cNvSpPr>
          <p:nvPr/>
        </p:nvSpPr>
        <p:spPr bwMode="auto">
          <a:xfrm>
            <a:off x="8067675" y="337026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8183" name="Line 55"/>
          <p:cNvSpPr>
            <a:spLocks noChangeShapeType="1"/>
          </p:cNvSpPr>
          <p:nvPr/>
        </p:nvSpPr>
        <p:spPr bwMode="auto">
          <a:xfrm>
            <a:off x="8661400" y="3276600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84" name="Text Box 56"/>
          <p:cNvSpPr txBox="1">
            <a:spLocks noChangeArrowheads="1"/>
          </p:cNvSpPr>
          <p:nvPr/>
        </p:nvSpPr>
        <p:spPr bwMode="auto">
          <a:xfrm>
            <a:off x="8115300" y="37496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85" name="Text Box 57"/>
          <p:cNvSpPr txBox="1">
            <a:spLocks noChangeArrowheads="1"/>
          </p:cNvSpPr>
          <p:nvPr/>
        </p:nvSpPr>
        <p:spPr bwMode="auto">
          <a:xfrm>
            <a:off x="8753475" y="3748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86" name="Rectangle 58"/>
          <p:cNvSpPr>
            <a:spLocks noChangeArrowheads="1"/>
          </p:cNvSpPr>
          <p:nvPr/>
        </p:nvSpPr>
        <p:spPr bwMode="auto">
          <a:xfrm>
            <a:off x="3995738" y="3213100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8187" name="Text Box 59"/>
          <p:cNvSpPr txBox="1">
            <a:spLocks noChangeArrowheads="1"/>
          </p:cNvSpPr>
          <p:nvPr/>
        </p:nvSpPr>
        <p:spPr bwMode="auto">
          <a:xfrm>
            <a:off x="3981450" y="3144838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8188" name="Line 60"/>
          <p:cNvSpPr>
            <a:spLocks noChangeShapeType="1"/>
          </p:cNvSpPr>
          <p:nvPr/>
        </p:nvSpPr>
        <p:spPr bwMode="auto">
          <a:xfrm>
            <a:off x="4581525" y="29702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89" name="Text Box 61"/>
          <p:cNvSpPr txBox="1">
            <a:spLocks noChangeArrowheads="1"/>
          </p:cNvSpPr>
          <p:nvPr/>
        </p:nvSpPr>
        <p:spPr bwMode="auto">
          <a:xfrm>
            <a:off x="4054475" y="3505200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90" name="Text Box 62"/>
          <p:cNvSpPr txBox="1">
            <a:spLocks noChangeArrowheads="1"/>
          </p:cNvSpPr>
          <p:nvPr/>
        </p:nvSpPr>
        <p:spPr bwMode="auto">
          <a:xfrm>
            <a:off x="4616450" y="3494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91" name="Text Box 63"/>
          <p:cNvSpPr txBox="1">
            <a:spLocks noChangeArrowheads="1"/>
          </p:cNvSpPr>
          <p:nvPr/>
        </p:nvSpPr>
        <p:spPr bwMode="auto">
          <a:xfrm>
            <a:off x="120650" y="22494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8192" name="Text Box 64"/>
          <p:cNvSpPr txBox="1">
            <a:spLocks noChangeArrowheads="1"/>
          </p:cNvSpPr>
          <p:nvPr/>
        </p:nvSpPr>
        <p:spPr bwMode="auto">
          <a:xfrm>
            <a:off x="8212138" y="2543175"/>
            <a:ext cx="115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8193" name="Text Box 65"/>
          <p:cNvSpPr txBox="1">
            <a:spLocks noChangeArrowheads="1"/>
          </p:cNvSpPr>
          <p:nvPr/>
        </p:nvSpPr>
        <p:spPr bwMode="auto">
          <a:xfrm>
            <a:off x="6886575" y="16271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</a:p>
        </p:txBody>
      </p:sp>
      <p:sp>
        <p:nvSpPr>
          <p:cNvPr id="48194" name="Rectangle 66"/>
          <p:cNvSpPr>
            <a:spLocks noChangeArrowheads="1"/>
          </p:cNvSpPr>
          <p:nvPr/>
        </p:nvSpPr>
        <p:spPr bwMode="auto">
          <a:xfrm>
            <a:off x="6083300" y="4989513"/>
            <a:ext cx="1093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4</a:t>
            </a:r>
            <a:r>
              <a:rPr lang="en-US" altLang="en-US" sz="2400">
                <a:solidFill>
                  <a:schemeClr val="hlink"/>
                </a:solidFill>
                <a:latin typeface="Symbol" panose="05050102010706020507" pitchFamily="18" charset="2"/>
              </a:rPr>
              <a:t>&lt;</a:t>
            </a:r>
            <a:r>
              <a:rPr lang="en-US" altLang="en-US" sz="2400">
                <a:solidFill>
                  <a:schemeClr val="hlink"/>
                </a:solidFill>
              </a:rPr>
              <a:t>6 </a:t>
            </a:r>
            <a:r>
              <a:rPr lang="en-US" altLang="en-US" sz="2400">
                <a:solidFill>
                  <a:schemeClr val="hlink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</a:t>
            </a:r>
            <a:r>
              <a:rPr lang="en-US" altLang="en-US" sz="2400">
                <a:solidFill>
                  <a:schemeClr val="hlink"/>
                </a:solidFill>
              </a:rPr>
              <a:t> 9</a:t>
            </a:r>
          </a:p>
        </p:txBody>
      </p:sp>
      <p:sp>
        <p:nvSpPr>
          <p:cNvPr id="48195" name="Text Box 67"/>
          <p:cNvSpPr txBox="1">
            <a:spLocks noChangeArrowheads="1"/>
          </p:cNvSpPr>
          <p:nvPr/>
        </p:nvSpPr>
        <p:spPr bwMode="auto">
          <a:xfrm>
            <a:off x="304800" y="5456238"/>
            <a:ext cx="8458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Each leaf contains a permutation </a:t>
            </a:r>
            <a:r>
              <a:rPr lang="en-US" altLang="en-US" sz="2400"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p(1)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p(2)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,…,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ñ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 to indicate that the ordering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baseline="-250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n-US" altLang="en-US" sz="2400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(1)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 £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baseline="-250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n-US" altLang="en-US" sz="2400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(2)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£ ...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£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baseline="-250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n-US" altLang="en-US" sz="2400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(n)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has been established.</a:t>
            </a:r>
          </a:p>
        </p:txBody>
      </p:sp>
      <p:sp>
        <p:nvSpPr>
          <p:cNvPr id="4819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4819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8F525407-A61C-4877-8D1A-AB7148382752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04800"/>
            <a:ext cx="7162800" cy="1143000"/>
          </a:xfrm>
        </p:spPr>
        <p:txBody>
          <a:bodyPr/>
          <a:lstStyle/>
          <a:p>
            <a:pPr eaLnBrk="1" hangingPunct="1"/>
            <a:r>
              <a:rPr lang="en-US" altLang="en-US"/>
              <a:t>Lower bound for </a:t>
            </a:r>
            <a:br>
              <a:rPr lang="en-US" altLang="en-US"/>
            </a:br>
            <a:r>
              <a:rPr lang="en-US" altLang="en-US"/>
              <a:t>comparison sorting</a:t>
            </a:r>
          </a:p>
        </p:txBody>
      </p:sp>
      <p:sp>
        <p:nvSpPr>
          <p:cNvPr id="49156" name="Text Box 3"/>
          <p:cNvSpPr txBox="1">
            <a:spLocks noChangeArrowheads="1"/>
          </p:cNvSpPr>
          <p:nvPr/>
        </p:nvSpPr>
        <p:spPr bwMode="auto">
          <a:xfrm>
            <a:off x="609600" y="1676400"/>
            <a:ext cx="74676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Theorem.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  Any decision tree that can sort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 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elements must have height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W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18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log</a:t>
            </a:r>
            <a:r>
              <a:rPr lang="en-US" altLang="en-US" sz="18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r>
              <a:rPr lang="en-US" altLang="en-US" sz="180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205828" name="Text Box 4"/>
          <p:cNvSpPr txBox="1">
            <a:spLocks noChangeArrowheads="1"/>
          </p:cNvSpPr>
          <p:nvPr/>
        </p:nvSpPr>
        <p:spPr bwMode="auto">
          <a:xfrm>
            <a:off x="609600" y="2767013"/>
            <a:ext cx="79248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Proof.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  The tree must contain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!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 leaves, since there are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!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 possible permutations.  A height-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 binary tree has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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2</a:t>
            </a:r>
            <a:r>
              <a:rPr lang="en-US" altLang="en-US" i="1" baseline="30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 leaves.  Thus,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! 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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2</a:t>
            </a:r>
            <a:r>
              <a:rPr lang="en-US" altLang="en-US" i="1" baseline="30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</a:t>
            </a:r>
            <a:r>
              <a:rPr lang="en-US" altLang="en-US" sz="180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36550" y="4206875"/>
            <a:ext cx="8578850" cy="2062163"/>
            <a:chOff x="336" y="2650"/>
            <a:chExt cx="5040" cy="1299"/>
          </a:xfrm>
        </p:grpSpPr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336" y="2650"/>
              <a:ext cx="5040" cy="1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tabLst>
                  <a:tab pos="568325" algn="l"/>
                  <a:tab pos="912813" algn="l"/>
                  <a:tab pos="3889375" algn="l"/>
                </a:tabLs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568325" algn="l"/>
                  <a:tab pos="912813" algn="l"/>
                  <a:tab pos="3889375" algn="l"/>
                </a:tabLs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568325" algn="l"/>
                  <a:tab pos="912813" algn="l"/>
                  <a:tab pos="3889375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568325" algn="l"/>
                  <a:tab pos="912813" algn="l"/>
                  <a:tab pos="3889375" algn="l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568325" algn="l"/>
                  <a:tab pos="912813" algn="l"/>
                  <a:tab pos="3889375" algn="l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568325" algn="l"/>
                  <a:tab pos="912813" algn="l"/>
                  <a:tab pos="3889375" algn="l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568325" algn="l"/>
                  <a:tab pos="912813" algn="l"/>
                  <a:tab pos="3889375" algn="l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568325" algn="l"/>
                  <a:tab pos="912813" algn="l"/>
                  <a:tab pos="3889375" algn="l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568325" algn="l"/>
                  <a:tab pos="912813" algn="l"/>
                  <a:tab pos="3889375" algn="l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Symbol" panose="05050102010706020507" pitchFamily="18" charset="2"/>
                <a:buNone/>
              </a:pPr>
              <a:r>
                <a:rPr lang="en-US" altLang="en-US"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 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	</a:t>
              </a:r>
              <a:r>
                <a:rPr lang="en-US" altLang="en-US" i="1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h 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 </a:t>
              </a:r>
              <a:r>
                <a:rPr lang="en-US" altLang="en-US">
                  <a:solidFill>
                    <a:srgbClr val="008380"/>
                  </a:solidFill>
                  <a:latin typeface="Symbol" panose="05050102010706020507" pitchFamily="18" charset="2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³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 log(</a:t>
              </a:r>
              <a:r>
                <a:rPr lang="en-US" altLang="en-US" i="1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n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!)	</a:t>
              </a:r>
              <a:r>
                <a:rPr lang="en-US" altLang="en-US"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(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log</a:t>
              </a:r>
              <a:r>
                <a:rPr lang="en-US" altLang="en-US"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 is mono. increasing)</a:t>
              </a:r>
            </a:p>
            <a:p>
              <a:pPr eaLnBrk="1" hangingPunct="1">
                <a:spcBef>
                  <a:spcPct val="0"/>
                </a:spcBef>
                <a:buFont typeface="Symbol" panose="05050102010706020507" pitchFamily="18" charset="2"/>
                <a:buNone/>
              </a:pP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		</a:t>
              </a:r>
              <a:r>
                <a:rPr lang="en-US" altLang="en-US">
                  <a:solidFill>
                    <a:srgbClr val="008380"/>
                  </a:solidFill>
                  <a:latin typeface="Symbol" panose="05050102010706020507" pitchFamily="18" charset="2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³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log ((</a:t>
              </a:r>
              <a:r>
                <a:rPr lang="en-US" altLang="en-US" i="1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/2)</a:t>
              </a:r>
              <a:r>
                <a:rPr lang="en-US" altLang="en-US" i="1" baseline="30000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n/</a:t>
              </a:r>
              <a:r>
                <a:rPr lang="en-US" altLang="en-US" baseline="30000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2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)	</a:t>
              </a:r>
            </a:p>
            <a:p>
              <a:pPr eaLnBrk="1" hangingPunct="1">
                <a:spcBef>
                  <a:spcPct val="0"/>
                </a:spcBef>
                <a:buFont typeface="Symbol" panose="05050102010706020507" pitchFamily="18" charset="2"/>
                <a:buNone/>
              </a:pP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		= </a:t>
              </a:r>
              <a:r>
                <a:rPr lang="en-US" altLang="en-US" i="1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n/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2 log </a:t>
              </a:r>
              <a:r>
                <a:rPr lang="en-US" altLang="en-US" i="1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n/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2</a:t>
              </a:r>
              <a:endPara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  <a:p>
              <a:pPr eaLnBrk="1" hangingPunct="1">
                <a:spcBef>
                  <a:spcPct val="0"/>
                </a:spcBef>
                <a:buFont typeface="Symbol" panose="05050102010706020507" pitchFamily="18" charset="2"/>
                <a:buNone/>
              </a:pP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	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 </a:t>
              </a:r>
              <a:r>
                <a:rPr lang="en-US" altLang="en-US" i="1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h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 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en-US" altLang="en-US">
                  <a:solidFill>
                    <a:srgbClr val="008380"/>
                  </a:solidFill>
                  <a:latin typeface="Symbol" panose="05050102010706020507" pitchFamily="18" charset="2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W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(</a:t>
              </a:r>
              <a:r>
                <a:rPr lang="en-US" altLang="en-US" i="1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log </a:t>
              </a:r>
              <a:r>
                <a:rPr lang="en-US" altLang="en-US" i="1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)</a:t>
              </a:r>
              <a:r>
                <a:rPr lang="en-US" altLang="en-US" sz="2000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en-US" altLang="en-US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.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</a:p>
          </p:txBody>
        </p:sp>
        <p:sp>
          <p:nvSpPr>
            <p:cNvPr id="49163" name="Rectangle 7"/>
            <p:cNvSpPr>
              <a:spLocks noChangeArrowheads="1"/>
            </p:cNvSpPr>
            <p:nvPr/>
          </p:nvSpPr>
          <p:spPr bwMode="auto">
            <a:xfrm>
              <a:off x="5153" y="3696"/>
              <a:ext cx="192" cy="192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  <p:pic>
        <p:nvPicPr>
          <p:cNvPr id="49159" name="Picture 12" descr="Lecture-0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5" t="21829" r="3854" b="28612"/>
          <a:stretch>
            <a:fillRect/>
          </a:stretch>
        </p:blipFill>
        <p:spPr bwMode="auto">
          <a:xfrm>
            <a:off x="6443663" y="114300"/>
            <a:ext cx="2592387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6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4916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43252B-74AF-44F6-AB92-295C0BA11A53}"/>
              </a:ext>
            </a:extLst>
          </p:cNvPr>
          <p:cNvSpPr/>
          <p:nvPr/>
        </p:nvSpPr>
        <p:spPr bwMode="auto">
          <a:xfrm>
            <a:off x="4922978" y="3573463"/>
            <a:ext cx="203643" cy="258762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F60DA9-449F-4B3A-8920-44A711A671A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Incremental Insertion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8725" y="1438275"/>
            <a:ext cx="7480300" cy="2751138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Algorithm</a:t>
            </a:r>
            <a:r>
              <a:rPr lang="en-US" sz="1800" dirty="0"/>
              <a:t> </a:t>
            </a:r>
            <a:r>
              <a:rPr lang="en-US" sz="1800" dirty="0" err="1"/>
              <a:t>Incremental_CH</a:t>
            </a:r>
            <a:r>
              <a:rPr lang="en-US" sz="1800" dirty="0"/>
              <a:t>(</a:t>
            </a:r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dirty="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olidFill>
                  <a:srgbClr val="CC9900"/>
                </a:solidFill>
              </a:rPr>
              <a:t>// Compute CH(P) by incrementally inserting points from left to right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Input:</a:t>
            </a:r>
            <a:r>
              <a:rPr lang="en-US" sz="1800" dirty="0"/>
              <a:t> Point set </a:t>
            </a:r>
            <a:r>
              <a:rPr lang="en-US" sz="1800" i="1" dirty="0">
                <a:solidFill>
                  <a:srgbClr val="008380"/>
                </a:solidFill>
              </a:rPr>
              <a:t>P=</a:t>
            </a:r>
            <a:r>
              <a:rPr lang="en-US" sz="1800" dirty="0">
                <a:solidFill>
                  <a:srgbClr val="008380"/>
                </a:solidFill>
              </a:rPr>
              <a:t>{</a:t>
            </a:r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r>
              <a:rPr lang="en-US" sz="1800" i="1" dirty="0">
                <a:solidFill>
                  <a:srgbClr val="008380"/>
                </a:solidFill>
              </a:rPr>
              <a:t>,…,</a:t>
            </a:r>
            <a:r>
              <a:rPr lang="en-US" sz="1800" i="1" dirty="0" err="1">
                <a:solidFill>
                  <a:srgbClr val="008380"/>
                </a:solidFill>
              </a:rPr>
              <a:t>p</a:t>
            </a:r>
            <a:r>
              <a:rPr lang="en-US" sz="1800" i="1" baseline="-25000" dirty="0" err="1">
                <a:solidFill>
                  <a:srgbClr val="008380"/>
                </a:solidFill>
              </a:rPr>
              <a:t>n</a:t>
            </a:r>
            <a:r>
              <a:rPr lang="en-US" sz="1800" dirty="0">
                <a:solidFill>
                  <a:srgbClr val="008380"/>
                </a:solidFill>
              </a:rPr>
              <a:t>}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 </a:t>
            </a:r>
            <a:r>
              <a:rPr lang="en-US" sz="1800" b="1" dirty="0">
                <a:solidFill>
                  <a:srgbClr val="008380"/>
                </a:solidFill>
                <a:sym typeface="Symbol" pitchFamily="18" charset="2"/>
              </a:rPr>
              <a:t>R</a:t>
            </a:r>
            <a:r>
              <a:rPr lang="en-US" sz="1800" baseline="30000" dirty="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800" dirty="0">
                <a:sym typeface="Symbol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>
                <a:sym typeface="Symbol" pitchFamily="18" charset="2"/>
              </a:rPr>
              <a:t>Output:</a:t>
            </a:r>
            <a:r>
              <a:rPr lang="en-US" sz="1800" dirty="0"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C=CH(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dirty="0">
                <a:sym typeface="Symbol" pitchFamily="18" charset="2"/>
              </a:rPr>
              <a:t>, described as a list of vertices in counter-clockwise order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ym typeface="Symbol" pitchFamily="18" charset="2"/>
              </a:rPr>
              <a:t>Sort points in </a:t>
            </a:r>
            <a:r>
              <a:rPr lang="en-US" sz="1800" i="1" dirty="0">
                <a:solidFill>
                  <a:srgbClr val="008380"/>
                </a:solidFill>
              </a:rPr>
              <a:t>P </a:t>
            </a:r>
            <a:r>
              <a:rPr lang="en-US" sz="1800" dirty="0">
                <a:sym typeface="Symbol" pitchFamily="18" charset="2"/>
              </a:rPr>
              <a:t>lexicographically (by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 dirty="0">
                <a:sym typeface="Symbol" pitchFamily="18" charset="2"/>
              </a:rPr>
              <a:t>-coordinate, break ties by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1800" dirty="0">
                <a:sym typeface="Symbol" pitchFamily="18" charset="2"/>
              </a:rPr>
              <a:t>-coordinate)</a:t>
            </a:r>
          </a:p>
          <a:p>
            <a:pPr marL="115888" indent="-115888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ym typeface="Symbol" pitchFamily="18" charset="2"/>
              </a:rPr>
              <a:t>Insert </a:t>
            </a:r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r>
              <a:rPr lang="en-US" sz="1800" i="1" dirty="0">
                <a:solidFill>
                  <a:srgbClr val="008380"/>
                </a:solidFill>
              </a:rPr>
              <a:t>, p</a:t>
            </a:r>
            <a:r>
              <a:rPr lang="en-US" sz="1800" i="1" baseline="-25000" dirty="0">
                <a:solidFill>
                  <a:srgbClr val="008380"/>
                </a:solidFill>
              </a:rPr>
              <a:t>2</a:t>
            </a:r>
            <a:r>
              <a:rPr lang="en-US" sz="1800" i="1" dirty="0">
                <a:solidFill>
                  <a:srgbClr val="008380"/>
                </a:solidFill>
              </a:rPr>
              <a:t>, p</a:t>
            </a:r>
            <a:r>
              <a:rPr lang="en-US" sz="1800" i="1" baseline="-25000" dirty="0">
                <a:solidFill>
                  <a:srgbClr val="008380"/>
                </a:solidFill>
              </a:rPr>
              <a:t>3 </a:t>
            </a:r>
            <a:r>
              <a:rPr lang="en-US" sz="1800" dirty="0">
                <a:sym typeface="Symbol" pitchFamily="18" charset="2"/>
              </a:rPr>
              <a:t>into </a:t>
            </a:r>
            <a:r>
              <a:rPr lang="en-US" sz="1800" i="1" dirty="0">
                <a:solidFill>
                  <a:srgbClr val="008380"/>
                </a:solidFill>
              </a:rPr>
              <a:t>C </a:t>
            </a:r>
            <a:r>
              <a:rPr lang="en-US" sz="1800" dirty="0">
                <a:sym typeface="Symbol" pitchFamily="18" charset="2"/>
              </a:rPr>
              <a:t>in counter-clockwise order around the triangle described by them.</a:t>
            </a:r>
            <a:endParaRPr lang="en-US" sz="1800" dirty="0">
              <a:solidFill>
                <a:srgbClr val="008380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ym typeface="Symbol" pitchFamily="18" charset="2"/>
              </a:rPr>
              <a:t>for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ym typeface="Symbol" pitchFamily="18" charset="2"/>
              </a:rPr>
              <a:t>=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4</a:t>
            </a:r>
            <a:r>
              <a:rPr lang="en-US" sz="1800" dirty="0">
                <a:sym typeface="Symbol" pitchFamily="18" charset="2"/>
              </a:rPr>
              <a:t> to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800" dirty="0">
                <a:sym typeface="Symbol" pitchFamily="18" charset="2"/>
              </a:rPr>
              <a:t>: </a:t>
            </a:r>
            <a:r>
              <a:rPr lang="en-US" sz="1800" dirty="0">
                <a:solidFill>
                  <a:srgbClr val="CC9900"/>
                </a:solidFill>
                <a:cs typeface="Times New Roman" pitchFamily="18" charset="0"/>
                <a:sym typeface="Symbol" pitchFamily="18" charset="2"/>
              </a:rPr>
              <a:t>// Incrementally add </a:t>
            </a:r>
            <a:r>
              <a:rPr lang="en-US" sz="1800" i="1" dirty="0">
                <a:solidFill>
                  <a:srgbClr val="CC9900"/>
                </a:solidFill>
                <a:cs typeface="Times New Roman" pitchFamily="18" charset="0"/>
                <a:sym typeface="Symbol" pitchFamily="18" charset="2"/>
              </a:rPr>
              <a:t>p</a:t>
            </a:r>
            <a:r>
              <a:rPr lang="en-US" sz="1800" i="1" baseline="-25000" dirty="0">
                <a:solidFill>
                  <a:srgbClr val="CC9900"/>
                </a:solidFill>
                <a:cs typeface="Times New Roman" pitchFamily="18" charset="0"/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CC9900"/>
                </a:solidFill>
                <a:cs typeface="Times New Roman" pitchFamily="18" charset="0"/>
                <a:sym typeface="Symbol" pitchFamily="18" charset="2"/>
              </a:rPr>
              <a:t> to hull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cs typeface="Times New Roman" pitchFamily="18" charset="0"/>
                <a:sym typeface="Symbol" pitchFamily="18" charset="2"/>
              </a:rPr>
              <a:t>	Compute the </a:t>
            </a:r>
            <a:r>
              <a:rPr lang="en-US" sz="1800" dirty="0">
                <a:solidFill>
                  <a:schemeClr val="accent2"/>
                </a:solidFill>
                <a:cs typeface="Times New Roman" pitchFamily="18" charset="0"/>
                <a:sym typeface="Symbol" pitchFamily="18" charset="2"/>
              </a:rPr>
              <a:t>two tangents </a:t>
            </a:r>
            <a:r>
              <a:rPr lang="en-US" sz="1800" dirty="0">
                <a:cs typeface="Times New Roman" pitchFamily="18" charset="0"/>
                <a:sym typeface="Symbol" pitchFamily="18" charset="2"/>
              </a:rPr>
              <a:t>to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cs typeface="Times New Roman" pitchFamily="18" charset="0"/>
                <a:sym typeface="Symbol" pitchFamily="18" charset="2"/>
              </a:rPr>
              <a:t>and 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C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cs typeface="Times New Roman" pitchFamily="18" charset="0"/>
                <a:sym typeface="Symbol" pitchFamily="18" charset="2"/>
              </a:rPr>
              <a:t>	Delete </a:t>
            </a:r>
            <a:r>
              <a:rPr lang="en-US" sz="1800" dirty="0">
                <a:solidFill>
                  <a:srgbClr val="00B050"/>
                </a:solidFill>
                <a:cs typeface="Times New Roman" pitchFamily="18" charset="0"/>
                <a:sym typeface="Symbol" pitchFamily="18" charset="2"/>
              </a:rPr>
              <a:t>enclosed non-hull points </a:t>
            </a:r>
            <a:r>
              <a:rPr lang="en-US" sz="1800" dirty="0">
                <a:cs typeface="Times New Roman" pitchFamily="18" charset="0"/>
                <a:sym typeface="Symbol" pitchFamily="18" charset="2"/>
              </a:rPr>
              <a:t>from 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C</a:t>
            </a:r>
            <a:r>
              <a:rPr lang="en-US" sz="1800" dirty="0">
                <a:cs typeface="Times New Roman" pitchFamily="18" charset="0"/>
                <a:sym typeface="Symbol" pitchFamily="18" charset="2"/>
              </a:rPr>
              <a:t>, and insert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endParaRPr lang="en-US" sz="1800" i="1" dirty="0">
              <a:solidFill>
                <a:srgbClr val="00838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698500" y="4422775"/>
            <a:ext cx="84455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Runtime: </a:t>
            </a:r>
            <a:r>
              <a:rPr lang="en-US" altLang="en-US" sz="2400">
                <a:solidFill>
                  <a:srgbClr val="008380"/>
                </a:solidFill>
              </a:rPr>
              <a:t>O(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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i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 =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 baseline="30000">
                <a:solidFill>
                  <a:srgbClr val="008380"/>
                </a:solidFill>
              </a:rPr>
              <a:t>2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r>
              <a:rPr lang="en-US" altLang="en-US" sz="2400"/>
              <a:t> , where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 = |</a:t>
            </a: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>
                <a:solidFill>
                  <a:srgbClr val="008380"/>
                </a:solidFill>
              </a:rPr>
              <a:t>|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1438" y="2514600"/>
            <a:ext cx="1193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</a:rPr>
              <a:t>O(</a:t>
            </a:r>
            <a:r>
              <a:rPr lang="en-US" altLang="en-US" sz="1800" i="1">
                <a:solidFill>
                  <a:srgbClr val="008380"/>
                </a:solidFill>
              </a:rPr>
              <a:t>n</a:t>
            </a:r>
            <a:r>
              <a:rPr lang="en-US" altLang="en-US" sz="1800">
                <a:solidFill>
                  <a:srgbClr val="008380"/>
                </a:solidFill>
              </a:rPr>
              <a:t> log </a:t>
            </a:r>
            <a:r>
              <a:rPr lang="en-US" altLang="en-US" sz="1800" i="1">
                <a:solidFill>
                  <a:srgbClr val="008380"/>
                </a:solidFill>
              </a:rPr>
              <a:t>n</a:t>
            </a:r>
            <a:r>
              <a:rPr lang="en-US" altLang="en-US" sz="1800">
                <a:solidFill>
                  <a:srgbClr val="008380"/>
                </a:solidFill>
              </a:rPr>
              <a:t>)</a:t>
            </a:r>
            <a:endParaRPr lang="en-US" altLang="en-US" sz="180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1438" y="2797175"/>
            <a:ext cx="1193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</a:rPr>
              <a:t>O(1)</a:t>
            </a:r>
            <a:endParaRPr lang="en-US" altLang="en-US" sz="180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71438" y="3279775"/>
            <a:ext cx="119380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-3 </a:t>
            </a:r>
            <a:r>
              <a:rPr lang="en-US" altLang="en-US" sz="1800" dirty="0">
                <a:sym typeface="Symbol" panose="05050102010706020507" pitchFamily="18" charset="2"/>
              </a:rPr>
              <a:t>times</a:t>
            </a:r>
            <a:endParaRPr lang="en-US" altLang="en-US" sz="18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58763" y="3573463"/>
            <a:ext cx="1193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O(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i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endParaRPr lang="en-US" altLang="en-US" sz="18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260350" y="3832225"/>
            <a:ext cx="1193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O(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i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endParaRPr lang="en-US" altLang="en-US" sz="18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406980" y="4598988"/>
            <a:ext cx="3914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i="1" dirty="0">
                <a:solidFill>
                  <a:srgbClr val="008380"/>
                </a:solidFill>
                <a:sym typeface="Symbol" panose="05050102010706020507" pitchFamily="18" charset="2"/>
              </a:rPr>
              <a:t>i</a:t>
            </a:r>
            <a:r>
              <a:rPr lang="en-US" altLang="en-US" sz="1200" dirty="0">
                <a:solidFill>
                  <a:srgbClr val="008380"/>
                </a:solidFill>
                <a:sym typeface="Symbol" panose="05050102010706020507" pitchFamily="18" charset="2"/>
              </a:rPr>
              <a:t>=4</a:t>
            </a:r>
            <a:endParaRPr lang="en-US" altLang="en-US" sz="1200" dirty="0">
              <a:solidFill>
                <a:srgbClr val="009999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462213" y="4198938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i="1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endParaRPr lang="en-US" altLang="en-US" sz="1200">
              <a:solidFill>
                <a:srgbClr val="009999"/>
              </a:solidFill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700088" y="4886325"/>
            <a:ext cx="84455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Really?</a:t>
            </a:r>
            <a:endParaRPr lang="en-US" altLang="en-US" sz="2400">
              <a:solidFill>
                <a:srgbClr val="008380"/>
              </a:solidFill>
            </a:endParaRPr>
          </a:p>
        </p:txBody>
      </p:sp>
      <p:sp>
        <p:nvSpPr>
          <p:cNvPr id="19" name="Freeform 4">
            <a:extLst>
              <a:ext uri="{FF2B5EF4-FFF2-40B4-BE49-F238E27FC236}">
                <a16:creationId xmlns:a16="http://schemas.microsoft.com/office/drawing/2014/main" id="{20E285C1-9C34-4403-8715-4500821A1911}"/>
              </a:ext>
            </a:extLst>
          </p:cNvPr>
          <p:cNvSpPr>
            <a:spLocks/>
          </p:cNvSpPr>
          <p:nvPr/>
        </p:nvSpPr>
        <p:spPr bwMode="auto">
          <a:xfrm>
            <a:off x="3304962" y="4895755"/>
            <a:ext cx="1658761" cy="1456900"/>
          </a:xfrm>
          <a:custGeom>
            <a:avLst/>
            <a:gdLst>
              <a:gd name="T0" fmla="*/ 0 w 2325949"/>
              <a:gd name="T1" fmla="*/ 1251752 h 2041864"/>
              <a:gd name="T2" fmla="*/ 328473 w 2325949"/>
              <a:gd name="T3" fmla="*/ 514905 h 2041864"/>
              <a:gd name="T4" fmla="*/ 1580225 w 2325949"/>
              <a:gd name="T5" fmla="*/ 0 h 2041864"/>
              <a:gd name="T6" fmla="*/ 2130640 w 2325949"/>
              <a:gd name="T7" fmla="*/ 390618 h 2041864"/>
              <a:gd name="T8" fmla="*/ 2325949 w 2325949"/>
              <a:gd name="T9" fmla="*/ 1012055 h 2041864"/>
              <a:gd name="T10" fmla="*/ 2290438 w 2325949"/>
              <a:gd name="T11" fmla="*/ 1544715 h 2041864"/>
              <a:gd name="T12" fmla="*/ 1722268 w 2325949"/>
              <a:gd name="T13" fmla="*/ 2041864 h 2041864"/>
              <a:gd name="T14" fmla="*/ 683580 w 2325949"/>
              <a:gd name="T15" fmla="*/ 1979721 h 2041864"/>
              <a:gd name="T16" fmla="*/ 168675 w 2325949"/>
              <a:gd name="T17" fmla="*/ 1713391 h 2041864"/>
              <a:gd name="T18" fmla="*/ 0 w 2325949"/>
              <a:gd name="T19" fmla="*/ 1251752 h 204186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325949" h="2041864">
                <a:moveTo>
                  <a:pt x="0" y="1251752"/>
                </a:moveTo>
                <a:lnTo>
                  <a:pt x="328473" y="514905"/>
                </a:lnTo>
                <a:lnTo>
                  <a:pt x="1580225" y="0"/>
                </a:lnTo>
                <a:lnTo>
                  <a:pt x="2130640" y="390618"/>
                </a:lnTo>
                <a:lnTo>
                  <a:pt x="2325949" y="1012055"/>
                </a:lnTo>
                <a:lnTo>
                  <a:pt x="2290438" y="1544715"/>
                </a:lnTo>
                <a:lnTo>
                  <a:pt x="1722268" y="2041864"/>
                </a:lnTo>
                <a:lnTo>
                  <a:pt x="683580" y="1979721"/>
                </a:lnTo>
                <a:lnTo>
                  <a:pt x="168675" y="1713391"/>
                </a:lnTo>
                <a:lnTo>
                  <a:pt x="0" y="1251752"/>
                </a:lnTo>
                <a:close/>
              </a:path>
            </a:pathLst>
          </a:cu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" name="Oval 5">
            <a:extLst>
              <a:ext uri="{FF2B5EF4-FFF2-40B4-BE49-F238E27FC236}">
                <a16:creationId xmlns:a16="http://schemas.microsoft.com/office/drawing/2014/main" id="{6CA5386B-D206-4239-8DFA-CA3431664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563" y="5212471"/>
            <a:ext cx="101299" cy="107684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E7949D1-C622-46CE-9204-A7E81E530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143" y="4841912"/>
            <a:ext cx="101299" cy="107684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8C3F79-D2D5-4CFC-88E5-8B1382EF8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5959" y="5121677"/>
            <a:ext cx="101299" cy="10768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25A2BAF-935A-4E4B-B714-541DBA63C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073" y="5570362"/>
            <a:ext cx="101299" cy="10768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0A159B9-F3EA-4562-BFA7-8CC038016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7258" y="5954644"/>
            <a:ext cx="101299" cy="10768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54D8E33-AA68-4000-AEF4-1981511B7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7799" y="6298812"/>
            <a:ext cx="101299" cy="107684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B9AD07A-EDAB-4937-8A08-E0F56A1EE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5527" y="6244970"/>
            <a:ext cx="101299" cy="107684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3500914-4706-4A1B-8842-41FE610F5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7264" y="6062329"/>
            <a:ext cx="101299" cy="107684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3921A3D-F28C-4ADB-B60D-0A0EB0E19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5739277"/>
            <a:ext cx="101299" cy="107684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C9DB2D3-4541-456D-98FB-360A07A5B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1213" y="5570994"/>
            <a:ext cx="101890" cy="107551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6C3BB298-2402-4C88-9E41-A2D7C32ECA1B}"/>
              </a:ext>
            </a:extLst>
          </p:cNvPr>
          <p:cNvCxnSpPr>
            <a:cxnSpLocks noChangeShapeType="1"/>
            <a:stCxn id="19" idx="2"/>
            <a:endCxn id="29" idx="2"/>
          </p:cNvCxnSpPr>
          <p:nvPr/>
        </p:nvCxnSpPr>
        <p:spPr bwMode="auto">
          <a:xfrm>
            <a:off x="4431332" y="4896254"/>
            <a:ext cx="1969881" cy="72795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4">
            <a:extLst>
              <a:ext uri="{FF2B5EF4-FFF2-40B4-BE49-F238E27FC236}">
                <a16:creationId xmlns:a16="http://schemas.microsoft.com/office/drawing/2014/main" id="{3F967918-A2AE-47C3-AC25-EB6780D368EB}"/>
              </a:ext>
            </a:extLst>
          </p:cNvPr>
          <p:cNvCxnSpPr>
            <a:cxnSpLocks noChangeShapeType="1"/>
            <a:stCxn id="19" idx="6"/>
            <a:endCxn id="29" idx="3"/>
          </p:cNvCxnSpPr>
          <p:nvPr/>
        </p:nvCxnSpPr>
        <p:spPr bwMode="auto">
          <a:xfrm flipV="1">
            <a:off x="4533223" y="5662695"/>
            <a:ext cx="1883840" cy="689459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ctangle 18">
            <a:extLst>
              <a:ext uri="{FF2B5EF4-FFF2-40B4-BE49-F238E27FC236}">
                <a16:creationId xmlns:a16="http://schemas.microsoft.com/office/drawing/2014/main" id="{8B24CF1F-88FF-4504-959F-98F8ECEC3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835" y="5574390"/>
            <a:ext cx="283029" cy="329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 i="1" baseline="-25000">
                <a:solidFill>
                  <a:srgbClr val="008380"/>
                </a:solidFill>
              </a:rPr>
              <a:t>i</a:t>
            </a:r>
            <a:endParaRPr lang="en-US" altLang="en-US" sz="2400" baseline="-25000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10" grpId="0"/>
      <p:bldP spid="11" grpId="0"/>
      <p:bldP spid="12" grpId="0"/>
      <p:bldP spid="13" grpId="0"/>
      <p:bldP spid="14" grpId="0"/>
      <p:bldP spid="3" grpId="0"/>
      <p:bldP spid="16" grpId="0"/>
      <p:bldP spid="1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82213D-BD91-471F-A899-897808C032B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	Lower Bound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1470025"/>
            <a:ext cx="7772400" cy="46370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Comparison-based sorting of 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/>
              <a:t> elements takes</a:t>
            </a:r>
            <a:br>
              <a:rPr lang="en-US" altLang="en-US" sz="2800"/>
            </a:br>
            <a:r>
              <a:rPr lang="en-US" altLang="en-US" sz="2800"/>
              <a:t> </a:t>
            </a:r>
            <a:r>
              <a:rPr lang="en-US" altLang="en-US" sz="2800">
                <a:solidFill>
                  <a:srgbClr val="008380"/>
                </a:solidFill>
                <a:latin typeface="Symbol" panose="05050102010706020507" pitchFamily="18" charset="2"/>
              </a:rPr>
              <a:t>W</a:t>
            </a:r>
            <a:r>
              <a:rPr lang="en-US" altLang="en-US" sz="2800">
                <a:solidFill>
                  <a:srgbClr val="008380"/>
                </a:solidFill>
              </a:rPr>
              <a:t>(</a:t>
            </a:r>
            <a:r>
              <a:rPr lang="en-US" altLang="en-US" sz="2800" i="1">
                <a:solidFill>
                  <a:srgbClr val="008380"/>
                </a:solidFill>
              </a:rPr>
              <a:t>n </a:t>
            </a:r>
            <a:r>
              <a:rPr lang="en-US" altLang="en-US" sz="2800">
                <a:solidFill>
                  <a:srgbClr val="008380"/>
                </a:solidFill>
              </a:rPr>
              <a:t>log 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>
                <a:solidFill>
                  <a:srgbClr val="008380"/>
                </a:solidFill>
              </a:rPr>
              <a:t>)</a:t>
            </a:r>
            <a:r>
              <a:rPr lang="en-US" altLang="en-US" sz="2800"/>
              <a:t> time.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How can we use this lower bound to show a lower bound for the computation of the convex hull of 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/>
              <a:t> points in </a:t>
            </a:r>
            <a:r>
              <a:rPr lang="en-US" altLang="en-US" sz="2800" b="1">
                <a:solidFill>
                  <a:srgbClr val="008380"/>
                </a:solidFill>
              </a:rPr>
              <a:t>R</a:t>
            </a:r>
            <a:r>
              <a:rPr lang="en-US" altLang="en-US" sz="2800" baseline="30000">
                <a:solidFill>
                  <a:srgbClr val="008380"/>
                </a:solidFill>
              </a:rPr>
              <a:t>2</a:t>
            </a:r>
            <a:r>
              <a:rPr lang="en-US" altLang="en-US" sz="2800"/>
              <a:t>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Devise a sorting algorithm which uses the convex hull and otherwise only linear-time operations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ym typeface="Symbol" panose="05050102010706020507" pitchFamily="18" charset="2"/>
              </a:rPr>
              <a:t> Since this is a comparison-based sorting algorithm, the lower bound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</a:rPr>
              <a:t>W</a:t>
            </a:r>
            <a:r>
              <a:rPr lang="en-US" altLang="en-US" sz="2400">
                <a:solidFill>
                  <a:srgbClr val="008380"/>
                </a:solidFill>
              </a:rPr>
              <a:t>(</a:t>
            </a:r>
            <a:r>
              <a:rPr lang="en-US" altLang="en-US" sz="2400" i="1">
                <a:solidFill>
                  <a:srgbClr val="008380"/>
                </a:solidFill>
              </a:rPr>
              <a:t>n </a:t>
            </a:r>
            <a:r>
              <a:rPr lang="en-US" altLang="en-US" sz="2400">
                <a:solidFill>
                  <a:srgbClr val="008380"/>
                </a:solidFill>
              </a:rPr>
              <a:t>log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r>
              <a:rPr lang="en-US" altLang="en-US" sz="2400"/>
              <a:t> applies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ym typeface="Symbol" panose="05050102010706020507" pitchFamily="18" charset="2"/>
              </a:rPr>
              <a:t> Since all other operations need linear time, the convex hull algorithm has to take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</a:rPr>
              <a:t>W</a:t>
            </a:r>
            <a:r>
              <a:rPr lang="en-US" altLang="en-US" sz="2400">
                <a:solidFill>
                  <a:srgbClr val="008380"/>
                </a:solidFill>
              </a:rPr>
              <a:t>(</a:t>
            </a:r>
            <a:r>
              <a:rPr lang="en-US" altLang="en-US" sz="2400" i="1">
                <a:solidFill>
                  <a:srgbClr val="008380"/>
                </a:solidFill>
              </a:rPr>
              <a:t>n </a:t>
            </a:r>
            <a:r>
              <a:rPr lang="en-US" altLang="en-US" sz="2400">
                <a:solidFill>
                  <a:srgbClr val="008380"/>
                </a:solidFill>
              </a:rPr>
              <a:t>log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r>
              <a:rPr lang="en-US" altLang="en-US" sz="2400"/>
              <a:t> time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40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A84B1A-426F-4A55-B394-3BF61F37E87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	CH_Sort</a:t>
            </a: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720725" y="1354138"/>
            <a:ext cx="4605338" cy="3943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Algorithm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CH_Sort</a:t>
            </a:r>
            <a:r>
              <a:rPr lang="en-US" altLang="en-US" sz="1800" dirty="0"/>
              <a:t>(</a:t>
            </a:r>
            <a:r>
              <a:rPr lang="en-US" altLang="en-US" sz="1800" i="1" dirty="0">
                <a:solidFill>
                  <a:srgbClr val="008380"/>
                </a:solidFill>
              </a:rPr>
              <a:t>S</a:t>
            </a:r>
            <a:r>
              <a:rPr lang="en-US" altLang="en-US" sz="1800" dirty="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olidFill>
                  <a:srgbClr val="CC9900"/>
                </a:solidFill>
              </a:rPr>
              <a:t>/* Sorts a set of numbers using a convex hull</a:t>
            </a:r>
            <a:br>
              <a:rPr lang="en-US" altLang="en-US" sz="1800" dirty="0">
                <a:solidFill>
                  <a:srgbClr val="CC9900"/>
                </a:solidFill>
              </a:rPr>
            </a:br>
            <a:r>
              <a:rPr lang="en-US" altLang="en-US" sz="1800" dirty="0">
                <a:solidFill>
                  <a:srgbClr val="CC9900"/>
                </a:solidFill>
              </a:rPr>
              <a:t>algorithm.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olidFill>
                  <a:srgbClr val="CC9900"/>
                </a:solidFill>
              </a:rPr>
              <a:t>   Converts numbers to points, runs CH, converts back to sorted sequence. 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Input:</a:t>
            </a:r>
            <a:r>
              <a:rPr lang="en-US" altLang="en-US" sz="1800" dirty="0"/>
              <a:t> Set of numbers </a:t>
            </a:r>
            <a:r>
              <a:rPr lang="en-US" altLang="en-US" sz="1800" i="1" dirty="0">
                <a:solidFill>
                  <a:srgbClr val="008380"/>
                </a:solidFill>
              </a:rPr>
              <a:t>S</a:t>
            </a:r>
            <a:r>
              <a:rPr lang="en-US" altLang="en-US" sz="1800" dirty="0">
                <a:solidFill>
                  <a:srgbClr val="008380"/>
                </a:solidFill>
              </a:rPr>
              <a:t> 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 </a:t>
            </a:r>
            <a:r>
              <a:rPr lang="en-US" altLang="en-US" sz="1800" b="1" dirty="0">
                <a:solidFill>
                  <a:srgbClr val="008380"/>
                </a:solidFill>
                <a:sym typeface="Symbol" panose="05050102010706020507" pitchFamily="18" charset="2"/>
              </a:rPr>
              <a:t>R</a:t>
            </a:r>
            <a:r>
              <a:rPr lang="en-US" altLang="en-US" sz="1800" dirty="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ym typeface="Symbol" panose="05050102010706020507" pitchFamily="18" charset="2"/>
              </a:rPr>
              <a:t>Output:</a:t>
            </a:r>
            <a:r>
              <a:rPr lang="en-US" altLang="en-US" sz="1800" dirty="0">
                <a:sym typeface="Symbol" panose="05050102010706020507" pitchFamily="18" charset="2"/>
              </a:rPr>
              <a:t> A list 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L</a:t>
            </a:r>
            <a:r>
              <a:rPr lang="en-US" altLang="en-US" sz="1800" dirty="0">
                <a:sym typeface="Symbol" panose="05050102010706020507" pitchFamily="18" charset="2"/>
              </a:rPr>
              <a:t> of </a:t>
            </a:r>
            <a:r>
              <a:rPr lang="en-US" altLang="en-US" sz="1800" dirty="0" err="1">
                <a:sym typeface="Symbol" panose="05050102010706020507" pitchFamily="18" charset="2"/>
              </a:rPr>
              <a:t>of</a:t>
            </a:r>
            <a:r>
              <a:rPr lang="en-US" altLang="en-US" sz="1800" dirty="0">
                <a:sym typeface="Symbol" panose="05050102010706020507" pitchFamily="18" charset="2"/>
              </a:rPr>
              <a:t> numbers in 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S</a:t>
            </a:r>
            <a:r>
              <a:rPr lang="en-US" altLang="en-US" sz="1800" dirty="0">
                <a:sym typeface="Symbol" panose="05050102010706020507" pitchFamily="18" charset="2"/>
              </a:rPr>
              <a:t> sorted in  </a:t>
            </a:r>
            <a:br>
              <a:rPr lang="en-US" altLang="en-US" sz="1800" dirty="0">
                <a:sym typeface="Symbol" panose="05050102010706020507" pitchFamily="18" charset="2"/>
              </a:rPr>
            </a:br>
            <a:r>
              <a:rPr lang="en-US" altLang="en-US" sz="1800" dirty="0">
                <a:sym typeface="Symbol" panose="05050102010706020507" pitchFamily="18" charset="2"/>
              </a:rPr>
              <a:t>           increasing order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P=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for each </a:t>
            </a:r>
            <a:r>
              <a:rPr lang="en-US" altLang="en-US" sz="1800" i="1" dirty="0" err="1">
                <a:solidFill>
                  <a:srgbClr val="008380"/>
                </a:solidFill>
                <a:sym typeface="Symbol" panose="05050102010706020507" pitchFamily="18" charset="2"/>
              </a:rPr>
              <a:t>s</a:t>
            </a:r>
            <a:r>
              <a:rPr lang="en-US" altLang="en-US" sz="1800" dirty="0" err="1">
                <a:solidFill>
                  <a:srgbClr val="008380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1800" i="1" dirty="0" err="1">
                <a:solidFill>
                  <a:srgbClr val="008380"/>
                </a:solidFill>
                <a:sym typeface="Symbol" panose="05050102010706020507" pitchFamily="18" charset="2"/>
              </a:rPr>
              <a:t>S</a:t>
            </a:r>
            <a:r>
              <a:rPr lang="en-US" altLang="en-US" sz="1800" dirty="0">
                <a:sym typeface="Symbol" panose="05050102010706020507" pitchFamily="18" charset="2"/>
              </a:rPr>
              <a:t> insert 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(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s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,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s</a:t>
            </a:r>
            <a:r>
              <a:rPr lang="en-US" altLang="en-US" sz="1800" i="1" baseline="30000" dirty="0">
                <a:solidFill>
                  <a:srgbClr val="008380"/>
                </a:solidFill>
                <a:sym typeface="Symbol" panose="05050102010706020507" pitchFamily="18" charset="2"/>
              </a:rPr>
              <a:t>2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1800" dirty="0">
                <a:sym typeface="Symbol" panose="05050102010706020507" pitchFamily="18" charset="2"/>
              </a:rPr>
              <a:t> into 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endParaRPr lang="en-US" altLang="en-US" sz="18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L’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 = CH(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1800" dirty="0">
                <a:sym typeface="Symbol" panose="05050102010706020507" pitchFamily="18" charset="2"/>
              </a:rPr>
              <a:t> </a:t>
            </a:r>
            <a:r>
              <a:rPr lang="en-US" altLang="en-US" sz="1800" dirty="0">
                <a:solidFill>
                  <a:srgbClr val="CC9900"/>
                </a:solidFill>
                <a:sym typeface="Symbol" panose="05050102010706020507" pitchFamily="18" charset="2"/>
              </a:rPr>
              <a:t>// compute convex hull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Find point</a:t>
            </a:r>
            <a:r>
              <a:rPr lang="en-US" altLang="en-US" sz="1800" dirty="0">
                <a:solidFill>
                  <a:srgbClr val="CC99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1800" i="1" dirty="0" err="1">
                <a:solidFill>
                  <a:srgbClr val="008380"/>
                </a:solidFill>
                <a:sym typeface="Symbol" panose="05050102010706020507" pitchFamily="18" charset="2"/>
              </a:rPr>
              <a:t>p’</a:t>
            </a:r>
            <a:r>
              <a:rPr lang="en-US" altLang="en-US" sz="1800" dirty="0" err="1">
                <a:solidFill>
                  <a:srgbClr val="008380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1800" i="1" dirty="0" err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dirty="0">
                <a:sym typeface="Symbol" panose="05050102010706020507" pitchFamily="18" charset="2"/>
              </a:rPr>
              <a:t> with minimum </a:t>
            </a:r>
            <a:r>
              <a:rPr lang="en-US" altLang="en-US" sz="1800" i="1" dirty="0">
                <a:sym typeface="Symbol" panose="05050102010706020507" pitchFamily="18" charset="2"/>
              </a:rPr>
              <a:t>x</a:t>
            </a:r>
            <a:r>
              <a:rPr lang="en-US" altLang="en-US" sz="1800" dirty="0">
                <a:sym typeface="Symbol" panose="05050102010706020507" pitchFamily="18" charset="2"/>
              </a:rPr>
              <a:t>-coordinate</a:t>
            </a:r>
            <a:endParaRPr lang="en-US" altLang="en-US" sz="1800" dirty="0">
              <a:solidFill>
                <a:srgbClr val="CC99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for each 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p=(</a:t>
            </a:r>
            <a:r>
              <a:rPr lang="en-US" altLang="en-US" sz="1800" i="1" dirty="0" err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i="1" baseline="-25000" dirty="0" err="1">
                <a:solidFill>
                  <a:srgbClr val="008380"/>
                </a:solidFill>
                <a:sym typeface="Symbol" panose="05050102010706020507" pitchFamily="18" charset="2"/>
              </a:rPr>
              <a:t>x</a:t>
            </a:r>
            <a:r>
              <a:rPr lang="en-US" altLang="en-US" sz="1800" i="1" dirty="0" err="1">
                <a:solidFill>
                  <a:srgbClr val="008380"/>
                </a:solidFill>
                <a:sym typeface="Symbol" panose="05050102010706020507" pitchFamily="18" charset="2"/>
              </a:rPr>
              <a:t>,p</a:t>
            </a:r>
            <a:r>
              <a:rPr lang="en-US" altLang="en-US" sz="1800" i="1" baseline="-25000" dirty="0" err="1">
                <a:solidFill>
                  <a:srgbClr val="008380"/>
                </a:solidFill>
                <a:sym typeface="Symbol" panose="05050102010706020507" pitchFamily="18" charset="2"/>
              </a:rPr>
              <a:t>y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L’</a:t>
            </a:r>
            <a:r>
              <a:rPr lang="en-US" altLang="en-US" sz="1800" dirty="0">
                <a:sym typeface="Symbol" panose="05050102010706020507" pitchFamily="18" charset="2"/>
              </a:rPr>
              <a:t>, starting with 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p’</a:t>
            </a:r>
            <a:r>
              <a:rPr lang="en-US" altLang="en-US" sz="1800" i="1" dirty="0">
                <a:sym typeface="Symbol" panose="05050102010706020507" pitchFamily="18" charset="2"/>
              </a:rPr>
              <a:t>,</a:t>
            </a:r>
            <a:br>
              <a:rPr lang="en-US" altLang="en-US" sz="1800" dirty="0">
                <a:sym typeface="Symbol" panose="05050102010706020507" pitchFamily="18" charset="2"/>
              </a:rPr>
            </a:br>
            <a:r>
              <a:rPr lang="en-US" altLang="en-US" sz="1800" dirty="0">
                <a:sym typeface="Symbol" panose="05050102010706020507" pitchFamily="18" charset="2"/>
              </a:rPr>
              <a:t>add 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i="1" baseline="-25000" dirty="0">
                <a:solidFill>
                  <a:srgbClr val="008380"/>
                </a:solidFill>
                <a:sym typeface="Symbol" panose="05050102010706020507" pitchFamily="18" charset="2"/>
              </a:rPr>
              <a:t>x</a:t>
            </a:r>
            <a:r>
              <a:rPr lang="en-US" altLang="en-US" sz="1800" dirty="0">
                <a:sym typeface="Symbol" panose="05050102010706020507" pitchFamily="18" charset="2"/>
              </a:rPr>
              <a:t> into 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L</a:t>
            </a:r>
            <a:endParaRPr lang="en-US" altLang="en-US" sz="18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return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 L	</a:t>
            </a:r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5578475" y="3465513"/>
            <a:ext cx="3144838" cy="7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568" name="Line 8"/>
          <p:cNvSpPr>
            <a:spLocks noChangeShapeType="1"/>
          </p:cNvSpPr>
          <p:nvPr/>
        </p:nvSpPr>
        <p:spPr bwMode="auto">
          <a:xfrm rot="5400000" flipH="1">
            <a:off x="6072188" y="2784475"/>
            <a:ext cx="2132012" cy="7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570" name="Freeform 10"/>
          <p:cNvSpPr>
            <a:spLocks/>
          </p:cNvSpPr>
          <p:nvPr/>
        </p:nvSpPr>
        <p:spPr bwMode="auto">
          <a:xfrm>
            <a:off x="5616575" y="1722438"/>
            <a:ext cx="3184525" cy="1747837"/>
          </a:xfrm>
          <a:custGeom>
            <a:avLst/>
            <a:gdLst>
              <a:gd name="T0" fmla="*/ 0 w 2006"/>
              <a:gd name="T1" fmla="*/ 2147483646 h 1101"/>
              <a:gd name="T2" fmla="*/ 2147483646 w 2006"/>
              <a:gd name="T3" fmla="*/ 2147483646 h 1101"/>
              <a:gd name="T4" fmla="*/ 2147483646 w 2006"/>
              <a:gd name="T5" fmla="*/ 0 h 1101"/>
              <a:gd name="T6" fmla="*/ 0 60000 65536"/>
              <a:gd name="T7" fmla="*/ 0 60000 65536"/>
              <a:gd name="T8" fmla="*/ 0 60000 65536"/>
              <a:gd name="T9" fmla="*/ 0 w 2006"/>
              <a:gd name="T10" fmla="*/ 0 h 1101"/>
              <a:gd name="T11" fmla="*/ 2006 w 2006"/>
              <a:gd name="T12" fmla="*/ 1101 h 11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06" h="1101">
                <a:moveTo>
                  <a:pt x="0" y="14"/>
                </a:moveTo>
                <a:cubicBezTo>
                  <a:pt x="313" y="557"/>
                  <a:pt x="626" y="1101"/>
                  <a:pt x="960" y="1099"/>
                </a:cubicBezTo>
                <a:cubicBezTo>
                  <a:pt x="1294" y="1097"/>
                  <a:pt x="1650" y="548"/>
                  <a:pt x="2006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8548688" y="1347788"/>
            <a:ext cx="465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s</a:t>
            </a:r>
            <a:r>
              <a:rPr lang="en-US" altLang="en-US" sz="2000" baseline="30000"/>
              <a:t>2</a:t>
            </a:r>
          </a:p>
        </p:txBody>
      </p:sp>
      <p:sp>
        <p:nvSpPr>
          <p:cNvPr id="51211" name="Text Box 12"/>
          <p:cNvSpPr txBox="1">
            <a:spLocks noChangeArrowheads="1"/>
          </p:cNvSpPr>
          <p:nvPr/>
        </p:nvSpPr>
        <p:spPr bwMode="auto">
          <a:xfrm>
            <a:off x="8616950" y="3238500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s</a:t>
            </a:r>
            <a:endParaRPr lang="en-US" altLang="en-US" sz="2000" baseline="30000"/>
          </a:p>
        </p:txBody>
      </p:sp>
      <p:sp>
        <p:nvSpPr>
          <p:cNvPr id="51212" name="Oval 13"/>
          <p:cNvSpPr>
            <a:spLocks noChangeArrowheads="1"/>
          </p:cNvSpPr>
          <p:nvPr/>
        </p:nvSpPr>
        <p:spPr bwMode="auto">
          <a:xfrm>
            <a:off x="6526213" y="3436938"/>
            <a:ext cx="63500" cy="61912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1213" name="Oval 14"/>
          <p:cNvSpPr>
            <a:spLocks noChangeArrowheads="1"/>
          </p:cNvSpPr>
          <p:nvPr/>
        </p:nvSpPr>
        <p:spPr bwMode="auto">
          <a:xfrm>
            <a:off x="6008688" y="3444875"/>
            <a:ext cx="63500" cy="6191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1214" name="Oval 15"/>
          <p:cNvSpPr>
            <a:spLocks noChangeArrowheads="1"/>
          </p:cNvSpPr>
          <p:nvPr/>
        </p:nvSpPr>
        <p:spPr bwMode="auto">
          <a:xfrm>
            <a:off x="7446963" y="3444875"/>
            <a:ext cx="63500" cy="6191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1215" name="Oval 16"/>
          <p:cNvSpPr>
            <a:spLocks noChangeArrowheads="1"/>
          </p:cNvSpPr>
          <p:nvPr/>
        </p:nvSpPr>
        <p:spPr bwMode="auto">
          <a:xfrm>
            <a:off x="8040688" y="3444875"/>
            <a:ext cx="63500" cy="6191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1216" name="Oval 17"/>
          <p:cNvSpPr>
            <a:spLocks noChangeArrowheads="1"/>
          </p:cNvSpPr>
          <p:nvPr/>
        </p:nvSpPr>
        <p:spPr bwMode="auto">
          <a:xfrm>
            <a:off x="8285163" y="3444875"/>
            <a:ext cx="63500" cy="6191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1217" name="Text Box 19"/>
          <p:cNvSpPr txBox="1">
            <a:spLocks noChangeArrowheads="1"/>
          </p:cNvSpPr>
          <p:nvPr/>
        </p:nvSpPr>
        <p:spPr bwMode="auto">
          <a:xfrm>
            <a:off x="6376988" y="3444875"/>
            <a:ext cx="396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-2</a:t>
            </a:r>
          </a:p>
        </p:txBody>
      </p:sp>
      <p:sp>
        <p:nvSpPr>
          <p:cNvPr id="51218" name="Text Box 21"/>
          <p:cNvSpPr txBox="1">
            <a:spLocks noChangeArrowheads="1"/>
          </p:cNvSpPr>
          <p:nvPr/>
        </p:nvSpPr>
        <p:spPr bwMode="auto">
          <a:xfrm>
            <a:off x="5843588" y="3452813"/>
            <a:ext cx="396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-4</a:t>
            </a:r>
          </a:p>
        </p:txBody>
      </p:sp>
      <p:sp>
        <p:nvSpPr>
          <p:cNvPr id="51219" name="Text Box 22"/>
          <p:cNvSpPr txBox="1">
            <a:spLocks noChangeArrowheads="1"/>
          </p:cNvSpPr>
          <p:nvPr/>
        </p:nvSpPr>
        <p:spPr bwMode="auto">
          <a:xfrm>
            <a:off x="7286625" y="3459163"/>
            <a:ext cx="396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1</a:t>
            </a:r>
          </a:p>
        </p:txBody>
      </p:sp>
      <p:sp>
        <p:nvSpPr>
          <p:cNvPr id="51220" name="Text Box 23"/>
          <p:cNvSpPr txBox="1">
            <a:spLocks noChangeArrowheads="1"/>
          </p:cNvSpPr>
          <p:nvPr/>
        </p:nvSpPr>
        <p:spPr bwMode="auto">
          <a:xfrm>
            <a:off x="7864475" y="3465513"/>
            <a:ext cx="396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4</a:t>
            </a:r>
          </a:p>
        </p:txBody>
      </p:sp>
      <p:sp>
        <p:nvSpPr>
          <p:cNvPr id="51221" name="Text Box 24"/>
          <p:cNvSpPr txBox="1">
            <a:spLocks noChangeArrowheads="1"/>
          </p:cNvSpPr>
          <p:nvPr/>
        </p:nvSpPr>
        <p:spPr bwMode="auto">
          <a:xfrm>
            <a:off x="8118475" y="3473450"/>
            <a:ext cx="396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5</a:t>
            </a:r>
          </a:p>
        </p:txBody>
      </p:sp>
      <p:sp>
        <p:nvSpPr>
          <p:cNvPr id="194586" name="Oval 26"/>
          <p:cNvSpPr>
            <a:spLocks noChangeArrowheads="1"/>
          </p:cNvSpPr>
          <p:nvPr/>
        </p:nvSpPr>
        <p:spPr bwMode="auto">
          <a:xfrm>
            <a:off x="6015038" y="2430463"/>
            <a:ext cx="63500" cy="635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lIns="36000" tIns="36000" rIns="360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4587" name="Oval 27"/>
          <p:cNvSpPr>
            <a:spLocks noChangeArrowheads="1"/>
          </p:cNvSpPr>
          <p:nvPr/>
        </p:nvSpPr>
        <p:spPr bwMode="auto">
          <a:xfrm>
            <a:off x="6524625" y="3097213"/>
            <a:ext cx="63500" cy="635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lIns="36000" tIns="36000" rIns="360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4588" name="Oval 28"/>
          <p:cNvSpPr>
            <a:spLocks noChangeArrowheads="1"/>
          </p:cNvSpPr>
          <p:nvPr/>
        </p:nvSpPr>
        <p:spPr bwMode="auto">
          <a:xfrm>
            <a:off x="7446963" y="3328988"/>
            <a:ext cx="63500" cy="635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lIns="36000" tIns="36000" rIns="360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4589" name="Oval 29"/>
          <p:cNvSpPr>
            <a:spLocks noChangeArrowheads="1"/>
          </p:cNvSpPr>
          <p:nvPr/>
        </p:nvSpPr>
        <p:spPr bwMode="auto">
          <a:xfrm>
            <a:off x="8285163" y="2406650"/>
            <a:ext cx="63500" cy="635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lIns="36000" tIns="36000" rIns="360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4594" name="Oval 34"/>
          <p:cNvSpPr>
            <a:spLocks noChangeArrowheads="1"/>
          </p:cNvSpPr>
          <p:nvPr/>
        </p:nvSpPr>
        <p:spPr bwMode="auto">
          <a:xfrm>
            <a:off x="8042275" y="2749550"/>
            <a:ext cx="63500" cy="635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lIns="36000" tIns="36000" rIns="360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4596" name="Line 36"/>
          <p:cNvSpPr>
            <a:spLocks noChangeShapeType="1"/>
          </p:cNvSpPr>
          <p:nvPr/>
        </p:nvSpPr>
        <p:spPr bwMode="auto">
          <a:xfrm>
            <a:off x="6049963" y="2468563"/>
            <a:ext cx="511175" cy="671512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598" name="Line 38"/>
          <p:cNvSpPr>
            <a:spLocks noChangeShapeType="1"/>
          </p:cNvSpPr>
          <p:nvPr/>
        </p:nvSpPr>
        <p:spPr bwMode="auto">
          <a:xfrm>
            <a:off x="6553200" y="3116263"/>
            <a:ext cx="922338" cy="236537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599" name="Line 39"/>
          <p:cNvSpPr>
            <a:spLocks noChangeShapeType="1"/>
          </p:cNvSpPr>
          <p:nvPr/>
        </p:nvSpPr>
        <p:spPr bwMode="auto">
          <a:xfrm flipV="1">
            <a:off x="7475538" y="2773363"/>
            <a:ext cx="593725" cy="579437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600" name="Line 40"/>
          <p:cNvSpPr>
            <a:spLocks noChangeShapeType="1"/>
          </p:cNvSpPr>
          <p:nvPr/>
        </p:nvSpPr>
        <p:spPr bwMode="auto">
          <a:xfrm flipV="1">
            <a:off x="8077200" y="2422525"/>
            <a:ext cx="228600" cy="358775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601" name="Line 41"/>
          <p:cNvSpPr>
            <a:spLocks noChangeShapeType="1"/>
          </p:cNvSpPr>
          <p:nvPr/>
        </p:nvSpPr>
        <p:spPr bwMode="auto">
          <a:xfrm flipH="1">
            <a:off x="6049963" y="2422525"/>
            <a:ext cx="2271712" cy="23813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8" grpId="0" animBg="1"/>
      <p:bldP spid="194570" grpId="0" animBg="1"/>
      <p:bldP spid="194571" grpId="0"/>
      <p:bldP spid="194586" grpId="0" animBg="1"/>
      <p:bldP spid="194587" grpId="0" animBg="1"/>
      <p:bldP spid="194588" grpId="0" animBg="1"/>
      <p:bldP spid="194589" grpId="0" animBg="1"/>
      <p:bldP spid="194594" grpId="0" animBg="1"/>
      <p:bldP spid="194596" grpId="0" animBg="1"/>
      <p:bldP spid="194598" grpId="0" animBg="1"/>
      <p:bldP spid="194598" grpId="1" animBg="1"/>
      <p:bldP spid="194599" grpId="0" animBg="1"/>
      <p:bldP spid="194600" grpId="0" animBg="1"/>
      <p:bldP spid="19460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D2823E-CC97-4110-8EF9-12D3E9478EF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	Convex Hull Summary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1470025"/>
            <a:ext cx="7772400" cy="4637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/>
              <a:t>Brute force algorithm:	</a:t>
            </a:r>
            <a:r>
              <a:rPr lang="en-US" altLang="en-US" sz="2400">
                <a:solidFill>
                  <a:srgbClr val="008380"/>
                </a:solidFill>
              </a:rPr>
              <a:t>O(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 baseline="30000">
                <a:solidFill>
                  <a:srgbClr val="008380"/>
                </a:solidFill>
              </a:rPr>
              <a:t>3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/>
              <a:t>Jarvis’ march (gift wrapping):	</a:t>
            </a:r>
            <a:r>
              <a:rPr lang="en-US" altLang="en-US" sz="2400">
                <a:solidFill>
                  <a:srgbClr val="008380"/>
                </a:solidFill>
              </a:rPr>
              <a:t>O(</a:t>
            </a:r>
            <a:r>
              <a:rPr lang="en-US" altLang="en-US" sz="2400" i="1">
                <a:solidFill>
                  <a:srgbClr val="008380"/>
                </a:solidFill>
              </a:rPr>
              <a:t>nh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/>
              <a:t>Incremental insertion:	</a:t>
            </a:r>
            <a:r>
              <a:rPr lang="en-US" altLang="en-US" sz="2400">
                <a:solidFill>
                  <a:srgbClr val="008380"/>
                </a:solidFill>
              </a:rPr>
              <a:t>O(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 log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/>
              <a:t>Divide-and-conquer:	</a:t>
            </a:r>
            <a:r>
              <a:rPr lang="en-US" altLang="en-US" sz="2400">
                <a:solidFill>
                  <a:srgbClr val="008380"/>
                </a:solidFill>
              </a:rPr>
              <a:t> O(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 log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endParaRPr lang="en-US" altLang="en-US" sz="2400"/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/>
              <a:t>Graham’s scan:	</a:t>
            </a:r>
            <a:r>
              <a:rPr lang="en-US" altLang="en-US" sz="2400">
                <a:solidFill>
                  <a:srgbClr val="008380"/>
                </a:solidFill>
              </a:rPr>
              <a:t> O(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 log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r>
              <a:rPr lang="en-US" altLang="en-US" sz="2400"/>
              <a:t> 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/>
              <a:t>Lower bound:	</a:t>
            </a:r>
            <a:r>
              <a:rPr lang="en-US" altLang="en-US" sz="2400">
                <a:solidFill>
                  <a:srgbClr val="008380"/>
                </a:solidFill>
              </a:rPr>
              <a:t>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</a:t>
            </a:r>
            <a:r>
              <a:rPr lang="en-US" altLang="en-US" sz="2400">
                <a:solidFill>
                  <a:srgbClr val="008380"/>
                </a:solidFill>
              </a:rPr>
              <a:t>(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 log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endParaRPr lang="en-US" altLang="en-US" sz="2400"/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endParaRPr lang="en-US" altLang="en-US" sz="2400"/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4687888" algn="l"/>
              </a:tabLst>
            </a:pPr>
            <a:endParaRPr lang="en-US" altLang="en-US" sz="240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>
            <a:extLst>
              <a:ext uri="{FF2B5EF4-FFF2-40B4-BE49-F238E27FC236}">
                <a16:creationId xmlns:a16="http://schemas.microsoft.com/office/drawing/2014/main" id="{3BCF5566-5925-4205-B04C-651654FE2ED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22531" name="Footer Placeholder 4">
            <a:extLst>
              <a:ext uri="{FF2B5EF4-FFF2-40B4-BE49-F238E27FC236}">
                <a16:creationId xmlns:a16="http://schemas.microsoft.com/office/drawing/2014/main" id="{D37060F9-7536-4046-BFCE-DFB7FEF90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22532" name="Slide Number Placeholder 5">
            <a:extLst>
              <a:ext uri="{FF2B5EF4-FFF2-40B4-BE49-F238E27FC236}">
                <a16:creationId xmlns:a16="http://schemas.microsoft.com/office/drawing/2014/main" id="{FE5C0A13-574F-481B-BD5B-5BEAE3263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B6CF55-A1CA-474C-8CE0-599FF70272C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22533" name="Rectangle 2">
            <a:extLst>
              <a:ext uri="{FF2B5EF4-FFF2-40B4-BE49-F238E27FC236}">
                <a16:creationId xmlns:a16="http://schemas.microsoft.com/office/drawing/2014/main" id="{4E4FD8DC-410A-4CBB-BD5C-D51C55B3B3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4738" y="304800"/>
            <a:ext cx="7916862" cy="1143000"/>
          </a:xfrm>
        </p:spPr>
        <p:txBody>
          <a:bodyPr/>
          <a:lstStyle/>
          <a:p>
            <a:pPr eaLnBrk="1" hangingPunct="1"/>
            <a:r>
              <a:rPr lang="en-US" altLang="en-US"/>
              <a:t>Chan’s Algorithm</a:t>
            </a:r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BA73139D-EE8F-4478-AF51-0EA865433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875" y="1662113"/>
            <a:ext cx="874712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Runtime goal: </a:t>
            </a:r>
            <a:r>
              <a:rPr lang="en-US" altLang="en-US" sz="2400">
                <a:solidFill>
                  <a:srgbClr val="008380"/>
                </a:solidFill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n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log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 h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r>
              <a:rPr lang="en-US" altLang="en-US" sz="2400"/>
              <a:t> , where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 = |</a:t>
            </a: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>
                <a:solidFill>
                  <a:srgbClr val="008380"/>
                </a:solidFill>
              </a:rPr>
              <a:t>| </a:t>
            </a:r>
            <a:r>
              <a:rPr lang="en-US" altLang="en-US" sz="2400"/>
              <a:t>and </a:t>
            </a:r>
            <a:r>
              <a:rPr lang="en-US" altLang="en-US" sz="2400" i="1">
                <a:solidFill>
                  <a:srgbClr val="008380"/>
                </a:solidFill>
              </a:rPr>
              <a:t>h</a:t>
            </a:r>
            <a:r>
              <a:rPr lang="en-US" altLang="en-US" sz="2400">
                <a:solidFill>
                  <a:srgbClr val="008380"/>
                </a:solidFill>
              </a:rPr>
              <a:t> = </a:t>
            </a:r>
            <a:r>
              <a:rPr lang="en-US" altLang="en-US" sz="2400"/>
              <a:t>#points on </a:t>
            </a:r>
            <a:r>
              <a:rPr lang="en-US" altLang="en-US" sz="2400">
                <a:solidFill>
                  <a:srgbClr val="008380"/>
                </a:solidFill>
              </a:rPr>
              <a:t>CH(</a:t>
            </a: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Output-sensitive algorithm</a:t>
            </a:r>
            <a:endParaRPr lang="en-US" altLang="en-US" sz="2400">
              <a:solidFill>
                <a:srgbClr val="0083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D2823E-CC97-4110-8EF9-12D3E9478EF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	Convex Hull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23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09613" y="1470025"/>
                <a:ext cx="8572932" cy="4637088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tabLst>
                    <a:tab pos="4687888" algn="l"/>
                  </a:tabLst>
                </a:pPr>
                <a:r>
                  <a:rPr lang="en-US" altLang="en-US" sz="2400" dirty="0"/>
                  <a:t>Brute force algorithm:	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O(</a:t>
                </a:r>
                <a:r>
                  <a:rPr lang="en-US" altLang="en-US" sz="2400" i="1" dirty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2400" baseline="30000" dirty="0">
                    <a:solidFill>
                      <a:srgbClr val="008380"/>
                    </a:solidFill>
                  </a:rPr>
                  <a:t>3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)</a:t>
                </a:r>
              </a:p>
              <a:p>
                <a:pPr eaLnBrk="1" hangingPunct="1">
                  <a:lnSpc>
                    <a:spcPct val="90000"/>
                  </a:lnSpc>
                  <a:tabLst>
                    <a:tab pos="4687888" algn="l"/>
                  </a:tabLst>
                </a:pPr>
                <a:r>
                  <a:rPr lang="en-US" altLang="en-US" sz="2400" dirty="0"/>
                  <a:t>Brute force algorithm in </a:t>
                </a:r>
                <a:r>
                  <a:rPr lang="en-US" altLang="en-US" sz="2400" b="1" dirty="0">
                    <a:solidFill>
                      <a:srgbClr val="008380"/>
                    </a:solidFill>
                  </a:rPr>
                  <a:t>R</a:t>
                </a:r>
                <a:r>
                  <a:rPr lang="en-US" altLang="en-US" sz="2400" i="1" baseline="30000" dirty="0">
                    <a:solidFill>
                      <a:srgbClr val="008380"/>
                    </a:solidFill>
                  </a:rPr>
                  <a:t>d</a:t>
                </a:r>
                <a:r>
                  <a:rPr lang="en-US" altLang="en-US" sz="2400" baseline="30000" dirty="0"/>
                  <a:t> </a:t>
                </a:r>
                <a:r>
                  <a:rPr lang="en-US" altLang="en-US" sz="2400" dirty="0"/>
                  <a:t>: 	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O(</a:t>
                </a:r>
                <a:r>
                  <a:rPr lang="en-US" altLang="en-US" sz="2400" i="1" dirty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2400" i="1" baseline="30000" dirty="0">
                    <a:solidFill>
                      <a:srgbClr val="008380"/>
                    </a:solidFill>
                  </a:rPr>
                  <a:t>d</a:t>
                </a:r>
                <a:r>
                  <a:rPr lang="en-US" altLang="en-US" sz="2400" baseline="30000" dirty="0">
                    <a:solidFill>
                      <a:srgbClr val="008380"/>
                    </a:solidFill>
                  </a:rPr>
                  <a:t>+1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) </a:t>
                </a:r>
              </a:p>
              <a:p>
                <a:pPr eaLnBrk="1" hangingPunct="1">
                  <a:lnSpc>
                    <a:spcPct val="90000"/>
                  </a:lnSpc>
                  <a:tabLst>
                    <a:tab pos="4687888" algn="l"/>
                  </a:tabLst>
                </a:pPr>
                <a:r>
                  <a:rPr lang="en-US" altLang="en-US" sz="2400" dirty="0"/>
                  <a:t>Jarvis’ march (gift wrapping):	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O(</a:t>
                </a:r>
                <a:r>
                  <a:rPr lang="en-US" altLang="en-US" sz="2400" i="1" dirty="0" err="1">
                    <a:solidFill>
                      <a:srgbClr val="008380"/>
                    </a:solidFill>
                  </a:rPr>
                  <a:t>nh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)</a:t>
                </a:r>
              </a:p>
              <a:p>
                <a:pPr eaLnBrk="1" hangingPunct="1">
                  <a:lnSpc>
                    <a:spcPct val="90000"/>
                  </a:lnSpc>
                  <a:tabLst>
                    <a:tab pos="4687888" algn="l"/>
                  </a:tabLst>
                </a:pPr>
                <a:r>
                  <a:rPr lang="en-US" altLang="en-US" sz="2400" dirty="0"/>
                  <a:t>Incremental insertion:	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O(</a:t>
                </a:r>
                <a:r>
                  <a:rPr lang="en-US" altLang="en-US" sz="2400" i="1" dirty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 log </a:t>
                </a:r>
                <a:r>
                  <a:rPr lang="en-US" altLang="en-US" sz="2400" i="1" dirty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)</a:t>
                </a:r>
              </a:p>
              <a:p>
                <a:pPr eaLnBrk="1" hangingPunct="1">
                  <a:lnSpc>
                    <a:spcPct val="90000"/>
                  </a:lnSpc>
                  <a:tabLst>
                    <a:tab pos="4687888" algn="l"/>
                  </a:tabLst>
                </a:pPr>
                <a:r>
                  <a:rPr lang="en-US" altLang="en-US" sz="2400" dirty="0"/>
                  <a:t>Divide-and-conquer:	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O(</a:t>
                </a:r>
                <a:r>
                  <a:rPr lang="en-US" altLang="en-US" sz="2400" i="1" dirty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 log </a:t>
                </a:r>
                <a:r>
                  <a:rPr lang="en-US" altLang="en-US" sz="2400" i="1" dirty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)</a:t>
                </a:r>
                <a:endParaRPr lang="en-US" altLang="en-US" sz="2400" dirty="0"/>
              </a:p>
              <a:p>
                <a:pPr eaLnBrk="1" hangingPunct="1">
                  <a:lnSpc>
                    <a:spcPct val="90000"/>
                  </a:lnSpc>
                  <a:tabLst>
                    <a:tab pos="4687888" algn="l"/>
                  </a:tabLst>
                </a:pPr>
                <a:r>
                  <a:rPr lang="en-US" altLang="en-US" sz="2400" dirty="0"/>
                  <a:t>Graham’s scan:	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O(</a:t>
                </a:r>
                <a:r>
                  <a:rPr lang="en-US" altLang="en-US" sz="2400" i="1" dirty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 log </a:t>
                </a:r>
                <a:r>
                  <a:rPr lang="en-US" altLang="en-US" sz="2400" i="1" dirty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)</a:t>
                </a:r>
                <a:r>
                  <a:rPr lang="en-US" altLang="en-US" sz="2400" dirty="0"/>
                  <a:t> </a:t>
                </a:r>
              </a:p>
              <a:p>
                <a:pPr eaLnBrk="1" hangingPunct="1">
                  <a:lnSpc>
                    <a:spcPct val="90000"/>
                  </a:lnSpc>
                  <a:tabLst>
                    <a:tab pos="4687888" algn="l"/>
                  </a:tabLst>
                </a:pPr>
                <a:r>
                  <a:rPr lang="en-US" altLang="en-US" sz="2400" dirty="0"/>
                  <a:t>Lower bound:	</a:t>
                </a:r>
                <a:r>
                  <a:rPr lang="en-US" altLang="en-US" sz="2400" dirty="0">
                    <a:solidFill>
                      <a:srgbClr val="008380"/>
                    </a:solidFill>
                    <a:sym typeface="Symbol" panose="05050102010706020507" pitchFamily="18" charset="2"/>
                  </a:rPr>
                  <a:t>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(</a:t>
                </a:r>
                <a:r>
                  <a:rPr lang="en-US" altLang="en-US" sz="2400" i="1" dirty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 log </a:t>
                </a:r>
                <a:r>
                  <a:rPr lang="en-US" altLang="en-US" sz="2400" i="1" dirty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)</a:t>
                </a:r>
                <a:endParaRPr lang="en-US" altLang="en-US" sz="2400" dirty="0"/>
              </a:p>
              <a:p>
                <a:pPr marL="0" indent="0" eaLnBrk="1" hangingPunct="1">
                  <a:lnSpc>
                    <a:spcPct val="90000"/>
                  </a:lnSpc>
                  <a:buNone/>
                  <a:tabLst>
                    <a:tab pos="4687888" algn="l"/>
                  </a:tabLst>
                </a:pPr>
                <a:r>
                  <a:rPr lang="en-US" altLang="en-US" sz="2400" dirty="0"/>
                  <a:t>Note: The convex hull in </a:t>
                </a:r>
                <a:r>
                  <a:rPr lang="en-US" altLang="en-US" sz="2400" b="1" dirty="0"/>
                  <a:t>R</a:t>
                </a:r>
                <a:r>
                  <a:rPr lang="en-US" altLang="en-US" sz="2400" i="1" baseline="30000" dirty="0"/>
                  <a:t>d</a:t>
                </a:r>
                <a:r>
                  <a:rPr lang="en-US" altLang="en-US" sz="2400" baseline="30000" dirty="0"/>
                  <a:t> </a:t>
                </a:r>
                <a:r>
                  <a:rPr lang="en-US" altLang="en-US" sz="2400" dirty="0"/>
                  <a:t> can be computed in </a:t>
                </a:r>
                <a14:m>
                  <m:oMath xmlns:m="http://schemas.openxmlformats.org/officeDocument/2006/math">
                    <m:r>
                      <a:rPr lang="en-US" altLang="en-US" sz="24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en-US" sz="24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en-US" sz="24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4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d>
                          <m:dPr>
                            <m:begChr m:val="⌊"/>
                            <m:endChr m:val="⌋"/>
                            <m:ctrlPr>
                              <a:rPr lang="en-US" altLang="en-US" sz="2400" i="1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sz="2400" i="1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sz="2400" b="0" i="1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num>
                              <m:den>
                                <m:r>
                                  <a:rPr lang="en-US" altLang="en-US" sz="2400" i="1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sup>
                    </m:sSup>
                    <m:r>
                      <a:rPr lang="en-US" altLang="en-US" sz="24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sz="24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altLang="en-US" sz="24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en-US" sz="240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en-US" sz="24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altLang="en-US" sz="24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400" dirty="0">
                  <a:solidFill>
                    <a:srgbClr val="008380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tabLst>
                    <a:tab pos="4687888" algn="l"/>
                  </a:tabLst>
                </a:pPr>
                <a:endParaRPr lang="en-US" altLang="en-US" sz="2400" dirty="0"/>
              </a:p>
              <a:p>
                <a:pPr marL="0" indent="0" eaLnBrk="1" hangingPunct="1">
                  <a:lnSpc>
                    <a:spcPct val="90000"/>
                  </a:lnSpc>
                  <a:buNone/>
                  <a:tabLst>
                    <a:tab pos="4687888" algn="l"/>
                  </a:tabLst>
                </a:pPr>
                <a:r>
                  <a:rPr lang="en-US" altLang="en-US" sz="2400" dirty="0"/>
                  <a:t>Grad homework:</a:t>
                </a:r>
              </a:p>
              <a:p>
                <a:pPr eaLnBrk="1" hangingPunct="1">
                  <a:lnSpc>
                    <a:spcPct val="90000"/>
                  </a:lnSpc>
                  <a:tabLst>
                    <a:tab pos="4687888" algn="l"/>
                  </a:tabLst>
                </a:pPr>
                <a:r>
                  <a:rPr lang="en-US" altLang="en-US" sz="2400" dirty="0"/>
                  <a:t>Chan’s algorithm: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	O(</a:t>
                </a:r>
                <a:r>
                  <a:rPr lang="en-US" altLang="en-US" sz="2400" i="1" dirty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2400" dirty="0">
                    <a:solidFill>
                      <a:srgbClr val="008380"/>
                    </a:solidFill>
                  </a:rPr>
                  <a:t> log h)</a:t>
                </a:r>
              </a:p>
              <a:p>
                <a:pPr eaLnBrk="1" hangingPunct="1">
                  <a:lnSpc>
                    <a:spcPct val="90000"/>
                  </a:lnSpc>
                  <a:tabLst>
                    <a:tab pos="4687888" algn="l"/>
                  </a:tabLst>
                </a:pPr>
                <a:endParaRPr lang="en-US" altLang="en-US" sz="2400" dirty="0">
                  <a:solidFill>
                    <a:srgbClr val="008380"/>
                  </a:solidFill>
                </a:endParaRPr>
              </a:p>
              <a:p>
                <a:pPr lvl="1" eaLnBrk="1" hangingPunct="1">
                  <a:lnSpc>
                    <a:spcPct val="90000"/>
                  </a:lnSpc>
                  <a:buFontTx/>
                  <a:buNone/>
                  <a:tabLst>
                    <a:tab pos="4687888" algn="l"/>
                  </a:tabLst>
                </a:pPr>
                <a:endParaRPr lang="en-US" altLang="en-US" sz="2400" dirty="0"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5223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09613" y="1470025"/>
                <a:ext cx="8572932" cy="4637088"/>
              </a:xfrm>
              <a:blipFill>
                <a:blip r:embed="rId2"/>
                <a:stretch>
                  <a:fillRect l="-1066" t="-1840" b="-2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ouble Bracket 6">
            <a:extLst>
              <a:ext uri="{FF2B5EF4-FFF2-40B4-BE49-F238E27FC236}">
                <a16:creationId xmlns:a16="http://schemas.microsoft.com/office/drawing/2014/main" id="{614EF352-782B-40E0-8EFA-5007FB6C840E}"/>
              </a:ext>
            </a:extLst>
          </p:cNvPr>
          <p:cNvSpPr/>
          <p:nvPr/>
        </p:nvSpPr>
        <p:spPr bwMode="auto">
          <a:xfrm>
            <a:off x="709613" y="1892667"/>
            <a:ext cx="5782194" cy="398696"/>
          </a:xfrm>
          <a:prstGeom prst="bracketPair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ouble Bracket 7">
            <a:extLst>
              <a:ext uri="{FF2B5EF4-FFF2-40B4-BE49-F238E27FC236}">
                <a16:creationId xmlns:a16="http://schemas.microsoft.com/office/drawing/2014/main" id="{9B9B0648-8894-4352-B316-0926940E811D}"/>
              </a:ext>
            </a:extLst>
          </p:cNvPr>
          <p:cNvSpPr/>
          <p:nvPr/>
        </p:nvSpPr>
        <p:spPr bwMode="auto">
          <a:xfrm>
            <a:off x="709613" y="4446522"/>
            <a:ext cx="8360496" cy="398696"/>
          </a:xfrm>
          <a:prstGeom prst="bracketPair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0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C7B038-FDB4-403B-84C5-1464200A749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Tangent computation</a:t>
            </a:r>
          </a:p>
        </p:txBody>
      </p:sp>
      <p:grpSp>
        <p:nvGrpSpPr>
          <p:cNvPr id="14342" name="Group 36"/>
          <p:cNvGrpSpPr>
            <a:grpSpLocks/>
          </p:cNvGrpSpPr>
          <p:nvPr/>
        </p:nvGrpSpPr>
        <p:grpSpPr bwMode="auto">
          <a:xfrm>
            <a:off x="701675" y="1557338"/>
            <a:ext cx="2459038" cy="2193925"/>
            <a:chOff x="701450" y="1558030"/>
            <a:chExt cx="2459000" cy="2192785"/>
          </a:xfrm>
        </p:grpSpPr>
        <p:sp>
          <p:nvSpPr>
            <p:cNvPr id="14354" name="Freeform 4"/>
            <p:cNvSpPr>
              <a:spLocks/>
            </p:cNvSpPr>
            <p:nvPr/>
          </p:nvSpPr>
          <p:spPr bwMode="auto">
            <a:xfrm>
              <a:off x="763480" y="1633491"/>
              <a:ext cx="2325949" cy="2041864"/>
            </a:xfrm>
            <a:custGeom>
              <a:avLst/>
              <a:gdLst>
                <a:gd name="T0" fmla="*/ 0 w 2325949"/>
                <a:gd name="T1" fmla="*/ 1251752 h 2041864"/>
                <a:gd name="T2" fmla="*/ 328473 w 2325949"/>
                <a:gd name="T3" fmla="*/ 514905 h 2041864"/>
                <a:gd name="T4" fmla="*/ 1580225 w 2325949"/>
                <a:gd name="T5" fmla="*/ 0 h 2041864"/>
                <a:gd name="T6" fmla="*/ 2130640 w 2325949"/>
                <a:gd name="T7" fmla="*/ 390618 h 2041864"/>
                <a:gd name="T8" fmla="*/ 2325949 w 2325949"/>
                <a:gd name="T9" fmla="*/ 1012055 h 2041864"/>
                <a:gd name="T10" fmla="*/ 2290438 w 2325949"/>
                <a:gd name="T11" fmla="*/ 1544715 h 2041864"/>
                <a:gd name="T12" fmla="*/ 1722268 w 2325949"/>
                <a:gd name="T13" fmla="*/ 2041864 h 2041864"/>
                <a:gd name="T14" fmla="*/ 683580 w 2325949"/>
                <a:gd name="T15" fmla="*/ 1979721 h 2041864"/>
                <a:gd name="T16" fmla="*/ 168675 w 2325949"/>
                <a:gd name="T17" fmla="*/ 1713391 h 2041864"/>
                <a:gd name="T18" fmla="*/ 0 w 2325949"/>
                <a:gd name="T19" fmla="*/ 1251752 h 20418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25949" h="2041864">
                  <a:moveTo>
                    <a:pt x="0" y="1251752"/>
                  </a:moveTo>
                  <a:lnTo>
                    <a:pt x="328473" y="514905"/>
                  </a:lnTo>
                  <a:lnTo>
                    <a:pt x="1580225" y="0"/>
                  </a:lnTo>
                  <a:lnTo>
                    <a:pt x="2130640" y="390618"/>
                  </a:lnTo>
                  <a:lnTo>
                    <a:pt x="2325949" y="1012055"/>
                  </a:lnTo>
                  <a:lnTo>
                    <a:pt x="2290438" y="1544715"/>
                  </a:lnTo>
                  <a:lnTo>
                    <a:pt x="1722268" y="2041864"/>
                  </a:lnTo>
                  <a:lnTo>
                    <a:pt x="683580" y="1979721"/>
                  </a:lnTo>
                  <a:lnTo>
                    <a:pt x="168675" y="1713391"/>
                  </a:lnTo>
                  <a:lnTo>
                    <a:pt x="0" y="1251752"/>
                  </a:lnTo>
                  <a:close/>
                </a:path>
              </a:pathLst>
            </a:cu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5" name="Oval 5"/>
            <p:cNvSpPr>
              <a:spLocks noChangeArrowheads="1"/>
            </p:cNvSpPr>
            <p:nvPr/>
          </p:nvSpPr>
          <p:spPr bwMode="auto">
            <a:xfrm>
              <a:off x="1020929" y="2077373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356" name="Oval 20"/>
            <p:cNvSpPr>
              <a:spLocks noChangeArrowheads="1"/>
            </p:cNvSpPr>
            <p:nvPr/>
          </p:nvSpPr>
          <p:spPr bwMode="auto">
            <a:xfrm>
              <a:off x="2286546" y="1558030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357" name="Oval 21"/>
            <p:cNvSpPr>
              <a:spLocks noChangeArrowheads="1"/>
            </p:cNvSpPr>
            <p:nvPr/>
          </p:nvSpPr>
          <p:spPr bwMode="auto">
            <a:xfrm>
              <a:off x="2826143" y="1950124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358" name="Oval 22"/>
            <p:cNvSpPr>
              <a:spLocks noChangeArrowheads="1"/>
            </p:cNvSpPr>
            <p:nvPr/>
          </p:nvSpPr>
          <p:spPr bwMode="auto">
            <a:xfrm>
              <a:off x="3018407" y="2578962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359" name="Oval 23"/>
            <p:cNvSpPr>
              <a:spLocks noChangeArrowheads="1"/>
            </p:cNvSpPr>
            <p:nvPr/>
          </p:nvSpPr>
          <p:spPr bwMode="auto">
            <a:xfrm>
              <a:off x="2968186" y="3117539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360" name="Oval 24"/>
            <p:cNvSpPr>
              <a:spLocks noChangeArrowheads="1"/>
            </p:cNvSpPr>
            <p:nvPr/>
          </p:nvSpPr>
          <p:spPr bwMode="auto">
            <a:xfrm>
              <a:off x="2408056" y="3599894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361" name="Oval 25"/>
            <p:cNvSpPr>
              <a:spLocks noChangeArrowheads="1"/>
            </p:cNvSpPr>
            <p:nvPr/>
          </p:nvSpPr>
          <p:spPr bwMode="auto">
            <a:xfrm>
              <a:off x="1395271" y="3524434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362" name="Oval 26"/>
            <p:cNvSpPr>
              <a:spLocks noChangeArrowheads="1"/>
            </p:cNvSpPr>
            <p:nvPr/>
          </p:nvSpPr>
          <p:spPr bwMode="auto">
            <a:xfrm>
              <a:off x="878886" y="3268460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363" name="Oval 27"/>
            <p:cNvSpPr>
              <a:spLocks noChangeArrowheads="1"/>
            </p:cNvSpPr>
            <p:nvPr/>
          </p:nvSpPr>
          <p:spPr bwMode="auto">
            <a:xfrm>
              <a:off x="701450" y="2815699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  <p:sp>
        <p:nvSpPr>
          <p:cNvPr id="14343" name="Oval 28"/>
          <p:cNvSpPr>
            <a:spLocks noChangeArrowheads="1"/>
          </p:cNvSpPr>
          <p:nvPr/>
        </p:nvSpPr>
        <p:spPr bwMode="auto">
          <a:xfrm>
            <a:off x="5105400" y="2579688"/>
            <a:ext cx="142875" cy="150812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cxnSp>
        <p:nvCxnSpPr>
          <p:cNvPr id="14344" name="Straight Connector 7"/>
          <p:cNvCxnSpPr>
            <a:cxnSpLocks noChangeShapeType="1"/>
            <a:stCxn id="14354" idx="2"/>
          </p:cNvCxnSpPr>
          <p:nvPr/>
        </p:nvCxnSpPr>
        <p:spPr bwMode="auto">
          <a:xfrm>
            <a:off x="2343955" y="1632838"/>
            <a:ext cx="2832882" cy="1031431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5" name="Straight Connector 14"/>
          <p:cNvCxnSpPr>
            <a:cxnSpLocks noChangeShapeType="1"/>
            <a:stCxn id="14354" idx="6"/>
          </p:cNvCxnSpPr>
          <p:nvPr/>
        </p:nvCxnSpPr>
        <p:spPr bwMode="auto">
          <a:xfrm flipV="1">
            <a:off x="2486001" y="2680913"/>
            <a:ext cx="2690836" cy="994851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6" name="Rectangle 18"/>
          <p:cNvSpPr>
            <a:spLocks noChangeArrowheads="1"/>
          </p:cNvSpPr>
          <p:nvPr/>
        </p:nvSpPr>
        <p:spPr bwMode="auto">
          <a:xfrm>
            <a:off x="5076825" y="258445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 i="1" baseline="-25000">
                <a:solidFill>
                  <a:srgbClr val="008380"/>
                </a:solidFill>
              </a:rPr>
              <a:t>i</a:t>
            </a:r>
            <a:endParaRPr lang="en-US" altLang="en-US" sz="2400" baseline="-25000">
              <a:solidFill>
                <a:srgbClr val="009999"/>
              </a:solidFill>
            </a:endParaRPr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579438" y="3932238"/>
            <a:ext cx="7481887" cy="1700212"/>
          </a:xfrm>
          <a:prstGeom prst="rect">
            <a:avLst/>
          </a:prstGeo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err="1"/>
              <a:t>upper_tangent</a:t>
            </a:r>
            <a:r>
              <a:rPr lang="en-US" sz="1800" dirty="0"/>
              <a:t>(</a:t>
            </a:r>
            <a:r>
              <a:rPr lang="en-US" sz="1800" i="1" dirty="0" err="1">
                <a:solidFill>
                  <a:srgbClr val="008380"/>
                </a:solidFill>
              </a:rPr>
              <a:t>C,p</a:t>
            </a:r>
            <a:r>
              <a:rPr lang="en-US" sz="1800" i="1" baseline="-25000" dirty="0" err="1">
                <a:solidFill>
                  <a:srgbClr val="008380"/>
                </a:solidFill>
              </a:rPr>
              <a:t>i</a:t>
            </a:r>
            <a:r>
              <a:rPr lang="en-US" sz="1800" dirty="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olidFill>
                  <a:srgbClr val="CC9900"/>
                </a:solidFill>
              </a:rPr>
              <a:t>// Compute upper tangent to </a:t>
            </a:r>
            <a:r>
              <a:rPr lang="en-US" sz="1800" i="1" dirty="0">
                <a:solidFill>
                  <a:srgbClr val="CC9900"/>
                </a:solidFill>
              </a:rPr>
              <a:t>p</a:t>
            </a:r>
            <a:r>
              <a:rPr lang="en-US" sz="1800" i="1" baseline="-25000" dirty="0">
                <a:solidFill>
                  <a:srgbClr val="CC9900"/>
                </a:solidFill>
              </a:rPr>
              <a:t>i</a:t>
            </a:r>
            <a:r>
              <a:rPr lang="en-US" sz="1800" dirty="0">
                <a:solidFill>
                  <a:srgbClr val="CC9900"/>
                </a:solidFill>
              </a:rPr>
              <a:t> and </a:t>
            </a:r>
            <a:r>
              <a:rPr lang="en-US" sz="1800" i="1" dirty="0">
                <a:solidFill>
                  <a:srgbClr val="CC9900"/>
                </a:solidFill>
              </a:rPr>
              <a:t>C</a:t>
            </a:r>
            <a:r>
              <a:rPr lang="en-US" sz="1800" dirty="0">
                <a:solidFill>
                  <a:srgbClr val="CC9900"/>
                </a:solidFill>
              </a:rPr>
              <a:t>. Return tangent vertex </a:t>
            </a:r>
            <a:r>
              <a:rPr lang="en-US" sz="1800" i="1" dirty="0" err="1">
                <a:solidFill>
                  <a:srgbClr val="CC9900"/>
                </a:solidFill>
              </a:rPr>
              <a:t>v</a:t>
            </a:r>
            <a:r>
              <a:rPr lang="en-US" sz="1800" i="1" baseline="-25000" dirty="0" err="1">
                <a:solidFill>
                  <a:srgbClr val="CC9900"/>
                </a:solidFill>
              </a:rPr>
              <a:t>t</a:t>
            </a:r>
            <a:endParaRPr lang="en-US" sz="1800" i="1" baseline="-25000" dirty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v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t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 =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-1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ym typeface="Symbol" pitchFamily="18" charset="2"/>
              </a:rPr>
              <a:t>while </a:t>
            </a:r>
            <a:r>
              <a:rPr lang="en-US" sz="1800" dirty="0" err="1">
                <a:solidFill>
                  <a:srgbClr val="008380"/>
                </a:solidFill>
                <a:sym typeface="Symbol" pitchFamily="18" charset="2"/>
              </a:rPr>
              <a:t>succ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v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t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dirty="0">
                <a:sym typeface="Symbol" pitchFamily="18" charset="2"/>
              </a:rPr>
              <a:t> lies above line through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ym typeface="Symbol" pitchFamily="18" charset="2"/>
              </a:rPr>
              <a:t> and 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v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t</a:t>
            </a:r>
            <a:endParaRPr lang="en-US" sz="1800" baseline="-25000" dirty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461963" algn="l"/>
              </a:tabLst>
              <a:defRPr/>
            </a:pPr>
            <a:r>
              <a:rPr lang="en-US" sz="1800" dirty="0">
                <a:sym typeface="Symbol" pitchFamily="18" charset="2"/>
              </a:rPr>
              <a:t>	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v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t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 = </a:t>
            </a:r>
            <a:r>
              <a:rPr lang="en-US" sz="1800" dirty="0" err="1">
                <a:solidFill>
                  <a:srgbClr val="008380"/>
                </a:solidFill>
                <a:sym typeface="Symbol" pitchFamily="18" charset="2"/>
              </a:rPr>
              <a:t>succ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v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t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461963" algn="l"/>
              </a:tabLst>
              <a:defRPr/>
            </a:pPr>
            <a:r>
              <a:rPr lang="en-US" sz="1800" dirty="0">
                <a:sym typeface="Symbol" pitchFamily="18" charset="2"/>
              </a:rPr>
              <a:t>return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v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t</a:t>
            </a:r>
            <a:endParaRPr lang="en-US" sz="1800" i="1" dirty="0">
              <a:solidFill>
                <a:srgbClr val="00838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4348" name="Rectangle 33"/>
          <p:cNvSpPr>
            <a:spLocks noChangeArrowheads="1"/>
          </p:cNvSpPr>
          <p:nvPr/>
        </p:nvSpPr>
        <p:spPr bwMode="auto">
          <a:xfrm>
            <a:off x="2319338" y="1200150"/>
            <a:ext cx="377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8380"/>
                </a:solidFill>
              </a:rPr>
              <a:t>v</a:t>
            </a:r>
            <a:r>
              <a:rPr lang="en-US" altLang="en-US" sz="2400" i="1" baseline="-25000">
                <a:solidFill>
                  <a:srgbClr val="008380"/>
                </a:solidFill>
              </a:rPr>
              <a:t>t</a:t>
            </a:r>
            <a:endParaRPr lang="en-US" altLang="en-US" sz="2400" baseline="-25000">
              <a:solidFill>
                <a:srgbClr val="009999"/>
              </a:solidFill>
            </a:endParaRPr>
          </a:p>
        </p:txBody>
      </p:sp>
      <p:sp>
        <p:nvSpPr>
          <p:cNvPr id="14349" name="Rectangle 43"/>
          <p:cNvSpPr>
            <a:spLocks noChangeArrowheads="1"/>
          </p:cNvSpPr>
          <p:nvPr/>
        </p:nvSpPr>
        <p:spPr bwMode="auto">
          <a:xfrm>
            <a:off x="2503488" y="3462338"/>
            <a:ext cx="423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8380"/>
                </a:solidFill>
              </a:rPr>
              <a:t>v</a:t>
            </a:r>
            <a:r>
              <a:rPr lang="en-US" altLang="en-US" sz="2400" i="1" baseline="-25000">
                <a:solidFill>
                  <a:srgbClr val="008380"/>
                </a:solidFill>
              </a:rPr>
              <a:t>b</a:t>
            </a:r>
            <a:endParaRPr lang="en-US" altLang="en-US" sz="2400" baseline="-25000">
              <a:solidFill>
                <a:srgbClr val="009999"/>
              </a:solidFill>
            </a:endParaRPr>
          </a:p>
        </p:txBody>
      </p:sp>
      <p:sp>
        <p:nvSpPr>
          <p:cNvPr id="14350" name="Rectangle 44"/>
          <p:cNvSpPr>
            <a:spLocks noChangeArrowheads="1"/>
          </p:cNvSpPr>
          <p:nvPr/>
        </p:nvSpPr>
        <p:spPr bwMode="auto">
          <a:xfrm>
            <a:off x="3105150" y="2428875"/>
            <a:ext cx="566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 i="1" baseline="-25000">
                <a:solidFill>
                  <a:srgbClr val="008380"/>
                </a:solidFill>
              </a:rPr>
              <a:t>i-1</a:t>
            </a:r>
            <a:endParaRPr lang="en-US" altLang="en-US" sz="2400" baseline="-25000">
              <a:solidFill>
                <a:srgbClr val="009999"/>
              </a:solidFill>
            </a:endParaRPr>
          </a:p>
        </p:txBody>
      </p:sp>
      <p:sp>
        <p:nvSpPr>
          <p:cNvPr id="14351" name="Rectangle 45"/>
          <p:cNvSpPr>
            <a:spLocks noChangeArrowheads="1"/>
          </p:cNvSpPr>
          <p:nvPr/>
        </p:nvSpPr>
        <p:spPr bwMode="auto">
          <a:xfrm>
            <a:off x="1609725" y="1895475"/>
            <a:ext cx="1319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</a:rPr>
              <a:t>succ</a:t>
            </a:r>
            <a:r>
              <a:rPr lang="en-US" altLang="en-US" sz="2400" i="1">
                <a:solidFill>
                  <a:srgbClr val="008380"/>
                </a:solidFill>
              </a:rPr>
              <a:t>(p</a:t>
            </a:r>
            <a:r>
              <a:rPr lang="en-US" altLang="en-US" sz="2400" i="1" baseline="-25000">
                <a:solidFill>
                  <a:srgbClr val="008380"/>
                </a:solidFill>
              </a:rPr>
              <a:t>i-1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endParaRPr lang="en-US" altLang="en-US" sz="2400" baseline="-25000">
              <a:solidFill>
                <a:srgbClr val="009999"/>
              </a:solidFill>
            </a:endParaRPr>
          </a:p>
        </p:txBody>
      </p:sp>
      <p:sp>
        <p:nvSpPr>
          <p:cNvPr id="14352" name="Rectangle 46"/>
          <p:cNvSpPr>
            <a:spLocks noChangeArrowheads="1"/>
          </p:cNvSpPr>
          <p:nvPr/>
        </p:nvSpPr>
        <p:spPr bwMode="auto">
          <a:xfrm>
            <a:off x="1701800" y="2813050"/>
            <a:ext cx="1319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</a:rPr>
              <a:t>pred</a:t>
            </a:r>
            <a:r>
              <a:rPr lang="en-US" altLang="en-US" sz="2400" i="1">
                <a:solidFill>
                  <a:srgbClr val="008380"/>
                </a:solidFill>
              </a:rPr>
              <a:t>(p</a:t>
            </a:r>
            <a:r>
              <a:rPr lang="en-US" altLang="en-US" sz="2400" i="1" baseline="-25000">
                <a:solidFill>
                  <a:srgbClr val="008380"/>
                </a:solidFill>
              </a:rPr>
              <a:t>i-1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endParaRPr lang="en-US" altLang="en-US" sz="2400" baseline="-25000">
              <a:solidFill>
                <a:srgbClr val="009999"/>
              </a:solidFill>
            </a:endParaRPr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576263" y="5800725"/>
            <a:ext cx="84455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2400">
                <a:sym typeface="Symbol" panose="05050102010706020507" pitchFamily="18" charset="2"/>
              </a:rPr>
              <a:t> </a:t>
            </a:r>
            <a:r>
              <a:rPr lang="en-US" altLang="en-US" sz="2400" b="1">
                <a:sym typeface="Symbol" panose="05050102010706020507" pitchFamily="18" charset="2"/>
              </a:rPr>
              <a:t>Amortization: </a:t>
            </a:r>
            <a:r>
              <a:rPr lang="en-US" altLang="en-US" sz="2400"/>
              <a:t>Every vertex that is checked during tangent computation is afterwards deleted from the current convex hull </a:t>
            </a:r>
            <a:r>
              <a:rPr lang="en-US" altLang="en-US" sz="2400" i="1">
                <a:solidFill>
                  <a:srgbClr val="008380"/>
                </a:solidFill>
              </a:rPr>
              <a:t>C</a:t>
            </a:r>
            <a:endParaRPr lang="en-US" altLang="en-US" sz="2400">
              <a:solidFill>
                <a:srgbClr val="008380"/>
              </a:solidFill>
            </a:endParaRPr>
          </a:p>
        </p:txBody>
      </p:sp>
      <p:cxnSp>
        <p:nvCxnSpPr>
          <p:cNvPr id="28" name="Straight Connector 7">
            <a:extLst>
              <a:ext uri="{FF2B5EF4-FFF2-40B4-BE49-F238E27FC236}">
                <a16:creationId xmlns:a16="http://schemas.microsoft.com/office/drawing/2014/main" id="{6A7DE536-F429-4E29-90C0-BB5BFBBE925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43720" y="1083243"/>
            <a:ext cx="4333117" cy="1581026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triangle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43252B-74AF-44F6-AB92-295C0BA11A53}"/>
              </a:ext>
            </a:extLst>
          </p:cNvPr>
          <p:cNvSpPr/>
          <p:nvPr/>
        </p:nvSpPr>
        <p:spPr bwMode="auto">
          <a:xfrm>
            <a:off x="4922978" y="3573463"/>
            <a:ext cx="203643" cy="258762"/>
          </a:xfrm>
          <a:prstGeom prst="rect">
            <a:avLst/>
          </a:prstGeom>
          <a:solidFill>
            <a:schemeClr val="accent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F60DA9-449F-4B3A-8920-44A711A671A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Incremental Insertion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8725" y="1438275"/>
            <a:ext cx="7480300" cy="2751138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Algorithm</a:t>
            </a:r>
            <a:r>
              <a:rPr lang="en-US" sz="1800" dirty="0"/>
              <a:t> </a:t>
            </a:r>
            <a:r>
              <a:rPr lang="en-US" sz="1800" dirty="0" err="1"/>
              <a:t>Incremental_CH</a:t>
            </a:r>
            <a:r>
              <a:rPr lang="en-US" sz="1800" dirty="0"/>
              <a:t>(</a:t>
            </a:r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dirty="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olidFill>
                  <a:srgbClr val="CC9900"/>
                </a:solidFill>
              </a:rPr>
              <a:t>// Compute CH(P) by incrementally inserting points from left to right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Input:</a:t>
            </a:r>
            <a:r>
              <a:rPr lang="en-US" sz="1800" dirty="0"/>
              <a:t> Point set </a:t>
            </a:r>
            <a:r>
              <a:rPr lang="en-US" sz="1800" i="1" dirty="0">
                <a:solidFill>
                  <a:srgbClr val="008380"/>
                </a:solidFill>
              </a:rPr>
              <a:t>P=</a:t>
            </a:r>
            <a:r>
              <a:rPr lang="en-US" sz="1800" dirty="0">
                <a:solidFill>
                  <a:srgbClr val="008380"/>
                </a:solidFill>
              </a:rPr>
              <a:t>{</a:t>
            </a:r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r>
              <a:rPr lang="en-US" sz="1800" i="1" dirty="0">
                <a:solidFill>
                  <a:srgbClr val="008380"/>
                </a:solidFill>
              </a:rPr>
              <a:t>,…,</a:t>
            </a:r>
            <a:r>
              <a:rPr lang="en-US" sz="1800" i="1" dirty="0" err="1">
                <a:solidFill>
                  <a:srgbClr val="008380"/>
                </a:solidFill>
              </a:rPr>
              <a:t>p</a:t>
            </a:r>
            <a:r>
              <a:rPr lang="en-US" sz="1800" i="1" baseline="-25000" dirty="0" err="1">
                <a:solidFill>
                  <a:srgbClr val="008380"/>
                </a:solidFill>
              </a:rPr>
              <a:t>n</a:t>
            </a:r>
            <a:r>
              <a:rPr lang="en-US" sz="1800" dirty="0">
                <a:solidFill>
                  <a:srgbClr val="008380"/>
                </a:solidFill>
              </a:rPr>
              <a:t>}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 </a:t>
            </a:r>
            <a:r>
              <a:rPr lang="en-US" sz="1800" b="1" dirty="0">
                <a:solidFill>
                  <a:srgbClr val="008380"/>
                </a:solidFill>
                <a:sym typeface="Symbol" pitchFamily="18" charset="2"/>
              </a:rPr>
              <a:t>R</a:t>
            </a:r>
            <a:r>
              <a:rPr lang="en-US" sz="1800" baseline="30000" dirty="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800" dirty="0">
                <a:sym typeface="Symbol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>
                <a:sym typeface="Symbol" pitchFamily="18" charset="2"/>
              </a:rPr>
              <a:t>Output:</a:t>
            </a:r>
            <a:r>
              <a:rPr lang="en-US" sz="1800" dirty="0"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C=CH(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dirty="0">
                <a:sym typeface="Symbol" pitchFamily="18" charset="2"/>
              </a:rPr>
              <a:t>, described as a list of vertices in counter-clockwise order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ym typeface="Symbol" pitchFamily="18" charset="2"/>
              </a:rPr>
              <a:t>Sort points in </a:t>
            </a:r>
            <a:r>
              <a:rPr lang="en-US" sz="1800" i="1" dirty="0">
                <a:solidFill>
                  <a:srgbClr val="008380"/>
                </a:solidFill>
              </a:rPr>
              <a:t>P </a:t>
            </a:r>
            <a:r>
              <a:rPr lang="en-US" sz="1800" dirty="0">
                <a:sym typeface="Symbol" pitchFamily="18" charset="2"/>
              </a:rPr>
              <a:t>lexicographically (by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 dirty="0">
                <a:sym typeface="Symbol" pitchFamily="18" charset="2"/>
              </a:rPr>
              <a:t>-coordinate, break ties by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1800" dirty="0">
                <a:sym typeface="Symbol" pitchFamily="18" charset="2"/>
              </a:rPr>
              <a:t>-coordinate)</a:t>
            </a:r>
          </a:p>
          <a:p>
            <a:pPr marL="115888" indent="-115888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ym typeface="Symbol" pitchFamily="18" charset="2"/>
              </a:rPr>
              <a:t>Insert </a:t>
            </a:r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r>
              <a:rPr lang="en-US" sz="1800" i="1" dirty="0">
                <a:solidFill>
                  <a:srgbClr val="008380"/>
                </a:solidFill>
              </a:rPr>
              <a:t>, p</a:t>
            </a:r>
            <a:r>
              <a:rPr lang="en-US" sz="1800" i="1" baseline="-25000" dirty="0">
                <a:solidFill>
                  <a:srgbClr val="008380"/>
                </a:solidFill>
              </a:rPr>
              <a:t>2</a:t>
            </a:r>
            <a:r>
              <a:rPr lang="en-US" sz="1800" i="1" dirty="0">
                <a:solidFill>
                  <a:srgbClr val="008380"/>
                </a:solidFill>
              </a:rPr>
              <a:t>, p</a:t>
            </a:r>
            <a:r>
              <a:rPr lang="en-US" sz="1800" i="1" baseline="-25000" dirty="0">
                <a:solidFill>
                  <a:srgbClr val="008380"/>
                </a:solidFill>
              </a:rPr>
              <a:t>3 </a:t>
            </a:r>
            <a:r>
              <a:rPr lang="en-US" sz="1800" dirty="0">
                <a:sym typeface="Symbol" pitchFamily="18" charset="2"/>
              </a:rPr>
              <a:t>into </a:t>
            </a:r>
            <a:r>
              <a:rPr lang="en-US" sz="1800" i="1" dirty="0">
                <a:solidFill>
                  <a:srgbClr val="008380"/>
                </a:solidFill>
              </a:rPr>
              <a:t>C </a:t>
            </a:r>
            <a:r>
              <a:rPr lang="en-US" sz="1800" dirty="0">
                <a:sym typeface="Symbol" pitchFamily="18" charset="2"/>
              </a:rPr>
              <a:t>in counter-clockwise order around the triangle described by them.</a:t>
            </a:r>
            <a:endParaRPr lang="en-US" sz="1800" dirty="0">
              <a:solidFill>
                <a:srgbClr val="008380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ym typeface="Symbol" pitchFamily="18" charset="2"/>
              </a:rPr>
              <a:t>for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ym typeface="Symbol" pitchFamily="18" charset="2"/>
              </a:rPr>
              <a:t>=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4</a:t>
            </a:r>
            <a:r>
              <a:rPr lang="en-US" sz="1800" dirty="0">
                <a:sym typeface="Symbol" pitchFamily="18" charset="2"/>
              </a:rPr>
              <a:t> to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800" dirty="0">
                <a:sym typeface="Symbol" pitchFamily="18" charset="2"/>
              </a:rPr>
              <a:t>: </a:t>
            </a:r>
            <a:r>
              <a:rPr lang="en-US" sz="1800" dirty="0">
                <a:solidFill>
                  <a:srgbClr val="CC9900"/>
                </a:solidFill>
                <a:cs typeface="Times New Roman" pitchFamily="18" charset="0"/>
                <a:sym typeface="Symbol" pitchFamily="18" charset="2"/>
              </a:rPr>
              <a:t>// Incrementally add </a:t>
            </a:r>
            <a:r>
              <a:rPr lang="en-US" sz="1800" i="1" dirty="0">
                <a:solidFill>
                  <a:srgbClr val="CC9900"/>
                </a:solidFill>
                <a:cs typeface="Times New Roman" pitchFamily="18" charset="0"/>
                <a:sym typeface="Symbol" pitchFamily="18" charset="2"/>
              </a:rPr>
              <a:t>p</a:t>
            </a:r>
            <a:r>
              <a:rPr lang="en-US" sz="1800" i="1" baseline="-25000" dirty="0">
                <a:solidFill>
                  <a:srgbClr val="CC9900"/>
                </a:solidFill>
                <a:cs typeface="Times New Roman" pitchFamily="18" charset="0"/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CC9900"/>
                </a:solidFill>
                <a:cs typeface="Times New Roman" pitchFamily="18" charset="0"/>
                <a:sym typeface="Symbol" pitchFamily="18" charset="2"/>
              </a:rPr>
              <a:t> to hull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cs typeface="Times New Roman" pitchFamily="18" charset="0"/>
                <a:sym typeface="Symbol" pitchFamily="18" charset="2"/>
              </a:rPr>
              <a:t>	Compute the </a:t>
            </a:r>
            <a:r>
              <a:rPr lang="en-US" sz="1800" dirty="0">
                <a:solidFill>
                  <a:schemeClr val="accent2"/>
                </a:solidFill>
                <a:cs typeface="Times New Roman" pitchFamily="18" charset="0"/>
                <a:sym typeface="Symbol" pitchFamily="18" charset="2"/>
              </a:rPr>
              <a:t>two tangents </a:t>
            </a:r>
            <a:r>
              <a:rPr lang="en-US" sz="1800" dirty="0">
                <a:cs typeface="Times New Roman" pitchFamily="18" charset="0"/>
                <a:sym typeface="Symbol" pitchFamily="18" charset="2"/>
              </a:rPr>
              <a:t>to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cs typeface="Times New Roman" pitchFamily="18" charset="0"/>
                <a:sym typeface="Symbol" pitchFamily="18" charset="2"/>
              </a:rPr>
              <a:t>and 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C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cs typeface="Times New Roman" pitchFamily="18" charset="0"/>
                <a:sym typeface="Symbol" pitchFamily="18" charset="2"/>
              </a:rPr>
              <a:t>	Delete </a:t>
            </a:r>
            <a:r>
              <a:rPr lang="en-US" sz="1800" dirty="0">
                <a:solidFill>
                  <a:srgbClr val="00B050"/>
                </a:solidFill>
                <a:cs typeface="Times New Roman" pitchFamily="18" charset="0"/>
                <a:sym typeface="Symbol" pitchFamily="18" charset="2"/>
              </a:rPr>
              <a:t>enclosed non-hull points </a:t>
            </a:r>
            <a:r>
              <a:rPr lang="en-US" sz="1800" dirty="0">
                <a:cs typeface="Times New Roman" pitchFamily="18" charset="0"/>
                <a:sym typeface="Symbol" pitchFamily="18" charset="2"/>
              </a:rPr>
              <a:t>from 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C</a:t>
            </a:r>
            <a:r>
              <a:rPr lang="en-US" sz="1800" dirty="0">
                <a:cs typeface="Times New Roman" pitchFamily="18" charset="0"/>
                <a:sym typeface="Symbol" pitchFamily="18" charset="2"/>
              </a:rPr>
              <a:t>, and insert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endParaRPr lang="en-US" sz="1800" i="1" dirty="0">
              <a:solidFill>
                <a:srgbClr val="00838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1438" y="2514600"/>
            <a:ext cx="1193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</a:rPr>
              <a:t>O(</a:t>
            </a:r>
            <a:r>
              <a:rPr lang="en-US" altLang="en-US" sz="1800" i="1">
                <a:solidFill>
                  <a:srgbClr val="008380"/>
                </a:solidFill>
              </a:rPr>
              <a:t>n</a:t>
            </a:r>
            <a:r>
              <a:rPr lang="en-US" altLang="en-US" sz="1800">
                <a:solidFill>
                  <a:srgbClr val="008380"/>
                </a:solidFill>
              </a:rPr>
              <a:t> log </a:t>
            </a:r>
            <a:r>
              <a:rPr lang="en-US" altLang="en-US" sz="1800" i="1">
                <a:solidFill>
                  <a:srgbClr val="008380"/>
                </a:solidFill>
              </a:rPr>
              <a:t>n</a:t>
            </a:r>
            <a:r>
              <a:rPr lang="en-US" altLang="en-US" sz="1800">
                <a:solidFill>
                  <a:srgbClr val="008380"/>
                </a:solidFill>
              </a:rPr>
              <a:t>)</a:t>
            </a:r>
            <a:endParaRPr lang="en-US" altLang="en-US" sz="180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1438" y="2797175"/>
            <a:ext cx="1193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</a:rPr>
              <a:t>O(1)</a:t>
            </a:r>
            <a:endParaRPr lang="en-US" altLang="en-US" sz="180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71438" y="3279775"/>
            <a:ext cx="119380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-3 </a:t>
            </a:r>
            <a:r>
              <a:rPr lang="en-US" altLang="en-US" sz="1800" dirty="0">
                <a:sym typeface="Symbol" panose="05050102010706020507" pitchFamily="18" charset="2"/>
              </a:rPr>
              <a:t>times</a:t>
            </a:r>
            <a:endParaRPr lang="en-US" altLang="en-US" sz="18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9" name="Freeform 4">
            <a:extLst>
              <a:ext uri="{FF2B5EF4-FFF2-40B4-BE49-F238E27FC236}">
                <a16:creationId xmlns:a16="http://schemas.microsoft.com/office/drawing/2014/main" id="{20E285C1-9C34-4403-8715-4500821A1911}"/>
              </a:ext>
            </a:extLst>
          </p:cNvPr>
          <p:cNvSpPr>
            <a:spLocks/>
          </p:cNvSpPr>
          <p:nvPr/>
        </p:nvSpPr>
        <p:spPr bwMode="auto">
          <a:xfrm>
            <a:off x="3304962" y="4895755"/>
            <a:ext cx="1658761" cy="1456900"/>
          </a:xfrm>
          <a:custGeom>
            <a:avLst/>
            <a:gdLst>
              <a:gd name="T0" fmla="*/ 0 w 2325949"/>
              <a:gd name="T1" fmla="*/ 1251752 h 2041864"/>
              <a:gd name="T2" fmla="*/ 328473 w 2325949"/>
              <a:gd name="T3" fmla="*/ 514905 h 2041864"/>
              <a:gd name="T4" fmla="*/ 1580225 w 2325949"/>
              <a:gd name="T5" fmla="*/ 0 h 2041864"/>
              <a:gd name="T6" fmla="*/ 2130640 w 2325949"/>
              <a:gd name="T7" fmla="*/ 390618 h 2041864"/>
              <a:gd name="T8" fmla="*/ 2325949 w 2325949"/>
              <a:gd name="T9" fmla="*/ 1012055 h 2041864"/>
              <a:gd name="T10" fmla="*/ 2290438 w 2325949"/>
              <a:gd name="T11" fmla="*/ 1544715 h 2041864"/>
              <a:gd name="T12" fmla="*/ 1722268 w 2325949"/>
              <a:gd name="T13" fmla="*/ 2041864 h 2041864"/>
              <a:gd name="T14" fmla="*/ 683580 w 2325949"/>
              <a:gd name="T15" fmla="*/ 1979721 h 2041864"/>
              <a:gd name="T16" fmla="*/ 168675 w 2325949"/>
              <a:gd name="T17" fmla="*/ 1713391 h 2041864"/>
              <a:gd name="T18" fmla="*/ 0 w 2325949"/>
              <a:gd name="T19" fmla="*/ 1251752 h 204186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325949" h="2041864">
                <a:moveTo>
                  <a:pt x="0" y="1251752"/>
                </a:moveTo>
                <a:lnTo>
                  <a:pt x="328473" y="514905"/>
                </a:lnTo>
                <a:lnTo>
                  <a:pt x="1580225" y="0"/>
                </a:lnTo>
                <a:lnTo>
                  <a:pt x="2130640" y="390618"/>
                </a:lnTo>
                <a:lnTo>
                  <a:pt x="2325949" y="1012055"/>
                </a:lnTo>
                <a:lnTo>
                  <a:pt x="2290438" y="1544715"/>
                </a:lnTo>
                <a:lnTo>
                  <a:pt x="1722268" y="2041864"/>
                </a:lnTo>
                <a:lnTo>
                  <a:pt x="683580" y="1979721"/>
                </a:lnTo>
                <a:lnTo>
                  <a:pt x="168675" y="1713391"/>
                </a:lnTo>
                <a:lnTo>
                  <a:pt x="0" y="1251752"/>
                </a:lnTo>
                <a:close/>
              </a:path>
            </a:pathLst>
          </a:cu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" name="Oval 5">
            <a:extLst>
              <a:ext uri="{FF2B5EF4-FFF2-40B4-BE49-F238E27FC236}">
                <a16:creationId xmlns:a16="http://schemas.microsoft.com/office/drawing/2014/main" id="{6CA5386B-D206-4239-8DFA-CA3431664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563" y="5212471"/>
            <a:ext cx="101299" cy="107684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E7949D1-C622-46CE-9204-A7E81E530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143" y="4841912"/>
            <a:ext cx="101299" cy="107684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8C3F79-D2D5-4CFC-88E5-8B1382EF8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5959" y="5121677"/>
            <a:ext cx="101299" cy="10768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25A2BAF-935A-4E4B-B714-541DBA63C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073" y="5570362"/>
            <a:ext cx="101299" cy="10768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0A159B9-F3EA-4562-BFA7-8CC038016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7258" y="5954644"/>
            <a:ext cx="101299" cy="10768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54D8E33-AA68-4000-AEF4-1981511B7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7799" y="6298812"/>
            <a:ext cx="101299" cy="107684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B9AD07A-EDAB-4937-8A08-E0F56A1EE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5527" y="6244970"/>
            <a:ext cx="101299" cy="107684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3500914-4706-4A1B-8842-41FE610F5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7264" y="6062329"/>
            <a:ext cx="101299" cy="107684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3921A3D-F28C-4ADB-B60D-0A0EB0E19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5739277"/>
            <a:ext cx="101299" cy="107684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C9DB2D3-4541-456D-98FB-360A07A5B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1213" y="5570994"/>
            <a:ext cx="101890" cy="107551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6C3BB298-2402-4C88-9E41-A2D7C32ECA1B}"/>
              </a:ext>
            </a:extLst>
          </p:cNvPr>
          <p:cNvCxnSpPr>
            <a:cxnSpLocks noChangeShapeType="1"/>
            <a:stCxn id="19" idx="2"/>
            <a:endCxn id="29" idx="2"/>
          </p:cNvCxnSpPr>
          <p:nvPr/>
        </p:nvCxnSpPr>
        <p:spPr bwMode="auto">
          <a:xfrm>
            <a:off x="4431332" y="4896254"/>
            <a:ext cx="1969881" cy="72795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4">
            <a:extLst>
              <a:ext uri="{FF2B5EF4-FFF2-40B4-BE49-F238E27FC236}">
                <a16:creationId xmlns:a16="http://schemas.microsoft.com/office/drawing/2014/main" id="{3F967918-A2AE-47C3-AC25-EB6780D368EB}"/>
              </a:ext>
            </a:extLst>
          </p:cNvPr>
          <p:cNvCxnSpPr>
            <a:cxnSpLocks noChangeShapeType="1"/>
            <a:stCxn id="19" idx="6"/>
            <a:endCxn id="29" idx="3"/>
          </p:cNvCxnSpPr>
          <p:nvPr/>
        </p:nvCxnSpPr>
        <p:spPr bwMode="auto">
          <a:xfrm flipV="1">
            <a:off x="4533223" y="5662695"/>
            <a:ext cx="1883840" cy="689459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ctangle 18">
            <a:extLst>
              <a:ext uri="{FF2B5EF4-FFF2-40B4-BE49-F238E27FC236}">
                <a16:creationId xmlns:a16="http://schemas.microsoft.com/office/drawing/2014/main" id="{8B24CF1F-88FF-4504-959F-98F8ECEC3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835" y="5574390"/>
            <a:ext cx="283029" cy="329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 i="1" baseline="-25000">
                <a:solidFill>
                  <a:srgbClr val="008380"/>
                </a:solidFill>
              </a:rPr>
              <a:t>i</a:t>
            </a:r>
            <a:endParaRPr lang="en-US" altLang="en-US" sz="2400" baseline="-25000">
              <a:solidFill>
                <a:srgbClr val="009999"/>
              </a:solidFill>
            </a:endParaRPr>
          </a:p>
        </p:txBody>
      </p:sp>
      <p:sp>
        <p:nvSpPr>
          <p:cNvPr id="33" name="Rectangle 3">
            <a:extLst>
              <a:ext uri="{FF2B5EF4-FFF2-40B4-BE49-F238E27FC236}">
                <a16:creationId xmlns:a16="http://schemas.microsoft.com/office/drawing/2014/main" id="{14519EB0-04C8-4D9C-9C39-DF14B8716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63" y="3573463"/>
            <a:ext cx="1193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O(1) </a:t>
            </a:r>
            <a:r>
              <a:rPr lang="en-US" altLang="en-US" sz="1200" dirty="0">
                <a:sym typeface="Symbol" panose="05050102010706020507" pitchFamily="18" charset="2"/>
              </a:rPr>
              <a:t>amort.</a:t>
            </a:r>
            <a:endParaRPr lang="en-US" altLang="en-US" sz="12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158DAA3D-9C3A-48C2-BF61-9E6F8ACB4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3859213"/>
            <a:ext cx="1193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O(1) </a:t>
            </a:r>
            <a:r>
              <a:rPr lang="en-US" altLang="en-US" sz="1200">
                <a:sym typeface="Symbol" panose="05050102010706020507" pitchFamily="18" charset="2"/>
              </a:rPr>
              <a:t>amort.</a:t>
            </a:r>
            <a:endParaRPr lang="en-US" altLang="en-US" sz="12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5" name="Text Box 4">
            <a:extLst>
              <a:ext uri="{FF2B5EF4-FFF2-40B4-BE49-F238E27FC236}">
                <a16:creationId xmlns:a16="http://schemas.microsoft.com/office/drawing/2014/main" id="{FA944A9C-07DF-4EAD-B000-27976A3C7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" y="4484688"/>
            <a:ext cx="844550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 dirty="0"/>
              <a:t> Runtime: </a:t>
            </a:r>
            <a:r>
              <a:rPr lang="en-US" altLang="en-US" sz="2400" dirty="0">
                <a:solidFill>
                  <a:srgbClr val="008380"/>
                </a:solidFill>
              </a:rPr>
              <a:t>O(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dirty="0">
                <a:solidFill>
                  <a:srgbClr val="008380"/>
                </a:solidFill>
              </a:rPr>
              <a:t> log </a:t>
            </a:r>
            <a:r>
              <a:rPr lang="en-US" altLang="en-US" sz="2400" i="1" dirty="0">
                <a:solidFill>
                  <a:srgbClr val="008380"/>
                </a:solidFill>
              </a:rPr>
              <a:t>n + n</a:t>
            </a:r>
            <a:r>
              <a:rPr lang="en-US" altLang="en-US" sz="2400" dirty="0">
                <a:solidFill>
                  <a:srgbClr val="008380"/>
                </a:solidFill>
              </a:rPr>
              <a:t>)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008380"/>
                </a:solidFill>
              </a:rPr>
              <a:t>= O(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dirty="0">
                <a:solidFill>
                  <a:srgbClr val="008380"/>
                </a:solidFill>
              </a:rPr>
              <a:t> log 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dirty="0">
                <a:solidFill>
                  <a:srgbClr val="008380"/>
                </a:solidFill>
              </a:rPr>
              <a:t>)</a:t>
            </a:r>
            <a:r>
              <a:rPr lang="en-US" altLang="en-US" sz="2400" dirty="0"/>
              <a:t>, where 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dirty="0">
                <a:solidFill>
                  <a:srgbClr val="008380"/>
                </a:solidFill>
              </a:rPr>
              <a:t> = |</a:t>
            </a:r>
            <a:r>
              <a:rPr lang="en-US" altLang="en-US" sz="2400" i="1" dirty="0">
                <a:solidFill>
                  <a:srgbClr val="008380"/>
                </a:solidFill>
              </a:rPr>
              <a:t>P</a:t>
            </a:r>
            <a:r>
              <a:rPr lang="en-US" altLang="en-US" sz="2400" dirty="0">
                <a:solidFill>
                  <a:srgbClr val="008380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2440086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0E9B9D-1BFB-4B54-B965-3C2FA9B3E1B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6389" name="Oval 56"/>
          <p:cNvSpPr>
            <a:spLocks noChangeArrowheads="1"/>
          </p:cNvSpPr>
          <p:nvPr/>
        </p:nvSpPr>
        <p:spPr bwMode="auto">
          <a:xfrm>
            <a:off x="5794375" y="235585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90" name="Oval 57"/>
          <p:cNvSpPr>
            <a:spLocks noChangeArrowheads="1"/>
          </p:cNvSpPr>
          <p:nvPr/>
        </p:nvSpPr>
        <p:spPr bwMode="auto">
          <a:xfrm>
            <a:off x="5726113" y="337661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91" name="Oval 58"/>
          <p:cNvSpPr>
            <a:spLocks noChangeArrowheads="1"/>
          </p:cNvSpPr>
          <p:nvPr/>
        </p:nvSpPr>
        <p:spPr bwMode="auto">
          <a:xfrm>
            <a:off x="6659563" y="403383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92" name="Oval 59"/>
          <p:cNvSpPr>
            <a:spLocks noChangeArrowheads="1"/>
          </p:cNvSpPr>
          <p:nvPr/>
        </p:nvSpPr>
        <p:spPr bwMode="auto">
          <a:xfrm>
            <a:off x="6302375" y="292735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93" name="Oval 60"/>
          <p:cNvSpPr>
            <a:spLocks noChangeArrowheads="1"/>
          </p:cNvSpPr>
          <p:nvPr/>
        </p:nvSpPr>
        <p:spPr bwMode="auto">
          <a:xfrm>
            <a:off x="6710363" y="32162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Convex Hull: Divide &amp; Conquer</a:t>
            </a:r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152400" y="1592263"/>
            <a:ext cx="4810125" cy="448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 dirty="0">
                <a:solidFill>
                  <a:schemeClr val="bg1"/>
                </a:solidFill>
              </a:rPr>
              <a:t> </a:t>
            </a:r>
            <a:r>
              <a:rPr lang="en-US" altLang="en-US" sz="2400" dirty="0"/>
              <a:t>Preprocessing: sort the points by </a:t>
            </a:r>
            <a:r>
              <a:rPr lang="en-US" altLang="en-US" sz="2400" i="1" dirty="0"/>
              <a:t>x</a:t>
            </a:r>
            <a:r>
              <a:rPr lang="en-US" altLang="en-US" sz="2400" dirty="0"/>
              <a:t>-coordinate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 dirty="0"/>
              <a:t> Divide the set of points into two sets </a:t>
            </a:r>
            <a:r>
              <a:rPr lang="en-US" altLang="en-US" sz="2400" b="1" dirty="0">
                <a:solidFill>
                  <a:srgbClr val="008000"/>
                </a:solidFill>
              </a:rPr>
              <a:t>A</a:t>
            </a:r>
            <a:r>
              <a:rPr lang="en-US" altLang="en-US" sz="2400" dirty="0"/>
              <a:t> and </a:t>
            </a:r>
            <a:r>
              <a:rPr lang="en-US" altLang="en-US" sz="2400" b="1" dirty="0">
                <a:solidFill>
                  <a:srgbClr val="CC9900"/>
                </a:solidFill>
              </a:rPr>
              <a:t>B</a:t>
            </a:r>
            <a:r>
              <a:rPr lang="en-US" altLang="en-US" sz="2400" dirty="0"/>
              <a:t>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 dirty="0"/>
              <a:t> </a:t>
            </a:r>
            <a:r>
              <a:rPr lang="en-US" altLang="en-US" sz="2400" b="1" dirty="0">
                <a:solidFill>
                  <a:srgbClr val="008000"/>
                </a:solidFill>
              </a:rPr>
              <a:t>A</a:t>
            </a:r>
            <a:r>
              <a:rPr lang="en-US" altLang="en-US" sz="2400" dirty="0"/>
              <a:t> contains the left </a:t>
            </a:r>
            <a:r>
              <a:rPr lang="en-US" altLang="en-US" sz="2400" dirty="0">
                <a:sym typeface="Symbol" panose="05050102010706020507" pitchFamily="18" charset="2"/>
              </a:rPr>
              <a:t></a:t>
            </a:r>
            <a:r>
              <a:rPr lang="en-US" altLang="en-US" sz="2400" i="1" dirty="0"/>
              <a:t>n</a:t>
            </a:r>
            <a:r>
              <a:rPr lang="en-US" altLang="en-US" sz="2400" dirty="0"/>
              <a:t>/2</a:t>
            </a:r>
            <a:r>
              <a:rPr lang="en-US" altLang="en-US" sz="2400" dirty="0">
                <a:sym typeface="Symbol" panose="05050102010706020507" pitchFamily="18" charset="2"/>
              </a:rPr>
              <a:t></a:t>
            </a:r>
            <a:r>
              <a:rPr lang="en-US" altLang="en-US" sz="2400" dirty="0"/>
              <a:t> points,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 dirty="0"/>
              <a:t> </a:t>
            </a:r>
            <a:r>
              <a:rPr lang="en-US" altLang="en-US" sz="2400" b="1" dirty="0">
                <a:solidFill>
                  <a:srgbClr val="CC9900"/>
                </a:solidFill>
              </a:rPr>
              <a:t>B</a:t>
            </a:r>
            <a:r>
              <a:rPr lang="en-US" altLang="en-US" sz="2400" dirty="0"/>
              <a:t> contains the right </a:t>
            </a:r>
            <a:r>
              <a:rPr lang="en-US" altLang="en-US" sz="2400" dirty="0">
                <a:sym typeface="Symbol" panose="05050102010706020507" pitchFamily="18" charset="2"/>
              </a:rPr>
              <a:t></a:t>
            </a:r>
            <a:r>
              <a:rPr lang="en-US" altLang="en-US" sz="2400" i="1" dirty="0"/>
              <a:t>n</a:t>
            </a:r>
            <a:r>
              <a:rPr lang="en-US" altLang="en-US" sz="2400" dirty="0"/>
              <a:t>/2</a:t>
            </a:r>
            <a:r>
              <a:rPr lang="en-US" altLang="en-US" sz="2400" dirty="0">
                <a:sym typeface="Symbol" panose="05050102010706020507" pitchFamily="18" charset="2"/>
              </a:rPr>
              <a:t></a:t>
            </a:r>
            <a:r>
              <a:rPr lang="en-US" altLang="en-US" sz="2400" dirty="0"/>
              <a:t> points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 dirty="0"/>
              <a:t>Recursively compute the convex hull of </a:t>
            </a:r>
            <a:r>
              <a:rPr lang="en-US" altLang="en-US" sz="2400" b="1" dirty="0">
                <a:solidFill>
                  <a:srgbClr val="008000"/>
                </a:solidFill>
              </a:rPr>
              <a:t>A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 dirty="0"/>
              <a:t>Recursively compute the convex hull of </a:t>
            </a:r>
            <a:r>
              <a:rPr lang="en-US" altLang="en-US" sz="2400" b="1" dirty="0">
                <a:solidFill>
                  <a:srgbClr val="CC9900"/>
                </a:solidFill>
              </a:rPr>
              <a:t>B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 b="1" dirty="0">
                <a:solidFill>
                  <a:srgbClr val="CC9900"/>
                </a:solidFill>
              </a:rPr>
              <a:t> </a:t>
            </a:r>
            <a:r>
              <a:rPr lang="en-US" altLang="en-US" sz="2400" dirty="0"/>
              <a:t>Merge the two convex hulls</a:t>
            </a:r>
          </a:p>
        </p:txBody>
      </p:sp>
      <p:sp>
        <p:nvSpPr>
          <p:cNvPr id="16396" name="Oval 5"/>
          <p:cNvSpPr>
            <a:spLocks noChangeArrowheads="1"/>
          </p:cNvSpPr>
          <p:nvPr/>
        </p:nvSpPr>
        <p:spPr bwMode="auto">
          <a:xfrm>
            <a:off x="6991350" y="200501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97" name="Oval 9"/>
          <p:cNvSpPr>
            <a:spLocks noChangeArrowheads="1"/>
          </p:cNvSpPr>
          <p:nvPr/>
        </p:nvSpPr>
        <p:spPr bwMode="auto">
          <a:xfrm>
            <a:off x="7400925" y="285750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98" name="Oval 11"/>
          <p:cNvSpPr>
            <a:spLocks noChangeArrowheads="1"/>
          </p:cNvSpPr>
          <p:nvPr/>
        </p:nvSpPr>
        <p:spPr bwMode="auto">
          <a:xfrm>
            <a:off x="7697788" y="21764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99" name="Oval 12"/>
          <p:cNvSpPr>
            <a:spLocks noChangeArrowheads="1"/>
          </p:cNvSpPr>
          <p:nvPr/>
        </p:nvSpPr>
        <p:spPr bwMode="auto">
          <a:xfrm>
            <a:off x="7769225" y="35591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400" name="Oval 13"/>
          <p:cNvSpPr>
            <a:spLocks noChangeArrowheads="1"/>
          </p:cNvSpPr>
          <p:nvPr/>
        </p:nvSpPr>
        <p:spPr bwMode="auto">
          <a:xfrm>
            <a:off x="7721600" y="42465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5729288" y="2359025"/>
            <a:ext cx="1101725" cy="1785938"/>
            <a:chOff x="3609" y="1486"/>
            <a:chExt cx="694" cy="1125"/>
          </a:xfrm>
        </p:grpSpPr>
        <p:sp>
          <p:nvSpPr>
            <p:cNvPr id="16415" name="Oval 4"/>
            <p:cNvSpPr>
              <a:spLocks noChangeArrowheads="1"/>
            </p:cNvSpPr>
            <p:nvPr/>
          </p:nvSpPr>
          <p:spPr bwMode="auto">
            <a:xfrm>
              <a:off x="3652" y="1486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6416" name="Oval 6"/>
            <p:cNvSpPr>
              <a:spLocks noChangeArrowheads="1"/>
            </p:cNvSpPr>
            <p:nvPr/>
          </p:nvSpPr>
          <p:spPr bwMode="auto">
            <a:xfrm>
              <a:off x="3609" y="2129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6417" name="Oval 8"/>
            <p:cNvSpPr>
              <a:spLocks noChangeArrowheads="1"/>
            </p:cNvSpPr>
            <p:nvPr/>
          </p:nvSpPr>
          <p:spPr bwMode="auto">
            <a:xfrm>
              <a:off x="4197" y="2543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6418" name="Oval 10"/>
            <p:cNvSpPr>
              <a:spLocks noChangeArrowheads="1"/>
            </p:cNvSpPr>
            <p:nvPr/>
          </p:nvSpPr>
          <p:spPr bwMode="auto">
            <a:xfrm>
              <a:off x="3972" y="1846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6419" name="Oval 39"/>
            <p:cNvSpPr>
              <a:spLocks noChangeArrowheads="1"/>
            </p:cNvSpPr>
            <p:nvPr/>
          </p:nvSpPr>
          <p:spPr bwMode="auto">
            <a:xfrm>
              <a:off x="4229" y="2028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5783263" y="2401888"/>
            <a:ext cx="1003300" cy="1685925"/>
            <a:chOff x="3643" y="1513"/>
            <a:chExt cx="632" cy="1062"/>
          </a:xfrm>
        </p:grpSpPr>
        <p:sp>
          <p:nvSpPr>
            <p:cNvPr id="16411" name="Line 40"/>
            <p:cNvSpPr>
              <a:spLocks noChangeShapeType="1"/>
            </p:cNvSpPr>
            <p:nvPr/>
          </p:nvSpPr>
          <p:spPr bwMode="auto">
            <a:xfrm flipH="1">
              <a:off x="3643" y="1513"/>
              <a:ext cx="49" cy="645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412" name="Line 42"/>
            <p:cNvSpPr>
              <a:spLocks noChangeShapeType="1"/>
            </p:cNvSpPr>
            <p:nvPr/>
          </p:nvSpPr>
          <p:spPr bwMode="auto">
            <a:xfrm>
              <a:off x="3650" y="2165"/>
              <a:ext cx="569" cy="410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413" name="Line 43"/>
            <p:cNvSpPr>
              <a:spLocks noChangeShapeType="1"/>
            </p:cNvSpPr>
            <p:nvPr/>
          </p:nvSpPr>
          <p:spPr bwMode="auto">
            <a:xfrm flipV="1">
              <a:off x="4219" y="2047"/>
              <a:ext cx="56" cy="528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414" name="Line 44"/>
            <p:cNvSpPr>
              <a:spLocks noChangeShapeType="1"/>
            </p:cNvSpPr>
            <p:nvPr/>
          </p:nvSpPr>
          <p:spPr bwMode="auto">
            <a:xfrm flipH="1" flipV="1">
              <a:off x="3678" y="1513"/>
              <a:ext cx="597" cy="534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64"/>
          <p:cNvGrpSpPr>
            <a:grpSpLocks/>
          </p:cNvGrpSpPr>
          <p:nvPr/>
        </p:nvGrpSpPr>
        <p:grpSpPr bwMode="auto">
          <a:xfrm>
            <a:off x="7040563" y="2049463"/>
            <a:ext cx="781050" cy="2290762"/>
            <a:chOff x="4435" y="1291"/>
            <a:chExt cx="492" cy="1443"/>
          </a:xfrm>
        </p:grpSpPr>
        <p:sp>
          <p:nvSpPr>
            <p:cNvPr id="16407" name="Line 45"/>
            <p:cNvSpPr>
              <a:spLocks noChangeShapeType="1"/>
            </p:cNvSpPr>
            <p:nvPr/>
          </p:nvSpPr>
          <p:spPr bwMode="auto">
            <a:xfrm>
              <a:off x="4435" y="1305"/>
              <a:ext cx="464" cy="1429"/>
            </a:xfrm>
            <a:prstGeom prst="line">
              <a:avLst/>
            </a:prstGeom>
            <a:noFill/>
            <a:ln w="25400">
              <a:solidFill>
                <a:srgbClr val="CC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408" name="Line 46"/>
            <p:cNvSpPr>
              <a:spLocks noChangeShapeType="1"/>
            </p:cNvSpPr>
            <p:nvPr/>
          </p:nvSpPr>
          <p:spPr bwMode="auto">
            <a:xfrm flipV="1">
              <a:off x="4906" y="2290"/>
              <a:ext cx="21" cy="423"/>
            </a:xfrm>
            <a:prstGeom prst="line">
              <a:avLst/>
            </a:prstGeom>
            <a:noFill/>
            <a:ln w="25400">
              <a:solidFill>
                <a:srgbClr val="CC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409" name="Line 47"/>
            <p:cNvSpPr>
              <a:spLocks noChangeShapeType="1"/>
            </p:cNvSpPr>
            <p:nvPr/>
          </p:nvSpPr>
          <p:spPr bwMode="auto">
            <a:xfrm flipH="1" flipV="1">
              <a:off x="4879" y="1402"/>
              <a:ext cx="48" cy="888"/>
            </a:xfrm>
            <a:prstGeom prst="line">
              <a:avLst/>
            </a:prstGeom>
            <a:noFill/>
            <a:ln w="25400">
              <a:solidFill>
                <a:srgbClr val="CC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410" name="Line 48"/>
            <p:cNvSpPr>
              <a:spLocks noChangeShapeType="1"/>
            </p:cNvSpPr>
            <p:nvPr/>
          </p:nvSpPr>
          <p:spPr bwMode="auto">
            <a:xfrm flipH="1" flipV="1">
              <a:off x="4435" y="1291"/>
              <a:ext cx="444" cy="111"/>
            </a:xfrm>
            <a:prstGeom prst="line">
              <a:avLst/>
            </a:prstGeom>
            <a:noFill/>
            <a:ln w="25400">
              <a:solidFill>
                <a:srgbClr val="CC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62"/>
          <p:cNvGrpSpPr>
            <a:grpSpLocks/>
          </p:cNvGrpSpPr>
          <p:nvPr/>
        </p:nvGrpSpPr>
        <p:grpSpPr bwMode="auto">
          <a:xfrm>
            <a:off x="6091238" y="4637088"/>
            <a:ext cx="1817687" cy="587375"/>
            <a:chOff x="3837" y="2921"/>
            <a:chExt cx="1145" cy="370"/>
          </a:xfrm>
        </p:grpSpPr>
        <p:sp>
          <p:nvSpPr>
            <p:cNvPr id="16405" name="Text Box 53"/>
            <p:cNvSpPr txBox="1">
              <a:spLocks noChangeArrowheads="1"/>
            </p:cNvSpPr>
            <p:nvPr/>
          </p:nvSpPr>
          <p:spPr bwMode="auto">
            <a:xfrm>
              <a:off x="3837" y="2921"/>
              <a:ext cx="29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008000"/>
                  </a:solidFill>
                </a:rPr>
                <a:t>A</a:t>
              </a:r>
            </a:p>
          </p:txBody>
        </p:sp>
        <p:sp>
          <p:nvSpPr>
            <p:cNvPr id="16406" name="Text Box 54"/>
            <p:cNvSpPr txBox="1">
              <a:spLocks noChangeArrowheads="1"/>
            </p:cNvSpPr>
            <p:nvPr/>
          </p:nvSpPr>
          <p:spPr bwMode="auto">
            <a:xfrm>
              <a:off x="4690" y="2926"/>
              <a:ext cx="29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CC9900"/>
                  </a:solidFill>
                </a:rPr>
                <a:t>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43BC38-E12B-4FFE-983B-AE28AA32F60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Merging </a:t>
            </a:r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152400" y="1592263"/>
            <a:ext cx="4810125" cy="448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>
                <a:solidFill>
                  <a:schemeClr val="bg1"/>
                </a:solidFill>
              </a:rPr>
              <a:t> </a:t>
            </a:r>
            <a:r>
              <a:rPr lang="en-US" altLang="en-US" sz="2400" b="1">
                <a:solidFill>
                  <a:schemeClr val="accent2"/>
                </a:solidFill>
              </a:rPr>
              <a:t>Find upper and lower tangent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/>
              <a:t> With those tangents the convex hull of A</a:t>
            </a:r>
            <a:r>
              <a:rPr lang="en-US" altLang="en-US" sz="2400">
                <a:sym typeface="Symbol" panose="05050102010706020507" pitchFamily="18" charset="2"/>
              </a:rPr>
              <a:t>B can be computed from the convex hulls of A and the convex hull of B in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2400">
                <a:sym typeface="Symbol" panose="05050102010706020507" pitchFamily="18" charset="2"/>
              </a:rPr>
              <a:t> linear time</a:t>
            </a:r>
          </a:p>
        </p:txBody>
      </p:sp>
      <p:sp>
        <p:nvSpPr>
          <p:cNvPr id="17415" name="Oval 4"/>
          <p:cNvSpPr>
            <a:spLocks noChangeArrowheads="1"/>
          </p:cNvSpPr>
          <p:nvPr/>
        </p:nvSpPr>
        <p:spPr bwMode="auto">
          <a:xfrm>
            <a:off x="5797550" y="2359025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16" name="Oval 5"/>
          <p:cNvSpPr>
            <a:spLocks noChangeArrowheads="1"/>
          </p:cNvSpPr>
          <p:nvPr/>
        </p:nvSpPr>
        <p:spPr bwMode="auto">
          <a:xfrm>
            <a:off x="6991350" y="200501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17" name="Oval 6"/>
          <p:cNvSpPr>
            <a:spLocks noChangeArrowheads="1"/>
          </p:cNvSpPr>
          <p:nvPr/>
        </p:nvSpPr>
        <p:spPr bwMode="auto">
          <a:xfrm>
            <a:off x="5729288" y="3379788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18" name="Oval 7"/>
          <p:cNvSpPr>
            <a:spLocks noChangeArrowheads="1"/>
          </p:cNvSpPr>
          <p:nvPr/>
        </p:nvSpPr>
        <p:spPr bwMode="auto">
          <a:xfrm>
            <a:off x="6662738" y="4037013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19" name="Oval 8"/>
          <p:cNvSpPr>
            <a:spLocks noChangeArrowheads="1"/>
          </p:cNvSpPr>
          <p:nvPr/>
        </p:nvSpPr>
        <p:spPr bwMode="auto">
          <a:xfrm>
            <a:off x="7400925" y="285750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20" name="Oval 9"/>
          <p:cNvSpPr>
            <a:spLocks noChangeArrowheads="1"/>
          </p:cNvSpPr>
          <p:nvPr/>
        </p:nvSpPr>
        <p:spPr bwMode="auto">
          <a:xfrm>
            <a:off x="6305550" y="2930525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21" name="Oval 10"/>
          <p:cNvSpPr>
            <a:spLocks noChangeArrowheads="1"/>
          </p:cNvSpPr>
          <p:nvPr/>
        </p:nvSpPr>
        <p:spPr bwMode="auto">
          <a:xfrm>
            <a:off x="7697788" y="21764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22" name="Oval 11"/>
          <p:cNvSpPr>
            <a:spLocks noChangeArrowheads="1"/>
          </p:cNvSpPr>
          <p:nvPr/>
        </p:nvSpPr>
        <p:spPr bwMode="auto">
          <a:xfrm>
            <a:off x="7769225" y="35591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23" name="Oval 12"/>
          <p:cNvSpPr>
            <a:spLocks noChangeArrowheads="1"/>
          </p:cNvSpPr>
          <p:nvPr/>
        </p:nvSpPr>
        <p:spPr bwMode="auto">
          <a:xfrm>
            <a:off x="7721600" y="42465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24" name="Oval 13"/>
          <p:cNvSpPr>
            <a:spLocks noChangeArrowheads="1"/>
          </p:cNvSpPr>
          <p:nvPr/>
        </p:nvSpPr>
        <p:spPr bwMode="auto">
          <a:xfrm>
            <a:off x="6713538" y="3219450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25" name="Line 14"/>
          <p:cNvSpPr>
            <a:spLocks noChangeShapeType="1"/>
          </p:cNvSpPr>
          <p:nvPr/>
        </p:nvSpPr>
        <p:spPr bwMode="auto">
          <a:xfrm flipH="1">
            <a:off x="5783263" y="2401888"/>
            <a:ext cx="77787" cy="1023937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6" name="Line 15"/>
          <p:cNvSpPr>
            <a:spLocks noChangeShapeType="1"/>
          </p:cNvSpPr>
          <p:nvPr/>
        </p:nvSpPr>
        <p:spPr bwMode="auto">
          <a:xfrm>
            <a:off x="5794375" y="3436938"/>
            <a:ext cx="903288" cy="65087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7" name="Line 16"/>
          <p:cNvSpPr>
            <a:spLocks noChangeShapeType="1"/>
          </p:cNvSpPr>
          <p:nvPr/>
        </p:nvSpPr>
        <p:spPr bwMode="auto">
          <a:xfrm flipV="1">
            <a:off x="6697663" y="3249613"/>
            <a:ext cx="88900" cy="838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8" name="Line 17"/>
          <p:cNvSpPr>
            <a:spLocks noChangeShapeType="1"/>
          </p:cNvSpPr>
          <p:nvPr/>
        </p:nvSpPr>
        <p:spPr bwMode="auto">
          <a:xfrm flipH="1" flipV="1">
            <a:off x="5838825" y="2401888"/>
            <a:ext cx="947738" cy="84772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9" name="Line 18"/>
          <p:cNvSpPr>
            <a:spLocks noChangeShapeType="1"/>
          </p:cNvSpPr>
          <p:nvPr/>
        </p:nvSpPr>
        <p:spPr bwMode="auto">
          <a:xfrm>
            <a:off x="7040563" y="2071688"/>
            <a:ext cx="736600" cy="2268537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30" name="Line 19"/>
          <p:cNvSpPr>
            <a:spLocks noChangeShapeType="1"/>
          </p:cNvSpPr>
          <p:nvPr/>
        </p:nvSpPr>
        <p:spPr bwMode="auto">
          <a:xfrm flipV="1">
            <a:off x="7788275" y="3635375"/>
            <a:ext cx="33338" cy="671513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31" name="Line 20"/>
          <p:cNvSpPr>
            <a:spLocks noChangeShapeType="1"/>
          </p:cNvSpPr>
          <p:nvPr/>
        </p:nvSpPr>
        <p:spPr bwMode="auto">
          <a:xfrm flipH="1" flipV="1">
            <a:off x="7745413" y="2225675"/>
            <a:ext cx="76200" cy="140970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32" name="Line 21"/>
          <p:cNvSpPr>
            <a:spLocks noChangeShapeType="1"/>
          </p:cNvSpPr>
          <p:nvPr/>
        </p:nvSpPr>
        <p:spPr bwMode="auto">
          <a:xfrm flipH="1" flipV="1">
            <a:off x="7040563" y="2049463"/>
            <a:ext cx="704850" cy="176212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33" name="Text Box 22"/>
          <p:cNvSpPr txBox="1">
            <a:spLocks noChangeArrowheads="1"/>
          </p:cNvSpPr>
          <p:nvPr/>
        </p:nvSpPr>
        <p:spPr bwMode="auto">
          <a:xfrm>
            <a:off x="6091238" y="4637088"/>
            <a:ext cx="463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8000"/>
                </a:solidFill>
              </a:rPr>
              <a:t>A</a:t>
            </a:r>
          </a:p>
        </p:txBody>
      </p:sp>
      <p:sp>
        <p:nvSpPr>
          <p:cNvPr id="17434" name="Text Box 23"/>
          <p:cNvSpPr txBox="1">
            <a:spLocks noChangeArrowheads="1"/>
          </p:cNvSpPr>
          <p:nvPr/>
        </p:nvSpPr>
        <p:spPr bwMode="auto">
          <a:xfrm>
            <a:off x="7445375" y="4645025"/>
            <a:ext cx="463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CC9900"/>
                </a:solidFill>
              </a:rPr>
              <a:t>B</a:t>
            </a:r>
          </a:p>
        </p:txBody>
      </p:sp>
      <p:sp>
        <p:nvSpPr>
          <p:cNvPr id="17435" name="Line 24"/>
          <p:cNvSpPr>
            <a:spLocks noChangeShapeType="1"/>
          </p:cNvSpPr>
          <p:nvPr/>
        </p:nvSpPr>
        <p:spPr bwMode="auto">
          <a:xfrm flipV="1">
            <a:off x="5849938" y="2049463"/>
            <a:ext cx="1190625" cy="34131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36" name="Line 25"/>
          <p:cNvSpPr>
            <a:spLocks noChangeShapeType="1"/>
          </p:cNvSpPr>
          <p:nvPr/>
        </p:nvSpPr>
        <p:spPr bwMode="auto">
          <a:xfrm>
            <a:off x="6719888" y="4087813"/>
            <a:ext cx="1068387" cy="2190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816ADA-D620-41C8-A823-1912014C19A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grpSp>
        <p:nvGrpSpPr>
          <p:cNvPr id="2" name="Group 119"/>
          <p:cNvGrpSpPr>
            <a:grpSpLocks/>
          </p:cNvGrpSpPr>
          <p:nvPr/>
        </p:nvGrpSpPr>
        <p:grpSpPr bwMode="auto">
          <a:xfrm>
            <a:off x="498475" y="4405313"/>
            <a:ext cx="8047038" cy="2266950"/>
            <a:chOff x="314" y="2775"/>
            <a:chExt cx="5069" cy="1428"/>
          </a:xfrm>
        </p:grpSpPr>
        <p:sp>
          <p:nvSpPr>
            <p:cNvPr id="18504" name="Freeform 118"/>
            <p:cNvSpPr>
              <a:spLocks/>
            </p:cNvSpPr>
            <p:nvPr/>
          </p:nvSpPr>
          <p:spPr bwMode="auto">
            <a:xfrm>
              <a:off x="3700" y="3306"/>
              <a:ext cx="479" cy="871"/>
            </a:xfrm>
            <a:custGeom>
              <a:avLst/>
              <a:gdLst>
                <a:gd name="T0" fmla="*/ 463 w 479"/>
                <a:gd name="T1" fmla="*/ 0 h 871"/>
                <a:gd name="T2" fmla="*/ 402 w 479"/>
                <a:gd name="T3" fmla="*/ 590 h 871"/>
                <a:gd name="T4" fmla="*/ 0 w 479"/>
                <a:gd name="T5" fmla="*/ 871 h 871"/>
                <a:gd name="T6" fmla="*/ 0 60000 65536"/>
                <a:gd name="T7" fmla="*/ 0 60000 65536"/>
                <a:gd name="T8" fmla="*/ 0 60000 65536"/>
                <a:gd name="T9" fmla="*/ 0 w 479"/>
                <a:gd name="T10" fmla="*/ 0 h 871"/>
                <a:gd name="T11" fmla="*/ 479 w 479"/>
                <a:gd name="T12" fmla="*/ 871 h 8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9" h="871">
                  <a:moveTo>
                    <a:pt x="463" y="0"/>
                  </a:moveTo>
                  <a:cubicBezTo>
                    <a:pt x="471" y="222"/>
                    <a:pt x="479" y="445"/>
                    <a:pt x="402" y="590"/>
                  </a:cubicBezTo>
                  <a:cubicBezTo>
                    <a:pt x="325" y="735"/>
                    <a:pt x="162" y="803"/>
                    <a:pt x="0" y="871"/>
                  </a:cubicBezTo>
                </a:path>
              </a:pathLst>
            </a:custGeom>
            <a:noFill/>
            <a:ln w="165100" cap="flat" cmpd="sng">
              <a:solidFill>
                <a:srgbClr val="FFFF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505" name="Freeform 116"/>
            <p:cNvSpPr>
              <a:spLocks/>
            </p:cNvSpPr>
            <p:nvPr/>
          </p:nvSpPr>
          <p:spPr bwMode="auto">
            <a:xfrm>
              <a:off x="2220" y="3540"/>
              <a:ext cx="922" cy="506"/>
            </a:xfrm>
            <a:custGeom>
              <a:avLst/>
              <a:gdLst>
                <a:gd name="T0" fmla="*/ 922 w 922"/>
                <a:gd name="T1" fmla="*/ 0 h 506"/>
                <a:gd name="T2" fmla="*/ 365 w 922"/>
                <a:gd name="T3" fmla="*/ 230 h 506"/>
                <a:gd name="T4" fmla="*/ 0 w 922"/>
                <a:gd name="T5" fmla="*/ 506 h 506"/>
                <a:gd name="T6" fmla="*/ 0 60000 65536"/>
                <a:gd name="T7" fmla="*/ 0 60000 65536"/>
                <a:gd name="T8" fmla="*/ 0 60000 65536"/>
                <a:gd name="T9" fmla="*/ 0 w 922"/>
                <a:gd name="T10" fmla="*/ 0 h 506"/>
                <a:gd name="T11" fmla="*/ 922 w 922"/>
                <a:gd name="T12" fmla="*/ 506 h 5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2" h="506">
                  <a:moveTo>
                    <a:pt x="922" y="0"/>
                  </a:moveTo>
                  <a:cubicBezTo>
                    <a:pt x="720" y="73"/>
                    <a:pt x="519" y="146"/>
                    <a:pt x="365" y="230"/>
                  </a:cubicBezTo>
                  <a:cubicBezTo>
                    <a:pt x="211" y="314"/>
                    <a:pt x="61" y="460"/>
                    <a:pt x="0" y="506"/>
                  </a:cubicBezTo>
                </a:path>
              </a:pathLst>
            </a:custGeom>
            <a:noFill/>
            <a:ln w="165100" cap="flat" cmpd="sng">
              <a:solidFill>
                <a:srgbClr val="FFFF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506" name="Rectangle 10"/>
            <p:cNvSpPr>
              <a:spLocks noChangeArrowheads="1"/>
            </p:cNvSpPr>
            <p:nvPr/>
          </p:nvSpPr>
          <p:spPr bwMode="auto">
            <a:xfrm>
              <a:off x="587" y="2989"/>
              <a:ext cx="1368" cy="22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07" name="Rectangle 11"/>
            <p:cNvSpPr>
              <a:spLocks noChangeArrowheads="1"/>
            </p:cNvSpPr>
            <p:nvPr/>
          </p:nvSpPr>
          <p:spPr bwMode="auto">
            <a:xfrm>
              <a:off x="977" y="2775"/>
              <a:ext cx="1944" cy="22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08" name="AutoShape 12"/>
            <p:cNvSpPr>
              <a:spLocks noChangeArrowheads="1"/>
            </p:cNvSpPr>
            <p:nvPr/>
          </p:nvSpPr>
          <p:spPr bwMode="auto">
            <a:xfrm>
              <a:off x="314" y="3602"/>
              <a:ext cx="1499" cy="457"/>
            </a:xfrm>
            <a:prstGeom prst="wedgeRoundRectCallout">
              <a:avLst>
                <a:gd name="adj1" fmla="val 43194"/>
                <a:gd name="adj2" fmla="val -138185"/>
                <a:gd name="adj3" fmla="val 16667"/>
              </a:avLst>
            </a:prstGeom>
            <a:solidFill>
              <a:srgbClr val="FFFF00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check with orientation test</a:t>
              </a:r>
            </a:p>
          </p:txBody>
        </p:sp>
        <p:sp>
          <p:nvSpPr>
            <p:cNvPr id="18509" name="Line 13"/>
            <p:cNvSpPr>
              <a:spLocks noChangeShapeType="1"/>
            </p:cNvSpPr>
            <p:nvPr/>
          </p:nvSpPr>
          <p:spPr bwMode="auto">
            <a:xfrm>
              <a:off x="3859" y="3411"/>
              <a:ext cx="263" cy="524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10" name="Line 14"/>
            <p:cNvSpPr>
              <a:spLocks noChangeShapeType="1"/>
            </p:cNvSpPr>
            <p:nvPr/>
          </p:nvSpPr>
          <p:spPr bwMode="auto">
            <a:xfrm flipH="1">
              <a:off x="3742" y="3911"/>
              <a:ext cx="368" cy="265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11" name="Oval 15"/>
            <p:cNvSpPr>
              <a:spLocks noChangeArrowheads="1"/>
            </p:cNvSpPr>
            <p:nvPr/>
          </p:nvSpPr>
          <p:spPr bwMode="auto">
            <a:xfrm>
              <a:off x="3826" y="3384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12" name="Oval 16"/>
            <p:cNvSpPr>
              <a:spLocks noChangeArrowheads="1"/>
            </p:cNvSpPr>
            <p:nvPr/>
          </p:nvSpPr>
          <p:spPr bwMode="auto">
            <a:xfrm>
              <a:off x="4079" y="3883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13" name="Oval 17"/>
            <p:cNvSpPr>
              <a:spLocks noChangeArrowheads="1"/>
            </p:cNvSpPr>
            <p:nvPr/>
          </p:nvSpPr>
          <p:spPr bwMode="auto">
            <a:xfrm flipH="1">
              <a:off x="3713" y="4131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14" name="Line 19"/>
            <p:cNvSpPr>
              <a:spLocks noChangeShapeType="1"/>
            </p:cNvSpPr>
            <p:nvPr/>
          </p:nvSpPr>
          <p:spPr bwMode="auto">
            <a:xfrm>
              <a:off x="4001" y="3614"/>
              <a:ext cx="14" cy="90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15" name="Line 20"/>
            <p:cNvSpPr>
              <a:spLocks noChangeShapeType="1"/>
            </p:cNvSpPr>
            <p:nvPr/>
          </p:nvSpPr>
          <p:spPr bwMode="auto">
            <a:xfrm flipH="1" flipV="1">
              <a:off x="3929" y="3662"/>
              <a:ext cx="81" cy="40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16" name="Line 21"/>
            <p:cNvSpPr>
              <a:spLocks noChangeShapeType="1"/>
            </p:cNvSpPr>
            <p:nvPr/>
          </p:nvSpPr>
          <p:spPr bwMode="auto">
            <a:xfrm flipH="1">
              <a:off x="3839" y="4038"/>
              <a:ext cx="25" cy="66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17" name="Line 22"/>
            <p:cNvSpPr>
              <a:spLocks noChangeShapeType="1"/>
            </p:cNvSpPr>
            <p:nvPr/>
          </p:nvSpPr>
          <p:spPr bwMode="auto">
            <a:xfrm flipV="1">
              <a:off x="3842" y="4091"/>
              <a:ext cx="91" cy="16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18" name="Text Box 23"/>
            <p:cNvSpPr txBox="1">
              <a:spLocks noChangeArrowheads="1"/>
            </p:cNvSpPr>
            <p:nvPr/>
          </p:nvSpPr>
          <p:spPr bwMode="auto">
            <a:xfrm>
              <a:off x="4231" y="3394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right turn</a:t>
              </a:r>
            </a:p>
          </p:txBody>
        </p:sp>
        <p:sp>
          <p:nvSpPr>
            <p:cNvPr id="18519" name="Line 89"/>
            <p:cNvSpPr>
              <a:spLocks noChangeShapeType="1"/>
            </p:cNvSpPr>
            <p:nvPr/>
          </p:nvSpPr>
          <p:spPr bwMode="auto">
            <a:xfrm flipH="1">
              <a:off x="4112" y="3423"/>
              <a:ext cx="49" cy="5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20" name="Oval 90"/>
            <p:cNvSpPr>
              <a:spLocks noChangeArrowheads="1"/>
            </p:cNvSpPr>
            <p:nvPr/>
          </p:nvSpPr>
          <p:spPr bwMode="auto">
            <a:xfrm>
              <a:off x="4125" y="3392"/>
              <a:ext cx="74" cy="6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21" name="Line 91"/>
            <p:cNvSpPr>
              <a:spLocks noChangeShapeType="1"/>
            </p:cNvSpPr>
            <p:nvPr/>
          </p:nvSpPr>
          <p:spPr bwMode="auto">
            <a:xfrm flipV="1">
              <a:off x="4089" y="3312"/>
              <a:ext cx="82" cy="89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22" name="Line 92"/>
            <p:cNvSpPr>
              <a:spLocks noChangeShapeType="1"/>
            </p:cNvSpPr>
            <p:nvPr/>
          </p:nvSpPr>
          <p:spPr bwMode="auto">
            <a:xfrm flipH="1">
              <a:off x="4134" y="3633"/>
              <a:ext cx="53" cy="7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23" name="Line 93"/>
            <p:cNvSpPr>
              <a:spLocks noChangeShapeType="1"/>
            </p:cNvSpPr>
            <p:nvPr/>
          </p:nvSpPr>
          <p:spPr bwMode="auto">
            <a:xfrm flipH="1" flipV="1">
              <a:off x="4094" y="3630"/>
              <a:ext cx="42" cy="6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24" name="Line 95"/>
            <p:cNvSpPr>
              <a:spLocks noChangeShapeType="1"/>
            </p:cNvSpPr>
            <p:nvPr/>
          </p:nvSpPr>
          <p:spPr bwMode="auto">
            <a:xfrm>
              <a:off x="2348" y="3268"/>
              <a:ext cx="263" cy="524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25" name="Line 96"/>
            <p:cNvSpPr>
              <a:spLocks noChangeShapeType="1"/>
            </p:cNvSpPr>
            <p:nvPr/>
          </p:nvSpPr>
          <p:spPr bwMode="auto">
            <a:xfrm flipH="1">
              <a:off x="2231" y="3768"/>
              <a:ext cx="368" cy="265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26" name="Oval 97"/>
            <p:cNvSpPr>
              <a:spLocks noChangeArrowheads="1"/>
            </p:cNvSpPr>
            <p:nvPr/>
          </p:nvSpPr>
          <p:spPr bwMode="auto">
            <a:xfrm>
              <a:off x="2315" y="3241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27" name="Oval 98"/>
            <p:cNvSpPr>
              <a:spLocks noChangeArrowheads="1"/>
            </p:cNvSpPr>
            <p:nvPr/>
          </p:nvSpPr>
          <p:spPr bwMode="auto">
            <a:xfrm>
              <a:off x="2568" y="3740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28" name="Oval 99"/>
            <p:cNvSpPr>
              <a:spLocks noChangeArrowheads="1"/>
            </p:cNvSpPr>
            <p:nvPr/>
          </p:nvSpPr>
          <p:spPr bwMode="auto">
            <a:xfrm flipH="1">
              <a:off x="2202" y="3988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29" name="Line 100"/>
            <p:cNvSpPr>
              <a:spLocks noChangeShapeType="1"/>
            </p:cNvSpPr>
            <p:nvPr/>
          </p:nvSpPr>
          <p:spPr bwMode="auto">
            <a:xfrm>
              <a:off x="2490" y="3471"/>
              <a:ext cx="14" cy="90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30" name="Line 101"/>
            <p:cNvSpPr>
              <a:spLocks noChangeShapeType="1"/>
            </p:cNvSpPr>
            <p:nvPr/>
          </p:nvSpPr>
          <p:spPr bwMode="auto">
            <a:xfrm flipH="1" flipV="1">
              <a:off x="2418" y="3519"/>
              <a:ext cx="81" cy="40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31" name="Line 102"/>
            <p:cNvSpPr>
              <a:spLocks noChangeShapeType="1"/>
            </p:cNvSpPr>
            <p:nvPr/>
          </p:nvSpPr>
          <p:spPr bwMode="auto">
            <a:xfrm flipH="1">
              <a:off x="2328" y="3895"/>
              <a:ext cx="25" cy="66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32" name="Line 103"/>
            <p:cNvSpPr>
              <a:spLocks noChangeShapeType="1"/>
            </p:cNvSpPr>
            <p:nvPr/>
          </p:nvSpPr>
          <p:spPr bwMode="auto">
            <a:xfrm flipV="1">
              <a:off x="2331" y="3948"/>
              <a:ext cx="91" cy="16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33" name="Text Box 104"/>
            <p:cNvSpPr txBox="1">
              <a:spLocks noChangeArrowheads="1"/>
            </p:cNvSpPr>
            <p:nvPr/>
          </p:nvSpPr>
          <p:spPr bwMode="auto">
            <a:xfrm>
              <a:off x="2462" y="3218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left turn</a:t>
              </a:r>
            </a:p>
          </p:txBody>
        </p:sp>
        <p:sp>
          <p:nvSpPr>
            <p:cNvPr id="18534" name="Line 105"/>
            <p:cNvSpPr>
              <a:spLocks noChangeShapeType="1"/>
            </p:cNvSpPr>
            <p:nvPr/>
          </p:nvSpPr>
          <p:spPr bwMode="auto">
            <a:xfrm flipH="1">
              <a:off x="2596" y="3617"/>
              <a:ext cx="376" cy="1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35" name="Oval 106"/>
            <p:cNvSpPr>
              <a:spLocks noChangeArrowheads="1"/>
            </p:cNvSpPr>
            <p:nvPr/>
          </p:nvSpPr>
          <p:spPr bwMode="auto">
            <a:xfrm>
              <a:off x="2926" y="3586"/>
              <a:ext cx="74" cy="6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36" name="Line 107"/>
            <p:cNvSpPr>
              <a:spLocks noChangeShapeType="1"/>
            </p:cNvSpPr>
            <p:nvPr/>
          </p:nvSpPr>
          <p:spPr bwMode="auto">
            <a:xfrm flipV="1">
              <a:off x="2195" y="3554"/>
              <a:ext cx="922" cy="39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37" name="Line 108"/>
            <p:cNvSpPr>
              <a:spLocks noChangeShapeType="1"/>
            </p:cNvSpPr>
            <p:nvPr/>
          </p:nvSpPr>
          <p:spPr bwMode="auto">
            <a:xfrm flipH="1">
              <a:off x="2734" y="3639"/>
              <a:ext cx="29" cy="8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38" name="Line 109"/>
            <p:cNvSpPr>
              <a:spLocks noChangeShapeType="1"/>
            </p:cNvSpPr>
            <p:nvPr/>
          </p:nvSpPr>
          <p:spPr bwMode="auto">
            <a:xfrm flipH="1">
              <a:off x="2721" y="3717"/>
              <a:ext cx="105" cy="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1117600" y="4995863"/>
            <a:ext cx="898525" cy="385762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4387" name="Rectangle 3"/>
          <p:cNvSpPr>
            <a:spLocks noChangeArrowheads="1"/>
          </p:cNvSpPr>
          <p:nvPr/>
        </p:nvSpPr>
        <p:spPr bwMode="auto">
          <a:xfrm>
            <a:off x="1108075" y="3840163"/>
            <a:ext cx="727075" cy="385762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998538" y="2454275"/>
            <a:ext cx="727075" cy="385763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6829425" y="1970088"/>
            <a:ext cx="749300" cy="263525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4390" name="Rectangle 6"/>
          <p:cNvSpPr>
            <a:spLocks noChangeArrowheads="1"/>
          </p:cNvSpPr>
          <p:nvPr/>
        </p:nvSpPr>
        <p:spPr bwMode="auto">
          <a:xfrm>
            <a:off x="239713" y="2005013"/>
            <a:ext cx="3194050" cy="385762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4391" name="Rectangle 7"/>
          <p:cNvSpPr>
            <a:spLocks noChangeArrowheads="1"/>
          </p:cNvSpPr>
          <p:nvPr/>
        </p:nvSpPr>
        <p:spPr bwMode="auto">
          <a:xfrm>
            <a:off x="6103938" y="3151188"/>
            <a:ext cx="749300" cy="263525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231775" y="1563688"/>
            <a:ext cx="3194050" cy="385762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45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Finding the lower tangent </a:t>
            </a:r>
          </a:p>
        </p:txBody>
      </p:sp>
      <p:sp>
        <p:nvSpPr>
          <p:cNvPr id="18446" name="Text Box 25"/>
          <p:cNvSpPr txBox="1">
            <a:spLocks noChangeArrowheads="1"/>
          </p:cNvSpPr>
          <p:nvPr/>
        </p:nvSpPr>
        <p:spPr bwMode="auto">
          <a:xfrm>
            <a:off x="152400" y="1592263"/>
            <a:ext cx="5129213" cy="448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r>
              <a:rPr lang="en-US" altLang="en-US" sz="2400">
                <a:solidFill>
                  <a:schemeClr val="bg1"/>
                </a:solidFill>
              </a:rPr>
              <a:t> </a:t>
            </a:r>
            <a:r>
              <a:rPr lang="en-US" altLang="en-US" sz="2400"/>
              <a:t>a = rightmost point of A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r>
              <a:rPr lang="en-US" altLang="en-US" sz="2400"/>
              <a:t> b = leftmost point of B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r>
              <a:rPr lang="en-US" altLang="en-US" sz="2400"/>
              <a:t> while T=ab not lower tangent to both   </a:t>
            </a:r>
            <a:br>
              <a:rPr lang="en-US" altLang="en-US" sz="2400"/>
            </a:br>
            <a:r>
              <a:rPr lang="en-US" altLang="en-US" sz="2400"/>
              <a:t>          convex hulls of A and B do{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r>
              <a:rPr lang="en-US" altLang="en-US" sz="2400"/>
              <a:t>        while T not lower tangent to </a:t>
            </a:r>
            <a:br>
              <a:rPr lang="en-US" altLang="en-US" sz="2400"/>
            </a:br>
            <a:r>
              <a:rPr lang="en-US" altLang="en-US" sz="2400"/>
              <a:t>         convex hull of A do{</a:t>
            </a:r>
            <a:br>
              <a:rPr lang="en-US" altLang="en-US" sz="2400"/>
            </a:br>
            <a:r>
              <a:rPr lang="en-US" altLang="en-US" sz="2400"/>
              <a:t>            a=a-1</a:t>
            </a:r>
            <a:br>
              <a:rPr lang="en-US" altLang="en-US" sz="2400"/>
            </a:br>
            <a:r>
              <a:rPr lang="en-US" altLang="en-US" sz="2400"/>
              <a:t>        }</a:t>
            </a:r>
            <a:br>
              <a:rPr lang="en-US" altLang="en-US" sz="2400"/>
            </a:br>
            <a:r>
              <a:rPr lang="en-US" altLang="en-US" sz="2400"/>
              <a:t>        while T not lower tangent to </a:t>
            </a:r>
            <a:br>
              <a:rPr lang="en-US" altLang="en-US" sz="2400"/>
            </a:br>
            <a:r>
              <a:rPr lang="en-US" altLang="en-US" sz="2400"/>
              <a:t>          convex hull of B do{</a:t>
            </a:r>
            <a:br>
              <a:rPr lang="en-US" altLang="en-US" sz="2400"/>
            </a:br>
            <a:r>
              <a:rPr lang="en-US" altLang="en-US" sz="2400"/>
              <a:t>            b=b+1</a:t>
            </a:r>
            <a:br>
              <a:rPr lang="en-US" altLang="en-US" sz="2400"/>
            </a:br>
            <a:r>
              <a:rPr lang="en-US" altLang="en-US" sz="2400"/>
              <a:t>         }</a:t>
            </a:r>
            <a:br>
              <a:rPr lang="en-US" altLang="en-US" sz="2400"/>
            </a:br>
            <a:r>
              <a:rPr lang="en-US" altLang="en-US" sz="2400"/>
              <a:t> }</a:t>
            </a:r>
            <a:endParaRPr lang="en-US" altLang="en-US" sz="2400">
              <a:sym typeface="Symbol" panose="05050102010706020507" pitchFamily="18" charset="2"/>
            </a:endParaRPr>
          </a:p>
        </p:txBody>
      </p:sp>
      <p:sp>
        <p:nvSpPr>
          <p:cNvPr id="18447" name="Oval 26"/>
          <p:cNvSpPr>
            <a:spLocks noChangeArrowheads="1"/>
          </p:cNvSpPr>
          <p:nvPr/>
        </p:nvSpPr>
        <p:spPr bwMode="auto">
          <a:xfrm>
            <a:off x="5797550" y="2359025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48" name="Oval 27"/>
          <p:cNvSpPr>
            <a:spLocks noChangeArrowheads="1"/>
          </p:cNvSpPr>
          <p:nvPr/>
        </p:nvSpPr>
        <p:spPr bwMode="auto">
          <a:xfrm>
            <a:off x="6902450" y="202723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49" name="Oval 28"/>
          <p:cNvSpPr>
            <a:spLocks noChangeArrowheads="1"/>
          </p:cNvSpPr>
          <p:nvPr/>
        </p:nvSpPr>
        <p:spPr bwMode="auto">
          <a:xfrm>
            <a:off x="5729288" y="3379788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50" name="Oval 29"/>
          <p:cNvSpPr>
            <a:spLocks noChangeArrowheads="1"/>
          </p:cNvSpPr>
          <p:nvPr/>
        </p:nvSpPr>
        <p:spPr bwMode="auto">
          <a:xfrm>
            <a:off x="6662738" y="4037013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51" name="Oval 30"/>
          <p:cNvSpPr>
            <a:spLocks noChangeArrowheads="1"/>
          </p:cNvSpPr>
          <p:nvPr/>
        </p:nvSpPr>
        <p:spPr bwMode="auto">
          <a:xfrm>
            <a:off x="7081838" y="29559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52" name="Oval 31"/>
          <p:cNvSpPr>
            <a:spLocks noChangeArrowheads="1"/>
          </p:cNvSpPr>
          <p:nvPr/>
        </p:nvSpPr>
        <p:spPr bwMode="auto">
          <a:xfrm>
            <a:off x="6383338" y="4438650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53" name="Oval 32"/>
          <p:cNvSpPr>
            <a:spLocks noChangeArrowheads="1"/>
          </p:cNvSpPr>
          <p:nvPr/>
        </p:nvSpPr>
        <p:spPr bwMode="auto">
          <a:xfrm>
            <a:off x="7697788" y="21764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54" name="Oval 33"/>
          <p:cNvSpPr>
            <a:spLocks noChangeArrowheads="1"/>
          </p:cNvSpPr>
          <p:nvPr/>
        </p:nvSpPr>
        <p:spPr bwMode="auto">
          <a:xfrm>
            <a:off x="7769225" y="35591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55" name="Oval 34"/>
          <p:cNvSpPr>
            <a:spLocks noChangeArrowheads="1"/>
          </p:cNvSpPr>
          <p:nvPr/>
        </p:nvSpPr>
        <p:spPr bwMode="auto">
          <a:xfrm>
            <a:off x="7721600" y="42465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56" name="Oval 35"/>
          <p:cNvSpPr>
            <a:spLocks noChangeArrowheads="1"/>
          </p:cNvSpPr>
          <p:nvPr/>
        </p:nvSpPr>
        <p:spPr bwMode="auto">
          <a:xfrm>
            <a:off x="6713538" y="3219450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57" name="Line 36"/>
          <p:cNvSpPr>
            <a:spLocks noChangeShapeType="1"/>
          </p:cNvSpPr>
          <p:nvPr/>
        </p:nvSpPr>
        <p:spPr bwMode="auto">
          <a:xfrm flipH="1">
            <a:off x="5783263" y="2401888"/>
            <a:ext cx="77787" cy="1023937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58" name="Line 37"/>
          <p:cNvSpPr>
            <a:spLocks noChangeShapeType="1"/>
          </p:cNvSpPr>
          <p:nvPr/>
        </p:nvSpPr>
        <p:spPr bwMode="auto">
          <a:xfrm flipV="1">
            <a:off x="6697663" y="3249613"/>
            <a:ext cx="88900" cy="838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59" name="Line 38"/>
          <p:cNvSpPr>
            <a:spLocks noChangeShapeType="1"/>
          </p:cNvSpPr>
          <p:nvPr/>
        </p:nvSpPr>
        <p:spPr bwMode="auto">
          <a:xfrm flipH="1" flipV="1">
            <a:off x="5838825" y="2401888"/>
            <a:ext cx="617538" cy="26352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60" name="Line 39"/>
          <p:cNvSpPr>
            <a:spLocks noChangeShapeType="1"/>
          </p:cNvSpPr>
          <p:nvPr/>
        </p:nvSpPr>
        <p:spPr bwMode="auto">
          <a:xfrm>
            <a:off x="7548563" y="3998913"/>
            <a:ext cx="228600" cy="341312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61" name="Line 40"/>
          <p:cNvSpPr>
            <a:spLocks noChangeShapeType="1"/>
          </p:cNvSpPr>
          <p:nvPr/>
        </p:nvSpPr>
        <p:spPr bwMode="auto">
          <a:xfrm flipV="1">
            <a:off x="7788275" y="3635375"/>
            <a:ext cx="33338" cy="671513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62" name="Line 41"/>
          <p:cNvSpPr>
            <a:spLocks noChangeShapeType="1"/>
          </p:cNvSpPr>
          <p:nvPr/>
        </p:nvSpPr>
        <p:spPr bwMode="auto">
          <a:xfrm flipH="1" flipV="1">
            <a:off x="7745413" y="2225675"/>
            <a:ext cx="76200" cy="140970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63" name="Line 42"/>
          <p:cNvSpPr>
            <a:spLocks noChangeShapeType="1"/>
          </p:cNvSpPr>
          <p:nvPr/>
        </p:nvSpPr>
        <p:spPr bwMode="auto">
          <a:xfrm flipH="1">
            <a:off x="6964363" y="1639888"/>
            <a:ext cx="396875" cy="441325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64" name="Text Box 43"/>
          <p:cNvSpPr txBox="1">
            <a:spLocks noChangeArrowheads="1"/>
          </p:cNvSpPr>
          <p:nvPr/>
        </p:nvSpPr>
        <p:spPr bwMode="auto">
          <a:xfrm>
            <a:off x="6091238" y="4637088"/>
            <a:ext cx="463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8000"/>
                </a:solidFill>
              </a:rPr>
              <a:t>A</a:t>
            </a:r>
          </a:p>
        </p:txBody>
      </p:sp>
      <p:sp>
        <p:nvSpPr>
          <p:cNvPr id="18465" name="Text Box 44"/>
          <p:cNvSpPr txBox="1">
            <a:spLocks noChangeArrowheads="1"/>
          </p:cNvSpPr>
          <p:nvPr/>
        </p:nvSpPr>
        <p:spPr bwMode="auto">
          <a:xfrm>
            <a:off x="7445375" y="4645025"/>
            <a:ext cx="463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CC9900"/>
                </a:solidFill>
              </a:rPr>
              <a:t>B</a:t>
            </a:r>
          </a:p>
        </p:txBody>
      </p:sp>
      <p:sp>
        <p:nvSpPr>
          <p:cNvPr id="144429" name="Line 45"/>
          <p:cNvSpPr>
            <a:spLocks noChangeShapeType="1"/>
          </p:cNvSpPr>
          <p:nvPr/>
        </p:nvSpPr>
        <p:spPr bwMode="auto">
          <a:xfrm flipV="1">
            <a:off x="6400800" y="4340225"/>
            <a:ext cx="1365250" cy="1555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67" name="Oval 46"/>
          <p:cNvSpPr>
            <a:spLocks noChangeArrowheads="1"/>
          </p:cNvSpPr>
          <p:nvPr/>
        </p:nvSpPr>
        <p:spPr bwMode="auto">
          <a:xfrm>
            <a:off x="6381750" y="2630488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68" name="Line 47"/>
          <p:cNvSpPr>
            <a:spLocks noChangeShapeType="1"/>
          </p:cNvSpPr>
          <p:nvPr/>
        </p:nvSpPr>
        <p:spPr bwMode="auto">
          <a:xfrm>
            <a:off x="6421438" y="2684463"/>
            <a:ext cx="363537" cy="55245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69" name="Line 48"/>
          <p:cNvSpPr>
            <a:spLocks noChangeShapeType="1"/>
          </p:cNvSpPr>
          <p:nvPr/>
        </p:nvSpPr>
        <p:spPr bwMode="auto">
          <a:xfrm flipV="1">
            <a:off x="6442075" y="4062413"/>
            <a:ext cx="263525" cy="44767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70" name="Line 49"/>
          <p:cNvSpPr>
            <a:spLocks noChangeShapeType="1"/>
          </p:cNvSpPr>
          <p:nvPr/>
        </p:nvSpPr>
        <p:spPr bwMode="auto">
          <a:xfrm flipH="1" flipV="1">
            <a:off x="5756275" y="3421063"/>
            <a:ext cx="695325" cy="10541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71" name="Oval 50"/>
          <p:cNvSpPr>
            <a:spLocks noChangeArrowheads="1"/>
          </p:cNvSpPr>
          <p:nvPr/>
        </p:nvSpPr>
        <p:spPr bwMode="auto">
          <a:xfrm>
            <a:off x="7300913" y="34829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72" name="Oval 51"/>
          <p:cNvSpPr>
            <a:spLocks noChangeArrowheads="1"/>
          </p:cNvSpPr>
          <p:nvPr/>
        </p:nvSpPr>
        <p:spPr bwMode="auto">
          <a:xfrm>
            <a:off x="7486650" y="393223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73" name="Line 52"/>
          <p:cNvSpPr>
            <a:spLocks noChangeShapeType="1"/>
          </p:cNvSpPr>
          <p:nvPr/>
        </p:nvSpPr>
        <p:spPr bwMode="auto">
          <a:xfrm flipH="1" flipV="1">
            <a:off x="7356475" y="3568700"/>
            <a:ext cx="168275" cy="384175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74" name="Line 53"/>
          <p:cNvSpPr>
            <a:spLocks noChangeShapeType="1"/>
          </p:cNvSpPr>
          <p:nvPr/>
        </p:nvSpPr>
        <p:spPr bwMode="auto">
          <a:xfrm>
            <a:off x="7126288" y="3003550"/>
            <a:ext cx="228600" cy="55245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75" name="Line 54"/>
          <p:cNvSpPr>
            <a:spLocks noChangeShapeType="1"/>
          </p:cNvSpPr>
          <p:nvPr/>
        </p:nvSpPr>
        <p:spPr bwMode="auto">
          <a:xfrm flipH="1" flipV="1">
            <a:off x="6934200" y="2033588"/>
            <a:ext cx="190500" cy="968375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76" name="Oval 55"/>
          <p:cNvSpPr>
            <a:spLocks noChangeArrowheads="1"/>
          </p:cNvSpPr>
          <p:nvPr/>
        </p:nvSpPr>
        <p:spPr bwMode="auto">
          <a:xfrm>
            <a:off x="7288213" y="15462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77" name="Line 56"/>
          <p:cNvSpPr>
            <a:spLocks noChangeShapeType="1"/>
          </p:cNvSpPr>
          <p:nvPr/>
        </p:nvSpPr>
        <p:spPr bwMode="auto">
          <a:xfrm>
            <a:off x="7348538" y="1593850"/>
            <a:ext cx="428625" cy="617538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78" name="Text Box 57"/>
          <p:cNvSpPr txBox="1">
            <a:spLocks noChangeArrowheads="1"/>
          </p:cNvSpPr>
          <p:nvPr/>
        </p:nvSpPr>
        <p:spPr bwMode="auto">
          <a:xfrm>
            <a:off x="5981700" y="4273550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8479" name="Text Box 58"/>
          <p:cNvSpPr txBox="1">
            <a:spLocks noChangeArrowheads="1"/>
          </p:cNvSpPr>
          <p:nvPr/>
        </p:nvSpPr>
        <p:spPr bwMode="auto">
          <a:xfrm>
            <a:off x="6080125" y="31130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a=2</a:t>
            </a:r>
          </a:p>
        </p:txBody>
      </p:sp>
      <p:sp>
        <p:nvSpPr>
          <p:cNvPr id="18480" name="Text Box 59"/>
          <p:cNvSpPr txBox="1">
            <a:spLocks noChangeArrowheads="1"/>
          </p:cNvSpPr>
          <p:nvPr/>
        </p:nvSpPr>
        <p:spPr bwMode="auto">
          <a:xfrm>
            <a:off x="6330950" y="3873500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8481" name="Text Box 60"/>
          <p:cNvSpPr txBox="1">
            <a:spLocks noChangeArrowheads="1"/>
          </p:cNvSpPr>
          <p:nvPr/>
        </p:nvSpPr>
        <p:spPr bwMode="auto">
          <a:xfrm>
            <a:off x="5454650" y="3084513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18482" name="Text Box 61"/>
          <p:cNvSpPr txBox="1">
            <a:spLocks noChangeArrowheads="1"/>
          </p:cNvSpPr>
          <p:nvPr/>
        </p:nvSpPr>
        <p:spPr bwMode="auto">
          <a:xfrm>
            <a:off x="6134100" y="2681288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8483" name="Text Box 62"/>
          <p:cNvSpPr txBox="1">
            <a:spLocks noChangeArrowheads="1"/>
          </p:cNvSpPr>
          <p:nvPr/>
        </p:nvSpPr>
        <p:spPr bwMode="auto">
          <a:xfrm>
            <a:off x="5778500" y="1973263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18484" name="Text Box 63"/>
          <p:cNvSpPr txBox="1">
            <a:spLocks noChangeArrowheads="1"/>
          </p:cNvSpPr>
          <p:nvPr/>
        </p:nvSpPr>
        <p:spPr bwMode="auto">
          <a:xfrm>
            <a:off x="7808913" y="4249738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8485" name="Text Box 64"/>
          <p:cNvSpPr txBox="1">
            <a:spLocks noChangeArrowheads="1"/>
          </p:cNvSpPr>
          <p:nvPr/>
        </p:nvSpPr>
        <p:spPr bwMode="auto">
          <a:xfrm>
            <a:off x="7904163" y="3486150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8486" name="Text Box 65"/>
          <p:cNvSpPr txBox="1">
            <a:spLocks noChangeArrowheads="1"/>
          </p:cNvSpPr>
          <p:nvPr/>
        </p:nvSpPr>
        <p:spPr bwMode="auto">
          <a:xfrm>
            <a:off x="7847013" y="2041525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8487" name="Text Box 66"/>
          <p:cNvSpPr txBox="1">
            <a:spLocks noChangeArrowheads="1"/>
          </p:cNvSpPr>
          <p:nvPr/>
        </p:nvSpPr>
        <p:spPr bwMode="auto">
          <a:xfrm>
            <a:off x="7439025" y="1336675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8488" name="Text Box 67"/>
          <p:cNvSpPr txBox="1">
            <a:spLocks noChangeArrowheads="1"/>
          </p:cNvSpPr>
          <p:nvPr/>
        </p:nvSpPr>
        <p:spPr bwMode="auto">
          <a:xfrm>
            <a:off x="7008813" y="1920875"/>
            <a:ext cx="769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4=b</a:t>
            </a:r>
          </a:p>
        </p:txBody>
      </p:sp>
      <p:sp>
        <p:nvSpPr>
          <p:cNvPr id="18489" name="Text Box 68"/>
          <p:cNvSpPr txBox="1">
            <a:spLocks noChangeArrowheads="1"/>
          </p:cNvSpPr>
          <p:nvPr/>
        </p:nvSpPr>
        <p:spPr bwMode="auto">
          <a:xfrm>
            <a:off x="7229475" y="2779713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18490" name="Text Box 69"/>
          <p:cNvSpPr txBox="1">
            <a:spLocks noChangeArrowheads="1"/>
          </p:cNvSpPr>
          <p:nvPr/>
        </p:nvSpPr>
        <p:spPr bwMode="auto">
          <a:xfrm>
            <a:off x="7340600" y="3286125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18491" name="Text Box 70"/>
          <p:cNvSpPr txBox="1">
            <a:spLocks noChangeArrowheads="1"/>
          </p:cNvSpPr>
          <p:nvPr/>
        </p:nvSpPr>
        <p:spPr bwMode="auto">
          <a:xfrm>
            <a:off x="7472363" y="3649663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144455" name="Line 71"/>
          <p:cNvSpPr>
            <a:spLocks noChangeShapeType="1"/>
          </p:cNvSpPr>
          <p:nvPr/>
        </p:nvSpPr>
        <p:spPr bwMode="auto">
          <a:xfrm flipV="1">
            <a:off x="6753225" y="2093913"/>
            <a:ext cx="198438" cy="1177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56" name="Line 72"/>
          <p:cNvSpPr>
            <a:spLocks noChangeShapeType="1"/>
          </p:cNvSpPr>
          <p:nvPr/>
        </p:nvSpPr>
        <p:spPr bwMode="auto">
          <a:xfrm flipH="1">
            <a:off x="6731000" y="2082800"/>
            <a:ext cx="209550" cy="20367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57" name="Line 73"/>
          <p:cNvSpPr>
            <a:spLocks noChangeShapeType="1"/>
          </p:cNvSpPr>
          <p:nvPr/>
        </p:nvSpPr>
        <p:spPr bwMode="auto">
          <a:xfrm flipV="1">
            <a:off x="6731000" y="2997200"/>
            <a:ext cx="363538" cy="1133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58" name="Line 74"/>
          <p:cNvSpPr>
            <a:spLocks noChangeShapeType="1"/>
          </p:cNvSpPr>
          <p:nvPr/>
        </p:nvSpPr>
        <p:spPr bwMode="auto">
          <a:xfrm flipV="1">
            <a:off x="6731000" y="3525838"/>
            <a:ext cx="650875" cy="593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59" name="Line 75"/>
          <p:cNvSpPr>
            <a:spLocks noChangeShapeType="1"/>
          </p:cNvSpPr>
          <p:nvPr/>
        </p:nvSpPr>
        <p:spPr bwMode="auto">
          <a:xfrm flipV="1">
            <a:off x="6719888" y="3976688"/>
            <a:ext cx="827087" cy="111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60" name="Line 76"/>
          <p:cNvSpPr>
            <a:spLocks noChangeShapeType="1"/>
          </p:cNvSpPr>
          <p:nvPr/>
        </p:nvSpPr>
        <p:spPr bwMode="auto">
          <a:xfrm>
            <a:off x="6719888" y="4076700"/>
            <a:ext cx="1079500" cy="220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61" name="Line 77"/>
          <p:cNvSpPr>
            <a:spLocks noChangeShapeType="1"/>
          </p:cNvSpPr>
          <p:nvPr/>
        </p:nvSpPr>
        <p:spPr bwMode="auto">
          <a:xfrm flipV="1">
            <a:off x="6750050" y="2090738"/>
            <a:ext cx="198438" cy="11779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62" name="Line 78"/>
          <p:cNvSpPr>
            <a:spLocks noChangeShapeType="1"/>
          </p:cNvSpPr>
          <p:nvPr/>
        </p:nvSpPr>
        <p:spPr bwMode="auto">
          <a:xfrm flipH="1">
            <a:off x="6727825" y="2079625"/>
            <a:ext cx="209550" cy="2036763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63" name="Line 79"/>
          <p:cNvSpPr>
            <a:spLocks noChangeShapeType="1"/>
          </p:cNvSpPr>
          <p:nvPr/>
        </p:nvSpPr>
        <p:spPr bwMode="auto">
          <a:xfrm flipV="1">
            <a:off x="6727825" y="3005138"/>
            <a:ext cx="363538" cy="11334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64" name="Line 80"/>
          <p:cNvSpPr>
            <a:spLocks noChangeShapeType="1"/>
          </p:cNvSpPr>
          <p:nvPr/>
        </p:nvSpPr>
        <p:spPr bwMode="auto">
          <a:xfrm flipV="1">
            <a:off x="6705600" y="3533775"/>
            <a:ext cx="650875" cy="5937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65" name="Line 81"/>
          <p:cNvSpPr>
            <a:spLocks noChangeShapeType="1"/>
          </p:cNvSpPr>
          <p:nvPr/>
        </p:nvSpPr>
        <p:spPr bwMode="auto">
          <a:xfrm flipV="1">
            <a:off x="6716713" y="3984625"/>
            <a:ext cx="827087" cy="1111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66" name="Line 82"/>
          <p:cNvSpPr>
            <a:spLocks noChangeShapeType="1"/>
          </p:cNvSpPr>
          <p:nvPr/>
        </p:nvSpPr>
        <p:spPr bwMode="auto">
          <a:xfrm>
            <a:off x="6716713" y="4073525"/>
            <a:ext cx="1079500" cy="220663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 animBg="1"/>
      <p:bldP spid="144386" grpId="1" animBg="1"/>
      <p:bldP spid="144387" grpId="0" animBg="1"/>
      <p:bldP spid="144387" grpId="1" animBg="1"/>
      <p:bldP spid="144387" grpId="2" animBg="1"/>
      <p:bldP spid="144387" grpId="3" animBg="1"/>
      <p:bldP spid="144388" grpId="0" animBg="1"/>
      <p:bldP spid="144388" grpId="1" animBg="1"/>
      <p:bldP spid="144388" grpId="2" animBg="1"/>
      <p:bldP spid="144388" grpId="3" animBg="1"/>
      <p:bldP spid="144389" grpId="0" animBg="1"/>
      <p:bldP spid="144389" grpId="1" animBg="1"/>
      <p:bldP spid="144390" grpId="0" animBg="1"/>
      <p:bldP spid="144390" grpId="1" animBg="1"/>
      <p:bldP spid="144391" grpId="0" animBg="1"/>
      <p:bldP spid="144391" grpId="1" animBg="1"/>
      <p:bldP spid="144392" grpId="0" animBg="1"/>
      <p:bldP spid="144392" grpId="1" animBg="1"/>
      <p:bldP spid="144429" grpId="0" animBg="1"/>
      <p:bldP spid="144455" grpId="0" animBg="1"/>
      <p:bldP spid="144456" grpId="0" animBg="1"/>
      <p:bldP spid="144457" grpId="0" animBg="1"/>
      <p:bldP spid="144458" grpId="0" animBg="1"/>
      <p:bldP spid="144459" grpId="0" animBg="1"/>
      <p:bldP spid="144460" grpId="0" animBg="1"/>
      <p:bldP spid="144461" grpId="0" animBg="1"/>
      <p:bldP spid="144461" grpId="1" animBg="1"/>
      <p:bldP spid="144462" grpId="0" animBg="1"/>
      <p:bldP spid="144462" grpId="1" animBg="1"/>
      <p:bldP spid="144463" grpId="0" animBg="1"/>
      <p:bldP spid="144463" grpId="1" animBg="1"/>
      <p:bldP spid="144464" grpId="0" animBg="1"/>
      <p:bldP spid="144464" grpId="1" animBg="1"/>
      <p:bldP spid="144465" grpId="0" animBg="1"/>
      <p:bldP spid="144465" grpId="1" animBg="1"/>
      <p:bldP spid="144466" grpId="0" animBg="1"/>
      <p:bldP spid="14446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1/16/20</a:t>
            </a:r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BC2180-9BA3-427A-9162-6D65311BF94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Convex Hull: Runtime</a:t>
            </a:r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152400" y="1592263"/>
            <a:ext cx="4810125" cy="448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 dirty="0">
                <a:solidFill>
                  <a:schemeClr val="bg1"/>
                </a:solidFill>
              </a:rPr>
              <a:t> </a:t>
            </a:r>
            <a:r>
              <a:rPr lang="en-US" altLang="en-US" sz="2400" dirty="0"/>
              <a:t>Preprocessing: sort the points by </a:t>
            </a:r>
            <a:r>
              <a:rPr lang="en-US" altLang="en-US" sz="2400" i="1" dirty="0"/>
              <a:t>x</a:t>
            </a:r>
            <a:r>
              <a:rPr lang="en-US" altLang="en-US" sz="2400" dirty="0"/>
              <a:t>-coordinate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 dirty="0"/>
              <a:t> Divide the set of points into two sets </a:t>
            </a:r>
            <a:r>
              <a:rPr lang="en-US" altLang="en-US" sz="2400" b="1" dirty="0">
                <a:solidFill>
                  <a:srgbClr val="008000"/>
                </a:solidFill>
              </a:rPr>
              <a:t>A</a:t>
            </a:r>
            <a:r>
              <a:rPr lang="en-US" altLang="en-US" sz="2400" dirty="0"/>
              <a:t> and </a:t>
            </a:r>
            <a:r>
              <a:rPr lang="en-US" altLang="en-US" sz="2400" b="1" dirty="0">
                <a:solidFill>
                  <a:srgbClr val="CC9900"/>
                </a:solidFill>
              </a:rPr>
              <a:t>B</a:t>
            </a:r>
            <a:r>
              <a:rPr lang="en-US" altLang="en-US" sz="2400" dirty="0"/>
              <a:t>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 dirty="0"/>
              <a:t> </a:t>
            </a:r>
            <a:r>
              <a:rPr lang="en-US" altLang="en-US" sz="2400" b="1" dirty="0">
                <a:solidFill>
                  <a:srgbClr val="008000"/>
                </a:solidFill>
              </a:rPr>
              <a:t>A</a:t>
            </a:r>
            <a:r>
              <a:rPr lang="en-US" altLang="en-US" sz="2400" dirty="0"/>
              <a:t> contains the left </a:t>
            </a:r>
            <a:r>
              <a:rPr lang="en-US" altLang="en-US" sz="2400" dirty="0">
                <a:sym typeface="Symbol" panose="05050102010706020507" pitchFamily="18" charset="2"/>
              </a:rPr>
              <a:t></a:t>
            </a:r>
            <a:r>
              <a:rPr lang="en-US" altLang="en-US" sz="2400" i="1" dirty="0"/>
              <a:t>n</a:t>
            </a:r>
            <a:r>
              <a:rPr lang="en-US" altLang="en-US" sz="2400" dirty="0"/>
              <a:t>/2</a:t>
            </a:r>
            <a:r>
              <a:rPr lang="en-US" altLang="en-US" sz="2400" dirty="0">
                <a:sym typeface="Symbol" panose="05050102010706020507" pitchFamily="18" charset="2"/>
              </a:rPr>
              <a:t></a:t>
            </a:r>
            <a:r>
              <a:rPr lang="en-US" altLang="en-US" sz="2400" dirty="0"/>
              <a:t> points,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 dirty="0"/>
              <a:t> </a:t>
            </a:r>
            <a:r>
              <a:rPr lang="en-US" altLang="en-US" sz="2400" b="1" dirty="0">
                <a:solidFill>
                  <a:srgbClr val="CC9900"/>
                </a:solidFill>
              </a:rPr>
              <a:t>B</a:t>
            </a:r>
            <a:r>
              <a:rPr lang="en-US" altLang="en-US" sz="2400" dirty="0"/>
              <a:t> contains the right </a:t>
            </a:r>
            <a:r>
              <a:rPr lang="en-US" altLang="en-US" sz="2400" dirty="0">
                <a:sym typeface="Symbol" panose="05050102010706020507" pitchFamily="18" charset="2"/>
              </a:rPr>
              <a:t></a:t>
            </a:r>
            <a:r>
              <a:rPr lang="en-US" altLang="en-US" sz="2400" i="1" dirty="0"/>
              <a:t>n</a:t>
            </a:r>
            <a:r>
              <a:rPr lang="en-US" altLang="en-US" sz="2400" dirty="0"/>
              <a:t>/2</a:t>
            </a:r>
            <a:r>
              <a:rPr lang="en-US" altLang="en-US" sz="2400" dirty="0">
                <a:sym typeface="Symbol" panose="05050102010706020507" pitchFamily="18" charset="2"/>
              </a:rPr>
              <a:t></a:t>
            </a:r>
            <a:r>
              <a:rPr lang="en-US" altLang="en-US" sz="2400" dirty="0"/>
              <a:t> points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 dirty="0"/>
              <a:t>Recursively compute the convex hull of </a:t>
            </a:r>
            <a:r>
              <a:rPr lang="en-US" altLang="en-US" sz="2400" b="1" dirty="0">
                <a:solidFill>
                  <a:srgbClr val="008000"/>
                </a:solidFill>
              </a:rPr>
              <a:t>A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 dirty="0"/>
              <a:t>Recursively compute the convex hull of </a:t>
            </a:r>
            <a:r>
              <a:rPr lang="en-US" altLang="en-US" sz="2400" b="1" dirty="0">
                <a:solidFill>
                  <a:srgbClr val="CC9900"/>
                </a:solidFill>
              </a:rPr>
              <a:t>B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 b="1" dirty="0">
                <a:solidFill>
                  <a:srgbClr val="CC9900"/>
                </a:solidFill>
              </a:rPr>
              <a:t> </a:t>
            </a:r>
            <a:r>
              <a:rPr lang="en-US" altLang="en-US" sz="2400" dirty="0"/>
              <a:t>Merge the two convex hulls</a:t>
            </a:r>
          </a:p>
        </p:txBody>
      </p:sp>
      <p:sp>
        <p:nvSpPr>
          <p:cNvPr id="19463" name="Text Box 24"/>
          <p:cNvSpPr txBox="1">
            <a:spLocks noChangeArrowheads="1"/>
          </p:cNvSpPr>
          <p:nvPr/>
        </p:nvSpPr>
        <p:spPr bwMode="auto">
          <a:xfrm>
            <a:off x="5353050" y="1565275"/>
            <a:ext cx="3559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9999"/>
                </a:solidFill>
              </a:rPr>
              <a:t>O(</a:t>
            </a:r>
            <a:r>
              <a:rPr lang="en-US" altLang="en-US" i="1">
                <a:solidFill>
                  <a:srgbClr val="009999"/>
                </a:solidFill>
              </a:rPr>
              <a:t>n</a:t>
            </a:r>
            <a:r>
              <a:rPr lang="en-US" altLang="en-US">
                <a:solidFill>
                  <a:srgbClr val="009999"/>
                </a:solidFill>
              </a:rPr>
              <a:t> log </a:t>
            </a:r>
            <a:r>
              <a:rPr lang="en-US" altLang="en-US" i="1">
                <a:solidFill>
                  <a:srgbClr val="009999"/>
                </a:solidFill>
              </a:rPr>
              <a:t>n</a:t>
            </a:r>
            <a:r>
              <a:rPr lang="en-US" altLang="en-US">
                <a:solidFill>
                  <a:srgbClr val="009999"/>
                </a:solidFill>
              </a:rPr>
              <a:t>)  </a:t>
            </a:r>
            <a:r>
              <a:rPr lang="en-US" altLang="en-US" sz="2400"/>
              <a:t>just once</a:t>
            </a:r>
          </a:p>
        </p:txBody>
      </p:sp>
      <p:sp>
        <p:nvSpPr>
          <p:cNvPr id="19464" name="Text Box 25"/>
          <p:cNvSpPr txBox="1">
            <a:spLocks noChangeArrowheads="1"/>
          </p:cNvSpPr>
          <p:nvPr/>
        </p:nvSpPr>
        <p:spPr bwMode="auto">
          <a:xfrm>
            <a:off x="5508625" y="2490788"/>
            <a:ext cx="1222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9999"/>
                </a:solidFill>
              </a:rPr>
              <a:t>O(1)</a:t>
            </a:r>
          </a:p>
        </p:txBody>
      </p:sp>
      <p:sp>
        <p:nvSpPr>
          <p:cNvPr id="19465" name="Text Box 26"/>
          <p:cNvSpPr txBox="1">
            <a:spLocks noChangeArrowheads="1"/>
          </p:cNvSpPr>
          <p:nvPr/>
        </p:nvSpPr>
        <p:spPr bwMode="auto">
          <a:xfrm>
            <a:off x="5649913" y="4151313"/>
            <a:ext cx="1222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9999"/>
                </a:solidFill>
              </a:rPr>
              <a:t>T(</a:t>
            </a:r>
            <a:r>
              <a:rPr lang="en-US" altLang="en-US" i="1">
                <a:solidFill>
                  <a:srgbClr val="009999"/>
                </a:solidFill>
              </a:rPr>
              <a:t>n</a:t>
            </a:r>
            <a:r>
              <a:rPr lang="en-US" altLang="en-US">
                <a:solidFill>
                  <a:srgbClr val="009999"/>
                </a:solidFill>
              </a:rPr>
              <a:t>/2)</a:t>
            </a:r>
          </a:p>
        </p:txBody>
      </p:sp>
      <p:sp>
        <p:nvSpPr>
          <p:cNvPr id="19466" name="Text Box 27"/>
          <p:cNvSpPr txBox="1">
            <a:spLocks noChangeArrowheads="1"/>
          </p:cNvSpPr>
          <p:nvPr/>
        </p:nvSpPr>
        <p:spPr bwMode="auto">
          <a:xfrm>
            <a:off x="5757863" y="5073650"/>
            <a:ext cx="1222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9999"/>
                </a:solidFill>
              </a:rPr>
              <a:t>T(</a:t>
            </a:r>
            <a:r>
              <a:rPr lang="en-US" altLang="en-US" i="1">
                <a:solidFill>
                  <a:srgbClr val="009999"/>
                </a:solidFill>
              </a:rPr>
              <a:t>n</a:t>
            </a:r>
            <a:r>
              <a:rPr lang="en-US" altLang="en-US">
                <a:solidFill>
                  <a:srgbClr val="009999"/>
                </a:solidFill>
              </a:rPr>
              <a:t>/2)</a:t>
            </a:r>
          </a:p>
        </p:txBody>
      </p:sp>
      <p:sp>
        <p:nvSpPr>
          <p:cNvPr id="19467" name="Text Box 28"/>
          <p:cNvSpPr txBox="1">
            <a:spLocks noChangeArrowheads="1"/>
          </p:cNvSpPr>
          <p:nvPr/>
        </p:nvSpPr>
        <p:spPr bwMode="auto">
          <a:xfrm>
            <a:off x="5688013" y="5765800"/>
            <a:ext cx="1222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9999"/>
                </a:solidFill>
              </a:rPr>
              <a:t>O(</a:t>
            </a:r>
            <a:r>
              <a:rPr lang="en-US" altLang="en-US" i="1">
                <a:solidFill>
                  <a:srgbClr val="009999"/>
                </a:solidFill>
              </a:rPr>
              <a:t>n</a:t>
            </a:r>
            <a:r>
              <a:rPr lang="en-US" altLang="en-US">
                <a:solidFill>
                  <a:srgbClr val="009999"/>
                </a:solidFill>
              </a:rPr>
              <a:t>)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5348</TotalTime>
  <Words>3436</Words>
  <Application>Microsoft Office PowerPoint</Application>
  <PresentationFormat>On-screen Show (4:3)</PresentationFormat>
  <Paragraphs>956</Paragraphs>
  <Slides>34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Cambria Math</vt:lpstr>
      <vt:lpstr>Symbol</vt:lpstr>
      <vt:lpstr>Times New Roman</vt:lpstr>
      <vt:lpstr>Default Design</vt:lpstr>
      <vt:lpstr>CMPS 3130/6130: Computational Geometry Spring 2020 </vt:lpstr>
      <vt:lpstr>Convex Hull Summary So Far</vt:lpstr>
      <vt:lpstr>Incremental Insertion</vt:lpstr>
      <vt:lpstr>Tangent computation</vt:lpstr>
      <vt:lpstr>Incremental Insertion</vt:lpstr>
      <vt:lpstr>Convex Hull: Divide &amp; Conquer</vt:lpstr>
      <vt:lpstr>Merging </vt:lpstr>
      <vt:lpstr>Finding the lower tangent </vt:lpstr>
      <vt:lpstr>Convex Hull: Runtime</vt:lpstr>
      <vt:lpstr>Convex Hull: Runtime</vt:lpstr>
      <vt:lpstr>Master theorem</vt:lpstr>
      <vt:lpstr>Graham’s Scan</vt:lpstr>
      <vt:lpstr>Graham’s LCH</vt:lpstr>
      <vt:lpstr>Graham’s Scan</vt:lpstr>
      <vt:lpstr>Graham’s Scan</vt:lpstr>
      <vt:lpstr>Graham’s Scan</vt:lpstr>
      <vt:lpstr>Graham’s Scan</vt:lpstr>
      <vt:lpstr>Graham’s Scan</vt:lpstr>
      <vt:lpstr>Convex Hull Summary So Far</vt:lpstr>
      <vt:lpstr>  Lower Bound</vt:lpstr>
      <vt:lpstr>Decision-tree model</vt:lpstr>
      <vt:lpstr>Decision-tree for insertion sort </vt:lpstr>
      <vt:lpstr>Decision-tree for insertion sort </vt:lpstr>
      <vt:lpstr>Decision-tree for insertion sort </vt:lpstr>
      <vt:lpstr>Decision-tree for insertion sort </vt:lpstr>
      <vt:lpstr>Decision-tree for insertion sort </vt:lpstr>
      <vt:lpstr>Decision-tree for insertion sort </vt:lpstr>
      <vt:lpstr>Decision-tree for insertion sort </vt:lpstr>
      <vt:lpstr>Lower bound for  comparison sorting</vt:lpstr>
      <vt:lpstr>  Lower Bound</vt:lpstr>
      <vt:lpstr>  CH_Sort</vt:lpstr>
      <vt:lpstr>  Convex Hull Summary</vt:lpstr>
      <vt:lpstr>Chan’s Algorithm</vt:lpstr>
      <vt:lpstr>  Convex Hull Summary</vt:lpstr>
    </vt:vector>
  </TitlesOfParts>
  <Company>toc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 Wenk</cp:lastModifiedBy>
  <cp:revision>187</cp:revision>
  <dcterms:created xsi:type="dcterms:W3CDTF">2001-09-03T00:33:29Z</dcterms:created>
  <dcterms:modified xsi:type="dcterms:W3CDTF">2020-01-16T07:16:14Z</dcterms:modified>
</cp:coreProperties>
</file>