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84" r:id="rId2"/>
    <p:sldId id="271" r:id="rId3"/>
    <p:sldId id="292" r:id="rId4"/>
    <p:sldId id="293" r:id="rId5"/>
    <p:sldId id="294" r:id="rId6"/>
    <p:sldId id="295" r:id="rId7"/>
    <p:sldId id="346" r:id="rId8"/>
    <p:sldId id="296" r:id="rId9"/>
    <p:sldId id="297" r:id="rId10"/>
  </p:sldIdLst>
  <p:sldSz cx="9144000" cy="6858000" type="screen4x3"/>
  <p:notesSz cx="9240838" cy="6954838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CC9900"/>
    <a:srgbClr val="FFCCCC"/>
    <a:srgbClr val="050000"/>
    <a:srgbClr val="FFFF00"/>
    <a:srgbClr val="2E5352"/>
    <a:srgbClr val="FFBFB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 snapToGrid="0"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6A7E2E-D28C-476B-9BC9-32DF2C684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03588"/>
            <a:ext cx="6777038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C98F4F-9DD6-4AA3-9834-F5711553D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2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01B0AF-920A-4E4C-AF9D-EE465607E53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01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8122E-B90C-4E76-8377-32EAA1E1F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37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0BE4-2E88-4326-B1C6-8BCC1515E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9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CD17C-CC38-4B8E-A0EA-49F286807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5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A4C9D-EBE0-492F-9DAF-2E543DDCD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47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A130F-9EBA-4F1D-8DF7-D60CD598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80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3C07-9F02-4963-A301-803DC62C2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2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85182-0A82-4BF6-B05E-1B0E8BFBB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20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4D43-A63E-484A-BD8C-015F2D46C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3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4905-5C11-42E3-BFD8-A5AFFB507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6535-94F3-4178-AAAA-B41940128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C808-E06D-42E5-A3AE-443404AD6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70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1/14/20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2475677-1803-4C45-8862-BE2EAB0BB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  <a:endParaRPr lang="en-US" altLang="en-US" sz="14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319F4D-16B7-4C70-8611-204C6ADDFC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3130/6130: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chemeClr val="accent2"/>
                </a:solidFill>
              </a:rPr>
              <a:t>Convex Hulls I</a:t>
            </a:r>
          </a:p>
          <a:p>
            <a:pPr eaLnBrk="1" hangingPunct="1"/>
            <a:r>
              <a:rPr lang="en-US" altLang="en-US" b="1" dirty="0"/>
              <a:t>Carola Wenk</a:t>
            </a:r>
            <a:endParaRPr lang="en-US" altLang="en-US" dirty="0"/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3262313" y="20018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4456113" y="16478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194050" y="302260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4127500" y="36798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7" name="Oval 9"/>
          <p:cNvSpPr>
            <a:spLocks noChangeArrowheads="1"/>
          </p:cNvSpPr>
          <p:nvPr/>
        </p:nvSpPr>
        <p:spPr bwMode="auto">
          <a:xfrm>
            <a:off x="4865688" y="25003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3770313" y="25733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9" name="Oval 11"/>
          <p:cNvSpPr>
            <a:spLocks noChangeArrowheads="1"/>
          </p:cNvSpPr>
          <p:nvPr/>
        </p:nvSpPr>
        <p:spPr bwMode="auto">
          <a:xfrm>
            <a:off x="5162550" y="18192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0" name="Oval 12"/>
          <p:cNvSpPr>
            <a:spLocks noChangeArrowheads="1"/>
          </p:cNvSpPr>
          <p:nvPr/>
        </p:nvSpPr>
        <p:spPr bwMode="auto">
          <a:xfrm>
            <a:off x="5233988" y="32019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1" name="Oval 13"/>
          <p:cNvSpPr>
            <a:spLocks noChangeArrowheads="1"/>
          </p:cNvSpPr>
          <p:nvPr/>
        </p:nvSpPr>
        <p:spPr bwMode="auto">
          <a:xfrm>
            <a:off x="5186363" y="38893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2" name="Oval 14"/>
          <p:cNvSpPr>
            <a:spLocks noChangeArrowheads="1"/>
          </p:cNvSpPr>
          <p:nvPr/>
        </p:nvSpPr>
        <p:spPr bwMode="auto">
          <a:xfrm>
            <a:off x="4178300" y="286226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 flipH="1">
            <a:off x="3248025" y="2044700"/>
            <a:ext cx="77788" cy="10239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4" name="Line 16"/>
          <p:cNvSpPr>
            <a:spLocks noChangeShapeType="1"/>
          </p:cNvSpPr>
          <p:nvPr/>
        </p:nvSpPr>
        <p:spPr bwMode="auto">
          <a:xfrm>
            <a:off x="3259138" y="3079750"/>
            <a:ext cx="903287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5" name="Line 17"/>
          <p:cNvSpPr>
            <a:spLocks noChangeShapeType="1"/>
          </p:cNvSpPr>
          <p:nvPr/>
        </p:nvSpPr>
        <p:spPr bwMode="auto">
          <a:xfrm flipV="1">
            <a:off x="4162425" y="2892425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6" name="Line 18"/>
          <p:cNvSpPr>
            <a:spLocks noChangeShapeType="1"/>
          </p:cNvSpPr>
          <p:nvPr/>
        </p:nvSpPr>
        <p:spPr bwMode="auto">
          <a:xfrm flipH="1" flipV="1">
            <a:off x="3303588" y="2044700"/>
            <a:ext cx="947737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7" name="Line 19"/>
          <p:cNvSpPr>
            <a:spLocks noChangeShapeType="1"/>
          </p:cNvSpPr>
          <p:nvPr/>
        </p:nvSpPr>
        <p:spPr bwMode="auto">
          <a:xfrm>
            <a:off x="4505325" y="1714500"/>
            <a:ext cx="736600" cy="2268538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 flipV="1">
            <a:off x="5253038" y="3278188"/>
            <a:ext cx="33337" cy="6715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9" name="Line 21"/>
          <p:cNvSpPr>
            <a:spLocks noChangeShapeType="1"/>
          </p:cNvSpPr>
          <p:nvPr/>
        </p:nvSpPr>
        <p:spPr bwMode="auto">
          <a:xfrm flipH="1" flipV="1">
            <a:off x="5210175" y="1868488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0" name="Line 22"/>
          <p:cNvSpPr>
            <a:spLocks noChangeShapeType="1"/>
          </p:cNvSpPr>
          <p:nvPr/>
        </p:nvSpPr>
        <p:spPr bwMode="auto">
          <a:xfrm flipH="1" flipV="1">
            <a:off x="4505325" y="1692275"/>
            <a:ext cx="704850" cy="1762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1" name="Line 23"/>
          <p:cNvSpPr>
            <a:spLocks noChangeShapeType="1"/>
          </p:cNvSpPr>
          <p:nvPr/>
        </p:nvSpPr>
        <p:spPr bwMode="auto">
          <a:xfrm flipV="1">
            <a:off x="3314700" y="1692275"/>
            <a:ext cx="1190625" cy="3413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4184650" y="3730625"/>
            <a:ext cx="1068388" cy="219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7198BD-E858-44B7-9D10-7F0023678FC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Convex Hull Problem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152400" y="1758950"/>
            <a:ext cx="46990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Given a set of pins on a pinboard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   and a rubber band around them.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  How does the rubber band look   </a:t>
            </a:r>
            <a:br>
              <a:rPr lang="en-US" altLang="en-US" sz="2400"/>
            </a:br>
            <a:r>
              <a:rPr lang="en-US" altLang="en-US" sz="2400"/>
              <a:t>   when it snaps tight?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The convex hull of a point set is one of the simplest shape approximations for a set of points.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endParaRPr lang="en-US" altLang="en-US" sz="2400"/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5797550" y="23590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4" name="Oval 22"/>
          <p:cNvSpPr>
            <a:spLocks noChangeArrowheads="1"/>
          </p:cNvSpPr>
          <p:nvPr/>
        </p:nvSpPr>
        <p:spPr bwMode="auto">
          <a:xfrm>
            <a:off x="6991350" y="2005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>
            <a:off x="5729288" y="33797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>
            <a:off x="6713538" y="321945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7" name="Oval 25"/>
          <p:cNvSpPr>
            <a:spLocks noChangeArrowheads="1"/>
          </p:cNvSpPr>
          <p:nvPr/>
        </p:nvSpPr>
        <p:spPr bwMode="auto">
          <a:xfrm>
            <a:off x="6662738" y="4037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8" name="Oval 26"/>
          <p:cNvSpPr>
            <a:spLocks noChangeArrowheads="1"/>
          </p:cNvSpPr>
          <p:nvPr/>
        </p:nvSpPr>
        <p:spPr bwMode="auto">
          <a:xfrm>
            <a:off x="7400925" y="28575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9" name="Oval 27"/>
          <p:cNvSpPr>
            <a:spLocks noChangeArrowheads="1"/>
          </p:cNvSpPr>
          <p:nvPr/>
        </p:nvSpPr>
        <p:spPr bwMode="auto">
          <a:xfrm>
            <a:off x="6305550" y="29305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0" name="Oval 28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1" name="Oval 29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2" name="Oval 30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3" name="Freeform 31"/>
          <p:cNvSpPr>
            <a:spLocks/>
          </p:cNvSpPr>
          <p:nvPr/>
        </p:nvSpPr>
        <p:spPr bwMode="auto">
          <a:xfrm>
            <a:off x="4851400" y="1600200"/>
            <a:ext cx="3835400" cy="2952750"/>
          </a:xfrm>
          <a:custGeom>
            <a:avLst/>
            <a:gdLst>
              <a:gd name="T0" fmla="*/ 2147483646 w 2416"/>
              <a:gd name="T1" fmla="*/ 2147483646 h 1860"/>
              <a:gd name="T2" fmla="*/ 2147483646 w 2416"/>
              <a:gd name="T3" fmla="*/ 2147483646 h 1860"/>
              <a:gd name="T4" fmla="*/ 2147483646 w 2416"/>
              <a:gd name="T5" fmla="*/ 2147483646 h 1860"/>
              <a:gd name="T6" fmla="*/ 2147483646 w 2416"/>
              <a:gd name="T7" fmla="*/ 2147483646 h 1860"/>
              <a:gd name="T8" fmla="*/ 2147483646 w 2416"/>
              <a:gd name="T9" fmla="*/ 2147483646 h 1860"/>
              <a:gd name="T10" fmla="*/ 2147483646 w 2416"/>
              <a:gd name="T11" fmla="*/ 2147483646 h 1860"/>
              <a:gd name="T12" fmla="*/ 2147483646 w 2416"/>
              <a:gd name="T13" fmla="*/ 2147483646 h 1860"/>
              <a:gd name="T14" fmla="*/ 2147483646 w 2416"/>
              <a:gd name="T15" fmla="*/ 2147483646 h 1860"/>
              <a:gd name="T16" fmla="*/ 2147483646 w 2416"/>
              <a:gd name="T17" fmla="*/ 2147483646 h 1860"/>
              <a:gd name="T18" fmla="*/ 2147483646 w 2416"/>
              <a:gd name="T19" fmla="*/ 2147483646 h 1860"/>
              <a:gd name="T20" fmla="*/ 2147483646 w 2416"/>
              <a:gd name="T21" fmla="*/ 2147483646 h 1860"/>
              <a:gd name="T22" fmla="*/ 2147483646 w 2416"/>
              <a:gd name="T23" fmla="*/ 2147483646 h 1860"/>
              <a:gd name="T24" fmla="*/ 2147483646 w 2416"/>
              <a:gd name="T25" fmla="*/ 2147483646 h 1860"/>
              <a:gd name="T26" fmla="*/ 2147483646 w 2416"/>
              <a:gd name="T27" fmla="*/ 2147483646 h 1860"/>
              <a:gd name="T28" fmla="*/ 2147483646 w 2416"/>
              <a:gd name="T29" fmla="*/ 2147483646 h 1860"/>
              <a:gd name="T30" fmla="*/ 2147483646 w 2416"/>
              <a:gd name="T31" fmla="*/ 2147483646 h 1860"/>
              <a:gd name="T32" fmla="*/ 2147483646 w 2416"/>
              <a:gd name="T33" fmla="*/ 2147483646 h 1860"/>
              <a:gd name="T34" fmla="*/ 2147483646 w 2416"/>
              <a:gd name="T35" fmla="*/ 2147483646 h 1860"/>
              <a:gd name="T36" fmla="*/ 2147483646 w 2416"/>
              <a:gd name="T37" fmla="*/ 2147483646 h 1860"/>
              <a:gd name="T38" fmla="*/ 2147483646 w 2416"/>
              <a:gd name="T39" fmla="*/ 2147483646 h 1860"/>
              <a:gd name="T40" fmla="*/ 2147483646 w 2416"/>
              <a:gd name="T41" fmla="*/ 2147483646 h 1860"/>
              <a:gd name="T42" fmla="*/ 2147483646 w 2416"/>
              <a:gd name="T43" fmla="*/ 2147483646 h 1860"/>
              <a:gd name="T44" fmla="*/ 2147483646 w 2416"/>
              <a:gd name="T45" fmla="*/ 2147483646 h 1860"/>
              <a:gd name="T46" fmla="*/ 2147483646 w 2416"/>
              <a:gd name="T47" fmla="*/ 2147483646 h 1860"/>
              <a:gd name="T48" fmla="*/ 2147483646 w 2416"/>
              <a:gd name="T49" fmla="*/ 2147483646 h 1860"/>
              <a:gd name="T50" fmla="*/ 2147483646 w 2416"/>
              <a:gd name="T51" fmla="*/ 2147483646 h 1860"/>
              <a:gd name="T52" fmla="*/ 2147483646 w 2416"/>
              <a:gd name="T53" fmla="*/ 2147483646 h 1860"/>
              <a:gd name="T54" fmla="*/ 2147483646 w 2416"/>
              <a:gd name="T55" fmla="*/ 2147483646 h 1860"/>
              <a:gd name="T56" fmla="*/ 2147483646 w 2416"/>
              <a:gd name="T57" fmla="*/ 2147483646 h 1860"/>
              <a:gd name="T58" fmla="*/ 2147483646 w 2416"/>
              <a:gd name="T59" fmla="*/ 2147483646 h 1860"/>
              <a:gd name="T60" fmla="*/ 2147483646 w 2416"/>
              <a:gd name="T61" fmla="*/ 2147483646 h 1860"/>
              <a:gd name="T62" fmla="*/ 2147483646 w 2416"/>
              <a:gd name="T63" fmla="*/ 2147483646 h 1860"/>
              <a:gd name="T64" fmla="*/ 2147483646 w 2416"/>
              <a:gd name="T65" fmla="*/ 2147483646 h 1860"/>
              <a:gd name="T66" fmla="*/ 2147483646 w 2416"/>
              <a:gd name="T67" fmla="*/ 2147483646 h 1860"/>
              <a:gd name="T68" fmla="*/ 2147483646 w 2416"/>
              <a:gd name="T69" fmla="*/ 2147483646 h 1860"/>
              <a:gd name="T70" fmla="*/ 2147483646 w 2416"/>
              <a:gd name="T71" fmla="*/ 2147483646 h 1860"/>
              <a:gd name="T72" fmla="*/ 2147483646 w 2416"/>
              <a:gd name="T73" fmla="*/ 2147483646 h 1860"/>
              <a:gd name="T74" fmla="*/ 2147483646 w 2416"/>
              <a:gd name="T75" fmla="*/ 2147483646 h 1860"/>
              <a:gd name="T76" fmla="*/ 2147483646 w 2416"/>
              <a:gd name="T77" fmla="*/ 2147483646 h 1860"/>
              <a:gd name="T78" fmla="*/ 2147483646 w 2416"/>
              <a:gd name="T79" fmla="*/ 2147483646 h 1860"/>
              <a:gd name="T80" fmla="*/ 2147483646 w 2416"/>
              <a:gd name="T81" fmla="*/ 0 h 1860"/>
              <a:gd name="T82" fmla="*/ 2147483646 w 2416"/>
              <a:gd name="T83" fmla="*/ 2147483646 h 18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416"/>
              <a:gd name="T127" fmla="*/ 0 h 1860"/>
              <a:gd name="T128" fmla="*/ 2416 w 2416"/>
              <a:gd name="T129" fmla="*/ 1860 h 18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416" h="1860">
                <a:moveTo>
                  <a:pt x="950" y="12"/>
                </a:moveTo>
                <a:cubicBezTo>
                  <a:pt x="876" y="73"/>
                  <a:pt x="780" y="110"/>
                  <a:pt x="693" y="149"/>
                </a:cubicBezTo>
                <a:cubicBezTo>
                  <a:pt x="658" y="164"/>
                  <a:pt x="658" y="154"/>
                  <a:pt x="625" y="177"/>
                </a:cubicBezTo>
                <a:cubicBezTo>
                  <a:pt x="580" y="209"/>
                  <a:pt x="538" y="247"/>
                  <a:pt x="494" y="280"/>
                </a:cubicBezTo>
                <a:cubicBezTo>
                  <a:pt x="421" y="335"/>
                  <a:pt x="335" y="379"/>
                  <a:pt x="254" y="422"/>
                </a:cubicBezTo>
                <a:cubicBezTo>
                  <a:pt x="228" y="450"/>
                  <a:pt x="177" y="476"/>
                  <a:pt x="146" y="497"/>
                </a:cubicBezTo>
                <a:cubicBezTo>
                  <a:pt x="135" y="505"/>
                  <a:pt x="112" y="519"/>
                  <a:pt x="112" y="519"/>
                </a:cubicBezTo>
                <a:cubicBezTo>
                  <a:pt x="94" y="544"/>
                  <a:pt x="68" y="556"/>
                  <a:pt x="43" y="576"/>
                </a:cubicBezTo>
                <a:cubicBezTo>
                  <a:pt x="33" y="584"/>
                  <a:pt x="15" y="605"/>
                  <a:pt x="15" y="605"/>
                </a:cubicBezTo>
                <a:cubicBezTo>
                  <a:pt x="0" y="703"/>
                  <a:pt x="3" y="831"/>
                  <a:pt x="32" y="930"/>
                </a:cubicBezTo>
                <a:cubicBezTo>
                  <a:pt x="40" y="956"/>
                  <a:pt x="42" y="990"/>
                  <a:pt x="60" y="1010"/>
                </a:cubicBezTo>
                <a:cubicBezTo>
                  <a:pt x="69" y="1045"/>
                  <a:pt x="81" y="1063"/>
                  <a:pt x="112" y="1078"/>
                </a:cubicBezTo>
                <a:cubicBezTo>
                  <a:pt x="135" y="1109"/>
                  <a:pt x="211" y="1160"/>
                  <a:pt x="254" y="1175"/>
                </a:cubicBezTo>
                <a:cubicBezTo>
                  <a:pt x="281" y="1202"/>
                  <a:pt x="310" y="1215"/>
                  <a:pt x="340" y="1238"/>
                </a:cubicBezTo>
                <a:cubicBezTo>
                  <a:pt x="373" y="1263"/>
                  <a:pt x="404" y="1294"/>
                  <a:pt x="437" y="1318"/>
                </a:cubicBezTo>
                <a:cubicBezTo>
                  <a:pt x="491" y="1357"/>
                  <a:pt x="562" y="1391"/>
                  <a:pt x="613" y="1432"/>
                </a:cubicBezTo>
                <a:cubicBezTo>
                  <a:pt x="657" y="1467"/>
                  <a:pt x="764" y="1545"/>
                  <a:pt x="819" y="1557"/>
                </a:cubicBezTo>
                <a:cubicBezTo>
                  <a:pt x="858" y="1577"/>
                  <a:pt x="901" y="1593"/>
                  <a:pt x="939" y="1614"/>
                </a:cubicBezTo>
                <a:cubicBezTo>
                  <a:pt x="980" y="1637"/>
                  <a:pt x="1017" y="1661"/>
                  <a:pt x="1064" y="1671"/>
                </a:cubicBezTo>
                <a:cubicBezTo>
                  <a:pt x="1113" y="1697"/>
                  <a:pt x="1163" y="1712"/>
                  <a:pt x="1218" y="1723"/>
                </a:cubicBezTo>
                <a:cubicBezTo>
                  <a:pt x="1246" y="1736"/>
                  <a:pt x="1275" y="1745"/>
                  <a:pt x="1304" y="1757"/>
                </a:cubicBezTo>
                <a:cubicBezTo>
                  <a:pt x="1351" y="1777"/>
                  <a:pt x="1401" y="1811"/>
                  <a:pt x="1452" y="1820"/>
                </a:cubicBezTo>
                <a:cubicBezTo>
                  <a:pt x="1587" y="1844"/>
                  <a:pt x="1726" y="1840"/>
                  <a:pt x="1862" y="1860"/>
                </a:cubicBezTo>
                <a:cubicBezTo>
                  <a:pt x="1917" y="1858"/>
                  <a:pt x="1973" y="1859"/>
                  <a:pt x="2028" y="1854"/>
                </a:cubicBezTo>
                <a:cubicBezTo>
                  <a:pt x="2045" y="1852"/>
                  <a:pt x="2089" y="1810"/>
                  <a:pt x="2091" y="1808"/>
                </a:cubicBezTo>
                <a:cubicBezTo>
                  <a:pt x="2159" y="1746"/>
                  <a:pt x="2207" y="1665"/>
                  <a:pt x="2262" y="1591"/>
                </a:cubicBezTo>
                <a:cubicBezTo>
                  <a:pt x="2277" y="1539"/>
                  <a:pt x="2249" y="1626"/>
                  <a:pt x="2290" y="1546"/>
                </a:cubicBezTo>
                <a:cubicBezTo>
                  <a:pt x="2294" y="1537"/>
                  <a:pt x="2292" y="1526"/>
                  <a:pt x="2296" y="1517"/>
                </a:cubicBezTo>
                <a:cubicBezTo>
                  <a:pt x="2310" y="1489"/>
                  <a:pt x="2331" y="1465"/>
                  <a:pt x="2347" y="1438"/>
                </a:cubicBezTo>
                <a:cubicBezTo>
                  <a:pt x="2364" y="1379"/>
                  <a:pt x="2383" y="1321"/>
                  <a:pt x="2398" y="1261"/>
                </a:cubicBezTo>
                <a:cubicBezTo>
                  <a:pt x="2411" y="1071"/>
                  <a:pt x="2413" y="926"/>
                  <a:pt x="2416" y="713"/>
                </a:cubicBezTo>
                <a:cubicBezTo>
                  <a:pt x="2414" y="629"/>
                  <a:pt x="2415" y="546"/>
                  <a:pt x="2410" y="462"/>
                </a:cubicBezTo>
                <a:cubicBezTo>
                  <a:pt x="2408" y="431"/>
                  <a:pt x="2388" y="419"/>
                  <a:pt x="2370" y="400"/>
                </a:cubicBezTo>
                <a:cubicBezTo>
                  <a:pt x="2305" y="328"/>
                  <a:pt x="2243" y="262"/>
                  <a:pt x="2148" y="228"/>
                </a:cubicBezTo>
                <a:cubicBezTo>
                  <a:pt x="2104" y="185"/>
                  <a:pt x="2057" y="161"/>
                  <a:pt x="2005" y="132"/>
                </a:cubicBezTo>
                <a:cubicBezTo>
                  <a:pt x="1970" y="112"/>
                  <a:pt x="1935" y="83"/>
                  <a:pt x="1897" y="69"/>
                </a:cubicBezTo>
                <a:cubicBezTo>
                  <a:pt x="1857" y="54"/>
                  <a:pt x="1813" y="49"/>
                  <a:pt x="1771" y="40"/>
                </a:cubicBezTo>
                <a:cubicBezTo>
                  <a:pt x="1676" y="44"/>
                  <a:pt x="1586" y="51"/>
                  <a:pt x="1492" y="57"/>
                </a:cubicBezTo>
                <a:cubicBezTo>
                  <a:pt x="1410" y="86"/>
                  <a:pt x="1319" y="63"/>
                  <a:pt x="1235" y="52"/>
                </a:cubicBezTo>
                <a:cubicBezTo>
                  <a:pt x="1190" y="39"/>
                  <a:pt x="1144" y="27"/>
                  <a:pt x="1098" y="17"/>
                </a:cubicBezTo>
                <a:cubicBezTo>
                  <a:pt x="1073" y="12"/>
                  <a:pt x="1024" y="0"/>
                  <a:pt x="1024" y="0"/>
                </a:cubicBezTo>
                <a:cubicBezTo>
                  <a:pt x="1001" y="6"/>
                  <a:pt x="973" y="22"/>
                  <a:pt x="950" y="12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775325" y="2081213"/>
            <a:ext cx="2063750" cy="2273300"/>
            <a:chOff x="1825" y="2110"/>
            <a:chExt cx="1300" cy="1432"/>
          </a:xfrm>
        </p:grpSpPr>
        <p:sp>
          <p:nvSpPr>
            <p:cNvPr id="6171" name="Line 50"/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2" name="Line 51"/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3" name="Line 52"/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4" name="Line 53"/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5" name="Line 54"/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6" name="Line 55"/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7" name="Line 56"/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726113" y="2014538"/>
            <a:ext cx="2157412" cy="2349500"/>
            <a:chOff x="3705" y="1359"/>
            <a:chExt cx="1359" cy="1480"/>
          </a:xfrm>
        </p:grpSpPr>
        <p:sp>
          <p:nvSpPr>
            <p:cNvPr id="6164" name="Oval 57"/>
            <p:cNvSpPr>
              <a:spLocks noChangeArrowheads="1"/>
            </p:cNvSpPr>
            <p:nvPr/>
          </p:nvSpPr>
          <p:spPr bwMode="auto">
            <a:xfrm>
              <a:off x="3748" y="1582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5" name="Oval 58"/>
            <p:cNvSpPr>
              <a:spLocks noChangeArrowheads="1"/>
            </p:cNvSpPr>
            <p:nvPr/>
          </p:nvSpPr>
          <p:spPr bwMode="auto">
            <a:xfrm>
              <a:off x="4500" y="135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6" name="Oval 59"/>
            <p:cNvSpPr>
              <a:spLocks noChangeArrowheads="1"/>
            </p:cNvSpPr>
            <p:nvPr/>
          </p:nvSpPr>
          <p:spPr bwMode="auto">
            <a:xfrm>
              <a:off x="3705" y="2225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7" name="Oval 60"/>
            <p:cNvSpPr>
              <a:spLocks noChangeArrowheads="1"/>
            </p:cNvSpPr>
            <p:nvPr/>
          </p:nvSpPr>
          <p:spPr bwMode="auto">
            <a:xfrm>
              <a:off x="4293" y="263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8" name="Oval 61"/>
            <p:cNvSpPr>
              <a:spLocks noChangeArrowheads="1"/>
            </p:cNvSpPr>
            <p:nvPr/>
          </p:nvSpPr>
          <p:spPr bwMode="auto">
            <a:xfrm>
              <a:off x="4945" y="1467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9" name="Oval 62"/>
            <p:cNvSpPr>
              <a:spLocks noChangeArrowheads="1"/>
            </p:cNvSpPr>
            <p:nvPr/>
          </p:nvSpPr>
          <p:spPr bwMode="auto">
            <a:xfrm>
              <a:off x="4990" y="2338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70" name="Oval 63"/>
            <p:cNvSpPr>
              <a:spLocks noChangeArrowheads="1"/>
            </p:cNvSpPr>
            <p:nvPr/>
          </p:nvSpPr>
          <p:spPr bwMode="auto">
            <a:xfrm>
              <a:off x="4960" y="2771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2" grpId="0" build="p"/>
      <p:bldP spid="115733" grpId="0" animBg="1"/>
      <p:bldP spid="115734" grpId="0" animBg="1"/>
      <p:bldP spid="115735" grpId="0" animBg="1"/>
      <p:bldP spid="115736" grpId="0" animBg="1"/>
      <p:bldP spid="115737" grpId="0" animBg="1"/>
      <p:bldP spid="115738" grpId="0" animBg="1"/>
      <p:bldP spid="115739" grpId="0" animBg="1"/>
      <p:bldP spid="115740" grpId="0" animBg="1"/>
      <p:bldP spid="115741" grpId="0" animBg="1"/>
      <p:bldP spid="115742" grpId="0" animBg="1"/>
      <p:bldP spid="115743" grpId="0" animBg="1"/>
      <p:bldP spid="1157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661775-E932-493E-A4E3-38236A31C7B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Convexity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152400" y="1758950"/>
            <a:ext cx="83343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A set </a:t>
            </a:r>
            <a:r>
              <a:rPr lang="en-US" altLang="en-US" sz="2400" i="1">
                <a:solidFill>
                  <a:srgbClr val="008380"/>
                </a:solidFill>
              </a:rPr>
              <a:t>C</a:t>
            </a:r>
            <a:r>
              <a:rPr lang="en-US" altLang="en-US" sz="2400">
                <a:solidFill>
                  <a:srgbClr val="008380"/>
                </a:solidFill>
              </a:rPr>
              <a:t>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b="1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baseline="3000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>
                <a:sym typeface="Symbol" panose="05050102010706020507" pitchFamily="18" charset="2"/>
              </a:rPr>
              <a:t> is </a:t>
            </a:r>
            <a:r>
              <a:rPr lang="en-US" altLang="en-US" sz="2400" i="1">
                <a:solidFill>
                  <a:srgbClr val="CC00CC"/>
                </a:solidFill>
                <a:sym typeface="Symbol" panose="05050102010706020507" pitchFamily="18" charset="2"/>
              </a:rPr>
              <a:t>convex</a:t>
            </a:r>
            <a:r>
              <a:rPr lang="en-US" altLang="en-US" sz="2400">
                <a:sym typeface="Symbol" panose="05050102010706020507" pitchFamily="18" charset="2"/>
              </a:rPr>
              <a:t> if for every two points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p,q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>
                <a:sym typeface="Symbol" panose="05050102010706020507" pitchFamily="18" charset="2"/>
              </a:rPr>
              <a:t> the line segment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pq</a:t>
            </a:r>
            <a:r>
              <a:rPr lang="en-US" altLang="en-US" sz="2400">
                <a:sym typeface="Symbol" panose="05050102010706020507" pitchFamily="18" charset="2"/>
              </a:rPr>
              <a:t> is fully contained in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45452" name="Freeform 44"/>
          <p:cNvSpPr>
            <a:spLocks/>
          </p:cNvSpPr>
          <p:nvPr/>
        </p:nvSpPr>
        <p:spPr bwMode="auto">
          <a:xfrm>
            <a:off x="1498600" y="3208338"/>
            <a:ext cx="1703388" cy="1903412"/>
          </a:xfrm>
          <a:custGeom>
            <a:avLst/>
            <a:gdLst>
              <a:gd name="T0" fmla="*/ 0 w 2108"/>
              <a:gd name="T1" fmla="*/ 2147483646 h 2365"/>
              <a:gd name="T2" fmla="*/ 2147483646 w 2108"/>
              <a:gd name="T3" fmla="*/ 2147483646 h 2365"/>
              <a:gd name="T4" fmla="*/ 2147483646 w 2108"/>
              <a:gd name="T5" fmla="*/ 2147483646 h 2365"/>
              <a:gd name="T6" fmla="*/ 2147483646 w 2108"/>
              <a:gd name="T7" fmla="*/ 2147483646 h 2365"/>
              <a:gd name="T8" fmla="*/ 2147483646 w 2108"/>
              <a:gd name="T9" fmla="*/ 2147483646 h 2365"/>
              <a:gd name="T10" fmla="*/ 2147483646 w 2108"/>
              <a:gd name="T11" fmla="*/ 0 h 2365"/>
              <a:gd name="T12" fmla="*/ 2147483646 w 2108"/>
              <a:gd name="T13" fmla="*/ 2147483646 h 2365"/>
              <a:gd name="T14" fmla="*/ 0 w 2108"/>
              <a:gd name="T15" fmla="*/ 2147483646 h 23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08"/>
              <a:gd name="T25" fmla="*/ 0 h 2365"/>
              <a:gd name="T26" fmla="*/ 2108 w 2108"/>
              <a:gd name="T27" fmla="*/ 2365 h 23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08" h="2365">
                <a:moveTo>
                  <a:pt x="0" y="1269"/>
                </a:moveTo>
                <a:cubicBezTo>
                  <a:pt x="4" y="1285"/>
                  <a:pt x="14" y="1316"/>
                  <a:pt x="14" y="1316"/>
                </a:cubicBezTo>
                <a:lnTo>
                  <a:pt x="553" y="1967"/>
                </a:lnTo>
                <a:lnTo>
                  <a:pt x="1237" y="2365"/>
                </a:lnTo>
                <a:lnTo>
                  <a:pt x="2108" y="1789"/>
                </a:lnTo>
                <a:lnTo>
                  <a:pt x="1340" y="0"/>
                </a:lnTo>
                <a:lnTo>
                  <a:pt x="29" y="262"/>
                </a:lnTo>
                <a:lnTo>
                  <a:pt x="0" y="1269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55" name="Line 47"/>
          <p:cNvSpPr>
            <a:spLocks noChangeShapeType="1"/>
          </p:cNvSpPr>
          <p:nvPr/>
        </p:nvSpPr>
        <p:spPr bwMode="auto">
          <a:xfrm>
            <a:off x="1657350" y="3798888"/>
            <a:ext cx="484188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57" name="Line 49"/>
          <p:cNvSpPr>
            <a:spLocks noChangeShapeType="1"/>
          </p:cNvSpPr>
          <p:nvPr/>
        </p:nvSpPr>
        <p:spPr bwMode="auto">
          <a:xfrm flipH="1">
            <a:off x="2085975" y="3771900"/>
            <a:ext cx="520700" cy="915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58" name="Text Box 50"/>
          <p:cNvSpPr txBox="1">
            <a:spLocks noChangeArrowheads="1"/>
          </p:cNvSpPr>
          <p:nvPr/>
        </p:nvSpPr>
        <p:spPr bwMode="auto">
          <a:xfrm>
            <a:off x="787400" y="5411788"/>
            <a:ext cx="2959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convex</a:t>
            </a:r>
          </a:p>
        </p:txBody>
      </p:sp>
      <p:sp>
        <p:nvSpPr>
          <p:cNvPr id="145459" name="Freeform 51"/>
          <p:cNvSpPr>
            <a:spLocks/>
          </p:cNvSpPr>
          <p:nvPr/>
        </p:nvSpPr>
        <p:spPr bwMode="auto">
          <a:xfrm>
            <a:off x="4922838" y="3233738"/>
            <a:ext cx="1651000" cy="1538287"/>
          </a:xfrm>
          <a:custGeom>
            <a:avLst/>
            <a:gdLst>
              <a:gd name="T0" fmla="*/ 0 w 2037"/>
              <a:gd name="T1" fmla="*/ 2147483646 h 2117"/>
              <a:gd name="T2" fmla="*/ 2147483646 w 2037"/>
              <a:gd name="T3" fmla="*/ 2147483646 h 2117"/>
              <a:gd name="T4" fmla="*/ 2147483646 w 2037"/>
              <a:gd name="T5" fmla="*/ 2147483646 h 2117"/>
              <a:gd name="T6" fmla="*/ 2147483646 w 2037"/>
              <a:gd name="T7" fmla="*/ 2147483646 h 2117"/>
              <a:gd name="T8" fmla="*/ 2147483646 w 2037"/>
              <a:gd name="T9" fmla="*/ 2147483646 h 2117"/>
              <a:gd name="T10" fmla="*/ 2147483646 w 2037"/>
              <a:gd name="T11" fmla="*/ 2147483646 h 2117"/>
              <a:gd name="T12" fmla="*/ 2147483646 w 2037"/>
              <a:gd name="T13" fmla="*/ 0 h 2117"/>
              <a:gd name="T14" fmla="*/ 0 w 2037"/>
              <a:gd name="T15" fmla="*/ 2147483646 h 21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37"/>
              <a:gd name="T25" fmla="*/ 0 h 2117"/>
              <a:gd name="T26" fmla="*/ 2037 w 2037"/>
              <a:gd name="T27" fmla="*/ 2117 h 21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37" h="2117">
                <a:moveTo>
                  <a:pt x="0" y="979"/>
                </a:moveTo>
                <a:lnTo>
                  <a:pt x="108" y="1705"/>
                </a:lnTo>
                <a:lnTo>
                  <a:pt x="609" y="1433"/>
                </a:lnTo>
                <a:lnTo>
                  <a:pt x="848" y="2117"/>
                </a:lnTo>
                <a:lnTo>
                  <a:pt x="1967" y="1939"/>
                </a:lnTo>
                <a:lnTo>
                  <a:pt x="2037" y="160"/>
                </a:lnTo>
                <a:lnTo>
                  <a:pt x="173" y="0"/>
                </a:lnTo>
                <a:lnTo>
                  <a:pt x="0" y="979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0" name="Line 52"/>
          <p:cNvSpPr>
            <a:spLocks noChangeShapeType="1"/>
          </p:cNvSpPr>
          <p:nvPr/>
        </p:nvSpPr>
        <p:spPr bwMode="auto">
          <a:xfrm>
            <a:off x="5289550" y="3594100"/>
            <a:ext cx="484188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1" name="Line 53"/>
          <p:cNvSpPr>
            <a:spLocks noChangeShapeType="1"/>
          </p:cNvSpPr>
          <p:nvPr/>
        </p:nvSpPr>
        <p:spPr bwMode="auto">
          <a:xfrm flipH="1">
            <a:off x="5718175" y="3567113"/>
            <a:ext cx="52070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2" name="Line 54"/>
          <p:cNvSpPr>
            <a:spLocks noChangeShapeType="1"/>
          </p:cNvSpPr>
          <p:nvPr/>
        </p:nvSpPr>
        <p:spPr bwMode="auto">
          <a:xfrm>
            <a:off x="5129213" y="4194175"/>
            <a:ext cx="579437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4" name="Text Box 56"/>
          <p:cNvSpPr txBox="1">
            <a:spLocks noChangeArrowheads="1"/>
          </p:cNvSpPr>
          <p:nvPr/>
        </p:nvSpPr>
        <p:spPr bwMode="auto">
          <a:xfrm>
            <a:off x="4768850" y="5413375"/>
            <a:ext cx="295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non-convex</a:t>
            </a:r>
          </a:p>
        </p:txBody>
      </p:sp>
      <p:sp>
        <p:nvSpPr>
          <p:cNvPr id="7184" name="Line 57"/>
          <p:cNvSpPr>
            <a:spLocks noChangeShapeType="1"/>
          </p:cNvSpPr>
          <p:nvPr/>
        </p:nvSpPr>
        <p:spPr bwMode="auto">
          <a:xfrm>
            <a:off x="1330325" y="2244725"/>
            <a:ext cx="290513" cy="0"/>
          </a:xfrm>
          <a:prstGeom prst="line">
            <a:avLst/>
          </a:prstGeom>
          <a:noFill/>
          <a:ln w="158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5" name="Line 58"/>
          <p:cNvSpPr>
            <a:spLocks noChangeShapeType="1"/>
          </p:cNvSpPr>
          <p:nvPr/>
        </p:nvSpPr>
        <p:spPr bwMode="auto">
          <a:xfrm rot="-5400000">
            <a:off x="1302545" y="2247106"/>
            <a:ext cx="68262" cy="3175"/>
          </a:xfrm>
          <a:prstGeom prst="line">
            <a:avLst/>
          </a:prstGeom>
          <a:noFill/>
          <a:ln w="158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6" name="Line 59"/>
          <p:cNvSpPr>
            <a:spLocks noChangeShapeType="1"/>
          </p:cNvSpPr>
          <p:nvPr/>
        </p:nvSpPr>
        <p:spPr bwMode="auto">
          <a:xfrm rot="-5400000">
            <a:off x="1588294" y="2242344"/>
            <a:ext cx="68263" cy="3175"/>
          </a:xfrm>
          <a:prstGeom prst="line">
            <a:avLst/>
          </a:prstGeom>
          <a:noFill/>
          <a:ln w="158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52" grpId="0" animBg="1"/>
      <p:bldP spid="145455" grpId="0" animBg="1"/>
      <p:bldP spid="145457" grpId="0" animBg="1"/>
      <p:bldP spid="145459" grpId="0" animBg="1"/>
      <p:bldP spid="145460" grpId="0" animBg="1"/>
      <p:bldP spid="145461" grpId="0" animBg="1"/>
      <p:bldP spid="1454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D7AE7-82EF-4E47-BB80-C3E5F646A07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48531" name="Oval 51"/>
          <p:cNvSpPr>
            <a:spLocks noChangeArrowheads="1"/>
          </p:cNvSpPr>
          <p:nvPr/>
        </p:nvSpPr>
        <p:spPr bwMode="auto">
          <a:xfrm>
            <a:off x="1962150" y="3017838"/>
            <a:ext cx="4037013" cy="3167062"/>
          </a:xfrm>
          <a:prstGeom prst="ellipse">
            <a:avLst/>
          </a:prstGeom>
          <a:solidFill>
            <a:schemeClr val="accent2">
              <a:alpha val="20000"/>
            </a:schemeClr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29" name="Freeform 49"/>
          <p:cNvSpPr>
            <a:spLocks/>
          </p:cNvSpPr>
          <p:nvPr/>
        </p:nvSpPr>
        <p:spPr bwMode="auto">
          <a:xfrm>
            <a:off x="2006600" y="2817813"/>
            <a:ext cx="5345113" cy="3419475"/>
          </a:xfrm>
          <a:custGeom>
            <a:avLst/>
            <a:gdLst>
              <a:gd name="T0" fmla="*/ 0 w 3367"/>
              <a:gd name="T1" fmla="*/ 2147483646 h 2154"/>
              <a:gd name="T2" fmla="*/ 2147483646 w 3367"/>
              <a:gd name="T3" fmla="*/ 2147483646 h 2154"/>
              <a:gd name="T4" fmla="*/ 2147483646 w 3367"/>
              <a:gd name="T5" fmla="*/ 2147483646 h 2154"/>
              <a:gd name="T6" fmla="*/ 2147483646 w 3367"/>
              <a:gd name="T7" fmla="*/ 2147483646 h 2154"/>
              <a:gd name="T8" fmla="*/ 2147483646 w 3367"/>
              <a:gd name="T9" fmla="*/ 2147483646 h 2154"/>
              <a:gd name="T10" fmla="*/ 2147483646 w 3367"/>
              <a:gd name="T11" fmla="*/ 0 h 2154"/>
              <a:gd name="T12" fmla="*/ 0 w 3367"/>
              <a:gd name="T13" fmla="*/ 2147483646 h 21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7"/>
              <a:gd name="T22" fmla="*/ 0 h 2154"/>
              <a:gd name="T23" fmla="*/ 3367 w 3367"/>
              <a:gd name="T24" fmla="*/ 2154 h 21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7" h="2154">
                <a:moveTo>
                  <a:pt x="0" y="913"/>
                </a:moveTo>
                <a:lnTo>
                  <a:pt x="408" y="2065"/>
                </a:lnTo>
                <a:lnTo>
                  <a:pt x="1986" y="2154"/>
                </a:lnTo>
                <a:lnTo>
                  <a:pt x="3367" y="1372"/>
                </a:lnTo>
                <a:lnTo>
                  <a:pt x="2192" y="632"/>
                </a:lnTo>
                <a:lnTo>
                  <a:pt x="609" y="0"/>
                </a:lnTo>
                <a:lnTo>
                  <a:pt x="0" y="913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35" name="Freeform 55"/>
          <p:cNvSpPr>
            <a:spLocks/>
          </p:cNvSpPr>
          <p:nvPr/>
        </p:nvSpPr>
        <p:spPr bwMode="auto">
          <a:xfrm>
            <a:off x="-401638" y="3070225"/>
            <a:ext cx="6816726" cy="3627438"/>
          </a:xfrm>
          <a:custGeom>
            <a:avLst/>
            <a:gdLst>
              <a:gd name="T0" fmla="*/ 2147483646 w 4294"/>
              <a:gd name="T1" fmla="*/ 2147483646 h 2285"/>
              <a:gd name="T2" fmla="*/ 2147483646 w 4294"/>
              <a:gd name="T3" fmla="*/ 0 h 2285"/>
              <a:gd name="T4" fmla="*/ 2147483646 w 4294"/>
              <a:gd name="T5" fmla="*/ 2147483646 h 2285"/>
              <a:gd name="T6" fmla="*/ 2147483646 w 4294"/>
              <a:gd name="T7" fmla="*/ 2147483646 h 2285"/>
              <a:gd name="T8" fmla="*/ 2147483646 w 4294"/>
              <a:gd name="T9" fmla="*/ 2147483646 h 2285"/>
              <a:gd name="T10" fmla="*/ 0 w 4294"/>
              <a:gd name="T11" fmla="*/ 2147483646 h 22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94"/>
              <a:gd name="T19" fmla="*/ 0 h 2285"/>
              <a:gd name="T20" fmla="*/ 4294 w 4294"/>
              <a:gd name="T21" fmla="*/ 2285 h 22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94" h="2285">
                <a:moveTo>
                  <a:pt x="52" y="9"/>
                </a:moveTo>
                <a:cubicBezTo>
                  <a:pt x="67" y="5"/>
                  <a:pt x="78" y="0"/>
                  <a:pt x="94" y="0"/>
                </a:cubicBezTo>
                <a:lnTo>
                  <a:pt x="3887" y="145"/>
                </a:lnTo>
                <a:lnTo>
                  <a:pt x="4294" y="1349"/>
                </a:lnTo>
                <a:lnTo>
                  <a:pt x="3339" y="1803"/>
                </a:lnTo>
                <a:lnTo>
                  <a:pt x="0" y="2285"/>
                </a:lnTo>
              </a:path>
            </a:pathLst>
          </a:custGeom>
          <a:solidFill>
            <a:schemeClr val="accent2">
              <a:alpha val="20000"/>
            </a:schemeClr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Convex Hull</a:t>
            </a:r>
          </a:p>
        </p:txBody>
      </p:sp>
      <p:sp>
        <p:nvSpPr>
          <p:cNvPr id="8201" name="Text Box 3"/>
          <p:cNvSpPr txBox="1">
            <a:spLocks noChangeArrowheads="1"/>
          </p:cNvSpPr>
          <p:nvPr/>
        </p:nvSpPr>
        <p:spPr bwMode="auto">
          <a:xfrm>
            <a:off x="152400" y="1758950"/>
            <a:ext cx="83343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The convex hull </a:t>
            </a:r>
            <a:r>
              <a:rPr lang="en-US" altLang="en-US" sz="2400" i="1">
                <a:solidFill>
                  <a:srgbClr val="008380"/>
                </a:solidFill>
              </a:rPr>
              <a:t>CH(P)</a:t>
            </a:r>
            <a:r>
              <a:rPr lang="en-US" altLang="en-US" sz="2400"/>
              <a:t> of a point set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b="1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baseline="3000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>
                <a:sym typeface="Symbol" panose="05050102010706020507" pitchFamily="18" charset="2"/>
              </a:rPr>
              <a:t> is the smallest convex set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C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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>
                <a:sym typeface="Symbol" panose="05050102010706020507" pitchFamily="18" charset="2"/>
              </a:rPr>
              <a:t>. In other words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CH(P) = </a:t>
            </a:r>
            <a:r>
              <a:rPr lang="en-US" altLang="en-US">
                <a:solidFill>
                  <a:srgbClr val="008380"/>
                </a:solidFill>
                <a:sym typeface="Symbol" panose="05050102010706020507" pitchFamily="18" charset="2"/>
              </a:rPr>
              <a:t>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 C</a:t>
            </a:r>
            <a:r>
              <a:rPr lang="en-US" altLang="en-US" sz="2400">
                <a:sym typeface="Symbol" panose="05050102010706020507" pitchFamily="18" charset="2"/>
              </a:rPr>
              <a:t> .</a:t>
            </a: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5240338" y="2463800"/>
            <a:ext cx="8620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  <a:t>C </a:t>
            </a:r>
            <a:r>
              <a:rPr lang="en-US" altLang="en-US" sz="1400">
                <a:solidFill>
                  <a:srgbClr val="008380"/>
                </a:solidFill>
                <a:sym typeface="Symbol" panose="05050102010706020507" pitchFamily="18" charset="2"/>
              </a:rPr>
              <a:t> </a:t>
            </a:r>
            <a: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b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</a:br>
            <a: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  <a:t>C </a:t>
            </a:r>
            <a:r>
              <a:rPr lang="en-US" altLang="en-US" sz="1400">
                <a:sym typeface="Symbol" panose="05050102010706020507" pitchFamily="18" charset="2"/>
              </a:rPr>
              <a:t>convex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724150" y="3397250"/>
            <a:ext cx="2063750" cy="2273300"/>
            <a:chOff x="1825" y="2110"/>
            <a:chExt cx="1300" cy="1432"/>
          </a:xfrm>
        </p:grpSpPr>
        <p:sp>
          <p:nvSpPr>
            <p:cNvPr id="8216" name="Line 58"/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17" name="Line 59"/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18" name="Line 60"/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Line 61"/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Line 62"/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Line 63"/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Line 64"/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4" name="Rectangle 56"/>
          <p:cNvSpPr>
            <a:spLocks noChangeArrowheads="1"/>
          </p:cNvSpPr>
          <p:nvPr/>
        </p:nvSpPr>
        <p:spPr bwMode="auto">
          <a:xfrm>
            <a:off x="4757738" y="368935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FFFF00"/>
                </a:solidFill>
              </a:rPr>
              <a:t>P</a:t>
            </a:r>
          </a:p>
        </p:txBody>
      </p:sp>
      <p:sp>
        <p:nvSpPr>
          <p:cNvPr id="148546" name="Freeform 66"/>
          <p:cNvSpPr>
            <a:spLocks/>
          </p:cNvSpPr>
          <p:nvPr/>
        </p:nvSpPr>
        <p:spPr bwMode="auto">
          <a:xfrm>
            <a:off x="2705100" y="3395663"/>
            <a:ext cx="2058988" cy="2230437"/>
          </a:xfrm>
          <a:custGeom>
            <a:avLst/>
            <a:gdLst>
              <a:gd name="T0" fmla="*/ 0 w 1297"/>
              <a:gd name="T1" fmla="*/ 2147483646 h 1405"/>
              <a:gd name="T2" fmla="*/ 2147483646 w 1297"/>
              <a:gd name="T3" fmla="*/ 2147483646 h 1405"/>
              <a:gd name="T4" fmla="*/ 2147483646 w 1297"/>
              <a:gd name="T5" fmla="*/ 2147483646 h 1405"/>
              <a:gd name="T6" fmla="*/ 2147483646 w 1297"/>
              <a:gd name="T7" fmla="*/ 2147483646 h 1405"/>
              <a:gd name="T8" fmla="*/ 2147483646 w 1297"/>
              <a:gd name="T9" fmla="*/ 2147483646 h 1405"/>
              <a:gd name="T10" fmla="*/ 2147483646 w 1297"/>
              <a:gd name="T11" fmla="*/ 0 h 1405"/>
              <a:gd name="T12" fmla="*/ 2147483646 w 1297"/>
              <a:gd name="T13" fmla="*/ 2147483646 h 1405"/>
              <a:gd name="T14" fmla="*/ 0 w 1297"/>
              <a:gd name="T15" fmla="*/ 2147483646 h 14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97"/>
              <a:gd name="T25" fmla="*/ 0 h 1405"/>
              <a:gd name="T26" fmla="*/ 1297 w 1297"/>
              <a:gd name="T27" fmla="*/ 1405 h 14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97" h="1405">
                <a:moveTo>
                  <a:pt x="0" y="871"/>
                </a:moveTo>
                <a:lnTo>
                  <a:pt x="590" y="1288"/>
                </a:lnTo>
                <a:lnTo>
                  <a:pt x="1260" y="1405"/>
                </a:lnTo>
                <a:lnTo>
                  <a:pt x="1297" y="984"/>
                </a:lnTo>
                <a:lnTo>
                  <a:pt x="1241" y="108"/>
                </a:lnTo>
                <a:lnTo>
                  <a:pt x="801" y="0"/>
                </a:lnTo>
                <a:lnTo>
                  <a:pt x="52" y="230"/>
                </a:lnTo>
                <a:lnTo>
                  <a:pt x="0" y="871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2743200" y="3711575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7" name="Oval 17"/>
          <p:cNvSpPr>
            <a:spLocks noChangeArrowheads="1"/>
          </p:cNvSpPr>
          <p:nvPr/>
        </p:nvSpPr>
        <p:spPr bwMode="auto">
          <a:xfrm>
            <a:off x="2674938" y="4732338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3937000" y="335756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0" name="Oval 20"/>
          <p:cNvSpPr>
            <a:spLocks noChangeArrowheads="1"/>
          </p:cNvSpPr>
          <p:nvPr/>
        </p:nvSpPr>
        <p:spPr bwMode="auto">
          <a:xfrm>
            <a:off x="4346575" y="4210050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1" name="Oval 21"/>
          <p:cNvSpPr>
            <a:spLocks noChangeArrowheads="1"/>
          </p:cNvSpPr>
          <p:nvPr/>
        </p:nvSpPr>
        <p:spPr bwMode="auto">
          <a:xfrm>
            <a:off x="3251200" y="4283075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2" name="Oval 22"/>
          <p:cNvSpPr>
            <a:spLocks noChangeArrowheads="1"/>
          </p:cNvSpPr>
          <p:nvPr/>
        </p:nvSpPr>
        <p:spPr bwMode="auto">
          <a:xfrm>
            <a:off x="4643438" y="352901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8" name="Oval 18"/>
          <p:cNvSpPr>
            <a:spLocks noChangeArrowheads="1"/>
          </p:cNvSpPr>
          <p:nvPr/>
        </p:nvSpPr>
        <p:spPr bwMode="auto">
          <a:xfrm>
            <a:off x="3659188" y="4572000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3" name="Oval 23"/>
          <p:cNvSpPr>
            <a:spLocks noChangeArrowheads="1"/>
          </p:cNvSpPr>
          <p:nvPr/>
        </p:nvSpPr>
        <p:spPr bwMode="auto">
          <a:xfrm>
            <a:off x="4714875" y="4911725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9" name="Oval 19"/>
          <p:cNvSpPr>
            <a:spLocks noChangeArrowheads="1"/>
          </p:cNvSpPr>
          <p:nvPr/>
        </p:nvSpPr>
        <p:spPr bwMode="auto">
          <a:xfrm>
            <a:off x="3608388" y="538956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4" name="Oval 24"/>
          <p:cNvSpPr>
            <a:spLocks noChangeArrowheads="1"/>
          </p:cNvSpPr>
          <p:nvPr/>
        </p:nvSpPr>
        <p:spPr bwMode="auto">
          <a:xfrm>
            <a:off x="4667250" y="559911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31" grpId="0" animBg="1"/>
      <p:bldP spid="148529" grpId="0" animBg="1"/>
      <p:bldP spid="148535" grpId="0" animBg="1"/>
      <p:bldP spid="148546" grpId="0" animBg="1"/>
      <p:bldP spid="148495" grpId="0" animBg="1"/>
      <p:bldP spid="148497" grpId="0" animBg="1"/>
      <p:bldP spid="148496" grpId="0" animBg="1"/>
      <p:bldP spid="148500" grpId="0" animBg="1"/>
      <p:bldP spid="148501" grpId="0" animBg="1"/>
      <p:bldP spid="148502" grpId="0" animBg="1"/>
      <p:bldP spid="148498" grpId="0" animBg="1"/>
      <p:bldP spid="148503" grpId="0" animBg="1"/>
      <p:bldP spid="148499" grpId="0" animBg="1"/>
      <p:bldP spid="1485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38FA6-F3D7-4060-BAB9-49F2D2D45C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Convex Hull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>
            <a:off x="152400" y="1460500"/>
            <a:ext cx="83343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 b="1"/>
              <a:t>Observation:</a:t>
            </a:r>
            <a:r>
              <a:rPr lang="en-US" altLang="en-US" sz="2400"/>
              <a:t> CH(P) is the unique convex polygon whose vertices are points of P and which contains all points of P.</a:t>
            </a:r>
            <a:endParaRPr lang="en-US" altLang="en-US" sz="2400">
              <a:sym typeface="Symbol" panose="05050102010706020507" pitchFamily="18" charset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95E50C7-0CF8-476A-B91D-1683966082D8}"/>
              </a:ext>
            </a:extLst>
          </p:cNvPr>
          <p:cNvGrpSpPr/>
          <p:nvPr/>
        </p:nvGrpSpPr>
        <p:grpSpPr>
          <a:xfrm>
            <a:off x="3462338" y="3616325"/>
            <a:ext cx="2794000" cy="2830513"/>
            <a:chOff x="3462338" y="3616325"/>
            <a:chExt cx="2794000" cy="2830513"/>
          </a:xfrm>
        </p:grpSpPr>
        <p:sp>
          <p:nvSpPr>
            <p:cNvPr id="9221" name="Freeform 71"/>
            <p:cNvSpPr>
              <a:spLocks/>
            </p:cNvSpPr>
            <p:nvPr/>
          </p:nvSpPr>
          <p:spPr bwMode="auto">
            <a:xfrm>
              <a:off x="3768725" y="3925888"/>
              <a:ext cx="2089150" cy="2236787"/>
            </a:xfrm>
            <a:custGeom>
              <a:avLst/>
              <a:gdLst>
                <a:gd name="T0" fmla="*/ 2147483646 w 1316"/>
                <a:gd name="T1" fmla="*/ 0 h 1409"/>
                <a:gd name="T2" fmla="*/ 2147483646 w 1316"/>
                <a:gd name="T3" fmla="*/ 2147483646 h 1409"/>
                <a:gd name="T4" fmla="*/ 2147483646 w 1316"/>
                <a:gd name="T5" fmla="*/ 2147483646 h 1409"/>
                <a:gd name="T6" fmla="*/ 0 w 1316"/>
                <a:gd name="T7" fmla="*/ 2147483646 h 1409"/>
                <a:gd name="T8" fmla="*/ 2147483646 w 1316"/>
                <a:gd name="T9" fmla="*/ 2147483646 h 1409"/>
                <a:gd name="T10" fmla="*/ 2147483646 w 1316"/>
                <a:gd name="T11" fmla="*/ 2147483646 h 1409"/>
                <a:gd name="T12" fmla="*/ 2147483646 w 1316"/>
                <a:gd name="T13" fmla="*/ 2147483646 h 1409"/>
                <a:gd name="T14" fmla="*/ 2147483646 w 1316"/>
                <a:gd name="T15" fmla="*/ 2147483646 h 1409"/>
                <a:gd name="T16" fmla="*/ 2147483646 w 1316"/>
                <a:gd name="T17" fmla="*/ 2147483646 h 1409"/>
                <a:gd name="T18" fmla="*/ 2147483646 w 1316"/>
                <a:gd name="T19" fmla="*/ 2147483646 h 1409"/>
                <a:gd name="T20" fmla="*/ 2147483646 w 1316"/>
                <a:gd name="T21" fmla="*/ 2147483646 h 1409"/>
                <a:gd name="T22" fmla="*/ 2147483646 w 1316"/>
                <a:gd name="T23" fmla="*/ 2147483646 h 1409"/>
                <a:gd name="T24" fmla="*/ 2147483646 w 1316"/>
                <a:gd name="T25" fmla="*/ 2147483646 h 1409"/>
                <a:gd name="T26" fmla="*/ 2147483646 w 1316"/>
                <a:gd name="T27" fmla="*/ 0 h 14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16"/>
                <a:gd name="T43" fmla="*/ 0 h 1409"/>
                <a:gd name="T44" fmla="*/ 1316 w 1316"/>
                <a:gd name="T45" fmla="*/ 1409 h 14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16" h="1409">
                  <a:moveTo>
                    <a:pt x="806" y="0"/>
                  </a:moveTo>
                  <a:lnTo>
                    <a:pt x="70" y="215"/>
                  </a:lnTo>
                  <a:lnTo>
                    <a:pt x="28" y="238"/>
                  </a:lnTo>
                  <a:lnTo>
                    <a:pt x="0" y="819"/>
                  </a:lnTo>
                  <a:lnTo>
                    <a:pt x="24" y="885"/>
                  </a:lnTo>
                  <a:lnTo>
                    <a:pt x="47" y="903"/>
                  </a:lnTo>
                  <a:lnTo>
                    <a:pt x="572" y="1264"/>
                  </a:lnTo>
                  <a:lnTo>
                    <a:pt x="637" y="1287"/>
                  </a:lnTo>
                  <a:lnTo>
                    <a:pt x="1204" y="1409"/>
                  </a:lnTo>
                  <a:lnTo>
                    <a:pt x="1288" y="1353"/>
                  </a:lnTo>
                  <a:lnTo>
                    <a:pt x="1316" y="983"/>
                  </a:lnTo>
                  <a:lnTo>
                    <a:pt x="1307" y="927"/>
                  </a:lnTo>
                  <a:lnTo>
                    <a:pt x="1232" y="8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9539" name="Oval 35"/>
            <p:cNvSpPr>
              <a:spLocks noChangeArrowheads="1"/>
            </p:cNvSpPr>
            <p:nvPr/>
          </p:nvSpPr>
          <p:spPr bwMode="auto">
            <a:xfrm>
              <a:off x="3805238" y="419893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0" name="Oval 36"/>
            <p:cNvSpPr>
              <a:spLocks noChangeArrowheads="1"/>
            </p:cNvSpPr>
            <p:nvPr/>
          </p:nvSpPr>
          <p:spPr bwMode="auto">
            <a:xfrm>
              <a:off x="4999038" y="384492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1" name="Oval 37"/>
            <p:cNvSpPr>
              <a:spLocks noChangeArrowheads="1"/>
            </p:cNvSpPr>
            <p:nvPr/>
          </p:nvSpPr>
          <p:spPr bwMode="auto">
            <a:xfrm>
              <a:off x="3736975" y="521970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2" name="Oval 38"/>
            <p:cNvSpPr>
              <a:spLocks noChangeArrowheads="1"/>
            </p:cNvSpPr>
            <p:nvPr/>
          </p:nvSpPr>
          <p:spPr bwMode="auto">
            <a:xfrm>
              <a:off x="4721225" y="50593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3" name="Oval 39"/>
            <p:cNvSpPr>
              <a:spLocks noChangeArrowheads="1"/>
            </p:cNvSpPr>
            <p:nvPr/>
          </p:nvSpPr>
          <p:spPr bwMode="auto">
            <a:xfrm>
              <a:off x="4670425" y="587692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4" name="Oval 40"/>
            <p:cNvSpPr>
              <a:spLocks noChangeArrowheads="1"/>
            </p:cNvSpPr>
            <p:nvPr/>
          </p:nvSpPr>
          <p:spPr bwMode="auto">
            <a:xfrm>
              <a:off x="5408613" y="46974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5" name="Oval 41"/>
            <p:cNvSpPr>
              <a:spLocks noChangeArrowheads="1"/>
            </p:cNvSpPr>
            <p:nvPr/>
          </p:nvSpPr>
          <p:spPr bwMode="auto">
            <a:xfrm>
              <a:off x="4313238" y="477043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6" name="Oval 42"/>
            <p:cNvSpPr>
              <a:spLocks noChangeArrowheads="1"/>
            </p:cNvSpPr>
            <p:nvPr/>
          </p:nvSpPr>
          <p:spPr bwMode="auto">
            <a:xfrm>
              <a:off x="5705475" y="40163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7" name="Oval 43"/>
            <p:cNvSpPr>
              <a:spLocks noChangeArrowheads="1"/>
            </p:cNvSpPr>
            <p:nvPr/>
          </p:nvSpPr>
          <p:spPr bwMode="auto">
            <a:xfrm>
              <a:off x="5776913" y="539908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9548" name="Oval 44"/>
            <p:cNvSpPr>
              <a:spLocks noChangeArrowheads="1"/>
            </p:cNvSpPr>
            <p:nvPr/>
          </p:nvSpPr>
          <p:spPr bwMode="auto">
            <a:xfrm>
              <a:off x="5729288" y="60864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grpSp>
          <p:nvGrpSpPr>
            <p:cNvPr id="2" name="Group 45"/>
            <p:cNvGrpSpPr>
              <a:grpSpLocks/>
            </p:cNvGrpSpPr>
            <p:nvPr/>
          </p:nvGrpSpPr>
          <p:grpSpPr bwMode="auto">
            <a:xfrm>
              <a:off x="3783013" y="3921125"/>
              <a:ext cx="2063750" cy="2273300"/>
              <a:chOff x="1825" y="2110"/>
              <a:chExt cx="1300" cy="1432"/>
            </a:xfrm>
          </p:grpSpPr>
          <p:sp>
            <p:nvSpPr>
              <p:cNvPr id="9252" name="Line 46"/>
              <p:cNvSpPr>
                <a:spLocks noChangeShapeType="1"/>
              </p:cNvSpPr>
              <p:nvPr/>
            </p:nvSpPr>
            <p:spPr bwMode="auto">
              <a:xfrm flipH="1">
                <a:off x="1853" y="2110"/>
                <a:ext cx="770" cy="22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3" name="Line 47"/>
              <p:cNvSpPr>
                <a:spLocks noChangeShapeType="1"/>
              </p:cNvSpPr>
              <p:nvPr/>
            </p:nvSpPr>
            <p:spPr bwMode="auto">
              <a:xfrm flipH="1">
                <a:off x="1825" y="2338"/>
                <a:ext cx="28" cy="64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4" name="Line 48"/>
              <p:cNvSpPr>
                <a:spLocks noChangeShapeType="1"/>
              </p:cNvSpPr>
              <p:nvPr/>
            </p:nvSpPr>
            <p:spPr bwMode="auto">
              <a:xfrm>
                <a:off x="1825" y="2983"/>
                <a:ext cx="587" cy="41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5" name="Line 49"/>
              <p:cNvSpPr>
                <a:spLocks noChangeShapeType="1"/>
              </p:cNvSpPr>
              <p:nvPr/>
            </p:nvSpPr>
            <p:spPr bwMode="auto">
              <a:xfrm>
                <a:off x="2412" y="3393"/>
                <a:ext cx="690" cy="14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6" name="Line 50"/>
              <p:cNvSpPr>
                <a:spLocks noChangeShapeType="1"/>
              </p:cNvSpPr>
              <p:nvPr/>
            </p:nvSpPr>
            <p:spPr bwMode="auto">
              <a:xfrm flipV="1">
                <a:off x="3102" y="3125"/>
                <a:ext cx="23" cy="417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7" name="Line 51"/>
              <p:cNvSpPr>
                <a:spLocks noChangeShapeType="1"/>
              </p:cNvSpPr>
              <p:nvPr/>
            </p:nvSpPr>
            <p:spPr bwMode="auto">
              <a:xfrm flipH="1" flipV="1">
                <a:off x="3062" y="2201"/>
                <a:ext cx="63" cy="92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8" name="Line 52"/>
              <p:cNvSpPr>
                <a:spLocks noChangeShapeType="1"/>
              </p:cNvSpPr>
              <p:nvPr/>
            </p:nvSpPr>
            <p:spPr bwMode="auto">
              <a:xfrm flipH="1" flipV="1">
                <a:off x="2652" y="2127"/>
                <a:ext cx="410" cy="7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3733800" y="3854450"/>
              <a:ext cx="2157413" cy="2349500"/>
              <a:chOff x="3705" y="1359"/>
              <a:chExt cx="1359" cy="1480"/>
            </a:xfrm>
          </p:grpSpPr>
          <p:sp>
            <p:nvSpPr>
              <p:cNvPr id="9245" name="Oval 54"/>
              <p:cNvSpPr>
                <a:spLocks noChangeArrowheads="1"/>
              </p:cNvSpPr>
              <p:nvPr/>
            </p:nvSpPr>
            <p:spPr bwMode="auto">
              <a:xfrm>
                <a:off x="3748" y="1582"/>
                <a:ext cx="74" cy="68"/>
              </a:xfrm>
              <a:prstGeom prst="ellipse">
                <a:avLst/>
              </a:prstGeom>
              <a:solidFill>
                <a:schemeClr val="accent2"/>
              </a:solidFill>
              <a:ln w="412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36000" tIns="36000" rIns="36000" bIns="36000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9246" name="Oval 55"/>
              <p:cNvSpPr>
                <a:spLocks noChangeArrowheads="1"/>
              </p:cNvSpPr>
              <p:nvPr/>
            </p:nvSpPr>
            <p:spPr bwMode="auto">
              <a:xfrm>
                <a:off x="4500" y="1359"/>
                <a:ext cx="74" cy="68"/>
              </a:xfrm>
              <a:prstGeom prst="ellipse">
                <a:avLst/>
              </a:prstGeom>
              <a:solidFill>
                <a:schemeClr val="accent2"/>
              </a:solidFill>
              <a:ln w="412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36000" tIns="36000" rIns="36000" bIns="36000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9247" name="Oval 56"/>
              <p:cNvSpPr>
                <a:spLocks noChangeArrowheads="1"/>
              </p:cNvSpPr>
              <p:nvPr/>
            </p:nvSpPr>
            <p:spPr bwMode="auto">
              <a:xfrm>
                <a:off x="3705" y="2225"/>
                <a:ext cx="74" cy="68"/>
              </a:xfrm>
              <a:prstGeom prst="ellipse">
                <a:avLst/>
              </a:prstGeom>
              <a:solidFill>
                <a:schemeClr val="accent2"/>
              </a:solidFill>
              <a:ln w="412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36000" tIns="36000" rIns="36000" bIns="36000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9248" name="Oval 57"/>
              <p:cNvSpPr>
                <a:spLocks noChangeArrowheads="1"/>
              </p:cNvSpPr>
              <p:nvPr/>
            </p:nvSpPr>
            <p:spPr bwMode="auto">
              <a:xfrm>
                <a:off x="4293" y="2639"/>
                <a:ext cx="74" cy="68"/>
              </a:xfrm>
              <a:prstGeom prst="ellipse">
                <a:avLst/>
              </a:prstGeom>
              <a:solidFill>
                <a:schemeClr val="accent2"/>
              </a:solidFill>
              <a:ln w="412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36000" tIns="36000" rIns="36000" bIns="36000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9249" name="Oval 58"/>
              <p:cNvSpPr>
                <a:spLocks noChangeArrowheads="1"/>
              </p:cNvSpPr>
              <p:nvPr/>
            </p:nvSpPr>
            <p:spPr bwMode="auto">
              <a:xfrm>
                <a:off x="4945" y="1467"/>
                <a:ext cx="74" cy="68"/>
              </a:xfrm>
              <a:prstGeom prst="ellipse">
                <a:avLst/>
              </a:prstGeom>
              <a:solidFill>
                <a:schemeClr val="accent2"/>
              </a:solidFill>
              <a:ln w="412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36000" tIns="36000" rIns="36000" bIns="36000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9250" name="Oval 59"/>
              <p:cNvSpPr>
                <a:spLocks noChangeArrowheads="1"/>
              </p:cNvSpPr>
              <p:nvPr/>
            </p:nvSpPr>
            <p:spPr bwMode="auto">
              <a:xfrm>
                <a:off x="4990" y="2338"/>
                <a:ext cx="74" cy="68"/>
              </a:xfrm>
              <a:prstGeom prst="ellipse">
                <a:avLst/>
              </a:prstGeom>
              <a:solidFill>
                <a:schemeClr val="accent2"/>
              </a:solidFill>
              <a:ln w="412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36000" tIns="36000" rIns="36000" bIns="36000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9251" name="Oval 60"/>
              <p:cNvSpPr>
                <a:spLocks noChangeArrowheads="1"/>
              </p:cNvSpPr>
              <p:nvPr/>
            </p:nvSpPr>
            <p:spPr bwMode="auto">
              <a:xfrm>
                <a:off x="4960" y="2771"/>
                <a:ext cx="74" cy="68"/>
              </a:xfrm>
              <a:prstGeom prst="ellipse">
                <a:avLst/>
              </a:prstGeom>
              <a:solidFill>
                <a:schemeClr val="accent2"/>
              </a:solidFill>
              <a:ln w="412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36000" tIns="36000" rIns="36000" bIns="36000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</p:grp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3462338" y="3616325"/>
              <a:ext cx="2794000" cy="2830513"/>
              <a:chOff x="3436" y="1119"/>
              <a:chExt cx="1760" cy="1783"/>
            </a:xfrm>
          </p:grpSpPr>
          <p:sp>
            <p:nvSpPr>
              <p:cNvPr id="9238" name="Text Box 62"/>
              <p:cNvSpPr txBox="1">
                <a:spLocks noChangeArrowheads="1"/>
              </p:cNvSpPr>
              <p:nvPr/>
            </p:nvSpPr>
            <p:spPr bwMode="auto">
              <a:xfrm>
                <a:off x="4129" y="2671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accent2"/>
                    </a:solidFill>
                  </a:rPr>
                  <a:t>0</a:t>
                </a:r>
              </a:p>
            </p:txBody>
          </p:sp>
          <p:sp>
            <p:nvSpPr>
              <p:cNvPr id="9239" name="Text Box 63"/>
              <p:cNvSpPr txBox="1">
                <a:spLocks noChangeArrowheads="1"/>
              </p:cNvSpPr>
              <p:nvPr/>
            </p:nvSpPr>
            <p:spPr bwMode="auto">
              <a:xfrm>
                <a:off x="5016" y="2149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9240" name="Text Box 64"/>
              <p:cNvSpPr txBox="1">
                <a:spLocks noChangeArrowheads="1"/>
              </p:cNvSpPr>
              <p:nvPr/>
            </p:nvSpPr>
            <p:spPr bwMode="auto">
              <a:xfrm>
                <a:off x="4967" y="2641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9241" name="Text Box 65"/>
              <p:cNvSpPr txBox="1">
                <a:spLocks noChangeArrowheads="1"/>
              </p:cNvSpPr>
              <p:nvPr/>
            </p:nvSpPr>
            <p:spPr bwMode="auto">
              <a:xfrm>
                <a:off x="4966" y="1321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9242" name="Text Box 66"/>
              <p:cNvSpPr txBox="1">
                <a:spLocks noChangeArrowheads="1"/>
              </p:cNvSpPr>
              <p:nvPr/>
            </p:nvSpPr>
            <p:spPr bwMode="auto">
              <a:xfrm>
                <a:off x="4464" y="1119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9243" name="Text Box 67"/>
              <p:cNvSpPr txBox="1">
                <a:spLocks noChangeArrowheads="1"/>
              </p:cNvSpPr>
              <p:nvPr/>
            </p:nvSpPr>
            <p:spPr bwMode="auto">
              <a:xfrm>
                <a:off x="3436" y="1943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9244" name="Text Box 68"/>
              <p:cNvSpPr txBox="1">
                <a:spLocks noChangeArrowheads="1"/>
              </p:cNvSpPr>
              <p:nvPr/>
            </p:nvSpPr>
            <p:spPr bwMode="auto">
              <a:xfrm>
                <a:off x="3685" y="127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accent2"/>
                    </a:solidFill>
                  </a:rPr>
                  <a:t>5</a:t>
                </a:r>
              </a:p>
            </p:txBody>
          </p:sp>
        </p:grpSp>
      </p:grpSp>
      <p:sp>
        <p:nvSpPr>
          <p:cNvPr id="6165" name="Rectangle 70"/>
          <p:cNvSpPr>
            <a:spLocks noChangeArrowheads="1"/>
          </p:cNvSpPr>
          <p:nvPr/>
        </p:nvSpPr>
        <p:spPr bwMode="auto">
          <a:xfrm>
            <a:off x="171450" y="2138363"/>
            <a:ext cx="7589838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cs typeface="Times New Roman" panose="02020603050405020304" pitchFamily="18" charset="0"/>
              </a:rPr>
              <a:t>Goal: </a:t>
            </a:r>
            <a:r>
              <a:rPr lang="en-US" altLang="en-US" sz="2400">
                <a:cs typeface="Times New Roman" panose="02020603050405020304" pitchFamily="18" charset="0"/>
              </a:rPr>
              <a:t>Compute CH(P). </a:t>
            </a:r>
            <a:br>
              <a:rPr lang="en-US" altLang="en-US" sz="2400">
                <a:cs typeface="Times New Roman" panose="02020603050405020304" pitchFamily="18" charset="0"/>
              </a:rPr>
            </a:br>
            <a:r>
              <a:rPr lang="en-US" altLang="en-US" sz="2400">
                <a:cs typeface="Times New Roman" panose="02020603050405020304" pitchFamily="18" charset="0"/>
              </a:rPr>
              <a:t>What does that mean? How do we represent/store CH(P)?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 R</a:t>
            </a:r>
            <a:r>
              <a:rPr lang="en-US" altLang="en-US" sz="2400">
                <a:cs typeface="Times New Roman" panose="02020603050405020304" pitchFamily="18" charset="0"/>
              </a:rPr>
              <a:t>epresent the convex hull as the sequence of points on the convex hull polygon (the boundary of the convex hull), in counter-clockwise order.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A236B4-92EC-4888-B5AA-D913D40225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First Try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38275"/>
            <a:ext cx="8202612" cy="3835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Algorithm</a:t>
            </a:r>
            <a:r>
              <a:rPr lang="en-US" altLang="en-US" sz="1800" dirty="0"/>
              <a:t> SLOW_CH(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CC9900"/>
                </a:solidFill>
              </a:rPr>
              <a:t>/* CH(P) = Intersection of all half-planes that are defined by the directed line through ordered pairs of points in </a:t>
            </a:r>
            <a:r>
              <a:rPr lang="en-US" altLang="en-US" sz="1800" i="1" dirty="0">
                <a:solidFill>
                  <a:srgbClr val="CC9900"/>
                </a:solidFill>
              </a:rPr>
              <a:t>P</a:t>
            </a:r>
            <a:r>
              <a:rPr lang="en-US" altLang="en-US" sz="1800" dirty="0">
                <a:solidFill>
                  <a:srgbClr val="CC9900"/>
                </a:solidFill>
              </a:rPr>
              <a:t> and that have all remaining points of </a:t>
            </a:r>
            <a:r>
              <a:rPr lang="en-US" altLang="en-US" sz="1800" i="1" dirty="0">
                <a:solidFill>
                  <a:srgbClr val="CC9900"/>
                </a:solidFill>
              </a:rPr>
              <a:t>P</a:t>
            </a:r>
            <a:r>
              <a:rPr lang="en-US" altLang="en-US" sz="1800" dirty="0">
                <a:solidFill>
                  <a:srgbClr val="CC9900"/>
                </a:solidFill>
              </a:rPr>
              <a:t> on their left */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Input:</a:t>
            </a:r>
            <a:r>
              <a:rPr lang="en-US" altLang="en-US" sz="1800" dirty="0"/>
              <a:t> Point set 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>
                <a:solidFill>
                  <a:srgbClr val="008380"/>
                </a:solidFill>
              </a:rPr>
              <a:t>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1800" b="1" dirty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 baseline="30000" dirty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ym typeface="Symbol" panose="05050102010706020507" pitchFamily="18" charset="2"/>
              </a:rPr>
              <a:t>Output:</a:t>
            </a:r>
            <a:r>
              <a:rPr lang="en-US" altLang="en-US" sz="1800" dirty="0">
                <a:sym typeface="Symbol" panose="05050102010706020507" pitchFamily="18" charset="2"/>
              </a:rPr>
              <a:t> A list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 dirty="0">
                <a:sym typeface="Symbol" panose="05050102010706020507" pitchFamily="18" charset="2"/>
              </a:rPr>
              <a:t> of vertices describing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CH(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sym typeface="Symbol" panose="05050102010706020507" pitchFamily="18" charset="2"/>
              </a:rPr>
              <a:t> in counter-clockwise order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>
                <a:solidFill>
                  <a:srgbClr val="008380"/>
                </a:solidFill>
              </a:rPr>
              <a:t>E</a:t>
            </a:r>
            <a:r>
              <a:rPr lang="en-US" altLang="en-US" sz="1800" dirty="0"/>
              <a:t>:=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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for all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 err="1">
                <a:solidFill>
                  <a:srgbClr val="008380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q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)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ym typeface="Symbol" panose="05050102010706020507" pitchFamily="18" charset="2"/>
              </a:rPr>
              <a:t> with 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1800" dirty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ordered pair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valid :=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for all 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endParaRPr lang="en-US" altLang="en-US" sz="1800" i="1" dirty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	if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lies to the right of directed line through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1800" dirty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takes constant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		valid := false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if valid then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:=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pq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1800" dirty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directed edge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Construct from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sorted list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of vertices of 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CH(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in counter-clockwise order</a:t>
            </a:r>
            <a:endParaRPr lang="en-US" altLang="en-US" sz="1800" dirty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698500" y="5399088"/>
            <a:ext cx="84455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 baseline="30000">
                <a:solidFill>
                  <a:srgbClr val="008380"/>
                </a:solidFill>
              </a:rPr>
              <a:t>3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How to test that a point lies to the right of a directed line?</a:t>
            </a:r>
          </a:p>
        </p:txBody>
      </p:sp>
      <p:sp>
        <p:nvSpPr>
          <p:cNvPr id="10248" name="Line 5"/>
          <p:cNvSpPr>
            <a:spLocks noChangeShapeType="1"/>
          </p:cNvSpPr>
          <p:nvPr/>
        </p:nvSpPr>
        <p:spPr bwMode="auto">
          <a:xfrm>
            <a:off x="2222500" y="4721225"/>
            <a:ext cx="223838" cy="0"/>
          </a:xfrm>
          <a:prstGeom prst="line">
            <a:avLst/>
          </a:prstGeom>
          <a:noFill/>
          <a:ln w="19050">
            <a:solidFill>
              <a:srgbClr val="0083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Freeform 71">
            <a:extLst>
              <a:ext uri="{FF2B5EF4-FFF2-40B4-BE49-F238E27FC236}">
                <a16:creationId xmlns:a16="http://schemas.microsoft.com/office/drawing/2014/main" id="{A89B625A-A438-44FE-9F05-53155C2108D1}"/>
              </a:ext>
            </a:extLst>
          </p:cNvPr>
          <p:cNvSpPr>
            <a:spLocks/>
          </p:cNvSpPr>
          <p:nvPr/>
        </p:nvSpPr>
        <p:spPr bwMode="auto">
          <a:xfrm>
            <a:off x="7229773" y="2729540"/>
            <a:ext cx="1000597" cy="1071308"/>
          </a:xfrm>
          <a:custGeom>
            <a:avLst/>
            <a:gdLst>
              <a:gd name="T0" fmla="*/ 2147483646 w 1316"/>
              <a:gd name="T1" fmla="*/ 0 h 1409"/>
              <a:gd name="T2" fmla="*/ 2147483646 w 1316"/>
              <a:gd name="T3" fmla="*/ 2147483646 h 1409"/>
              <a:gd name="T4" fmla="*/ 2147483646 w 1316"/>
              <a:gd name="T5" fmla="*/ 2147483646 h 1409"/>
              <a:gd name="T6" fmla="*/ 0 w 1316"/>
              <a:gd name="T7" fmla="*/ 2147483646 h 1409"/>
              <a:gd name="T8" fmla="*/ 2147483646 w 1316"/>
              <a:gd name="T9" fmla="*/ 2147483646 h 1409"/>
              <a:gd name="T10" fmla="*/ 2147483646 w 1316"/>
              <a:gd name="T11" fmla="*/ 2147483646 h 1409"/>
              <a:gd name="T12" fmla="*/ 2147483646 w 1316"/>
              <a:gd name="T13" fmla="*/ 2147483646 h 1409"/>
              <a:gd name="T14" fmla="*/ 2147483646 w 1316"/>
              <a:gd name="T15" fmla="*/ 2147483646 h 1409"/>
              <a:gd name="T16" fmla="*/ 2147483646 w 1316"/>
              <a:gd name="T17" fmla="*/ 2147483646 h 1409"/>
              <a:gd name="T18" fmla="*/ 2147483646 w 1316"/>
              <a:gd name="T19" fmla="*/ 2147483646 h 1409"/>
              <a:gd name="T20" fmla="*/ 2147483646 w 1316"/>
              <a:gd name="T21" fmla="*/ 2147483646 h 1409"/>
              <a:gd name="T22" fmla="*/ 2147483646 w 1316"/>
              <a:gd name="T23" fmla="*/ 2147483646 h 1409"/>
              <a:gd name="T24" fmla="*/ 2147483646 w 1316"/>
              <a:gd name="T25" fmla="*/ 2147483646 h 1409"/>
              <a:gd name="T26" fmla="*/ 2147483646 w 1316"/>
              <a:gd name="T27" fmla="*/ 0 h 14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316"/>
              <a:gd name="T43" fmla="*/ 0 h 1409"/>
              <a:gd name="T44" fmla="*/ 1316 w 1316"/>
              <a:gd name="T45" fmla="*/ 1409 h 140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316" h="1409">
                <a:moveTo>
                  <a:pt x="806" y="0"/>
                </a:moveTo>
                <a:lnTo>
                  <a:pt x="70" y="215"/>
                </a:lnTo>
                <a:lnTo>
                  <a:pt x="28" y="238"/>
                </a:lnTo>
                <a:lnTo>
                  <a:pt x="0" y="819"/>
                </a:lnTo>
                <a:lnTo>
                  <a:pt x="24" y="885"/>
                </a:lnTo>
                <a:lnTo>
                  <a:pt x="47" y="903"/>
                </a:lnTo>
                <a:lnTo>
                  <a:pt x="572" y="1264"/>
                </a:lnTo>
                <a:lnTo>
                  <a:pt x="637" y="1287"/>
                </a:lnTo>
                <a:lnTo>
                  <a:pt x="1204" y="1409"/>
                </a:lnTo>
                <a:lnTo>
                  <a:pt x="1288" y="1353"/>
                </a:lnTo>
                <a:lnTo>
                  <a:pt x="1316" y="983"/>
                </a:lnTo>
                <a:lnTo>
                  <a:pt x="1307" y="927"/>
                </a:lnTo>
                <a:lnTo>
                  <a:pt x="1232" y="89"/>
                </a:lnTo>
                <a:lnTo>
                  <a:pt x="806" y="0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96CB6B1D-52A0-4C7F-91CC-3ED69FE17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261" y="2860317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E6D526BB-AA17-4D7F-949D-5D288835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9031" y="2690763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6C799945-29AF-45E2-B981-59EB0CD1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4566" y="3349211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FDD29FDC-E19B-44F6-9065-DE0CF7FE8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5972" y="3272417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5DC5325F-4183-4AB0-9CC0-56D6BC614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642" y="3663988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EFDAE049-7637-4448-B55E-9F4735163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5197" y="3099062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A7526033-17EF-49F5-9731-3419F7DC5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0567" y="3134037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42">
            <a:extLst>
              <a:ext uri="{FF2B5EF4-FFF2-40B4-BE49-F238E27FC236}">
                <a16:creationId xmlns:a16="http://schemas.microsoft.com/office/drawing/2014/main" id="{827466F9-ED02-4ADF-9D52-4ADDD0EB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7378" y="2772879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43">
            <a:extLst>
              <a:ext uri="{FF2B5EF4-FFF2-40B4-BE49-F238E27FC236}">
                <a16:creationId xmlns:a16="http://schemas.microsoft.com/office/drawing/2014/main" id="{4FCF702E-9551-4540-AC9A-32A75EF06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94" y="3435129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44">
            <a:extLst>
              <a:ext uri="{FF2B5EF4-FFF2-40B4-BE49-F238E27FC236}">
                <a16:creationId xmlns:a16="http://schemas.microsoft.com/office/drawing/2014/main" id="{652EBD3C-93D6-4ED3-81BB-764B6CE3D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8784" y="3764352"/>
            <a:ext cx="56265" cy="5170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21" name="Group 45">
            <a:extLst>
              <a:ext uri="{FF2B5EF4-FFF2-40B4-BE49-F238E27FC236}">
                <a16:creationId xmlns:a16="http://schemas.microsoft.com/office/drawing/2014/main" id="{AA34511F-B769-431C-947E-0E3C2327D83D}"/>
              </a:ext>
            </a:extLst>
          </p:cNvPr>
          <p:cNvGrpSpPr>
            <a:grpSpLocks/>
          </p:cNvGrpSpPr>
          <p:nvPr/>
        </p:nvGrpSpPr>
        <p:grpSpPr bwMode="auto">
          <a:xfrm>
            <a:off x="7236616" y="2727259"/>
            <a:ext cx="988432" cy="1088796"/>
            <a:chOff x="1825" y="2110"/>
            <a:chExt cx="1300" cy="1432"/>
          </a:xfrm>
        </p:grpSpPr>
        <p:sp>
          <p:nvSpPr>
            <p:cNvPr id="38" name="Line 46">
              <a:extLst>
                <a:ext uri="{FF2B5EF4-FFF2-40B4-BE49-F238E27FC236}">
                  <a16:creationId xmlns:a16="http://schemas.microsoft.com/office/drawing/2014/main" id="{3B52EA58-0DEB-444C-AD86-48940310E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47">
              <a:extLst>
                <a:ext uri="{FF2B5EF4-FFF2-40B4-BE49-F238E27FC236}">
                  <a16:creationId xmlns:a16="http://schemas.microsoft.com/office/drawing/2014/main" id="{DA556136-BEB3-4FE0-BFD3-D00B53174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48">
              <a:extLst>
                <a:ext uri="{FF2B5EF4-FFF2-40B4-BE49-F238E27FC236}">
                  <a16:creationId xmlns:a16="http://schemas.microsoft.com/office/drawing/2014/main" id="{3AD692F8-A586-4841-AEBD-2438EEE924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Line 49">
              <a:extLst>
                <a:ext uri="{FF2B5EF4-FFF2-40B4-BE49-F238E27FC236}">
                  <a16:creationId xmlns:a16="http://schemas.microsoft.com/office/drawing/2014/main" id="{846A9B0B-79D7-40FE-984D-A2B38CEE6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Line 50">
              <a:extLst>
                <a:ext uri="{FF2B5EF4-FFF2-40B4-BE49-F238E27FC236}">
                  <a16:creationId xmlns:a16="http://schemas.microsoft.com/office/drawing/2014/main" id="{1F671D04-F18F-4BA2-8D28-7DE187F994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Line 51">
              <a:extLst>
                <a:ext uri="{FF2B5EF4-FFF2-40B4-BE49-F238E27FC236}">
                  <a16:creationId xmlns:a16="http://schemas.microsoft.com/office/drawing/2014/main" id="{962D6A1A-DE14-467E-8634-7820C395D3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52">
              <a:extLst>
                <a:ext uri="{FF2B5EF4-FFF2-40B4-BE49-F238E27FC236}">
                  <a16:creationId xmlns:a16="http://schemas.microsoft.com/office/drawing/2014/main" id="{C84947F1-C1DE-4E0E-ABF1-3D9499CE91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53">
            <a:extLst>
              <a:ext uri="{FF2B5EF4-FFF2-40B4-BE49-F238E27FC236}">
                <a16:creationId xmlns:a16="http://schemas.microsoft.com/office/drawing/2014/main" id="{DACC7E92-8BB9-4C9C-B94B-DB9378B6CF75}"/>
              </a:ext>
            </a:extLst>
          </p:cNvPr>
          <p:cNvGrpSpPr>
            <a:grpSpLocks/>
          </p:cNvGrpSpPr>
          <p:nvPr/>
        </p:nvGrpSpPr>
        <p:grpSpPr bwMode="auto">
          <a:xfrm>
            <a:off x="7213046" y="2695325"/>
            <a:ext cx="1033292" cy="1125292"/>
            <a:chOff x="3705" y="1359"/>
            <a:chExt cx="1359" cy="1480"/>
          </a:xfrm>
        </p:grpSpPr>
        <p:sp>
          <p:nvSpPr>
            <p:cNvPr id="31" name="Oval 54">
              <a:extLst>
                <a:ext uri="{FF2B5EF4-FFF2-40B4-BE49-F238E27FC236}">
                  <a16:creationId xmlns:a16="http://schemas.microsoft.com/office/drawing/2014/main" id="{362A7A82-BD45-4729-9A6D-CA7D01AB3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8" y="1582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2" name="Oval 55">
              <a:extLst>
                <a:ext uri="{FF2B5EF4-FFF2-40B4-BE49-F238E27FC236}">
                  <a16:creationId xmlns:a16="http://schemas.microsoft.com/office/drawing/2014/main" id="{B965A17E-4A7E-4EC1-BB4E-8E0CADF2D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135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3" name="Oval 56">
              <a:extLst>
                <a:ext uri="{FF2B5EF4-FFF2-40B4-BE49-F238E27FC236}">
                  <a16:creationId xmlns:a16="http://schemas.microsoft.com/office/drawing/2014/main" id="{B9C44483-1229-48A3-A804-EBD8B0F50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5" y="2225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4" name="Oval 57">
              <a:extLst>
                <a:ext uri="{FF2B5EF4-FFF2-40B4-BE49-F238E27FC236}">
                  <a16:creationId xmlns:a16="http://schemas.microsoft.com/office/drawing/2014/main" id="{F5BB488D-F248-410F-B019-F16C1E278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" y="263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5" name="Oval 58">
              <a:extLst>
                <a:ext uri="{FF2B5EF4-FFF2-40B4-BE49-F238E27FC236}">
                  <a16:creationId xmlns:a16="http://schemas.microsoft.com/office/drawing/2014/main" id="{1B983FB2-C606-4ACC-AF03-E31397FE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" y="1467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6" name="Oval 59">
              <a:extLst>
                <a:ext uri="{FF2B5EF4-FFF2-40B4-BE49-F238E27FC236}">
                  <a16:creationId xmlns:a16="http://schemas.microsoft.com/office/drawing/2014/main" id="{D514DC5F-05FE-4A9A-871C-36686D1A9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" y="2338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1F1201E2-8408-4515-B185-2CFD4AFD2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0" y="2771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2D1372A-9052-4957-A611-B2FB74D27FB7}"/>
              </a:ext>
            </a:extLst>
          </p:cNvPr>
          <p:cNvCxnSpPr>
            <a:cxnSpLocks/>
          </p:cNvCxnSpPr>
          <p:nvPr/>
        </p:nvCxnSpPr>
        <p:spPr bwMode="auto">
          <a:xfrm flipH="1">
            <a:off x="6369051" y="2561027"/>
            <a:ext cx="1974849" cy="624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B84CF36-A63E-42EF-9E81-7399F3446BF7}"/>
              </a:ext>
            </a:extLst>
          </p:cNvPr>
          <p:cNvSpPr/>
          <p:nvPr/>
        </p:nvSpPr>
        <p:spPr>
          <a:xfrm>
            <a:off x="7778372" y="2409346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</a:t>
            </a:r>
            <a:r>
              <a:rPr lang="en-US" altLang="en-US" sz="1400" i="1" kern="0" baseline="-2500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1</a:t>
            </a:r>
            <a:endParaRPr lang="en-US" sz="1400" baseline="-250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9D236F-2E8F-40B9-9DEB-A3D02A5F5777}"/>
              </a:ext>
            </a:extLst>
          </p:cNvPr>
          <p:cNvSpPr/>
          <p:nvPr/>
        </p:nvSpPr>
        <p:spPr>
          <a:xfrm>
            <a:off x="6964997" y="2631488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q</a:t>
            </a:r>
            <a:r>
              <a:rPr lang="en-US" altLang="en-US" sz="1400" i="1" kern="0" baseline="-2500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1</a:t>
            </a:r>
            <a:endParaRPr lang="en-US" sz="1400" baseline="-250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EBA382-C11D-4976-86DC-799EAF2F89DC}"/>
              </a:ext>
            </a:extLst>
          </p:cNvPr>
          <p:cNvSpPr/>
          <p:nvPr/>
        </p:nvSpPr>
        <p:spPr>
          <a:xfrm>
            <a:off x="8162866" y="3122186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</a:t>
            </a:r>
            <a:r>
              <a:rPr lang="en-US" altLang="en-US" sz="1400" i="1" kern="0" baseline="-2500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2</a:t>
            </a:r>
            <a:endParaRPr lang="en-US" sz="1400" baseline="-250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785B547-0F04-4290-84D5-CDC98A484CD0}"/>
              </a:ext>
            </a:extLst>
          </p:cNvPr>
          <p:cNvSpPr/>
          <p:nvPr/>
        </p:nvSpPr>
        <p:spPr>
          <a:xfrm>
            <a:off x="7513164" y="3345506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q</a:t>
            </a:r>
            <a:r>
              <a:rPr lang="en-US" altLang="en-US" sz="1400" i="1" kern="0" baseline="-2500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2</a:t>
            </a:r>
            <a:endParaRPr lang="en-US" sz="1400" baseline="-25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9AA0C64-83A4-428C-BCD3-B75755A763AE}"/>
              </a:ext>
            </a:extLst>
          </p:cNvPr>
          <p:cNvSpPr/>
          <p:nvPr/>
        </p:nvSpPr>
        <p:spPr>
          <a:xfrm>
            <a:off x="6307388" y="2796449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valid</a:t>
            </a:r>
            <a:endParaRPr lang="en-US" sz="14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FBB062C-A19D-4BE6-AC80-80A951A25AF5}"/>
              </a:ext>
            </a:extLst>
          </p:cNvPr>
          <p:cNvCxnSpPr>
            <a:cxnSpLocks/>
          </p:cNvCxnSpPr>
          <p:nvPr/>
        </p:nvCxnSpPr>
        <p:spPr bwMode="auto">
          <a:xfrm flipH="1">
            <a:off x="7131870" y="3315476"/>
            <a:ext cx="1467617" cy="5989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EBBFC4F0-857E-498D-B7D4-73A4BE7DB94D}"/>
              </a:ext>
            </a:extLst>
          </p:cNvPr>
          <p:cNvSpPr/>
          <p:nvPr/>
        </p:nvSpPr>
        <p:spPr>
          <a:xfrm>
            <a:off x="6832128" y="3562104"/>
            <a:ext cx="683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invalid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A236B4-92EC-4888-B5AA-D913D40225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First Try in </a:t>
            </a:r>
            <a:r>
              <a:rPr lang="en-US" altLang="en-US" i="1" dirty="0">
                <a:solidFill>
                  <a:srgbClr val="008380"/>
                </a:solidFill>
              </a:rPr>
              <a:t>d</a:t>
            </a:r>
            <a:r>
              <a:rPr lang="en-US" altLang="en-US" dirty="0"/>
              <a:t> Dimensions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38275"/>
            <a:ext cx="8202612" cy="430271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Algorithm</a:t>
            </a:r>
            <a:r>
              <a:rPr lang="en-US" altLang="en-US" sz="1800" dirty="0"/>
              <a:t> SLOW_CH(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CC9900"/>
                </a:solidFill>
              </a:rPr>
              <a:t>/* CH(P) = Intersection of all half-spaces that are defined by an oriented hyperplane through ordered </a:t>
            </a:r>
            <a:r>
              <a:rPr lang="en-US" altLang="en-US" sz="1800" i="1" dirty="0">
                <a:solidFill>
                  <a:srgbClr val="CC9900"/>
                </a:solidFill>
              </a:rPr>
              <a:t>d</a:t>
            </a:r>
            <a:r>
              <a:rPr lang="en-US" altLang="en-US" sz="1800" dirty="0">
                <a:solidFill>
                  <a:srgbClr val="CC9900"/>
                </a:solidFill>
              </a:rPr>
              <a:t>-tuples of points in </a:t>
            </a:r>
            <a:r>
              <a:rPr lang="en-US" altLang="en-US" sz="1800" i="1" dirty="0">
                <a:solidFill>
                  <a:srgbClr val="CC9900"/>
                </a:solidFill>
              </a:rPr>
              <a:t>P </a:t>
            </a:r>
            <a:r>
              <a:rPr lang="en-US" altLang="en-US" sz="1800" dirty="0">
                <a:solidFill>
                  <a:srgbClr val="CC9900"/>
                </a:solidFill>
              </a:rPr>
              <a:t>and that have all remaining points of </a:t>
            </a:r>
            <a:r>
              <a:rPr lang="en-US" altLang="en-US" sz="1800" i="1" dirty="0">
                <a:solidFill>
                  <a:srgbClr val="CC9900"/>
                </a:solidFill>
              </a:rPr>
              <a:t>P</a:t>
            </a:r>
            <a:r>
              <a:rPr lang="en-US" altLang="en-US" sz="1800" dirty="0">
                <a:solidFill>
                  <a:srgbClr val="CC9900"/>
                </a:solidFill>
              </a:rPr>
              <a:t> on their positive side */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Input:</a:t>
            </a:r>
            <a:r>
              <a:rPr lang="en-US" altLang="en-US" sz="1800" dirty="0"/>
              <a:t> Point set 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>
                <a:solidFill>
                  <a:srgbClr val="008380"/>
                </a:solidFill>
              </a:rPr>
              <a:t>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1800" b="1" dirty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 i="1" baseline="30000" dirty="0">
                <a:solidFill>
                  <a:srgbClr val="008380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ym typeface="Symbol" panose="05050102010706020507" pitchFamily="18" charset="2"/>
              </a:rPr>
              <a:t>Output:</a:t>
            </a:r>
            <a:r>
              <a:rPr lang="en-US" altLang="en-US" sz="1800" dirty="0">
                <a:sym typeface="Symbol" panose="05050102010706020507" pitchFamily="18" charset="2"/>
              </a:rPr>
              <a:t> A list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 dirty="0">
                <a:sym typeface="Symbol" panose="05050102010706020507" pitchFamily="18" charset="2"/>
              </a:rPr>
              <a:t> of vertices describing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CH(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sym typeface="Symbol" panose="05050102010706020507" pitchFamily="18" charset="2"/>
              </a:rPr>
              <a:t> in counter-clockwise order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>
                <a:solidFill>
                  <a:srgbClr val="008380"/>
                </a:solidFill>
              </a:rPr>
              <a:t>E</a:t>
            </a:r>
            <a:r>
              <a:rPr lang="en-US" altLang="en-US" sz="1800" dirty="0"/>
              <a:t>:=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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for all 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1, …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 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)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30000" dirty="0">
                <a:solidFill>
                  <a:srgbClr val="008380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 dirty="0">
                <a:sym typeface="Symbol" panose="05050102010706020507" pitchFamily="18" charset="2"/>
              </a:rPr>
              <a:t> with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i="1" dirty="0" err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 err="1">
                <a:solidFill>
                  <a:srgbClr val="008380"/>
                </a:solidFill>
                <a:sym typeface="Symbol" panose="05050102010706020507" pitchFamily="18" charset="2"/>
              </a:rPr>
              <a:t>j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for all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i 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endParaRPr lang="en-US" altLang="en-US" sz="1800" dirty="0">
              <a:solidFill>
                <a:srgbClr val="CC99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valid :=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for all 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 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for all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i=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,…,n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	Let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be the (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)-dimensional hyperplane through 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1, …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 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d</a:t>
            </a:r>
            <a:endParaRPr lang="en-US" altLang="en-US" sz="18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	if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lies on the negative side of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takes O(I) time, using normal vector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		valid := false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	if valid then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:=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 (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1, …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 dirty="0">
                <a:solidFill>
                  <a:srgbClr val="008380"/>
                </a:solidFill>
                <a:sym typeface="Symbol" panose="05050102010706020507" pitchFamily="18" charset="2"/>
              </a:rPr>
              <a:t> p</a:t>
            </a:r>
            <a:r>
              <a:rPr lang="en-US" altLang="en-US" sz="1800" i="1" baseline="-25000" dirty="0">
                <a:solidFill>
                  <a:srgbClr val="008380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 dirty="0">
                <a:solidFill>
                  <a:srgbClr val="008380"/>
                </a:solidFill>
                <a:sym typeface="Symbol" panose="05050102010706020507" pitchFamily="18" charset="2"/>
              </a:rPr>
              <a:t>) 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add simplex (segment, triangle, tetrahedron,…)</a:t>
            </a:r>
            <a:endParaRPr lang="en-US" altLang="en-US" sz="1800" i="1" dirty="0">
              <a:solidFill>
                <a:srgbClr val="CC99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Construct from 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the simplicial complex (higher-dimensional equivalent of a triangulation) to represent 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CH(</a:t>
            </a:r>
            <a:r>
              <a:rPr lang="en-US" altLang="en-US" sz="1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1800" dirty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698500" y="5929811"/>
            <a:ext cx="8445500" cy="35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dirty="0"/>
              <a:t> Runtime: </a:t>
            </a:r>
            <a:r>
              <a:rPr lang="en-US" altLang="en-US" sz="2400" dirty="0">
                <a:solidFill>
                  <a:srgbClr val="008380"/>
                </a:solidFill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i="1" baseline="30000" dirty="0">
                <a:solidFill>
                  <a:srgbClr val="008380"/>
                </a:solidFill>
              </a:rPr>
              <a:t>d+</a:t>
            </a:r>
            <a:r>
              <a:rPr lang="en-US" altLang="en-US" sz="2400" baseline="30000" dirty="0">
                <a:solidFill>
                  <a:srgbClr val="008380"/>
                </a:solidFill>
              </a:rPr>
              <a:t>1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  <a:r>
              <a:rPr lang="en-US" altLang="en-US" sz="2400" dirty="0"/>
              <a:t> , where 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>
                <a:solidFill>
                  <a:srgbClr val="008380"/>
                </a:solidFill>
              </a:rPr>
              <a:t> = |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>
                <a:solidFill>
                  <a:srgbClr val="008380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59060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CA3476-DD4E-42A2-BC35-F8EDBFE539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9" name="Line 31"/>
          <p:cNvSpPr>
            <a:spLocks noChangeShapeType="1"/>
          </p:cNvSpPr>
          <p:nvPr/>
        </p:nvSpPr>
        <p:spPr bwMode="auto">
          <a:xfrm flipV="1">
            <a:off x="7002463" y="1633538"/>
            <a:ext cx="603250" cy="1539875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Orientation Test / Halfplane Test</a:t>
            </a:r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2149475" y="24511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1201738" y="28194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1376363" y="17160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1341438" y="2825750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p</a:t>
            </a:r>
          </a:p>
        </p:txBody>
      </p:sp>
      <p:sp>
        <p:nvSpPr>
          <p:cNvPr id="11275" name="Text Box 8"/>
          <p:cNvSpPr txBox="1">
            <a:spLocks noChangeArrowheads="1"/>
          </p:cNvSpPr>
          <p:nvPr/>
        </p:nvSpPr>
        <p:spPr bwMode="auto">
          <a:xfrm>
            <a:off x="2311400" y="2376488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q</a:t>
            </a:r>
          </a:p>
        </p:txBody>
      </p:sp>
      <p:sp>
        <p:nvSpPr>
          <p:cNvPr id="11276" name="Text Box 9"/>
          <p:cNvSpPr txBox="1">
            <a:spLocks noChangeArrowheads="1"/>
          </p:cNvSpPr>
          <p:nvPr/>
        </p:nvSpPr>
        <p:spPr bwMode="auto">
          <a:xfrm>
            <a:off x="1519238" y="1620838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r</a:t>
            </a:r>
          </a:p>
        </p:txBody>
      </p:sp>
      <p:sp>
        <p:nvSpPr>
          <p:cNvPr id="11277" name="Freeform 10"/>
          <p:cNvSpPr>
            <a:spLocks/>
          </p:cNvSpPr>
          <p:nvPr/>
        </p:nvSpPr>
        <p:spPr bwMode="auto">
          <a:xfrm>
            <a:off x="1270000" y="2087563"/>
            <a:ext cx="558800" cy="538162"/>
          </a:xfrm>
          <a:custGeom>
            <a:avLst/>
            <a:gdLst>
              <a:gd name="T0" fmla="*/ 0 w 352"/>
              <a:gd name="T1" fmla="*/ 2147483646 h 339"/>
              <a:gd name="T2" fmla="*/ 2147483646 w 352"/>
              <a:gd name="T3" fmla="*/ 2147483646 h 339"/>
              <a:gd name="T4" fmla="*/ 2147483646 w 352"/>
              <a:gd name="T5" fmla="*/ 2147483646 h 339"/>
              <a:gd name="T6" fmla="*/ 2147483646 w 352"/>
              <a:gd name="T7" fmla="*/ 2147483646 h 339"/>
              <a:gd name="T8" fmla="*/ 2147483646 w 352"/>
              <a:gd name="T9" fmla="*/ 2147483646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339"/>
              <a:gd name="T17" fmla="*/ 352 w 352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339">
                <a:moveTo>
                  <a:pt x="0" y="241"/>
                </a:moveTo>
                <a:cubicBezTo>
                  <a:pt x="50" y="290"/>
                  <a:pt x="100" y="339"/>
                  <a:pt x="155" y="339"/>
                </a:cubicBezTo>
                <a:cubicBezTo>
                  <a:pt x="210" y="339"/>
                  <a:pt x="314" y="292"/>
                  <a:pt x="333" y="241"/>
                </a:cubicBezTo>
                <a:cubicBezTo>
                  <a:pt x="352" y="190"/>
                  <a:pt x="293" y="70"/>
                  <a:pt x="267" y="35"/>
                </a:cubicBezTo>
                <a:cubicBezTo>
                  <a:pt x="241" y="0"/>
                  <a:pt x="207" y="15"/>
                  <a:pt x="174" y="3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>
            <a:off x="4738688" y="24034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>
            <a:off x="3790950" y="27717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3965575" y="1668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3930650" y="2778125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r</a:t>
            </a:r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4908550" y="2284413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q</a:t>
            </a:r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4108450" y="1573213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p</a:t>
            </a:r>
          </a:p>
        </p:txBody>
      </p:sp>
      <p:sp>
        <p:nvSpPr>
          <p:cNvPr id="11284" name="Freeform 17"/>
          <p:cNvSpPr>
            <a:spLocks/>
          </p:cNvSpPr>
          <p:nvPr/>
        </p:nvSpPr>
        <p:spPr bwMode="auto">
          <a:xfrm>
            <a:off x="3844925" y="2151063"/>
            <a:ext cx="558800" cy="538162"/>
          </a:xfrm>
          <a:custGeom>
            <a:avLst/>
            <a:gdLst>
              <a:gd name="T0" fmla="*/ 0 w 352"/>
              <a:gd name="T1" fmla="*/ 2147483646 h 339"/>
              <a:gd name="T2" fmla="*/ 2147483646 w 352"/>
              <a:gd name="T3" fmla="*/ 2147483646 h 339"/>
              <a:gd name="T4" fmla="*/ 2147483646 w 352"/>
              <a:gd name="T5" fmla="*/ 2147483646 h 339"/>
              <a:gd name="T6" fmla="*/ 2147483646 w 352"/>
              <a:gd name="T7" fmla="*/ 2147483646 h 339"/>
              <a:gd name="T8" fmla="*/ 2147483646 w 352"/>
              <a:gd name="T9" fmla="*/ 2147483646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339"/>
              <a:gd name="T17" fmla="*/ 352 w 352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339">
                <a:moveTo>
                  <a:pt x="0" y="241"/>
                </a:moveTo>
                <a:cubicBezTo>
                  <a:pt x="50" y="290"/>
                  <a:pt x="100" y="339"/>
                  <a:pt x="155" y="339"/>
                </a:cubicBezTo>
                <a:cubicBezTo>
                  <a:pt x="210" y="339"/>
                  <a:pt x="314" y="292"/>
                  <a:pt x="333" y="241"/>
                </a:cubicBezTo>
                <a:cubicBezTo>
                  <a:pt x="352" y="190"/>
                  <a:pt x="293" y="70"/>
                  <a:pt x="267" y="35"/>
                </a:cubicBezTo>
                <a:cubicBezTo>
                  <a:pt x="241" y="0"/>
                  <a:pt x="207" y="15"/>
                  <a:pt x="174" y="3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230188" y="3070225"/>
            <a:ext cx="30400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 positive orientation</a:t>
            </a:r>
            <a:br>
              <a:rPr lang="en-US" altLang="en-US" sz="2400" dirty="0"/>
            </a:br>
            <a:r>
              <a:rPr lang="en-US" altLang="en-US" sz="2400" dirty="0"/>
              <a:t>(counter-clockwise)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 lies to the left of </a:t>
            </a:r>
            <a:r>
              <a:rPr lang="en-US" altLang="en-US" sz="2400" i="1" dirty="0" err="1"/>
              <a:t>pq</a:t>
            </a:r>
            <a:endParaRPr lang="en-US" altLang="en-US" sz="2400" i="1" dirty="0"/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3322638" y="3065463"/>
            <a:ext cx="3144837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 negative orientation</a:t>
            </a:r>
            <a:br>
              <a:rPr lang="en-US" altLang="en-US" sz="2400" dirty="0"/>
            </a:br>
            <a:r>
              <a:rPr lang="en-US" altLang="en-US" sz="2400" dirty="0"/>
              <a:t>  (clockwise)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 lies to the right of </a:t>
            </a:r>
            <a:r>
              <a:rPr lang="en-US" altLang="en-US" sz="2400" i="1" dirty="0" err="1"/>
              <a:t>pq</a:t>
            </a:r>
            <a:endParaRPr lang="en-US" altLang="en-US" sz="2400" i="1" dirty="0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943725" y="2335213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r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110413" y="1924050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q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764338" y="2832100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p</a:t>
            </a:r>
          </a:p>
        </p:txBody>
      </p:sp>
      <p:sp>
        <p:nvSpPr>
          <p:cNvPr id="11290" name="Line 27"/>
          <p:cNvSpPr>
            <a:spLocks noChangeShapeType="1"/>
          </p:cNvSpPr>
          <p:nvPr/>
        </p:nvSpPr>
        <p:spPr bwMode="auto">
          <a:xfrm flipV="1">
            <a:off x="7015163" y="1814513"/>
            <a:ext cx="519112" cy="134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6291263" y="3122613"/>
            <a:ext cx="2792499" cy="80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dirty="0"/>
              <a:t> zero orientation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 lies on the line </a:t>
            </a:r>
            <a:r>
              <a:rPr lang="en-US" altLang="en-US" sz="2400" i="1" dirty="0" err="1"/>
              <a:t>pq</a:t>
            </a:r>
            <a:endParaRPr lang="en-US" altLang="en-US" sz="2400" i="1" dirty="0"/>
          </a:p>
        </p:txBody>
      </p:sp>
      <p:sp>
        <p:nvSpPr>
          <p:cNvPr id="11292" name="Line 29"/>
          <p:cNvSpPr>
            <a:spLocks noChangeShapeType="1"/>
          </p:cNvSpPr>
          <p:nvPr/>
        </p:nvSpPr>
        <p:spPr bwMode="auto">
          <a:xfrm flipV="1">
            <a:off x="1033463" y="2274888"/>
            <a:ext cx="1709737" cy="698500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3" name="Line 30"/>
          <p:cNvSpPr>
            <a:spLocks noChangeShapeType="1"/>
          </p:cNvSpPr>
          <p:nvPr/>
        </p:nvSpPr>
        <p:spPr bwMode="auto">
          <a:xfrm>
            <a:off x="3773488" y="1468438"/>
            <a:ext cx="1465262" cy="1389062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4" name="Freeform 32"/>
          <p:cNvSpPr>
            <a:spLocks/>
          </p:cNvSpPr>
          <p:nvPr/>
        </p:nvSpPr>
        <p:spPr bwMode="auto">
          <a:xfrm>
            <a:off x="-312738" y="609600"/>
            <a:ext cx="3048001" cy="2393950"/>
          </a:xfrm>
          <a:custGeom>
            <a:avLst/>
            <a:gdLst>
              <a:gd name="T0" fmla="*/ 2147483646 w 1920"/>
              <a:gd name="T1" fmla="*/ 2147483646 h 1508"/>
              <a:gd name="T2" fmla="*/ 2147483646 w 1920"/>
              <a:gd name="T3" fmla="*/ 2147483646 h 1508"/>
              <a:gd name="T4" fmla="*/ 0 w 1920"/>
              <a:gd name="T5" fmla="*/ 2147483646 h 1508"/>
              <a:gd name="T6" fmla="*/ 2147483646 w 1920"/>
              <a:gd name="T7" fmla="*/ 2147483646 h 1508"/>
              <a:gd name="T8" fmla="*/ 2147483646 w 1920"/>
              <a:gd name="T9" fmla="*/ 0 h 1508"/>
              <a:gd name="T10" fmla="*/ 2147483646 w 1920"/>
              <a:gd name="T11" fmla="*/ 2147483646 h 15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0"/>
              <a:gd name="T19" fmla="*/ 0 h 1508"/>
              <a:gd name="T20" fmla="*/ 1920 w 1920"/>
              <a:gd name="T21" fmla="*/ 1508 h 15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0" h="1508">
                <a:moveTo>
                  <a:pt x="1920" y="1044"/>
                </a:moveTo>
                <a:lnTo>
                  <a:pt x="796" y="1508"/>
                </a:lnTo>
                <a:lnTo>
                  <a:pt x="0" y="1133"/>
                </a:lnTo>
                <a:lnTo>
                  <a:pt x="38" y="215"/>
                </a:lnTo>
                <a:lnTo>
                  <a:pt x="825" y="0"/>
                </a:lnTo>
                <a:lnTo>
                  <a:pt x="1920" y="1044"/>
                </a:lnTo>
                <a:close/>
              </a:path>
            </a:pathLst>
          </a:custGeom>
          <a:solidFill>
            <a:srgbClr val="CC99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" name="Line 33"/>
          <p:cNvSpPr>
            <a:spLocks noChangeShapeType="1"/>
          </p:cNvSpPr>
          <p:nvPr/>
        </p:nvSpPr>
        <p:spPr bwMode="auto">
          <a:xfrm>
            <a:off x="3776663" y="1449388"/>
            <a:ext cx="542925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6" name="Freeform 34"/>
          <p:cNvSpPr>
            <a:spLocks/>
          </p:cNvSpPr>
          <p:nvPr/>
        </p:nvSpPr>
        <p:spPr bwMode="auto">
          <a:xfrm>
            <a:off x="2898775" y="1404938"/>
            <a:ext cx="2438400" cy="2468562"/>
          </a:xfrm>
          <a:custGeom>
            <a:avLst/>
            <a:gdLst>
              <a:gd name="T0" fmla="*/ 2147483646 w 1536"/>
              <a:gd name="T1" fmla="*/ 0 h 1555"/>
              <a:gd name="T2" fmla="*/ 2147483646 w 1536"/>
              <a:gd name="T3" fmla="*/ 2147483646 h 1555"/>
              <a:gd name="T4" fmla="*/ 2147483646 w 1536"/>
              <a:gd name="T5" fmla="*/ 2147483646 h 1555"/>
              <a:gd name="T6" fmla="*/ 2147483646 w 1536"/>
              <a:gd name="T7" fmla="*/ 2147483646 h 1555"/>
              <a:gd name="T8" fmla="*/ 0 w 1536"/>
              <a:gd name="T9" fmla="*/ 2147483646 h 1555"/>
              <a:gd name="T10" fmla="*/ 2147483646 w 1536"/>
              <a:gd name="T11" fmla="*/ 0 h 15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36"/>
              <a:gd name="T19" fmla="*/ 0 h 1555"/>
              <a:gd name="T20" fmla="*/ 1536 w 1536"/>
              <a:gd name="T21" fmla="*/ 1555 h 15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36" h="1555">
                <a:moveTo>
                  <a:pt x="497" y="0"/>
                </a:moveTo>
                <a:lnTo>
                  <a:pt x="1536" y="951"/>
                </a:lnTo>
                <a:lnTo>
                  <a:pt x="1068" y="1555"/>
                </a:lnTo>
                <a:lnTo>
                  <a:pt x="277" y="1452"/>
                </a:lnTo>
                <a:lnTo>
                  <a:pt x="0" y="567"/>
                </a:lnTo>
                <a:lnTo>
                  <a:pt x="497" y="0"/>
                </a:lnTo>
                <a:close/>
              </a:path>
            </a:pathLst>
          </a:custGeom>
          <a:solidFill>
            <a:srgbClr val="CC99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59" name="Text Box 35"/>
          <p:cNvSpPr txBox="1">
            <a:spLocks noChangeArrowheads="1"/>
          </p:cNvSpPr>
          <p:nvPr/>
        </p:nvSpPr>
        <p:spPr bwMode="auto">
          <a:xfrm>
            <a:off x="341312" y="4713288"/>
            <a:ext cx="90537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16138" algn="l"/>
              </a:tabLst>
            </a:pPr>
            <a:r>
              <a:rPr lang="en-US" altLang="en-US" sz="2800" dirty="0">
                <a:solidFill>
                  <a:srgbClr val="008380"/>
                </a:solidFill>
              </a:rPr>
              <a:t> </a:t>
            </a:r>
            <a:r>
              <a:rPr lang="en-US" altLang="en-US" sz="2800" dirty="0">
                <a:solidFill>
                  <a:srgbClr val="009999"/>
                </a:solidFill>
              </a:rPr>
              <a:t>Orient(</a:t>
            </a:r>
            <a:r>
              <a:rPr lang="en-US" altLang="en-US" sz="2800" dirty="0" err="1">
                <a:solidFill>
                  <a:srgbClr val="009999"/>
                </a:solidFill>
              </a:rPr>
              <a:t>p,q,r</a:t>
            </a:r>
            <a:r>
              <a:rPr lang="en-US" altLang="en-US" sz="2800" dirty="0">
                <a:solidFill>
                  <a:srgbClr val="009999"/>
                </a:solidFill>
              </a:rPr>
              <a:t>) 	= sign </a:t>
            </a:r>
            <a:r>
              <a:rPr lang="en-US" altLang="en-US" sz="2800" dirty="0" err="1">
                <a:solidFill>
                  <a:srgbClr val="009999"/>
                </a:solidFill>
              </a:rPr>
              <a:t>det</a:t>
            </a:r>
            <a:r>
              <a:rPr lang="en-US" altLang="en-US" sz="2800" dirty="0">
                <a:solidFill>
                  <a:srgbClr val="009999"/>
                </a:solidFill>
              </a:rPr>
              <a:t> </a:t>
            </a:r>
          </a:p>
          <a:p>
            <a:pPr lvl="0" eaLnBrk="1" hangingPunct="1">
              <a:spcBef>
                <a:spcPct val="50000"/>
              </a:spcBef>
              <a:buNone/>
              <a:tabLst>
                <a:tab pos="2116138" algn="l"/>
              </a:tabLst>
            </a:pPr>
            <a:r>
              <a:rPr lang="en-US" altLang="en-US" sz="2800" dirty="0">
                <a:solidFill>
                  <a:srgbClr val="009999"/>
                </a:solidFill>
              </a:rPr>
              <a:t> 	= sign (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baseline="-250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> - 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– (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> -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>
                <a:solidFill>
                  <a:srgbClr val="009999"/>
                </a:solidFill>
              </a:rPr>
              <a:t>) +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> -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) </a:t>
            </a:r>
            <a:endParaRPr lang="en-US" altLang="en-US" sz="2800" dirty="0">
              <a:solidFill>
                <a:srgbClr val="009999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Can be computed in constant time</a:t>
            </a:r>
            <a:r>
              <a:rPr lang="en-US" altLang="en-US" sz="2800" dirty="0">
                <a:solidFill>
                  <a:srgbClr val="009999"/>
                </a:solidFill>
              </a:rPr>
              <a:t>           </a:t>
            </a:r>
          </a:p>
        </p:txBody>
      </p:sp>
      <p:sp>
        <p:nvSpPr>
          <p:cNvPr id="154660" name="Text Box 36"/>
          <p:cNvSpPr txBox="1">
            <a:spLocks noChangeArrowheads="1"/>
          </p:cNvSpPr>
          <p:nvPr/>
        </p:nvSpPr>
        <p:spPr bwMode="auto">
          <a:xfrm>
            <a:off x="4025107" y="4275417"/>
            <a:ext cx="14271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9999"/>
                </a:solidFill>
              </a:rPr>
              <a:t>1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br>
              <a:rPr lang="en-US" altLang="en-US" sz="2400" dirty="0">
                <a:solidFill>
                  <a:srgbClr val="009999"/>
                </a:solidFill>
              </a:rPr>
            </a:br>
            <a:r>
              <a:rPr lang="en-US" altLang="en-US" sz="2400" dirty="0">
                <a:solidFill>
                  <a:srgbClr val="009999"/>
                </a:solidFill>
              </a:rPr>
              <a:t>1 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br>
              <a:rPr lang="en-US" altLang="en-US" sz="2400" dirty="0">
                <a:solidFill>
                  <a:srgbClr val="009999"/>
                </a:solidFill>
              </a:rPr>
            </a:br>
            <a:r>
              <a:rPr lang="en-US" altLang="en-US" sz="2400" dirty="0">
                <a:solidFill>
                  <a:srgbClr val="009999"/>
                </a:solidFill>
              </a:rPr>
              <a:t>1 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endParaRPr lang="en-US" altLang="en-US" sz="2400" baseline="-25000" dirty="0">
              <a:solidFill>
                <a:srgbClr val="009999"/>
              </a:solidFill>
            </a:endParaRPr>
          </a:p>
        </p:txBody>
      </p:sp>
      <p:sp>
        <p:nvSpPr>
          <p:cNvPr id="154661" name="AutoShape 37"/>
          <p:cNvSpPr>
            <a:spLocks/>
          </p:cNvSpPr>
          <p:nvPr/>
        </p:nvSpPr>
        <p:spPr bwMode="auto">
          <a:xfrm>
            <a:off x="4899027" y="4452937"/>
            <a:ext cx="128866" cy="940650"/>
          </a:xfrm>
          <a:prstGeom prst="rightBracket">
            <a:avLst>
              <a:gd name="adj" fmla="val 108717"/>
            </a:avLst>
          </a:prstGeom>
          <a:noFill/>
          <a:ln w="285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62" name="AutoShape 38"/>
          <p:cNvSpPr>
            <a:spLocks/>
          </p:cNvSpPr>
          <p:nvPr/>
        </p:nvSpPr>
        <p:spPr bwMode="auto">
          <a:xfrm flipH="1">
            <a:off x="4014510" y="4452937"/>
            <a:ext cx="128865" cy="940650"/>
          </a:xfrm>
          <a:prstGeom prst="rightBracket">
            <a:avLst>
              <a:gd name="adj" fmla="val 108718"/>
            </a:avLst>
          </a:prstGeom>
          <a:noFill/>
          <a:ln w="285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63" name="Text Box 39"/>
          <p:cNvSpPr txBox="1">
            <a:spLocks noChangeArrowheads="1"/>
          </p:cNvSpPr>
          <p:nvPr/>
        </p:nvSpPr>
        <p:spPr bwMode="auto">
          <a:xfrm>
            <a:off x="4157707" y="4773613"/>
            <a:ext cx="3998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9999"/>
                </a:solidFill>
              </a:rPr>
              <a:t>      </a:t>
            </a:r>
            <a:r>
              <a:rPr lang="en-US" altLang="en-US" sz="2800" dirty="0"/>
              <a:t>, where </a:t>
            </a:r>
            <a:r>
              <a:rPr lang="en-US" altLang="en-US" sz="2800" dirty="0">
                <a:solidFill>
                  <a:srgbClr val="009999"/>
                </a:solidFill>
              </a:rPr>
              <a:t>p = (</a:t>
            </a:r>
            <a:r>
              <a:rPr lang="en-US" altLang="en-US" sz="2800" dirty="0" err="1">
                <a:solidFill>
                  <a:srgbClr val="009999"/>
                </a:solidFill>
              </a:rPr>
              <a:t>p</a:t>
            </a:r>
            <a:r>
              <a:rPr lang="en-US" altLang="en-US" sz="28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800" dirty="0" err="1">
                <a:solidFill>
                  <a:srgbClr val="009999"/>
                </a:solidFill>
              </a:rPr>
              <a:t>,p</a:t>
            </a:r>
            <a:r>
              <a:rPr lang="en-US" altLang="en-US" sz="28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800" dirty="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11303" name="Line 41"/>
          <p:cNvSpPr>
            <a:spLocks noChangeShapeType="1"/>
          </p:cNvSpPr>
          <p:nvPr/>
        </p:nvSpPr>
        <p:spPr bwMode="auto">
          <a:xfrm>
            <a:off x="6053975" y="4007215"/>
            <a:ext cx="298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4" name="Line 42"/>
          <p:cNvSpPr>
            <a:spLocks noChangeShapeType="1"/>
          </p:cNvSpPr>
          <p:nvPr/>
        </p:nvSpPr>
        <p:spPr bwMode="auto">
          <a:xfrm>
            <a:off x="8622645" y="3607128"/>
            <a:ext cx="298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44" name="Oval 20"/>
          <p:cNvSpPr>
            <a:spLocks noChangeArrowheads="1"/>
          </p:cNvSpPr>
          <p:nvPr/>
        </p:nvSpPr>
        <p:spPr bwMode="auto">
          <a:xfrm>
            <a:off x="7358063" y="20796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45" name="Oval 21"/>
          <p:cNvSpPr>
            <a:spLocks noChangeArrowheads="1"/>
          </p:cNvSpPr>
          <p:nvPr/>
        </p:nvSpPr>
        <p:spPr bwMode="auto">
          <a:xfrm>
            <a:off x="7199313" y="24860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46" name="Oval 22"/>
          <p:cNvSpPr>
            <a:spLocks noChangeArrowheads="1"/>
          </p:cNvSpPr>
          <p:nvPr/>
        </p:nvSpPr>
        <p:spPr bwMode="auto">
          <a:xfrm>
            <a:off x="7024688" y="29368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" name="Line 41">
            <a:extLst>
              <a:ext uri="{FF2B5EF4-FFF2-40B4-BE49-F238E27FC236}">
                <a16:creationId xmlns:a16="http://schemas.microsoft.com/office/drawing/2014/main" id="{B87FF54C-BD40-4B8D-849B-47A133544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4895" y="4007215"/>
            <a:ext cx="298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nimBg="1"/>
      <p:bldP spid="154629" grpId="0" animBg="1"/>
      <p:bldP spid="154630" grpId="0" animBg="1"/>
      <p:bldP spid="154635" grpId="0" animBg="1"/>
      <p:bldP spid="154636" grpId="0" animBg="1"/>
      <p:bldP spid="154637" grpId="0" animBg="1"/>
      <p:bldP spid="154659" grpId="0"/>
      <p:bldP spid="154660" grpId="0"/>
      <p:bldP spid="154661" grpId="0" animBg="1"/>
      <p:bldP spid="154662" grpId="0" animBg="1"/>
      <p:bldP spid="154663" grpId="0"/>
      <p:bldP spid="154644" grpId="0" animBg="1"/>
      <p:bldP spid="154645" grpId="0" animBg="1"/>
      <p:bldP spid="1546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37"/>
          <p:cNvSpPr>
            <a:spLocks/>
          </p:cNvSpPr>
          <p:nvPr/>
        </p:nvSpPr>
        <p:spPr bwMode="auto">
          <a:xfrm>
            <a:off x="995363" y="3154363"/>
            <a:ext cx="44450" cy="134937"/>
          </a:xfrm>
          <a:custGeom>
            <a:avLst/>
            <a:gdLst>
              <a:gd name="T0" fmla="*/ 0 w 100838"/>
              <a:gd name="T1" fmla="*/ 205194 h 88777"/>
              <a:gd name="T2" fmla="*/ 18012 w 100838"/>
              <a:gd name="T3" fmla="*/ 123116 h 88777"/>
              <a:gd name="T4" fmla="*/ 19814 w 100838"/>
              <a:gd name="T5" fmla="*/ 0 h 887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38" h="88777">
                <a:moveTo>
                  <a:pt x="0" y="88777"/>
                </a:moveTo>
                <a:cubicBezTo>
                  <a:pt x="36250" y="78419"/>
                  <a:pt x="72501" y="68062"/>
                  <a:pt x="88777" y="53266"/>
                </a:cubicBezTo>
                <a:cubicBezTo>
                  <a:pt x="105053" y="38470"/>
                  <a:pt x="101354" y="19235"/>
                  <a:pt x="97655" y="0"/>
                </a:cubicBezTo>
              </a:path>
            </a:pathLst>
          </a:cu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1" name="Freeform 37"/>
          <p:cNvSpPr>
            <a:spLocks/>
          </p:cNvSpPr>
          <p:nvPr/>
        </p:nvSpPr>
        <p:spPr bwMode="auto">
          <a:xfrm rot="-3917193">
            <a:off x="1461295" y="2859881"/>
            <a:ext cx="100012" cy="142875"/>
          </a:xfrm>
          <a:custGeom>
            <a:avLst/>
            <a:gdLst>
              <a:gd name="T0" fmla="*/ 0 w 100838"/>
              <a:gd name="T1" fmla="*/ 231654 h 88777"/>
              <a:gd name="T2" fmla="*/ 88603 w 100838"/>
              <a:gd name="T3" fmla="*/ 138993 h 88777"/>
              <a:gd name="T4" fmla="*/ 97464 w 100838"/>
              <a:gd name="T5" fmla="*/ 0 h 887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38" h="88777">
                <a:moveTo>
                  <a:pt x="0" y="88777"/>
                </a:moveTo>
                <a:cubicBezTo>
                  <a:pt x="36250" y="78419"/>
                  <a:pt x="72501" y="68062"/>
                  <a:pt x="88777" y="53266"/>
                </a:cubicBezTo>
                <a:cubicBezTo>
                  <a:pt x="105053" y="38470"/>
                  <a:pt x="101354" y="19235"/>
                  <a:pt x="97655" y="0"/>
                </a:cubicBezTo>
              </a:path>
            </a:pathLst>
          </a:cu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2292" name="Straight Connector 41"/>
          <p:cNvCxnSpPr>
            <a:cxnSpLocks noChangeShapeType="1"/>
            <a:endCxn id="7174" idx="1"/>
          </p:cNvCxnSpPr>
          <p:nvPr/>
        </p:nvCxnSpPr>
        <p:spPr bwMode="auto">
          <a:xfrm flipV="1">
            <a:off x="1195388" y="2953249"/>
            <a:ext cx="530224" cy="167777"/>
          </a:xfrm>
          <a:prstGeom prst="line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Straight Connector 5"/>
          <p:cNvCxnSpPr>
            <a:cxnSpLocks noChangeShapeType="1"/>
          </p:cNvCxnSpPr>
          <p:nvPr/>
        </p:nvCxnSpPr>
        <p:spPr bwMode="auto">
          <a:xfrm>
            <a:off x="577850" y="3289300"/>
            <a:ext cx="960438" cy="0"/>
          </a:xfrm>
          <a:prstGeom prst="line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1/14/20</a:t>
            </a:r>
          </a:p>
        </p:txBody>
      </p:sp>
      <p:sp>
        <p:nvSpPr>
          <p:cNvPr id="122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CMPS 3130/6130: Computational Geometry</a:t>
            </a:r>
          </a:p>
        </p:txBody>
      </p:sp>
      <p:sp>
        <p:nvSpPr>
          <p:cNvPr id="122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31EAA-DFFB-4291-A1AB-6AA4E863914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738" y="304800"/>
            <a:ext cx="7916862" cy="1143000"/>
          </a:xfrm>
        </p:spPr>
        <p:txBody>
          <a:bodyPr/>
          <a:lstStyle/>
          <a:p>
            <a:pPr eaLnBrk="1" hangingPunct="1"/>
            <a:r>
              <a:rPr lang="en-US" altLang="en-US"/>
              <a:t>Jarvis’ March (Gift Wrapping)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5612" y="1411288"/>
            <a:ext cx="7418387" cy="308392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Algorithm</a:t>
            </a:r>
            <a:r>
              <a:rPr lang="en-US" sz="1800" dirty="0"/>
              <a:t> </a:t>
            </a:r>
            <a:r>
              <a:rPr lang="en-US" sz="1800" dirty="0" err="1"/>
              <a:t>Giftwrapping_CH</a:t>
            </a:r>
            <a:r>
              <a:rPr lang="en-US" sz="1800" dirty="0"/>
              <a:t>(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rgbClr val="CC9900"/>
                </a:solidFill>
              </a:rPr>
              <a:t>// Compute CH(P) by incrementally inserting points from left to right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Input:</a:t>
            </a:r>
            <a:r>
              <a:rPr lang="en-US" sz="1800" dirty="0"/>
              <a:t> Point set </a:t>
            </a:r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 </a:t>
            </a:r>
            <a:r>
              <a:rPr lang="en-US" sz="1800" b="1" dirty="0">
                <a:solidFill>
                  <a:srgbClr val="008380"/>
                </a:solidFill>
                <a:sym typeface="Symbol" pitchFamily="18" charset="2"/>
              </a:rPr>
              <a:t>R</a:t>
            </a:r>
            <a:r>
              <a:rPr lang="en-US" sz="18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ym typeface="Symbol" pitchFamily="18" charset="2"/>
              </a:rPr>
              <a:t>Output:</a:t>
            </a:r>
            <a:r>
              <a:rPr lang="en-US" sz="1800" dirty="0">
                <a:sym typeface="Symbol" pitchFamily="18" charset="2"/>
              </a:rPr>
              <a:t> List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,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,… </a:t>
            </a:r>
            <a:r>
              <a:rPr lang="en-US" sz="1800" dirty="0">
                <a:sym typeface="Symbol" pitchFamily="18" charset="2"/>
              </a:rPr>
              <a:t>of vertices in counter-clockwise order around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CH(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1</a:t>
            </a:r>
            <a:r>
              <a:rPr lang="en-US" sz="1800" dirty="0">
                <a:sym typeface="Symbol" pitchFamily="18" charset="2"/>
              </a:rPr>
              <a:t> = point in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>
                <a:sym typeface="Symbol" pitchFamily="18" charset="2"/>
              </a:rPr>
              <a:t> with smallest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 dirty="0">
                <a:sym typeface="Symbol" pitchFamily="18" charset="2"/>
              </a:rPr>
              <a:t> (break ties by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-coordinate)</a:t>
            </a:r>
            <a:endParaRPr lang="en-US" sz="1800" i="1" dirty="0">
              <a:solidFill>
                <a:srgbClr val="008380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>
                <a:sym typeface="Symbol" pitchFamily="18" charset="2"/>
              </a:rPr>
              <a:t> = point in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>
                <a:sym typeface="Symbol" pitchFamily="18" charset="2"/>
              </a:rPr>
              <a:t> with smallest angle to </a:t>
            </a:r>
            <a:r>
              <a:rPr lang="en-US" sz="1800" dirty="0">
                <a:solidFill>
                  <a:srgbClr val="00B050"/>
                </a:solidFill>
                <a:sym typeface="Symbol" pitchFamily="18" charset="2"/>
              </a:rPr>
              <a:t>horizontal line </a:t>
            </a:r>
            <a:r>
              <a:rPr lang="en-US" sz="1800" dirty="0">
                <a:sym typeface="Symbol" pitchFamily="18" charset="2"/>
              </a:rPr>
              <a:t>through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1</a:t>
            </a:r>
            <a:endParaRPr lang="en-US" sz="18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 = 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ym typeface="Symbol" pitchFamily="18" charset="2"/>
              </a:rPr>
              <a:t>do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0188" algn="l"/>
              </a:tabLst>
              <a:defRPr/>
            </a:pPr>
            <a:r>
              <a:rPr lang="en-US" sz="1800" dirty="0">
                <a:sym typeface="Symbol" pitchFamily="18" charset="2"/>
              </a:rPr>
              <a:t>	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++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0188" algn="l"/>
              </a:tabLst>
              <a:defRPr/>
            </a:pPr>
            <a:r>
              <a:rPr lang="en-US" sz="1800" dirty="0">
                <a:sym typeface="Symbol" pitchFamily="18" charset="2"/>
              </a:rPr>
              <a:t>	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= point with smallest angle to </a:t>
            </a:r>
            <a:r>
              <a:rPr lang="en-US" sz="1800" dirty="0">
                <a:solidFill>
                  <a:srgbClr val="00B050"/>
                </a:solidFill>
                <a:sym typeface="Symbol" pitchFamily="18" charset="2"/>
              </a:rPr>
              <a:t>line </a:t>
            </a:r>
            <a:r>
              <a:rPr lang="en-US" sz="1800" dirty="0">
                <a:sym typeface="Symbol" pitchFamily="18" charset="2"/>
              </a:rPr>
              <a:t>through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i-2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i-1</a:t>
            </a:r>
            <a:r>
              <a:rPr lang="en-US" sz="1800" dirty="0">
                <a:sym typeface="Symbol" pitchFamily="18" charset="2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0188" algn="l"/>
              </a:tabLst>
              <a:defRPr/>
            </a:pPr>
            <a:r>
              <a:rPr lang="en-US" sz="1800" dirty="0">
                <a:sym typeface="Symbol" pitchFamily="18" charset="2"/>
              </a:rPr>
              <a:t>} while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i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≠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1</a:t>
            </a:r>
            <a:endParaRPr lang="en-US" sz="1800" i="1" dirty="0">
              <a:solidFill>
                <a:srgbClr val="00838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299" name="Freeform 18"/>
          <p:cNvSpPr>
            <a:spLocks/>
          </p:cNvSpPr>
          <p:nvPr/>
        </p:nvSpPr>
        <p:spPr bwMode="auto">
          <a:xfrm>
            <a:off x="73025" y="1846263"/>
            <a:ext cx="1511300" cy="1443037"/>
          </a:xfrm>
          <a:custGeom>
            <a:avLst/>
            <a:gdLst>
              <a:gd name="T0" fmla="*/ 0 w 2325949"/>
              <a:gd name="T1" fmla="*/ 478321 h 2334158"/>
              <a:gd name="T2" fmla="*/ 138676 w 2325949"/>
              <a:gd name="T3" fmla="*/ 196756 h 2334158"/>
              <a:gd name="T4" fmla="*/ 667144 w 2325949"/>
              <a:gd name="T5" fmla="*/ 0 h 2334158"/>
              <a:gd name="T6" fmla="*/ 899521 w 2325949"/>
              <a:gd name="T7" fmla="*/ 149263 h 2334158"/>
              <a:gd name="T8" fmla="*/ 981977 w 2325949"/>
              <a:gd name="T9" fmla="*/ 386728 h 2334158"/>
              <a:gd name="T10" fmla="*/ 966985 w 2325949"/>
              <a:gd name="T11" fmla="*/ 590269 h 2334158"/>
              <a:gd name="T12" fmla="*/ 727112 w 2325949"/>
              <a:gd name="T13" fmla="*/ 780239 h 2334158"/>
              <a:gd name="T14" fmla="*/ 338107 w 2325949"/>
              <a:gd name="T15" fmla="*/ 891931 h 2334158"/>
              <a:gd name="T16" fmla="*/ 71212 w 2325949"/>
              <a:gd name="T17" fmla="*/ 654723 h 2334158"/>
              <a:gd name="T18" fmla="*/ 0 w 2325949"/>
              <a:gd name="T19" fmla="*/ 478321 h 23341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325949" h="2334158">
                <a:moveTo>
                  <a:pt x="0" y="1251752"/>
                </a:moveTo>
                <a:lnTo>
                  <a:pt x="328473" y="514905"/>
                </a:lnTo>
                <a:lnTo>
                  <a:pt x="1580225" y="0"/>
                </a:lnTo>
                <a:lnTo>
                  <a:pt x="2130640" y="390618"/>
                </a:lnTo>
                <a:lnTo>
                  <a:pt x="2325949" y="1012055"/>
                </a:lnTo>
                <a:lnTo>
                  <a:pt x="2290438" y="1544715"/>
                </a:lnTo>
                <a:lnTo>
                  <a:pt x="1722268" y="2041864"/>
                </a:lnTo>
                <a:lnTo>
                  <a:pt x="800854" y="2334158"/>
                </a:lnTo>
                <a:lnTo>
                  <a:pt x="168675" y="1713391"/>
                </a:lnTo>
                <a:lnTo>
                  <a:pt x="0" y="1251752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19"/>
          <p:cNvSpPr>
            <a:spLocks noChangeArrowheads="1"/>
          </p:cNvSpPr>
          <p:nvPr/>
        </p:nvSpPr>
        <p:spPr bwMode="auto">
          <a:xfrm>
            <a:off x="241300" y="21209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1" name="Oval 20"/>
          <p:cNvSpPr>
            <a:spLocks noChangeArrowheads="1"/>
          </p:cNvSpPr>
          <p:nvPr/>
        </p:nvSpPr>
        <p:spPr bwMode="auto">
          <a:xfrm>
            <a:off x="1063625" y="1800225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2" name="Oval 21"/>
          <p:cNvSpPr>
            <a:spLocks noChangeArrowheads="1"/>
          </p:cNvSpPr>
          <p:nvPr/>
        </p:nvSpPr>
        <p:spPr bwMode="auto">
          <a:xfrm>
            <a:off x="1412875" y="2041525"/>
            <a:ext cx="93663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3" name="Oval 22"/>
          <p:cNvSpPr>
            <a:spLocks noChangeArrowheads="1"/>
          </p:cNvSpPr>
          <p:nvPr/>
        </p:nvSpPr>
        <p:spPr bwMode="auto">
          <a:xfrm>
            <a:off x="1538288" y="2430463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4" name="Oval 23"/>
          <p:cNvSpPr>
            <a:spLocks noChangeArrowheads="1"/>
          </p:cNvSpPr>
          <p:nvPr/>
        </p:nvSpPr>
        <p:spPr bwMode="auto">
          <a:xfrm>
            <a:off x="1506538" y="276383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5" name="Oval 24"/>
          <p:cNvSpPr>
            <a:spLocks noChangeArrowheads="1"/>
          </p:cNvSpPr>
          <p:nvPr/>
        </p:nvSpPr>
        <p:spPr bwMode="auto">
          <a:xfrm>
            <a:off x="1141413" y="30607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6" name="Oval 25"/>
          <p:cNvSpPr>
            <a:spLocks noChangeArrowheads="1"/>
          </p:cNvSpPr>
          <p:nvPr/>
        </p:nvSpPr>
        <p:spPr bwMode="auto">
          <a:xfrm>
            <a:off x="546100" y="3241675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7" name="Oval 26"/>
          <p:cNvSpPr>
            <a:spLocks noChangeArrowheads="1"/>
          </p:cNvSpPr>
          <p:nvPr/>
        </p:nvSpPr>
        <p:spPr bwMode="auto">
          <a:xfrm>
            <a:off x="149225" y="2855913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8" name="Oval 27"/>
          <p:cNvSpPr>
            <a:spLocks noChangeArrowheads="1"/>
          </p:cNvSpPr>
          <p:nvPr/>
        </p:nvSpPr>
        <p:spPr bwMode="auto">
          <a:xfrm>
            <a:off x="33338" y="2576513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9" name="Oval 28"/>
          <p:cNvSpPr>
            <a:spLocks noChangeArrowheads="1"/>
          </p:cNvSpPr>
          <p:nvPr/>
        </p:nvSpPr>
        <p:spPr bwMode="auto">
          <a:xfrm>
            <a:off x="636588" y="266065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0" name="Oval 29"/>
          <p:cNvSpPr>
            <a:spLocks noChangeArrowheads="1"/>
          </p:cNvSpPr>
          <p:nvPr/>
        </p:nvSpPr>
        <p:spPr bwMode="auto">
          <a:xfrm>
            <a:off x="1009650" y="2643188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1" name="Oval 30"/>
          <p:cNvSpPr>
            <a:spLocks noChangeArrowheads="1"/>
          </p:cNvSpPr>
          <p:nvPr/>
        </p:nvSpPr>
        <p:spPr bwMode="auto">
          <a:xfrm>
            <a:off x="387350" y="283845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2" name="Oval 31"/>
          <p:cNvSpPr>
            <a:spLocks noChangeArrowheads="1"/>
          </p:cNvSpPr>
          <p:nvPr/>
        </p:nvSpPr>
        <p:spPr bwMode="auto">
          <a:xfrm>
            <a:off x="539750" y="22987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3" name="Oval 32"/>
          <p:cNvSpPr>
            <a:spLocks noChangeArrowheads="1"/>
          </p:cNvSpPr>
          <p:nvPr/>
        </p:nvSpPr>
        <p:spPr bwMode="auto">
          <a:xfrm>
            <a:off x="1019175" y="22098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4" name="Oval 33"/>
          <p:cNvSpPr>
            <a:spLocks noChangeArrowheads="1"/>
          </p:cNvSpPr>
          <p:nvPr/>
        </p:nvSpPr>
        <p:spPr bwMode="auto">
          <a:xfrm>
            <a:off x="993775" y="2913063"/>
            <a:ext cx="93663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5" name="Oval 34"/>
          <p:cNvSpPr>
            <a:spLocks noChangeArrowheads="1"/>
          </p:cNvSpPr>
          <p:nvPr/>
        </p:nvSpPr>
        <p:spPr bwMode="auto">
          <a:xfrm>
            <a:off x="1260475" y="2441575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8150" y="3241675"/>
            <a:ext cx="314325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i="1" kern="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q</a:t>
            </a:r>
            <a:r>
              <a:rPr lang="en-US" sz="1200" kern="0" baseline="-2500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1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152525" y="3001963"/>
            <a:ext cx="312738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i="1" kern="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q</a:t>
            </a:r>
            <a:r>
              <a:rPr lang="en-US" sz="1200" kern="0" baseline="-2500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2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501775" y="2536825"/>
            <a:ext cx="31432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i="1" kern="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q</a:t>
            </a:r>
            <a:r>
              <a:rPr lang="en-US" sz="1200" kern="0" baseline="-2500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3</a:t>
            </a:r>
            <a:endParaRPr lang="en-US" sz="1200" dirty="0"/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96875" y="4786313"/>
            <a:ext cx="84455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hn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 </a:t>
            </a:r>
            <a:r>
              <a:rPr lang="en-US" altLang="en-US" sz="2400"/>
              <a:t>and </a:t>
            </a:r>
            <a:r>
              <a:rPr lang="en-US" altLang="en-US" sz="2400" i="1">
                <a:solidFill>
                  <a:srgbClr val="008380"/>
                </a:solidFill>
              </a:rPr>
              <a:t>h</a:t>
            </a:r>
            <a:r>
              <a:rPr lang="en-US" altLang="en-US" sz="2400">
                <a:solidFill>
                  <a:srgbClr val="008380"/>
                </a:solidFill>
              </a:rPr>
              <a:t> = </a:t>
            </a:r>
            <a:r>
              <a:rPr lang="en-US" altLang="en-US" sz="2400"/>
              <a:t>#points on </a:t>
            </a:r>
            <a:r>
              <a:rPr lang="en-US" altLang="en-US" sz="2400">
                <a:solidFill>
                  <a:srgbClr val="008380"/>
                </a:solidFill>
              </a:rPr>
              <a:t>CH(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Output-sensitive algorithm</a:t>
            </a:r>
            <a:endParaRPr lang="en-US" altLang="en-US" sz="240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5389</TotalTime>
  <Words>963</Words>
  <Application>Microsoft Office PowerPoint</Application>
  <PresentationFormat>On-screen Show 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Symbol</vt:lpstr>
      <vt:lpstr>Times New Roman</vt:lpstr>
      <vt:lpstr>Default Design</vt:lpstr>
      <vt:lpstr>CMPS 3130/6130: Computational Geometry Spring 2020 </vt:lpstr>
      <vt:lpstr>Convex Hull Problem</vt:lpstr>
      <vt:lpstr>Convexity</vt:lpstr>
      <vt:lpstr>Convex Hull</vt:lpstr>
      <vt:lpstr>Convex Hull</vt:lpstr>
      <vt:lpstr>A First Try</vt:lpstr>
      <vt:lpstr>A First Try in d Dimensions</vt:lpstr>
      <vt:lpstr>Orientation Test / Halfplane Test</vt:lpstr>
      <vt:lpstr>Jarvis’ March (Gift Wrapping)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180</cp:revision>
  <dcterms:created xsi:type="dcterms:W3CDTF">2001-09-03T00:33:29Z</dcterms:created>
  <dcterms:modified xsi:type="dcterms:W3CDTF">2020-01-16T06:52:42Z</dcterms:modified>
</cp:coreProperties>
</file>