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2" r:id="rId2"/>
  </p:sldMasterIdLst>
  <p:notesMasterIdLst>
    <p:notesMasterId r:id="rId9"/>
  </p:notesMasterIdLst>
  <p:handoutMasterIdLst>
    <p:handoutMasterId r:id="rId10"/>
  </p:handoutMasterIdLst>
  <p:sldIdLst>
    <p:sldId id="284" r:id="rId3"/>
    <p:sldId id="285" r:id="rId4"/>
    <p:sldId id="286" r:id="rId5"/>
    <p:sldId id="287" r:id="rId6"/>
    <p:sldId id="289" r:id="rId7"/>
    <p:sldId id="288" r:id="rId8"/>
  </p:sldIdLst>
  <p:sldSz cx="9144000" cy="6858000" type="screen4x3"/>
  <p:notesSz cx="9601200" cy="7315200"/>
  <p:custDataLst>
    <p:tags r:id="rId11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37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00A0"/>
    <a:srgbClr val="008380"/>
    <a:srgbClr val="252593"/>
    <a:srgbClr val="3333CC"/>
    <a:srgbClr val="6600FF"/>
    <a:srgbClr val="0000CC"/>
    <a:srgbClr val="006600"/>
    <a:srgbClr val="FFCCCC"/>
    <a:srgbClr val="05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713" autoAdjust="0"/>
  </p:normalViewPr>
  <p:slideViewPr>
    <p:cSldViewPr snapToGrid="0">
      <p:cViewPr varScale="1">
        <p:scale>
          <a:sx n="137" d="100"/>
          <a:sy n="137" d="100"/>
        </p:scale>
        <p:origin x="792" y="132"/>
      </p:cViewPr>
      <p:guideLst>
        <p:guide orient="horz" pos="4319"/>
        <p:guide pos="37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fld id="{3B388886-3F09-4C8A-9A44-B5520F05B8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2267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fld id="{F4317E8F-F39E-4028-9B43-315AB0520F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50728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0739A2C-3C87-4530-9E13-CC1952563568}" type="slidenum">
              <a:rPr lang="en-US" altLang="en-US" sz="1300"/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 sz="130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4877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3/24/20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E722FC-029A-4507-A2D1-C01C4DDBA0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401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3/24/20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BABFA4-B6A6-4D1C-A195-A51A7F93CB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3013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0764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769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3/24/20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D52317-43EB-4D56-A179-5F52020D03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8769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770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937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133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273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2871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805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107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3/24/20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92E301-C64D-4D48-B1F8-79C9F160EB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45653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8959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9296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745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3/24/20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02F904-9855-4DC8-AECC-EA2F3FAA2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9428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3/24/20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EBC7F8-E5E0-4C43-9AA1-C52B6A9A59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6626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3/24/20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A9CAF1-B9B6-4776-9143-D0AADD64C2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1491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3/24/20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953A3B-5590-4860-96C3-745FBFAD50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3135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3/24/20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EA551-C9C2-477B-9F14-5FFB3DD26A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0227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3/24/20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A4948C-F98B-468B-9895-498B00913A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809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3/24/20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30810C-7279-4AC8-A18D-DC321DF6DC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4431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04800"/>
            <a:ext cx="7543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86677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3/24/20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8313" y="6477000"/>
            <a:ext cx="57975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2612A49-8560-49DC-B94A-421785D9368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3/24/20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CMPS 3130/6130 Computational Geometry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3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18" Type="http://schemas.openxmlformats.org/officeDocument/2006/relationships/image" Target="../media/image30.png"/><Relationship Id="rId26" Type="http://schemas.openxmlformats.org/officeDocument/2006/relationships/image" Target="../media/image38.png"/><Relationship Id="rId3" Type="http://schemas.openxmlformats.org/officeDocument/2006/relationships/image" Target="../media/image15.png"/><Relationship Id="rId21" Type="http://schemas.openxmlformats.org/officeDocument/2006/relationships/image" Target="../media/image33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29.png"/><Relationship Id="rId25" Type="http://schemas.openxmlformats.org/officeDocument/2006/relationships/image" Target="../media/image37.png"/><Relationship Id="rId2" Type="http://schemas.openxmlformats.org/officeDocument/2006/relationships/image" Target="../media/image14.png"/><Relationship Id="rId16" Type="http://schemas.openxmlformats.org/officeDocument/2006/relationships/image" Target="../media/image28.png"/><Relationship Id="rId20" Type="http://schemas.openxmlformats.org/officeDocument/2006/relationships/image" Target="../media/image3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24" Type="http://schemas.openxmlformats.org/officeDocument/2006/relationships/image" Target="../media/image36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23" Type="http://schemas.openxmlformats.org/officeDocument/2006/relationships/image" Target="../media/image35.png"/><Relationship Id="rId10" Type="http://schemas.openxmlformats.org/officeDocument/2006/relationships/image" Target="../media/image22.png"/><Relationship Id="rId19" Type="http://schemas.openxmlformats.org/officeDocument/2006/relationships/image" Target="../media/image31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Relationship Id="rId22" Type="http://schemas.openxmlformats.org/officeDocument/2006/relationships/image" Target="../media/image34.png"/><Relationship Id="rId27" Type="http://schemas.openxmlformats.org/officeDocument/2006/relationships/image" Target="../media/image3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3/24/20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48E4AA8-041B-455E-87C1-B8D0D01127EE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dirty="0">
                <a:solidFill>
                  <a:srgbClr val="009999"/>
                </a:solidFill>
              </a:rPr>
            </a:br>
            <a:r>
              <a:rPr lang="en-US" altLang="en-US" sz="2800" dirty="0">
                <a:solidFill>
                  <a:srgbClr val="009999"/>
                </a:solidFill>
              </a:rPr>
              <a:t>Spring 2020</a:t>
            </a:r>
            <a:endParaRPr lang="en-US" altLang="en-US" sz="2800" dirty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4000" b="1" i="1" dirty="0">
                <a:solidFill>
                  <a:schemeClr val="accent2"/>
                </a:solidFill>
              </a:rPr>
              <a:t>Point-Line Duality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b="1" dirty="0"/>
              <a:t>Carola </a:t>
            </a:r>
            <a:r>
              <a:rPr lang="en-US" altLang="en-US" sz="2800" b="1" dirty="0" err="1"/>
              <a:t>Wenk</a:t>
            </a:r>
            <a:endParaRPr lang="en-US" altLang="en-US" sz="28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9F547AC-A003-4E34-A352-7BC67D71241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82" t="9416" r="3087" b="3447"/>
          <a:stretch/>
        </p:blipFill>
        <p:spPr>
          <a:xfrm>
            <a:off x="2607468" y="1787813"/>
            <a:ext cx="4150520" cy="202667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09600" y="130175"/>
            <a:ext cx="7772400" cy="1470025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Point-Line Duality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932154" y="1246602"/>
                <a:ext cx="775830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Let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𝑃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𝑝</m:t>
                            </m:r>
                          </m:e>
                          <m:sub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,…, </m:t>
                        </m:r>
                        <m:sSub>
                          <m:sSubPr>
                            <m:ctrlP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𝑝</m:t>
                            </m:r>
                          </m:e>
                          <m:sub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⊆</m:t>
                    </m:r>
                    <m:sSup>
                      <m:sSup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/>
                            <a:cs typeface="+mn-cs"/>
                          </a:rPr>
                        </m:ctrlPr>
                      </m:sSup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Cambria Math"/>
                            <a:cs typeface="+mn-cs"/>
                          </a:rPr>
                          <m:t>ℝ</m:t>
                        </m:r>
                      </m:e>
                      <m:sup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/>
                            <a:cs typeface="+mn-cs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be a set of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𝑛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points. Now define a set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𝑃</m:t>
                        </m:r>
                      </m:e>
                      <m:sup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∗</m:t>
                        </m:r>
                      </m:sup>
                    </m:sSup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SupPr>
                          <m:e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𝑝</m:t>
                            </m:r>
                          </m:e>
                          <m:sub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  <m:sup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∗</m:t>
                            </m:r>
                          </m:sup>
                        </m:sSubSup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,…, </m:t>
                        </m:r>
                        <m:sSubSup>
                          <m:sSubSupPr>
                            <m:ctrlP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SupPr>
                          <m:e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𝑝</m:t>
                            </m:r>
                          </m:e>
                          <m:sub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𝑛</m:t>
                            </m:r>
                          </m:sub>
                          <m:sup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∗</m:t>
                            </m:r>
                          </m:sup>
                        </m:sSubSup>
                      </m:e>
                    </m:d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of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𝑛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lines as follows:</a:t>
                </a: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154" y="1246602"/>
                <a:ext cx="7758303" cy="646331"/>
              </a:xfrm>
              <a:prstGeom prst="rect">
                <a:avLst/>
              </a:prstGeom>
              <a:blipFill>
                <a:blip r:embed="rId2"/>
                <a:stretch>
                  <a:fillRect l="-707" t="-4673" b="-130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42873" y="1895511"/>
                <a:ext cx="2253793" cy="9452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Primal plane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Point: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𝑝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=(</m:t>
                    </m:r>
                    <m:sSub>
                      <m:sSub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𝑝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𝑥</m:t>
                        </m:r>
                      </m:sub>
                    </m:sSub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,</m:t>
                    </m:r>
                    <m:sSub>
                      <m:sSub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𝑝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𝑦</m:t>
                        </m:r>
                      </m:sub>
                    </m:sSub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)</m:t>
                    </m:r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Line: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𝑙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𝑚𝑥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+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𝑏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2873" y="1895511"/>
                <a:ext cx="2253793" cy="945259"/>
              </a:xfrm>
              <a:prstGeom prst="rect">
                <a:avLst/>
              </a:prstGeom>
              <a:blipFill>
                <a:blip r:embed="rId3"/>
                <a:stretch>
                  <a:fillRect l="-2432" t="-3871" b="-96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396839" y="1863245"/>
                <a:ext cx="2362406" cy="9452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Dual plane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Line: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𝑝</m:t>
                        </m:r>
                      </m:e>
                      <m:sup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∗</m:t>
                        </m:r>
                      </m:sup>
                    </m:sSup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=</m:t>
                    </m:r>
                    <m:sSub>
                      <m:sSub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𝑝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𝑥</m:t>
                        </m:r>
                      </m:sub>
                    </m:sSub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 −</m:t>
                    </m:r>
                    <m:sSub>
                      <m:sSub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𝑝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𝑦</m:t>
                        </m:r>
                      </m:sub>
                    </m:sSub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Point: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𝑙</m:t>
                        </m:r>
                      </m:e>
                      <m:sup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∗</m:t>
                        </m:r>
                      </m:sup>
                    </m:sSup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=(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𝑚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, −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𝑏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)</m:t>
                    </m:r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6839" y="1863245"/>
                <a:ext cx="2362406" cy="945259"/>
              </a:xfrm>
              <a:prstGeom prst="rect">
                <a:avLst/>
              </a:prstGeom>
              <a:blipFill>
                <a:blip r:embed="rId4"/>
                <a:stretch>
                  <a:fillRect l="-2062" t="-3871" b="-96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4AFC9ADD-9E21-4B6B-B696-B28B2F753342}"/>
              </a:ext>
            </a:extLst>
          </p:cNvPr>
          <p:cNvGrpSpPr/>
          <p:nvPr/>
        </p:nvGrpSpPr>
        <p:grpSpPr>
          <a:xfrm>
            <a:off x="932155" y="2840770"/>
            <a:ext cx="6816920" cy="3581400"/>
            <a:chOff x="932155" y="3136392"/>
            <a:chExt cx="6816920" cy="3581400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155" r="55941" b="26865"/>
            <a:stretch/>
          </p:blipFill>
          <p:spPr bwMode="auto">
            <a:xfrm>
              <a:off x="1066800" y="3136392"/>
              <a:ext cx="6682275" cy="358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1793182" y="5184914"/>
              <a:ext cx="385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</a:t>
              </a:r>
              <a:r>
                <a:rPr kumimoji="0" 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895600" y="5534440"/>
              <a:ext cx="385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</a:t>
              </a:r>
              <a:r>
                <a:rPr kumimoji="0" 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895600" y="4431792"/>
              <a:ext cx="385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</a:t>
              </a:r>
              <a:r>
                <a:rPr kumimoji="0" 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505200" y="5117592"/>
              <a:ext cx="385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</a:t>
              </a:r>
              <a:r>
                <a:rPr kumimoji="0" 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4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146434" y="3561326"/>
              <a:ext cx="5004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p*</a:t>
              </a:r>
              <a:r>
                <a:rPr kumimoji="0" 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414200" y="4689530"/>
              <a:ext cx="5004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p*</a:t>
              </a:r>
              <a:r>
                <a:rPr kumimoji="0" 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396839" y="6097833"/>
              <a:ext cx="5004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p*</a:t>
              </a:r>
              <a:r>
                <a:rPr kumimoji="0" 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4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300142" y="5513558"/>
              <a:ext cx="5004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p*</a:t>
              </a:r>
              <a:r>
                <a:rPr kumimoji="0" 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223280" y="3745992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000A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l</a:t>
              </a:r>
              <a:r>
                <a:rPr kumimoji="0" 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F000A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781800" y="5203409"/>
              <a:ext cx="4315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000A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l*</a:t>
              </a:r>
              <a:r>
                <a:rPr kumimoji="0" 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F000A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394885" y="4742426"/>
              <a:ext cx="4315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000A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l*</a:t>
              </a:r>
              <a:r>
                <a:rPr kumimoji="0" 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F000A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454136" y="4373094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000A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l</a:t>
              </a:r>
              <a:r>
                <a:rPr kumimoji="0" 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F000A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932155" y="4431792"/>
              <a:ext cx="3335045" cy="1600200"/>
            </a:xfrm>
            <a:prstGeom prst="line">
              <a:avLst/>
            </a:prstGeom>
            <a:ln w="25400">
              <a:solidFill>
                <a:srgbClr val="F00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1361242" y="3418259"/>
              <a:ext cx="2143958" cy="3299533"/>
            </a:xfrm>
            <a:prstGeom prst="line">
              <a:avLst/>
            </a:prstGeom>
            <a:ln w="25400">
              <a:solidFill>
                <a:srgbClr val="F00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>
              <a:spLocks noChangeAspect="1"/>
            </p:cNvSpPr>
            <p:nvPr/>
          </p:nvSpPr>
          <p:spPr>
            <a:xfrm>
              <a:off x="6710778" y="5416188"/>
              <a:ext cx="53266" cy="58698"/>
            </a:xfrm>
            <a:prstGeom prst="ellipse">
              <a:avLst/>
            </a:prstGeom>
            <a:solidFill>
              <a:srgbClr val="F000A0"/>
            </a:solidFill>
            <a:ln>
              <a:solidFill>
                <a:srgbClr val="F00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Oval 23"/>
            <p:cNvSpPr>
              <a:spLocks noChangeAspect="1"/>
            </p:cNvSpPr>
            <p:nvPr/>
          </p:nvSpPr>
          <p:spPr>
            <a:xfrm>
              <a:off x="5646892" y="4769568"/>
              <a:ext cx="53266" cy="58698"/>
            </a:xfrm>
            <a:prstGeom prst="ellipse">
              <a:avLst/>
            </a:prstGeom>
            <a:solidFill>
              <a:srgbClr val="F000A0"/>
            </a:solidFill>
            <a:ln>
              <a:solidFill>
                <a:srgbClr val="F00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EC188433-4521-4C2A-BAEE-81726F354EB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866775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3/24/20</a:t>
            </a:r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0F6829A0-F473-42CA-8789-595E8B1BB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8313" y="6477000"/>
            <a:ext cx="5797550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29" name="Slide Number Placeholder 5">
            <a:extLst>
              <a:ext uri="{FF2B5EF4-FFF2-40B4-BE49-F238E27FC236}">
                <a16:creationId xmlns:a16="http://schemas.microsoft.com/office/drawing/2014/main" id="{1E8AF8E3-3C2A-4B4F-BD8E-786CB1D78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10488" y="6477000"/>
            <a:ext cx="747712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48E4AA8-041B-455E-87C1-B8D0D01127EE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079675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30175"/>
            <a:ext cx="5372100" cy="1470025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Properties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55" r="55941" b="26865"/>
          <a:stretch/>
        </p:blipFill>
        <p:spPr bwMode="auto">
          <a:xfrm>
            <a:off x="1066800" y="1600200"/>
            <a:ext cx="6682275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93182" y="3648722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95600" y="399824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95600" y="289560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5200" y="358140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46434" y="2025134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p*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14200" y="3153338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p*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96839" y="4561641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p*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00142" y="3977366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p*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23280" y="2209800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00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00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81800" y="3667217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00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l*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00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94885" y="3206234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00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l*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00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54136" y="2836902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00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00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932155" y="2895600"/>
            <a:ext cx="3335045" cy="1600200"/>
          </a:xfrm>
          <a:prstGeom prst="line">
            <a:avLst/>
          </a:prstGeom>
          <a:ln w="25400">
            <a:solidFill>
              <a:srgbClr val="F00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1361242" y="1882067"/>
            <a:ext cx="2143958" cy="3299533"/>
          </a:xfrm>
          <a:prstGeom prst="line">
            <a:avLst/>
          </a:prstGeom>
          <a:ln w="25400">
            <a:solidFill>
              <a:srgbClr val="F00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>
            <a:spLocks noChangeAspect="1"/>
          </p:cNvSpPr>
          <p:nvPr/>
        </p:nvSpPr>
        <p:spPr>
          <a:xfrm>
            <a:off x="6710778" y="3879996"/>
            <a:ext cx="53266" cy="58698"/>
          </a:xfrm>
          <a:prstGeom prst="ellipse">
            <a:avLst/>
          </a:prstGeom>
          <a:solidFill>
            <a:srgbClr val="F000A0"/>
          </a:solidFill>
          <a:ln>
            <a:solidFill>
              <a:srgbClr val="F00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Oval 28"/>
          <p:cNvSpPr>
            <a:spLocks noChangeAspect="1"/>
          </p:cNvSpPr>
          <p:nvPr/>
        </p:nvSpPr>
        <p:spPr>
          <a:xfrm>
            <a:off x="5646892" y="3233376"/>
            <a:ext cx="53266" cy="58698"/>
          </a:xfrm>
          <a:prstGeom prst="ellipse">
            <a:avLst/>
          </a:prstGeom>
          <a:solidFill>
            <a:srgbClr val="F000A0"/>
          </a:solidFill>
          <a:ln>
            <a:solidFill>
              <a:srgbClr val="F00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932155" y="5486030"/>
                <a:ext cx="4086072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kumimoji="0" lang="en-US" sz="1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sSupPr>
                              <m:e>
                                <m:r>
                                  <a:rPr kumimoji="0" lang="en-US" sz="1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𝑝</m:t>
                                </m:r>
                              </m:e>
                              <m:sup>
                                <m:r>
                                  <a:rPr kumimoji="0" lang="en-US" sz="1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∗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∗</m:t>
                        </m:r>
                      </m:sup>
                    </m:sSup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𝑝</m:t>
                    </m:r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𝑝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∈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𝑙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 ⇔</m:t>
                    </m:r>
                    <m:sSup>
                      <m:sSup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/>
                            <a:cs typeface="+mn-cs"/>
                          </a:rPr>
                        </m:ctrlPr>
                      </m:sSup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Cambria Math"/>
                            <a:cs typeface="+mn-cs"/>
                          </a:rPr>
                          <m:t>𝑙</m:t>
                        </m:r>
                      </m:e>
                      <m:sup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Cambria Math"/>
                            <a:cs typeface="+mn-cs"/>
                          </a:rPr>
                          <m:t>∗</m:t>
                        </m:r>
                      </m:sup>
                    </m:sSup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Cambria Math"/>
                        <a:cs typeface="+mn-cs"/>
                      </a:rPr>
                      <m:t>∈</m:t>
                    </m:r>
                    <m:sSup>
                      <m:sSup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/>
                            <a:cs typeface="+mn-cs"/>
                          </a:rPr>
                        </m:ctrlPr>
                      </m:sSup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Cambria Math"/>
                            <a:cs typeface="+mn-cs"/>
                          </a:rPr>
                          <m:t>𝑝</m:t>
                        </m:r>
                      </m:e>
                      <m:sup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Cambria Math"/>
                            <a:cs typeface="+mn-cs"/>
                          </a:rPr>
                          <m:t>∗</m:t>
                        </m:r>
                      </m:sup>
                    </m:sSup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  <a:sym typeface="Symbol"/>
                  </a:rPr>
                  <a:t>  </a:t>
                </a:r>
                <a:r>
                  <a:rPr kumimoji="0" lang="en-US" sz="1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  <a:sym typeface="Symbol"/>
                  </a:rPr>
                  <a:t>incidence-preserving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  <a:sym typeface="Symbol"/>
                      </a:rPr>
                      <m:t>𝑝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  <a:sym typeface="Symbol"/>
                  </a:rPr>
                  <a:t> lies above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  <a:sym typeface="Symbol"/>
                      </a:rPr>
                      <m:t>𝑙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  <a:sym typeface="Symbol"/>
                      </a:rPr>
                      <m:t> ⇔</m:t>
                    </m:r>
                    <m:sSup>
                      <m:sSup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/>
                            <a:cs typeface="+mn-cs"/>
                            <a:sym typeface="Symbol"/>
                          </a:rPr>
                        </m:ctrlPr>
                      </m:sSup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Cambria Math"/>
                            <a:cs typeface="+mn-cs"/>
                            <a:sym typeface="Symbol"/>
                          </a:rPr>
                          <m:t>𝑙</m:t>
                        </m:r>
                      </m:e>
                      <m:sup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Cambria Math"/>
                            <a:cs typeface="+mn-cs"/>
                            <a:sym typeface="Symbol"/>
                          </a:rPr>
                          <m:t>∗</m:t>
                        </m:r>
                      </m:sup>
                    </m:sSup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  <a:sym typeface="Symbol"/>
                  </a:rPr>
                  <a:t> lies above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/>
                          </a:rPr>
                        </m:ctrlPr>
                      </m:sSup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  <a:sym typeface="Symbol"/>
                          </a:rPr>
                          <m:t>𝑝</m:t>
                        </m:r>
                      </m:e>
                      <m:sup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  <a:sym typeface="Symbol"/>
                          </a:rPr>
                          <m:t>∗</m:t>
                        </m:r>
                      </m:sup>
                    </m:sSup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155" y="5486030"/>
                <a:ext cx="4086072" cy="923330"/>
              </a:xfrm>
              <a:prstGeom prst="rect">
                <a:avLst/>
              </a:prstGeom>
              <a:blipFill>
                <a:blip r:embed="rId3"/>
                <a:stretch>
                  <a:fillRect l="-1045" t="-1987" r="-448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1242874" y="1278384"/>
            <a:ext cx="935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Primal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396839" y="1246118"/>
            <a:ext cx="935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Dual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98187" y="5499442"/>
            <a:ext cx="3618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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 l*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2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p*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p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3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is above l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1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 l*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1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is above p*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3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A9D5070E-D60C-42E9-8EE2-07C582F896F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866775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3/24/20</a:t>
            </a: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75B62FD1-9A30-48FB-9B08-24E15F991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8313" y="6477000"/>
            <a:ext cx="5797550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33" name="Slide Number Placeholder 5">
            <a:extLst>
              <a:ext uri="{FF2B5EF4-FFF2-40B4-BE49-F238E27FC236}">
                <a16:creationId xmlns:a16="http://schemas.microsoft.com/office/drawing/2014/main" id="{A22974F1-F1D0-4261-A1D0-E20AF8586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10488" y="6477000"/>
            <a:ext cx="747712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48E4AA8-041B-455E-87C1-B8D0D01127EE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34F9B36-F460-44B9-AD67-4A3DF73EE08C}"/>
                  </a:ext>
                </a:extLst>
              </p:cNvPr>
              <p:cNvSpPr txBox="1"/>
              <p:nvPr/>
            </p:nvSpPr>
            <p:spPr>
              <a:xfrm>
                <a:off x="4864514" y="-42063"/>
                <a:ext cx="2253793" cy="9452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Primal plane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Point: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𝑝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=(</m:t>
                    </m:r>
                    <m:sSub>
                      <m:sSub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𝑝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𝑥</m:t>
                        </m:r>
                      </m:sub>
                    </m:sSub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,</m:t>
                    </m:r>
                    <m:sSub>
                      <m:sSub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𝑝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𝑦</m:t>
                        </m:r>
                      </m:sub>
                    </m:sSub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)</m:t>
                    </m:r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Line: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𝑙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𝑚𝑥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+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𝑏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34F9B36-F460-44B9-AD67-4A3DF73EE0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4514" y="-42063"/>
                <a:ext cx="2253793" cy="945259"/>
              </a:xfrm>
              <a:prstGeom prst="rect">
                <a:avLst/>
              </a:prstGeom>
              <a:blipFill>
                <a:blip r:embed="rId4"/>
                <a:stretch>
                  <a:fillRect l="-2432" t="-3226" b="-96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5E3D93C-ED1E-42EC-A1F6-1A257D329D78}"/>
                  </a:ext>
                </a:extLst>
              </p:cNvPr>
              <p:cNvSpPr txBox="1"/>
              <p:nvPr/>
            </p:nvSpPr>
            <p:spPr>
              <a:xfrm>
                <a:off x="6827669" y="-37300"/>
                <a:ext cx="2362406" cy="9452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Dual plane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Line: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𝑝</m:t>
                        </m:r>
                      </m:e>
                      <m:sup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∗</m:t>
                        </m:r>
                      </m:sup>
                    </m:sSup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=</m:t>
                    </m:r>
                    <m:sSub>
                      <m:sSub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𝑝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𝑥</m:t>
                        </m:r>
                      </m:sub>
                    </m:sSub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 −</m:t>
                    </m:r>
                    <m:sSub>
                      <m:sSub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𝑝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𝑦</m:t>
                        </m:r>
                      </m:sub>
                    </m:sSub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Point: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𝑙</m:t>
                        </m:r>
                      </m:e>
                      <m:sup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∗</m:t>
                        </m:r>
                      </m:sup>
                    </m:sSup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=(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𝑚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, −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𝑏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)</m:t>
                    </m:r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5E3D93C-ED1E-42EC-A1F6-1A257D329D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7669" y="-37300"/>
                <a:ext cx="2362406" cy="945259"/>
              </a:xfrm>
              <a:prstGeom prst="rect">
                <a:avLst/>
              </a:prstGeom>
              <a:blipFill>
                <a:blip r:embed="rId5"/>
                <a:stretch>
                  <a:fillRect l="-2062" t="-3871" b="-96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EA39A46-BD10-4FBE-A9DB-999F08482ADE}"/>
              </a:ext>
            </a:extLst>
          </p:cNvPr>
          <p:cNvCxnSpPr>
            <a:cxnSpLocks/>
          </p:cNvCxnSpPr>
          <p:nvPr/>
        </p:nvCxnSpPr>
        <p:spPr>
          <a:xfrm>
            <a:off x="4897296" y="-5834"/>
            <a:ext cx="0" cy="9090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B7A3EA8-4862-4441-8560-4FA81A3C1F15}"/>
              </a:ext>
            </a:extLst>
          </p:cNvPr>
          <p:cNvCxnSpPr>
            <a:cxnSpLocks/>
          </p:cNvCxnSpPr>
          <p:nvPr/>
        </p:nvCxnSpPr>
        <p:spPr>
          <a:xfrm>
            <a:off x="4897296" y="903196"/>
            <a:ext cx="42754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789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30175"/>
            <a:ext cx="5854694" cy="1470025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Properties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242874" y="1278384"/>
            <a:ext cx="935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Primal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396839" y="1246118"/>
            <a:ext cx="935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Dual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" t="49523" r="57201" b="13202"/>
          <a:stretch/>
        </p:blipFill>
        <p:spPr bwMode="auto">
          <a:xfrm>
            <a:off x="1221638" y="1762065"/>
            <a:ext cx="6174028" cy="3285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1785866" y="3538994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888284" y="388852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454136" y="2836902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00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00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1243584" y="3174797"/>
            <a:ext cx="2999232" cy="1038758"/>
          </a:xfrm>
          <a:prstGeom prst="line">
            <a:avLst/>
          </a:prstGeom>
          <a:ln w="25400">
            <a:solidFill>
              <a:srgbClr val="F00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831881" y="2259220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p*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472722" y="3804391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p*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460722" y="3440320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00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l*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00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</a:p>
        </p:txBody>
      </p:sp>
      <p:sp>
        <p:nvSpPr>
          <p:cNvPr id="36" name="Oval 35"/>
          <p:cNvSpPr>
            <a:spLocks noChangeAspect="1"/>
          </p:cNvSpPr>
          <p:nvPr/>
        </p:nvSpPr>
        <p:spPr>
          <a:xfrm>
            <a:off x="5643996" y="3327508"/>
            <a:ext cx="53266" cy="58698"/>
          </a:xfrm>
          <a:prstGeom prst="ellipse">
            <a:avLst/>
          </a:prstGeom>
          <a:solidFill>
            <a:srgbClr val="F000A0"/>
          </a:solidFill>
          <a:ln>
            <a:solidFill>
              <a:srgbClr val="F00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9EF3E001-63E1-4F6C-A0A3-C00E2CE2764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866775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3/24/20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353B6CA3-0638-48B0-96CB-E5A199B26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8313" y="6477000"/>
            <a:ext cx="5797550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416AA292-EA14-42A5-BCDA-A33A29639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10488" y="6477000"/>
            <a:ext cx="747712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48E4AA8-041B-455E-87C1-B8D0D01127EE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3005DA0-3694-4FD8-9AC8-A9E08F6ECC98}"/>
                  </a:ext>
                </a:extLst>
              </p:cNvPr>
              <p:cNvSpPr txBox="1"/>
              <p:nvPr/>
            </p:nvSpPr>
            <p:spPr>
              <a:xfrm>
                <a:off x="1221638" y="5299704"/>
                <a:ext cx="253502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lvl="0" indent="-285750" algn="l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Points</a:t>
                </a:r>
                <a14:m>
                  <m:oMath xmlns:m="http://schemas.openxmlformats.org/officeDocument/2006/math">
                    <m:r>
                      <a:rPr kumimoji="0" lang="en-US" sz="1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sSub>
                      <m:sSub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𝑝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 lie </a:t>
                </a:r>
                <a:br>
                  <a:rPr lang="en-US" sz="1800" dirty="0">
                    <a:solidFill>
                      <a:prstClr val="black"/>
                    </a:solidFill>
                    <a:latin typeface="Calibri"/>
                  </a:rPr>
                </a:br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on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3005DA0-3694-4FD8-9AC8-A9E08F6ECC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1638" y="5299704"/>
                <a:ext cx="2535022" cy="646331"/>
              </a:xfrm>
              <a:prstGeom prst="rect">
                <a:avLst/>
              </a:prstGeom>
              <a:blipFill>
                <a:blip r:embed="rId3"/>
                <a:stretch>
                  <a:fillRect l="-1442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D56E0FF-80CA-4EAF-AAD6-0CBB4233F984}"/>
                  </a:ext>
                </a:extLst>
              </p:cNvPr>
              <p:cNvSpPr txBox="1"/>
              <p:nvPr/>
            </p:nvSpPr>
            <p:spPr>
              <a:xfrm>
                <a:off x="4384068" y="5343240"/>
                <a:ext cx="273301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lvl="0" indent="-285750" algn="l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Lines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Sup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𝑝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sub>
                      <m:sup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∗</m:t>
                        </m:r>
                      </m:sup>
                    </m:sSubSup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sz="1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 contain </a:t>
                </a:r>
                <a:br>
                  <a:rPr lang="en-US" sz="1800" dirty="0">
                    <a:solidFill>
                      <a:prstClr val="black"/>
                    </a:solidFill>
                    <a:latin typeface="Calibri"/>
                  </a:rPr>
                </a:br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point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1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D56E0FF-80CA-4EAF-AAD6-0CBB4233F9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4068" y="5343240"/>
                <a:ext cx="2733012" cy="646331"/>
              </a:xfrm>
              <a:prstGeom prst="rect">
                <a:avLst/>
              </a:prstGeom>
              <a:blipFill>
                <a:blip r:embed="rId4"/>
                <a:stretch>
                  <a:fillRect l="-1336" t="-5660" r="-223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09A8751-81C2-444B-BB3F-B7FD4CE29FC4}"/>
                  </a:ext>
                </a:extLst>
              </p:cNvPr>
              <p:cNvSpPr txBox="1"/>
              <p:nvPr/>
            </p:nvSpPr>
            <p:spPr>
              <a:xfrm>
                <a:off x="4864514" y="-42063"/>
                <a:ext cx="2253793" cy="9452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Primal plane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Point: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𝑝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=(</m:t>
                    </m:r>
                    <m:sSub>
                      <m:sSub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𝑝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𝑥</m:t>
                        </m:r>
                      </m:sub>
                    </m:sSub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,</m:t>
                    </m:r>
                    <m:sSub>
                      <m:sSub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𝑝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𝑦</m:t>
                        </m:r>
                      </m:sub>
                    </m:sSub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)</m:t>
                    </m:r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Line: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𝑙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𝑚𝑥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+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𝑏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09A8751-81C2-444B-BB3F-B7FD4CE29F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4514" y="-42063"/>
                <a:ext cx="2253793" cy="945259"/>
              </a:xfrm>
              <a:prstGeom prst="rect">
                <a:avLst/>
              </a:prstGeom>
              <a:blipFill>
                <a:blip r:embed="rId5"/>
                <a:stretch>
                  <a:fillRect l="-2432" t="-3226" b="-96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9E9EFBB-91D2-477E-B861-33C8EA914886}"/>
                  </a:ext>
                </a:extLst>
              </p:cNvPr>
              <p:cNvSpPr txBox="1"/>
              <p:nvPr/>
            </p:nvSpPr>
            <p:spPr>
              <a:xfrm>
                <a:off x="6827669" y="-37300"/>
                <a:ext cx="2362406" cy="9452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Dual plane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Line: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𝑝</m:t>
                        </m:r>
                      </m:e>
                      <m:sup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∗</m:t>
                        </m:r>
                      </m:sup>
                    </m:sSup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=</m:t>
                    </m:r>
                    <m:sSub>
                      <m:sSub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𝑝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𝑥</m:t>
                        </m:r>
                      </m:sub>
                    </m:sSub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 −</m:t>
                    </m:r>
                    <m:sSub>
                      <m:sSub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𝑝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𝑦</m:t>
                        </m:r>
                      </m:sub>
                    </m:sSub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Point: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𝑙</m:t>
                        </m:r>
                      </m:e>
                      <m:sup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∗</m:t>
                        </m:r>
                      </m:sup>
                    </m:sSup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=(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𝑚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, −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𝑏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)</m:t>
                    </m:r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9E9EFBB-91D2-477E-B861-33C8EA9148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7669" y="-37300"/>
                <a:ext cx="2362406" cy="945259"/>
              </a:xfrm>
              <a:prstGeom prst="rect">
                <a:avLst/>
              </a:prstGeom>
              <a:blipFill>
                <a:blip r:embed="rId6"/>
                <a:stretch>
                  <a:fillRect l="-2062" t="-3871" b="-96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E409BC5-020E-4EEE-8FAB-7897D9A961BD}"/>
              </a:ext>
            </a:extLst>
          </p:cNvPr>
          <p:cNvCxnSpPr>
            <a:cxnSpLocks/>
          </p:cNvCxnSpPr>
          <p:nvPr/>
        </p:nvCxnSpPr>
        <p:spPr>
          <a:xfrm>
            <a:off x="4897296" y="-5834"/>
            <a:ext cx="0" cy="9090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1D696A2-3116-4B99-871A-A5508359BAE4}"/>
              </a:ext>
            </a:extLst>
          </p:cNvPr>
          <p:cNvCxnSpPr>
            <a:cxnSpLocks/>
          </p:cNvCxnSpPr>
          <p:nvPr/>
        </p:nvCxnSpPr>
        <p:spPr>
          <a:xfrm>
            <a:off x="4897296" y="903196"/>
            <a:ext cx="42754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1348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Picture 60">
            <a:extLst>
              <a:ext uri="{FF2B5EF4-FFF2-40B4-BE49-F238E27FC236}">
                <a16:creationId xmlns:a16="http://schemas.microsoft.com/office/drawing/2014/main" id="{FEB4407D-82A3-4E52-808A-45D990A96F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4660" y="1451816"/>
            <a:ext cx="6126878" cy="3059680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09600" y="130175"/>
            <a:ext cx="7772400" cy="1470025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Point-Line Duality Puzzle</a:t>
            </a:r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EC188433-4521-4C2A-BAEE-81726F354EB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866775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3/24/20</a:t>
            </a:r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0F6829A0-F473-42CA-8789-595E8B1BB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8313" y="6477000"/>
            <a:ext cx="5797550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CMPS 3130/6130 Computational Geometry</a:t>
            </a:r>
          </a:p>
        </p:txBody>
      </p:sp>
      <p:sp>
        <p:nvSpPr>
          <p:cNvPr id="29" name="Slide Number Placeholder 5">
            <a:extLst>
              <a:ext uri="{FF2B5EF4-FFF2-40B4-BE49-F238E27FC236}">
                <a16:creationId xmlns:a16="http://schemas.microsoft.com/office/drawing/2014/main" id="{1E8AF8E3-3C2A-4B4F-BD8E-786CB1D78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10488" y="6477000"/>
            <a:ext cx="747712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48E4AA8-041B-455E-87C1-B8D0D01127EE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3E33138-E94B-41CD-A3AB-64BE453DC468}"/>
              </a:ext>
            </a:extLst>
          </p:cNvPr>
          <p:cNvSpPr txBox="1"/>
          <p:nvPr/>
        </p:nvSpPr>
        <p:spPr>
          <a:xfrm>
            <a:off x="1394519" y="1696844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00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00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0C1384F-3189-4CEE-BED7-461B70310782}"/>
              </a:ext>
            </a:extLst>
          </p:cNvPr>
          <p:cNvCxnSpPr>
            <a:cxnSpLocks/>
          </p:cNvCxnSpPr>
          <p:nvPr/>
        </p:nvCxnSpPr>
        <p:spPr>
          <a:xfrm>
            <a:off x="1386587" y="1950177"/>
            <a:ext cx="2522081" cy="2540417"/>
          </a:xfrm>
          <a:prstGeom prst="line">
            <a:avLst/>
          </a:prstGeom>
          <a:ln w="25400">
            <a:solidFill>
              <a:srgbClr val="F00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08D87EE-BC2C-4202-9E33-7CB52C5A3B8D}"/>
              </a:ext>
            </a:extLst>
          </p:cNvPr>
          <p:cNvSpPr txBox="1"/>
          <p:nvPr/>
        </p:nvSpPr>
        <p:spPr>
          <a:xfrm>
            <a:off x="3448850" y="1708751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00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00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3BC75AF3-7707-4B52-9472-BEF444111CA8}"/>
              </a:ext>
            </a:extLst>
          </p:cNvPr>
          <p:cNvCxnSpPr>
            <a:cxnSpLocks/>
          </p:cNvCxnSpPr>
          <p:nvPr/>
        </p:nvCxnSpPr>
        <p:spPr>
          <a:xfrm flipV="1">
            <a:off x="2647950" y="1437169"/>
            <a:ext cx="1492250" cy="3053425"/>
          </a:xfrm>
          <a:prstGeom prst="line">
            <a:avLst/>
          </a:prstGeom>
          <a:ln w="25400">
            <a:solidFill>
              <a:srgbClr val="F00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FF95C72D-381C-4C05-BD6A-62422CA143A3}"/>
              </a:ext>
            </a:extLst>
          </p:cNvPr>
          <p:cNvSpPr txBox="1"/>
          <p:nvPr/>
        </p:nvSpPr>
        <p:spPr>
          <a:xfrm>
            <a:off x="2120833" y="1524085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B2A53D2-39D5-4927-9081-B224BA687612}"/>
              </a:ext>
            </a:extLst>
          </p:cNvPr>
          <p:cNvSpPr txBox="1"/>
          <p:nvPr/>
        </p:nvSpPr>
        <p:spPr>
          <a:xfrm>
            <a:off x="3097135" y="3397022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BB46669-E792-497C-B30B-CE0DE5A9F6B9}"/>
              </a:ext>
            </a:extLst>
          </p:cNvPr>
          <p:cNvSpPr txBox="1"/>
          <p:nvPr/>
        </p:nvSpPr>
        <p:spPr>
          <a:xfrm>
            <a:off x="1608137" y="3364304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8781220-189B-48F8-AD1E-F7497D73223C}"/>
              </a:ext>
            </a:extLst>
          </p:cNvPr>
          <p:cNvSpPr txBox="1"/>
          <p:nvPr/>
        </p:nvSpPr>
        <p:spPr>
          <a:xfrm>
            <a:off x="2881968" y="2602183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058C955-683E-42C0-879C-CFD9C86AA789}"/>
              </a:ext>
            </a:extLst>
          </p:cNvPr>
          <p:cNvSpPr>
            <a:spLocks noChangeAspect="1"/>
          </p:cNvSpPr>
          <p:nvPr/>
        </p:nvSpPr>
        <p:spPr>
          <a:xfrm>
            <a:off x="2356669" y="1904553"/>
            <a:ext cx="53266" cy="5869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5FC6889B-E8A9-4565-9688-B40F644ECF22}"/>
              </a:ext>
            </a:extLst>
          </p:cNvPr>
          <p:cNvSpPr>
            <a:spLocks noChangeAspect="1"/>
          </p:cNvSpPr>
          <p:nvPr/>
        </p:nvSpPr>
        <p:spPr>
          <a:xfrm>
            <a:off x="1858009" y="3418925"/>
            <a:ext cx="53266" cy="5869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783BEB70-E117-4DED-BBE7-38E032457B83}"/>
              </a:ext>
            </a:extLst>
          </p:cNvPr>
          <p:cNvSpPr>
            <a:spLocks noChangeAspect="1"/>
          </p:cNvSpPr>
          <p:nvPr/>
        </p:nvSpPr>
        <p:spPr>
          <a:xfrm>
            <a:off x="3043869" y="3603591"/>
            <a:ext cx="53266" cy="5869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6917FF4B-C6EB-4592-9BEF-9B1C66EBC1EA}"/>
              </a:ext>
            </a:extLst>
          </p:cNvPr>
          <p:cNvSpPr>
            <a:spLocks noChangeAspect="1"/>
          </p:cNvSpPr>
          <p:nvPr/>
        </p:nvSpPr>
        <p:spPr>
          <a:xfrm>
            <a:off x="2867659" y="2923702"/>
            <a:ext cx="53266" cy="5869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8AE93AF-35FF-4C1B-AD53-392F9D75DC6B}"/>
              </a:ext>
            </a:extLst>
          </p:cNvPr>
          <p:cNvSpPr txBox="1"/>
          <p:nvPr/>
        </p:nvSpPr>
        <p:spPr>
          <a:xfrm>
            <a:off x="4840391" y="3137640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p*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20B3A4C-911E-41A5-96C8-A495C8837016}"/>
              </a:ext>
            </a:extLst>
          </p:cNvPr>
          <p:cNvSpPr txBox="1"/>
          <p:nvPr/>
        </p:nvSpPr>
        <p:spPr>
          <a:xfrm>
            <a:off x="6190486" y="1737859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p*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74F8A1B-3709-40DF-98C8-E86955159100}"/>
              </a:ext>
            </a:extLst>
          </p:cNvPr>
          <p:cNvSpPr txBox="1"/>
          <p:nvPr/>
        </p:nvSpPr>
        <p:spPr>
          <a:xfrm>
            <a:off x="6792331" y="2595381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p*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A1C3EC4-195F-4935-A316-64F497197B36}"/>
              </a:ext>
            </a:extLst>
          </p:cNvPr>
          <p:cNvSpPr txBox="1"/>
          <p:nvPr/>
        </p:nvSpPr>
        <p:spPr>
          <a:xfrm>
            <a:off x="6772525" y="152068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00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l*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00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FA24E18-1E9B-4001-A9D9-21BA6B1540D0}"/>
              </a:ext>
            </a:extLst>
          </p:cNvPr>
          <p:cNvSpPr txBox="1"/>
          <p:nvPr/>
        </p:nvSpPr>
        <p:spPr>
          <a:xfrm>
            <a:off x="5256000" y="2054440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00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l*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00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C970513D-8B9E-48B4-A5A2-E64AEFBDD4AE}"/>
              </a:ext>
            </a:extLst>
          </p:cNvPr>
          <p:cNvCxnSpPr>
            <a:cxnSpLocks/>
          </p:cNvCxnSpPr>
          <p:nvPr/>
        </p:nvCxnSpPr>
        <p:spPr>
          <a:xfrm>
            <a:off x="4456242" y="2446775"/>
            <a:ext cx="1993794" cy="2043819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411380B5-90FC-4B2D-9BCC-4EDC1F9AD055}"/>
              </a:ext>
            </a:extLst>
          </p:cNvPr>
          <p:cNvSpPr txBox="1"/>
          <p:nvPr/>
        </p:nvSpPr>
        <p:spPr>
          <a:xfrm>
            <a:off x="6098986" y="2410715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p*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8B12E2E-EFB6-49E2-8C43-26809C06C0E4}"/>
              </a:ext>
            </a:extLst>
          </p:cNvPr>
          <p:cNvCxnSpPr>
            <a:cxnSpLocks/>
          </p:cNvCxnSpPr>
          <p:nvPr/>
        </p:nvCxnSpPr>
        <p:spPr>
          <a:xfrm>
            <a:off x="5471764" y="1452437"/>
            <a:ext cx="1489892" cy="3038157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44DE33C1-5ABA-42D6-A4DB-1DA56129505A}"/>
              </a:ext>
            </a:extLst>
          </p:cNvPr>
          <p:cNvCxnSpPr>
            <a:cxnSpLocks/>
          </p:cNvCxnSpPr>
          <p:nvPr/>
        </p:nvCxnSpPr>
        <p:spPr>
          <a:xfrm flipV="1">
            <a:off x="4456242" y="1756878"/>
            <a:ext cx="3079621" cy="1050758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3C87CEC6-2278-41A8-9BD6-06E2D06CEF22}"/>
              </a:ext>
            </a:extLst>
          </p:cNvPr>
          <p:cNvCxnSpPr>
            <a:cxnSpLocks/>
          </p:cNvCxnSpPr>
          <p:nvPr/>
        </p:nvCxnSpPr>
        <p:spPr>
          <a:xfrm>
            <a:off x="4456242" y="2953051"/>
            <a:ext cx="3089586" cy="0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>
            <a:extLst>
              <a:ext uri="{FF2B5EF4-FFF2-40B4-BE49-F238E27FC236}">
                <a16:creationId xmlns:a16="http://schemas.microsoft.com/office/drawing/2014/main" id="{464FB163-292C-4005-8B1F-5F5B2BDBB7B5}"/>
              </a:ext>
            </a:extLst>
          </p:cNvPr>
          <p:cNvSpPr>
            <a:spLocks noChangeAspect="1"/>
          </p:cNvSpPr>
          <p:nvPr/>
        </p:nvSpPr>
        <p:spPr>
          <a:xfrm>
            <a:off x="6961656" y="1904553"/>
            <a:ext cx="53266" cy="58698"/>
          </a:xfrm>
          <a:prstGeom prst="ellipse">
            <a:avLst/>
          </a:prstGeom>
          <a:solidFill>
            <a:srgbClr val="F000A0"/>
          </a:solidFill>
          <a:ln>
            <a:solidFill>
              <a:srgbClr val="F00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F7AC4228-67E0-4505-B113-5ECF795FD480}"/>
              </a:ext>
            </a:extLst>
          </p:cNvPr>
          <p:cNvSpPr>
            <a:spLocks noChangeAspect="1"/>
          </p:cNvSpPr>
          <p:nvPr/>
        </p:nvSpPr>
        <p:spPr>
          <a:xfrm>
            <a:off x="5445131" y="2417426"/>
            <a:ext cx="53266" cy="58698"/>
          </a:xfrm>
          <a:prstGeom prst="ellipse">
            <a:avLst/>
          </a:prstGeom>
          <a:solidFill>
            <a:srgbClr val="F000A0"/>
          </a:solidFill>
          <a:ln>
            <a:solidFill>
              <a:srgbClr val="F00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8EE6A8D2-9CC0-40CF-8910-F531CF73DC28}"/>
                  </a:ext>
                </a:extLst>
              </p:cNvPr>
              <p:cNvSpPr txBox="1"/>
              <p:nvPr/>
            </p:nvSpPr>
            <p:spPr>
              <a:xfrm>
                <a:off x="2586122" y="4681946"/>
                <a:ext cx="3478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R="0" lvl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Symbol"/>
                            </a:rPr>
                          </m:ctrlPr>
                        </m:sSubPr>
                        <m:e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  <a:sym typeface="Symbol"/>
                            </a:rPr>
                            <m:t>𝑝</m:t>
                          </m:r>
                        </m:e>
                        <m: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Symbol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8EE6A8D2-9CC0-40CF-8910-F531CF73DC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22" y="4681946"/>
                <a:ext cx="347889" cy="369332"/>
              </a:xfrm>
              <a:prstGeom prst="rect">
                <a:avLst/>
              </a:prstGeom>
              <a:blipFill>
                <a:blip r:embed="rId3"/>
                <a:stretch>
                  <a:fillRect r="-5263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Rectangle 91">
            <a:extLst>
              <a:ext uri="{FF2B5EF4-FFF2-40B4-BE49-F238E27FC236}">
                <a16:creationId xmlns:a16="http://schemas.microsoft.com/office/drawing/2014/main" id="{7751D90B-722B-443D-AE03-5F16B310E613}"/>
              </a:ext>
            </a:extLst>
          </p:cNvPr>
          <p:cNvSpPr/>
          <p:nvPr/>
        </p:nvSpPr>
        <p:spPr>
          <a:xfrm>
            <a:off x="2841772" y="4720627"/>
            <a:ext cx="11191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prstClr val="black"/>
                </a:solidFill>
                <a:latin typeface="Calibri"/>
                <a:sym typeface="Symbol"/>
              </a:rPr>
              <a:t>lies above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6F934B86-20D7-4737-BC53-F370CDC2A6A6}"/>
                  </a:ext>
                </a:extLst>
              </p:cNvPr>
              <p:cNvSpPr/>
              <p:nvPr/>
            </p:nvSpPr>
            <p:spPr>
              <a:xfrm>
                <a:off x="3822941" y="4720627"/>
                <a:ext cx="4165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  <a:sym typeface="Symbol"/>
                            </a:rPr>
                            <m:t>𝑙</m:t>
                          </m:r>
                        </m:e>
                        <m:sub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6F934B86-20D7-4737-BC53-F370CDC2A6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2941" y="4720627"/>
                <a:ext cx="416524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8166DF9F-76B3-400C-A652-762D5318F897}"/>
                  </a:ext>
                </a:extLst>
              </p:cNvPr>
              <p:cNvSpPr txBox="1"/>
              <p:nvPr/>
            </p:nvSpPr>
            <p:spPr>
              <a:xfrm>
                <a:off x="2576586" y="5012597"/>
                <a:ext cx="3478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R="0" lvl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Symbol"/>
                            </a:rPr>
                          </m:ctrlPr>
                        </m:sSubPr>
                        <m:e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  <a:sym typeface="Symbol"/>
                            </a:rPr>
                            <m:t>𝑝</m:t>
                          </m:r>
                        </m:e>
                        <m: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Symbol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8166DF9F-76B3-400C-A652-762D5318F8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6586" y="5012597"/>
                <a:ext cx="347889" cy="369332"/>
              </a:xfrm>
              <a:prstGeom prst="rect">
                <a:avLst/>
              </a:prstGeom>
              <a:blipFill>
                <a:blip r:embed="rId5"/>
                <a:stretch>
                  <a:fillRect r="-5263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Rectangle 94">
            <a:extLst>
              <a:ext uri="{FF2B5EF4-FFF2-40B4-BE49-F238E27FC236}">
                <a16:creationId xmlns:a16="http://schemas.microsoft.com/office/drawing/2014/main" id="{AFE3B501-DC4F-4EAD-B4F2-5A1A2F5A4A9C}"/>
              </a:ext>
            </a:extLst>
          </p:cNvPr>
          <p:cNvSpPr/>
          <p:nvPr/>
        </p:nvSpPr>
        <p:spPr>
          <a:xfrm>
            <a:off x="2995710" y="5051278"/>
            <a:ext cx="792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prstClr val="black"/>
                </a:solidFill>
                <a:latin typeface="Calibri"/>
                <a:sym typeface="Symbol"/>
              </a:rPr>
              <a:t>lies 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4B03B579-763B-47AE-B6E2-E93655B74E2C}"/>
                  </a:ext>
                </a:extLst>
              </p:cNvPr>
              <p:cNvSpPr/>
              <p:nvPr/>
            </p:nvSpPr>
            <p:spPr>
              <a:xfrm>
                <a:off x="3813405" y="5051278"/>
                <a:ext cx="4165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  <a:sym typeface="Symbol"/>
                            </a:rPr>
                            <m:t>𝑙</m:t>
                          </m:r>
                        </m:e>
                        <m:sub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4B03B579-763B-47AE-B6E2-E93655B74E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3405" y="5051278"/>
                <a:ext cx="416524" cy="369332"/>
              </a:xfrm>
              <a:prstGeom prst="rect">
                <a:avLst/>
              </a:prstGeom>
              <a:blipFill>
                <a:blip r:embed="rId6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AAD12175-75B8-4D46-B94D-657082B08903}"/>
                  </a:ext>
                </a:extLst>
              </p:cNvPr>
              <p:cNvSpPr txBox="1"/>
              <p:nvPr/>
            </p:nvSpPr>
            <p:spPr>
              <a:xfrm>
                <a:off x="2575915" y="5316092"/>
                <a:ext cx="3478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R="0" lvl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Symbol"/>
                            </a:rPr>
                          </m:ctrlPr>
                        </m:sSubPr>
                        <m:e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  <a:sym typeface="Symbol"/>
                            </a:rPr>
                            <m:t>𝑝</m:t>
                          </m:r>
                        </m:e>
                        <m: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Symbol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AAD12175-75B8-4D46-B94D-657082B089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5915" y="5316092"/>
                <a:ext cx="347889" cy="369332"/>
              </a:xfrm>
              <a:prstGeom prst="rect">
                <a:avLst/>
              </a:prstGeom>
              <a:blipFill>
                <a:blip r:embed="rId7"/>
                <a:stretch>
                  <a:fillRect r="-5263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" name="Rectangle 102">
            <a:extLst>
              <a:ext uri="{FF2B5EF4-FFF2-40B4-BE49-F238E27FC236}">
                <a16:creationId xmlns:a16="http://schemas.microsoft.com/office/drawing/2014/main" id="{31522A0D-549D-470D-9420-2C4786EF8C82}"/>
              </a:ext>
            </a:extLst>
          </p:cNvPr>
          <p:cNvSpPr/>
          <p:nvPr/>
        </p:nvSpPr>
        <p:spPr>
          <a:xfrm>
            <a:off x="2995039" y="5354773"/>
            <a:ext cx="792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prstClr val="black"/>
                </a:solidFill>
                <a:latin typeface="Calibri"/>
                <a:sym typeface="Symbol"/>
              </a:rPr>
              <a:t>lies 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5D3D5741-C9F0-4ADC-845D-BC7A34726A6B}"/>
                  </a:ext>
                </a:extLst>
              </p:cNvPr>
              <p:cNvSpPr/>
              <p:nvPr/>
            </p:nvSpPr>
            <p:spPr>
              <a:xfrm>
                <a:off x="3810073" y="5354773"/>
                <a:ext cx="4218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  <a:sym typeface="Symbol"/>
                            </a:rPr>
                            <m:t>𝑙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5D3D5741-C9F0-4ADC-845D-BC7A34726A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73" y="5354773"/>
                <a:ext cx="421846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ABC4DC22-B08F-4E42-B69F-B9ECCC0E9B68}"/>
                  </a:ext>
                </a:extLst>
              </p:cNvPr>
              <p:cNvSpPr txBox="1"/>
              <p:nvPr/>
            </p:nvSpPr>
            <p:spPr>
              <a:xfrm>
                <a:off x="2566379" y="5618391"/>
                <a:ext cx="3478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R="0" lvl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Symbol"/>
                            </a:rPr>
                          </m:ctrlPr>
                        </m:sSubPr>
                        <m:e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  <a:sym typeface="Symbol"/>
                            </a:rPr>
                            <m:t>𝑝</m:t>
                          </m:r>
                        </m:e>
                        <m: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Symbol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ABC4DC22-B08F-4E42-B69F-B9ECCC0E9B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6379" y="5618391"/>
                <a:ext cx="347889" cy="369332"/>
              </a:xfrm>
              <a:prstGeom prst="rect">
                <a:avLst/>
              </a:prstGeom>
              <a:blipFill>
                <a:blip r:embed="rId9"/>
                <a:stretch>
                  <a:fillRect r="-5263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Rectangle 105">
            <a:extLst>
              <a:ext uri="{FF2B5EF4-FFF2-40B4-BE49-F238E27FC236}">
                <a16:creationId xmlns:a16="http://schemas.microsoft.com/office/drawing/2014/main" id="{6E6A7FA6-7980-432A-85D8-412B56B21065}"/>
              </a:ext>
            </a:extLst>
          </p:cNvPr>
          <p:cNvSpPr/>
          <p:nvPr/>
        </p:nvSpPr>
        <p:spPr>
          <a:xfrm>
            <a:off x="2819241" y="5657072"/>
            <a:ext cx="112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prstClr val="black"/>
                </a:solidFill>
                <a:latin typeface="Calibri"/>
                <a:sym typeface="Symbol"/>
              </a:rPr>
              <a:t>lies below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C1E1475E-0A6F-47FC-8CC6-4D204A478A3A}"/>
                  </a:ext>
                </a:extLst>
              </p:cNvPr>
              <p:cNvSpPr/>
              <p:nvPr/>
            </p:nvSpPr>
            <p:spPr>
              <a:xfrm>
                <a:off x="3803198" y="5657072"/>
                <a:ext cx="4165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  <a:sym typeface="Symbol"/>
                            </a:rPr>
                            <m:t>𝑙</m:t>
                          </m:r>
                        </m:e>
                        <m:sub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C1E1475E-0A6F-47FC-8CC6-4D204A478A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3198" y="5657072"/>
                <a:ext cx="416524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2F7D2C78-65D0-4006-85F6-6E2B573109E8}"/>
                  </a:ext>
                </a:extLst>
              </p:cNvPr>
              <p:cNvSpPr txBox="1"/>
              <p:nvPr/>
            </p:nvSpPr>
            <p:spPr>
              <a:xfrm>
                <a:off x="2566379" y="5931112"/>
                <a:ext cx="3478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R="0" lvl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Symbol"/>
                            </a:rPr>
                          </m:ctrlPr>
                        </m:sSubPr>
                        <m:e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  <a:sym typeface="Symbol"/>
                            </a:rPr>
                            <m:t>𝑝</m:t>
                          </m:r>
                        </m:e>
                        <m: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Symbol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2F7D2C78-65D0-4006-85F6-6E2B573109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6379" y="5931112"/>
                <a:ext cx="347889" cy="369332"/>
              </a:xfrm>
              <a:prstGeom prst="rect">
                <a:avLst/>
              </a:prstGeom>
              <a:blipFill>
                <a:blip r:embed="rId11"/>
                <a:stretch>
                  <a:fillRect r="-5263"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9" name="Rectangle 108">
            <a:extLst>
              <a:ext uri="{FF2B5EF4-FFF2-40B4-BE49-F238E27FC236}">
                <a16:creationId xmlns:a16="http://schemas.microsoft.com/office/drawing/2014/main" id="{44366875-A321-4887-BEE4-9364212F0A86}"/>
              </a:ext>
            </a:extLst>
          </p:cNvPr>
          <p:cNvSpPr/>
          <p:nvPr/>
        </p:nvSpPr>
        <p:spPr>
          <a:xfrm>
            <a:off x="2822029" y="5969793"/>
            <a:ext cx="11191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prstClr val="black"/>
                </a:solidFill>
                <a:latin typeface="Calibri"/>
                <a:sym typeface="Symbol"/>
              </a:rPr>
              <a:t>lies above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B8FB35A3-DBB8-46F9-BF53-257EFA7D222C}"/>
                  </a:ext>
                </a:extLst>
              </p:cNvPr>
              <p:cNvSpPr/>
              <p:nvPr/>
            </p:nvSpPr>
            <p:spPr>
              <a:xfrm>
                <a:off x="3800537" y="5969793"/>
                <a:ext cx="4218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  <a:sym typeface="Symbol"/>
                            </a:rPr>
                            <m:t>𝑙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B8FB35A3-DBB8-46F9-BF53-257EFA7D22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0537" y="5969793"/>
                <a:ext cx="421846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9A65E163-59E3-414C-8473-2A438435F1DE}"/>
                  </a:ext>
                </a:extLst>
              </p:cNvPr>
              <p:cNvSpPr txBox="1"/>
              <p:nvPr/>
            </p:nvSpPr>
            <p:spPr>
              <a:xfrm>
                <a:off x="6040500" y="4699133"/>
                <a:ext cx="3478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R="0" lvl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Symbol"/>
                            </a:rPr>
                          </m:ctrlPr>
                        </m:sSubSupPr>
                        <m:e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  <a:sym typeface="Symbol"/>
                            </a:rPr>
                            <m:t>𝑝</m:t>
                          </m:r>
                        </m:e>
                        <m: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Symbol"/>
                            </a:rPr>
                            <m:t>1</m:t>
                          </m:r>
                        </m:sub>
                        <m:sup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Symbol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9A65E163-59E3-414C-8473-2A438435F1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0500" y="4699133"/>
                <a:ext cx="347889" cy="369332"/>
              </a:xfrm>
              <a:prstGeom prst="rect">
                <a:avLst/>
              </a:prstGeom>
              <a:blipFill>
                <a:blip r:embed="rId13"/>
                <a:stretch>
                  <a:fillRect r="-350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" name="Rectangle 111">
            <a:extLst>
              <a:ext uri="{FF2B5EF4-FFF2-40B4-BE49-F238E27FC236}">
                <a16:creationId xmlns:a16="http://schemas.microsoft.com/office/drawing/2014/main" id="{870FA317-EDE5-4992-A222-9B3D93E6DD71}"/>
              </a:ext>
            </a:extLst>
          </p:cNvPr>
          <p:cNvSpPr/>
          <p:nvPr/>
        </p:nvSpPr>
        <p:spPr>
          <a:xfrm>
            <a:off x="5035221" y="4738203"/>
            <a:ext cx="11191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prstClr val="black"/>
                </a:solidFill>
                <a:latin typeface="Calibri"/>
                <a:sym typeface="Symbol"/>
              </a:rPr>
              <a:t>lies above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D2B2AEA8-77FC-4C28-B774-0DAF88C6984C}"/>
                  </a:ext>
                </a:extLst>
              </p:cNvPr>
              <p:cNvSpPr/>
              <p:nvPr/>
            </p:nvSpPr>
            <p:spPr>
              <a:xfrm>
                <a:off x="4784367" y="4703323"/>
                <a:ext cx="4165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  <a:sym typeface="Symbol"/>
                            </a:rPr>
                            <m:t>𝑙</m:t>
                          </m:r>
                        </m:e>
                        <m:sub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  <m:t>1</m:t>
                          </m:r>
                        </m:sub>
                        <m:sup>
                          <m:r>
                            <a:rPr lang="en-US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D2B2AEA8-77FC-4C28-B774-0DAF88C698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367" y="4703323"/>
                <a:ext cx="416524" cy="369332"/>
              </a:xfrm>
              <a:prstGeom prst="rect">
                <a:avLst/>
              </a:prstGeom>
              <a:blipFill>
                <a:blip r:embed="rId14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FE3442D3-1C34-4271-936B-956DB6ACBCA2}"/>
                  </a:ext>
                </a:extLst>
              </p:cNvPr>
              <p:cNvSpPr txBox="1"/>
              <p:nvPr/>
            </p:nvSpPr>
            <p:spPr>
              <a:xfrm>
                <a:off x="6022901" y="5036853"/>
                <a:ext cx="3478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R="0" lvl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Symbol"/>
                            </a:rPr>
                          </m:ctrlPr>
                        </m:sSubSupPr>
                        <m:e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  <a:sym typeface="Symbol"/>
                            </a:rPr>
                            <m:t>𝑝</m:t>
                          </m:r>
                        </m:e>
                        <m: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Symbol"/>
                            </a:rPr>
                            <m:t>2</m:t>
                          </m:r>
                        </m:sub>
                        <m:sup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Symbol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FE3442D3-1C34-4271-936B-956DB6ACBC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2901" y="5036853"/>
                <a:ext cx="347889" cy="369332"/>
              </a:xfrm>
              <a:prstGeom prst="rect">
                <a:avLst/>
              </a:prstGeom>
              <a:blipFill>
                <a:blip r:embed="rId15"/>
                <a:stretch>
                  <a:fillRect r="-7018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5" name="Rectangle 114">
            <a:extLst>
              <a:ext uri="{FF2B5EF4-FFF2-40B4-BE49-F238E27FC236}">
                <a16:creationId xmlns:a16="http://schemas.microsoft.com/office/drawing/2014/main" id="{94540676-EE93-4CB4-B549-4919BE9138F6}"/>
              </a:ext>
            </a:extLst>
          </p:cNvPr>
          <p:cNvSpPr/>
          <p:nvPr/>
        </p:nvSpPr>
        <p:spPr>
          <a:xfrm>
            <a:off x="5189159" y="5068854"/>
            <a:ext cx="792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prstClr val="black"/>
                </a:solidFill>
                <a:latin typeface="Calibri"/>
                <a:sym typeface="Symbol"/>
              </a:rPr>
              <a:t>lies on</a:t>
            </a:r>
            <a:endParaRPr lang="en-US" dirty="0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CCF4D7FA-DA39-4697-9DAB-E0A688EC5E66}"/>
              </a:ext>
            </a:extLst>
          </p:cNvPr>
          <p:cNvSpPr/>
          <p:nvPr/>
        </p:nvSpPr>
        <p:spPr>
          <a:xfrm>
            <a:off x="5188488" y="5372349"/>
            <a:ext cx="792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prstClr val="black"/>
                </a:solidFill>
                <a:latin typeface="Calibri"/>
                <a:sym typeface="Symbol"/>
              </a:rPr>
              <a:t>lies 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137E72D3-A91B-4D8D-8B55-7D9E8095B7F8}"/>
                  </a:ext>
                </a:extLst>
              </p:cNvPr>
              <p:cNvSpPr/>
              <p:nvPr/>
            </p:nvSpPr>
            <p:spPr>
              <a:xfrm>
                <a:off x="4809160" y="5350889"/>
                <a:ext cx="4218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  <a:sym typeface="Symbol"/>
                            </a:rPr>
                            <m:t>𝑙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  <m:t>2</m:t>
                          </m:r>
                        </m:sub>
                        <m:sup>
                          <m:r>
                            <a:rPr lang="en-US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137E72D3-A91B-4D8D-8B55-7D9E8095B7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9160" y="5350889"/>
                <a:ext cx="421846" cy="369332"/>
              </a:xfrm>
              <a:prstGeom prst="rect">
                <a:avLst/>
              </a:prstGeom>
              <a:blipFill>
                <a:blip r:embed="rId16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1" name="Rectangle 120">
            <a:extLst>
              <a:ext uri="{FF2B5EF4-FFF2-40B4-BE49-F238E27FC236}">
                <a16:creationId xmlns:a16="http://schemas.microsoft.com/office/drawing/2014/main" id="{7A77B0D9-7B0D-4542-B7D0-EC399800690A}"/>
              </a:ext>
            </a:extLst>
          </p:cNvPr>
          <p:cNvSpPr/>
          <p:nvPr/>
        </p:nvSpPr>
        <p:spPr>
          <a:xfrm>
            <a:off x="5012690" y="5674648"/>
            <a:ext cx="112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prstClr val="black"/>
                </a:solidFill>
                <a:latin typeface="Calibri"/>
                <a:sym typeface="Symbol"/>
              </a:rPr>
              <a:t>lies below</a:t>
            </a:r>
            <a:endParaRPr lang="en-US" dirty="0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2A6049B7-73FE-4664-A8EB-66582056F217}"/>
              </a:ext>
            </a:extLst>
          </p:cNvPr>
          <p:cNvSpPr/>
          <p:nvPr/>
        </p:nvSpPr>
        <p:spPr>
          <a:xfrm>
            <a:off x="5015478" y="5987369"/>
            <a:ext cx="11191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prstClr val="black"/>
                </a:solidFill>
                <a:latin typeface="Calibri"/>
                <a:sym typeface="Symbol"/>
              </a:rPr>
              <a:t>lies above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D5880C52-7730-4190-9272-A930F7C1D99E}"/>
                  </a:ext>
                </a:extLst>
              </p:cNvPr>
              <p:cNvSpPr/>
              <p:nvPr/>
            </p:nvSpPr>
            <p:spPr>
              <a:xfrm>
                <a:off x="4801966" y="5034564"/>
                <a:ext cx="4165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  <a:sym typeface="Symbol"/>
                            </a:rPr>
                            <m:t>𝑙</m:t>
                          </m:r>
                        </m:e>
                        <m:sub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  <m:t>1</m:t>
                          </m:r>
                        </m:sub>
                        <m:sup>
                          <m:r>
                            <a:rPr lang="en-US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D5880C52-7730-4190-9272-A930F7C1D9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1966" y="5034564"/>
                <a:ext cx="416524" cy="369332"/>
              </a:xfrm>
              <a:prstGeom prst="rect">
                <a:avLst/>
              </a:prstGeom>
              <a:blipFill>
                <a:blip r:embed="rId17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33F550EB-D633-4A9E-9951-FEDE5FAB9D3D}"/>
                  </a:ext>
                </a:extLst>
              </p:cNvPr>
              <p:cNvSpPr txBox="1"/>
              <p:nvPr/>
            </p:nvSpPr>
            <p:spPr>
              <a:xfrm>
                <a:off x="6005302" y="5315140"/>
                <a:ext cx="3478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R="0" lvl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Symbol"/>
                            </a:rPr>
                          </m:ctrlPr>
                        </m:sSubSupPr>
                        <m:e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  <a:sym typeface="Symbol"/>
                            </a:rPr>
                            <m:t>𝑝</m:t>
                          </m:r>
                        </m:e>
                        <m: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Symbol"/>
                            </a:rPr>
                            <m:t>2</m:t>
                          </m:r>
                        </m:sub>
                        <m:sup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Symbol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33F550EB-D633-4A9E-9951-FEDE5FAB9D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5302" y="5315140"/>
                <a:ext cx="347889" cy="369332"/>
              </a:xfrm>
              <a:prstGeom prst="rect">
                <a:avLst/>
              </a:prstGeom>
              <a:blipFill>
                <a:blip r:embed="rId18"/>
                <a:stretch>
                  <a:fillRect r="-7018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TextBox 127">
                <a:extLst>
                  <a:ext uri="{FF2B5EF4-FFF2-40B4-BE49-F238E27FC236}">
                    <a16:creationId xmlns:a16="http://schemas.microsoft.com/office/drawing/2014/main" id="{C943F00D-5BE3-4C84-A8E6-A7BCC2C000C7}"/>
                  </a:ext>
                </a:extLst>
              </p:cNvPr>
              <p:cNvSpPr txBox="1"/>
              <p:nvPr/>
            </p:nvSpPr>
            <p:spPr>
              <a:xfrm>
                <a:off x="6016350" y="5646343"/>
                <a:ext cx="347889" cy="375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R="0" lvl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Symbol"/>
                            </a:rPr>
                          </m:ctrlPr>
                        </m:sSubSupPr>
                        <m:e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  <a:sym typeface="Symbol"/>
                            </a:rPr>
                            <m:t>𝑝</m:t>
                          </m:r>
                        </m:e>
                        <m: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Symbol"/>
                            </a:rPr>
                            <m:t>3</m:t>
                          </m:r>
                        </m:sub>
                        <m:sup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Symbol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8" name="TextBox 127">
                <a:extLst>
                  <a:ext uri="{FF2B5EF4-FFF2-40B4-BE49-F238E27FC236}">
                    <a16:creationId xmlns:a16="http://schemas.microsoft.com/office/drawing/2014/main" id="{C943F00D-5BE3-4C84-A8E6-A7BCC2C000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6350" y="5646343"/>
                <a:ext cx="347889" cy="375424"/>
              </a:xfrm>
              <a:prstGeom prst="rect">
                <a:avLst/>
              </a:prstGeom>
              <a:blipFill>
                <a:blip r:embed="rId19"/>
                <a:stretch>
                  <a:fillRect r="-5263" b="-4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2D7A14FE-E578-498B-B360-740888C2C494}"/>
                  </a:ext>
                </a:extLst>
              </p:cNvPr>
              <p:cNvSpPr/>
              <p:nvPr/>
            </p:nvSpPr>
            <p:spPr>
              <a:xfrm>
                <a:off x="4798112" y="5655910"/>
                <a:ext cx="4165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  <a:sym typeface="Symbol"/>
                            </a:rPr>
                            <m:t>𝑙</m:t>
                          </m:r>
                        </m:e>
                        <m:sub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  <m:t>1</m:t>
                          </m:r>
                        </m:sub>
                        <m:sup>
                          <m:r>
                            <a:rPr lang="en-US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2D7A14FE-E578-498B-B360-740888C2C4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8112" y="5655910"/>
                <a:ext cx="416524" cy="369332"/>
              </a:xfrm>
              <a:prstGeom prst="rect">
                <a:avLst/>
              </a:prstGeom>
              <a:blipFill>
                <a:blip r:embed="rId20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9D31ADEC-B381-4F91-8EAF-F343DE864B2B}"/>
                  </a:ext>
                </a:extLst>
              </p:cNvPr>
              <p:cNvSpPr txBox="1"/>
              <p:nvPr/>
            </p:nvSpPr>
            <p:spPr>
              <a:xfrm>
                <a:off x="6005302" y="5948036"/>
                <a:ext cx="347889" cy="375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R="0" lvl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Symbol"/>
                            </a:rPr>
                          </m:ctrlPr>
                        </m:sSubSupPr>
                        <m:e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  <a:sym typeface="Symbol"/>
                            </a:rPr>
                            <m:t>𝑝</m:t>
                          </m:r>
                        </m:e>
                        <m: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Symbol"/>
                            </a:rPr>
                            <m:t>4</m:t>
                          </m:r>
                        </m:sub>
                        <m:sup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Symbol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9D31ADEC-B381-4F91-8EAF-F343DE864B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5302" y="5948036"/>
                <a:ext cx="347889" cy="375424"/>
              </a:xfrm>
              <a:prstGeom prst="rect">
                <a:avLst/>
              </a:prstGeom>
              <a:blipFill>
                <a:blip r:embed="rId21"/>
                <a:stretch>
                  <a:fillRect r="-7018"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CFC13963-A117-410F-81FB-68F750D00606}"/>
                  </a:ext>
                </a:extLst>
              </p:cNvPr>
              <p:cNvSpPr/>
              <p:nvPr/>
            </p:nvSpPr>
            <p:spPr>
              <a:xfrm>
                <a:off x="4798928" y="5942566"/>
                <a:ext cx="4218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  <a:sym typeface="Symbol"/>
                            </a:rPr>
                            <m:t>𝑙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  <m:t>2</m:t>
                          </m:r>
                        </m:sub>
                        <m:sup>
                          <m:r>
                            <a:rPr lang="en-US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CFC13963-A117-410F-81FB-68F750D006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8928" y="5942566"/>
                <a:ext cx="421846" cy="369332"/>
              </a:xfrm>
              <a:prstGeom prst="rect">
                <a:avLst/>
              </a:prstGeom>
              <a:blipFill>
                <a:blip r:embed="rId22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>
            <a:extLst>
              <a:ext uri="{FF2B5EF4-FFF2-40B4-BE49-F238E27FC236}">
                <a16:creationId xmlns:a16="http://schemas.microsoft.com/office/drawing/2014/main" id="{36243910-DDF5-4288-8308-D69352F5ACA1}"/>
              </a:ext>
            </a:extLst>
          </p:cNvPr>
          <p:cNvGrpSpPr/>
          <p:nvPr/>
        </p:nvGrpSpPr>
        <p:grpSpPr>
          <a:xfrm>
            <a:off x="4229502" y="4691587"/>
            <a:ext cx="505027" cy="1645099"/>
            <a:chOff x="4229502" y="4691587"/>
            <a:chExt cx="505027" cy="164509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Rectangle 62">
                  <a:extLst>
                    <a:ext uri="{FF2B5EF4-FFF2-40B4-BE49-F238E27FC236}">
                      <a16:creationId xmlns:a16="http://schemas.microsoft.com/office/drawing/2014/main" id="{E0FD88A9-C987-4FD5-A659-384450330B01}"/>
                    </a:ext>
                  </a:extLst>
                </p:cNvPr>
                <p:cNvSpPr/>
                <p:nvPr/>
              </p:nvSpPr>
              <p:spPr>
                <a:xfrm>
                  <a:off x="4229502" y="4691587"/>
                  <a:ext cx="48122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⇔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3" name="Rectangle 62">
                  <a:extLst>
                    <a:ext uri="{FF2B5EF4-FFF2-40B4-BE49-F238E27FC236}">
                      <a16:creationId xmlns:a16="http://schemas.microsoft.com/office/drawing/2014/main" id="{E0FD88A9-C987-4FD5-A659-384450330B0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29502" y="4691587"/>
                  <a:ext cx="481221" cy="369332"/>
                </a:xfrm>
                <a:prstGeom prst="rect">
                  <a:avLst/>
                </a:prstGeom>
                <a:blipFill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Rectangle 63">
                  <a:extLst>
                    <a:ext uri="{FF2B5EF4-FFF2-40B4-BE49-F238E27FC236}">
                      <a16:creationId xmlns:a16="http://schemas.microsoft.com/office/drawing/2014/main" id="{480CC7F7-B151-440A-8BD4-CBB786CDC915}"/>
                    </a:ext>
                  </a:extLst>
                </p:cNvPr>
                <p:cNvSpPr/>
                <p:nvPr/>
              </p:nvSpPr>
              <p:spPr>
                <a:xfrm>
                  <a:off x="4239038" y="5029793"/>
                  <a:ext cx="48122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⇔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4" name="Rectangle 63">
                  <a:extLst>
                    <a:ext uri="{FF2B5EF4-FFF2-40B4-BE49-F238E27FC236}">
                      <a16:creationId xmlns:a16="http://schemas.microsoft.com/office/drawing/2014/main" id="{480CC7F7-B151-440A-8BD4-CBB786CDC91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39038" y="5029793"/>
                  <a:ext cx="481221" cy="369332"/>
                </a:xfrm>
                <a:prstGeom prst="rect">
                  <a:avLst/>
                </a:prstGeom>
                <a:blipFill>
                  <a:blip r:embed="rId2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Rectangle 64">
                  <a:extLst>
                    <a:ext uri="{FF2B5EF4-FFF2-40B4-BE49-F238E27FC236}">
                      <a16:creationId xmlns:a16="http://schemas.microsoft.com/office/drawing/2014/main" id="{EE3C9E14-4DD1-4379-B4EF-A6B3D022E632}"/>
                    </a:ext>
                  </a:extLst>
                </p:cNvPr>
                <p:cNvSpPr/>
                <p:nvPr/>
              </p:nvSpPr>
              <p:spPr>
                <a:xfrm>
                  <a:off x="4241028" y="5381734"/>
                  <a:ext cx="48122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⇔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5" name="Rectangle 64">
                  <a:extLst>
                    <a:ext uri="{FF2B5EF4-FFF2-40B4-BE49-F238E27FC236}">
                      <a16:creationId xmlns:a16="http://schemas.microsoft.com/office/drawing/2014/main" id="{EE3C9E14-4DD1-4379-B4EF-A6B3D022E63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41028" y="5381734"/>
                  <a:ext cx="481221" cy="369332"/>
                </a:xfrm>
                <a:prstGeom prst="rect">
                  <a:avLst/>
                </a:prstGeom>
                <a:blipFill>
                  <a:blip r:embed="rId2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CF11CEFF-FB78-46B7-AB02-5A902CD24452}"/>
                    </a:ext>
                  </a:extLst>
                </p:cNvPr>
                <p:cNvSpPr/>
                <p:nvPr/>
              </p:nvSpPr>
              <p:spPr>
                <a:xfrm>
                  <a:off x="4250860" y="5709617"/>
                  <a:ext cx="48122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⇔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CF11CEFF-FB78-46B7-AB02-5A902CD2445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50860" y="5709617"/>
                  <a:ext cx="481221" cy="369332"/>
                </a:xfrm>
                <a:prstGeom prst="rect">
                  <a:avLst/>
                </a:prstGeom>
                <a:blipFill>
                  <a:blip r:embed="rId2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Rectangle 66">
                  <a:extLst>
                    <a:ext uri="{FF2B5EF4-FFF2-40B4-BE49-F238E27FC236}">
                      <a16:creationId xmlns:a16="http://schemas.microsoft.com/office/drawing/2014/main" id="{B074A15F-7B1A-4F89-A218-6470308BF5A6}"/>
                    </a:ext>
                  </a:extLst>
                </p:cNvPr>
                <p:cNvSpPr/>
                <p:nvPr/>
              </p:nvSpPr>
              <p:spPr>
                <a:xfrm>
                  <a:off x="4253308" y="5967354"/>
                  <a:ext cx="48122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⇔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7" name="Rectangle 66">
                  <a:extLst>
                    <a:ext uri="{FF2B5EF4-FFF2-40B4-BE49-F238E27FC236}">
                      <a16:creationId xmlns:a16="http://schemas.microsoft.com/office/drawing/2014/main" id="{B074A15F-7B1A-4F89-A218-6470308BF5A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53308" y="5967354"/>
                  <a:ext cx="481221" cy="369332"/>
                </a:xfrm>
                <a:prstGeom prst="rect">
                  <a:avLst/>
                </a:prstGeom>
                <a:blipFill>
                  <a:blip r:embed="rId2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253325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45425"/>
            <a:ext cx="5653088" cy="1470025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LCH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 UE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55" r="56138" b="27305"/>
          <a:stretch/>
        </p:blipFill>
        <p:spPr bwMode="auto">
          <a:xfrm>
            <a:off x="976542" y="1744458"/>
            <a:ext cx="6396757" cy="3407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Freeform 39"/>
          <p:cNvSpPr/>
          <p:nvPr/>
        </p:nvSpPr>
        <p:spPr>
          <a:xfrm>
            <a:off x="5091113" y="2043113"/>
            <a:ext cx="1171575" cy="604837"/>
          </a:xfrm>
          <a:custGeom>
            <a:avLst/>
            <a:gdLst>
              <a:gd name="connsiteX0" fmla="*/ 0 w 1171575"/>
              <a:gd name="connsiteY0" fmla="*/ 23812 h 604837"/>
              <a:gd name="connsiteX1" fmla="*/ 147637 w 1171575"/>
              <a:gd name="connsiteY1" fmla="*/ 342900 h 604837"/>
              <a:gd name="connsiteX2" fmla="*/ 357187 w 1171575"/>
              <a:gd name="connsiteY2" fmla="*/ 604837 h 604837"/>
              <a:gd name="connsiteX3" fmla="*/ 762000 w 1171575"/>
              <a:gd name="connsiteY3" fmla="*/ 576262 h 604837"/>
              <a:gd name="connsiteX4" fmla="*/ 971550 w 1171575"/>
              <a:gd name="connsiteY4" fmla="*/ 409575 h 604837"/>
              <a:gd name="connsiteX5" fmla="*/ 1171575 w 1171575"/>
              <a:gd name="connsiteY5" fmla="*/ 0 h 604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71575" h="604837">
                <a:moveTo>
                  <a:pt x="0" y="23812"/>
                </a:moveTo>
                <a:lnTo>
                  <a:pt x="147637" y="342900"/>
                </a:lnTo>
                <a:lnTo>
                  <a:pt x="357187" y="604837"/>
                </a:lnTo>
                <a:lnTo>
                  <a:pt x="762000" y="576262"/>
                </a:lnTo>
                <a:lnTo>
                  <a:pt x="971550" y="409575"/>
                </a:lnTo>
                <a:lnTo>
                  <a:pt x="1171575" y="0"/>
                </a:lnTo>
              </a:path>
            </a:pathLst>
          </a:custGeom>
          <a:solidFill>
            <a:srgbClr val="92D05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42874" y="1278384"/>
            <a:ext cx="935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Primal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96839" y="1246118"/>
            <a:ext cx="935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Dual</a:t>
            </a:r>
          </a:p>
        </p:txBody>
      </p:sp>
      <p:sp>
        <p:nvSpPr>
          <p:cNvPr id="4" name="Freeform 3"/>
          <p:cNvSpPr/>
          <p:nvPr/>
        </p:nvSpPr>
        <p:spPr>
          <a:xfrm>
            <a:off x="1420427" y="3790765"/>
            <a:ext cx="2095130" cy="727969"/>
          </a:xfrm>
          <a:custGeom>
            <a:avLst/>
            <a:gdLst>
              <a:gd name="connsiteX0" fmla="*/ 0 w 2095130"/>
              <a:gd name="connsiteY0" fmla="*/ 0 h 727969"/>
              <a:gd name="connsiteX1" fmla="*/ 541538 w 2095130"/>
              <a:gd name="connsiteY1" fmla="*/ 461639 h 727969"/>
              <a:gd name="connsiteX2" fmla="*/ 1180730 w 2095130"/>
              <a:gd name="connsiteY2" fmla="*/ 727969 h 727969"/>
              <a:gd name="connsiteX3" fmla="*/ 1535837 w 2095130"/>
              <a:gd name="connsiteY3" fmla="*/ 594804 h 727969"/>
              <a:gd name="connsiteX4" fmla="*/ 2095130 w 2095130"/>
              <a:gd name="connsiteY4" fmla="*/ 168676 h 727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5130" h="727969">
                <a:moveTo>
                  <a:pt x="0" y="0"/>
                </a:moveTo>
                <a:lnTo>
                  <a:pt x="541538" y="461639"/>
                </a:lnTo>
                <a:lnTo>
                  <a:pt x="1180730" y="727969"/>
                </a:lnTo>
                <a:lnTo>
                  <a:pt x="1535837" y="594804"/>
                </a:lnTo>
                <a:lnTo>
                  <a:pt x="2095130" y="168676"/>
                </a:lnTo>
              </a:path>
            </a:pathLst>
          </a:custGeom>
          <a:noFill/>
          <a:ln w="28575">
            <a:solidFill>
              <a:srgbClr val="F00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71745" y="3714395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73730" y="4182914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67992" y="4518734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53034" y="433406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52622" y="3825704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</a:t>
            </a:r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3480660" y="3916982"/>
            <a:ext cx="53266" cy="5869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2931698" y="4344600"/>
            <a:ext cx="53266" cy="5869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2551418" y="4488122"/>
            <a:ext cx="53266" cy="5869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1400226" y="3754196"/>
            <a:ext cx="53266" cy="58698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91508" y="1977193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p*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H="1" flipV="1">
            <a:off x="5075656" y="2064629"/>
            <a:ext cx="1334669" cy="3012196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4917935" y="2031291"/>
            <a:ext cx="2268678" cy="2712159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4174920" y="2571750"/>
            <a:ext cx="3140284" cy="144107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4098786" y="2031291"/>
            <a:ext cx="2516327" cy="1955147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4591050" y="2031291"/>
            <a:ext cx="1704975" cy="3174122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591050" y="1977193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p*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068484" y="2346525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p*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098786" y="3345063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p*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251186" y="4770380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p*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50726" y="5684332"/>
            <a:ext cx="3618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LCH = p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p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p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p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p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UE =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p*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p*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p*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p*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p*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648920" y="5205413"/>
            <a:ext cx="2257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00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LCH lower convex hull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156028" y="5218869"/>
            <a:ext cx="4505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UE upper envelope (= pointwise maximum)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 halfplane intersection (of upper halfplanes)</a:t>
            </a:r>
          </a:p>
        </p:txBody>
      </p:sp>
      <p:sp>
        <p:nvSpPr>
          <p:cNvPr id="41" name="Freeform 40"/>
          <p:cNvSpPr/>
          <p:nvPr/>
        </p:nvSpPr>
        <p:spPr>
          <a:xfrm>
            <a:off x="5076825" y="2057400"/>
            <a:ext cx="1209675" cy="600075"/>
          </a:xfrm>
          <a:custGeom>
            <a:avLst/>
            <a:gdLst>
              <a:gd name="connsiteX0" fmla="*/ 0 w 1209675"/>
              <a:gd name="connsiteY0" fmla="*/ 0 h 600075"/>
              <a:gd name="connsiteX1" fmla="*/ 138113 w 1209675"/>
              <a:gd name="connsiteY1" fmla="*/ 323850 h 600075"/>
              <a:gd name="connsiteX2" fmla="*/ 357188 w 1209675"/>
              <a:gd name="connsiteY2" fmla="*/ 600075 h 600075"/>
              <a:gd name="connsiteX3" fmla="*/ 752475 w 1209675"/>
              <a:gd name="connsiteY3" fmla="*/ 581025 h 600075"/>
              <a:gd name="connsiteX4" fmla="*/ 990600 w 1209675"/>
              <a:gd name="connsiteY4" fmla="*/ 404813 h 600075"/>
              <a:gd name="connsiteX5" fmla="*/ 1209675 w 1209675"/>
              <a:gd name="connsiteY5" fmla="*/ 4763 h 600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09675" h="600075">
                <a:moveTo>
                  <a:pt x="0" y="0"/>
                </a:moveTo>
                <a:lnTo>
                  <a:pt x="138113" y="323850"/>
                </a:lnTo>
                <a:lnTo>
                  <a:pt x="357188" y="600075"/>
                </a:lnTo>
                <a:lnTo>
                  <a:pt x="752475" y="581025"/>
                </a:lnTo>
                <a:lnTo>
                  <a:pt x="990600" y="404813"/>
                </a:lnTo>
                <a:lnTo>
                  <a:pt x="1209675" y="4763"/>
                </a:lnTo>
              </a:path>
            </a:pathLst>
          </a:cu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5165817" y="2303969"/>
            <a:ext cx="53266" cy="58698"/>
          </a:xfrm>
          <a:prstGeom prst="ellipse">
            <a:avLst/>
          </a:prstGeom>
          <a:solidFill>
            <a:srgbClr val="F000A0"/>
          </a:solidFill>
          <a:ln>
            <a:solidFill>
              <a:srgbClr val="F00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>
            <a:spLocks noChangeAspect="1"/>
          </p:cNvSpPr>
          <p:nvPr/>
        </p:nvSpPr>
        <p:spPr>
          <a:xfrm>
            <a:off x="5418229" y="2613532"/>
            <a:ext cx="53266" cy="58698"/>
          </a:xfrm>
          <a:prstGeom prst="ellipse">
            <a:avLst/>
          </a:prstGeom>
          <a:solidFill>
            <a:srgbClr val="F000A0"/>
          </a:solidFill>
          <a:ln>
            <a:solidFill>
              <a:srgbClr val="F00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>
            <a:spLocks noChangeAspect="1"/>
          </p:cNvSpPr>
          <p:nvPr/>
        </p:nvSpPr>
        <p:spPr>
          <a:xfrm>
            <a:off x="5794466" y="2599244"/>
            <a:ext cx="53266" cy="58698"/>
          </a:xfrm>
          <a:prstGeom prst="ellipse">
            <a:avLst/>
          </a:prstGeom>
          <a:solidFill>
            <a:srgbClr val="F000A0"/>
          </a:solidFill>
          <a:ln>
            <a:solidFill>
              <a:srgbClr val="F00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Oval 35"/>
          <p:cNvSpPr>
            <a:spLocks noChangeAspect="1"/>
          </p:cNvSpPr>
          <p:nvPr/>
        </p:nvSpPr>
        <p:spPr>
          <a:xfrm>
            <a:off x="6037354" y="2437319"/>
            <a:ext cx="53266" cy="58698"/>
          </a:xfrm>
          <a:prstGeom prst="ellipse">
            <a:avLst/>
          </a:prstGeom>
          <a:solidFill>
            <a:srgbClr val="F000A0"/>
          </a:solidFill>
          <a:ln>
            <a:solidFill>
              <a:srgbClr val="F00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Date Placeholder 3">
            <a:extLst>
              <a:ext uri="{FF2B5EF4-FFF2-40B4-BE49-F238E27FC236}">
                <a16:creationId xmlns:a16="http://schemas.microsoft.com/office/drawing/2014/main" id="{EFF29D4B-5E7F-4544-8A84-3B4A912EF08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866775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3/24/20</a:t>
            </a:r>
          </a:p>
        </p:txBody>
      </p:sp>
      <p:sp>
        <p:nvSpPr>
          <p:cNvPr id="39" name="Footer Placeholder 4">
            <a:extLst>
              <a:ext uri="{FF2B5EF4-FFF2-40B4-BE49-F238E27FC236}">
                <a16:creationId xmlns:a16="http://schemas.microsoft.com/office/drawing/2014/main" id="{88F53DF0-B536-41DC-96E6-CAC596D95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8313" y="6477000"/>
            <a:ext cx="5797550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45" name="Slide Number Placeholder 5">
            <a:extLst>
              <a:ext uri="{FF2B5EF4-FFF2-40B4-BE49-F238E27FC236}">
                <a16:creationId xmlns:a16="http://schemas.microsoft.com/office/drawing/2014/main" id="{50AACEC8-4468-4EA1-901F-BD53CE018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10488" y="6477000"/>
            <a:ext cx="747712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48E4AA8-041B-455E-87C1-B8D0D01127EE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grpSp>
        <p:nvGrpSpPr>
          <p:cNvPr id="2060" name="Group 2059">
            <a:extLst>
              <a:ext uri="{FF2B5EF4-FFF2-40B4-BE49-F238E27FC236}">
                <a16:creationId xmlns:a16="http://schemas.microsoft.com/office/drawing/2014/main" id="{40EB2CAB-6577-4752-BD3D-7DD695C37096}"/>
              </a:ext>
            </a:extLst>
          </p:cNvPr>
          <p:cNvGrpSpPr/>
          <p:nvPr/>
        </p:nvGrpSpPr>
        <p:grpSpPr>
          <a:xfrm>
            <a:off x="895350" y="3345063"/>
            <a:ext cx="3104813" cy="1665087"/>
            <a:chOff x="895350" y="3345063"/>
            <a:chExt cx="3104813" cy="1665087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938467-9F01-4387-B8A3-71D1B829D6F1}"/>
                </a:ext>
              </a:extLst>
            </p:cNvPr>
            <p:cNvCxnSpPr>
              <a:cxnSpLocks/>
            </p:cNvCxnSpPr>
            <p:nvPr/>
          </p:nvCxnSpPr>
          <p:spPr>
            <a:xfrm>
              <a:off x="895350" y="3345063"/>
              <a:ext cx="1957684" cy="1665087"/>
            </a:xfrm>
            <a:prstGeom prst="line">
              <a:avLst/>
            </a:prstGeom>
            <a:ln w="9525">
              <a:solidFill>
                <a:srgbClr val="F000A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D2BD0244-32F3-4799-A6F5-4C59DE143C36}"/>
                </a:ext>
              </a:extLst>
            </p:cNvPr>
            <p:cNvCxnSpPr>
              <a:cxnSpLocks/>
            </p:cNvCxnSpPr>
            <p:nvPr/>
          </p:nvCxnSpPr>
          <p:spPr>
            <a:xfrm>
              <a:off x="1098320" y="3899061"/>
              <a:ext cx="2161176" cy="894758"/>
            </a:xfrm>
            <a:prstGeom prst="line">
              <a:avLst/>
            </a:prstGeom>
            <a:ln w="9525">
              <a:solidFill>
                <a:srgbClr val="F000A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3FFDD84F-09AF-40F6-8E92-05684467769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78895" y="4004474"/>
              <a:ext cx="2421268" cy="869207"/>
            </a:xfrm>
            <a:prstGeom prst="line">
              <a:avLst/>
            </a:prstGeom>
            <a:ln w="9525">
              <a:solidFill>
                <a:srgbClr val="F000A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4F5128DE-AC47-456C-AE91-A4BD1B38493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87904" y="3618353"/>
              <a:ext cx="1735512" cy="1391797"/>
            </a:xfrm>
            <a:prstGeom prst="line">
              <a:avLst/>
            </a:prstGeom>
            <a:ln w="9525">
              <a:solidFill>
                <a:srgbClr val="F000A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7F825573-A46B-4307-8026-B203E7F4371C}"/>
                  </a:ext>
                </a:extLst>
              </p:cNvPr>
              <p:cNvSpPr txBox="1"/>
              <p:nvPr/>
            </p:nvSpPr>
            <p:spPr>
              <a:xfrm>
                <a:off x="4864514" y="-42063"/>
                <a:ext cx="2253793" cy="9452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Primal plane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Point: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𝑝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=(</m:t>
                    </m:r>
                    <m:sSub>
                      <m:sSub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𝑝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𝑥</m:t>
                        </m:r>
                      </m:sub>
                    </m:sSub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,</m:t>
                    </m:r>
                    <m:sSub>
                      <m:sSub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𝑝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𝑦</m:t>
                        </m:r>
                      </m:sub>
                    </m:sSub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)</m:t>
                    </m:r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Line: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𝑙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𝑚𝑥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+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𝑏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7F825573-A46B-4307-8026-B203E7F437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4514" y="-42063"/>
                <a:ext cx="2253793" cy="945259"/>
              </a:xfrm>
              <a:prstGeom prst="rect">
                <a:avLst/>
              </a:prstGeom>
              <a:blipFill>
                <a:blip r:embed="rId3"/>
                <a:stretch>
                  <a:fillRect l="-2432" t="-3226" b="-96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10D186CA-195F-4BA9-A687-B54D14202AF5}"/>
                  </a:ext>
                </a:extLst>
              </p:cNvPr>
              <p:cNvSpPr txBox="1"/>
              <p:nvPr/>
            </p:nvSpPr>
            <p:spPr>
              <a:xfrm>
                <a:off x="6827669" y="-37300"/>
                <a:ext cx="2362406" cy="9452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Dual plane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Line: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𝑝</m:t>
                        </m:r>
                      </m:e>
                      <m:sup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∗</m:t>
                        </m:r>
                      </m:sup>
                    </m:sSup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=</m:t>
                    </m:r>
                    <m:sSub>
                      <m:sSub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𝑝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𝑥</m:t>
                        </m:r>
                      </m:sub>
                    </m:sSub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 −</m:t>
                    </m:r>
                    <m:sSub>
                      <m:sSub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𝑝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𝑦</m:t>
                        </m:r>
                      </m:sub>
                    </m:sSub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Point: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𝑙</m:t>
                        </m:r>
                      </m:e>
                      <m:sup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∗</m:t>
                        </m:r>
                      </m:sup>
                    </m:sSup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=(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𝑚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, −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𝑏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)</m:t>
                    </m:r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10D186CA-195F-4BA9-A687-B54D14202A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7669" y="-37300"/>
                <a:ext cx="2362406" cy="945259"/>
              </a:xfrm>
              <a:prstGeom prst="rect">
                <a:avLst/>
              </a:prstGeom>
              <a:blipFill>
                <a:blip r:embed="rId4"/>
                <a:stretch>
                  <a:fillRect l="-2062" t="-3871" b="-96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6F55FDD-8973-416D-8B88-019AF600F507}"/>
              </a:ext>
            </a:extLst>
          </p:cNvPr>
          <p:cNvCxnSpPr>
            <a:cxnSpLocks/>
          </p:cNvCxnSpPr>
          <p:nvPr/>
        </p:nvCxnSpPr>
        <p:spPr>
          <a:xfrm>
            <a:off x="4897296" y="-5834"/>
            <a:ext cx="0" cy="9090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E659B36E-CAF7-44E8-9385-D5FD24A71EDE}"/>
              </a:ext>
            </a:extLst>
          </p:cNvPr>
          <p:cNvCxnSpPr>
            <a:cxnSpLocks/>
          </p:cNvCxnSpPr>
          <p:nvPr/>
        </p:nvCxnSpPr>
        <p:spPr>
          <a:xfrm>
            <a:off x="4897296" y="903196"/>
            <a:ext cx="42754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8959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9999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9999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6119</TotalTime>
  <Words>512</Words>
  <Application>Microsoft Office PowerPoint</Application>
  <PresentationFormat>On-screen Show (4:3)</PresentationFormat>
  <Paragraphs>157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Cambria Math</vt:lpstr>
      <vt:lpstr>Times New Roman</vt:lpstr>
      <vt:lpstr>Default Design</vt:lpstr>
      <vt:lpstr>Office Theme</vt:lpstr>
      <vt:lpstr>CMPS 3130/6130 Computational Geometry Spring 2020</vt:lpstr>
      <vt:lpstr>Point-Line Duality</vt:lpstr>
      <vt:lpstr>Properties</vt:lpstr>
      <vt:lpstr>Properties</vt:lpstr>
      <vt:lpstr>Point-Line Duality Puzzle</vt:lpstr>
      <vt:lpstr>LCH  UE</vt:lpstr>
    </vt:vector>
  </TitlesOfParts>
  <Company>toc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</dc:creator>
  <cp:lastModifiedBy>Carola Wenk</cp:lastModifiedBy>
  <cp:revision>210</cp:revision>
  <dcterms:created xsi:type="dcterms:W3CDTF">2001-09-03T00:33:29Z</dcterms:created>
  <dcterms:modified xsi:type="dcterms:W3CDTF">2020-03-26T04:01:04Z</dcterms:modified>
</cp:coreProperties>
</file>