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84" r:id="rId2"/>
    <p:sldId id="290" r:id="rId3"/>
    <p:sldId id="306" r:id="rId4"/>
    <p:sldId id="314" r:id="rId5"/>
    <p:sldId id="315" r:id="rId6"/>
    <p:sldId id="307" r:id="rId7"/>
    <p:sldId id="286" r:id="rId8"/>
    <p:sldId id="309" r:id="rId9"/>
    <p:sldId id="310" r:id="rId10"/>
    <p:sldId id="291" r:id="rId11"/>
    <p:sldId id="311" r:id="rId12"/>
    <p:sldId id="312" r:id="rId13"/>
    <p:sldId id="313" r:id="rId14"/>
  </p:sldIdLst>
  <p:sldSz cx="9144000" cy="6858000" type="screen4x3"/>
  <p:notesSz cx="9601200" cy="7315200"/>
  <p:custDataLst>
    <p:tags r:id="rId1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80"/>
    <a:srgbClr val="252593"/>
    <a:srgbClr val="3333CC"/>
    <a:srgbClr val="6600FF"/>
    <a:srgbClr val="0000CC"/>
    <a:srgbClr val="006600"/>
    <a:srgbClr val="FFCCCC"/>
    <a:srgbClr val="050000"/>
    <a:srgbClr val="FFFF00"/>
    <a:srgbClr val="2E5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713" autoAdjust="0"/>
  </p:normalViewPr>
  <p:slideViewPr>
    <p:cSldViewPr snapToGrid="0">
      <p:cViewPr>
        <p:scale>
          <a:sx n="118" d="100"/>
          <a:sy n="118" d="100"/>
        </p:scale>
        <p:origin x="-341" y="-1267"/>
      </p:cViewPr>
      <p:guideLst>
        <p:guide orient="horz" pos="4319"/>
        <p:guide pos="3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fld id="{3B388886-3F09-4C8A-9A44-B5520F05B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267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fld id="{F4317E8F-F39E-4028-9B43-315AB0520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072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739A2C-3C87-4530-9E13-CC1952563568}" type="slidenum">
              <a:rPr lang="en-US" altLang="en-US" sz="130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87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3/12/20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722FC-029A-4507-A2D1-C01C4DDBA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40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3/12/20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ABFA4-B6A6-4D1C-A195-A51A7F93C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01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0764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0769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3/12/20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52317-43EB-4D56-A179-5F52020D0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76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3/12/20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2E301-C64D-4D48-B1F8-79C9F160E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56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3/12/20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2F904-9855-4DC8-AECC-EA2F3FAA2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42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3/12/20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BC7F8-E5E0-4C43-9AA1-C52B6A9A5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62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3/12/20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9CAF1-B9B6-4776-9143-D0AADD64C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49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3/12/20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53A3B-5590-4860-96C3-745FBFAD5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13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3/12/20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EA551-C9C2-477B-9F14-5FFB3DD26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22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3/12/20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4948C-F98B-468B-9895-498B00913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09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3/12/20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0810C-7279-4AC8-A18D-DC321DF6D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43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866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3/12/20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8313" y="6477000"/>
            <a:ext cx="5797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0488" y="6477000"/>
            <a:ext cx="7477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2612A49-8560-49DC-B94A-421785D936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3/12/20</a:t>
            </a: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CMPS 3130/6130 Computational Geometry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48E4AA8-041B-455E-87C1-B8D0D01127EE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250" y="492125"/>
            <a:ext cx="8159750" cy="990600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009999"/>
                </a:solidFill>
              </a:rPr>
              <a:t>CMPS 3130/6130 Computational Geometry</a:t>
            </a:r>
            <a:br>
              <a:rPr lang="en-US" altLang="en-US" sz="2800" dirty="0">
                <a:solidFill>
                  <a:srgbClr val="009999"/>
                </a:solidFill>
              </a:rPr>
            </a:br>
            <a:r>
              <a:rPr lang="en-US" altLang="en-US" sz="2800" dirty="0">
                <a:solidFill>
                  <a:srgbClr val="009999"/>
                </a:solidFill>
              </a:rPr>
              <a:t>Spring 2020</a:t>
            </a:r>
            <a:endParaRPr lang="en-US" altLang="en-US" sz="2800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114800"/>
            <a:ext cx="8458200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4000" b="1" i="1" dirty="0">
                <a:solidFill>
                  <a:schemeClr val="accent2"/>
                </a:solidFill>
              </a:rPr>
              <a:t>Linear Programming </a:t>
            </a:r>
            <a:br>
              <a:rPr lang="en-US" altLang="en-US" sz="4000" b="1" i="1" dirty="0">
                <a:solidFill>
                  <a:schemeClr val="accent2"/>
                </a:solidFill>
              </a:rPr>
            </a:br>
            <a:r>
              <a:rPr lang="en-US" altLang="en-US" sz="4000" b="1" i="1" dirty="0">
                <a:solidFill>
                  <a:schemeClr val="accent2"/>
                </a:solidFill>
              </a:rPr>
              <a:t>&amp; </a:t>
            </a:r>
            <a:r>
              <a:rPr lang="en-US" altLang="en-US" sz="4000" b="1" i="1" dirty="0" err="1">
                <a:solidFill>
                  <a:schemeClr val="accent2"/>
                </a:solidFill>
              </a:rPr>
              <a:t>Halfplane</a:t>
            </a:r>
            <a:r>
              <a:rPr lang="en-US" altLang="en-US" sz="4000" b="1" i="1" dirty="0">
                <a:solidFill>
                  <a:schemeClr val="accent2"/>
                </a:solidFill>
              </a:rPr>
              <a:t> Intersection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/>
              <a:t>Carola </a:t>
            </a:r>
            <a:r>
              <a:rPr lang="en-US" altLang="en-US" sz="2800" b="1" dirty="0" err="1"/>
              <a:t>Wenk</a:t>
            </a:r>
            <a:endParaRPr lang="en-US" altLang="en-US" sz="2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74" y="1868669"/>
            <a:ext cx="3315548" cy="1810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3/12/20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CMPS 3130/6130 Computational Geometry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4000" dirty="0"/>
                  <a:t>Handle case (ii):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4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alt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4000" dirty="0"/>
                  <a:t> </a:t>
                </a:r>
              </a:p>
            </p:txBody>
          </p:sp>
        </mc:Choice>
        <mc:Fallback xmlns="">
          <p:sp>
            <p:nvSpPr>
              <p:cNvPr id="512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10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3209270"/>
                <a:ext cx="7977188" cy="3033453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Need to solve 1-dimensional LP:  Maximize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US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sub>
                        </m:sSub>
                      </m:e>
                    </m:bar>
                  </m:oMath>
                </a14:m>
                <a:r>
                  <a:rPr lang="en-US" altLang="en-US" sz="2000" dirty="0"/>
                  <a:t> subject to</a:t>
                </a:r>
                <a:br>
                  <a:rPr lang="en-US" altLang="en-US" sz="2000" dirty="0"/>
                </a:br>
                <a14:m>
                  <m:oMath xmlns:m="http://schemas.openxmlformats.org/officeDocument/2006/math"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          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000" dirty="0"/>
                  <a:t> is bounded to the left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000" i="1">
                        <a:latin typeface="Cambria Math" panose="02040503050406030204" pitchFamily="18" charset="0"/>
                      </a:rPr>
                      <m:t>,            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000" dirty="0"/>
                  <a:t> is bounded to the right</a:t>
                </a:r>
              </a:p>
              <a:p>
                <a:pPr eaLnBrk="1" hangingPunct="1">
                  <a:lnSpc>
                    <a:spcPct val="80000"/>
                  </a:lnSpc>
                  <a:buFont typeface="Symbol" panose="05050102010706020507" pitchFamily="18" charset="2"/>
                  <a:buChar char="Þ"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Feasible region is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𝑙𝑒𝑓𝑡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𝑟𝑖𝑔h𝑡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r>
                  <a:rPr lang="en-US" altLang="en-US" sz="2000" dirty="0"/>
                  <a:t> with </a:t>
                </a:r>
                <a:br>
                  <a:rPr lang="en-US" altLang="en-US" sz="2000" dirty="0"/>
                </a:br>
                <a:r>
                  <a:rPr lang="en-US" alt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≔</m:t>
                    </m:r>
                    <m:func>
                      <m:func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en-US" sz="2000" dirty="0"/>
                  <a:t>is bounded to the left}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𝑟𝑖𝑔h𝑡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 ≔</m:t>
                    </m:r>
                    <m:func>
                      <m:func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en-US" sz="2000" dirty="0"/>
                  <a:t>is bounded to the right}</a:t>
                </a:r>
              </a:p>
              <a:p>
                <a:pPr eaLnBrk="1" hangingPunct="1">
                  <a:lnSpc>
                    <a:spcPct val="80000"/>
                  </a:lnSpc>
                  <a:buFont typeface="Symbol" panose="05050102010706020507" pitchFamily="18" charset="2"/>
                  <a:buChar char="Þ"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𝑙𝑒𝑓𝑡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𝑟𝑖𝑔h𝑡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000" dirty="0"/>
                  <a:t>the LP is infeasible. Otherwise,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𝑙𝑒𝑓𝑡</m:t>
                        </m:r>
                      </m:sub>
                    </m:sSub>
                  </m:oMath>
                </a14:m>
                <a:r>
                  <a:rPr lang="en-US" altLang="en-US" sz="20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𝑟𝑖𝑔h𝑡</m:t>
                        </m:r>
                      </m:sub>
                    </m:sSub>
                  </m:oMath>
                </a14:m>
                <a:r>
                  <a:rPr lang="en-US" altLang="en-US" sz="2000" dirty="0"/>
                  <a:t> is the optimum</a:t>
                </a:r>
              </a:p>
              <a:p>
                <a:pPr eaLnBrk="1" hangingPunct="1">
                  <a:lnSpc>
                    <a:spcPct val="80000"/>
                  </a:lnSpc>
                  <a:buFont typeface="Symbol" panose="05050102010706020507" pitchFamily="18" charset="2"/>
                  <a:buChar char="Þ"/>
                </a:pPr>
                <a:r>
                  <a:rPr lang="en-US" altLang="en-US" sz="2000" dirty="0"/>
                  <a:t>We can compute a new optimal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, or decide that the LP is infeasible, in O(</a:t>
                </a:r>
                <a:r>
                  <a:rPr lang="en-US" altLang="en-US" sz="2000" i="1" dirty="0"/>
                  <a:t>i</a:t>
                </a:r>
                <a:r>
                  <a:rPr lang="en-US" altLang="en-US" sz="2000" dirty="0"/>
                  <a:t>) time.</a:t>
                </a:r>
              </a:p>
              <a:p>
                <a:pPr eaLnBrk="1" hangingPunct="1">
                  <a:lnSpc>
                    <a:spcPct val="80000"/>
                  </a:lnSpc>
                  <a:buFont typeface="Symbol" panose="05050102010706020507" pitchFamily="18" charset="2"/>
                  <a:buChar char="Þ"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51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3209270"/>
                <a:ext cx="7977188" cy="3033453"/>
              </a:xfrm>
              <a:blipFill rotWithShape="0">
                <a:blip r:embed="rId3"/>
                <a:stretch>
                  <a:fillRect l="-841" t="-1807" r="-229" b="-5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9" y="1377365"/>
            <a:ext cx="2606658" cy="1597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46725" y="1540352"/>
                <a:ext cx="2361352" cy="1059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000" kern="0" dirty="0">
                    <a:solidFill>
                      <a:srgbClr val="000000"/>
                    </a:solidFill>
                    <a:latin typeface="Times New Roman"/>
                  </a:rPr>
                  <a:t>Let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altLang="en-US" sz="20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US" altLang="en-US" sz="20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sub>
                        </m:sSub>
                      </m:e>
                    </m:bar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en-US" sz="2000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000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altLang="en-US" sz="2000" b="1" i="1" kern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altLang="en-US" sz="2000" b="0" kern="0" dirty="0">
                    <a:solidFill>
                      <a:srgbClr val="00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20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</a:rPr>
                  <a:t>restriction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25" y="1540352"/>
                <a:ext cx="2361352" cy="1059777"/>
              </a:xfrm>
              <a:prstGeom prst="rect">
                <a:avLst/>
              </a:prstGeom>
              <a:blipFill rotWithShape="0">
                <a:blip r:embed="rId5"/>
                <a:stretch>
                  <a:fillRect l="-2842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3/12/20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CMPS 3130/6130 Computational Geometry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67326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4"/>
              <p:cNvSpPr>
                <a:spLocks noChangeArrowheads="1"/>
              </p:cNvSpPr>
              <p:nvPr/>
            </p:nvSpPr>
            <p:spPr bwMode="auto">
              <a:xfrm>
                <a:off x="685800" y="1169009"/>
                <a:ext cx="7532688" cy="36379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b="1" dirty="0"/>
                  <a:t>Algorithm</a:t>
                </a:r>
                <a:r>
                  <a:rPr lang="en-US" altLang="en-US" sz="1800" dirty="0"/>
                  <a:t> 2D_Bounded_LP(</a:t>
                </a:r>
                <a:r>
                  <a:rPr lang="en-US" altLang="en-US" sz="1800" i="1" dirty="0">
                    <a:solidFill>
                      <a:srgbClr val="008380"/>
                    </a:solidFill>
                  </a:rPr>
                  <a:t>H,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8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en-US" sz="1800" dirty="0"/>
                  <a:t>):</a:t>
                </a:r>
                <a:endParaRPr lang="en-US" altLang="en-US" sz="8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/>
                  <a:t>Input: A two-dimensional LP (</a:t>
                </a:r>
                <a:r>
                  <a:rPr lang="en-US" altLang="en-US" sz="1800" i="1" dirty="0">
                    <a:solidFill>
                      <a:srgbClr val="008380"/>
                    </a:solidFill>
                  </a:rPr>
                  <a:t>H,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en-US" sz="1800" dirty="0"/>
                  <a:t>)</a:t>
                </a:r>
                <a:endParaRPr lang="en-US" altLang="en-US" sz="1800" i="1" baseline="300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Output: Report if </a:t>
                </a:r>
                <a:r>
                  <a:rPr lang="en-US" altLang="en-US" sz="1800" dirty="0"/>
                  <a:t>(</a:t>
                </a:r>
                <a:r>
                  <a:rPr lang="en-US" altLang="en-US" sz="1800" i="1" dirty="0">
                    <a:solidFill>
                      <a:srgbClr val="008380"/>
                    </a:solidFill>
                  </a:rPr>
                  <a:t>H,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en-US" sz="1800" dirty="0"/>
                  <a:t>) 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is infeasible. Otherwise report the lexicographically smallest point that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18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endParaRPr lang="en-US" altLang="en-US" sz="1800" dirty="0">
                  <a:solidFill>
                    <a:srgbClr val="008380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1800" dirty="0"/>
                  <a:t> be the half-planes of </a:t>
                </a:r>
                <a:r>
                  <a:rPr lang="en-US" altLang="en-US" sz="1800" i="1" dirty="0">
                    <a:solidFill>
                      <a:srgbClr val="008380"/>
                    </a:solidFill>
                  </a:rPr>
                  <a:t>H</a:t>
                </a:r>
                <a:endParaRPr lang="en-US" altLang="en-US" sz="18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 be the corner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.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 exists since we assume the LP is bounded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for 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i</a:t>
                </a:r>
                <a:r>
                  <a:rPr lang="en-US" altLang="en-US" sz="18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:=3 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to 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n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≔</m:t>
                        </m:r>
                        <m:r>
                          <a:rPr lang="en-US" altLang="en-US" sz="18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18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b>
                    </m:sSub>
                  </m:oMath>
                </a14:m>
                <a:endParaRPr lang="en-US" altLang="en-US" sz="180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else 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≔ </m:t>
                    </m:r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point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 that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18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 subject to the constraints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b>
                    </m:sSub>
                  </m:oMath>
                </a14:m>
                <a:endParaRPr lang="en-US" altLang="en-US" sz="180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	if such a point does not exist then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	    Report that the LP is infeasible, and return.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512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169009"/>
                <a:ext cx="7532688" cy="3637919"/>
              </a:xfrm>
              <a:prstGeom prst="rect">
                <a:avLst/>
              </a:prstGeom>
              <a:blipFill rotWithShape="0">
                <a:blip r:embed="rId2"/>
                <a:stretch>
                  <a:fillRect l="-647" t="-3506" b="-150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5037906"/>
                <a:ext cx="8217131" cy="441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/>
                  <a:t>Runtime: O(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) = O(</a:t>
                </a:r>
                <a:r>
                  <a:rPr lang="en-US" altLang="en-US" sz="2000" i="1" kern="0" dirty="0">
                    <a:sym typeface="Symbol" panose="05050102010706020507" pitchFamily="18" charset="2"/>
                  </a:rPr>
                  <a:t>n</a:t>
                </a:r>
                <a:r>
                  <a:rPr lang="en-US" altLang="en-US" sz="2000" kern="0" baseline="30000" dirty="0">
                    <a:sym typeface="Symbol" panose="05050102010706020507" pitchFamily="18" charset="2"/>
                  </a:rPr>
                  <a:t>2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)   Storage: O(</a:t>
                </a:r>
                <a:r>
                  <a:rPr lang="en-US" altLang="en-US" sz="2000" i="1" kern="0" dirty="0">
                    <a:sym typeface="Symbol" panose="05050102010706020507" pitchFamily="18" charset="2"/>
                  </a:rPr>
                  <a:t>n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)</a:t>
                </a: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037906"/>
                <a:ext cx="8217131" cy="441960"/>
              </a:xfrm>
              <a:prstGeom prst="rect">
                <a:avLst/>
              </a:prstGeom>
              <a:blipFill>
                <a:blip r:embed="rId3"/>
                <a:stretch>
                  <a:fillRect l="-668" t="-123288" b="-1424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8" y="4989370"/>
            <a:ext cx="2822171" cy="14876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6118167" y="4921135"/>
            <a:ext cx="274320" cy="199505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9118" y="6037302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sym typeface="Symbol" panose="05050102010706020507" pitchFamily="18" charset="2"/>
              </a:rPr>
              <a:t>In this example, each step takes O(</a:t>
            </a:r>
            <a:r>
              <a:rPr lang="en-US" sz="1800" i="1" dirty="0">
                <a:solidFill>
                  <a:schemeClr val="tx1"/>
                </a:solidFill>
                <a:sym typeface="Symbol" panose="05050102010706020507" pitchFamily="18" charset="2"/>
              </a:rPr>
              <a:t>i</a:t>
            </a:r>
            <a:r>
              <a:rPr lang="en-US" sz="1800" dirty="0">
                <a:solidFill>
                  <a:schemeClr val="tx1"/>
                </a:solidFill>
                <a:sym typeface="Symbol" panose="05050102010706020507" pitchFamily="18" charset="2"/>
              </a:rPr>
              <a:t>) time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6507892" y="6631459"/>
            <a:ext cx="1227438" cy="82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742043" y="6325286"/>
                <a:ext cx="355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180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043" y="6325286"/>
                <a:ext cx="35548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21667" r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 bwMode="auto">
          <a:xfrm>
            <a:off x="588594" y="3163330"/>
            <a:ext cx="78671" cy="214184"/>
          </a:xfrm>
          <a:prstGeom prst="leftBrac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>
            <a:off x="568000" y="3608172"/>
            <a:ext cx="99265" cy="741405"/>
          </a:xfrm>
          <a:prstGeom prst="leftBrac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05486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C00000"/>
                </a:solidFill>
                <a:sym typeface="Symbol" panose="05050102010706020507" pitchFamily="18" charset="2"/>
              </a:rPr>
              <a:t>O(1)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78391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C00000"/>
                </a:solidFill>
                <a:sym typeface="Symbol" panose="05050102010706020507" pitchFamily="18" charset="2"/>
              </a:rPr>
              <a:t>O(i)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47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3/12/20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CMPS 3130/6130 Computational Geometry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85898" y="98942"/>
            <a:ext cx="9058102" cy="1143000"/>
          </a:xfrm>
        </p:spPr>
        <p:txBody>
          <a:bodyPr/>
          <a:lstStyle/>
          <a:p>
            <a:pPr eaLnBrk="1" hangingPunct="1"/>
            <a:r>
              <a:rPr lang="en-US" altLang="en-US" sz="3400" dirty="0"/>
              <a:t>Randomized Incremental 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1233629"/>
                <a:ext cx="8217131" cy="31887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/>
                  <a:t>Insertion order of the </a:t>
                </a:r>
                <a:r>
                  <a:rPr lang="en-US" altLang="en-US" sz="2000" kern="0" dirty="0" err="1"/>
                  <a:t>halfplanes</a:t>
                </a:r>
                <a:r>
                  <a:rPr lang="en-US" altLang="en-US" sz="2000" kern="0" dirty="0"/>
                  <a:t> determines the runtime</a:t>
                </a:r>
                <a:br>
                  <a:rPr lang="en-US" altLang="en-US" sz="2000" kern="0" dirty="0"/>
                </a:br>
                <a:r>
                  <a:rPr lang="en-US" altLang="en-US" sz="2000" kern="0" dirty="0">
                    <a:sym typeface="Symbol" panose="05050102010706020507" pitchFamily="18" charset="2"/>
                  </a:rPr>
                  <a:t> Varies between </a:t>
                </a:r>
                <a:r>
                  <a:rPr lang="en-US" altLang="en-US" sz="2000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O(</a:t>
                </a:r>
                <a:r>
                  <a:rPr lang="en-US" altLang="en-US" sz="2000" i="1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n</a:t>
                </a:r>
                <a:r>
                  <a:rPr lang="en-US" altLang="en-US" sz="2000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and </a:t>
                </a:r>
                <a:r>
                  <a:rPr lang="en-US" altLang="en-US" sz="2000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O(</a:t>
                </a:r>
                <a:r>
                  <a:rPr lang="en-US" altLang="en-US" sz="2000" i="1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n</a:t>
                </a:r>
                <a:r>
                  <a:rPr lang="en-US" altLang="en-US" sz="2000" kern="0" baseline="30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en-US" sz="2000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)</a:t>
                </a:r>
              </a:p>
              <a:p>
                <a:pPr eaLnBrk="1" hangingPunct="1">
                  <a:lnSpc>
                    <a:spcPct val="80000"/>
                  </a:lnSpc>
                  <a:buFont typeface="Symbol" panose="05050102010706020507" pitchFamily="18" charset="2"/>
                  <a:buChar char="Þ"/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Algorithm 2D_Randomized_Bounded_LP</a:t>
                </a:r>
                <a:r>
                  <a:rPr lang="en-US" altLang="en-US" sz="2000" dirty="0"/>
                  <a:t>(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H,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en-US" sz="2000" dirty="0"/>
                  <a:t>) 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inserts the </a:t>
                </a:r>
                <a:r>
                  <a:rPr lang="en-US" altLang="en-US" sz="2000" kern="0" dirty="0" err="1">
                    <a:sym typeface="Symbol" panose="05050102010706020507" pitchFamily="18" charset="2"/>
                  </a:rPr>
                  <a:t>halfplanes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 in random order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b="1" kern="0" dirty="0">
                    <a:sym typeface="Symbol" panose="05050102010706020507" pitchFamily="18" charset="2"/>
                  </a:rPr>
                  <a:t>Theorem: 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2D_Randomized_Bounded_LP runs in </a:t>
                </a:r>
                <a:r>
                  <a:rPr lang="en-US" altLang="en-US" sz="2000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O(</a:t>
                </a:r>
                <a:r>
                  <a:rPr lang="en-US" altLang="en-US" sz="2000" i="1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n</a:t>
                </a:r>
                <a:r>
                  <a:rPr lang="en-US" altLang="en-US" sz="2000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randomized expected time and </a:t>
                </a:r>
                <a:r>
                  <a:rPr lang="en-US" altLang="en-US" sz="2000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O(</a:t>
                </a:r>
                <a:r>
                  <a:rPr lang="en-US" altLang="en-US" sz="2000" i="1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n</a:t>
                </a:r>
                <a:r>
                  <a:rPr lang="en-US" altLang="en-US" sz="2000" kern="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worst-case space.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b="1" kern="0" dirty="0">
                    <a:sym typeface="Symbol" panose="05050102010706020507" pitchFamily="18" charset="2"/>
                  </a:rPr>
                  <a:t>Proof: 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1, </m:t>
                            </m:r>
                            <m:sSub>
                              <m:sSubPr>
                                <m:ctrlP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  <m: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en-US" sz="2000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    </m:t>
                            </m:r>
                          </m:e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0,   </m:t>
                            </m:r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Total time spent in the else-part of the algorithm to solve 1-dimensional LPs, over all half-planes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𝑂</m:t>
                        </m:r>
                        <m:d>
                          <m:dPr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e>
                        </m:d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∙</m:t>
                        </m:r>
                        <m:sSub>
                          <m:sSubPr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Bound expected value (use linearity of expectation):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br>
                  <a:rPr lang="en-US" altLang="en-US" sz="2000" kern="0" dirty="0">
                    <a:sym typeface="Symbol" panose="05050102010706020507" pitchFamily="18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kern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𝐸</m:t>
                      </m:r>
                      <m:r>
                        <a:rPr lang="en-US" altLang="en-US" sz="2000" b="0" i="1" kern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𝑂</m:t>
                          </m:r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)∙</m:t>
                          </m:r>
                          <m:sSub>
                            <m:sSubPr>
                              <m:ctrlP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)= </m:t>
                          </m:r>
                          <m:nary>
                            <m:naryPr>
                              <m:chr m:val="∑"/>
                              <m:ctrlP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𝑂</m:t>
                              </m:r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)∙</m:t>
                              </m:r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𝐸</m:t>
                              </m:r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en-US" sz="20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en-US" sz="20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      and 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d>
                      <m:d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  <m:d>
                      <m:d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e>
                    </m:d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b>
                    </m:sSub>
                    <m:r>
                      <a:rPr lang="en-US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∉</m:t>
                    </m:r>
                    <m:sSub>
                      <m:sSub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233629"/>
                <a:ext cx="8217131" cy="3188742"/>
              </a:xfrm>
              <a:prstGeom prst="rect">
                <a:avLst/>
              </a:prstGeom>
              <a:blipFill rotWithShape="0">
                <a:blip r:embed="rId2"/>
                <a:stretch>
                  <a:fillRect l="-817" t="-2868" b="-537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3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3/12/20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CMPS 3130/6130 Computational Geometry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85898" y="98942"/>
            <a:ext cx="9058102" cy="1143000"/>
          </a:xfrm>
        </p:spPr>
        <p:txBody>
          <a:bodyPr/>
          <a:lstStyle/>
          <a:p>
            <a:pPr eaLnBrk="1" hangingPunct="1"/>
            <a:r>
              <a:rPr lang="en-US" altLang="en-US" sz="3400" dirty="0"/>
              <a:t>Randomized Incremental 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1233629"/>
                <a:ext cx="8217131" cy="31887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kern="0" dirty="0"/>
                  <a:t>Apply </a:t>
                </a:r>
                <a:r>
                  <a:rPr lang="en-US" altLang="en-US" sz="2000" kern="0" dirty="0">
                    <a:solidFill>
                      <a:srgbClr val="C00000"/>
                    </a:solidFill>
                  </a:rPr>
                  <a:t>backwards analysis </a:t>
                </a:r>
                <a:r>
                  <a:rPr lang="en-US" altLang="en-US" sz="2000" kern="0" dirty="0"/>
                  <a:t>to bound </a:t>
                </a:r>
                <a14:m>
                  <m:oMath xmlns:m="http://schemas.openxmlformats.org/officeDocument/2006/math"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d>
                      <m:d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  <m:d>
                      <m:d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e>
                    </m:d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b>
                    </m:sSub>
                    <m:r>
                      <a:rPr lang="en-US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∉</m:t>
                    </m:r>
                    <m:sSub>
                      <m:sSub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):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={</m:t>
                    </m:r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,…, </m:t>
                    </m:r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; this determines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Analyze what happened in the last step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 was added</a:t>
                </a:r>
              </a:p>
              <a:p>
                <a:pPr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000" b="0" i="1" kern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(Had to compute new optimal vertex when 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)</a:t>
                </a:r>
                <a:br>
                  <a:rPr lang="en-US" altLang="en-US" sz="2000" kern="0" dirty="0">
                    <a:sym typeface="Symbol" panose="05050102010706020507" pitchFamily="18" charset="2"/>
                  </a:rPr>
                </a:br>
                <a:r>
                  <a:rPr lang="en-US" altLang="en-US" sz="2000" kern="0" dirty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000" i="1" kern="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(Optimal vertex changes when we remove a </a:t>
                </a:r>
                <a:r>
                  <a:rPr lang="en-US" altLang="en-US" sz="2000" kern="0" dirty="0" err="1">
                    <a:sym typeface="Symbol" panose="05050102010706020507" pitchFamily="18" charset="2"/>
                  </a:rPr>
                  <a:t>halfplane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)</a:t>
                </a:r>
                <a:br>
                  <a:rPr lang="en-US" altLang="en-US" sz="2000" kern="0" dirty="0">
                    <a:sym typeface="Symbol" panose="05050102010706020507" pitchFamily="18" charset="2"/>
                  </a:rPr>
                </a:br>
                <a:br>
                  <a:rPr lang="en-US" altLang="en-US" sz="2000" kern="0" dirty="0">
                    <a:sym typeface="Symbol" panose="05050102010706020507" pitchFamily="18" charset="2"/>
                  </a:rPr>
                </a:br>
                <a:r>
                  <a:rPr lang="en-US" altLang="en-US" sz="2000" kern="0" dirty="0">
                    <a:sym typeface="Symbol" panose="05050102010706020507" pitchFamily="18" charset="2"/>
                  </a:rPr>
                  <a:t>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</m:oMath>
                </a14:m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Hence </a:t>
                </a:r>
                <a14:m>
                  <m:oMath xmlns:m="http://schemas.openxmlformats.org/officeDocument/2006/math">
                    <m:r>
                      <a:rPr lang="en-US" altLang="en-US" sz="2000" i="1" ker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d>
                      <m:d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000" b="0" i="1" kern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f>
                      <m:fPr>
                        <m:ctrlP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en-US" altLang="en-US" sz="2000" i="1" ker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</m:oMath>
                </a14:m>
                <a:endParaRPr lang="en-US" altLang="en-US" sz="2000" kern="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Therefore the total expected runtime is</a:t>
                </a:r>
                <a:br>
                  <a:rPr lang="en-US" altLang="en-US" sz="2000" kern="0" dirty="0">
                    <a:sym typeface="Symbol" panose="05050102010706020507" pitchFamily="18" charset="2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𝑂</m:t>
                        </m:r>
                        <m:d>
                          <m:dPr>
                            <m:ctrlPr>
                              <a:rPr lang="en-US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e>
                        </m:d>
                        <m:r>
                          <a:rPr lang="en-US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∙</m:t>
                        </m:r>
                        <m:f>
                          <m:fPr>
                            <m:ctrlPr>
                              <a:rPr lang="en-US" altLang="en-US" sz="200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den>
                        </m:f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𝑂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en-US" sz="2000" kern="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233629"/>
                <a:ext cx="8217131" cy="3188742"/>
              </a:xfrm>
              <a:prstGeom prst="rect">
                <a:avLst/>
              </a:prstGeom>
              <a:blipFill rotWithShape="0">
                <a:blip r:embed="rId2"/>
                <a:stretch>
                  <a:fillRect l="-817" t="-2868" b="-499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52" y="2763962"/>
            <a:ext cx="3327803" cy="106521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2560320" y="3757353"/>
            <a:ext cx="931025" cy="274320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34733" y="3757353"/>
                <a:ext cx="35354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800" kern="0" dirty="0">
                    <a:solidFill>
                      <a:srgbClr val="252593"/>
                    </a:solidFill>
                    <a:sym typeface="Symbol" panose="05050102010706020507" pitchFamily="18" charset="2"/>
                  </a:rPr>
                  <a:t>2 out of </a:t>
                </a:r>
                <a14:m>
                  <m:oMath xmlns:m="http://schemas.openxmlformats.org/officeDocument/2006/math">
                    <m:r>
                      <a:rPr lang="en-US" altLang="en-US" sz="1800" i="1" kern="0">
                        <a:solidFill>
                          <a:srgbClr val="252593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r>
                  <a:rPr lang="en-US" altLang="en-US" sz="1800" kern="0" dirty="0">
                    <a:solidFill>
                      <a:srgbClr val="252593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1800" kern="0" dirty="0" err="1">
                    <a:solidFill>
                      <a:srgbClr val="252593"/>
                    </a:solidFill>
                    <a:sym typeface="Symbol" panose="05050102010706020507" pitchFamily="18" charset="2"/>
                  </a:rPr>
                  <a:t>halfplanes</a:t>
                </a:r>
                <a:r>
                  <a:rPr lang="en-US" altLang="en-US" sz="1800" kern="0" dirty="0">
                    <a:solidFill>
                      <a:srgbClr val="252593"/>
                    </a:solidFill>
                    <a:sym typeface="Symbol" panose="05050102010706020507" pitchFamily="18" charset="2"/>
                  </a:rPr>
                  <a:t> defining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>
                            <a:solidFill>
                              <a:srgbClr val="252593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solidFill>
                              <a:srgbClr val="252593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en-US" altLang="en-US" sz="1800" i="1" kern="0">
                            <a:solidFill>
                              <a:srgbClr val="252593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kern="0" dirty="0">
                    <a:solidFill>
                      <a:srgbClr val="252593"/>
                    </a:solidFill>
                    <a:sym typeface="Symbol" panose="05050102010706020507" pitchFamily="18" charset="2"/>
                  </a:rPr>
                  <a:t> </a:t>
                </a:r>
                <a:endParaRPr lang="en-US" sz="1800" dirty="0">
                  <a:solidFill>
                    <a:srgbClr val="252593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33" y="3757353"/>
                <a:ext cx="353543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8084344" y="5885410"/>
            <a:ext cx="157942" cy="15794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50906" y="2978418"/>
                <a:ext cx="349776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6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16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num>
                        <m:den>
                          <m:r>
                            <a:rPr lang="en-US" altLang="en-US" sz="16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906" y="2978418"/>
                <a:ext cx="349776" cy="5549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33252" y="3064915"/>
                <a:ext cx="3497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252" y="3064915"/>
                <a:ext cx="349775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52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hair">
            <a:extLst>
              <a:ext uri="{FF2B5EF4-FFF2-40B4-BE49-F238E27FC236}">
                <a16:creationId xmlns:a16="http://schemas.microsoft.com/office/drawing/2014/main" id="{90E2C4DB-EA10-490C-9C72-81CC1FFC8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10" y="3377143"/>
            <a:ext cx="1839433" cy="18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3/12/20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CMPS 3130/6130 Computational Geometry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F11020C-8D33-4FFA-B659-A558B0772B2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Optimization Problem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821" y="1312068"/>
            <a:ext cx="8145379" cy="241772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A company produces tables and chairs. The profit for a chair is $2, and for a table $4.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Machine group </a:t>
            </a:r>
            <a:r>
              <a:rPr lang="en-US" altLang="en-US" sz="2000" i="1" dirty="0"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sym typeface="Symbol" panose="05050102010706020507" pitchFamily="18" charset="2"/>
              </a:rPr>
              <a:t> needs 4 hours to produce a chair, and 6 hours for a table.</a:t>
            </a:r>
            <a:br>
              <a:rPr lang="en-US" altLang="en-US" sz="2000" dirty="0">
                <a:sym typeface="Symbol" panose="05050102010706020507" pitchFamily="18" charset="2"/>
              </a:rPr>
            </a:br>
            <a:r>
              <a:rPr lang="en-US" altLang="en-US" sz="2000" dirty="0">
                <a:sym typeface="Symbol" panose="05050102010706020507" pitchFamily="18" charset="2"/>
              </a:rPr>
              <a:t>Machine group </a:t>
            </a:r>
            <a:r>
              <a:rPr lang="en-US" altLang="en-US" sz="2000" i="1" dirty="0">
                <a:sym typeface="Symbol" panose="05050102010706020507" pitchFamily="18" charset="2"/>
              </a:rPr>
              <a:t>B</a:t>
            </a:r>
            <a:r>
              <a:rPr lang="en-US" altLang="en-US" sz="2000" dirty="0">
                <a:sym typeface="Symbol" panose="05050102010706020507" pitchFamily="18" charset="2"/>
              </a:rPr>
              <a:t> needs 2 hours to produce a chair, and 6 hours for a table.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Per day there are at most 120 working hours for group </a:t>
            </a:r>
            <a:r>
              <a:rPr lang="en-US" altLang="en-US" sz="2000" i="1" dirty="0">
                <a:sym typeface="Symbol" panose="05050102010706020507" pitchFamily="18" charset="2"/>
              </a:rPr>
              <a:t>A</a:t>
            </a:r>
            <a:r>
              <a:rPr lang="en-US" altLang="en-US" sz="2000" dirty="0">
                <a:sym typeface="Symbol" panose="05050102010706020507" pitchFamily="18" charset="2"/>
              </a:rPr>
              <a:t>, and 72 working ours for group </a:t>
            </a:r>
            <a:r>
              <a:rPr lang="en-US" altLang="en-US" sz="2000" i="1" dirty="0">
                <a:sym typeface="Symbol" panose="05050102010706020507" pitchFamily="18" charset="2"/>
              </a:rPr>
              <a:t>B</a:t>
            </a:r>
            <a:r>
              <a:rPr lang="en-US" altLang="en-US" sz="2000" dirty="0"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How many chairs and tables should the company produce per day in order to maximize the profit?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12820" y="3874481"/>
            <a:ext cx="8145379" cy="241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kern="0" dirty="0">
                <a:solidFill>
                  <a:srgbClr val="0000CC"/>
                </a:solidFill>
              </a:rPr>
              <a:t>Variables: </a:t>
            </a:r>
            <a:r>
              <a:rPr lang="en-US" altLang="en-US" sz="2000" kern="0" dirty="0"/>
              <a:t>	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kern="0" dirty="0"/>
              <a:t>: # chairs produced on machine group </a:t>
            </a:r>
            <a:r>
              <a:rPr lang="en-US" altLang="en-US" sz="2000" i="1" kern="0" dirty="0"/>
              <a:t>A</a:t>
            </a:r>
            <a:r>
              <a:rPr lang="en-US" altLang="en-US" sz="2000" kern="0" dirty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kern="0" dirty="0">
                <a:sym typeface="Symbol" panose="05050102010706020507" pitchFamily="18" charset="2"/>
              </a:rPr>
              <a:t>	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kern="0" dirty="0"/>
              <a:t>: # chairs produced on machine group </a:t>
            </a:r>
            <a:r>
              <a:rPr lang="en-US" altLang="en-US" sz="2000" i="1" kern="0" dirty="0"/>
              <a:t>B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i="1" kern="0" dirty="0"/>
              <a:t>	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kern="0" dirty="0"/>
              <a:t>: # tables produced on machine group </a:t>
            </a:r>
            <a:r>
              <a:rPr lang="en-US" altLang="en-US" sz="2000" i="1" kern="0" dirty="0"/>
              <a:t>A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i="1" kern="0" dirty="0"/>
              <a:t>	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kern="0" dirty="0"/>
              <a:t>: # tables produced on machine group </a:t>
            </a:r>
            <a:r>
              <a:rPr lang="en-US" altLang="en-US" sz="2000" i="1" kern="0" dirty="0"/>
              <a:t>B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r>
              <a:rPr lang="en-US" altLang="en-US" sz="2000" kern="0" dirty="0">
                <a:solidFill>
                  <a:srgbClr val="0000CC"/>
                </a:solidFill>
              </a:rPr>
              <a:t>Constraints: </a:t>
            </a:r>
            <a:r>
              <a:rPr lang="en-US" altLang="en-US" sz="2000" kern="0" dirty="0"/>
              <a:t>	4 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+ 6 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≤ 120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r>
              <a:rPr lang="en-US" altLang="en-US" sz="2000" kern="0" dirty="0">
                <a:sym typeface="Symbol" panose="05050102010706020507" pitchFamily="18" charset="2"/>
              </a:rPr>
              <a:t>		2</a:t>
            </a:r>
            <a:r>
              <a:rPr lang="en-US" altLang="en-US" sz="2000" kern="0" dirty="0"/>
              <a:t> 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+ 6 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≤ 72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r>
              <a:rPr lang="en-US" altLang="en-US" sz="2000" kern="0" dirty="0">
                <a:solidFill>
                  <a:srgbClr val="0000CC"/>
                </a:solidFill>
              </a:rPr>
              <a:t>Objective function (profit): </a:t>
            </a:r>
            <a:r>
              <a:rPr lang="en-US" altLang="en-US" sz="2000" kern="0" dirty="0"/>
              <a:t>Maximize 2(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+ 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kern="0" dirty="0"/>
              <a:t>) + 4(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+ 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kern="0" dirty="0"/>
              <a:t>) 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endParaRPr lang="en-US" altLang="en-US" sz="2000" kern="0" dirty="0">
              <a:sym typeface="Symbol" panose="05050102010706020507" pitchFamily="18" charset="2"/>
            </a:endParaRPr>
          </a:p>
        </p:txBody>
      </p:sp>
      <p:pic>
        <p:nvPicPr>
          <p:cNvPr id="1026" name="Picture 2" descr="Image result for table">
            <a:extLst>
              <a:ext uri="{FF2B5EF4-FFF2-40B4-BE49-F238E27FC236}">
                <a16:creationId xmlns:a16="http://schemas.microsoft.com/office/drawing/2014/main" id="{82AAFEC3-CBB5-42ED-AE7F-893CE406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21" y="4731846"/>
            <a:ext cx="1438558" cy="143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3/12/20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CMPS 3130/6130 Computational Geometry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F11020C-8D33-4FFA-B659-A558B0772B2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Linear Program (LP)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312821" y="1544678"/>
                <a:ext cx="4684296" cy="2417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147763" algn="l"/>
                  </a:tabLst>
                </a:pPr>
                <a:r>
                  <a:rPr lang="en-US" altLang="en-US" sz="2000" kern="0" dirty="0">
                    <a:solidFill>
                      <a:srgbClr val="0000CC"/>
                    </a:solidFill>
                  </a:rPr>
                  <a:t>Variables: </a:t>
                </a:r>
                <a:r>
                  <a:rPr lang="en-US" altLang="en-US" sz="2000" kern="0" dirty="0"/>
                  <a:t>	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,…,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baseline="-25000" dirty="0"/>
                  <a:t> 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>
                    <a:solidFill>
                      <a:srgbClr val="0000CC"/>
                    </a:solidFill>
                  </a:rPr>
                  <a:t>Constraints: 	</a:t>
                </a:r>
                <a:r>
                  <a:rPr lang="en-US" altLang="en-US" sz="2000" i="1" kern="0" dirty="0"/>
                  <a:t>h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: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kern="0" baseline="-25000" dirty="0"/>
                  <a:t>11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+…+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i="1" kern="0" baseline="-25000" dirty="0"/>
                  <a:t>d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dirty="0"/>
                  <a:t> ≤ </a:t>
                </a:r>
                <a:r>
                  <a:rPr lang="en-US" altLang="en-US" sz="2000" i="1" kern="0" dirty="0"/>
                  <a:t>b</a:t>
                </a:r>
                <a:r>
                  <a:rPr lang="en-US" altLang="en-US" sz="2000" kern="0" baseline="-25000" dirty="0"/>
                  <a:t>1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2000" i="1" kern="0" dirty="0"/>
                  <a:t>h</a:t>
                </a:r>
                <a:r>
                  <a:rPr lang="en-US" altLang="en-US" sz="2000" kern="0" baseline="-25000" dirty="0"/>
                  <a:t>2</a:t>
                </a:r>
                <a:r>
                  <a:rPr lang="en-US" altLang="en-US" sz="2000" kern="0" dirty="0"/>
                  <a:t>: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kern="0" baseline="-25000" dirty="0"/>
                  <a:t>21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+…+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kern="0" baseline="-25000" dirty="0"/>
                  <a:t>2</a:t>
                </a:r>
                <a:r>
                  <a:rPr lang="en-US" altLang="en-US" sz="2000" i="1" kern="0" baseline="-25000" dirty="0"/>
                  <a:t>d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dirty="0"/>
                  <a:t> ≤ </a:t>
                </a:r>
                <a:r>
                  <a:rPr lang="en-US" altLang="en-US" sz="2000" i="1" kern="0" dirty="0"/>
                  <a:t>b</a:t>
                </a:r>
                <a:r>
                  <a:rPr lang="en-US" altLang="en-US" sz="2000" kern="0" baseline="-25000" dirty="0"/>
                  <a:t>2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	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2000" i="1" kern="0" dirty="0" err="1"/>
                  <a:t>h</a:t>
                </a:r>
                <a:r>
                  <a:rPr lang="en-US" altLang="en-US" sz="2000" i="1" kern="0" baseline="-25000" dirty="0" err="1"/>
                  <a:t>n</a:t>
                </a:r>
                <a:r>
                  <a:rPr lang="en-US" altLang="en-US" sz="2000" kern="0" dirty="0"/>
                  <a:t>: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i="1" kern="0" baseline="-25000" dirty="0"/>
                  <a:t>n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+…+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i="1" kern="0" baseline="-25000" dirty="0"/>
                  <a:t>nd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dirty="0"/>
                  <a:t> ≤ </a:t>
                </a:r>
                <a:r>
                  <a:rPr lang="en-US" altLang="en-US" sz="2000" i="1" kern="0" dirty="0" err="1"/>
                  <a:t>b</a:t>
                </a:r>
                <a:r>
                  <a:rPr lang="en-US" altLang="en-US" sz="2000" i="1" kern="0" baseline="-25000" dirty="0" err="1"/>
                  <a:t>n</a:t>
                </a:r>
                <a:r>
                  <a:rPr lang="en-US" altLang="en-US" sz="2000" kern="0" baseline="-25000" dirty="0"/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147763" algn="l"/>
                    <a:tab pos="1427163" algn="l"/>
                  </a:tabLst>
                </a:pPr>
                <a:r>
                  <a:rPr lang="en-US" altLang="en-US" sz="2000" kern="0" dirty="0">
                    <a:solidFill>
                      <a:srgbClr val="0000CC"/>
                    </a:solidFill>
                  </a:rPr>
                  <a:t>Objective function: </a:t>
                </a:r>
                <a:br>
                  <a:rPr lang="en-US" altLang="en-US" sz="2000" kern="0" dirty="0">
                    <a:solidFill>
                      <a:srgbClr val="0000CC"/>
                    </a:solidFill>
                  </a:rPr>
                </a:br>
                <a:r>
                  <a:rPr lang="en-US" altLang="en-US" sz="2000" kern="0" dirty="0"/>
                  <a:t>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c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</a:t>
                </a:r>
                <a:r>
                  <a:rPr lang="en-US" altLang="en-US" sz="2000" i="1" kern="0" dirty="0"/>
                  <a:t> c</a:t>
                </a:r>
                <a:r>
                  <a:rPr lang="en-US" altLang="en-US" sz="2000" kern="0" baseline="-25000" dirty="0"/>
                  <a:t>2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2</a:t>
                </a:r>
                <a:r>
                  <a:rPr lang="en-US" altLang="en-US" sz="2000" kern="0" dirty="0"/>
                  <a:t> + …+ </a:t>
                </a:r>
                <a:r>
                  <a:rPr lang="en-US" altLang="en-US" sz="2000" i="1" kern="0" dirty="0"/>
                  <a:t>c</a:t>
                </a:r>
                <a:r>
                  <a:rPr lang="en-US" altLang="en-US" sz="2000" i="1" kern="0" baseline="-25000" dirty="0"/>
                  <a:t>d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i="1" kern="0" baseline="-25000" dirty="0"/>
                  <a:t>d</a:t>
                </a:r>
                <a:endParaRPr lang="en-US" altLang="en-US" sz="2000" kern="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147763" algn="l"/>
                    <a:tab pos="1427163" algn="l"/>
                  </a:tabLst>
                </a:pPr>
                <a:endParaRPr lang="en-US" altLang="en-US" sz="2000" kern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821" y="1544678"/>
                <a:ext cx="4684296" cy="2417721"/>
              </a:xfrm>
              <a:prstGeom prst="rect">
                <a:avLst/>
              </a:prstGeom>
              <a:blipFill rotWithShape="0">
                <a:blip r:embed="rId2"/>
                <a:stretch>
                  <a:fillRect l="-1300" t="-2519" b="-2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 rot="16200000">
            <a:off x="2155668" y="254206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kern="0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3398931" y="254206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kern="0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03269" y="1361795"/>
            <a:ext cx="3840731" cy="3174111"/>
            <a:chOff x="5303269" y="1361795"/>
            <a:chExt cx="3840731" cy="3174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303269" y="1829324"/>
                  <a:ext cx="3840731" cy="9852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en-US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11 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en-US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en-US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altLang="en-US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altLang="en-US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en-US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𝑛𝑑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alt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d>
                          <m:dPr>
                            <m:ctrlP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en-US" sz="20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eqArr>
                                  <m:eqArr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en-US" sz="20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eqArr>
                                  <m:eqArr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269" y="1829324"/>
                  <a:ext cx="3840731" cy="9852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303269" y="3117597"/>
                  <a:ext cx="2634887" cy="9151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sub>
                        </m:sSub>
                        <m:r>
                          <a:rPr lang="en-US" alt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en-US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ctrlP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en-US" sz="20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eqArr>
                                  <m:eqArr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d>
                          <m:dPr>
                            <m:ctrlP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en-US" sz="2000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eqArr>
                                  <m:eqArr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en-US" sz="20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20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269" y="3117597"/>
                  <a:ext cx="2634887" cy="9151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eft Brace 8"/>
            <p:cNvSpPr/>
            <p:nvPr/>
          </p:nvSpPr>
          <p:spPr bwMode="auto">
            <a:xfrm rot="16200000">
              <a:off x="7015397" y="3463860"/>
              <a:ext cx="124693" cy="1265490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798863" y="4135796"/>
                  <a:ext cx="7618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n-US" sz="20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alt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8863" y="4135796"/>
                  <a:ext cx="761812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6667" r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eft Brace 20"/>
            <p:cNvSpPr/>
            <p:nvPr/>
          </p:nvSpPr>
          <p:spPr bwMode="auto">
            <a:xfrm rot="16200000" flipH="1" flipV="1">
              <a:off x="7165297" y="189379"/>
              <a:ext cx="97400" cy="3361247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6716476" y="1361795"/>
                  <a:ext cx="1221680" cy="4456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altLang="en-US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⃗"/>
                            <m:ctrlPr>
                              <a:rPr lang="en-US" altLang="en-US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6476" y="1361795"/>
                  <a:ext cx="1221680" cy="44563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4110" b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ctangle 18"/>
          <p:cNvSpPr/>
          <p:nvPr/>
        </p:nvSpPr>
        <p:spPr>
          <a:xfrm>
            <a:off x="312821" y="4995917"/>
            <a:ext cx="6195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kern="0" dirty="0">
                <a:solidFill>
                  <a:srgbClr val="C00000"/>
                </a:solidFill>
              </a:rPr>
              <a:t>Linear Program in </a:t>
            </a:r>
            <a:r>
              <a:rPr lang="en-US" altLang="en-US" sz="2400" i="1" kern="0" dirty="0">
                <a:solidFill>
                  <a:srgbClr val="C00000"/>
                </a:solidFill>
              </a:rPr>
              <a:t>d</a:t>
            </a:r>
            <a:r>
              <a:rPr lang="en-US" altLang="en-US" sz="2400" kern="0" dirty="0">
                <a:solidFill>
                  <a:srgbClr val="C00000"/>
                </a:solidFill>
              </a:rPr>
              <a:t> variables with </a:t>
            </a:r>
            <a:r>
              <a:rPr lang="en-US" altLang="en-US" sz="2400" i="1" kern="0" dirty="0">
                <a:solidFill>
                  <a:srgbClr val="C00000"/>
                </a:solidFill>
              </a:rPr>
              <a:t>n</a:t>
            </a:r>
            <a:r>
              <a:rPr lang="en-US" altLang="en-US" sz="2400" kern="0" dirty="0">
                <a:solidFill>
                  <a:srgbClr val="C00000"/>
                </a:solidFill>
              </a:rPr>
              <a:t> constraints.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hair">
            <a:extLst>
              <a:ext uri="{FF2B5EF4-FFF2-40B4-BE49-F238E27FC236}">
                <a16:creationId xmlns:a16="http://schemas.microsoft.com/office/drawing/2014/main" id="{90E2C4DB-EA10-490C-9C72-81CC1FFC8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10" y="1090406"/>
            <a:ext cx="1839433" cy="18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3/12/20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CMPS 3130/6130 Computational Geometry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F11020C-8D33-4FFA-B659-A558B0772B2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Optimization Problem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12820" y="1587744"/>
            <a:ext cx="8145379" cy="241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kern="0" dirty="0">
                <a:solidFill>
                  <a:srgbClr val="0000CC"/>
                </a:solidFill>
              </a:rPr>
              <a:t>Variables: </a:t>
            </a:r>
            <a:r>
              <a:rPr lang="en-US" altLang="en-US" sz="2000" kern="0" dirty="0"/>
              <a:t>	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kern="0" dirty="0"/>
              <a:t>: # chairs produced on machine group </a:t>
            </a:r>
            <a:r>
              <a:rPr lang="en-US" altLang="en-US" sz="2000" i="1" kern="0" dirty="0"/>
              <a:t>A</a:t>
            </a:r>
            <a:r>
              <a:rPr lang="en-US" altLang="en-US" sz="2000" kern="0" dirty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kern="0" dirty="0">
                <a:sym typeface="Symbol" panose="05050102010706020507" pitchFamily="18" charset="2"/>
              </a:rPr>
              <a:t>	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kern="0" dirty="0"/>
              <a:t>: # chairs produced on machine group </a:t>
            </a:r>
            <a:r>
              <a:rPr lang="en-US" altLang="en-US" sz="2000" i="1" kern="0" dirty="0"/>
              <a:t>B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i="1" kern="0" dirty="0"/>
              <a:t>	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kern="0" dirty="0"/>
              <a:t>: # tables produced on machine group </a:t>
            </a:r>
            <a:r>
              <a:rPr lang="en-US" altLang="en-US" sz="2000" i="1" kern="0" dirty="0"/>
              <a:t>A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i="1" kern="0" dirty="0"/>
              <a:t>	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kern="0" dirty="0"/>
              <a:t>: # tables produced on machine group </a:t>
            </a:r>
            <a:r>
              <a:rPr lang="en-US" altLang="en-US" sz="2000" i="1" kern="0" dirty="0"/>
              <a:t>B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r>
              <a:rPr lang="en-US" altLang="en-US" sz="2000" kern="0" dirty="0">
                <a:solidFill>
                  <a:srgbClr val="0000CC"/>
                </a:solidFill>
              </a:rPr>
              <a:t>Constraints: </a:t>
            </a:r>
            <a:r>
              <a:rPr lang="en-US" altLang="en-US" sz="2000" kern="0" dirty="0"/>
              <a:t>	4 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+ 6 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i="1" kern="0" baseline="-25000" dirty="0"/>
              <a:t>  </a:t>
            </a:r>
            <a:r>
              <a:rPr lang="en-US" altLang="en-US" sz="2000" kern="0" dirty="0"/>
              <a:t>≤ 120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r>
              <a:rPr lang="en-US" altLang="en-US" sz="2000" kern="0" dirty="0">
                <a:sym typeface="Symbol" panose="05050102010706020507" pitchFamily="18" charset="2"/>
              </a:rPr>
              <a:t>		2</a:t>
            </a:r>
            <a:r>
              <a:rPr lang="en-US" altLang="en-US" sz="2000" kern="0" dirty="0"/>
              <a:t> 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+ 6 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i="1" kern="0" baseline="-25000" dirty="0"/>
              <a:t>  </a:t>
            </a:r>
            <a:r>
              <a:rPr lang="en-US" altLang="en-US" sz="2000" kern="0" dirty="0"/>
              <a:t>≤ 72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r>
              <a:rPr lang="en-US" altLang="en-US" sz="2000" kern="0" dirty="0">
                <a:solidFill>
                  <a:srgbClr val="0000CC"/>
                </a:solidFill>
              </a:rPr>
              <a:t>Objective function (profit): </a:t>
            </a:r>
            <a:r>
              <a:rPr lang="en-US" altLang="en-US" sz="2000" kern="0" dirty="0"/>
              <a:t>Maximize 2(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+ 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kern="0" dirty="0"/>
              <a:t>) + 4(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+ 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kern="0" dirty="0"/>
              <a:t>) 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endParaRPr lang="en-US" altLang="en-US" sz="2000" kern="0" dirty="0">
              <a:sym typeface="Symbol" panose="05050102010706020507" pitchFamily="18" charset="2"/>
            </a:endParaRPr>
          </a:p>
        </p:txBody>
      </p:sp>
      <p:pic>
        <p:nvPicPr>
          <p:cNvPr id="1026" name="Picture 2" descr="Image result for table">
            <a:extLst>
              <a:ext uri="{FF2B5EF4-FFF2-40B4-BE49-F238E27FC236}">
                <a16:creationId xmlns:a16="http://schemas.microsoft.com/office/drawing/2014/main" id="{82AAFEC3-CBB5-42ED-AE7F-893CE406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21" y="2445109"/>
            <a:ext cx="1438558" cy="143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E4EBA5A-41AC-479F-A033-E691EB89739F}"/>
              </a:ext>
            </a:extLst>
          </p:cNvPr>
          <p:cNvSpPr/>
          <p:nvPr/>
        </p:nvSpPr>
        <p:spPr>
          <a:xfrm>
            <a:off x="1488588" y="1885411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2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A1B6C-1C2D-493A-B050-A37A2E1246B4}"/>
              </a:ext>
            </a:extLst>
          </p:cNvPr>
          <p:cNvSpPr/>
          <p:nvPr/>
        </p:nvSpPr>
        <p:spPr>
          <a:xfrm>
            <a:off x="1488588" y="1587744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1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981070-56F2-4641-97D0-5BBFB42041CD}"/>
              </a:ext>
            </a:extLst>
          </p:cNvPr>
          <p:cNvSpPr/>
          <p:nvPr/>
        </p:nvSpPr>
        <p:spPr>
          <a:xfrm>
            <a:off x="1488588" y="2596549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4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431D30-CD07-45FF-885C-EFCE1A37F480}"/>
              </a:ext>
            </a:extLst>
          </p:cNvPr>
          <p:cNvSpPr/>
          <p:nvPr/>
        </p:nvSpPr>
        <p:spPr>
          <a:xfrm>
            <a:off x="1488588" y="2256550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3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E05174-93FA-4367-804D-0928A08DCBA1}"/>
              </a:ext>
            </a:extLst>
          </p:cNvPr>
          <p:cNvSpPr/>
          <p:nvPr/>
        </p:nvSpPr>
        <p:spPr>
          <a:xfrm>
            <a:off x="1965141" y="2958959"/>
            <a:ext cx="32959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1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B78290-7D97-4785-A560-7DA3216D3B98}"/>
              </a:ext>
            </a:extLst>
          </p:cNvPr>
          <p:cNvSpPr/>
          <p:nvPr/>
        </p:nvSpPr>
        <p:spPr>
          <a:xfrm>
            <a:off x="1965140" y="3283488"/>
            <a:ext cx="32959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2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7A2557-177C-4E92-B017-AD459F722469}"/>
              </a:ext>
            </a:extLst>
          </p:cNvPr>
          <p:cNvSpPr/>
          <p:nvPr/>
        </p:nvSpPr>
        <p:spPr>
          <a:xfrm>
            <a:off x="2606774" y="2942207"/>
            <a:ext cx="32959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3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DD73A8-5B22-4D56-9328-37245BF47111}"/>
              </a:ext>
            </a:extLst>
          </p:cNvPr>
          <p:cNvSpPr/>
          <p:nvPr/>
        </p:nvSpPr>
        <p:spPr>
          <a:xfrm>
            <a:off x="2606773" y="3278310"/>
            <a:ext cx="32959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4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22FA27-99DF-4680-A104-6118AE5B162B}"/>
              </a:ext>
            </a:extLst>
          </p:cNvPr>
          <p:cNvSpPr/>
          <p:nvPr/>
        </p:nvSpPr>
        <p:spPr>
          <a:xfrm>
            <a:off x="4507326" y="3621750"/>
            <a:ext cx="28297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1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A725F4-2BE2-435A-B01B-25F4CE1156D1}"/>
              </a:ext>
            </a:extLst>
          </p:cNvPr>
          <p:cNvSpPr/>
          <p:nvPr/>
        </p:nvSpPr>
        <p:spPr>
          <a:xfrm>
            <a:off x="4919134" y="3621750"/>
            <a:ext cx="32959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2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9223C3-A0ED-42F4-80E7-16282586E5A1}"/>
              </a:ext>
            </a:extLst>
          </p:cNvPr>
          <p:cNvSpPr/>
          <p:nvPr/>
        </p:nvSpPr>
        <p:spPr>
          <a:xfrm>
            <a:off x="5767617" y="3617709"/>
            <a:ext cx="24243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3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672BE3-3A62-4670-99DD-9ACC3EE427DA}"/>
              </a:ext>
            </a:extLst>
          </p:cNvPr>
          <p:cNvSpPr/>
          <p:nvPr/>
        </p:nvSpPr>
        <p:spPr>
          <a:xfrm>
            <a:off x="6127477" y="3620385"/>
            <a:ext cx="24243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 animBg="1"/>
      <p:bldP spid="16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hair">
            <a:extLst>
              <a:ext uri="{FF2B5EF4-FFF2-40B4-BE49-F238E27FC236}">
                <a16:creationId xmlns:a16="http://schemas.microsoft.com/office/drawing/2014/main" id="{90E2C4DB-EA10-490C-9C72-81CC1FFC8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10" y="1090406"/>
            <a:ext cx="1839433" cy="18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3/12/20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CMPS 3130/6130 Computational Geometry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F11020C-8D33-4FFA-B659-A558B0772B2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Optimization Problem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12820" y="1587744"/>
            <a:ext cx="8145379" cy="241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kern="0" dirty="0">
                <a:solidFill>
                  <a:srgbClr val="0000CC"/>
                </a:solidFill>
              </a:rPr>
              <a:t>Variables: </a:t>
            </a:r>
            <a:r>
              <a:rPr lang="en-US" altLang="en-US" sz="2000" kern="0" dirty="0"/>
              <a:t>	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kern="0" dirty="0"/>
              <a:t>: # chairs produced on machine group </a:t>
            </a:r>
            <a:r>
              <a:rPr lang="en-US" altLang="en-US" sz="2000" i="1" kern="0" dirty="0"/>
              <a:t>A</a:t>
            </a:r>
            <a:r>
              <a:rPr lang="en-US" altLang="en-US" sz="2000" kern="0" dirty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kern="0" dirty="0">
                <a:sym typeface="Symbol" panose="05050102010706020507" pitchFamily="18" charset="2"/>
              </a:rPr>
              <a:t>	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kern="0" dirty="0"/>
              <a:t>: # chairs produced on machine group </a:t>
            </a:r>
            <a:r>
              <a:rPr lang="en-US" altLang="en-US" sz="2000" i="1" kern="0" dirty="0"/>
              <a:t>B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i="1" kern="0" dirty="0"/>
              <a:t>	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kern="0" dirty="0"/>
              <a:t>: # tables produced on machine group </a:t>
            </a:r>
            <a:r>
              <a:rPr lang="en-US" altLang="en-US" sz="2000" i="1" kern="0" dirty="0"/>
              <a:t>A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</a:tabLst>
            </a:pPr>
            <a:r>
              <a:rPr lang="en-US" altLang="en-US" sz="2000" i="1" kern="0" dirty="0"/>
              <a:t>	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kern="0" dirty="0"/>
              <a:t>: # tables produced on machine group </a:t>
            </a:r>
            <a:r>
              <a:rPr lang="en-US" altLang="en-US" sz="2000" i="1" kern="0" dirty="0"/>
              <a:t>B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r>
              <a:rPr lang="en-US" altLang="en-US" sz="2000" kern="0" dirty="0">
                <a:solidFill>
                  <a:srgbClr val="0000CC"/>
                </a:solidFill>
              </a:rPr>
              <a:t>Constraints: </a:t>
            </a:r>
            <a:r>
              <a:rPr lang="en-US" altLang="en-US" sz="2000" kern="0" dirty="0"/>
              <a:t>	4 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+ 0      + 6    </a:t>
            </a:r>
            <a:r>
              <a:rPr lang="en-US" altLang="en-US" sz="2000" i="1" kern="0" dirty="0"/>
              <a:t>t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+ 0      ≤ 120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r>
              <a:rPr lang="en-US" altLang="en-US" sz="2000" kern="0" dirty="0">
                <a:sym typeface="Symbol" panose="05050102010706020507" pitchFamily="18" charset="2"/>
              </a:rPr>
              <a:t>		0     + 2</a:t>
            </a:r>
            <a:r>
              <a:rPr lang="en-US" altLang="en-US" sz="2000" kern="0" dirty="0"/>
              <a:t> 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i="1" kern="0" baseline="-25000" dirty="0"/>
              <a:t>  </a:t>
            </a:r>
            <a:r>
              <a:rPr lang="en-US" altLang="en-US" sz="2000" kern="0" dirty="0"/>
              <a:t>+ 0      + 6 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i="1" kern="0" baseline="-25000" dirty="0"/>
              <a:t>    </a:t>
            </a:r>
            <a:r>
              <a:rPr lang="en-US" altLang="en-US" sz="2000" kern="0" dirty="0"/>
              <a:t>≤ 72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r>
              <a:rPr lang="en-US" altLang="en-US" sz="2000" kern="0" dirty="0">
                <a:solidFill>
                  <a:srgbClr val="0000CC"/>
                </a:solidFill>
              </a:rPr>
              <a:t>Objective function (profit): </a:t>
            </a:r>
            <a:r>
              <a:rPr lang="en-US" altLang="en-US" sz="2000" kern="0" dirty="0"/>
              <a:t>Maximize 2(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+ </a:t>
            </a:r>
            <a:r>
              <a:rPr lang="en-US" altLang="en-US" sz="2000" i="1" kern="0" dirty="0" err="1"/>
              <a:t>c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kern="0" dirty="0"/>
              <a:t>) + 4(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A</a:t>
            </a:r>
            <a:r>
              <a:rPr lang="en-US" altLang="en-US" sz="2000" i="1" kern="0" baseline="-25000" dirty="0"/>
              <a:t> </a:t>
            </a:r>
            <a:r>
              <a:rPr lang="en-US" altLang="en-US" sz="2000" kern="0" dirty="0"/>
              <a:t>+ </a:t>
            </a:r>
            <a:r>
              <a:rPr lang="en-US" altLang="en-US" sz="2000" i="1" kern="0" dirty="0" err="1"/>
              <a:t>t</a:t>
            </a:r>
            <a:r>
              <a:rPr lang="en-US" altLang="en-US" sz="2000" i="1" kern="0" baseline="-25000" dirty="0" err="1"/>
              <a:t>B</a:t>
            </a:r>
            <a:r>
              <a:rPr lang="en-US" altLang="en-US" sz="2000" kern="0" dirty="0"/>
              <a:t>) 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147763" algn="l"/>
                <a:tab pos="1427163" algn="l"/>
              </a:tabLst>
            </a:pPr>
            <a:endParaRPr lang="en-US" altLang="en-US" sz="2000" kern="0" dirty="0">
              <a:sym typeface="Symbol" panose="05050102010706020507" pitchFamily="18" charset="2"/>
            </a:endParaRPr>
          </a:p>
        </p:txBody>
      </p:sp>
      <p:pic>
        <p:nvPicPr>
          <p:cNvPr id="1026" name="Picture 2" descr="Image result for table">
            <a:extLst>
              <a:ext uri="{FF2B5EF4-FFF2-40B4-BE49-F238E27FC236}">
                <a16:creationId xmlns:a16="http://schemas.microsoft.com/office/drawing/2014/main" id="{82AAFEC3-CBB5-42ED-AE7F-893CE406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21" y="2445109"/>
            <a:ext cx="1438558" cy="143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E4EBA5A-41AC-479F-A033-E691EB89739F}"/>
              </a:ext>
            </a:extLst>
          </p:cNvPr>
          <p:cNvSpPr/>
          <p:nvPr/>
        </p:nvSpPr>
        <p:spPr>
          <a:xfrm>
            <a:off x="1488588" y="1885411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2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A1B6C-1C2D-493A-B050-A37A2E1246B4}"/>
              </a:ext>
            </a:extLst>
          </p:cNvPr>
          <p:cNvSpPr/>
          <p:nvPr/>
        </p:nvSpPr>
        <p:spPr>
          <a:xfrm>
            <a:off x="1488588" y="1587744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1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981070-56F2-4641-97D0-5BBFB42041CD}"/>
              </a:ext>
            </a:extLst>
          </p:cNvPr>
          <p:cNvSpPr/>
          <p:nvPr/>
        </p:nvSpPr>
        <p:spPr>
          <a:xfrm>
            <a:off x="1488588" y="2596549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4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431D30-CD07-45FF-885C-EFCE1A37F480}"/>
              </a:ext>
            </a:extLst>
          </p:cNvPr>
          <p:cNvSpPr/>
          <p:nvPr/>
        </p:nvSpPr>
        <p:spPr>
          <a:xfrm>
            <a:off x="1488588" y="2256550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3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E05174-93FA-4367-804D-0928A08DCBA1}"/>
              </a:ext>
            </a:extLst>
          </p:cNvPr>
          <p:cNvSpPr/>
          <p:nvPr/>
        </p:nvSpPr>
        <p:spPr>
          <a:xfrm>
            <a:off x="1965141" y="2958959"/>
            <a:ext cx="32959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1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B78290-7D97-4785-A560-7DA3216D3B98}"/>
              </a:ext>
            </a:extLst>
          </p:cNvPr>
          <p:cNvSpPr/>
          <p:nvPr/>
        </p:nvSpPr>
        <p:spPr>
          <a:xfrm>
            <a:off x="1965140" y="3283488"/>
            <a:ext cx="32959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1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7A2557-177C-4E92-B017-AD459F722469}"/>
              </a:ext>
            </a:extLst>
          </p:cNvPr>
          <p:cNvSpPr/>
          <p:nvPr/>
        </p:nvSpPr>
        <p:spPr>
          <a:xfrm>
            <a:off x="3341383" y="2929839"/>
            <a:ext cx="32959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3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DD73A8-5B22-4D56-9328-37245BF47111}"/>
              </a:ext>
            </a:extLst>
          </p:cNvPr>
          <p:cNvSpPr/>
          <p:nvPr/>
        </p:nvSpPr>
        <p:spPr>
          <a:xfrm>
            <a:off x="2629921" y="3266736"/>
            <a:ext cx="32959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22FA27-99DF-4680-A104-6118AE5B162B}"/>
              </a:ext>
            </a:extLst>
          </p:cNvPr>
          <p:cNvSpPr/>
          <p:nvPr/>
        </p:nvSpPr>
        <p:spPr>
          <a:xfrm>
            <a:off x="4507326" y="3621750"/>
            <a:ext cx="28297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1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A725F4-2BE2-435A-B01B-25F4CE1156D1}"/>
              </a:ext>
            </a:extLst>
          </p:cNvPr>
          <p:cNvSpPr/>
          <p:nvPr/>
        </p:nvSpPr>
        <p:spPr>
          <a:xfrm>
            <a:off x="4919134" y="3621750"/>
            <a:ext cx="32959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2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9223C3-A0ED-42F4-80E7-16282586E5A1}"/>
              </a:ext>
            </a:extLst>
          </p:cNvPr>
          <p:cNvSpPr/>
          <p:nvPr/>
        </p:nvSpPr>
        <p:spPr>
          <a:xfrm>
            <a:off x="5767617" y="3617709"/>
            <a:ext cx="24243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3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672BE3-3A62-4670-99DD-9ACC3EE427DA}"/>
              </a:ext>
            </a:extLst>
          </p:cNvPr>
          <p:cNvSpPr/>
          <p:nvPr/>
        </p:nvSpPr>
        <p:spPr>
          <a:xfrm>
            <a:off x="6127477" y="3620385"/>
            <a:ext cx="24243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4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133272-5137-446E-AFE7-46284E2D3CDA}"/>
              </a:ext>
            </a:extLst>
          </p:cNvPr>
          <p:cNvSpPr/>
          <p:nvPr/>
        </p:nvSpPr>
        <p:spPr>
          <a:xfrm>
            <a:off x="2606773" y="2866626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0CC87E-8A51-47B8-AAAA-50DC5E393F7A}"/>
              </a:ext>
            </a:extLst>
          </p:cNvPr>
          <p:cNvSpPr/>
          <p:nvPr/>
        </p:nvSpPr>
        <p:spPr>
          <a:xfrm>
            <a:off x="4034702" y="2866626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4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14E72E-2933-4AC4-A40B-4DAD3E036ACD}"/>
              </a:ext>
            </a:extLst>
          </p:cNvPr>
          <p:cNvSpPr/>
          <p:nvPr/>
        </p:nvSpPr>
        <p:spPr>
          <a:xfrm>
            <a:off x="3345124" y="3266736"/>
            <a:ext cx="32959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3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DB3D57-CBBA-451A-9F2C-C9A3E057D897}"/>
              </a:ext>
            </a:extLst>
          </p:cNvPr>
          <p:cNvSpPr/>
          <p:nvPr/>
        </p:nvSpPr>
        <p:spPr>
          <a:xfrm>
            <a:off x="4038718" y="3200665"/>
            <a:ext cx="38343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2000" i="1" kern="0" dirty="0"/>
              <a:t>x</a:t>
            </a:r>
            <a:r>
              <a:rPr lang="en-US" altLang="en-US" sz="2000" kern="0" baseline="-25000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3/12/20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CMPS 3130/6130 Computational Geometry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F11020C-8D33-4FFA-B659-A558B0772B2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Linear Program (LP)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312821" y="1237107"/>
                <a:ext cx="8581800" cy="2417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147763" algn="l"/>
                  </a:tabLst>
                </a:pPr>
                <a:r>
                  <a:rPr lang="en-US" altLang="en-US" sz="2000" kern="0" dirty="0">
                    <a:solidFill>
                      <a:srgbClr val="0000CC"/>
                    </a:solidFill>
                  </a:rPr>
                  <a:t>Variables: </a:t>
                </a:r>
                <a:r>
                  <a:rPr lang="en-US" altLang="en-US" sz="2000" kern="0" dirty="0"/>
                  <a:t>	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,…,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baseline="-25000" dirty="0"/>
                  <a:t> </a:t>
                </a:r>
                <a:r>
                  <a:rPr lang="en-US" altLang="en-US" sz="2000" kern="0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>
                    <a:solidFill>
                      <a:srgbClr val="0000CC"/>
                    </a:solidFill>
                  </a:rPr>
                  <a:t>Constraints: 	</a:t>
                </a:r>
                <a:r>
                  <a:rPr lang="en-US" altLang="en-US" sz="2000" i="1" kern="0" dirty="0"/>
                  <a:t>h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: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kern="0" baseline="-25000" dirty="0"/>
                  <a:t>11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+…+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i="1" kern="0" baseline="-25000" dirty="0"/>
                  <a:t>d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dirty="0"/>
                  <a:t> ≤ </a:t>
                </a:r>
                <a:r>
                  <a:rPr lang="en-US" altLang="en-US" sz="2000" i="1" kern="0" dirty="0"/>
                  <a:t>b</a:t>
                </a:r>
                <a:r>
                  <a:rPr lang="en-US" altLang="en-US" sz="2000" kern="0" baseline="-25000" dirty="0"/>
                  <a:t>1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2000" i="1" kern="0" dirty="0"/>
                  <a:t>h</a:t>
                </a:r>
                <a:r>
                  <a:rPr lang="en-US" altLang="en-US" sz="2000" kern="0" baseline="-25000" dirty="0"/>
                  <a:t>2</a:t>
                </a:r>
                <a:r>
                  <a:rPr lang="en-US" altLang="en-US" sz="2000" kern="0" dirty="0"/>
                  <a:t>: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kern="0" baseline="-25000" dirty="0"/>
                  <a:t>21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+…+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kern="0" baseline="-25000" dirty="0"/>
                  <a:t>2</a:t>
                </a:r>
                <a:r>
                  <a:rPr lang="en-US" altLang="en-US" sz="2000" i="1" kern="0" baseline="-25000" dirty="0"/>
                  <a:t>d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dirty="0"/>
                  <a:t> ≤ </a:t>
                </a:r>
                <a:r>
                  <a:rPr lang="en-US" altLang="en-US" sz="2000" i="1" kern="0" dirty="0"/>
                  <a:t>b</a:t>
                </a:r>
                <a:r>
                  <a:rPr lang="en-US" altLang="en-US" sz="2000" kern="0" baseline="-25000" dirty="0"/>
                  <a:t>2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	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484313" algn="l"/>
                  </a:tabLst>
                </a:pPr>
                <a:r>
                  <a:rPr lang="en-US" altLang="en-US" sz="2000" kern="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2000" i="1" kern="0" dirty="0" err="1"/>
                  <a:t>h</a:t>
                </a:r>
                <a:r>
                  <a:rPr lang="en-US" altLang="en-US" sz="2000" i="1" kern="0" baseline="-25000" dirty="0" err="1"/>
                  <a:t>n</a:t>
                </a:r>
                <a:r>
                  <a:rPr lang="en-US" altLang="en-US" sz="2000" kern="0" dirty="0"/>
                  <a:t>: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i="1" kern="0" baseline="-25000" dirty="0"/>
                  <a:t>n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+…+ </a:t>
                </a:r>
                <a:r>
                  <a:rPr lang="en-US" altLang="en-US" sz="2000" i="1" kern="0" dirty="0"/>
                  <a:t>a</a:t>
                </a:r>
                <a:r>
                  <a:rPr lang="en-US" altLang="en-US" sz="2000" i="1" kern="0" baseline="-25000" dirty="0"/>
                  <a:t>nd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 err="1"/>
                  <a:t>x</a:t>
                </a:r>
                <a:r>
                  <a:rPr lang="en-US" altLang="en-US" sz="2000" i="1" kern="0" baseline="-25000" dirty="0" err="1"/>
                  <a:t>d</a:t>
                </a:r>
                <a:r>
                  <a:rPr lang="en-US" altLang="en-US" sz="2000" kern="0" dirty="0"/>
                  <a:t> ≤ </a:t>
                </a:r>
                <a:r>
                  <a:rPr lang="en-US" altLang="en-US" sz="2000" i="1" kern="0" dirty="0" err="1"/>
                  <a:t>b</a:t>
                </a:r>
                <a:r>
                  <a:rPr lang="en-US" altLang="en-US" sz="2000" i="1" kern="0" baseline="-25000" dirty="0" err="1"/>
                  <a:t>n</a:t>
                </a:r>
                <a:r>
                  <a:rPr lang="en-US" altLang="en-US" sz="2000" kern="0" baseline="-25000" dirty="0"/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147763" algn="l"/>
                    <a:tab pos="1427163" algn="l"/>
                  </a:tabLst>
                </a:pPr>
                <a:r>
                  <a:rPr lang="en-US" altLang="en-US" sz="2000" kern="0" dirty="0">
                    <a:solidFill>
                      <a:srgbClr val="0000CC"/>
                    </a:solidFill>
                  </a:rPr>
                  <a:t>Objective function: </a:t>
                </a:r>
                <a:r>
                  <a:rPr lang="en-US" altLang="en-US" sz="2000" kern="0" dirty="0"/>
                  <a:t>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kern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c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1</a:t>
                </a:r>
                <a:r>
                  <a:rPr lang="en-US" altLang="en-US" sz="2000" kern="0" dirty="0"/>
                  <a:t> +</a:t>
                </a:r>
                <a:r>
                  <a:rPr lang="en-US" altLang="en-US" sz="2000" i="1" kern="0" dirty="0"/>
                  <a:t> c</a:t>
                </a:r>
                <a:r>
                  <a:rPr lang="en-US" altLang="en-US" sz="2000" kern="0" baseline="-25000" dirty="0"/>
                  <a:t>2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kern="0" baseline="-25000" dirty="0"/>
                  <a:t>2</a:t>
                </a:r>
                <a:r>
                  <a:rPr lang="en-US" altLang="en-US" sz="2000" kern="0" dirty="0"/>
                  <a:t> + …+ </a:t>
                </a:r>
                <a:r>
                  <a:rPr lang="en-US" altLang="en-US" sz="2000" i="1" kern="0" dirty="0"/>
                  <a:t>c</a:t>
                </a:r>
                <a:r>
                  <a:rPr lang="en-US" altLang="en-US" sz="2000" i="1" kern="0" baseline="-25000" dirty="0"/>
                  <a:t>d</a:t>
                </a:r>
                <a:r>
                  <a:rPr lang="en-US" altLang="en-US" sz="2000" kern="0" dirty="0"/>
                  <a:t> </a:t>
                </a:r>
                <a:r>
                  <a:rPr lang="en-US" altLang="en-US" sz="2000" i="1" kern="0" dirty="0"/>
                  <a:t>x</a:t>
                </a:r>
                <a:r>
                  <a:rPr lang="en-US" altLang="en-US" sz="2000" i="1" kern="0" baseline="-25000" dirty="0"/>
                  <a:t>d</a:t>
                </a:r>
                <a:endParaRPr lang="en-US" altLang="en-US" sz="2000" kern="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1147763" algn="l"/>
                    <a:tab pos="1427163" algn="l"/>
                  </a:tabLst>
                </a:pPr>
                <a:endParaRPr lang="en-US" altLang="en-US" sz="2000" kern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821" y="1237107"/>
                <a:ext cx="8581800" cy="2417721"/>
              </a:xfrm>
              <a:prstGeom prst="rect">
                <a:avLst/>
              </a:prstGeom>
              <a:blipFill rotWithShape="0">
                <a:blip r:embed="rId2"/>
                <a:stretch>
                  <a:fillRect l="-710" t="-27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 rot="16200000">
            <a:off x="2155668" y="221950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kern="0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3398931" y="221950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kern="0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03269" y="1521753"/>
                <a:ext cx="3840731" cy="98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0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0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11 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en-US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20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20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d>
                        <m:dPr>
                          <m:ctrlPr>
                            <a:rPr lang="en-US" altLang="en-US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en-US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en-US" sz="20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en-US" sz="20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en-US" sz="20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altLang="en-US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en-US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en-US" sz="20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en-US" sz="2000" i="1" ker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eqArr>
                            </m:num>
                            <m:den>
                              <m:sSub>
                                <m:sSubPr>
                                  <m:ctrlP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269" y="1521753"/>
                <a:ext cx="3840731" cy="9852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/>
          <p:cNvSpPr/>
          <p:nvPr/>
        </p:nvSpPr>
        <p:spPr bwMode="auto">
          <a:xfrm rot="16200000" flipH="1" flipV="1">
            <a:off x="7165297" y="-118192"/>
            <a:ext cx="97400" cy="3361247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716476" y="1054224"/>
                <a:ext cx="1221680" cy="4456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en-US" sz="2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⃗"/>
                          <m:ctrlPr>
                            <a:rPr lang="en-US" altLang="en-US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76" y="1054224"/>
                <a:ext cx="1221680" cy="445635"/>
              </a:xfrm>
              <a:prstGeom prst="rect">
                <a:avLst/>
              </a:prstGeom>
              <a:blipFill rotWithShape="0">
                <a:blip r:embed="rId4"/>
                <a:stretch>
                  <a:fillRect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99753" y="3374968"/>
            <a:ext cx="88779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2820" y="3454773"/>
                <a:ext cx="8794869" cy="1016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solidFill>
                      <a:schemeClr val="tx1"/>
                    </a:solidFill>
                  </a:rPr>
                  <a:t>Each constraint </a:t>
                </a:r>
                <a:r>
                  <a:rPr lang="en-US" altLang="en-US" sz="2000" i="1" kern="0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kern="0" baseline="-25000" dirty="0">
                    <a:solidFill>
                      <a:srgbClr val="008380"/>
                    </a:solidFill>
                  </a:rPr>
                  <a:t>i</a:t>
                </a:r>
                <a:r>
                  <a:rPr lang="en-US" sz="2000" kern="0" dirty="0">
                    <a:solidFill>
                      <a:schemeClr val="tx1"/>
                    </a:solidFill>
                  </a:rPr>
                  <a:t> is a half-space in </a:t>
                </a:r>
                <a:r>
                  <a:rPr lang="en-US" sz="2000" b="1" kern="0" dirty="0">
                    <a:solidFill>
                      <a:schemeClr val="tx1"/>
                    </a:solidFill>
                  </a:rPr>
                  <a:t>R</a:t>
                </a:r>
                <a:r>
                  <a:rPr lang="en-US" sz="2000" kern="0" baseline="30000" dirty="0">
                    <a:solidFill>
                      <a:schemeClr val="tx1"/>
                    </a:solidFill>
                  </a:rPr>
                  <a:t>d</a:t>
                </a:r>
                <a:r>
                  <a:rPr lang="en-US" sz="2000" kern="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solidFill>
                      <a:schemeClr val="tx1"/>
                    </a:solidFill>
                  </a:rPr>
                  <a:t>Set of points in </a:t>
                </a:r>
                <a:r>
                  <a:rPr lang="en-US" sz="2000" b="1" kern="0" dirty="0">
                    <a:solidFill>
                      <a:schemeClr val="tx1"/>
                    </a:solidFill>
                  </a:rPr>
                  <a:t>R</a:t>
                </a:r>
                <a:r>
                  <a:rPr lang="en-US" sz="2000" kern="0" baseline="30000" dirty="0">
                    <a:solidFill>
                      <a:schemeClr val="tx1"/>
                    </a:solidFill>
                  </a:rPr>
                  <a:t>d</a:t>
                </a:r>
                <a:r>
                  <a:rPr lang="en-US" sz="2000" kern="0" dirty="0">
                    <a:solidFill>
                      <a:schemeClr val="tx1"/>
                    </a:solidFill>
                  </a:rPr>
                  <a:t> satisfying all constraints:  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ctrlPr>
                          <a:rPr lang="en-US" sz="20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2000" kern="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kern="0" dirty="0">
                    <a:solidFill>
                      <a:srgbClr val="0000CC"/>
                    </a:solidFill>
                  </a:rPr>
                  <a:t>feasible region of the LP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solidFill>
                      <a:schemeClr val="tx1"/>
                    </a:solidFill>
                  </a:rPr>
                  <a:t>Maximizing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en-US" sz="20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0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 ker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en-US" sz="2000" b="0" i="1" kern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en-US" sz="20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en-US" sz="2000" i="1" ker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000" kern="0" dirty="0">
                    <a:solidFill>
                      <a:schemeClr val="tx1"/>
                    </a:solidFill>
                  </a:rPr>
                  <a:t>   </a:t>
                </a:r>
                <a:r>
                  <a:rPr lang="en-US" sz="2000" kern="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 Finding a point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0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kern="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that is extreme in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00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000" kern="0" dirty="0">
                    <a:solidFill>
                      <a:srgbClr val="008380"/>
                    </a:solidFill>
                  </a:rPr>
                  <a:t> </a:t>
                </a:r>
                <a:endParaRPr lang="en-US" sz="2000" dirty="0">
                  <a:solidFill>
                    <a:srgbClr val="00838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0" y="3454773"/>
                <a:ext cx="8794869" cy="1016625"/>
              </a:xfrm>
              <a:prstGeom prst="rect">
                <a:avLst/>
              </a:prstGeom>
              <a:blipFill rotWithShape="0">
                <a:blip r:embed="rId5"/>
                <a:stretch>
                  <a:fillRect l="-624" t="-7229" r="-970" b="-28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58" y="4644820"/>
            <a:ext cx="3315548" cy="18101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04CB558-D4CD-47B4-92EA-CF0F260C8317}"/>
                  </a:ext>
                </a:extLst>
              </p:cNvPr>
              <p:cNvSpPr/>
              <p:nvPr/>
            </p:nvSpPr>
            <p:spPr>
              <a:xfrm>
                <a:off x="6932920" y="2934956"/>
                <a:ext cx="9060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altLang="en-US" sz="2000" kern="0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en-US" sz="2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altLang="en-US" sz="2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04CB558-D4CD-47B4-92EA-CF0F260C83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920" y="2934956"/>
                <a:ext cx="906082" cy="400110"/>
              </a:xfrm>
              <a:prstGeom prst="rect">
                <a:avLst/>
              </a:prstGeom>
              <a:blipFill>
                <a:blip r:embed="rId7"/>
                <a:stretch>
                  <a:fillRect l="-6711" t="-16667" r="-2953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AFD20E-A461-4C6C-9FA6-6B60C9148BE0}"/>
              </a:ext>
            </a:extLst>
          </p:cNvPr>
          <p:cNvCxnSpPr/>
          <p:nvPr/>
        </p:nvCxnSpPr>
        <p:spPr bwMode="auto">
          <a:xfrm flipV="1">
            <a:off x="1793816" y="5176092"/>
            <a:ext cx="5832876" cy="1987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EFD854-F6D7-40DA-AEE7-A8210F83A598}"/>
                  </a:ext>
                </a:extLst>
              </p:cNvPr>
              <p:cNvSpPr/>
              <p:nvPr/>
            </p:nvSpPr>
            <p:spPr>
              <a:xfrm>
                <a:off x="7601139" y="4914887"/>
                <a:ext cx="12393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000" i="1" kern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i="1" ker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en-US" sz="2000" i="1" ker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en-US" sz="2000" i="1" ker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i="1" ker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altLang="en-US" sz="2000" b="0" i="1" kern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altLang="en-US" sz="2000" i="1" ker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EFD854-F6D7-40DA-AEE7-A8210F83A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139" y="4914887"/>
                <a:ext cx="1239314" cy="400110"/>
              </a:xfrm>
              <a:prstGeom prst="rect">
                <a:avLst/>
              </a:prstGeom>
              <a:blipFill>
                <a:blip r:embed="rId8"/>
                <a:stretch>
                  <a:fillRect t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EEAC7D-3FB5-4856-BBCC-77CD924EDFCE}"/>
              </a:ext>
            </a:extLst>
          </p:cNvPr>
          <p:cNvCxnSpPr/>
          <p:nvPr/>
        </p:nvCxnSpPr>
        <p:spPr bwMode="auto">
          <a:xfrm flipV="1">
            <a:off x="1793816" y="5448883"/>
            <a:ext cx="5832876" cy="1987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6BBF03-AAB1-405C-A0A4-C05ADA2E669A}"/>
              </a:ext>
            </a:extLst>
          </p:cNvPr>
          <p:cNvCxnSpPr/>
          <p:nvPr/>
        </p:nvCxnSpPr>
        <p:spPr bwMode="auto">
          <a:xfrm flipV="1">
            <a:off x="1768263" y="4890643"/>
            <a:ext cx="5832876" cy="1987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15565B2-307B-4166-AADC-31B2F9737F7C}"/>
                  </a:ext>
                </a:extLst>
              </p:cNvPr>
              <p:cNvSpPr/>
              <p:nvPr/>
            </p:nvSpPr>
            <p:spPr>
              <a:xfrm>
                <a:off x="7613916" y="5219157"/>
                <a:ext cx="12393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000" i="1" kern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i="1" ker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en-US" sz="2000" i="1" ker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en-US" sz="2000" i="1" ker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i="1" ker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altLang="en-US" sz="2000" b="0" i="1" kern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altLang="en-US" sz="2000" i="1" ker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15565B2-307B-4166-AADC-31B2F9737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916" y="5219157"/>
                <a:ext cx="1239314" cy="400110"/>
              </a:xfrm>
              <a:prstGeom prst="rect">
                <a:avLst/>
              </a:prstGeom>
              <a:blipFill>
                <a:blip r:embed="rId9"/>
                <a:stretch>
                  <a:fillRect t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9FB45D9-8B31-4A07-A354-E688FBC76AB9}"/>
                  </a:ext>
                </a:extLst>
              </p:cNvPr>
              <p:cNvSpPr/>
              <p:nvPr/>
            </p:nvSpPr>
            <p:spPr>
              <a:xfrm>
                <a:off x="7597576" y="4633323"/>
                <a:ext cx="12393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000" i="1" kern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i="1" ker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en-US" sz="2000" i="1" ker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en-US" sz="2000" i="1" ker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i="1" ker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altLang="en-US" sz="2000" b="0" i="1" kern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en-US" sz="2000" i="1" ker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9FB45D9-8B31-4A07-A354-E688FBC76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576" y="4633323"/>
                <a:ext cx="1239314" cy="400110"/>
              </a:xfrm>
              <a:prstGeom prst="rect">
                <a:avLst/>
              </a:prstGeom>
              <a:blipFill>
                <a:blip r:embed="rId10"/>
                <a:stretch>
                  <a:fillRect t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55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3/12/20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CMPS 3130/6130 Computational Geometry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C9A7AB-5661-402F-A64F-8F4B64ECE8AD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25642" y="304800"/>
            <a:ext cx="8365958" cy="11430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Subproblem</a:t>
            </a:r>
            <a:r>
              <a:rPr lang="en-US" altLang="en-US" sz="4000" dirty="0"/>
              <a:t>: Half-Plane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4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379537"/>
                <a:ext cx="8642684" cy="2392363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  <a:tabLst>
                    <a:tab pos="801688" algn="l"/>
                  </a:tabLst>
                </a:pPr>
                <a:r>
                  <a:rPr lang="en-US" altLang="en-US" sz="2000" dirty="0">
                    <a:solidFill>
                      <a:srgbClr val="0000CC"/>
                    </a:solidFill>
                  </a:rPr>
                  <a:t>Given: </a:t>
                </a:r>
                <a:r>
                  <a:rPr lang="en-US" altLang="en-US" sz="2000" dirty="0"/>
                  <a:t>A set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={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baseline="-25000" dirty="0">
                    <a:solidFill>
                      <a:srgbClr val="008380"/>
                    </a:solidFill>
                  </a:rPr>
                  <a:t>1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,…,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i="1" dirty="0" err="1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baseline="-25000" dirty="0" err="1">
                    <a:solidFill>
                      <a:srgbClr val="008380"/>
                    </a:solidFill>
                  </a:rPr>
                  <a:t>n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} </a:t>
                </a:r>
                <a:r>
                  <a:rPr lang="en-US" altLang="en-US" sz="2000" dirty="0"/>
                  <a:t>of </a:t>
                </a:r>
                <a:r>
                  <a:rPr lang="en-US" altLang="en-US" sz="2000" dirty="0" err="1"/>
                  <a:t>halfplanes</a:t>
                </a:r>
                <a:br>
                  <a:rPr lang="en-US" altLang="en-US" sz="2000" dirty="0"/>
                </a:br>
                <a:r>
                  <a:rPr lang="en-US" altLang="en-US" sz="2000" dirty="0"/>
                  <a:t>	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i="1" baseline="-25000" dirty="0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baseline="-25000" dirty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: </a:t>
                </a:r>
                <a:r>
                  <a:rPr lang="en-US" altLang="en-US" sz="2000" i="1" dirty="0" err="1">
                    <a:solidFill>
                      <a:srgbClr val="008380"/>
                    </a:solidFill>
                  </a:rPr>
                  <a:t>a</a:t>
                </a:r>
                <a:r>
                  <a:rPr lang="en-US" altLang="en-US" sz="2000" i="1" baseline="-25000" dirty="0" err="1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x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 +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b</a:t>
                </a:r>
                <a:r>
                  <a:rPr lang="en-US" altLang="en-US" sz="2000" i="1" baseline="-25000" dirty="0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y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 ≤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c</a:t>
                </a:r>
                <a:r>
                  <a:rPr lang="en-US" altLang="en-US" sz="2000" baseline="-25000" dirty="0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baseline="-25000" dirty="0"/>
                  <a:t> </a:t>
                </a:r>
                <a:r>
                  <a:rPr lang="en-US" altLang="en-US" sz="2000" i="1" dirty="0"/>
                  <a:t>                ,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i=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1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..n</a:t>
                </a:r>
                <a:r>
                  <a:rPr lang="en-US" altLang="en-US" sz="2000" i="1" dirty="0"/>
                  <a:t>, </a:t>
                </a:r>
                <a:r>
                  <a:rPr lang="en-US" altLang="en-US" sz="2000" dirty="0"/>
                  <a:t>with</a:t>
                </a:r>
                <a:r>
                  <a:rPr lang="en-US" altLang="en-US" sz="2000" i="1" dirty="0"/>
                  <a:t> </a:t>
                </a:r>
                <a:r>
                  <a:rPr lang="en-US" altLang="en-US" sz="2000" i="1" dirty="0" err="1">
                    <a:solidFill>
                      <a:srgbClr val="008380"/>
                    </a:solidFill>
                  </a:rPr>
                  <a:t>a</a:t>
                </a:r>
                <a:r>
                  <a:rPr lang="en-US" altLang="en-US" sz="2000" i="1" baseline="-25000" dirty="0" err="1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i="1" baseline="-25000" dirty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dirty="0"/>
                  <a:t>,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b</a:t>
                </a:r>
                <a:r>
                  <a:rPr lang="en-US" altLang="en-US" sz="2000" i="1" baseline="-25000" dirty="0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dirty="0"/>
                  <a:t> ,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c</a:t>
                </a:r>
                <a:r>
                  <a:rPr lang="en-US" altLang="en-US" sz="2000" baseline="-25000" dirty="0">
                    <a:solidFill>
                      <a:srgbClr val="008380"/>
                    </a:solidFill>
                  </a:rPr>
                  <a:t>i</a:t>
                </a:r>
                <a:r>
                  <a:rPr lang="en-US" altLang="en-US" sz="2000" baseline="-25000" dirty="0"/>
                  <a:t>  </a:t>
                </a:r>
                <a:r>
                  <a:rPr lang="en-US" altLang="en-US" sz="2000" dirty="0"/>
                  <a:t>constants</a:t>
                </a:r>
                <a:r>
                  <a:rPr lang="en-US" altLang="en-US" sz="2000" i="1" dirty="0"/>
                  <a:t>.</a:t>
                </a:r>
                <a:br>
                  <a:rPr lang="en-US" altLang="en-US" sz="2000" i="1" dirty="0"/>
                </a:br>
                <a:r>
                  <a:rPr lang="en-US" altLang="en-US" sz="2000" dirty="0">
                    <a:solidFill>
                      <a:srgbClr val="0000CC"/>
                    </a:solidFill>
                  </a:rPr>
                  <a:t>Find:   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ctrlP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sz="2000" dirty="0">
                    <a:solidFill>
                      <a:srgbClr val="0000CC"/>
                    </a:solidFill>
                  </a:rPr>
                  <a:t>   </a:t>
                </a:r>
                <a:r>
                  <a:rPr lang="en-US" altLang="en-US" sz="2000" dirty="0"/>
                  <a:t>set of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000" dirty="0"/>
                  <a:t> satisfying all </a:t>
                </a:r>
                <a:r>
                  <a:rPr lang="en-US" altLang="en-US" sz="2000" i="1" dirty="0"/>
                  <a:t>n </a:t>
                </a:r>
                <a:r>
                  <a:rPr lang="en-US" altLang="en-US" sz="2000" dirty="0"/>
                  <a:t>constraints at the same time      </a:t>
                </a:r>
              </a:p>
            </p:txBody>
          </p:sp>
        </mc:Choice>
        <mc:Fallback xmlns="">
          <p:sp>
            <p:nvSpPr>
              <p:cNvPr id="189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379537"/>
                <a:ext cx="8642684" cy="2392363"/>
              </a:xfrm>
              <a:blipFill rotWithShape="0">
                <a:blip r:embed="rId2"/>
                <a:stretch>
                  <a:fillRect l="-776" t="-3817" r="-5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62355" y="2375663"/>
            <a:ext cx="570701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000" kern="0" dirty="0">
                <a:solidFill>
                  <a:schemeClr val="tx1"/>
                </a:solidFill>
                <a:latin typeface="Times New Roman"/>
              </a:rPr>
              <a:t>Convex polygonal region bounded by at most </a:t>
            </a:r>
            <a:r>
              <a:rPr lang="en-US" altLang="en-US" sz="2000" i="1" kern="0" dirty="0">
                <a:solidFill>
                  <a:schemeClr val="tx1"/>
                </a:solidFill>
                <a:latin typeface="Times New Roman"/>
              </a:rPr>
              <a:t>n</a:t>
            </a:r>
            <a:r>
              <a:rPr lang="en-US" altLang="en-US" sz="2000" kern="0" dirty="0">
                <a:solidFill>
                  <a:schemeClr val="tx1"/>
                </a:solidFill>
                <a:latin typeface="Times New Roman"/>
              </a:rPr>
              <a:t> edges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 bwMode="auto">
          <a:xfrm flipH="1" flipV="1">
            <a:off x="1487978" y="2286000"/>
            <a:ext cx="174377" cy="2897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83" y="3060258"/>
            <a:ext cx="4896788" cy="327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3/12/20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CMPS 3130/6130 Computational Geometry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Divide &amp; Conquer Algorithm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4084637"/>
            <a:ext cx="8217131" cy="2392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Can implement </a:t>
            </a:r>
            <a:r>
              <a:rPr lang="en-US" altLang="en-US" sz="2000" dirty="0" err="1">
                <a:sym typeface="Symbol" panose="05050102010706020507" pitchFamily="18" charset="2"/>
              </a:rPr>
              <a:t>Intersect_Convex_Regions</a:t>
            </a:r>
            <a:r>
              <a:rPr lang="en-US" altLang="en-US" sz="2000" dirty="0">
                <a:sym typeface="Symbol" panose="05050102010706020507" pitchFamily="18" charset="2"/>
              </a:rPr>
              <a:t> using a sweep in </a:t>
            </a:r>
            <a:r>
              <a:rPr lang="en-US" altLang="en-US" sz="2000" dirty="0">
                <a:solidFill>
                  <a:srgbClr val="008380"/>
                </a:solidFill>
                <a:sym typeface="Symbol" panose="05050102010706020507" pitchFamily="18" charset="2"/>
              </a:rPr>
              <a:t>O(</a:t>
            </a:r>
            <a:r>
              <a:rPr lang="en-US" altLang="en-US" sz="2000" i="1" dirty="0">
                <a:solidFill>
                  <a:srgbClr val="00838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008380"/>
                </a:solidFill>
                <a:sym typeface="Symbol" panose="05050102010706020507" pitchFamily="18" charset="2"/>
              </a:rPr>
              <a:t>) </a:t>
            </a:r>
            <a:r>
              <a:rPr lang="en-US" altLang="en-US" sz="2000" dirty="0">
                <a:sym typeface="Symbol" panose="05050102010706020507" pitchFamily="18" charset="2"/>
              </a:rPr>
              <a:t>time: Just update constant-complexity interval intersecting the sweep line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Runtime recurrence is </a:t>
            </a:r>
            <a:r>
              <a:rPr lang="en-US" altLang="en-US" sz="2000" dirty="0">
                <a:solidFill>
                  <a:srgbClr val="008380"/>
                </a:solidFill>
                <a:sym typeface="Symbol" panose="05050102010706020507" pitchFamily="18" charset="2"/>
              </a:rPr>
              <a:t>T(</a:t>
            </a:r>
            <a:r>
              <a:rPr lang="en-US" altLang="en-US" sz="2000" i="1" dirty="0">
                <a:solidFill>
                  <a:srgbClr val="00838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008380"/>
                </a:solidFill>
                <a:sym typeface="Symbol" panose="05050102010706020507" pitchFamily="18" charset="2"/>
              </a:rPr>
              <a:t>)=2T(</a:t>
            </a:r>
            <a:r>
              <a:rPr lang="en-US" altLang="en-US" sz="2000" i="1" dirty="0">
                <a:solidFill>
                  <a:srgbClr val="00838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008380"/>
                </a:solidFill>
                <a:sym typeface="Symbol" panose="05050102010706020507" pitchFamily="18" charset="2"/>
              </a:rPr>
              <a:t>/2)+</a:t>
            </a:r>
            <a:r>
              <a:rPr lang="en-US" altLang="en-US" sz="2000" i="1" dirty="0">
                <a:solidFill>
                  <a:srgbClr val="00838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ym typeface="Symbol" panose="05050102010706020507" pitchFamily="18" charset="2"/>
              </a:rPr>
              <a:t>, and hence the runtime is </a:t>
            </a:r>
            <a:r>
              <a:rPr lang="en-US" altLang="en-US" sz="2000" dirty="0">
                <a:solidFill>
                  <a:srgbClr val="008380"/>
                </a:solidFill>
                <a:sym typeface="Symbol" panose="05050102010706020507" pitchFamily="18" charset="2"/>
              </a:rPr>
              <a:t>O(</a:t>
            </a:r>
            <a:r>
              <a:rPr lang="en-US" altLang="en-US" sz="2000" i="1" dirty="0">
                <a:solidFill>
                  <a:srgbClr val="00838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008380"/>
                </a:solidFill>
                <a:sym typeface="Symbol" panose="05050102010706020507" pitchFamily="18" charset="2"/>
              </a:rPr>
              <a:t> log </a:t>
            </a:r>
            <a:r>
              <a:rPr lang="en-US" altLang="en-US" sz="2000" i="1" dirty="0">
                <a:solidFill>
                  <a:srgbClr val="00838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008380"/>
                </a:solidFill>
                <a:sym typeface="Symbol" panose="05050102010706020507" pitchFamily="18" charset="2"/>
              </a:rPr>
              <a:t>)</a:t>
            </a:r>
            <a:endParaRPr lang="en-US" altLang="en-US" sz="2000" dirty="0">
              <a:solidFill>
                <a:srgbClr val="0083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4"/>
              <p:cNvSpPr>
                <a:spLocks noChangeArrowheads="1"/>
              </p:cNvSpPr>
              <p:nvPr/>
            </p:nvSpPr>
            <p:spPr bwMode="auto">
              <a:xfrm>
                <a:off x="685800" y="1310326"/>
                <a:ext cx="7532688" cy="258532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b="1" dirty="0"/>
                  <a:t>Algorithm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Intersect_Halfplanes</a:t>
                </a:r>
                <a:r>
                  <a:rPr lang="en-US" altLang="en-US" sz="1800" dirty="0"/>
                  <a:t>(</a:t>
                </a:r>
                <a:r>
                  <a:rPr lang="en-US" altLang="en-US" sz="1800" i="1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1800" dirty="0"/>
                  <a:t>):</a:t>
                </a:r>
                <a:endParaRPr lang="en-US" altLang="en-US" sz="8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/>
                  <a:t>Input: A set </a:t>
                </a:r>
                <a:r>
                  <a:rPr lang="en-US" altLang="en-US" sz="1800" i="1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1800" dirty="0"/>
                  <a:t> of </a:t>
                </a:r>
                <a:r>
                  <a:rPr lang="en-US" altLang="en-US" sz="1800" i="1" dirty="0">
                    <a:solidFill>
                      <a:srgbClr val="008380"/>
                    </a:solidFill>
                  </a:rPr>
                  <a:t>n</a:t>
                </a:r>
                <a:r>
                  <a:rPr lang="en-US" altLang="en-US" sz="1800" dirty="0"/>
                  <a:t> half-planes in </a:t>
                </a:r>
                <a:r>
                  <a:rPr lang="en-US" altLang="en-US" sz="1800" b="1" i="1" dirty="0"/>
                  <a:t>R</a:t>
                </a:r>
                <a:r>
                  <a:rPr lang="en-US" altLang="en-US" sz="1800" i="1" baseline="30000" dirty="0"/>
                  <a:t>2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Output: The convex polygonal region 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en-US" sz="18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:=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limLoc m:val="subSup"/>
                        <m:supHide m:val="on"/>
                        <m:ctrlPr>
                          <a:rPr lang="en-US" sz="180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en-US" sz="1800" dirty="0">
                  <a:solidFill>
                    <a:srgbClr val="008380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1800" dirty="0"/>
                  <a:t>if |H|=1 then </a:t>
                </a:r>
                <a:r>
                  <a:rPr lang="en-US" altLang="en-US" sz="1800" dirty="0">
                    <a:solidFill>
                      <a:srgbClr val="008380"/>
                    </a:solidFill>
                  </a:rPr>
                  <a:t>C:=</a:t>
                </a:r>
                <a:r>
                  <a:rPr lang="en-US" sz="1800" dirty="0">
                    <a:solidFill>
                      <a:srgbClr val="00838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brk m:alnAt="9"/>
                      </m:rPr>
                      <a:rPr lang="en-US" sz="18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18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else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olidFill>
                      <a:srgbClr val="CC9900"/>
                    </a:solidFill>
                    <a:sym typeface="Symbol" panose="05050102010706020507" pitchFamily="18" charset="2"/>
                  </a:rPr>
                  <a:t>	</a:t>
                </a:r>
                <a:r>
                  <a:rPr lang="en-US" altLang="en-US" sz="1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Split 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en-US" sz="1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into sets 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altLang="en-US" sz="1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and 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en-US" sz="1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en-US" sz="180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altLang="en-US" sz="1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en-US" sz="180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en-US" altLang="en-US" sz="1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/2</m:t>
                        </m:r>
                      </m:e>
                    </m:d>
                  </m:oMath>
                </a14:m>
                <a:endParaRPr lang="en-US" altLang="en-US" sz="18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	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altLang="en-US" sz="1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:= </a:t>
                </a:r>
                <a:r>
                  <a:rPr lang="en-US" altLang="en-US" sz="1800" dirty="0" err="1">
                    <a:solidFill>
                      <a:schemeClr val="tx1"/>
                    </a:solidFill>
                    <a:sym typeface="Symbol" panose="05050102010706020507" pitchFamily="18" charset="2"/>
                  </a:rPr>
                  <a:t>Intersect_Halfplanes</a:t>
                </a:r>
                <a:r>
                  <a:rPr lang="en-US" altLang="en-US" sz="1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altLang="en-US" sz="1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)</a:t>
                </a:r>
              </a:p>
              <a:p>
                <a:pPr eaLnBrk="1" hangingPunct="1">
                  <a:lnSpc>
                    <a:spcPct val="80000"/>
                  </a:lnSpc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 := </a:t>
                </a:r>
                <a:r>
                  <a:rPr lang="en-US" altLang="en-US" sz="1800" dirty="0" err="1">
                    <a:sym typeface="Symbol" panose="05050102010706020507" pitchFamily="18" charset="2"/>
                  </a:rPr>
                  <a:t>Intersect_Halfplanes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(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)</a:t>
                </a:r>
              </a:p>
              <a:p>
                <a:pPr eaLnBrk="1" hangingPunct="1">
                  <a:lnSpc>
                    <a:spcPct val="80000"/>
                  </a:lnSpc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 := </a:t>
                </a:r>
                <a:r>
                  <a:rPr lang="en-US" altLang="en-US" sz="1800" dirty="0" err="1">
                    <a:sym typeface="Symbol" panose="05050102010706020507" pitchFamily="18" charset="2"/>
                  </a:rPr>
                  <a:t>Intersect_Convex_Regions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(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,</a:t>
                </a:r>
                <a:r>
                  <a:rPr lang="en-US" altLang="en-US" sz="1800" i="1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 C</a:t>
                </a:r>
                <a:r>
                  <a:rPr lang="en-US" altLang="en-US" sz="1800" baseline="-25000" dirty="0">
                    <a:solidFill>
                      <a:srgbClr val="00838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512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10326"/>
                <a:ext cx="7532688" cy="2585323"/>
              </a:xfrm>
              <a:prstGeom prst="rect">
                <a:avLst/>
              </a:prstGeom>
              <a:blipFill rotWithShape="0">
                <a:blip r:embed="rId2"/>
                <a:stretch>
                  <a:fillRect l="-647" t="-3286" b="-258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32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46" y="4708707"/>
            <a:ext cx="3028859" cy="1768293"/>
          </a:xfrm>
          <a:prstGeom prst="rect">
            <a:avLst/>
          </a:prstGeom>
        </p:spPr>
      </p:pic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3/12/20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CMPS 3130/6130 Computational Geometry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3B22E9-0B5D-4A9B-B142-51F73E9C7CA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889462" y="304800"/>
            <a:ext cx="7678189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Incremental Linear Programming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8522" y="1341438"/>
                <a:ext cx="8217131" cy="977814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Two-dimensional linear programming (LP) problem: 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={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baseline="-25000" dirty="0">
                    <a:solidFill>
                      <a:srgbClr val="008380"/>
                    </a:solidFill>
                  </a:rPr>
                  <a:t>1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,…,</a:t>
                </a:r>
                <a:r>
                  <a:rPr lang="en-US" altLang="en-US" sz="2000" i="1" dirty="0">
                    <a:solidFill>
                      <a:srgbClr val="008380"/>
                    </a:solidFill>
                  </a:rPr>
                  <a:t> </a:t>
                </a:r>
                <a:r>
                  <a:rPr lang="en-US" altLang="en-US" sz="2000" i="1" dirty="0" err="1">
                    <a:solidFill>
                      <a:srgbClr val="008380"/>
                    </a:solidFill>
                  </a:rPr>
                  <a:t>h</a:t>
                </a:r>
                <a:r>
                  <a:rPr lang="en-US" altLang="en-US" sz="2000" baseline="-25000" dirty="0" err="1">
                    <a:solidFill>
                      <a:srgbClr val="008380"/>
                    </a:solidFill>
                  </a:rPr>
                  <a:t>n</a:t>
                </a:r>
                <a:r>
                  <a:rPr lang="en-US" altLang="en-US" sz="2000" dirty="0">
                    <a:solidFill>
                      <a:srgbClr val="008380"/>
                    </a:solidFill>
                  </a:rPr>
                  <a:t>},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altLang="en-US" sz="2000" dirty="0">
                  <a:solidFill>
                    <a:srgbClr val="00838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Assume the LP is bounded (otherwise add constraints)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Assume that there is a unique solution (if any)  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Incremental approach: Add one half-plane after the other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6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600" b="0" dirty="0"/>
                  <a:t>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∩…∩</m:t>
                    </m:r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600" i="1" dirty="0">
                    <a:latin typeface="Cambria Math" panose="02040503050406030204" pitchFamily="18" charset="0"/>
                  </a:rPr>
                  <a:t> ;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600" b="0" dirty="0"/>
                  <a:t> unique optimal vertex for feasible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600" b="0" dirty="0"/>
                  <a:t>, for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altLang="en-US" sz="1600" b="0" dirty="0"/>
              </a:p>
              <a:p>
                <a:pPr marL="457200" lvl="1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600" dirty="0"/>
                  <a:t>	</a:t>
                </a:r>
                <a:endParaRPr lang="en-US" altLang="en-US" sz="1600" b="0" dirty="0"/>
              </a:p>
              <a:p>
                <a:pPr marL="400050" eaLnBrk="1" hangingPunct="1">
                  <a:lnSpc>
                    <a:spcPct val="80000"/>
                  </a:lnSpc>
                </a:pPr>
                <a:r>
                  <a:rPr lang="en-US" altLang="en-US" sz="2000" dirty="0"/>
                  <a:t>Then: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⊇…⊇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en-US" sz="2000" dirty="0"/>
              </a:p>
              <a:p>
                <a:pPr marL="5715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       If 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en-US" sz="2000" dirty="0"/>
                  <a:t> for some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, 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altLang="en-US" sz="2000" dirty="0"/>
                  <a:t> for all j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 </a:t>
                </a:r>
              </a:p>
              <a:p>
                <a:pPr marL="400050" eaLnBrk="1" hangingPunct="1">
                  <a:lnSpc>
                    <a:spcPct val="80000"/>
                  </a:lnSpc>
                </a:pPr>
                <a:r>
                  <a:rPr lang="en-US" altLang="en-US" sz="2000" dirty="0"/>
                  <a:t>Lemma: 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000" dirty="0"/>
              </a:p>
              <a:p>
                <a:pPr marL="914400" lvl="1" indent="-400050" eaLnBrk="1" hangingPunct="1">
                  <a:lnSpc>
                    <a:spcPct val="80000"/>
                  </a:lnSpc>
                  <a:buAutoNum type="romanLcParenBoth"/>
                </a:pPr>
                <a:r>
                  <a:rPr lang="en-US" alt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6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en-US" sz="1600" b="0" dirty="0"/>
              </a:p>
              <a:p>
                <a:pPr marL="914400" lvl="1" indent="-400050" eaLnBrk="1" hangingPunct="1">
                  <a:lnSpc>
                    <a:spcPct val="80000"/>
                  </a:lnSpc>
                  <a:buAutoNum type="romanLcParenBoth"/>
                </a:pPr>
                <a:r>
                  <a:rPr lang="en-US" alt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6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en-US" sz="16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altLang="en-US" sz="1600" dirty="0"/>
                  <a:t> line bounding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1600" dirty="0"/>
              </a:p>
              <a:p>
                <a:pPr marL="57150" indent="0" eaLnBrk="1" hangingPunct="1">
                  <a:lnSpc>
                    <a:spcPct val="80000"/>
                  </a:lnSpc>
                  <a:buNone/>
                </a:pPr>
                <a:endParaRPr lang="en-US" altLang="en-US" sz="2000" b="0" dirty="0"/>
              </a:p>
              <a:p>
                <a:pPr marL="457200" lvl="1" indent="0" eaLnBrk="1" hangingPunct="1">
                  <a:lnSpc>
                    <a:spcPct val="80000"/>
                  </a:lnSpc>
                  <a:buNone/>
                </a:pPr>
                <a:endParaRPr lang="en-US" altLang="en-US" sz="1600" dirty="0"/>
              </a:p>
            </p:txBody>
          </p:sp>
        </mc:Choice>
        <mc:Fallback>
          <p:sp>
            <p:nvSpPr>
              <p:cNvPr id="51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8522" y="1341438"/>
                <a:ext cx="8217131" cy="977814"/>
              </a:xfrm>
              <a:blipFill>
                <a:blip r:embed="rId3"/>
                <a:stretch>
                  <a:fillRect l="-668" t="-13125" b="-37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4" y="2319252"/>
            <a:ext cx="2122484" cy="8825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94364" y="2360433"/>
            <a:ext cx="4390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kern="0" dirty="0">
                <a:solidFill>
                  <a:srgbClr val="000000"/>
                </a:solidFill>
                <a:latin typeface="Times New Roman"/>
              </a:rPr>
              <a:t>Take </a:t>
            </a:r>
            <a:r>
              <a:rPr lang="en-US" altLang="en-US" sz="2000" kern="0" dirty="0">
                <a:solidFill>
                  <a:srgbClr val="006600"/>
                </a:solidFill>
                <a:latin typeface="Times New Roman"/>
              </a:rPr>
              <a:t>lexicographically smallest </a:t>
            </a:r>
            <a:r>
              <a:rPr lang="en-US" altLang="en-US" sz="2000" kern="0" dirty="0">
                <a:solidFill>
                  <a:srgbClr val="000000"/>
                </a:solidFill>
                <a:latin typeface="Times New Roman"/>
              </a:rPr>
              <a:t>solution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75846" y="3669649"/>
                <a:ext cx="16358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1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1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600" kern="0" dirty="0">
                    <a:solidFill>
                      <a:srgbClr val="000000"/>
                    </a:solidFill>
                  </a:rPr>
                  <a:t>:=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1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⋂"/>
                        <m:supHide m:val="on"/>
                        <m:ctrlPr>
                          <a:rPr lang="en-US" altLang="en-US" sz="16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r>
                          <a:rPr lang="en-US" alt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846" y="3669649"/>
                <a:ext cx="1635832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78571" r="-2239" b="-1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0CB6E6B-E353-496A-9225-C266EFE304CE}"/>
              </a:ext>
            </a:extLst>
          </p:cNvPr>
          <p:cNvSpPr/>
          <p:nvPr/>
        </p:nvSpPr>
        <p:spPr bwMode="auto">
          <a:xfrm>
            <a:off x="0" y="572668"/>
            <a:ext cx="941493" cy="817245"/>
          </a:xfrm>
          <a:prstGeom prst="wedgeRoundRectCallout">
            <a:avLst>
              <a:gd name="adj1" fmla="val 70534"/>
              <a:gd name="adj2" fmla="val 44266"/>
              <a:gd name="adj3" fmla="val 16667"/>
            </a:avLst>
          </a:prstGeom>
          <a:solidFill>
            <a:srgbClr val="FFFF00">
              <a:alpha val="87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Only two variables</a:t>
            </a:r>
            <a:b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en-US" altLang="en-US" sz="1400" i="1" dirty="0">
                <a:solidFill>
                  <a:srgbClr val="008380"/>
                </a:solidFill>
              </a:rPr>
              <a:t>x</a:t>
            </a:r>
            <a:r>
              <a:rPr lang="en-US" altLang="en-US" sz="1400" baseline="-25000" dirty="0">
                <a:solidFill>
                  <a:srgbClr val="008380"/>
                </a:solidFill>
              </a:rPr>
              <a:t>1</a:t>
            </a:r>
            <a:r>
              <a:rPr lang="en-US" altLang="en-US" sz="1400" dirty="0">
                <a:solidFill>
                  <a:schemeClr val="tx1"/>
                </a:solidFill>
              </a:rPr>
              <a:t>, </a:t>
            </a:r>
            <a:r>
              <a:rPr lang="en-US" altLang="en-US" sz="1400" i="1" dirty="0">
                <a:solidFill>
                  <a:srgbClr val="008380"/>
                </a:solidFill>
              </a:rPr>
              <a:t>x</a:t>
            </a:r>
            <a:r>
              <a:rPr lang="en-US" altLang="en-US" sz="1400" baseline="-25000" dirty="0">
                <a:solidFill>
                  <a:srgbClr val="008380"/>
                </a:solidFill>
              </a:rPr>
              <a:t>2</a:t>
            </a:r>
            <a:r>
              <a:rPr lang="en-US" altLang="en-US" sz="1400" dirty="0">
                <a:solidFill>
                  <a:srgbClr val="008380"/>
                </a:solidFill>
              </a:rPr>
              <a:t>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838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44CEB0-228F-493C-8B4E-3BC6651E6000}"/>
              </a:ext>
            </a:extLst>
          </p:cNvPr>
          <p:cNvSpPr/>
          <p:nvPr/>
        </p:nvSpPr>
        <p:spPr>
          <a:xfrm>
            <a:off x="0" y="5316507"/>
            <a:ext cx="1026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kern="0" dirty="0">
                <a:solidFill>
                  <a:srgbClr val="FF0000"/>
                </a:solidFill>
                <a:latin typeface="Times New Roman"/>
              </a:rPr>
              <a:t>e.g., </a:t>
            </a:r>
            <a:r>
              <a:rPr lang="en-US" altLang="en-US" sz="2000" i="1" kern="0" dirty="0">
                <a:solidFill>
                  <a:srgbClr val="FF0000"/>
                </a:solidFill>
                <a:latin typeface="Times New Roman"/>
              </a:rPr>
              <a:t>i</a:t>
            </a:r>
            <a:r>
              <a:rPr lang="en-US" altLang="en-US" sz="2000" kern="0" dirty="0">
                <a:solidFill>
                  <a:srgbClr val="FF0000"/>
                </a:solidFill>
                <a:latin typeface="Times New Roman"/>
              </a:rPr>
              <a:t>=5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81BD5-C239-4B03-A19F-76268A220A32}"/>
              </a:ext>
            </a:extLst>
          </p:cNvPr>
          <p:cNvSpPr/>
          <p:nvPr/>
        </p:nvSpPr>
        <p:spPr>
          <a:xfrm>
            <a:off x="-124" y="5605548"/>
            <a:ext cx="1026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kern="0" dirty="0">
                <a:solidFill>
                  <a:srgbClr val="FF0000"/>
                </a:solidFill>
                <a:latin typeface="Times New Roman"/>
              </a:rPr>
              <a:t>e.g., </a:t>
            </a:r>
            <a:r>
              <a:rPr lang="en-US" altLang="en-US" sz="2000" i="1" kern="0" dirty="0">
                <a:solidFill>
                  <a:srgbClr val="FF0000"/>
                </a:solidFill>
                <a:latin typeface="Times New Roman"/>
              </a:rPr>
              <a:t>i</a:t>
            </a:r>
            <a:r>
              <a:rPr lang="en-US" altLang="en-US" sz="2000" kern="0" dirty="0">
                <a:solidFill>
                  <a:srgbClr val="FF0000"/>
                </a:solidFill>
                <a:latin typeface="Times New Roman"/>
              </a:rPr>
              <a:t>=6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6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MAGNIFICATION" val="1.5"/>
  <p:tag name="TEX2PSBATCH" val="latex --interaction=nonstopmode %.tex; dvips -D 300 -o %.ps %.dvi"/>
  <p:tag name="TEX2PS" val="latex %.tex; dvips -D 300 -o %.ps %.dvi"/>
  <p:tag name="DEFAULTDISPLAYSOURCE" val="\documentclass{slides}\pagestyle{empty}&#10;\input{macros}&#10;\begin{document}&#10;$ $&#10;\end{document}&#10;"/>
  <p:tag name="USEBOLDAMS" val="False"/>
  <p:tag name="EMBEDFONTS" val="False"/>
  <p:tag name="USEAMSFONTS" val="False"/>
  <p:tag name="TEXPOINTINIT" val="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E2E2FF"/>
      </a:accent5>
      <a:accent6>
        <a:srgbClr val="B90000"/>
      </a:accent6>
      <a:hlink>
        <a:srgbClr val="CC0000"/>
      </a:hlink>
      <a:folHlink>
        <a:srgbClr val="FF505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99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99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B9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5529</TotalTime>
  <Words>1614</Words>
  <Application>Microsoft Office PowerPoint</Application>
  <PresentationFormat>On-screen Show (4:3)</PresentationFormat>
  <Paragraphs>219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Symbol</vt:lpstr>
      <vt:lpstr>Times New Roman</vt:lpstr>
      <vt:lpstr>Default Design</vt:lpstr>
      <vt:lpstr>CMPS 3130/6130 Computational Geometry Spring 2020</vt:lpstr>
      <vt:lpstr>Optimization Problem</vt:lpstr>
      <vt:lpstr>Linear Program (LP)</vt:lpstr>
      <vt:lpstr>Optimization Problem</vt:lpstr>
      <vt:lpstr>Optimization Problem</vt:lpstr>
      <vt:lpstr>Linear Program (LP)</vt:lpstr>
      <vt:lpstr>Subproblem: Half-Plane Intersection</vt:lpstr>
      <vt:lpstr>Divide &amp; Conquer Algorithm</vt:lpstr>
      <vt:lpstr>Incremental Linear Programming</vt:lpstr>
      <vt:lpstr>Handle case (ii):v_(i-1)∉h_i </vt:lpstr>
      <vt:lpstr>Algorithm </vt:lpstr>
      <vt:lpstr>Randomized Incremental Linear Programming</vt:lpstr>
      <vt:lpstr>Randomized Incremental Linear Programming</vt:lpstr>
    </vt:vector>
  </TitlesOfParts>
  <Company>toc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</dc:creator>
  <cp:lastModifiedBy>Carola Wenk</cp:lastModifiedBy>
  <cp:revision>201</cp:revision>
  <dcterms:created xsi:type="dcterms:W3CDTF">2001-09-03T00:33:29Z</dcterms:created>
  <dcterms:modified xsi:type="dcterms:W3CDTF">2020-03-12T03:55:35Z</dcterms:modified>
</cp:coreProperties>
</file>