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84" r:id="rId2"/>
    <p:sldId id="290" r:id="rId3"/>
    <p:sldId id="330" r:id="rId4"/>
    <p:sldId id="331" r:id="rId5"/>
    <p:sldId id="347" r:id="rId6"/>
    <p:sldId id="332" r:id="rId7"/>
    <p:sldId id="333" r:id="rId8"/>
    <p:sldId id="348" r:id="rId9"/>
    <p:sldId id="336" r:id="rId10"/>
    <p:sldId id="335" r:id="rId11"/>
    <p:sldId id="338" r:id="rId12"/>
    <p:sldId id="337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</p:sldIdLst>
  <p:sldSz cx="9144000" cy="6858000" type="screen4x3"/>
  <p:notesSz cx="9240838" cy="6954838"/>
  <p:custDataLst>
    <p:tags r:id="rId2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339933"/>
    <a:srgbClr val="CC99FF"/>
    <a:srgbClr val="9900CC"/>
    <a:srgbClr val="0000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6" autoAdjust="0"/>
    <p:restoredTop sz="94626" autoAdjust="0"/>
  </p:normalViewPr>
  <p:slideViewPr>
    <p:cSldViewPr snapToGrid="0">
      <p:cViewPr varScale="1">
        <p:scale>
          <a:sx n="152" d="100"/>
          <a:sy n="152" d="100"/>
        </p:scale>
        <p:origin x="1896" y="92"/>
      </p:cViewPr>
      <p:guideLst>
        <p:guide orient="horz" pos="2736"/>
        <p:guide pos="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2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859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100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9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27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39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71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22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837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8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222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665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63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142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068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66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402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82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4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2/27/20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2/27/20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>
                <a:solidFill>
                  <a:schemeClr val="accent2"/>
                </a:solidFill>
              </a:rPr>
              <a:t>Delaunay Triangulations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/>
              <a:t>Carola</a:t>
            </a:r>
            <a:r>
              <a:rPr lang="en-US" sz="2400" b="1" dirty="0"/>
              <a:t> </a:t>
            </a:r>
            <a:r>
              <a:rPr lang="en-US" sz="2400" b="1" dirty="0" err="1"/>
              <a:t>Wenk</a:t>
            </a:r>
            <a:br>
              <a:rPr lang="en-US" sz="2400" b="1" dirty="0"/>
            </a:br>
            <a:endParaRPr lang="en-US" sz="2400" b="1" dirty="0"/>
          </a:p>
          <a:p>
            <a:pPr eaLnBrk="1" hangingPunct="1">
              <a:lnSpc>
                <a:spcPct val="90000"/>
              </a:lnSpc>
            </a:pPr>
            <a:r>
              <a:rPr lang="en-US" sz="1400" dirty="0"/>
              <a:t>Based on:</a:t>
            </a:r>
            <a:br>
              <a:rPr lang="en-US" sz="1400" dirty="0"/>
            </a:br>
            <a:r>
              <a:rPr lang="en-US" sz="1400" dirty="0">
                <a:hlinkClick r:id="rId3"/>
              </a:rPr>
              <a:t>Computational Geometry: Algorithms and Applications</a:t>
            </a:r>
            <a:br>
              <a:rPr lang="en-US" sz="1400" dirty="0"/>
            </a:br>
            <a:endParaRPr lang="en-US" sz="1400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1" t="20939" r="6082" b="11439"/>
          <a:stretch/>
        </p:blipFill>
        <p:spPr>
          <a:xfrm>
            <a:off x="3461657" y="1534884"/>
            <a:ext cx="2460171" cy="26343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Characterization III of DT(P)</a:t>
            </a:r>
            <a:endParaRPr lang="en-US" sz="2400"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1333182"/>
            <a:ext cx="7943850" cy="478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/>
              <a:t>Definition: </a:t>
            </a:r>
            <a:r>
              <a:rPr lang="en-US" sz="2000" kern="0" dirty="0"/>
              <a:t>Let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be a triangulation of 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/>
              <a:t> and let 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>
                <a:solidFill>
                  <a:srgbClr val="008380"/>
                </a:solidFill>
              </a:rPr>
              <a:t>1</a:t>
            </a:r>
            <a:r>
              <a:rPr lang="en-US" sz="2000" kern="0" dirty="0">
                <a:solidFill>
                  <a:srgbClr val="008380"/>
                </a:solidFill>
              </a:rPr>
              <a:t>,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 a</a:t>
            </a:r>
            <a:r>
              <a:rPr lang="en-US" sz="2000" kern="0" baseline="-25000" dirty="0">
                <a:solidFill>
                  <a:srgbClr val="008380"/>
                </a:solidFill>
              </a:rPr>
              <a:t>2</a:t>
            </a:r>
            <a:r>
              <a:rPr lang="en-US" sz="2000" kern="0" dirty="0">
                <a:solidFill>
                  <a:srgbClr val="008380"/>
                </a:solidFill>
              </a:rPr>
              <a:t>,…,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 a</a:t>
            </a:r>
            <a:r>
              <a:rPr lang="en-US" sz="2000" kern="0" baseline="-25000" dirty="0">
                <a:solidFill>
                  <a:srgbClr val="008380"/>
                </a:solidFill>
              </a:rPr>
              <a:t>3</a:t>
            </a:r>
            <a:r>
              <a:rPr lang="en-US" sz="2000" i="1" kern="0" baseline="-25000" dirty="0">
                <a:solidFill>
                  <a:srgbClr val="008380"/>
                </a:solidFill>
              </a:rPr>
              <a:t>m</a:t>
            </a:r>
            <a:r>
              <a:rPr lang="en-US" sz="2000" kern="0" dirty="0">
                <a:solidFill>
                  <a:srgbClr val="008380"/>
                </a:solidFill>
              </a:rPr>
              <a:t> </a:t>
            </a:r>
            <a:r>
              <a:rPr lang="en-US" sz="2000" kern="0" dirty="0"/>
              <a:t>be the angles of the </a:t>
            </a:r>
            <a:r>
              <a:rPr lang="en-US" sz="2000" i="1" kern="0" dirty="0">
                <a:solidFill>
                  <a:srgbClr val="008380"/>
                </a:solidFill>
              </a:rPr>
              <a:t>m</a:t>
            </a:r>
            <a:r>
              <a:rPr lang="en-US" sz="2000" kern="0" dirty="0"/>
              <a:t> triangles in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sorted by increasing value. Then </a:t>
            </a:r>
            <a:r>
              <a:rPr lang="en-US" sz="2000" i="1" kern="0" dirty="0">
                <a:solidFill>
                  <a:srgbClr val="008380"/>
                </a:solidFill>
              </a:rPr>
              <a:t>A</a:t>
            </a:r>
            <a:r>
              <a:rPr lang="en-US" sz="2000" kern="0" dirty="0">
                <a:solidFill>
                  <a:srgbClr val="008380"/>
                </a:solidFill>
              </a:rPr>
              <a:t>(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>
                <a:solidFill>
                  <a:srgbClr val="008380"/>
                </a:solidFill>
              </a:rPr>
              <a:t>)=(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>
                <a:solidFill>
                  <a:srgbClr val="008380"/>
                </a:solidFill>
              </a:rPr>
              <a:t>1</a:t>
            </a:r>
            <a:r>
              <a:rPr lang="en-US" sz="2000" kern="0" dirty="0">
                <a:solidFill>
                  <a:srgbClr val="008380"/>
                </a:solidFill>
              </a:rPr>
              <a:t>,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>
                <a:solidFill>
                  <a:srgbClr val="008380"/>
                </a:solidFill>
              </a:rPr>
              <a:t>2</a:t>
            </a:r>
            <a:r>
              <a:rPr lang="en-US" sz="2000" kern="0" dirty="0">
                <a:solidFill>
                  <a:srgbClr val="008380"/>
                </a:solidFill>
              </a:rPr>
              <a:t>,…,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>
                <a:solidFill>
                  <a:srgbClr val="008380"/>
                </a:solidFill>
              </a:rPr>
              <a:t>3</a:t>
            </a:r>
            <a:r>
              <a:rPr lang="en-US" sz="2000" i="1" kern="0" baseline="-25000" dirty="0">
                <a:solidFill>
                  <a:srgbClr val="008380"/>
                </a:solidFill>
              </a:rPr>
              <a:t>m</a:t>
            </a:r>
            <a:r>
              <a:rPr lang="en-US" sz="2000" kern="0" dirty="0">
                <a:solidFill>
                  <a:srgbClr val="008380"/>
                </a:solidFill>
              </a:rPr>
              <a:t>) </a:t>
            </a:r>
            <a:r>
              <a:rPr lang="en-US" sz="2000" kern="0" dirty="0"/>
              <a:t>is called the angle vector of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. </a:t>
            </a:r>
            <a:endParaRPr lang="en-US" sz="2000" b="1" kern="0" dirty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/>
              <a:t>Definition:</a:t>
            </a:r>
            <a:r>
              <a:rPr lang="en-US" sz="2000" kern="0" dirty="0"/>
              <a:t> A triangulation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is called </a:t>
            </a:r>
            <a:r>
              <a:rPr lang="en-US" sz="2000" b="1" kern="0" dirty="0"/>
              <a:t>angle optimal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A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 &gt; A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T’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kern="0" dirty="0">
                <a:sym typeface="Symbol"/>
              </a:rPr>
              <a:t> for any other triangulation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T’ </a:t>
            </a:r>
            <a:r>
              <a:rPr lang="en-US" sz="2000" kern="0" dirty="0">
                <a:sym typeface="Symbol"/>
              </a:rPr>
              <a:t>of the same point set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ym typeface="Symbol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2000" kern="0" dirty="0">
              <a:sym typeface="Symbol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kern="0" dirty="0">
                <a:sym typeface="Symbol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</a:rPr>
              <a:t>T’</a:t>
            </a:r>
            <a:r>
              <a:rPr lang="en-US" sz="2000" kern="0" dirty="0"/>
              <a:t> be a triangulation that contains an illegal edge, and let </a:t>
            </a:r>
            <a:r>
              <a:rPr lang="en-US" sz="2000" i="1" kern="0" dirty="0">
                <a:solidFill>
                  <a:srgbClr val="008380"/>
                </a:solidFill>
              </a:rPr>
              <a:t>T’’</a:t>
            </a:r>
            <a:r>
              <a:rPr lang="en-US" sz="2000" kern="0" dirty="0"/>
              <a:t> be the resulting triangulation after flipping this edge. Then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A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T’’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 &gt; A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T’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000" kern="0" dirty="0"/>
              <a:t>.</a:t>
            </a:r>
            <a:r>
              <a:rPr lang="en-US" sz="2000" kern="0" dirty="0">
                <a:sym typeface="Symbol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is angle optimal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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>
                <a:sym typeface="Symbol"/>
              </a:rPr>
              <a:t> is legal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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 </a:t>
            </a:r>
            <a:endParaRPr lang="en-US" sz="2000" kern="0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/>
              <a:t>Characterization III</a:t>
            </a:r>
            <a:r>
              <a:rPr lang="en-US" sz="2000" kern="0" dirty="0"/>
              <a:t>: Let </a:t>
            </a:r>
            <a:r>
              <a:rPr lang="en-US" sz="2000" i="1" kern="0" dirty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 triangulation of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ym typeface="Symbol"/>
              </a:rPr>
              <a:t>. </a:t>
            </a:r>
            <a:br>
              <a:rPr lang="en-US" sz="2000" kern="0" dirty="0">
                <a:sym typeface="Symbol"/>
              </a:rPr>
            </a:br>
            <a:r>
              <a:rPr lang="en-US" sz="2000" kern="0" dirty="0">
                <a:sym typeface="Symbol"/>
              </a:rPr>
              <a:t>Then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>
                <a:sym typeface="Symbol"/>
              </a:rPr>
              <a:t>is angle optimal. </a:t>
            </a:r>
            <a:br>
              <a:rPr lang="en-US" sz="2000" dirty="0">
                <a:sym typeface="Symbol"/>
              </a:rPr>
            </a:b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(If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 is not in general position, then any triangulation obtained by triangulating the faces maximizes the minimum angle.)</a:t>
            </a:r>
            <a:endParaRPr lang="en-US" sz="2000" kern="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85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Applications of DT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872984" cy="2852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rgbClr val="0000FF"/>
                </a:solidFill>
              </a:rPr>
              <a:t>All nearest neighbors:</a:t>
            </a:r>
            <a:r>
              <a:rPr lang="en-US" sz="2000" dirty="0"/>
              <a:t> Find for each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 its nearest neighbor 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q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; 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q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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.</a:t>
            </a:r>
            <a:endParaRPr lang="en-US" sz="2000" dirty="0"/>
          </a:p>
          <a:p>
            <a:pPr lvl="1" eaLnBrk="1" hangingPunct="1">
              <a:lnSpc>
                <a:spcPct val="80000"/>
              </a:lnSpc>
            </a:pPr>
            <a:endParaRPr lang="en-US" sz="1600" b="1" dirty="0"/>
          </a:p>
          <a:p>
            <a:pPr lvl="1" eaLnBrk="1" hangingPunct="1">
              <a:lnSpc>
                <a:spcPct val="80000"/>
              </a:lnSpc>
            </a:pPr>
            <a:r>
              <a:rPr lang="en-US" sz="1600" b="1" dirty="0"/>
              <a:t>Empty circle property: </a:t>
            </a:r>
            <a:r>
              <a:rPr lang="en-US" sz="1600" i="1" dirty="0" err="1">
                <a:solidFill>
                  <a:srgbClr val="008380"/>
                </a:solidFill>
              </a:rPr>
              <a:t>p,q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1600" dirty="0">
                <a:sym typeface="Symbol"/>
              </a:rPr>
              <a:t>are connected by an edge in 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>
                <a:sym typeface="Symbol"/>
              </a:rPr>
              <a:t>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 there exists an empty circle passing through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>
                <a:sym typeface="Symbol"/>
              </a:rPr>
              <a:t>.</a:t>
            </a:r>
            <a:br>
              <a:rPr lang="en-US" sz="1600" dirty="0">
                <a:sym typeface="Symbol"/>
              </a:rPr>
            </a:br>
            <a:r>
              <a:rPr lang="en-US" sz="1600" b="1" dirty="0">
                <a:sym typeface="Symbol"/>
              </a:rPr>
              <a:t>Proof: </a:t>
            </a:r>
            <a:r>
              <a:rPr lang="en-US" sz="1600" dirty="0">
                <a:sym typeface="Symbol"/>
              </a:rPr>
              <a:t>“”: For the Delaunay edge </a:t>
            </a:r>
            <a:r>
              <a:rPr lang="en-US" sz="1600" i="1" dirty="0" err="1">
                <a:solidFill>
                  <a:srgbClr val="008380"/>
                </a:solidFill>
              </a:rPr>
              <a:t>pq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>
                <a:sym typeface="Symbol"/>
              </a:rPr>
              <a:t>there must be a </a:t>
            </a:r>
            <a:r>
              <a:rPr lang="en-US" sz="1600" dirty="0" err="1">
                <a:sym typeface="Symbol"/>
              </a:rPr>
              <a:t>Voronoi</a:t>
            </a:r>
            <a:r>
              <a:rPr lang="en-US" sz="1600" dirty="0">
                <a:sym typeface="Symbol"/>
              </a:rPr>
              <a:t> edge.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Center a circle through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>
                <a:sym typeface="Symbol"/>
              </a:rPr>
              <a:t> at any point on the </a:t>
            </a:r>
            <a:r>
              <a:rPr lang="en-US" sz="1600" dirty="0" err="1">
                <a:sym typeface="Symbol"/>
              </a:rPr>
              <a:t>Voronoi</a:t>
            </a:r>
            <a:r>
              <a:rPr lang="en-US" sz="1600" dirty="0">
                <a:sym typeface="Symbol"/>
              </a:rPr>
              <a:t> edge,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this circle must be empty.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“”: If there is an empty circle through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>
                <a:sym typeface="Symbol"/>
              </a:rPr>
              <a:t>, then its center </a:t>
            </a:r>
            <a:r>
              <a:rPr lang="en-US" sz="1600" i="1" dirty="0">
                <a:solidFill>
                  <a:srgbClr val="008380"/>
                </a:solidFill>
              </a:rPr>
              <a:t>c </a:t>
            </a:r>
            <a:br>
              <a:rPr lang="en-US" sz="1600" i="1" dirty="0">
                <a:solidFill>
                  <a:srgbClr val="008380"/>
                </a:solidFill>
              </a:rPr>
            </a:br>
            <a:r>
              <a:rPr lang="en-US" sz="1600" dirty="0">
                <a:sym typeface="Symbol"/>
              </a:rPr>
              <a:t>has to lie on the </a:t>
            </a:r>
            <a:r>
              <a:rPr lang="en-US" sz="1600" dirty="0" err="1">
                <a:sym typeface="Symbol"/>
              </a:rPr>
              <a:t>Voronoi</a:t>
            </a:r>
            <a:r>
              <a:rPr lang="en-US" sz="1600" dirty="0">
                <a:sym typeface="Symbol"/>
              </a:rPr>
              <a:t> edge because it is equidistant to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>
                <a:sym typeface="Symbol"/>
              </a:rPr>
              <a:t>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and there is no site closer to </a:t>
            </a:r>
            <a:r>
              <a:rPr lang="en-US" sz="1600" i="1" dirty="0">
                <a:solidFill>
                  <a:srgbClr val="008380"/>
                </a:solidFill>
              </a:rPr>
              <a:t>c</a:t>
            </a:r>
            <a:r>
              <a:rPr lang="en-US" sz="1600" dirty="0">
                <a:sym typeface="Symbol"/>
              </a:rPr>
              <a:t>.</a:t>
            </a:r>
            <a:endParaRPr lang="en-US" sz="1600" b="1" dirty="0">
              <a:sym typeface="Symbol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b="1" dirty="0"/>
          </a:p>
          <a:p>
            <a:pPr lvl="1" eaLnBrk="1" hangingPunct="1">
              <a:lnSpc>
                <a:spcPct val="80000"/>
              </a:lnSpc>
            </a:pPr>
            <a:r>
              <a:rPr lang="en-US" sz="1600" b="1" dirty="0"/>
              <a:t>Claim: </a:t>
            </a:r>
            <a:r>
              <a:rPr lang="en-US" sz="1600" dirty="0"/>
              <a:t>In 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>
                <a:sym typeface="Symbol"/>
              </a:rPr>
              <a:t>, e</a:t>
            </a:r>
            <a:r>
              <a:rPr lang="en-US" sz="1600" dirty="0"/>
              <a:t>very </a:t>
            </a:r>
            <a:r>
              <a:rPr lang="en-US" sz="1600" i="1" dirty="0" err="1">
                <a:solidFill>
                  <a:srgbClr val="008380"/>
                </a:solidFill>
              </a:rPr>
              <a:t>p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ym typeface="Symbol"/>
              </a:rPr>
              <a:t> is adjacent to its nearest neighbors.</a:t>
            </a:r>
            <a:br>
              <a:rPr lang="en-US" sz="1600" dirty="0">
                <a:sym typeface="Symbol"/>
              </a:rPr>
            </a:br>
            <a:r>
              <a:rPr lang="en-US" sz="1600" b="1" dirty="0">
                <a:sym typeface="Symbol"/>
              </a:rPr>
              <a:t>Proof: </a:t>
            </a:r>
            <a:r>
              <a:rPr lang="en-US" sz="1600" dirty="0">
                <a:sym typeface="Symbol"/>
              </a:rPr>
              <a:t>Let 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1600" dirty="0">
                <a:sym typeface="Symbol"/>
              </a:rPr>
              <a:t>be a nearest neighbor adjacent to </a:t>
            </a:r>
            <a:r>
              <a:rPr lang="en-US" sz="1600" i="1" dirty="0">
                <a:solidFill>
                  <a:srgbClr val="008380"/>
                </a:solidFill>
              </a:rPr>
              <a:t>p</a:t>
            </a:r>
            <a:r>
              <a:rPr lang="en-US" sz="1600" dirty="0">
                <a:sym typeface="Symbol"/>
              </a:rPr>
              <a:t> in 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>
                <a:sym typeface="Symbol"/>
              </a:rPr>
              <a:t>. Then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the </a:t>
            </a:r>
            <a:r>
              <a:rPr lang="en-US" sz="1600">
                <a:sym typeface="Symbol"/>
              </a:rPr>
              <a:t>circle centered at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with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>
                <a:sym typeface="Symbol"/>
              </a:rPr>
              <a:t> on its boundary has to be empty, </a:t>
            </a:r>
            <a:r>
              <a:rPr lang="en-US" sz="1600">
                <a:sym typeface="Symbol"/>
              </a:rPr>
              <a:t>so </a:t>
            </a:r>
            <a:br>
              <a:rPr lang="en-US" sz="1600">
                <a:sym typeface="Symbol"/>
              </a:rPr>
            </a:br>
            <a:r>
              <a:rPr lang="en-US" sz="1600">
                <a:sym typeface="Symbol"/>
              </a:rPr>
              <a:t>the </a:t>
            </a:r>
            <a:r>
              <a:rPr lang="en-US" sz="1600" dirty="0">
                <a:sym typeface="Symbol"/>
              </a:rPr>
              <a:t>circle </a:t>
            </a:r>
            <a:r>
              <a:rPr lang="en-US" sz="1600">
                <a:sym typeface="Symbol"/>
              </a:rPr>
              <a:t>with diameter </a:t>
            </a:r>
            <a:r>
              <a:rPr lang="en-US" sz="1600" i="1" dirty="0" err="1">
                <a:solidFill>
                  <a:srgbClr val="008380"/>
                </a:solidFill>
              </a:rPr>
              <a:t>pq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>
                <a:sym typeface="Symbol"/>
              </a:rPr>
              <a:t>is empty and </a:t>
            </a:r>
            <a:r>
              <a:rPr lang="en-US" sz="1600" i="1" dirty="0" err="1">
                <a:solidFill>
                  <a:srgbClr val="008380"/>
                </a:solidFill>
              </a:rPr>
              <a:t>pq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>
                <a:sym typeface="Symbol"/>
              </a:rPr>
              <a:t>is a Delaunay edge.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sym typeface="Symbol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/>
              <a:t>Algorithm: </a:t>
            </a:r>
            <a:r>
              <a:rPr lang="en-US" sz="1600" dirty="0">
                <a:sym typeface="Symbol"/>
              </a:rPr>
              <a:t>Find all nearest neighbors in 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>
                <a:sym typeface="Symbol"/>
              </a:rPr>
              <a:t> time: Check for </a:t>
            </a:r>
            <a:br>
              <a:rPr lang="en-US" sz="1600" dirty="0">
                <a:sym typeface="Symbol"/>
              </a:rPr>
            </a:br>
            <a:r>
              <a:rPr lang="en-US" sz="1600" dirty="0">
                <a:sym typeface="Symbol"/>
              </a:rPr>
              <a:t>each </a:t>
            </a:r>
            <a:r>
              <a:rPr lang="en-US" sz="1600" i="1" dirty="0" err="1">
                <a:solidFill>
                  <a:srgbClr val="008380"/>
                </a:solidFill>
              </a:rPr>
              <a:t>p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ym typeface="Symbol"/>
              </a:rPr>
              <a:t> all points connected to </a:t>
            </a:r>
            <a:r>
              <a:rPr lang="en-US" sz="1600" i="1" dirty="0">
                <a:solidFill>
                  <a:srgbClr val="008380"/>
                </a:solidFill>
              </a:rPr>
              <a:t>p</a:t>
            </a:r>
            <a:r>
              <a:rPr lang="en-US" sz="1600" dirty="0">
                <a:sym typeface="Symbol"/>
              </a:rPr>
              <a:t> with a Delaunay edge.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rgbClr val="0000FF"/>
                </a:solidFill>
              </a:rPr>
              <a:t>Minimum spanning tree: </a:t>
            </a:r>
            <a:r>
              <a:rPr lang="en-US" sz="2000" dirty="0"/>
              <a:t>The edges of every Euclidean minimum spanning tree of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/>
              <a:t> are a subset of the edges of </a:t>
            </a:r>
            <a:r>
              <a:rPr lang="en-US" sz="2000" dirty="0">
                <a:solidFill>
                  <a:srgbClr val="008380"/>
                </a:solidFill>
              </a:rPr>
              <a:t>DT(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/>
              <a:t>. 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</p:txBody>
      </p:sp>
      <p:sp>
        <p:nvSpPr>
          <p:cNvPr id="9" name="Oval 8"/>
          <p:cNvSpPr/>
          <p:nvPr/>
        </p:nvSpPr>
        <p:spPr bwMode="auto">
          <a:xfrm flipV="1">
            <a:off x="7934200" y="2370487"/>
            <a:ext cx="124212" cy="12421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7926098" y="3299381"/>
            <a:ext cx="124212" cy="12421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9" idx="0"/>
            <a:endCxn id="10" idx="4"/>
          </p:cNvCxnSpPr>
          <p:nvPr/>
        </p:nvCxnSpPr>
        <p:spPr bwMode="auto">
          <a:xfrm flipH="1">
            <a:off x="7988205" y="2494701"/>
            <a:ext cx="8102" cy="8046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7792956" y="2061356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/>
          </a:p>
        </p:txBody>
      </p:sp>
      <p:sp>
        <p:nvSpPr>
          <p:cNvPr id="15" name="Rectangle 14"/>
          <p:cNvSpPr/>
          <p:nvPr/>
        </p:nvSpPr>
        <p:spPr>
          <a:xfrm>
            <a:off x="7813133" y="3340691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669210" y="2904922"/>
            <a:ext cx="79792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445535" y="1936876"/>
            <a:ext cx="179570" cy="989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8454987" y="2913026"/>
            <a:ext cx="498200" cy="76147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 flipV="1">
            <a:off x="9004859" y="2582460"/>
            <a:ext cx="77768" cy="7776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0" idx="5"/>
          </p:cNvCxnSpPr>
          <p:nvPr/>
        </p:nvCxnSpPr>
        <p:spPr bwMode="auto">
          <a:xfrm flipV="1">
            <a:off x="8032120" y="2633663"/>
            <a:ext cx="992818" cy="68390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9" idx="7"/>
            <a:endCxn id="24" idx="2"/>
          </p:cNvCxnSpPr>
          <p:nvPr/>
        </p:nvCxnSpPr>
        <p:spPr bwMode="auto">
          <a:xfrm>
            <a:off x="8040222" y="2476511"/>
            <a:ext cx="964636" cy="14483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 flipV="1">
            <a:off x="7183525" y="3181918"/>
            <a:ext cx="77768" cy="7776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7096753" y="2370271"/>
            <a:ext cx="577858" cy="5319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endCxn id="10" idx="2"/>
          </p:cNvCxnSpPr>
          <p:nvPr/>
        </p:nvCxnSpPr>
        <p:spPr bwMode="auto">
          <a:xfrm>
            <a:off x="7257146" y="3235285"/>
            <a:ext cx="668952" cy="126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43" idx="5"/>
            <a:endCxn id="9" idx="1"/>
          </p:cNvCxnSpPr>
          <p:nvPr/>
        </p:nvCxnSpPr>
        <p:spPr bwMode="auto">
          <a:xfrm flipV="1">
            <a:off x="7249903" y="2476511"/>
            <a:ext cx="702487" cy="71679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7588202" y="2913024"/>
            <a:ext cx="76956" cy="61161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080" name="Group 3079"/>
          <p:cNvGrpSpPr>
            <a:grpSpLocks noChangeAspect="1"/>
          </p:cNvGrpSpPr>
          <p:nvPr/>
        </p:nvGrpSpPr>
        <p:grpSpPr>
          <a:xfrm>
            <a:off x="7073800" y="2306811"/>
            <a:ext cx="1146263" cy="1146263"/>
            <a:chOff x="7308850" y="3432175"/>
            <a:chExt cx="914400" cy="914400"/>
          </a:xfrm>
        </p:grpSpPr>
        <p:sp>
          <p:nvSpPr>
            <p:cNvPr id="3073" name="Oval 3072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9" name="5-Point Star 3078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>
            <a:grpSpLocks noChangeAspect="1"/>
          </p:cNvGrpSpPr>
          <p:nvPr/>
        </p:nvGrpSpPr>
        <p:grpSpPr>
          <a:xfrm>
            <a:off x="7786668" y="2228506"/>
            <a:ext cx="1297474" cy="1297474"/>
            <a:chOff x="7308850" y="3432175"/>
            <a:chExt cx="914400" cy="914400"/>
          </a:xfrm>
        </p:grpSpPr>
        <p:sp>
          <p:nvSpPr>
            <p:cNvPr id="75" name="Oval 74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5-Point Star 75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33CC33"/>
            </a:solidFill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>
            <a:grpSpLocks noChangeAspect="1"/>
          </p:cNvGrpSpPr>
          <p:nvPr/>
        </p:nvGrpSpPr>
        <p:grpSpPr>
          <a:xfrm>
            <a:off x="7324924" y="2386469"/>
            <a:ext cx="996398" cy="996398"/>
            <a:chOff x="7308850" y="3432175"/>
            <a:chExt cx="914400" cy="914400"/>
          </a:xfrm>
        </p:grpSpPr>
        <p:sp>
          <p:nvSpPr>
            <p:cNvPr id="107" name="Oval 106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5-Point Star 107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FFC000"/>
            </a:solidFill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/>
          <p:cNvGrpSpPr>
            <a:grpSpLocks noChangeAspect="1"/>
          </p:cNvGrpSpPr>
          <p:nvPr/>
        </p:nvGrpSpPr>
        <p:grpSpPr>
          <a:xfrm>
            <a:off x="7482892" y="2402671"/>
            <a:ext cx="972097" cy="972097"/>
            <a:chOff x="7308850" y="3432175"/>
            <a:chExt cx="914400" cy="914400"/>
          </a:xfrm>
        </p:grpSpPr>
        <p:sp>
          <p:nvSpPr>
            <p:cNvPr id="113" name="Oval 112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5-Point Star 113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66FFCC"/>
            </a:solidFill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Oval 118"/>
          <p:cNvSpPr>
            <a:spLocks noChangeAspect="1"/>
          </p:cNvSpPr>
          <p:nvPr/>
        </p:nvSpPr>
        <p:spPr bwMode="auto">
          <a:xfrm>
            <a:off x="7379870" y="3743791"/>
            <a:ext cx="1146263" cy="1146263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 bwMode="auto">
          <a:xfrm flipV="1">
            <a:off x="7943243" y="4325198"/>
            <a:ext cx="64007" cy="6400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 bwMode="auto">
          <a:xfrm flipV="1">
            <a:off x="8490931" y="4329961"/>
            <a:ext cx="64007" cy="6400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 bwMode="auto">
          <a:xfrm>
            <a:off x="7968658" y="4059518"/>
            <a:ext cx="559074" cy="559074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14" name="Straight Connector 3113"/>
          <p:cNvCxnSpPr>
            <a:stCxn id="117" idx="6"/>
            <a:endCxn id="121" idx="2"/>
          </p:cNvCxnSpPr>
          <p:nvPr/>
        </p:nvCxnSpPr>
        <p:spPr bwMode="auto">
          <a:xfrm>
            <a:off x="8007250" y="4357202"/>
            <a:ext cx="483681" cy="47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Rectangle 125"/>
          <p:cNvSpPr/>
          <p:nvPr/>
        </p:nvSpPr>
        <p:spPr>
          <a:xfrm>
            <a:off x="8439878" y="4187121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/>
          </a:p>
        </p:txBody>
      </p:sp>
      <p:sp>
        <p:nvSpPr>
          <p:cNvPr id="127" name="Rectangle 126"/>
          <p:cNvSpPr/>
          <p:nvPr/>
        </p:nvSpPr>
        <p:spPr>
          <a:xfrm>
            <a:off x="7731199" y="4191883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15365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/>
      <p:bldP spid="119" grpId="0" animBg="1"/>
      <p:bldP spid="117" grpId="0" animBg="1"/>
      <p:bldP spid="121" grpId="0" animBg="1"/>
      <p:bldP spid="122" grpId="0" animBg="1"/>
      <p:bldP spid="126" grpId="0"/>
      <p:bldP spid="1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Applications of DT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5597957" cy="2674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rgbClr val="0000FF"/>
                </a:solidFill>
              </a:rPr>
              <a:t>Terrain modeling: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Model a scanned terrain surface by interpolating the height using a piecewise linear function over </a:t>
            </a:r>
            <a:r>
              <a:rPr lang="en-US" sz="1600" dirty="0">
                <a:solidFill>
                  <a:srgbClr val="008380"/>
                </a:solidFill>
              </a:rPr>
              <a:t>R</a:t>
            </a:r>
            <a:r>
              <a:rPr lang="en-US" sz="1600" baseline="30000" dirty="0">
                <a:solidFill>
                  <a:srgbClr val="008380"/>
                </a:solidFill>
              </a:rPr>
              <a:t>2</a:t>
            </a:r>
            <a:r>
              <a:rPr lang="en-US" sz="1600" dirty="0"/>
              <a:t>.  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Angle-optimal triangulations give better approximations / interpolations since they avoid skinny triangles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08" y="1281989"/>
            <a:ext cx="2633472" cy="14996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24" y="3621024"/>
            <a:ext cx="4702903" cy="185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69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Randomized Incremental Construction of DT(P)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2674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Start with a large triangle containing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Insert points of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/>
              <a:t> incrementally: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Find the containing triangle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Add new edges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Flip all illegal edges until every edge is legal.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666" y="1423263"/>
            <a:ext cx="1677014" cy="1159003"/>
          </a:xfrm>
          <a:prstGeom prst="rect">
            <a:avLst/>
          </a:prstGeom>
        </p:spPr>
      </p:pic>
      <p:sp>
        <p:nvSpPr>
          <p:cNvPr id="66" name="Oval 65"/>
          <p:cNvSpPr>
            <a:spLocks noChangeAspect="1"/>
          </p:cNvSpPr>
          <p:nvPr/>
        </p:nvSpPr>
        <p:spPr bwMode="auto">
          <a:xfrm flipV="1">
            <a:off x="4870554" y="36003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8" name="Oval 67"/>
          <p:cNvSpPr>
            <a:spLocks noChangeAspect="1"/>
          </p:cNvSpPr>
          <p:nvPr/>
        </p:nvSpPr>
        <p:spPr bwMode="auto">
          <a:xfrm flipV="1">
            <a:off x="4620618" y="324071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 flipV="1">
            <a:off x="4685235" y="28664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1" name="Oval 70"/>
          <p:cNvSpPr>
            <a:spLocks noChangeAspect="1"/>
          </p:cNvSpPr>
          <p:nvPr/>
        </p:nvSpPr>
        <p:spPr bwMode="auto">
          <a:xfrm flipV="1">
            <a:off x="5020515" y="2440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3" name="Oval 72"/>
          <p:cNvSpPr>
            <a:spLocks noChangeAspect="1"/>
          </p:cNvSpPr>
          <p:nvPr/>
        </p:nvSpPr>
        <p:spPr bwMode="auto">
          <a:xfrm flipV="1">
            <a:off x="5509465" y="2796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>
            <a:spLocks noChangeAspect="1"/>
          </p:cNvSpPr>
          <p:nvPr/>
        </p:nvSpPr>
        <p:spPr bwMode="auto">
          <a:xfrm flipV="1">
            <a:off x="5877765" y="28727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>
            <a:spLocks noChangeAspect="1"/>
          </p:cNvSpPr>
          <p:nvPr/>
        </p:nvSpPr>
        <p:spPr bwMode="auto">
          <a:xfrm flipV="1">
            <a:off x="5445965" y="2186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>
            <a:spLocks noChangeAspect="1"/>
          </p:cNvSpPr>
          <p:nvPr/>
        </p:nvSpPr>
        <p:spPr bwMode="auto">
          <a:xfrm flipV="1">
            <a:off x="6138115" y="22694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8" name="Oval 77"/>
          <p:cNvSpPr>
            <a:spLocks noChangeAspect="1"/>
          </p:cNvSpPr>
          <p:nvPr/>
        </p:nvSpPr>
        <p:spPr bwMode="auto">
          <a:xfrm flipV="1">
            <a:off x="6023815" y="3583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9" name="Oval 78"/>
          <p:cNvSpPr>
            <a:spLocks noChangeAspect="1"/>
          </p:cNvSpPr>
          <p:nvPr/>
        </p:nvSpPr>
        <p:spPr bwMode="auto">
          <a:xfrm flipV="1">
            <a:off x="5509465" y="37553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0" name="Oval 79"/>
          <p:cNvSpPr>
            <a:spLocks noChangeAspect="1"/>
          </p:cNvSpPr>
          <p:nvPr/>
        </p:nvSpPr>
        <p:spPr bwMode="auto">
          <a:xfrm flipV="1">
            <a:off x="5191965" y="36918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75" idx="1"/>
            <a:endCxn id="71" idx="5"/>
          </p:cNvCxnSpPr>
          <p:nvPr/>
        </p:nvCxnSpPr>
        <p:spPr bwMode="auto">
          <a:xfrm flipH="1">
            <a:off x="5098563" y="2264972"/>
            <a:ext cx="360793" cy="1893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70" idx="5"/>
          </p:cNvCxnSpPr>
          <p:nvPr/>
        </p:nvCxnSpPr>
        <p:spPr bwMode="auto">
          <a:xfrm flipV="1">
            <a:off x="4763283" y="2524164"/>
            <a:ext cx="265431" cy="3556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68" idx="4"/>
          </p:cNvCxnSpPr>
          <p:nvPr/>
        </p:nvCxnSpPr>
        <p:spPr bwMode="auto">
          <a:xfrm flipV="1">
            <a:off x="4666338" y="2905166"/>
            <a:ext cx="76626" cy="3355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6" idx="3"/>
            <a:endCxn id="68" idx="7"/>
          </p:cNvCxnSpPr>
          <p:nvPr/>
        </p:nvCxnSpPr>
        <p:spPr bwMode="auto">
          <a:xfrm flipH="1" flipV="1">
            <a:off x="4698666" y="3318768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80" idx="2"/>
            <a:endCxn id="66" idx="2"/>
          </p:cNvCxnSpPr>
          <p:nvPr/>
        </p:nvCxnSpPr>
        <p:spPr bwMode="auto">
          <a:xfrm flipH="1" flipV="1">
            <a:off x="4870554" y="3646103"/>
            <a:ext cx="321411" cy="914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79" idx="3"/>
          </p:cNvCxnSpPr>
          <p:nvPr/>
        </p:nvCxnSpPr>
        <p:spPr bwMode="auto">
          <a:xfrm flipH="1" flipV="1">
            <a:off x="5270015" y="3749717"/>
            <a:ext cx="252841" cy="190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5587516" y="363855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74" idx="0"/>
          </p:cNvCxnSpPr>
          <p:nvPr/>
        </p:nvCxnSpPr>
        <p:spPr bwMode="auto">
          <a:xfrm>
            <a:off x="5923485" y="2964163"/>
            <a:ext cx="114881" cy="6395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73" idx="3"/>
          </p:cNvCxnSpPr>
          <p:nvPr/>
        </p:nvCxnSpPr>
        <p:spPr bwMode="auto">
          <a:xfrm>
            <a:off x="5522856" y="2809914"/>
            <a:ext cx="401210" cy="95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71" idx="7"/>
          </p:cNvCxnSpPr>
          <p:nvPr/>
        </p:nvCxnSpPr>
        <p:spPr bwMode="auto">
          <a:xfrm>
            <a:off x="5098563" y="2518972"/>
            <a:ext cx="444503" cy="297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75" idx="0"/>
          </p:cNvCxnSpPr>
          <p:nvPr/>
        </p:nvCxnSpPr>
        <p:spPr bwMode="auto">
          <a:xfrm>
            <a:off x="5491685" y="2278363"/>
            <a:ext cx="83131" cy="5252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7" idx="1"/>
            <a:endCxn id="73" idx="5"/>
          </p:cNvCxnSpPr>
          <p:nvPr/>
        </p:nvCxnSpPr>
        <p:spPr bwMode="auto">
          <a:xfrm flipH="1">
            <a:off x="5587513" y="2347522"/>
            <a:ext cx="563993" cy="46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77" idx="5"/>
          </p:cNvCxnSpPr>
          <p:nvPr/>
        </p:nvCxnSpPr>
        <p:spPr bwMode="auto">
          <a:xfrm flipH="1">
            <a:off x="5911366" y="2282864"/>
            <a:ext cx="304797" cy="635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5491685" y="2246613"/>
            <a:ext cx="641929" cy="6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Oval 107"/>
          <p:cNvSpPr>
            <a:spLocks noChangeAspect="1"/>
          </p:cNvSpPr>
          <p:nvPr/>
        </p:nvSpPr>
        <p:spPr bwMode="auto">
          <a:xfrm flipV="1">
            <a:off x="6430368" y="281526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>
            <a:stCxn id="77" idx="7"/>
            <a:endCxn id="108" idx="4"/>
          </p:cNvCxnSpPr>
          <p:nvPr/>
        </p:nvCxnSpPr>
        <p:spPr bwMode="auto">
          <a:xfrm>
            <a:off x="6216163" y="2347522"/>
            <a:ext cx="259925" cy="467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endCxn id="78" idx="4"/>
          </p:cNvCxnSpPr>
          <p:nvPr/>
        </p:nvCxnSpPr>
        <p:spPr bwMode="auto">
          <a:xfrm flipH="1">
            <a:off x="6069535" y="2906322"/>
            <a:ext cx="406978" cy="677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108" idx="2"/>
          </p:cNvCxnSpPr>
          <p:nvPr/>
        </p:nvCxnSpPr>
        <p:spPr bwMode="auto">
          <a:xfrm flipH="1">
            <a:off x="5910785" y="2860989"/>
            <a:ext cx="519583" cy="561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>
            <a:endCxn id="73" idx="2"/>
          </p:cNvCxnSpPr>
          <p:nvPr/>
        </p:nvCxnSpPr>
        <p:spPr bwMode="auto">
          <a:xfrm flipV="1">
            <a:off x="4736613" y="2842243"/>
            <a:ext cx="772852" cy="72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endCxn id="73" idx="1"/>
          </p:cNvCxnSpPr>
          <p:nvPr/>
        </p:nvCxnSpPr>
        <p:spPr bwMode="auto">
          <a:xfrm flipV="1">
            <a:off x="4679463" y="2874572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endCxn id="73" idx="5"/>
          </p:cNvCxnSpPr>
          <p:nvPr/>
        </p:nvCxnSpPr>
        <p:spPr bwMode="auto">
          <a:xfrm flipV="1">
            <a:off x="4922351" y="2809914"/>
            <a:ext cx="665162" cy="8234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stCxn id="80" idx="4"/>
          </p:cNvCxnSpPr>
          <p:nvPr/>
        </p:nvCxnSpPr>
        <p:spPr bwMode="auto">
          <a:xfrm flipV="1">
            <a:off x="5237685" y="2862264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endCxn id="73" idx="4"/>
          </p:cNvCxnSpPr>
          <p:nvPr/>
        </p:nvCxnSpPr>
        <p:spPr bwMode="auto">
          <a:xfrm flipV="1">
            <a:off x="5551001" y="2796523"/>
            <a:ext cx="4184" cy="10226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>
            <a:stCxn id="78" idx="0"/>
          </p:cNvCxnSpPr>
          <p:nvPr/>
        </p:nvCxnSpPr>
        <p:spPr bwMode="auto">
          <a:xfrm flipH="1" flipV="1">
            <a:off x="5573226" y="287457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Oval 173"/>
          <p:cNvSpPr>
            <a:spLocks noChangeAspect="1"/>
          </p:cNvSpPr>
          <p:nvPr/>
        </p:nvSpPr>
        <p:spPr bwMode="auto">
          <a:xfrm flipV="1">
            <a:off x="5449140" y="319339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/>
          <p:nvPr/>
        </p:nvCxnSpPr>
        <p:spPr bwMode="auto">
          <a:xfrm flipV="1">
            <a:off x="5494860" y="290512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stCxn id="80" idx="5"/>
          </p:cNvCxnSpPr>
          <p:nvPr/>
        </p:nvCxnSpPr>
        <p:spPr bwMode="auto">
          <a:xfrm flipV="1">
            <a:off x="5270013" y="3205162"/>
            <a:ext cx="216387" cy="500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79" idx="3"/>
          </p:cNvCxnSpPr>
          <p:nvPr/>
        </p:nvCxnSpPr>
        <p:spPr bwMode="auto">
          <a:xfrm flipH="1" flipV="1">
            <a:off x="5510213" y="325278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42" name="Group 341"/>
          <p:cNvGrpSpPr/>
          <p:nvPr/>
        </p:nvGrpSpPr>
        <p:grpSpPr>
          <a:xfrm>
            <a:off x="0" y="4375133"/>
            <a:ext cx="1901189" cy="1628140"/>
            <a:chOff x="0" y="4375133"/>
            <a:chExt cx="1901189" cy="1628140"/>
          </a:xfrm>
        </p:grpSpPr>
        <p:sp>
          <p:nvSpPr>
            <p:cNvPr id="181" name="Oval 180"/>
            <p:cNvSpPr>
              <a:spLocks noChangeAspect="1"/>
            </p:cNvSpPr>
            <p:nvPr/>
          </p:nvSpPr>
          <p:spPr bwMode="auto">
            <a:xfrm flipV="1">
              <a:off x="249936" y="57885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>
              <a:spLocks noChangeAspect="1"/>
            </p:cNvSpPr>
            <p:nvPr/>
          </p:nvSpPr>
          <p:spPr bwMode="auto">
            <a:xfrm flipV="1">
              <a:off x="0" y="542892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>
              <a:spLocks noChangeAspect="1"/>
            </p:cNvSpPr>
            <p:nvPr/>
          </p:nvSpPr>
          <p:spPr bwMode="auto">
            <a:xfrm flipV="1">
              <a:off x="64617" y="505463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>
              <a:spLocks noChangeAspect="1"/>
            </p:cNvSpPr>
            <p:nvPr/>
          </p:nvSpPr>
          <p:spPr bwMode="auto">
            <a:xfrm flipV="1">
              <a:off x="399897" y="4629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>
              <a:spLocks noChangeAspect="1"/>
            </p:cNvSpPr>
            <p:nvPr/>
          </p:nvSpPr>
          <p:spPr bwMode="auto">
            <a:xfrm flipV="1">
              <a:off x="888847" y="49847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>
              <a:spLocks noChangeAspect="1"/>
            </p:cNvSpPr>
            <p:nvPr/>
          </p:nvSpPr>
          <p:spPr bwMode="auto">
            <a:xfrm flipV="1">
              <a:off x="1257147" y="50609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>
              <a:spLocks noChangeAspect="1"/>
            </p:cNvSpPr>
            <p:nvPr/>
          </p:nvSpPr>
          <p:spPr bwMode="auto">
            <a:xfrm flipV="1">
              <a:off x="825347" y="4375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>
              <a:spLocks noChangeAspect="1"/>
            </p:cNvSpPr>
            <p:nvPr/>
          </p:nvSpPr>
          <p:spPr bwMode="auto">
            <a:xfrm flipV="1">
              <a:off x="1517497" y="445768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>
              <a:spLocks noChangeAspect="1"/>
            </p:cNvSpPr>
            <p:nvPr/>
          </p:nvSpPr>
          <p:spPr bwMode="auto">
            <a:xfrm flipV="1">
              <a:off x="1403197" y="5772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 bwMode="auto">
            <a:xfrm flipV="1">
              <a:off x="571347" y="588008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stCxn id="187" idx="1"/>
              <a:endCxn id="184" idx="5"/>
            </p:cNvCxnSpPr>
            <p:nvPr/>
          </p:nvCxnSpPr>
          <p:spPr bwMode="auto">
            <a:xfrm flipH="1">
              <a:off x="477945" y="445318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Straight Connector 191"/>
            <p:cNvCxnSpPr>
              <a:stCxn id="183" idx="5"/>
            </p:cNvCxnSpPr>
            <p:nvPr/>
          </p:nvCxnSpPr>
          <p:spPr bwMode="auto">
            <a:xfrm flipV="1">
              <a:off x="142665" y="471237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>
              <a:stCxn id="182" idx="4"/>
            </p:cNvCxnSpPr>
            <p:nvPr/>
          </p:nvCxnSpPr>
          <p:spPr bwMode="auto">
            <a:xfrm flipV="1">
              <a:off x="45720" y="509337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>
              <a:stCxn id="181" idx="3"/>
              <a:endCxn id="182" idx="7"/>
            </p:cNvCxnSpPr>
            <p:nvPr/>
          </p:nvCxnSpPr>
          <p:spPr bwMode="auto">
            <a:xfrm flipH="1" flipV="1">
              <a:off x="78048" y="550697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>
              <a:stCxn id="190" idx="2"/>
              <a:endCxn id="181" idx="2"/>
            </p:cNvCxnSpPr>
            <p:nvPr/>
          </p:nvCxnSpPr>
          <p:spPr bwMode="auto">
            <a:xfrm flipH="1" flipV="1">
              <a:off x="249936" y="583431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6" name="Straight Connector 195"/>
            <p:cNvCxnSpPr/>
            <p:nvPr/>
          </p:nvCxnSpPr>
          <p:spPr bwMode="auto">
            <a:xfrm flipH="1" flipV="1">
              <a:off x="649397" y="593792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flipH="1">
              <a:off x="966898" y="582676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>
              <a:stCxn id="186" idx="0"/>
            </p:cNvCxnSpPr>
            <p:nvPr/>
          </p:nvCxnSpPr>
          <p:spPr bwMode="auto">
            <a:xfrm>
              <a:off x="1302867" y="515237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>
              <a:stCxn id="185" idx="3"/>
            </p:cNvCxnSpPr>
            <p:nvPr/>
          </p:nvCxnSpPr>
          <p:spPr bwMode="auto">
            <a:xfrm>
              <a:off x="902238" y="499812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>
              <a:stCxn id="184" idx="7"/>
            </p:cNvCxnSpPr>
            <p:nvPr/>
          </p:nvCxnSpPr>
          <p:spPr bwMode="auto">
            <a:xfrm>
              <a:off x="477945" y="470718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Straight Connector 200"/>
            <p:cNvCxnSpPr>
              <a:stCxn id="187" idx="0"/>
            </p:cNvCxnSpPr>
            <p:nvPr/>
          </p:nvCxnSpPr>
          <p:spPr bwMode="auto">
            <a:xfrm>
              <a:off x="871067" y="446657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2" name="Straight Connector 201"/>
            <p:cNvCxnSpPr>
              <a:stCxn id="188" idx="1"/>
              <a:endCxn id="185" idx="5"/>
            </p:cNvCxnSpPr>
            <p:nvPr/>
          </p:nvCxnSpPr>
          <p:spPr bwMode="auto">
            <a:xfrm flipH="1">
              <a:off x="966895" y="453573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3" name="Straight Connector 202"/>
            <p:cNvCxnSpPr>
              <a:stCxn id="188" idx="5"/>
            </p:cNvCxnSpPr>
            <p:nvPr/>
          </p:nvCxnSpPr>
          <p:spPr bwMode="auto">
            <a:xfrm flipH="1">
              <a:off x="1290748" y="447107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>
              <a:off x="871067" y="443482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5" name="Oval 204"/>
            <p:cNvSpPr>
              <a:spLocks noChangeAspect="1"/>
            </p:cNvSpPr>
            <p:nvPr/>
          </p:nvSpPr>
          <p:spPr bwMode="auto">
            <a:xfrm flipV="1">
              <a:off x="1809750" y="50034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06" name="Straight Connector 205"/>
            <p:cNvCxnSpPr>
              <a:stCxn id="188" idx="7"/>
              <a:endCxn id="205" idx="4"/>
            </p:cNvCxnSpPr>
            <p:nvPr/>
          </p:nvCxnSpPr>
          <p:spPr bwMode="auto">
            <a:xfrm>
              <a:off x="1595545" y="453573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6"/>
            <p:cNvCxnSpPr>
              <a:endCxn id="189" idx="4"/>
            </p:cNvCxnSpPr>
            <p:nvPr/>
          </p:nvCxnSpPr>
          <p:spPr bwMode="auto">
            <a:xfrm flipH="1">
              <a:off x="1448917" y="509453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Connector 207"/>
            <p:cNvCxnSpPr>
              <a:stCxn id="205" idx="2"/>
            </p:cNvCxnSpPr>
            <p:nvPr/>
          </p:nvCxnSpPr>
          <p:spPr bwMode="auto">
            <a:xfrm flipH="1">
              <a:off x="1290167" y="504919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9" name="Straight Connector 208"/>
            <p:cNvCxnSpPr>
              <a:endCxn id="185" idx="2"/>
            </p:cNvCxnSpPr>
            <p:nvPr/>
          </p:nvCxnSpPr>
          <p:spPr bwMode="auto">
            <a:xfrm flipV="1">
              <a:off x="115995" y="503045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>
              <a:endCxn id="185" idx="1"/>
            </p:cNvCxnSpPr>
            <p:nvPr/>
          </p:nvCxnSpPr>
          <p:spPr bwMode="auto">
            <a:xfrm flipV="1">
              <a:off x="58845" y="506278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>
              <a:endCxn id="185" idx="5"/>
            </p:cNvCxnSpPr>
            <p:nvPr/>
          </p:nvCxnSpPr>
          <p:spPr bwMode="auto">
            <a:xfrm flipV="1">
              <a:off x="301733" y="499812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>
              <a:stCxn id="190" idx="4"/>
            </p:cNvCxnSpPr>
            <p:nvPr/>
          </p:nvCxnSpPr>
          <p:spPr bwMode="auto">
            <a:xfrm flipV="1">
              <a:off x="617067" y="5050474"/>
              <a:ext cx="305865" cy="829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3" name="Straight Connector 212"/>
            <p:cNvCxnSpPr>
              <a:stCxn id="189" idx="2"/>
              <a:endCxn id="215" idx="7"/>
            </p:cNvCxnSpPr>
            <p:nvPr/>
          </p:nvCxnSpPr>
          <p:spPr bwMode="auto">
            <a:xfrm flipH="1" flipV="1">
              <a:off x="906570" y="545965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4" name="Straight Connector 213"/>
            <p:cNvCxnSpPr>
              <a:stCxn id="189" idx="0"/>
            </p:cNvCxnSpPr>
            <p:nvPr/>
          </p:nvCxnSpPr>
          <p:spPr bwMode="auto">
            <a:xfrm flipH="1" flipV="1">
              <a:off x="952608" y="5062783"/>
              <a:ext cx="496309" cy="8007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5" name="Oval 214"/>
            <p:cNvSpPr>
              <a:spLocks noChangeAspect="1"/>
            </p:cNvSpPr>
            <p:nvPr/>
          </p:nvSpPr>
          <p:spPr bwMode="auto">
            <a:xfrm flipV="1">
              <a:off x="828522" y="538160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/>
            <p:cNvCxnSpPr/>
            <p:nvPr/>
          </p:nvCxnSpPr>
          <p:spPr bwMode="auto">
            <a:xfrm flipV="1">
              <a:off x="874242" y="509333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Straight Connector 216"/>
            <p:cNvCxnSpPr>
              <a:stCxn id="190" idx="5"/>
            </p:cNvCxnSpPr>
            <p:nvPr/>
          </p:nvCxnSpPr>
          <p:spPr bwMode="auto">
            <a:xfrm flipV="1">
              <a:off x="649395" y="539337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Straight Connector 217"/>
            <p:cNvCxnSpPr/>
            <p:nvPr/>
          </p:nvCxnSpPr>
          <p:spPr bwMode="auto">
            <a:xfrm flipH="1" flipV="1">
              <a:off x="889595" y="544099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9" name="Oval 218"/>
            <p:cNvSpPr>
              <a:spLocks noChangeAspect="1"/>
            </p:cNvSpPr>
            <p:nvPr/>
          </p:nvSpPr>
          <p:spPr bwMode="auto">
            <a:xfrm flipV="1">
              <a:off x="882497" y="59118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3" name="Group 342"/>
          <p:cNvGrpSpPr/>
          <p:nvPr/>
        </p:nvGrpSpPr>
        <p:grpSpPr>
          <a:xfrm>
            <a:off x="1678028" y="4833603"/>
            <a:ext cx="1901189" cy="1628140"/>
            <a:chOff x="1678028" y="4833603"/>
            <a:chExt cx="1901189" cy="1628140"/>
          </a:xfrm>
        </p:grpSpPr>
        <p:sp>
          <p:nvSpPr>
            <p:cNvPr id="222" name="Oval 221"/>
            <p:cNvSpPr>
              <a:spLocks noChangeAspect="1"/>
            </p:cNvSpPr>
            <p:nvPr/>
          </p:nvSpPr>
          <p:spPr bwMode="auto">
            <a:xfrm flipV="1">
              <a:off x="1927964" y="62470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>
              <a:spLocks noChangeAspect="1"/>
            </p:cNvSpPr>
            <p:nvPr/>
          </p:nvSpPr>
          <p:spPr bwMode="auto">
            <a:xfrm flipV="1">
              <a:off x="1678028" y="588739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>
              <a:spLocks noChangeAspect="1"/>
            </p:cNvSpPr>
            <p:nvPr/>
          </p:nvSpPr>
          <p:spPr bwMode="auto">
            <a:xfrm flipV="1">
              <a:off x="1742645" y="551310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>
              <a:spLocks noChangeAspect="1"/>
            </p:cNvSpPr>
            <p:nvPr/>
          </p:nvSpPr>
          <p:spPr bwMode="auto">
            <a:xfrm flipV="1">
              <a:off x="2077925" y="5087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>
              <a:spLocks noChangeAspect="1"/>
            </p:cNvSpPr>
            <p:nvPr/>
          </p:nvSpPr>
          <p:spPr bwMode="auto">
            <a:xfrm flipV="1">
              <a:off x="2566875" y="54432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>
              <a:spLocks noChangeAspect="1"/>
            </p:cNvSpPr>
            <p:nvPr/>
          </p:nvSpPr>
          <p:spPr bwMode="auto">
            <a:xfrm flipV="1">
              <a:off x="2935175" y="55194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>
              <a:spLocks noChangeAspect="1"/>
            </p:cNvSpPr>
            <p:nvPr/>
          </p:nvSpPr>
          <p:spPr bwMode="auto">
            <a:xfrm flipV="1">
              <a:off x="2503375" y="4833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>
              <a:spLocks noChangeAspect="1"/>
            </p:cNvSpPr>
            <p:nvPr/>
          </p:nvSpPr>
          <p:spPr bwMode="auto">
            <a:xfrm flipV="1">
              <a:off x="3195525" y="491615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>
              <a:spLocks noChangeAspect="1"/>
            </p:cNvSpPr>
            <p:nvPr/>
          </p:nvSpPr>
          <p:spPr bwMode="auto">
            <a:xfrm flipV="1">
              <a:off x="3081225" y="6230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>
              <a:spLocks noChangeAspect="1"/>
            </p:cNvSpPr>
            <p:nvPr/>
          </p:nvSpPr>
          <p:spPr bwMode="auto">
            <a:xfrm flipV="1">
              <a:off x="2249375" y="633855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32" name="Straight Connector 231"/>
            <p:cNvCxnSpPr>
              <a:stCxn id="228" idx="1"/>
              <a:endCxn id="225" idx="5"/>
            </p:cNvCxnSpPr>
            <p:nvPr/>
          </p:nvCxnSpPr>
          <p:spPr bwMode="auto">
            <a:xfrm flipH="1">
              <a:off x="2155973" y="491165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>
              <a:stCxn id="224" idx="5"/>
            </p:cNvCxnSpPr>
            <p:nvPr/>
          </p:nvCxnSpPr>
          <p:spPr bwMode="auto">
            <a:xfrm flipV="1">
              <a:off x="1820693" y="517084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>
              <a:stCxn id="223" idx="4"/>
            </p:cNvCxnSpPr>
            <p:nvPr/>
          </p:nvCxnSpPr>
          <p:spPr bwMode="auto">
            <a:xfrm flipV="1">
              <a:off x="1723748" y="555184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>
              <a:stCxn id="222" idx="3"/>
              <a:endCxn id="223" idx="7"/>
            </p:cNvCxnSpPr>
            <p:nvPr/>
          </p:nvCxnSpPr>
          <p:spPr bwMode="auto">
            <a:xfrm flipH="1" flipV="1">
              <a:off x="1756076" y="596544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>
              <a:stCxn id="231" idx="2"/>
              <a:endCxn id="222" idx="2"/>
            </p:cNvCxnSpPr>
            <p:nvPr/>
          </p:nvCxnSpPr>
          <p:spPr bwMode="auto">
            <a:xfrm flipH="1" flipV="1">
              <a:off x="1927964" y="629278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 bwMode="auto">
            <a:xfrm flipH="1" flipV="1">
              <a:off x="2327425" y="639639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 flipH="1">
              <a:off x="2644926" y="628523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>
              <a:stCxn id="227" idx="0"/>
            </p:cNvCxnSpPr>
            <p:nvPr/>
          </p:nvCxnSpPr>
          <p:spPr bwMode="auto">
            <a:xfrm>
              <a:off x="2980895" y="561084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0" name="Straight Connector 239"/>
            <p:cNvCxnSpPr>
              <a:stCxn id="226" idx="3"/>
            </p:cNvCxnSpPr>
            <p:nvPr/>
          </p:nvCxnSpPr>
          <p:spPr bwMode="auto">
            <a:xfrm>
              <a:off x="2580266" y="545659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1" name="Straight Connector 240"/>
            <p:cNvCxnSpPr>
              <a:stCxn id="225" idx="7"/>
            </p:cNvCxnSpPr>
            <p:nvPr/>
          </p:nvCxnSpPr>
          <p:spPr bwMode="auto">
            <a:xfrm>
              <a:off x="2155973" y="516565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Straight Connector 241"/>
            <p:cNvCxnSpPr>
              <a:stCxn id="228" idx="0"/>
            </p:cNvCxnSpPr>
            <p:nvPr/>
          </p:nvCxnSpPr>
          <p:spPr bwMode="auto">
            <a:xfrm>
              <a:off x="2549095" y="492504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Straight Connector 242"/>
            <p:cNvCxnSpPr>
              <a:stCxn id="229" idx="1"/>
              <a:endCxn id="226" idx="5"/>
            </p:cNvCxnSpPr>
            <p:nvPr/>
          </p:nvCxnSpPr>
          <p:spPr bwMode="auto">
            <a:xfrm flipH="1">
              <a:off x="2644923" y="499420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4" name="Straight Connector 243"/>
            <p:cNvCxnSpPr>
              <a:stCxn id="229" idx="5"/>
            </p:cNvCxnSpPr>
            <p:nvPr/>
          </p:nvCxnSpPr>
          <p:spPr bwMode="auto">
            <a:xfrm flipH="1">
              <a:off x="2968776" y="492954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 bwMode="auto">
            <a:xfrm>
              <a:off x="2549095" y="489329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Oval 245"/>
            <p:cNvSpPr>
              <a:spLocks noChangeAspect="1"/>
            </p:cNvSpPr>
            <p:nvPr/>
          </p:nvSpPr>
          <p:spPr bwMode="auto">
            <a:xfrm flipV="1">
              <a:off x="3487778" y="545432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47" name="Straight Connector 246"/>
            <p:cNvCxnSpPr>
              <a:stCxn id="229" idx="7"/>
            </p:cNvCxnSpPr>
            <p:nvPr/>
          </p:nvCxnSpPr>
          <p:spPr bwMode="auto">
            <a:xfrm>
              <a:off x="3273573" y="499420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>
              <a:endCxn id="230" idx="4"/>
            </p:cNvCxnSpPr>
            <p:nvPr/>
          </p:nvCxnSpPr>
          <p:spPr bwMode="auto">
            <a:xfrm flipH="1">
              <a:off x="3126945" y="555300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 flipH="1">
              <a:off x="2968195" y="550766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0" name="Straight Connector 249"/>
            <p:cNvCxnSpPr>
              <a:endCxn id="226" idx="2"/>
            </p:cNvCxnSpPr>
            <p:nvPr/>
          </p:nvCxnSpPr>
          <p:spPr bwMode="auto">
            <a:xfrm flipV="1">
              <a:off x="1794023" y="548892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>
              <a:endCxn id="226" idx="1"/>
            </p:cNvCxnSpPr>
            <p:nvPr/>
          </p:nvCxnSpPr>
          <p:spPr bwMode="auto">
            <a:xfrm flipV="1">
              <a:off x="1736873" y="552125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>
              <a:endCxn id="226" idx="5"/>
            </p:cNvCxnSpPr>
            <p:nvPr/>
          </p:nvCxnSpPr>
          <p:spPr bwMode="auto">
            <a:xfrm flipV="1">
              <a:off x="1979761" y="545659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3" name="Straight Connector 252"/>
            <p:cNvCxnSpPr>
              <a:stCxn id="231" idx="4"/>
            </p:cNvCxnSpPr>
            <p:nvPr/>
          </p:nvCxnSpPr>
          <p:spPr bwMode="auto">
            <a:xfrm flipV="1">
              <a:off x="2295095" y="5508944"/>
              <a:ext cx="305865" cy="829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4" name="Straight Connector 253"/>
            <p:cNvCxnSpPr>
              <a:stCxn id="230" idx="2"/>
              <a:endCxn id="256" idx="7"/>
            </p:cNvCxnSpPr>
            <p:nvPr/>
          </p:nvCxnSpPr>
          <p:spPr bwMode="auto">
            <a:xfrm flipH="1" flipV="1">
              <a:off x="2584598" y="591812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5" name="Straight Connector 254"/>
            <p:cNvCxnSpPr>
              <a:stCxn id="227" idx="1"/>
            </p:cNvCxnSpPr>
            <p:nvPr/>
          </p:nvCxnSpPr>
          <p:spPr bwMode="auto">
            <a:xfrm flipH="1">
              <a:off x="2567137" y="559745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6" name="Oval 255"/>
            <p:cNvSpPr>
              <a:spLocks noChangeAspect="1"/>
            </p:cNvSpPr>
            <p:nvPr/>
          </p:nvSpPr>
          <p:spPr bwMode="auto">
            <a:xfrm flipV="1">
              <a:off x="2506550" y="584007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57" name="Straight Connector 256"/>
            <p:cNvCxnSpPr/>
            <p:nvPr/>
          </p:nvCxnSpPr>
          <p:spPr bwMode="auto">
            <a:xfrm flipV="1">
              <a:off x="2552270" y="555180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8" name="Straight Connector 257"/>
            <p:cNvCxnSpPr>
              <a:stCxn id="231" idx="5"/>
            </p:cNvCxnSpPr>
            <p:nvPr/>
          </p:nvCxnSpPr>
          <p:spPr bwMode="auto">
            <a:xfrm flipV="1">
              <a:off x="2327423" y="585184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9" name="Straight Connector 258"/>
            <p:cNvCxnSpPr/>
            <p:nvPr/>
          </p:nvCxnSpPr>
          <p:spPr bwMode="auto">
            <a:xfrm flipH="1" flipV="1">
              <a:off x="2567623" y="589946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0" name="Oval 259"/>
            <p:cNvSpPr>
              <a:spLocks noChangeAspect="1"/>
            </p:cNvSpPr>
            <p:nvPr/>
          </p:nvSpPr>
          <p:spPr bwMode="auto">
            <a:xfrm flipV="1">
              <a:off x="2560525" y="63703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3541118" y="4620243"/>
            <a:ext cx="1901189" cy="1628140"/>
            <a:chOff x="3541118" y="4620243"/>
            <a:chExt cx="1901189" cy="1628140"/>
          </a:xfrm>
        </p:grpSpPr>
        <p:sp>
          <p:nvSpPr>
            <p:cNvPr id="262" name="Oval 261"/>
            <p:cNvSpPr>
              <a:spLocks noChangeAspect="1"/>
            </p:cNvSpPr>
            <p:nvPr/>
          </p:nvSpPr>
          <p:spPr bwMode="auto">
            <a:xfrm flipV="1">
              <a:off x="3791054" y="60337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>
              <a:spLocks noChangeAspect="1"/>
            </p:cNvSpPr>
            <p:nvPr/>
          </p:nvSpPr>
          <p:spPr bwMode="auto">
            <a:xfrm flipV="1">
              <a:off x="3541118" y="567403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>
              <a:spLocks noChangeAspect="1"/>
            </p:cNvSpPr>
            <p:nvPr/>
          </p:nvSpPr>
          <p:spPr bwMode="auto">
            <a:xfrm flipV="1">
              <a:off x="3605735" y="529974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>
              <a:spLocks noChangeAspect="1"/>
            </p:cNvSpPr>
            <p:nvPr/>
          </p:nvSpPr>
          <p:spPr bwMode="auto">
            <a:xfrm flipV="1">
              <a:off x="3941015" y="4874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>
              <a:spLocks noChangeAspect="1"/>
            </p:cNvSpPr>
            <p:nvPr/>
          </p:nvSpPr>
          <p:spPr bwMode="auto">
            <a:xfrm flipV="1">
              <a:off x="4429965" y="52298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>
              <a:spLocks noChangeAspect="1"/>
            </p:cNvSpPr>
            <p:nvPr/>
          </p:nvSpPr>
          <p:spPr bwMode="auto">
            <a:xfrm flipV="1">
              <a:off x="4798265" y="53060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>
              <a:spLocks noChangeAspect="1"/>
            </p:cNvSpPr>
            <p:nvPr/>
          </p:nvSpPr>
          <p:spPr bwMode="auto">
            <a:xfrm flipV="1">
              <a:off x="4366465" y="4620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>
              <a:spLocks noChangeAspect="1"/>
            </p:cNvSpPr>
            <p:nvPr/>
          </p:nvSpPr>
          <p:spPr bwMode="auto">
            <a:xfrm flipV="1">
              <a:off x="5058615" y="47027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>
              <a:spLocks noChangeAspect="1"/>
            </p:cNvSpPr>
            <p:nvPr/>
          </p:nvSpPr>
          <p:spPr bwMode="auto">
            <a:xfrm flipV="1">
              <a:off x="4944315" y="6017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>
              <a:spLocks noChangeAspect="1"/>
            </p:cNvSpPr>
            <p:nvPr/>
          </p:nvSpPr>
          <p:spPr bwMode="auto">
            <a:xfrm flipV="1">
              <a:off x="4112465" y="61251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/>
            <p:cNvCxnSpPr>
              <a:stCxn id="268" idx="1"/>
              <a:endCxn id="265" idx="5"/>
            </p:cNvCxnSpPr>
            <p:nvPr/>
          </p:nvCxnSpPr>
          <p:spPr bwMode="auto">
            <a:xfrm flipH="1">
              <a:off x="4019063" y="469829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3" name="Straight Connector 272"/>
            <p:cNvCxnSpPr>
              <a:stCxn id="264" idx="5"/>
            </p:cNvCxnSpPr>
            <p:nvPr/>
          </p:nvCxnSpPr>
          <p:spPr bwMode="auto">
            <a:xfrm flipV="1">
              <a:off x="3683783" y="495748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4" name="Straight Connector 273"/>
            <p:cNvCxnSpPr>
              <a:stCxn id="263" idx="4"/>
            </p:cNvCxnSpPr>
            <p:nvPr/>
          </p:nvCxnSpPr>
          <p:spPr bwMode="auto">
            <a:xfrm flipV="1">
              <a:off x="3586838" y="533848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5" name="Straight Connector 274"/>
            <p:cNvCxnSpPr>
              <a:stCxn id="262" idx="3"/>
              <a:endCxn id="263" idx="7"/>
            </p:cNvCxnSpPr>
            <p:nvPr/>
          </p:nvCxnSpPr>
          <p:spPr bwMode="auto">
            <a:xfrm flipH="1" flipV="1">
              <a:off x="3619166" y="575208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6" name="Straight Connector 275"/>
            <p:cNvCxnSpPr>
              <a:stCxn id="271" idx="2"/>
              <a:endCxn id="262" idx="2"/>
            </p:cNvCxnSpPr>
            <p:nvPr/>
          </p:nvCxnSpPr>
          <p:spPr bwMode="auto">
            <a:xfrm flipH="1" flipV="1">
              <a:off x="3791054" y="607942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 flipH="1" flipV="1">
              <a:off x="4190515" y="618303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 flipH="1">
              <a:off x="4508016" y="607187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Straight Connector 278"/>
            <p:cNvCxnSpPr>
              <a:stCxn id="267" idx="0"/>
            </p:cNvCxnSpPr>
            <p:nvPr/>
          </p:nvCxnSpPr>
          <p:spPr bwMode="auto">
            <a:xfrm>
              <a:off x="4843985" y="539748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Straight Connector 279"/>
            <p:cNvCxnSpPr>
              <a:stCxn id="266" idx="3"/>
            </p:cNvCxnSpPr>
            <p:nvPr/>
          </p:nvCxnSpPr>
          <p:spPr bwMode="auto">
            <a:xfrm>
              <a:off x="4443356" y="524323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1" name="Straight Connector 280"/>
            <p:cNvCxnSpPr>
              <a:stCxn id="265" idx="7"/>
            </p:cNvCxnSpPr>
            <p:nvPr/>
          </p:nvCxnSpPr>
          <p:spPr bwMode="auto">
            <a:xfrm>
              <a:off x="4019063" y="495229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>
              <a:stCxn id="268" idx="0"/>
            </p:cNvCxnSpPr>
            <p:nvPr/>
          </p:nvCxnSpPr>
          <p:spPr bwMode="auto">
            <a:xfrm>
              <a:off x="4412185" y="471168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3" name="Straight Connector 282"/>
            <p:cNvCxnSpPr>
              <a:stCxn id="269" idx="1"/>
              <a:endCxn id="266" idx="5"/>
            </p:cNvCxnSpPr>
            <p:nvPr/>
          </p:nvCxnSpPr>
          <p:spPr bwMode="auto">
            <a:xfrm flipH="1">
              <a:off x="4508013" y="478084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4" name="Straight Connector 283"/>
            <p:cNvCxnSpPr>
              <a:stCxn id="269" idx="5"/>
            </p:cNvCxnSpPr>
            <p:nvPr/>
          </p:nvCxnSpPr>
          <p:spPr bwMode="auto">
            <a:xfrm flipH="1">
              <a:off x="4831866" y="471618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5" name="Straight Connector 284"/>
            <p:cNvCxnSpPr/>
            <p:nvPr/>
          </p:nvCxnSpPr>
          <p:spPr bwMode="auto">
            <a:xfrm>
              <a:off x="4412185" y="467993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6" name="Oval 285"/>
            <p:cNvSpPr>
              <a:spLocks noChangeAspect="1"/>
            </p:cNvSpPr>
            <p:nvPr/>
          </p:nvSpPr>
          <p:spPr bwMode="auto">
            <a:xfrm flipV="1">
              <a:off x="5350868" y="524858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87" name="Straight Connector 286"/>
            <p:cNvCxnSpPr>
              <a:stCxn id="269" idx="7"/>
              <a:endCxn id="286" idx="4"/>
            </p:cNvCxnSpPr>
            <p:nvPr/>
          </p:nvCxnSpPr>
          <p:spPr bwMode="auto">
            <a:xfrm>
              <a:off x="5136663" y="478084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8" name="Straight Connector 287"/>
            <p:cNvCxnSpPr>
              <a:endCxn id="270" idx="4"/>
            </p:cNvCxnSpPr>
            <p:nvPr/>
          </p:nvCxnSpPr>
          <p:spPr bwMode="auto">
            <a:xfrm flipH="1">
              <a:off x="4990035" y="533964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9" name="Straight Connector 288"/>
            <p:cNvCxnSpPr>
              <a:stCxn id="286" idx="2"/>
            </p:cNvCxnSpPr>
            <p:nvPr/>
          </p:nvCxnSpPr>
          <p:spPr bwMode="auto">
            <a:xfrm flipH="1">
              <a:off x="4831285" y="529430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0" name="Straight Connector 289"/>
            <p:cNvCxnSpPr>
              <a:endCxn id="266" idx="2"/>
            </p:cNvCxnSpPr>
            <p:nvPr/>
          </p:nvCxnSpPr>
          <p:spPr bwMode="auto">
            <a:xfrm flipV="1">
              <a:off x="3657113" y="527556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>
              <a:endCxn id="266" idx="1"/>
            </p:cNvCxnSpPr>
            <p:nvPr/>
          </p:nvCxnSpPr>
          <p:spPr bwMode="auto">
            <a:xfrm flipV="1">
              <a:off x="3599963" y="530789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2" name="Straight Connector 291"/>
            <p:cNvCxnSpPr>
              <a:endCxn id="266" idx="5"/>
            </p:cNvCxnSpPr>
            <p:nvPr/>
          </p:nvCxnSpPr>
          <p:spPr bwMode="auto">
            <a:xfrm flipV="1">
              <a:off x="3842851" y="524323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>
              <a:stCxn id="262" idx="5"/>
            </p:cNvCxnSpPr>
            <p:nvPr/>
          </p:nvCxnSpPr>
          <p:spPr bwMode="auto">
            <a:xfrm flipV="1">
              <a:off x="3869102" y="5640110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293"/>
            <p:cNvCxnSpPr>
              <a:stCxn id="270" idx="2"/>
              <a:endCxn id="296" idx="7"/>
            </p:cNvCxnSpPr>
            <p:nvPr/>
          </p:nvCxnSpPr>
          <p:spPr bwMode="auto">
            <a:xfrm flipH="1" flipV="1">
              <a:off x="4447688" y="570476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294"/>
            <p:cNvCxnSpPr>
              <a:stCxn id="267" idx="1"/>
            </p:cNvCxnSpPr>
            <p:nvPr/>
          </p:nvCxnSpPr>
          <p:spPr bwMode="auto">
            <a:xfrm flipH="1">
              <a:off x="4430227" y="538409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6" name="Oval 295"/>
            <p:cNvSpPr>
              <a:spLocks noChangeAspect="1"/>
            </p:cNvSpPr>
            <p:nvPr/>
          </p:nvSpPr>
          <p:spPr bwMode="auto">
            <a:xfrm flipV="1">
              <a:off x="4369640" y="562671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97" name="Straight Connector 296"/>
            <p:cNvCxnSpPr/>
            <p:nvPr/>
          </p:nvCxnSpPr>
          <p:spPr bwMode="auto">
            <a:xfrm flipV="1">
              <a:off x="4415360" y="533844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8" name="Straight Connector 297"/>
            <p:cNvCxnSpPr>
              <a:stCxn id="271" idx="5"/>
            </p:cNvCxnSpPr>
            <p:nvPr/>
          </p:nvCxnSpPr>
          <p:spPr bwMode="auto">
            <a:xfrm flipV="1">
              <a:off x="4190513" y="563848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 flipV="1">
              <a:off x="4430713" y="568610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0" name="Oval 299"/>
            <p:cNvSpPr>
              <a:spLocks noChangeAspect="1"/>
            </p:cNvSpPr>
            <p:nvPr/>
          </p:nvSpPr>
          <p:spPr bwMode="auto">
            <a:xfrm flipV="1">
              <a:off x="4423615" y="61569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5305148" y="4742163"/>
            <a:ext cx="1901189" cy="1628140"/>
            <a:chOff x="5305148" y="4742163"/>
            <a:chExt cx="1901189" cy="1628140"/>
          </a:xfrm>
        </p:grpSpPr>
        <p:sp>
          <p:nvSpPr>
            <p:cNvPr id="303" name="Oval 302"/>
            <p:cNvSpPr>
              <a:spLocks noChangeAspect="1"/>
            </p:cNvSpPr>
            <p:nvPr/>
          </p:nvSpPr>
          <p:spPr bwMode="auto">
            <a:xfrm flipV="1">
              <a:off x="5555084" y="615562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>
              <a:spLocks noChangeAspect="1"/>
            </p:cNvSpPr>
            <p:nvPr/>
          </p:nvSpPr>
          <p:spPr bwMode="auto">
            <a:xfrm flipV="1">
              <a:off x="5305148" y="579595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>
              <a:spLocks noChangeAspect="1"/>
            </p:cNvSpPr>
            <p:nvPr/>
          </p:nvSpPr>
          <p:spPr bwMode="auto">
            <a:xfrm flipV="1">
              <a:off x="5369765" y="542166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>
              <a:spLocks noChangeAspect="1"/>
            </p:cNvSpPr>
            <p:nvPr/>
          </p:nvSpPr>
          <p:spPr bwMode="auto">
            <a:xfrm flipV="1">
              <a:off x="5705045" y="4996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>
              <a:spLocks noChangeAspect="1"/>
            </p:cNvSpPr>
            <p:nvPr/>
          </p:nvSpPr>
          <p:spPr bwMode="auto">
            <a:xfrm flipV="1">
              <a:off x="6193995" y="53517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>
              <a:spLocks noChangeAspect="1"/>
            </p:cNvSpPr>
            <p:nvPr/>
          </p:nvSpPr>
          <p:spPr bwMode="auto">
            <a:xfrm flipV="1">
              <a:off x="6562295" y="54279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>
              <a:spLocks noChangeAspect="1"/>
            </p:cNvSpPr>
            <p:nvPr/>
          </p:nvSpPr>
          <p:spPr bwMode="auto">
            <a:xfrm flipV="1">
              <a:off x="6130495" y="4742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>
              <a:spLocks noChangeAspect="1"/>
            </p:cNvSpPr>
            <p:nvPr/>
          </p:nvSpPr>
          <p:spPr bwMode="auto">
            <a:xfrm flipV="1">
              <a:off x="6822645" y="482471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>
              <a:spLocks noChangeAspect="1"/>
            </p:cNvSpPr>
            <p:nvPr/>
          </p:nvSpPr>
          <p:spPr bwMode="auto">
            <a:xfrm flipV="1">
              <a:off x="6708345" y="6139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>
              <a:spLocks noChangeAspect="1"/>
            </p:cNvSpPr>
            <p:nvPr/>
          </p:nvSpPr>
          <p:spPr bwMode="auto">
            <a:xfrm flipV="1">
              <a:off x="5876495" y="624711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13" name="Straight Connector 312"/>
            <p:cNvCxnSpPr>
              <a:stCxn id="309" idx="1"/>
              <a:endCxn id="306" idx="5"/>
            </p:cNvCxnSpPr>
            <p:nvPr/>
          </p:nvCxnSpPr>
          <p:spPr bwMode="auto">
            <a:xfrm flipH="1">
              <a:off x="5783093" y="482021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4" name="Straight Connector 313"/>
            <p:cNvCxnSpPr>
              <a:stCxn id="305" idx="5"/>
            </p:cNvCxnSpPr>
            <p:nvPr/>
          </p:nvCxnSpPr>
          <p:spPr bwMode="auto">
            <a:xfrm flipV="1">
              <a:off x="5447813" y="507940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5" name="Straight Connector 314"/>
            <p:cNvCxnSpPr>
              <a:stCxn id="304" idx="4"/>
            </p:cNvCxnSpPr>
            <p:nvPr/>
          </p:nvCxnSpPr>
          <p:spPr bwMode="auto">
            <a:xfrm flipV="1">
              <a:off x="5350868" y="546040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6" name="Straight Connector 315"/>
            <p:cNvCxnSpPr>
              <a:stCxn id="303" idx="3"/>
              <a:endCxn id="304" idx="7"/>
            </p:cNvCxnSpPr>
            <p:nvPr/>
          </p:nvCxnSpPr>
          <p:spPr bwMode="auto">
            <a:xfrm flipH="1" flipV="1">
              <a:off x="5383196" y="587400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7" name="Straight Connector 316"/>
            <p:cNvCxnSpPr>
              <a:stCxn id="312" idx="2"/>
              <a:endCxn id="303" idx="2"/>
            </p:cNvCxnSpPr>
            <p:nvPr/>
          </p:nvCxnSpPr>
          <p:spPr bwMode="auto">
            <a:xfrm flipH="1" flipV="1">
              <a:off x="5555084" y="620134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8" name="Straight Connector 317"/>
            <p:cNvCxnSpPr/>
            <p:nvPr/>
          </p:nvCxnSpPr>
          <p:spPr bwMode="auto">
            <a:xfrm flipH="1" flipV="1">
              <a:off x="5954545" y="630495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9" name="Straight Connector 318"/>
            <p:cNvCxnSpPr/>
            <p:nvPr/>
          </p:nvCxnSpPr>
          <p:spPr bwMode="auto">
            <a:xfrm flipH="1">
              <a:off x="6272046" y="619379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0" name="Straight Connector 319"/>
            <p:cNvCxnSpPr>
              <a:stCxn id="308" idx="0"/>
            </p:cNvCxnSpPr>
            <p:nvPr/>
          </p:nvCxnSpPr>
          <p:spPr bwMode="auto">
            <a:xfrm>
              <a:off x="6608015" y="551940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1" name="Straight Connector 320"/>
            <p:cNvCxnSpPr>
              <a:stCxn id="307" idx="3"/>
            </p:cNvCxnSpPr>
            <p:nvPr/>
          </p:nvCxnSpPr>
          <p:spPr bwMode="auto">
            <a:xfrm>
              <a:off x="6207386" y="536515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2" name="Straight Connector 321"/>
            <p:cNvCxnSpPr>
              <a:stCxn id="306" idx="7"/>
            </p:cNvCxnSpPr>
            <p:nvPr/>
          </p:nvCxnSpPr>
          <p:spPr bwMode="auto">
            <a:xfrm>
              <a:off x="5783093" y="507421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3" name="Straight Connector 322"/>
            <p:cNvCxnSpPr>
              <a:stCxn id="309" idx="0"/>
            </p:cNvCxnSpPr>
            <p:nvPr/>
          </p:nvCxnSpPr>
          <p:spPr bwMode="auto">
            <a:xfrm>
              <a:off x="6176215" y="483360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4" name="Straight Connector 323"/>
            <p:cNvCxnSpPr>
              <a:stCxn id="310" idx="1"/>
              <a:endCxn id="307" idx="5"/>
            </p:cNvCxnSpPr>
            <p:nvPr/>
          </p:nvCxnSpPr>
          <p:spPr bwMode="auto">
            <a:xfrm flipH="1">
              <a:off x="6272043" y="490276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Straight Connector 324"/>
            <p:cNvCxnSpPr>
              <a:stCxn id="310" idx="5"/>
            </p:cNvCxnSpPr>
            <p:nvPr/>
          </p:nvCxnSpPr>
          <p:spPr bwMode="auto">
            <a:xfrm flipH="1">
              <a:off x="6595896" y="483810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6" name="Straight Connector 325"/>
            <p:cNvCxnSpPr/>
            <p:nvPr/>
          </p:nvCxnSpPr>
          <p:spPr bwMode="auto">
            <a:xfrm>
              <a:off x="6176215" y="480185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7" name="Oval 326"/>
            <p:cNvSpPr>
              <a:spLocks noChangeAspect="1"/>
            </p:cNvSpPr>
            <p:nvPr/>
          </p:nvSpPr>
          <p:spPr bwMode="auto">
            <a:xfrm flipV="1">
              <a:off x="7114898" y="537050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8" name="Straight Connector 327"/>
            <p:cNvCxnSpPr>
              <a:stCxn id="310" idx="7"/>
              <a:endCxn id="327" idx="4"/>
            </p:cNvCxnSpPr>
            <p:nvPr/>
          </p:nvCxnSpPr>
          <p:spPr bwMode="auto">
            <a:xfrm>
              <a:off x="6900693" y="490276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9" name="Straight Connector 328"/>
            <p:cNvCxnSpPr>
              <a:endCxn id="311" idx="4"/>
            </p:cNvCxnSpPr>
            <p:nvPr/>
          </p:nvCxnSpPr>
          <p:spPr bwMode="auto">
            <a:xfrm flipH="1">
              <a:off x="6754065" y="546156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Straight Connector 329"/>
            <p:cNvCxnSpPr>
              <a:stCxn id="327" idx="2"/>
            </p:cNvCxnSpPr>
            <p:nvPr/>
          </p:nvCxnSpPr>
          <p:spPr bwMode="auto">
            <a:xfrm flipH="1">
              <a:off x="6595315" y="541622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Straight Connector 330"/>
            <p:cNvCxnSpPr>
              <a:endCxn id="307" idx="2"/>
            </p:cNvCxnSpPr>
            <p:nvPr/>
          </p:nvCxnSpPr>
          <p:spPr bwMode="auto">
            <a:xfrm flipV="1">
              <a:off x="5421143" y="539748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2" name="Straight Connector 331"/>
            <p:cNvCxnSpPr>
              <a:endCxn id="307" idx="1"/>
            </p:cNvCxnSpPr>
            <p:nvPr/>
          </p:nvCxnSpPr>
          <p:spPr bwMode="auto">
            <a:xfrm flipV="1">
              <a:off x="5363993" y="542981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3" name="Straight Connector 332"/>
            <p:cNvCxnSpPr>
              <a:endCxn id="337" idx="2"/>
            </p:cNvCxnSpPr>
            <p:nvPr/>
          </p:nvCxnSpPr>
          <p:spPr bwMode="auto">
            <a:xfrm flipV="1">
              <a:off x="5333831" y="5794358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5" name="Straight Connector 334"/>
            <p:cNvCxnSpPr>
              <a:stCxn id="311" idx="2"/>
              <a:endCxn id="337" idx="7"/>
            </p:cNvCxnSpPr>
            <p:nvPr/>
          </p:nvCxnSpPr>
          <p:spPr bwMode="auto">
            <a:xfrm flipH="1" flipV="1">
              <a:off x="6211718" y="582668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6" name="Straight Connector 335"/>
            <p:cNvCxnSpPr>
              <a:stCxn id="308" idx="1"/>
            </p:cNvCxnSpPr>
            <p:nvPr/>
          </p:nvCxnSpPr>
          <p:spPr bwMode="auto">
            <a:xfrm flipH="1">
              <a:off x="6194257" y="550601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7" name="Oval 336"/>
            <p:cNvSpPr>
              <a:spLocks noChangeAspect="1"/>
            </p:cNvSpPr>
            <p:nvPr/>
          </p:nvSpPr>
          <p:spPr bwMode="auto">
            <a:xfrm flipV="1">
              <a:off x="6133670" y="574863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38" name="Straight Connector 337"/>
            <p:cNvCxnSpPr/>
            <p:nvPr/>
          </p:nvCxnSpPr>
          <p:spPr bwMode="auto">
            <a:xfrm flipV="1">
              <a:off x="6179390" y="546036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9" name="Straight Connector 338"/>
            <p:cNvCxnSpPr>
              <a:stCxn id="312" idx="5"/>
            </p:cNvCxnSpPr>
            <p:nvPr/>
          </p:nvCxnSpPr>
          <p:spPr bwMode="auto">
            <a:xfrm flipV="1">
              <a:off x="5954543" y="576040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0" name="Straight Connector 339"/>
            <p:cNvCxnSpPr/>
            <p:nvPr/>
          </p:nvCxnSpPr>
          <p:spPr bwMode="auto">
            <a:xfrm flipH="1" flipV="1">
              <a:off x="6194743" y="580802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1" name="Oval 340"/>
            <p:cNvSpPr>
              <a:spLocks noChangeAspect="1"/>
            </p:cNvSpPr>
            <p:nvPr/>
          </p:nvSpPr>
          <p:spPr bwMode="auto">
            <a:xfrm flipV="1">
              <a:off x="6187645" y="62788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6" name="Straight Connector 345"/>
            <p:cNvCxnSpPr/>
            <p:nvPr/>
          </p:nvCxnSpPr>
          <p:spPr bwMode="auto">
            <a:xfrm flipV="1">
              <a:off x="5585507" y="5800130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72" name="Group 3071"/>
          <p:cNvGrpSpPr/>
          <p:nvPr/>
        </p:nvGrpSpPr>
        <p:grpSpPr>
          <a:xfrm>
            <a:off x="7186336" y="4557378"/>
            <a:ext cx="1901189" cy="1628140"/>
            <a:chOff x="7186336" y="4557378"/>
            <a:chExt cx="1901189" cy="1628140"/>
          </a:xfrm>
        </p:grpSpPr>
        <p:sp>
          <p:nvSpPr>
            <p:cNvPr id="347" name="Oval 346"/>
            <p:cNvSpPr>
              <a:spLocks noChangeAspect="1"/>
            </p:cNvSpPr>
            <p:nvPr/>
          </p:nvSpPr>
          <p:spPr bwMode="auto">
            <a:xfrm flipV="1">
              <a:off x="7436272" y="597083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>
              <a:spLocks noChangeAspect="1"/>
            </p:cNvSpPr>
            <p:nvPr/>
          </p:nvSpPr>
          <p:spPr bwMode="auto">
            <a:xfrm flipV="1">
              <a:off x="7186336" y="561117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>
              <a:spLocks noChangeAspect="1"/>
            </p:cNvSpPr>
            <p:nvPr/>
          </p:nvSpPr>
          <p:spPr bwMode="auto">
            <a:xfrm flipV="1">
              <a:off x="7250953" y="52368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>
              <a:spLocks noChangeAspect="1"/>
            </p:cNvSpPr>
            <p:nvPr/>
          </p:nvSpPr>
          <p:spPr bwMode="auto">
            <a:xfrm flipV="1">
              <a:off x="7586233" y="4811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>
              <a:spLocks noChangeAspect="1"/>
            </p:cNvSpPr>
            <p:nvPr/>
          </p:nvSpPr>
          <p:spPr bwMode="auto">
            <a:xfrm flipV="1">
              <a:off x="8075183" y="51669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>
              <a:spLocks noChangeAspect="1"/>
            </p:cNvSpPr>
            <p:nvPr/>
          </p:nvSpPr>
          <p:spPr bwMode="auto">
            <a:xfrm flipV="1">
              <a:off x="8443483" y="52431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>
              <a:spLocks noChangeAspect="1"/>
            </p:cNvSpPr>
            <p:nvPr/>
          </p:nvSpPr>
          <p:spPr bwMode="auto">
            <a:xfrm flipV="1">
              <a:off x="8011683" y="4557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>
              <a:spLocks noChangeAspect="1"/>
            </p:cNvSpPr>
            <p:nvPr/>
          </p:nvSpPr>
          <p:spPr bwMode="auto">
            <a:xfrm flipV="1">
              <a:off x="8703833" y="46399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>
              <a:spLocks noChangeAspect="1"/>
            </p:cNvSpPr>
            <p:nvPr/>
          </p:nvSpPr>
          <p:spPr bwMode="auto">
            <a:xfrm flipV="1">
              <a:off x="8589533" y="5954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>
              <a:spLocks noChangeAspect="1"/>
            </p:cNvSpPr>
            <p:nvPr/>
          </p:nvSpPr>
          <p:spPr bwMode="auto">
            <a:xfrm flipV="1">
              <a:off x="7757683" y="60623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57" name="Straight Connector 356"/>
            <p:cNvCxnSpPr>
              <a:stCxn id="353" idx="1"/>
              <a:endCxn id="350" idx="5"/>
            </p:cNvCxnSpPr>
            <p:nvPr/>
          </p:nvCxnSpPr>
          <p:spPr bwMode="auto">
            <a:xfrm flipH="1">
              <a:off x="7664281" y="4635427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8" name="Straight Connector 357"/>
            <p:cNvCxnSpPr>
              <a:stCxn id="349" idx="5"/>
            </p:cNvCxnSpPr>
            <p:nvPr/>
          </p:nvCxnSpPr>
          <p:spPr bwMode="auto">
            <a:xfrm flipV="1">
              <a:off x="7329001" y="4894619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9" name="Straight Connector 358"/>
            <p:cNvCxnSpPr>
              <a:stCxn id="348" idx="4"/>
            </p:cNvCxnSpPr>
            <p:nvPr/>
          </p:nvCxnSpPr>
          <p:spPr bwMode="auto">
            <a:xfrm flipV="1">
              <a:off x="7232056" y="5275621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0" name="Straight Connector 359"/>
            <p:cNvCxnSpPr>
              <a:stCxn id="347" idx="3"/>
              <a:endCxn id="348" idx="7"/>
            </p:cNvCxnSpPr>
            <p:nvPr/>
          </p:nvCxnSpPr>
          <p:spPr bwMode="auto">
            <a:xfrm flipH="1" flipV="1">
              <a:off x="7264384" y="5689223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1" name="Straight Connector 360"/>
            <p:cNvCxnSpPr>
              <a:stCxn id="356" idx="2"/>
              <a:endCxn id="347" idx="2"/>
            </p:cNvCxnSpPr>
            <p:nvPr/>
          </p:nvCxnSpPr>
          <p:spPr bwMode="auto">
            <a:xfrm flipH="1" flipV="1">
              <a:off x="7436272" y="6016558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2" name="Straight Connector 361"/>
            <p:cNvCxnSpPr/>
            <p:nvPr/>
          </p:nvCxnSpPr>
          <p:spPr bwMode="auto">
            <a:xfrm flipH="1" flipV="1">
              <a:off x="7835733" y="6120172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3" name="Straight Connector 362"/>
            <p:cNvCxnSpPr/>
            <p:nvPr/>
          </p:nvCxnSpPr>
          <p:spPr bwMode="auto">
            <a:xfrm flipH="1">
              <a:off x="8153234" y="6009005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4" name="Straight Connector 363"/>
            <p:cNvCxnSpPr>
              <a:stCxn id="352" idx="0"/>
            </p:cNvCxnSpPr>
            <p:nvPr/>
          </p:nvCxnSpPr>
          <p:spPr bwMode="auto">
            <a:xfrm>
              <a:off x="8489203" y="5334618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5" name="Straight Connector 364"/>
            <p:cNvCxnSpPr>
              <a:stCxn id="351" idx="3"/>
            </p:cNvCxnSpPr>
            <p:nvPr/>
          </p:nvCxnSpPr>
          <p:spPr bwMode="auto">
            <a:xfrm>
              <a:off x="8088574" y="5180369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6" name="Straight Connector 365"/>
            <p:cNvCxnSpPr>
              <a:stCxn id="350" idx="7"/>
            </p:cNvCxnSpPr>
            <p:nvPr/>
          </p:nvCxnSpPr>
          <p:spPr bwMode="auto">
            <a:xfrm>
              <a:off x="7664281" y="4889427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7" name="Straight Connector 366"/>
            <p:cNvCxnSpPr>
              <a:stCxn id="353" idx="0"/>
            </p:cNvCxnSpPr>
            <p:nvPr/>
          </p:nvCxnSpPr>
          <p:spPr bwMode="auto">
            <a:xfrm>
              <a:off x="8057403" y="4648818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8" name="Straight Connector 367"/>
            <p:cNvCxnSpPr>
              <a:stCxn id="354" idx="1"/>
              <a:endCxn id="351" idx="5"/>
            </p:cNvCxnSpPr>
            <p:nvPr/>
          </p:nvCxnSpPr>
          <p:spPr bwMode="auto">
            <a:xfrm flipH="1">
              <a:off x="8153231" y="4717977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9" name="Straight Connector 368"/>
            <p:cNvCxnSpPr>
              <a:stCxn id="354" idx="5"/>
            </p:cNvCxnSpPr>
            <p:nvPr/>
          </p:nvCxnSpPr>
          <p:spPr bwMode="auto">
            <a:xfrm flipH="1">
              <a:off x="8477084" y="4653319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0" name="Straight Connector 369"/>
            <p:cNvCxnSpPr/>
            <p:nvPr/>
          </p:nvCxnSpPr>
          <p:spPr bwMode="auto">
            <a:xfrm>
              <a:off x="8057403" y="4617068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1" name="Oval 370"/>
            <p:cNvSpPr>
              <a:spLocks noChangeAspect="1"/>
            </p:cNvSpPr>
            <p:nvPr/>
          </p:nvSpPr>
          <p:spPr bwMode="auto">
            <a:xfrm flipV="1">
              <a:off x="8996086" y="518572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72" name="Straight Connector 371"/>
            <p:cNvCxnSpPr>
              <a:stCxn id="354" idx="7"/>
              <a:endCxn id="371" idx="4"/>
            </p:cNvCxnSpPr>
            <p:nvPr/>
          </p:nvCxnSpPr>
          <p:spPr bwMode="auto">
            <a:xfrm>
              <a:off x="8781881" y="4717977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3" name="Straight Connector 372"/>
            <p:cNvCxnSpPr>
              <a:endCxn id="355" idx="4"/>
            </p:cNvCxnSpPr>
            <p:nvPr/>
          </p:nvCxnSpPr>
          <p:spPr bwMode="auto">
            <a:xfrm flipH="1">
              <a:off x="8635253" y="5276777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4" name="Straight Connector 373"/>
            <p:cNvCxnSpPr>
              <a:stCxn id="371" idx="2"/>
            </p:cNvCxnSpPr>
            <p:nvPr/>
          </p:nvCxnSpPr>
          <p:spPr bwMode="auto">
            <a:xfrm flipH="1">
              <a:off x="8476503" y="5231444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5" name="Straight Connector 374"/>
            <p:cNvCxnSpPr>
              <a:endCxn id="351" idx="2"/>
            </p:cNvCxnSpPr>
            <p:nvPr/>
          </p:nvCxnSpPr>
          <p:spPr bwMode="auto">
            <a:xfrm flipV="1">
              <a:off x="7302331" y="5212698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6" name="Straight Connector 375"/>
            <p:cNvCxnSpPr>
              <a:endCxn id="380" idx="3"/>
            </p:cNvCxnSpPr>
            <p:nvPr/>
          </p:nvCxnSpPr>
          <p:spPr bwMode="auto">
            <a:xfrm>
              <a:off x="7297569" y="5294240"/>
              <a:ext cx="730680" cy="283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7" name="Straight Connector 376"/>
            <p:cNvCxnSpPr>
              <a:endCxn id="380" idx="2"/>
            </p:cNvCxnSpPr>
            <p:nvPr/>
          </p:nvCxnSpPr>
          <p:spPr bwMode="auto">
            <a:xfrm flipV="1">
              <a:off x="7215019" y="5609573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8" name="Straight Connector 377"/>
            <p:cNvCxnSpPr>
              <a:stCxn id="355" idx="2"/>
              <a:endCxn id="380" idx="7"/>
            </p:cNvCxnSpPr>
            <p:nvPr/>
          </p:nvCxnSpPr>
          <p:spPr bwMode="auto">
            <a:xfrm flipH="1" flipV="1">
              <a:off x="8092906" y="5641902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9" name="Straight Connector 378"/>
            <p:cNvCxnSpPr>
              <a:stCxn id="352" idx="1"/>
            </p:cNvCxnSpPr>
            <p:nvPr/>
          </p:nvCxnSpPr>
          <p:spPr bwMode="auto">
            <a:xfrm flipH="1">
              <a:off x="8075445" y="5321227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0" name="Oval 379"/>
            <p:cNvSpPr>
              <a:spLocks noChangeAspect="1"/>
            </p:cNvSpPr>
            <p:nvPr/>
          </p:nvSpPr>
          <p:spPr bwMode="auto">
            <a:xfrm flipV="1">
              <a:off x="8014858" y="5563853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81" name="Straight Connector 380"/>
            <p:cNvCxnSpPr/>
            <p:nvPr/>
          </p:nvCxnSpPr>
          <p:spPr bwMode="auto">
            <a:xfrm flipV="1">
              <a:off x="8060578" y="5275580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2" name="Straight Connector 381"/>
            <p:cNvCxnSpPr>
              <a:stCxn id="356" idx="5"/>
            </p:cNvCxnSpPr>
            <p:nvPr/>
          </p:nvCxnSpPr>
          <p:spPr bwMode="auto">
            <a:xfrm flipV="1">
              <a:off x="7835731" y="5575617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3" name="Straight Connector 382"/>
            <p:cNvCxnSpPr/>
            <p:nvPr/>
          </p:nvCxnSpPr>
          <p:spPr bwMode="auto">
            <a:xfrm flipH="1" flipV="1">
              <a:off x="8075931" y="5623242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4" name="Oval 383"/>
            <p:cNvSpPr>
              <a:spLocks noChangeAspect="1"/>
            </p:cNvSpPr>
            <p:nvPr/>
          </p:nvSpPr>
          <p:spPr bwMode="auto">
            <a:xfrm flipV="1">
              <a:off x="8068833" y="60940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85" name="Straight Connector 384"/>
            <p:cNvCxnSpPr/>
            <p:nvPr/>
          </p:nvCxnSpPr>
          <p:spPr bwMode="auto">
            <a:xfrm flipV="1">
              <a:off x="7466695" y="5615345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030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Randomized Incremental Construction of DT(P)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29623"/>
            <a:ext cx="7983638" cy="274351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An edge can become illegal only if one of its incident triangles changes.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Check only edges of new triangles.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Every new edge created is incident to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r</a:t>
            </a:r>
            <a:r>
              <a:rPr lang="en-US" sz="20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Every old edge is legal (if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r</a:t>
            </a:r>
            <a:r>
              <a:rPr lang="en-US" sz="2000" dirty="0"/>
              <a:t> is on one of the incident triangles, the edge would have been flipped if it were illegal).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Every </a:t>
            </a:r>
            <a:r>
              <a:rPr lang="en-US" sz="2000" dirty="0">
                <a:solidFill>
                  <a:srgbClr val="0000FF"/>
                </a:solidFill>
              </a:rPr>
              <a:t>new edge </a:t>
            </a:r>
            <a:r>
              <a:rPr lang="en-US" sz="2000" dirty="0"/>
              <a:t>is legal (since it has been created from flipping a </a:t>
            </a:r>
            <a:r>
              <a:rPr lang="en-US" sz="2000" dirty="0">
                <a:solidFill>
                  <a:srgbClr val="9900CC"/>
                </a:solidFill>
              </a:rPr>
              <a:t>previously legal edge</a:t>
            </a:r>
            <a:r>
              <a:rPr lang="en-US" sz="2000" dirty="0"/>
              <a:t>).</a:t>
            </a:r>
            <a:endParaRPr lang="en-US" sz="2000" i="1" baseline="-25000" dirty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600" i="1" baseline="-25000" dirty="0">
              <a:solidFill>
                <a:srgbClr val="008380"/>
              </a:solidFill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 bwMode="auto">
          <a:xfrm flipV="1">
            <a:off x="1952094" y="30669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/>
        </p:nvSpPr>
        <p:spPr bwMode="auto">
          <a:xfrm flipV="1">
            <a:off x="1702158" y="270731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/>
        </p:nvSpPr>
        <p:spPr bwMode="auto">
          <a:xfrm flipV="1">
            <a:off x="1766775" y="23330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/>
        </p:nvSpPr>
        <p:spPr bwMode="auto">
          <a:xfrm flipV="1">
            <a:off x="2102055" y="1907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4" name="Oval 43"/>
          <p:cNvSpPr>
            <a:spLocks noChangeAspect="1"/>
          </p:cNvSpPr>
          <p:nvPr/>
        </p:nvSpPr>
        <p:spPr bwMode="auto">
          <a:xfrm flipV="1">
            <a:off x="2591005" y="22631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 bwMode="auto">
          <a:xfrm flipV="1">
            <a:off x="2959305" y="23393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 flipV="1">
            <a:off x="2527505" y="1653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 flipV="1">
            <a:off x="3219655" y="17360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 flipV="1">
            <a:off x="3105355" y="3050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 flipV="1">
            <a:off x="2591005" y="32219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 flipV="1">
            <a:off x="2273505" y="31584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6" idx="1"/>
            <a:endCxn id="43" idx="5"/>
          </p:cNvCxnSpPr>
          <p:nvPr/>
        </p:nvCxnSpPr>
        <p:spPr bwMode="auto">
          <a:xfrm flipH="1">
            <a:off x="2180103" y="1731572"/>
            <a:ext cx="360793" cy="1893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8" idx="5"/>
          </p:cNvCxnSpPr>
          <p:nvPr/>
        </p:nvCxnSpPr>
        <p:spPr bwMode="auto">
          <a:xfrm flipV="1">
            <a:off x="1844823" y="1990764"/>
            <a:ext cx="265431" cy="3556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7" idx="4"/>
          </p:cNvCxnSpPr>
          <p:nvPr/>
        </p:nvCxnSpPr>
        <p:spPr bwMode="auto">
          <a:xfrm flipV="1">
            <a:off x="1747878" y="2371766"/>
            <a:ext cx="76626" cy="3355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36" idx="3"/>
            <a:endCxn id="37" idx="7"/>
          </p:cNvCxnSpPr>
          <p:nvPr/>
        </p:nvCxnSpPr>
        <p:spPr bwMode="auto">
          <a:xfrm flipH="1" flipV="1">
            <a:off x="1780206" y="2785368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50" idx="2"/>
            <a:endCxn id="36" idx="2"/>
          </p:cNvCxnSpPr>
          <p:nvPr/>
        </p:nvCxnSpPr>
        <p:spPr bwMode="auto">
          <a:xfrm flipH="1" flipV="1">
            <a:off x="1952094" y="3112703"/>
            <a:ext cx="321411" cy="914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49" idx="3"/>
          </p:cNvCxnSpPr>
          <p:nvPr/>
        </p:nvCxnSpPr>
        <p:spPr bwMode="auto">
          <a:xfrm flipH="1" flipV="1">
            <a:off x="2351555" y="3216317"/>
            <a:ext cx="252841" cy="190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2669056" y="310515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45" idx="0"/>
          </p:cNvCxnSpPr>
          <p:nvPr/>
        </p:nvCxnSpPr>
        <p:spPr bwMode="auto">
          <a:xfrm>
            <a:off x="3005025" y="2430763"/>
            <a:ext cx="114881" cy="6395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4" idx="3"/>
          </p:cNvCxnSpPr>
          <p:nvPr/>
        </p:nvCxnSpPr>
        <p:spPr bwMode="auto">
          <a:xfrm>
            <a:off x="2604396" y="2276514"/>
            <a:ext cx="401210" cy="95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3" idx="7"/>
          </p:cNvCxnSpPr>
          <p:nvPr/>
        </p:nvCxnSpPr>
        <p:spPr bwMode="auto">
          <a:xfrm>
            <a:off x="2180103" y="1985572"/>
            <a:ext cx="444503" cy="297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46" idx="0"/>
          </p:cNvCxnSpPr>
          <p:nvPr/>
        </p:nvCxnSpPr>
        <p:spPr bwMode="auto">
          <a:xfrm>
            <a:off x="2573225" y="1744963"/>
            <a:ext cx="83131" cy="5252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47" idx="1"/>
            <a:endCxn id="44" idx="5"/>
          </p:cNvCxnSpPr>
          <p:nvPr/>
        </p:nvCxnSpPr>
        <p:spPr bwMode="auto">
          <a:xfrm flipH="1">
            <a:off x="2669053" y="1814122"/>
            <a:ext cx="563993" cy="46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47" idx="5"/>
          </p:cNvCxnSpPr>
          <p:nvPr/>
        </p:nvCxnSpPr>
        <p:spPr bwMode="auto">
          <a:xfrm flipH="1">
            <a:off x="2992906" y="1749464"/>
            <a:ext cx="304797" cy="635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2573225" y="1713213"/>
            <a:ext cx="641929" cy="6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>
            <a:spLocks noChangeAspect="1"/>
          </p:cNvSpPr>
          <p:nvPr/>
        </p:nvSpPr>
        <p:spPr bwMode="auto">
          <a:xfrm flipV="1">
            <a:off x="3511908" y="228186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stCxn id="47" idx="7"/>
            <a:endCxn id="85" idx="4"/>
          </p:cNvCxnSpPr>
          <p:nvPr/>
        </p:nvCxnSpPr>
        <p:spPr bwMode="auto">
          <a:xfrm>
            <a:off x="3297703" y="1814122"/>
            <a:ext cx="259925" cy="467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endCxn id="48" idx="4"/>
          </p:cNvCxnSpPr>
          <p:nvPr/>
        </p:nvCxnSpPr>
        <p:spPr bwMode="auto">
          <a:xfrm flipH="1">
            <a:off x="3151075" y="2372922"/>
            <a:ext cx="406978" cy="677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85" idx="2"/>
          </p:cNvCxnSpPr>
          <p:nvPr/>
        </p:nvCxnSpPr>
        <p:spPr bwMode="auto">
          <a:xfrm flipH="1">
            <a:off x="2992325" y="2327589"/>
            <a:ext cx="519583" cy="561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endCxn id="44" idx="2"/>
          </p:cNvCxnSpPr>
          <p:nvPr/>
        </p:nvCxnSpPr>
        <p:spPr bwMode="auto">
          <a:xfrm flipV="1">
            <a:off x="1818153" y="2308843"/>
            <a:ext cx="772852" cy="72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endCxn id="44" idx="1"/>
          </p:cNvCxnSpPr>
          <p:nvPr/>
        </p:nvCxnSpPr>
        <p:spPr bwMode="auto">
          <a:xfrm flipV="1">
            <a:off x="1761003" y="2341172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endCxn id="44" idx="5"/>
          </p:cNvCxnSpPr>
          <p:nvPr/>
        </p:nvCxnSpPr>
        <p:spPr bwMode="auto">
          <a:xfrm flipV="1">
            <a:off x="2003891" y="2276514"/>
            <a:ext cx="665162" cy="8234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50" idx="4"/>
          </p:cNvCxnSpPr>
          <p:nvPr/>
        </p:nvCxnSpPr>
        <p:spPr bwMode="auto">
          <a:xfrm flipV="1">
            <a:off x="2319225" y="2328864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endCxn id="44" idx="4"/>
          </p:cNvCxnSpPr>
          <p:nvPr/>
        </p:nvCxnSpPr>
        <p:spPr bwMode="auto">
          <a:xfrm flipV="1">
            <a:off x="2632541" y="2263123"/>
            <a:ext cx="4184" cy="10226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48" idx="0"/>
          </p:cNvCxnSpPr>
          <p:nvPr/>
        </p:nvCxnSpPr>
        <p:spPr bwMode="auto">
          <a:xfrm flipH="1" flipV="1">
            <a:off x="2654766" y="234117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Oval 99"/>
          <p:cNvSpPr>
            <a:spLocks noChangeAspect="1"/>
          </p:cNvSpPr>
          <p:nvPr/>
        </p:nvSpPr>
        <p:spPr bwMode="auto">
          <a:xfrm flipV="1">
            <a:off x="2530680" y="265999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1" name="Straight Connector 100"/>
          <p:cNvCxnSpPr/>
          <p:nvPr/>
        </p:nvCxnSpPr>
        <p:spPr bwMode="auto">
          <a:xfrm flipV="1">
            <a:off x="2576400" y="237172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50" idx="5"/>
          </p:cNvCxnSpPr>
          <p:nvPr/>
        </p:nvCxnSpPr>
        <p:spPr bwMode="auto">
          <a:xfrm flipV="1">
            <a:off x="2351553" y="2671762"/>
            <a:ext cx="216387" cy="500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49" idx="3"/>
          </p:cNvCxnSpPr>
          <p:nvPr/>
        </p:nvCxnSpPr>
        <p:spPr bwMode="auto">
          <a:xfrm flipH="1" flipV="1">
            <a:off x="2591753" y="271938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4930816" y="1638918"/>
            <a:ext cx="1901189" cy="1628140"/>
            <a:chOff x="7186336" y="4557378"/>
            <a:chExt cx="1901189" cy="1628140"/>
          </a:xfrm>
        </p:grpSpPr>
        <p:sp>
          <p:nvSpPr>
            <p:cNvPr id="105" name="Oval 104"/>
            <p:cNvSpPr>
              <a:spLocks noChangeAspect="1"/>
            </p:cNvSpPr>
            <p:nvPr/>
          </p:nvSpPr>
          <p:spPr bwMode="auto">
            <a:xfrm flipV="1">
              <a:off x="7436272" y="597083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>
              <a:spLocks noChangeAspect="1"/>
            </p:cNvSpPr>
            <p:nvPr/>
          </p:nvSpPr>
          <p:spPr bwMode="auto">
            <a:xfrm flipV="1">
              <a:off x="7186336" y="561117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>
              <a:spLocks noChangeAspect="1"/>
            </p:cNvSpPr>
            <p:nvPr/>
          </p:nvSpPr>
          <p:spPr bwMode="auto">
            <a:xfrm flipV="1">
              <a:off x="7250953" y="52368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>
              <a:spLocks noChangeAspect="1"/>
            </p:cNvSpPr>
            <p:nvPr/>
          </p:nvSpPr>
          <p:spPr bwMode="auto">
            <a:xfrm flipV="1">
              <a:off x="7586233" y="4811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 bwMode="auto">
            <a:xfrm flipV="1">
              <a:off x="8075183" y="51669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>
              <a:spLocks noChangeAspect="1"/>
            </p:cNvSpPr>
            <p:nvPr/>
          </p:nvSpPr>
          <p:spPr bwMode="auto">
            <a:xfrm flipV="1">
              <a:off x="8443483" y="52431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>
              <a:spLocks noChangeAspect="1"/>
            </p:cNvSpPr>
            <p:nvPr/>
          </p:nvSpPr>
          <p:spPr bwMode="auto">
            <a:xfrm flipV="1">
              <a:off x="8011683" y="4557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>
              <a:spLocks noChangeAspect="1"/>
            </p:cNvSpPr>
            <p:nvPr/>
          </p:nvSpPr>
          <p:spPr bwMode="auto">
            <a:xfrm flipV="1">
              <a:off x="8703833" y="46399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>
              <a:spLocks noChangeAspect="1"/>
            </p:cNvSpPr>
            <p:nvPr/>
          </p:nvSpPr>
          <p:spPr bwMode="auto">
            <a:xfrm flipV="1">
              <a:off x="8589533" y="5954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>
              <a:spLocks noChangeAspect="1"/>
            </p:cNvSpPr>
            <p:nvPr/>
          </p:nvSpPr>
          <p:spPr bwMode="auto">
            <a:xfrm flipV="1">
              <a:off x="7757683" y="60623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/>
            <p:cNvCxnSpPr>
              <a:stCxn id="111" idx="1"/>
              <a:endCxn id="108" idx="5"/>
            </p:cNvCxnSpPr>
            <p:nvPr/>
          </p:nvCxnSpPr>
          <p:spPr bwMode="auto">
            <a:xfrm flipH="1">
              <a:off x="7664281" y="4635427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>
              <a:stCxn id="107" idx="5"/>
            </p:cNvCxnSpPr>
            <p:nvPr/>
          </p:nvCxnSpPr>
          <p:spPr bwMode="auto">
            <a:xfrm flipV="1">
              <a:off x="7329001" y="4894619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>
              <a:stCxn id="106" idx="4"/>
            </p:cNvCxnSpPr>
            <p:nvPr/>
          </p:nvCxnSpPr>
          <p:spPr bwMode="auto">
            <a:xfrm flipV="1">
              <a:off x="7232056" y="5275621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>
              <a:stCxn id="105" idx="3"/>
              <a:endCxn id="106" idx="7"/>
            </p:cNvCxnSpPr>
            <p:nvPr/>
          </p:nvCxnSpPr>
          <p:spPr bwMode="auto">
            <a:xfrm flipH="1" flipV="1">
              <a:off x="7264384" y="5689223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>
              <a:stCxn id="114" idx="2"/>
              <a:endCxn id="105" idx="2"/>
            </p:cNvCxnSpPr>
            <p:nvPr/>
          </p:nvCxnSpPr>
          <p:spPr bwMode="auto">
            <a:xfrm flipH="1" flipV="1">
              <a:off x="7436272" y="6016558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 flipH="1" flipV="1">
              <a:off x="7835733" y="6120172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H="1">
              <a:off x="8153234" y="6009005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10" idx="0"/>
            </p:cNvCxnSpPr>
            <p:nvPr/>
          </p:nvCxnSpPr>
          <p:spPr bwMode="auto">
            <a:xfrm>
              <a:off x="8489203" y="5334618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>
              <a:stCxn id="109" idx="3"/>
            </p:cNvCxnSpPr>
            <p:nvPr/>
          </p:nvCxnSpPr>
          <p:spPr bwMode="auto">
            <a:xfrm>
              <a:off x="8088574" y="5180369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Straight Connector 123"/>
            <p:cNvCxnSpPr>
              <a:stCxn id="108" idx="7"/>
            </p:cNvCxnSpPr>
            <p:nvPr/>
          </p:nvCxnSpPr>
          <p:spPr bwMode="auto">
            <a:xfrm>
              <a:off x="7664281" y="4889427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>
              <a:stCxn id="111" idx="0"/>
            </p:cNvCxnSpPr>
            <p:nvPr/>
          </p:nvCxnSpPr>
          <p:spPr bwMode="auto">
            <a:xfrm>
              <a:off x="8057403" y="4648818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>
              <a:stCxn id="112" idx="1"/>
              <a:endCxn id="109" idx="5"/>
            </p:cNvCxnSpPr>
            <p:nvPr/>
          </p:nvCxnSpPr>
          <p:spPr bwMode="auto">
            <a:xfrm flipH="1">
              <a:off x="8153231" y="4717977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>
              <a:stCxn id="112" idx="5"/>
            </p:cNvCxnSpPr>
            <p:nvPr/>
          </p:nvCxnSpPr>
          <p:spPr bwMode="auto">
            <a:xfrm flipH="1">
              <a:off x="8477084" y="4653319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>
              <a:off x="8057403" y="4617068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9" name="Oval 128"/>
            <p:cNvSpPr>
              <a:spLocks noChangeAspect="1"/>
            </p:cNvSpPr>
            <p:nvPr/>
          </p:nvSpPr>
          <p:spPr bwMode="auto">
            <a:xfrm flipV="1">
              <a:off x="8996086" y="518572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/>
            <p:cNvCxnSpPr>
              <a:stCxn id="112" idx="7"/>
              <a:endCxn id="129" idx="4"/>
            </p:cNvCxnSpPr>
            <p:nvPr/>
          </p:nvCxnSpPr>
          <p:spPr bwMode="auto">
            <a:xfrm>
              <a:off x="8781881" y="4717977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>
              <a:endCxn id="113" idx="4"/>
            </p:cNvCxnSpPr>
            <p:nvPr/>
          </p:nvCxnSpPr>
          <p:spPr bwMode="auto">
            <a:xfrm flipH="1">
              <a:off x="8635253" y="5276777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29" idx="2"/>
            </p:cNvCxnSpPr>
            <p:nvPr/>
          </p:nvCxnSpPr>
          <p:spPr bwMode="auto">
            <a:xfrm flipH="1">
              <a:off x="8476503" y="5231444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>
              <a:endCxn id="109" idx="2"/>
            </p:cNvCxnSpPr>
            <p:nvPr/>
          </p:nvCxnSpPr>
          <p:spPr bwMode="auto">
            <a:xfrm flipV="1">
              <a:off x="7302331" y="5212698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>
              <a:endCxn id="138" idx="3"/>
            </p:cNvCxnSpPr>
            <p:nvPr/>
          </p:nvCxnSpPr>
          <p:spPr bwMode="auto">
            <a:xfrm>
              <a:off x="7297569" y="5294240"/>
              <a:ext cx="730680" cy="283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>
              <a:endCxn id="138" idx="2"/>
            </p:cNvCxnSpPr>
            <p:nvPr/>
          </p:nvCxnSpPr>
          <p:spPr bwMode="auto">
            <a:xfrm flipV="1">
              <a:off x="7215019" y="5609573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>
              <a:stCxn id="113" idx="2"/>
              <a:endCxn id="138" idx="7"/>
            </p:cNvCxnSpPr>
            <p:nvPr/>
          </p:nvCxnSpPr>
          <p:spPr bwMode="auto">
            <a:xfrm flipH="1" flipV="1">
              <a:off x="8092906" y="5641902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>
              <a:stCxn id="110" idx="1"/>
            </p:cNvCxnSpPr>
            <p:nvPr/>
          </p:nvCxnSpPr>
          <p:spPr bwMode="auto">
            <a:xfrm flipH="1">
              <a:off x="8075445" y="5321227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8" name="Oval 137"/>
            <p:cNvSpPr>
              <a:spLocks noChangeAspect="1"/>
            </p:cNvSpPr>
            <p:nvPr/>
          </p:nvSpPr>
          <p:spPr bwMode="auto">
            <a:xfrm flipV="1">
              <a:off x="8014858" y="5563853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 bwMode="auto">
            <a:xfrm flipV="1">
              <a:off x="8060578" y="5275580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>
              <a:stCxn id="114" idx="5"/>
            </p:cNvCxnSpPr>
            <p:nvPr/>
          </p:nvCxnSpPr>
          <p:spPr bwMode="auto">
            <a:xfrm flipV="1">
              <a:off x="7835731" y="5575617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flipH="1" flipV="1">
              <a:off x="8075931" y="5623242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2" name="Oval 141"/>
            <p:cNvSpPr>
              <a:spLocks noChangeAspect="1"/>
            </p:cNvSpPr>
            <p:nvPr/>
          </p:nvSpPr>
          <p:spPr bwMode="auto">
            <a:xfrm flipV="1">
              <a:off x="8068833" y="60940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/>
            <p:cNvCxnSpPr/>
            <p:nvPr/>
          </p:nvCxnSpPr>
          <p:spPr bwMode="auto">
            <a:xfrm flipV="1">
              <a:off x="7466695" y="5615345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Freeform 1"/>
          <p:cNvSpPr/>
          <p:nvPr/>
        </p:nvSpPr>
        <p:spPr bwMode="auto">
          <a:xfrm>
            <a:off x="3764280" y="2390800"/>
            <a:ext cx="769620" cy="238100"/>
          </a:xfrm>
          <a:custGeom>
            <a:avLst/>
            <a:gdLst>
              <a:gd name="connsiteX0" fmla="*/ 0 w 769620"/>
              <a:gd name="connsiteY0" fmla="*/ 238100 h 238100"/>
              <a:gd name="connsiteX1" fmla="*/ 335280 w 769620"/>
              <a:gd name="connsiteY1" fmla="*/ 1880 h 238100"/>
              <a:gd name="connsiteX2" fmla="*/ 769620 w 769620"/>
              <a:gd name="connsiteY2" fmla="*/ 146660 h 2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620" h="238100">
                <a:moveTo>
                  <a:pt x="0" y="238100"/>
                </a:moveTo>
                <a:cubicBezTo>
                  <a:pt x="103505" y="127610"/>
                  <a:pt x="207010" y="17120"/>
                  <a:pt x="335280" y="1880"/>
                </a:cubicBezTo>
                <a:cubicBezTo>
                  <a:pt x="463550" y="-13360"/>
                  <a:pt x="616585" y="66650"/>
                  <a:pt x="769620" y="14666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5699" y="261964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869919" y="250534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89" name="Oval 88"/>
          <p:cNvSpPr>
            <a:spLocks noChangeAspect="1"/>
          </p:cNvSpPr>
          <p:nvPr/>
        </p:nvSpPr>
        <p:spPr bwMode="auto">
          <a:xfrm flipV="1">
            <a:off x="1300833" y="53720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5" name="Oval 94"/>
          <p:cNvSpPr>
            <a:spLocks noChangeAspect="1"/>
          </p:cNvSpPr>
          <p:nvPr/>
        </p:nvSpPr>
        <p:spPr bwMode="auto">
          <a:xfrm flipV="1">
            <a:off x="1815183" y="61594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6" name="Oval 95"/>
          <p:cNvSpPr>
            <a:spLocks noChangeAspect="1"/>
          </p:cNvSpPr>
          <p:nvPr/>
        </p:nvSpPr>
        <p:spPr bwMode="auto">
          <a:xfrm flipV="1">
            <a:off x="1300833" y="63309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 bwMode="auto">
          <a:xfrm flipH="1">
            <a:off x="1378884" y="621411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endCxn id="89" idx="4"/>
          </p:cNvCxnSpPr>
          <p:nvPr/>
        </p:nvCxnSpPr>
        <p:spPr bwMode="auto">
          <a:xfrm flipV="1">
            <a:off x="1342369" y="5372083"/>
            <a:ext cx="4184" cy="1022613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stCxn id="95" idx="0"/>
          </p:cNvCxnSpPr>
          <p:nvPr/>
        </p:nvCxnSpPr>
        <p:spPr bwMode="auto">
          <a:xfrm flipH="1" flipV="1">
            <a:off x="1364594" y="545013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Oval 2"/>
          <p:cNvSpPr>
            <a:spLocks noChangeAspect="1"/>
          </p:cNvSpPr>
          <p:nvPr/>
        </p:nvSpPr>
        <p:spPr bwMode="auto">
          <a:xfrm>
            <a:off x="977540" y="540105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>
            <a:spLocks noChangeAspect="1"/>
          </p:cNvSpPr>
          <p:nvPr/>
        </p:nvSpPr>
        <p:spPr bwMode="auto">
          <a:xfrm flipV="1">
            <a:off x="2596233" y="53949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4" name="Oval 153"/>
          <p:cNvSpPr>
            <a:spLocks noChangeAspect="1"/>
          </p:cNvSpPr>
          <p:nvPr/>
        </p:nvSpPr>
        <p:spPr bwMode="auto">
          <a:xfrm flipV="1">
            <a:off x="3110583" y="61823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5" name="Oval 154"/>
          <p:cNvSpPr>
            <a:spLocks noChangeAspect="1"/>
          </p:cNvSpPr>
          <p:nvPr/>
        </p:nvSpPr>
        <p:spPr bwMode="auto">
          <a:xfrm flipV="1">
            <a:off x="2596233" y="635379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56" name="Straight Connector 155"/>
          <p:cNvCxnSpPr/>
          <p:nvPr/>
        </p:nvCxnSpPr>
        <p:spPr bwMode="auto">
          <a:xfrm flipH="1">
            <a:off x="2674284" y="623697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endCxn id="153" idx="4"/>
          </p:cNvCxnSpPr>
          <p:nvPr/>
        </p:nvCxnSpPr>
        <p:spPr bwMode="auto">
          <a:xfrm flipV="1">
            <a:off x="2637769" y="5394943"/>
            <a:ext cx="4184" cy="1022613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stCxn id="154" idx="0"/>
          </p:cNvCxnSpPr>
          <p:nvPr/>
        </p:nvCxnSpPr>
        <p:spPr bwMode="auto">
          <a:xfrm flipH="1" flipV="1">
            <a:off x="2659994" y="547299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Oval 158"/>
          <p:cNvSpPr>
            <a:spLocks noChangeAspect="1"/>
          </p:cNvSpPr>
          <p:nvPr/>
        </p:nvSpPr>
        <p:spPr bwMode="auto">
          <a:xfrm flipV="1">
            <a:off x="2535908" y="579181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60" name="Straight Connector 159"/>
          <p:cNvCxnSpPr/>
          <p:nvPr/>
        </p:nvCxnSpPr>
        <p:spPr bwMode="auto">
          <a:xfrm flipV="1">
            <a:off x="2581628" y="550354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stCxn id="155" idx="3"/>
          </p:cNvCxnSpPr>
          <p:nvPr/>
        </p:nvCxnSpPr>
        <p:spPr bwMode="auto">
          <a:xfrm flipH="1" flipV="1">
            <a:off x="2596981" y="585120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Rectangle 161"/>
          <p:cNvSpPr/>
          <p:nvPr/>
        </p:nvSpPr>
        <p:spPr>
          <a:xfrm>
            <a:off x="2231263" y="569050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63" name="Oval 162"/>
          <p:cNvSpPr>
            <a:spLocks noChangeAspect="1"/>
          </p:cNvSpPr>
          <p:nvPr/>
        </p:nvSpPr>
        <p:spPr bwMode="auto">
          <a:xfrm>
            <a:off x="2272940" y="542391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>
            <a:spLocks noChangeAspect="1"/>
          </p:cNvSpPr>
          <p:nvPr/>
        </p:nvSpPr>
        <p:spPr bwMode="auto">
          <a:xfrm flipV="1">
            <a:off x="4318353" y="53949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5" name="Oval 164"/>
          <p:cNvSpPr>
            <a:spLocks noChangeAspect="1"/>
          </p:cNvSpPr>
          <p:nvPr/>
        </p:nvSpPr>
        <p:spPr bwMode="auto">
          <a:xfrm flipV="1">
            <a:off x="4832703" y="61823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6" name="Oval 165"/>
          <p:cNvSpPr>
            <a:spLocks noChangeAspect="1"/>
          </p:cNvSpPr>
          <p:nvPr/>
        </p:nvSpPr>
        <p:spPr bwMode="auto">
          <a:xfrm flipV="1">
            <a:off x="4318353" y="635379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/>
          <p:nvPr/>
        </p:nvCxnSpPr>
        <p:spPr bwMode="auto">
          <a:xfrm flipH="1">
            <a:off x="4396404" y="623697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Connector 168"/>
          <p:cNvCxnSpPr>
            <a:stCxn id="165" idx="0"/>
          </p:cNvCxnSpPr>
          <p:nvPr/>
        </p:nvCxnSpPr>
        <p:spPr bwMode="auto">
          <a:xfrm flipH="1" flipV="1">
            <a:off x="4382114" y="547299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0" name="Oval 169"/>
          <p:cNvSpPr>
            <a:spLocks noChangeAspect="1"/>
          </p:cNvSpPr>
          <p:nvPr/>
        </p:nvSpPr>
        <p:spPr bwMode="auto">
          <a:xfrm flipV="1">
            <a:off x="4258028" y="579181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71" name="Straight Connector 170"/>
          <p:cNvCxnSpPr/>
          <p:nvPr/>
        </p:nvCxnSpPr>
        <p:spPr bwMode="auto">
          <a:xfrm flipV="1">
            <a:off x="4303748" y="550354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6" idx="3"/>
          </p:cNvCxnSpPr>
          <p:nvPr/>
        </p:nvCxnSpPr>
        <p:spPr bwMode="auto">
          <a:xfrm flipH="1" flipV="1">
            <a:off x="4319101" y="585120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Rectangle 172"/>
          <p:cNvSpPr/>
          <p:nvPr/>
        </p:nvSpPr>
        <p:spPr>
          <a:xfrm>
            <a:off x="3953383" y="569050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74" name="Oval 173"/>
          <p:cNvSpPr>
            <a:spLocks noChangeAspect="1"/>
          </p:cNvSpPr>
          <p:nvPr/>
        </p:nvSpPr>
        <p:spPr bwMode="auto">
          <a:xfrm>
            <a:off x="3995060" y="542391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>
            <a:stCxn id="165" idx="2"/>
          </p:cNvCxnSpPr>
          <p:nvPr/>
        </p:nvCxnSpPr>
        <p:spPr bwMode="auto">
          <a:xfrm flipH="1" flipV="1">
            <a:off x="4320139" y="5847642"/>
            <a:ext cx="512564" cy="380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Oval 177"/>
          <p:cNvSpPr>
            <a:spLocks noChangeAspect="1"/>
          </p:cNvSpPr>
          <p:nvPr/>
        </p:nvSpPr>
        <p:spPr bwMode="auto">
          <a:xfrm flipV="1">
            <a:off x="6253833" y="53949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9" name="Oval 178"/>
          <p:cNvSpPr>
            <a:spLocks noChangeAspect="1"/>
          </p:cNvSpPr>
          <p:nvPr/>
        </p:nvSpPr>
        <p:spPr bwMode="auto">
          <a:xfrm flipV="1">
            <a:off x="6768183" y="61823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0" name="Oval 179"/>
          <p:cNvSpPr>
            <a:spLocks noChangeAspect="1"/>
          </p:cNvSpPr>
          <p:nvPr/>
        </p:nvSpPr>
        <p:spPr bwMode="auto">
          <a:xfrm flipV="1">
            <a:off x="6253833" y="635379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 bwMode="auto">
          <a:xfrm flipH="1">
            <a:off x="6331884" y="623697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>
            <a:stCxn id="179" idx="0"/>
          </p:cNvCxnSpPr>
          <p:nvPr/>
        </p:nvCxnSpPr>
        <p:spPr bwMode="auto">
          <a:xfrm flipH="1" flipV="1">
            <a:off x="6317594" y="547299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3" name="Oval 182"/>
          <p:cNvSpPr>
            <a:spLocks noChangeAspect="1"/>
          </p:cNvSpPr>
          <p:nvPr/>
        </p:nvSpPr>
        <p:spPr bwMode="auto">
          <a:xfrm flipV="1">
            <a:off x="6193508" y="579181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84" name="Straight Connector 183"/>
          <p:cNvCxnSpPr/>
          <p:nvPr/>
        </p:nvCxnSpPr>
        <p:spPr bwMode="auto">
          <a:xfrm flipV="1">
            <a:off x="6239228" y="550354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stCxn id="180" idx="3"/>
          </p:cNvCxnSpPr>
          <p:nvPr/>
        </p:nvCxnSpPr>
        <p:spPr bwMode="auto">
          <a:xfrm flipH="1" flipV="1">
            <a:off x="6254581" y="585120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Rectangle 185"/>
          <p:cNvSpPr/>
          <p:nvPr/>
        </p:nvSpPr>
        <p:spPr>
          <a:xfrm>
            <a:off x="5888863" y="569050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87" name="Oval 186"/>
          <p:cNvSpPr>
            <a:spLocks noChangeAspect="1"/>
          </p:cNvSpPr>
          <p:nvPr/>
        </p:nvSpPr>
        <p:spPr bwMode="auto">
          <a:xfrm>
            <a:off x="5930540" y="542391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/>
          <p:cNvCxnSpPr>
            <a:stCxn id="179" idx="2"/>
          </p:cNvCxnSpPr>
          <p:nvPr/>
        </p:nvCxnSpPr>
        <p:spPr bwMode="auto">
          <a:xfrm flipH="1" flipV="1">
            <a:off x="6255619" y="5847642"/>
            <a:ext cx="512564" cy="380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9" name="Oval 188"/>
          <p:cNvSpPr>
            <a:spLocks noChangeAspect="1"/>
          </p:cNvSpPr>
          <p:nvPr/>
        </p:nvSpPr>
        <p:spPr bwMode="auto">
          <a:xfrm>
            <a:off x="6183524" y="5657088"/>
            <a:ext cx="696468" cy="696468"/>
          </a:xfrm>
          <a:prstGeom prst="ellipse">
            <a:avLst/>
          </a:prstGeom>
          <a:noFill/>
          <a:ln w="12700">
            <a:solidFill>
              <a:srgbClr val="0000FF"/>
            </a:solidFill>
            <a:prstDash val="sysDash"/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 bwMode="auto">
          <a:xfrm>
            <a:off x="3390032" y="5722604"/>
            <a:ext cx="411480" cy="152416"/>
          </a:xfrm>
          <a:custGeom>
            <a:avLst/>
            <a:gdLst>
              <a:gd name="connsiteX0" fmla="*/ 0 w 411480"/>
              <a:gd name="connsiteY0" fmla="*/ 144796 h 152416"/>
              <a:gd name="connsiteX1" fmla="*/ 175260 w 411480"/>
              <a:gd name="connsiteY1" fmla="*/ 16 h 152416"/>
              <a:gd name="connsiteX2" fmla="*/ 411480 w 411480"/>
              <a:gd name="connsiteY2" fmla="*/ 152416 h 15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" h="152416">
                <a:moveTo>
                  <a:pt x="0" y="144796"/>
                </a:moveTo>
                <a:cubicBezTo>
                  <a:pt x="53340" y="71771"/>
                  <a:pt x="106680" y="-1254"/>
                  <a:pt x="175260" y="16"/>
                </a:cubicBezTo>
                <a:cubicBezTo>
                  <a:pt x="243840" y="1286"/>
                  <a:pt x="327660" y="76851"/>
                  <a:pt x="411480" y="15241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03447" y="5332065"/>
            <a:ext cx="538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flip</a:t>
            </a:r>
            <a:endParaRPr lang="en-US" dirty="0"/>
          </a:p>
        </p:txBody>
      </p:sp>
      <p:sp>
        <p:nvSpPr>
          <p:cNvPr id="190" name="Freeform 189"/>
          <p:cNvSpPr/>
          <p:nvPr/>
        </p:nvSpPr>
        <p:spPr bwMode="auto">
          <a:xfrm>
            <a:off x="5188352" y="5753084"/>
            <a:ext cx="411480" cy="152416"/>
          </a:xfrm>
          <a:custGeom>
            <a:avLst/>
            <a:gdLst>
              <a:gd name="connsiteX0" fmla="*/ 0 w 411480"/>
              <a:gd name="connsiteY0" fmla="*/ 144796 h 152416"/>
              <a:gd name="connsiteX1" fmla="*/ 175260 w 411480"/>
              <a:gd name="connsiteY1" fmla="*/ 16 h 152416"/>
              <a:gd name="connsiteX2" fmla="*/ 411480 w 411480"/>
              <a:gd name="connsiteY2" fmla="*/ 152416 h 15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" h="152416">
                <a:moveTo>
                  <a:pt x="0" y="144796"/>
                </a:moveTo>
                <a:cubicBezTo>
                  <a:pt x="53340" y="71771"/>
                  <a:pt x="106680" y="-1254"/>
                  <a:pt x="175260" y="16"/>
                </a:cubicBezTo>
                <a:cubicBezTo>
                  <a:pt x="243840" y="1286"/>
                  <a:pt x="327660" y="76851"/>
                  <a:pt x="411480" y="15241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966722" y="5202525"/>
            <a:ext cx="824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shrink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circle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96896" y="5546885"/>
            <a:ext cx="2019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000" kern="0" dirty="0">
                <a:solidFill>
                  <a:srgbClr val="0000FF"/>
                </a:solidFill>
                <a:latin typeface="Times New Roman"/>
              </a:rPr>
              <a:t>empty circle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 panose="05050102010706020507" pitchFamily="18" charset="2"/>
              </a:rPr>
              <a:t> </a:t>
            </a:r>
            <a:r>
              <a:rPr lang="en-US" sz="2000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Delaunay edge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95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0" r="59703"/>
          <a:stretch/>
        </p:blipFill>
        <p:spPr>
          <a:xfrm>
            <a:off x="4930140" y="3338322"/>
            <a:ext cx="1356360" cy="1293876"/>
          </a:xfrm>
          <a:prstGeom prst="rect">
            <a:avLst/>
          </a:prstGeom>
        </p:spPr>
      </p:pic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Pseudo Code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7018"/>
            <a:ext cx="4678774" cy="4831842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25"/>
          <a:stretch/>
        </p:blipFill>
        <p:spPr>
          <a:xfrm>
            <a:off x="4373880" y="4854702"/>
            <a:ext cx="1865376" cy="1293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963" y="1393698"/>
            <a:ext cx="4585799" cy="135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726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History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/>
              <a:t>The algorithm stores the history of the constructed triangles. This allows to easily locate the triangle containing a new point by following pointers.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Division of a triangle: 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Flip: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 flipV="1">
            <a:off x="2232865" y="279408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 flipV="1">
            <a:off x="2575765" y="372245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 flipV="1">
            <a:off x="1915365" y="368943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6" idx="3"/>
            <a:endCxn id="27" idx="6"/>
          </p:cNvCxnSpPr>
          <p:nvPr/>
        </p:nvCxnSpPr>
        <p:spPr bwMode="auto">
          <a:xfrm flipH="1" flipV="1">
            <a:off x="2006804" y="3735155"/>
            <a:ext cx="582352" cy="6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7" idx="4"/>
          </p:cNvCxnSpPr>
          <p:nvPr/>
        </p:nvCxnSpPr>
        <p:spPr bwMode="auto">
          <a:xfrm flipV="1">
            <a:off x="1961085" y="2859826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23" idx="4"/>
          </p:cNvCxnSpPr>
          <p:nvPr/>
        </p:nvCxnSpPr>
        <p:spPr bwMode="auto">
          <a:xfrm flipH="1" flipV="1">
            <a:off x="2278585" y="2794085"/>
            <a:ext cx="327455" cy="937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>
            <a:spLocks noChangeAspect="1"/>
          </p:cNvSpPr>
          <p:nvPr/>
        </p:nvSpPr>
        <p:spPr bwMode="auto">
          <a:xfrm flipV="1">
            <a:off x="3942603" y="279884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 bwMode="auto">
          <a:xfrm flipV="1">
            <a:off x="4285503" y="372721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 bwMode="auto">
          <a:xfrm flipV="1">
            <a:off x="3625103" y="369419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59" idx="3"/>
            <a:endCxn id="60" idx="6"/>
          </p:cNvCxnSpPr>
          <p:nvPr/>
        </p:nvCxnSpPr>
        <p:spPr bwMode="auto">
          <a:xfrm flipH="1" flipV="1">
            <a:off x="3716542" y="3739917"/>
            <a:ext cx="582352" cy="6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60" idx="4"/>
          </p:cNvCxnSpPr>
          <p:nvPr/>
        </p:nvCxnSpPr>
        <p:spPr bwMode="auto">
          <a:xfrm flipV="1">
            <a:off x="3670823" y="2864588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endCxn id="57" idx="4"/>
          </p:cNvCxnSpPr>
          <p:nvPr/>
        </p:nvCxnSpPr>
        <p:spPr bwMode="auto">
          <a:xfrm flipH="1" flipV="1">
            <a:off x="3988323" y="2798847"/>
            <a:ext cx="327455" cy="937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Oval 63"/>
          <p:cNvSpPr>
            <a:spLocks noChangeAspect="1"/>
          </p:cNvSpPr>
          <p:nvPr/>
        </p:nvSpPr>
        <p:spPr bwMode="auto">
          <a:xfrm flipV="1">
            <a:off x="3973718" y="3271922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4"/>
            <a:endCxn id="57" idx="0"/>
          </p:cNvCxnSpPr>
          <p:nvPr/>
        </p:nvCxnSpPr>
        <p:spPr bwMode="auto">
          <a:xfrm flipH="1" flipV="1">
            <a:off x="3988323" y="2890287"/>
            <a:ext cx="31115" cy="381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0" idx="5"/>
            <a:endCxn id="64" idx="1"/>
          </p:cNvCxnSpPr>
          <p:nvPr/>
        </p:nvCxnSpPr>
        <p:spPr bwMode="auto">
          <a:xfrm flipV="1">
            <a:off x="3703151" y="3349971"/>
            <a:ext cx="283958" cy="357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59" idx="3"/>
            <a:endCxn id="64" idx="7"/>
          </p:cNvCxnSpPr>
          <p:nvPr/>
        </p:nvCxnSpPr>
        <p:spPr bwMode="auto">
          <a:xfrm flipH="1" flipV="1">
            <a:off x="4051766" y="3349971"/>
            <a:ext cx="247128" cy="3906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Freeform 8"/>
          <p:cNvSpPr/>
          <p:nvPr/>
        </p:nvSpPr>
        <p:spPr bwMode="auto">
          <a:xfrm>
            <a:off x="2324099" y="3054544"/>
            <a:ext cx="1624013" cy="287246"/>
          </a:xfrm>
          <a:custGeom>
            <a:avLst/>
            <a:gdLst>
              <a:gd name="connsiteX0" fmla="*/ 0 w 1581150"/>
              <a:gd name="connsiteY0" fmla="*/ 253908 h 253908"/>
              <a:gd name="connsiteX1" fmla="*/ 533400 w 1581150"/>
              <a:gd name="connsiteY1" fmla="*/ 1496 h 253908"/>
              <a:gd name="connsiteX2" fmla="*/ 1581150 w 1581150"/>
              <a:gd name="connsiteY2" fmla="*/ 168183 h 25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53908">
                <a:moveTo>
                  <a:pt x="0" y="253908"/>
                </a:moveTo>
                <a:cubicBezTo>
                  <a:pt x="134937" y="134845"/>
                  <a:pt x="269875" y="15783"/>
                  <a:pt x="533400" y="1496"/>
                </a:cubicBezTo>
                <a:cubicBezTo>
                  <a:pt x="796925" y="-12791"/>
                  <a:pt x="1189037" y="77696"/>
                  <a:pt x="1581150" y="16818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 bwMode="auto">
          <a:xfrm>
            <a:off x="2314575" y="3346552"/>
            <a:ext cx="1619250" cy="627121"/>
          </a:xfrm>
          <a:custGeom>
            <a:avLst/>
            <a:gdLst>
              <a:gd name="connsiteX0" fmla="*/ 0 w 1619250"/>
              <a:gd name="connsiteY0" fmla="*/ 0 h 627121"/>
              <a:gd name="connsiteX1" fmla="*/ 1128713 w 1619250"/>
              <a:gd name="connsiteY1" fmla="*/ 619125 h 627121"/>
              <a:gd name="connsiteX2" fmla="*/ 1619250 w 1619250"/>
              <a:gd name="connsiteY2" fmla="*/ 295275 h 62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0" h="627121">
                <a:moveTo>
                  <a:pt x="0" y="0"/>
                </a:moveTo>
                <a:cubicBezTo>
                  <a:pt x="429419" y="284956"/>
                  <a:pt x="858838" y="569912"/>
                  <a:pt x="1128713" y="619125"/>
                </a:cubicBezTo>
                <a:cubicBezTo>
                  <a:pt x="1398588" y="668338"/>
                  <a:pt x="1508919" y="481806"/>
                  <a:pt x="1619250" y="295275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2319338" y="2778797"/>
            <a:ext cx="1762125" cy="562993"/>
          </a:xfrm>
          <a:custGeom>
            <a:avLst/>
            <a:gdLst>
              <a:gd name="connsiteX0" fmla="*/ 0 w 1762125"/>
              <a:gd name="connsiteY0" fmla="*/ 562993 h 562993"/>
              <a:gd name="connsiteX1" fmla="*/ 266700 w 1762125"/>
              <a:gd name="connsiteY1" fmla="*/ 162943 h 562993"/>
              <a:gd name="connsiteX2" fmla="*/ 1076325 w 1762125"/>
              <a:gd name="connsiteY2" fmla="*/ 10543 h 562993"/>
              <a:gd name="connsiteX3" fmla="*/ 1762125 w 1762125"/>
              <a:gd name="connsiteY3" fmla="*/ 429643 h 562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2125" h="562993">
                <a:moveTo>
                  <a:pt x="0" y="562993"/>
                </a:moveTo>
                <a:cubicBezTo>
                  <a:pt x="43656" y="409005"/>
                  <a:pt x="87313" y="255018"/>
                  <a:pt x="266700" y="162943"/>
                </a:cubicBezTo>
                <a:cubicBezTo>
                  <a:pt x="446087" y="70868"/>
                  <a:pt x="827087" y="-33907"/>
                  <a:pt x="1076325" y="10543"/>
                </a:cubicBezTo>
                <a:cubicBezTo>
                  <a:pt x="1325563" y="54993"/>
                  <a:pt x="1543844" y="242318"/>
                  <a:pt x="1762125" y="42964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15248" y="2781988"/>
            <a:ext cx="3786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>
                <a:solidFill>
                  <a:srgbClr val="33CC33"/>
                </a:solidFill>
                <a:latin typeface="Times New Roman"/>
              </a:rPr>
              <a:t>Store pointers from the old triangle</a:t>
            </a:r>
            <a:br>
              <a:rPr lang="en-US" sz="2000" kern="0" dirty="0">
                <a:solidFill>
                  <a:srgbClr val="33CC33"/>
                </a:solidFill>
                <a:latin typeface="Times New Roman"/>
              </a:rPr>
            </a:br>
            <a:r>
              <a:rPr lang="en-US" sz="2000" kern="0" dirty="0">
                <a:solidFill>
                  <a:srgbClr val="33CC33"/>
                </a:solidFill>
                <a:latin typeface="Times New Roman"/>
              </a:rPr>
              <a:t>to the three new triangles.</a:t>
            </a: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 flipV="1">
            <a:off x="1752704" y="562050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 flipV="1">
            <a:off x="1502768" y="526084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stCxn id="69" idx="3"/>
            <a:endCxn id="70" idx="7"/>
          </p:cNvCxnSpPr>
          <p:nvPr/>
        </p:nvCxnSpPr>
        <p:spPr bwMode="auto">
          <a:xfrm flipH="1" flipV="1">
            <a:off x="1580816" y="5338894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1561613" y="4894698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endCxn id="108" idx="5"/>
          </p:cNvCxnSpPr>
          <p:nvPr/>
        </p:nvCxnSpPr>
        <p:spPr bwMode="auto">
          <a:xfrm flipV="1">
            <a:off x="1804501" y="4869424"/>
            <a:ext cx="638328" cy="784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69" idx="6"/>
          </p:cNvCxnSpPr>
          <p:nvPr/>
        </p:nvCxnSpPr>
        <p:spPr bwMode="auto">
          <a:xfrm flipV="1">
            <a:off x="1844143" y="5226916"/>
            <a:ext cx="541382" cy="439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Oval 102"/>
          <p:cNvSpPr>
            <a:spLocks noChangeAspect="1"/>
          </p:cNvSpPr>
          <p:nvPr/>
        </p:nvSpPr>
        <p:spPr bwMode="auto">
          <a:xfrm flipV="1">
            <a:off x="2331290" y="52135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2377010" y="4925251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Oval 107"/>
          <p:cNvSpPr>
            <a:spLocks noChangeAspect="1"/>
          </p:cNvSpPr>
          <p:nvPr/>
        </p:nvSpPr>
        <p:spPr bwMode="auto">
          <a:xfrm flipV="1">
            <a:off x="2364781" y="48560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 bwMode="auto">
          <a:xfrm flipV="1">
            <a:off x="3962504" y="567289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 bwMode="auto">
          <a:xfrm flipV="1">
            <a:off x="3712568" y="53132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11" name="Straight Connector 110"/>
          <p:cNvCxnSpPr>
            <a:stCxn id="109" idx="3"/>
            <a:endCxn id="110" idx="7"/>
          </p:cNvCxnSpPr>
          <p:nvPr/>
        </p:nvCxnSpPr>
        <p:spPr bwMode="auto">
          <a:xfrm flipH="1" flipV="1">
            <a:off x="3790616" y="5391282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3771413" y="4947086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110" idx="6"/>
            <a:endCxn id="115" idx="2"/>
          </p:cNvCxnSpPr>
          <p:nvPr/>
        </p:nvCxnSpPr>
        <p:spPr bwMode="auto">
          <a:xfrm flipV="1">
            <a:off x="3804007" y="5311632"/>
            <a:ext cx="737083" cy="473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109" idx="6"/>
          </p:cNvCxnSpPr>
          <p:nvPr/>
        </p:nvCxnSpPr>
        <p:spPr bwMode="auto">
          <a:xfrm flipV="1">
            <a:off x="4053943" y="5279304"/>
            <a:ext cx="541382" cy="439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Oval 114"/>
          <p:cNvSpPr>
            <a:spLocks noChangeAspect="1"/>
          </p:cNvSpPr>
          <p:nvPr/>
        </p:nvSpPr>
        <p:spPr bwMode="auto">
          <a:xfrm flipV="1">
            <a:off x="4541090" y="5265912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/>
          <p:nvPr/>
        </p:nvCxnSpPr>
        <p:spPr bwMode="auto">
          <a:xfrm flipV="1">
            <a:off x="4586810" y="4977639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>
            <a:spLocks noChangeAspect="1"/>
          </p:cNvSpPr>
          <p:nvPr/>
        </p:nvSpPr>
        <p:spPr bwMode="auto">
          <a:xfrm flipV="1">
            <a:off x="4574581" y="4908421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872398" y="4989654"/>
            <a:ext cx="4028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>
                <a:solidFill>
                  <a:srgbClr val="33CC33"/>
                </a:solidFill>
                <a:latin typeface="Times New Roman"/>
              </a:rPr>
              <a:t>Store pointers from both old triangles</a:t>
            </a:r>
            <a:br>
              <a:rPr lang="en-US" sz="2000" kern="0" dirty="0">
                <a:solidFill>
                  <a:srgbClr val="33CC33"/>
                </a:solidFill>
                <a:latin typeface="Times New Roman"/>
              </a:rPr>
            </a:br>
            <a:r>
              <a:rPr lang="en-US" sz="2000" kern="0" dirty="0">
                <a:solidFill>
                  <a:srgbClr val="33CC33"/>
                </a:solidFill>
                <a:latin typeface="Times New Roman"/>
              </a:rPr>
              <a:t>to both new triangles.</a:t>
            </a:r>
          </a:p>
        </p:txBody>
      </p:sp>
      <p:sp>
        <p:nvSpPr>
          <p:cNvPr id="19" name="Freeform 18"/>
          <p:cNvSpPr/>
          <p:nvPr/>
        </p:nvSpPr>
        <p:spPr bwMode="auto">
          <a:xfrm>
            <a:off x="1971675" y="4559061"/>
            <a:ext cx="2352675" cy="647495"/>
          </a:xfrm>
          <a:custGeom>
            <a:avLst/>
            <a:gdLst>
              <a:gd name="connsiteX0" fmla="*/ 0 w 2352675"/>
              <a:gd name="connsiteY0" fmla="*/ 647495 h 647495"/>
              <a:gd name="connsiteX1" fmla="*/ 466725 w 2352675"/>
              <a:gd name="connsiteY1" fmla="*/ 28370 h 647495"/>
              <a:gd name="connsiteX2" fmla="*/ 1662113 w 2352675"/>
              <a:gd name="connsiteY2" fmla="*/ 156957 h 647495"/>
              <a:gd name="connsiteX3" fmla="*/ 2352675 w 2352675"/>
              <a:gd name="connsiteY3" fmla="*/ 623682 h 647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2675" h="647495">
                <a:moveTo>
                  <a:pt x="0" y="647495"/>
                </a:moveTo>
                <a:cubicBezTo>
                  <a:pt x="94853" y="378810"/>
                  <a:pt x="189706" y="110126"/>
                  <a:pt x="466725" y="28370"/>
                </a:cubicBezTo>
                <a:cubicBezTo>
                  <a:pt x="743744" y="-53386"/>
                  <a:pt x="1347788" y="57738"/>
                  <a:pt x="1662113" y="156957"/>
                </a:cubicBezTo>
                <a:cubicBezTo>
                  <a:pt x="1976438" y="256176"/>
                  <a:pt x="2164556" y="439929"/>
                  <a:pt x="2352675" y="623682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2252663" y="4782685"/>
            <a:ext cx="1971675" cy="466733"/>
          </a:xfrm>
          <a:custGeom>
            <a:avLst/>
            <a:gdLst>
              <a:gd name="connsiteX0" fmla="*/ 0 w 1971675"/>
              <a:gd name="connsiteY0" fmla="*/ 457208 h 466733"/>
              <a:gd name="connsiteX1" fmla="*/ 800100 w 1971675"/>
              <a:gd name="connsiteY1" fmla="*/ 8 h 466733"/>
              <a:gd name="connsiteX2" fmla="*/ 1971675 w 1971675"/>
              <a:gd name="connsiteY2" fmla="*/ 466733 h 46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1675" h="466733">
                <a:moveTo>
                  <a:pt x="0" y="457208"/>
                </a:moveTo>
                <a:cubicBezTo>
                  <a:pt x="235744" y="227814"/>
                  <a:pt x="471488" y="-1579"/>
                  <a:pt x="800100" y="8"/>
                </a:cubicBezTo>
                <a:cubicBezTo>
                  <a:pt x="1128712" y="1595"/>
                  <a:pt x="1550193" y="234164"/>
                  <a:pt x="1971675" y="46673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1962150" y="5216081"/>
            <a:ext cx="2109788" cy="503121"/>
          </a:xfrm>
          <a:custGeom>
            <a:avLst/>
            <a:gdLst>
              <a:gd name="connsiteX0" fmla="*/ 0 w 2109788"/>
              <a:gd name="connsiteY0" fmla="*/ 0 h 503121"/>
              <a:gd name="connsiteX1" fmla="*/ 590550 w 2109788"/>
              <a:gd name="connsiteY1" fmla="*/ 490537 h 503121"/>
              <a:gd name="connsiteX2" fmla="*/ 2109788 w 2109788"/>
              <a:gd name="connsiteY2" fmla="*/ 309562 h 50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9788" h="503121">
                <a:moveTo>
                  <a:pt x="0" y="0"/>
                </a:moveTo>
                <a:cubicBezTo>
                  <a:pt x="119459" y="219471"/>
                  <a:pt x="238919" y="438943"/>
                  <a:pt x="590550" y="490537"/>
                </a:cubicBezTo>
                <a:cubicBezTo>
                  <a:pt x="942181" y="542131"/>
                  <a:pt x="1525984" y="425846"/>
                  <a:pt x="2109788" y="309562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 bwMode="auto">
          <a:xfrm>
            <a:off x="2256092" y="5244656"/>
            <a:ext cx="1796796" cy="309661"/>
          </a:xfrm>
          <a:custGeom>
            <a:avLst/>
            <a:gdLst>
              <a:gd name="connsiteX0" fmla="*/ 1333 w 1796796"/>
              <a:gd name="connsiteY0" fmla="*/ 0 h 309661"/>
              <a:gd name="connsiteX1" fmla="*/ 229933 w 1796796"/>
              <a:gd name="connsiteY1" fmla="*/ 290512 h 309661"/>
              <a:gd name="connsiteX2" fmla="*/ 1430083 w 1796796"/>
              <a:gd name="connsiteY2" fmla="*/ 271462 h 309661"/>
              <a:gd name="connsiteX3" fmla="*/ 1796796 w 1796796"/>
              <a:gd name="connsiteY3" fmla="*/ 185737 h 3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6796" h="309661">
                <a:moveTo>
                  <a:pt x="1333" y="0"/>
                </a:moveTo>
                <a:cubicBezTo>
                  <a:pt x="-3430" y="122634"/>
                  <a:pt x="-8192" y="245268"/>
                  <a:pt x="229933" y="290512"/>
                </a:cubicBezTo>
                <a:cubicBezTo>
                  <a:pt x="468058" y="335756"/>
                  <a:pt x="1168939" y="288924"/>
                  <a:pt x="1430083" y="271462"/>
                </a:cubicBezTo>
                <a:cubicBezTo>
                  <a:pt x="1691227" y="254000"/>
                  <a:pt x="1744011" y="219868"/>
                  <a:pt x="1796796" y="185737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17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DT and 3D CH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/>
              <a:t>Theorem: </a:t>
            </a: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={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with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,0)</a:t>
            </a:r>
            <a:r>
              <a:rPr lang="en-US" sz="2000" dirty="0"/>
              <a:t>. 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30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a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/>
              <a:t> onto the paraboloid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</a:t>
            </a:r>
            <a:r>
              <a:rPr lang="en-US" sz="2000" i="1" dirty="0">
                <a:solidFill>
                  <a:srgbClr val="008380"/>
                </a:solidFill>
              </a:rPr>
              <a:t>x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y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/>
              <a:t>. Then </a:t>
            </a:r>
            <a:r>
              <a:rPr lang="en-US" sz="2000" dirty="0">
                <a:solidFill>
                  <a:srgbClr val="008380"/>
                </a:solidFill>
              </a:rPr>
              <a:t>DT(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/>
              <a:t> is the orthogonal projection onto the plane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</a:t>
            </a:r>
            <a:r>
              <a:rPr lang="en-US" sz="2000" dirty="0"/>
              <a:t> of the lower convex hull of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*={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i="1" baseline="-25000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9" t="69300" r="21684" b="8776"/>
          <a:stretch/>
        </p:blipFill>
        <p:spPr bwMode="auto">
          <a:xfrm>
            <a:off x="5036692" y="5076749"/>
            <a:ext cx="2446758" cy="93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7" t="6956" r="2069" b="8511"/>
          <a:stretch/>
        </p:blipFill>
        <p:spPr bwMode="auto">
          <a:xfrm>
            <a:off x="5061241" y="2428646"/>
            <a:ext cx="3212249" cy="3584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tx1"/>
                </a:solidFill>
              </a:rPr>
              <a:t>Pictures generated with Hull2VD tool available at http://www.cs.mtu.edu/~shene/NSF-2/DM2-BETA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0589" y="531654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8380"/>
                </a:solidFill>
              </a:rPr>
              <a:t>P</a:t>
            </a:r>
            <a:endParaRPr lang="en-US" sz="2000" dirty="0"/>
          </a:p>
        </p:txBody>
      </p:sp>
      <p:sp>
        <p:nvSpPr>
          <p:cNvPr id="68" name="Rectangle 67"/>
          <p:cNvSpPr/>
          <p:nvPr/>
        </p:nvSpPr>
        <p:spPr>
          <a:xfrm>
            <a:off x="8307934" y="3398741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8380"/>
                </a:solidFill>
              </a:rPr>
              <a:t>P*</a:t>
            </a:r>
            <a:endParaRPr lang="en-US" sz="2000" dirty="0"/>
          </a:p>
        </p:txBody>
      </p: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1829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DT and 3D CH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/>
              <a:t>Theorem: </a:t>
            </a: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={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with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,0)</a:t>
            </a:r>
            <a:r>
              <a:rPr lang="en-US" sz="2000" dirty="0"/>
              <a:t>. Let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a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/>
              <a:t> onto the paraboloid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</a:t>
            </a:r>
            <a:r>
              <a:rPr lang="en-US" sz="2000" i="1" dirty="0">
                <a:solidFill>
                  <a:srgbClr val="008380"/>
                </a:solidFill>
              </a:rPr>
              <a:t>x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y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/>
              <a:t>. Then </a:t>
            </a:r>
            <a:r>
              <a:rPr lang="en-US" sz="2000" dirty="0">
                <a:solidFill>
                  <a:srgbClr val="008380"/>
                </a:solidFill>
              </a:rPr>
              <a:t>DT(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/>
              <a:t> is the orthogonal projection onto the plane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</a:t>
            </a:r>
            <a:r>
              <a:rPr lang="en-US" sz="2000" dirty="0"/>
              <a:t> of the lower convex hull of </a:t>
            </a:r>
            <a:r>
              <a:rPr lang="en-US" sz="2000" i="1" dirty="0">
                <a:solidFill>
                  <a:srgbClr val="008380"/>
                </a:solidFill>
              </a:rPr>
              <a:t>P’</a:t>
            </a:r>
            <a:r>
              <a:rPr lang="en-US" sz="2000" dirty="0">
                <a:solidFill>
                  <a:srgbClr val="008380"/>
                </a:solidFill>
              </a:rPr>
              <a:t>={</a:t>
            </a:r>
            <a:r>
              <a:rPr lang="en-US" sz="2000" i="1" dirty="0">
                <a:solidFill>
                  <a:srgbClr val="008380"/>
                </a:solidFill>
              </a:rPr>
              <a:t>p’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i="1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9" t="69300" r="21684" b="8776"/>
          <a:stretch/>
        </p:blipFill>
        <p:spPr bwMode="auto">
          <a:xfrm>
            <a:off x="5036692" y="5076749"/>
            <a:ext cx="2446758" cy="93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7" t="6956" r="2069" b="8511"/>
          <a:stretch/>
        </p:blipFill>
        <p:spPr bwMode="auto">
          <a:xfrm>
            <a:off x="5061241" y="2428646"/>
            <a:ext cx="3212249" cy="3584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tx1"/>
                </a:solidFill>
              </a:rPr>
              <a:t>Pictures generated with Hull2VD tool available at http://www.cs.mtu.edu/~shene/NSF-2/DM2-BETA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t="14044" r="19379" b="24517"/>
          <a:stretch/>
        </p:blipFill>
        <p:spPr bwMode="auto">
          <a:xfrm>
            <a:off x="899769" y="3332975"/>
            <a:ext cx="2296970" cy="238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3" t="5389" r="4141" b="10371"/>
          <a:stretch/>
        </p:blipFill>
        <p:spPr bwMode="auto">
          <a:xfrm>
            <a:off x="5084064" y="2428065"/>
            <a:ext cx="3050439" cy="3497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5123" r="1931" b="10902"/>
          <a:stretch/>
        </p:blipFill>
        <p:spPr bwMode="auto">
          <a:xfrm>
            <a:off x="5108084" y="2406701"/>
            <a:ext cx="3122704" cy="349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8192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DT and 3D CH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/>
              <a:t>Theorem: </a:t>
            </a: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={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with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,0)</a:t>
            </a:r>
            <a:r>
              <a:rPr lang="en-US" sz="2000" dirty="0"/>
              <a:t>. Let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a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/>
              <a:t> onto the paraboloid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</a:t>
            </a:r>
            <a:r>
              <a:rPr lang="en-US" sz="2000" i="1" dirty="0">
                <a:solidFill>
                  <a:srgbClr val="008380"/>
                </a:solidFill>
              </a:rPr>
              <a:t>x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y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/>
              <a:t>. Then </a:t>
            </a:r>
            <a:r>
              <a:rPr lang="en-US" sz="2000" dirty="0">
                <a:solidFill>
                  <a:srgbClr val="008380"/>
                </a:solidFill>
              </a:rPr>
              <a:t>DT(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/>
              <a:t> is the orthogonal projection onto the plane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</a:t>
            </a:r>
            <a:r>
              <a:rPr lang="en-US" sz="2000" dirty="0"/>
              <a:t> of the lower convex hull of </a:t>
            </a:r>
            <a:r>
              <a:rPr lang="en-US" sz="2000" i="1" dirty="0">
                <a:solidFill>
                  <a:srgbClr val="008380"/>
                </a:solidFill>
              </a:rPr>
              <a:t>P’</a:t>
            </a:r>
            <a:r>
              <a:rPr lang="en-US" sz="2000" dirty="0">
                <a:solidFill>
                  <a:srgbClr val="008380"/>
                </a:solidFill>
              </a:rPr>
              <a:t>={</a:t>
            </a:r>
            <a:r>
              <a:rPr lang="en-US" sz="2000" i="1" dirty="0">
                <a:solidFill>
                  <a:srgbClr val="008380"/>
                </a:solidFill>
              </a:rPr>
              <a:t>p’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i="1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tx1"/>
                </a:solidFill>
              </a:rPr>
              <a:t>Pictures generated with Hull2VD tool available at http://www.cs.mtu.edu/~shene/NSF-2/DM2-BETA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t="14044" r="19379" b="24517"/>
          <a:stretch/>
        </p:blipFill>
        <p:spPr bwMode="auto">
          <a:xfrm>
            <a:off x="899769" y="3332975"/>
            <a:ext cx="2296970" cy="238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5653" r="2556" b="10637"/>
          <a:stretch/>
        </p:blipFill>
        <p:spPr bwMode="auto">
          <a:xfrm>
            <a:off x="4401015" y="2442287"/>
            <a:ext cx="3791414" cy="346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066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Connector 87"/>
          <p:cNvCxnSpPr>
            <a:stCxn id="13" idx="2"/>
          </p:cNvCxnSpPr>
          <p:nvPr/>
        </p:nvCxnSpPr>
        <p:spPr bwMode="auto">
          <a:xfrm flipH="1" flipV="1">
            <a:off x="3435021" y="4213178"/>
            <a:ext cx="312412" cy="1135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14" idx="1"/>
          </p:cNvCxnSpPr>
          <p:nvPr/>
        </p:nvCxnSpPr>
        <p:spPr bwMode="auto">
          <a:xfrm flipH="1">
            <a:off x="4531986" y="4464562"/>
            <a:ext cx="151747" cy="2343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14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15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9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13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1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1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16" idx="4"/>
          </p:cNvCxnSpPr>
          <p:nvPr/>
        </p:nvCxnSpPr>
        <p:spPr bwMode="auto">
          <a:xfrm flipH="1">
            <a:off x="3434323" y="3707372"/>
            <a:ext cx="275385" cy="468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9" idx="5"/>
            <a:endCxn id="16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endCxn id="18" idx="5"/>
          </p:cNvCxnSpPr>
          <p:nvPr/>
        </p:nvCxnSpPr>
        <p:spPr bwMode="auto">
          <a:xfrm flipH="1">
            <a:off x="3569959" y="4736073"/>
            <a:ext cx="120700" cy="5486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11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19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7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19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7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9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17" idx="2"/>
          </p:cNvCxnSpPr>
          <p:nvPr/>
        </p:nvCxnSpPr>
        <p:spPr bwMode="auto">
          <a:xfrm flipH="1">
            <a:off x="4012872" y="5050584"/>
            <a:ext cx="471909" cy="388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15" idx="1"/>
          </p:cNvCxnSpPr>
          <p:nvPr/>
        </p:nvCxnSpPr>
        <p:spPr bwMode="auto">
          <a:xfrm flipH="1">
            <a:off x="4027159" y="4435426"/>
            <a:ext cx="129898" cy="6350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2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2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12" idx="0"/>
          </p:cNvCxnSpPr>
          <p:nvPr/>
        </p:nvCxnSpPr>
        <p:spPr bwMode="auto">
          <a:xfrm flipH="1">
            <a:off x="4184324" y="3894790"/>
            <a:ext cx="401964" cy="508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14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14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17" idx="4"/>
          </p:cNvCxnSpPr>
          <p:nvPr/>
        </p:nvCxnSpPr>
        <p:spPr bwMode="auto">
          <a:xfrm flipH="1">
            <a:off x="4521294" y="4694331"/>
            <a:ext cx="2522" cy="3197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20" idx="3"/>
          </p:cNvCxnSpPr>
          <p:nvPr/>
        </p:nvCxnSpPr>
        <p:spPr bwMode="auto">
          <a:xfrm>
            <a:off x="4190441" y="4380006"/>
            <a:ext cx="318480" cy="2884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2/27/20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Triangulation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⊆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be a finite set of points in the plane.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/>
                  <a:t>A </a:t>
                </a:r>
                <a:r>
                  <a:rPr lang="en-US" sz="2000" b="1" dirty="0"/>
                  <a:t>triangulation of </a:t>
                </a:r>
                <a:r>
                  <a:rPr lang="en-US" sz="2000" b="1" i="1" dirty="0"/>
                  <a:t>P</a:t>
                </a:r>
                <a:r>
                  <a:rPr lang="en-US" sz="2000" b="1" dirty="0"/>
                  <a:t> </a:t>
                </a:r>
                <a:r>
                  <a:rPr lang="en-US" sz="2000" dirty="0"/>
                  <a:t>is a simple, plane (i.e., planar embedded), connected graph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T</a:t>
                </a:r>
                <a:r>
                  <a:rPr lang="en-US" sz="2000" dirty="0">
                    <a:solidFill>
                      <a:srgbClr val="008380"/>
                    </a:solidFill>
                  </a:rPr>
                  <a:t>=(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P</a:t>
                </a:r>
                <a:r>
                  <a:rPr lang="en-US" sz="2000" dirty="0">
                    <a:solidFill>
                      <a:srgbClr val="008380"/>
                    </a:solidFill>
                  </a:rPr>
                  <a:t>,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>
                    <a:solidFill>
                      <a:srgbClr val="008380"/>
                    </a:solidFill>
                  </a:rPr>
                  <a:t>) </a:t>
                </a:r>
                <a:r>
                  <a:rPr lang="en-US" sz="2000" dirty="0"/>
                  <a:t>such that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/>
                  <a:t>every edge in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/>
                  <a:t> is a line segment,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/>
                  <a:t>the outer face is bounded by edges of </a:t>
                </a:r>
                <a:r>
                  <a:rPr lang="en-US" sz="2000" dirty="0">
                    <a:solidFill>
                      <a:srgbClr val="008380"/>
                    </a:solidFill>
                  </a:rPr>
                  <a:t>CH(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P</a:t>
                </a:r>
                <a:r>
                  <a:rPr lang="en-US" sz="2000" dirty="0">
                    <a:solidFill>
                      <a:srgbClr val="008380"/>
                    </a:solidFill>
                  </a:rPr>
                  <a:t>)</a:t>
                </a:r>
                <a:r>
                  <a:rPr lang="en-US" sz="2000" dirty="0"/>
                  <a:t>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/>
                  <a:t>all inner faces are triangles.</a:t>
                </a:r>
              </a:p>
            </p:txBody>
          </p:sp>
        </mc:Choice>
        <mc:Fallback xmlns=""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  <a:blipFill rotWithShape="1">
                <a:blip r:embed="rId3"/>
                <a:stretch>
                  <a:fillRect l="-706" t="-3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 flipV="1">
            <a:off x="4498227" y="465772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629107" y="3533242"/>
            <a:ext cx="3291840" cy="321868"/>
          </a:xfrm>
          <a:prstGeom prst="rect">
            <a:avLst/>
          </a:prstGeom>
          <a:solidFill>
            <a:srgbClr val="9900CC">
              <a:alpha val="30000"/>
            </a:srgbClr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693725" y="4541521"/>
            <a:ext cx="2817571" cy="321868"/>
          </a:xfrm>
          <a:prstGeom prst="rect">
            <a:avLst/>
          </a:prstGeom>
          <a:solidFill>
            <a:srgbClr val="9900CC">
              <a:alpha val="30000"/>
            </a:srgbClr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DT and 3D CH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/>
              <a:t>Theorem: </a:t>
            </a: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={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with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,0)</a:t>
            </a:r>
            <a:r>
              <a:rPr lang="en-US" sz="2000" dirty="0"/>
              <a:t>. Let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a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/>
              <a:t> onto the paraboloid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</a:t>
            </a:r>
            <a:r>
              <a:rPr lang="en-US" sz="2000" i="1" dirty="0">
                <a:solidFill>
                  <a:srgbClr val="008380"/>
                </a:solidFill>
              </a:rPr>
              <a:t>x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i="1" dirty="0">
                <a:solidFill>
                  <a:srgbClr val="008380"/>
                </a:solidFill>
              </a:rPr>
              <a:t> y</a:t>
            </a:r>
            <a:r>
              <a:rPr lang="en-US" sz="2000" i="1" baseline="30000" dirty="0">
                <a:solidFill>
                  <a:srgbClr val="008380"/>
                </a:solidFill>
              </a:rPr>
              <a:t>2</a:t>
            </a:r>
            <a:r>
              <a:rPr lang="en-US" sz="2000" dirty="0"/>
              <a:t>. Then </a:t>
            </a:r>
            <a:r>
              <a:rPr lang="en-US" sz="2000" dirty="0">
                <a:solidFill>
                  <a:srgbClr val="008380"/>
                </a:solidFill>
              </a:rPr>
              <a:t>DT(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/>
              <a:t> is the orthogonal projection onto the plane </a:t>
            </a:r>
            <a:r>
              <a:rPr lang="en-US" sz="2000" i="1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</a:t>
            </a:r>
            <a:r>
              <a:rPr lang="en-US" sz="2000" dirty="0"/>
              <a:t> of the lower convex hull of </a:t>
            </a:r>
            <a:r>
              <a:rPr lang="en-US" sz="2000" i="1" dirty="0">
                <a:solidFill>
                  <a:srgbClr val="008380"/>
                </a:solidFill>
              </a:rPr>
              <a:t>P’</a:t>
            </a:r>
            <a:r>
              <a:rPr lang="en-US" sz="2000" dirty="0">
                <a:solidFill>
                  <a:srgbClr val="008380"/>
                </a:solidFill>
              </a:rPr>
              <a:t>={</a:t>
            </a:r>
            <a:r>
              <a:rPr lang="en-US" sz="2000" i="1" dirty="0">
                <a:solidFill>
                  <a:srgbClr val="008380"/>
                </a:solidFill>
              </a:rPr>
              <a:t>p’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i="1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/>
              <a:t>.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Slide adapted from slides by Vera Sacristan.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5653" r="2556" b="10637"/>
          <a:stretch/>
        </p:blipFill>
        <p:spPr bwMode="auto">
          <a:xfrm>
            <a:off x="4401015" y="2442287"/>
            <a:ext cx="3791414" cy="346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48007" y="2682538"/>
            <a:ext cx="3697224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form a (triangular) face of </a:t>
            </a:r>
            <a:r>
              <a:rPr lang="en-US" sz="2000" dirty="0">
                <a:solidFill>
                  <a:srgbClr val="008380"/>
                </a:solidFill>
              </a:rPr>
              <a:t>LCH(</a:t>
            </a:r>
            <a:r>
              <a:rPr lang="en-US" sz="2000" i="1" dirty="0">
                <a:solidFill>
                  <a:srgbClr val="008380"/>
                </a:solidFill>
              </a:rPr>
              <a:t>P’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kern="0" dirty="0">
                <a:solidFill>
                  <a:srgbClr val="008380"/>
                </a:solidFill>
                <a:sym typeface="Symbol"/>
              </a:rPr>
              <a:t>	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/>
              <a:t>The plane through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p’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leaves all remaining points of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/>
              <a:t> above it</a:t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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/>
              <a:t>The circle through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leaves all remaining points of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/>
              <a:t> in its exterior</a:t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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form a triangle of </a:t>
            </a:r>
            <a:r>
              <a:rPr lang="en-US" sz="2000" dirty="0">
                <a:solidFill>
                  <a:srgbClr val="008380"/>
                </a:solidFill>
              </a:rPr>
              <a:t>DT(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5123" r="1931" b="10902"/>
          <a:stretch/>
        </p:blipFill>
        <p:spPr bwMode="auto">
          <a:xfrm>
            <a:off x="5108084" y="2406701"/>
            <a:ext cx="3122704" cy="349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urved Connector 8"/>
          <p:cNvCxnSpPr>
            <a:stCxn id="5" idx="1"/>
            <a:endCxn id="19" idx="1"/>
          </p:cNvCxnSpPr>
          <p:nvPr/>
        </p:nvCxnSpPr>
        <p:spPr bwMode="auto">
          <a:xfrm rot="10800000" flipH="1" flipV="1">
            <a:off x="629107" y="3694175"/>
            <a:ext cx="64618" cy="1008279"/>
          </a:xfrm>
          <a:prstGeom prst="curvedConnector3">
            <a:avLst>
              <a:gd name="adj1" fmla="val -399054"/>
            </a:avLst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-65837" y="3847796"/>
            <a:ext cx="9525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CC"/>
                </a:solidFill>
              </a:rPr>
              <a:t>property </a:t>
            </a:r>
            <a:br>
              <a:rPr lang="en-US" sz="1400" dirty="0">
                <a:solidFill>
                  <a:srgbClr val="9900CC"/>
                </a:solidFill>
              </a:rPr>
            </a:br>
            <a:r>
              <a:rPr lang="en-US" sz="1400" dirty="0">
                <a:solidFill>
                  <a:srgbClr val="9900CC"/>
                </a:solidFill>
              </a:rPr>
              <a:t>of unit</a:t>
            </a:r>
            <a:br>
              <a:rPr lang="en-US" sz="1400" dirty="0">
                <a:solidFill>
                  <a:srgbClr val="9900CC"/>
                </a:solidFill>
              </a:rPr>
            </a:br>
            <a:r>
              <a:rPr lang="en-US" sz="1400" dirty="0">
                <a:solidFill>
                  <a:srgbClr val="9900CC"/>
                </a:solidFill>
              </a:rPr>
              <a:t>paraboloid</a:t>
            </a:r>
          </a:p>
        </p:txBody>
      </p:sp>
    </p:spTree>
    <p:extLst>
      <p:ext uri="{BB962C8B-B14F-4D97-AF65-F5344CB8AC3E}">
        <p14:creationId xmlns:p14="http://schemas.microsoft.com/office/powerpoint/2010/main" val="330746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/>
          <p:cNvCxnSpPr>
            <a:stCxn id="14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15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9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13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1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1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9" idx="5"/>
            <a:endCxn id="16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11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19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7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19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7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9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2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2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14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14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2/27/20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Dual Graph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𝐺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=(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𝑉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𝐸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rgbClr val="0000FF"/>
                    </a:solidFill>
                  </a:rPr>
                  <a:t> </a:t>
                </a:r>
                <a:r>
                  <a:rPr lang="en-US" sz="2000" dirty="0"/>
                  <a:t>be a plane graph. The dual graph </a:t>
                </a:r>
                <a:r>
                  <a:rPr lang="en-US" sz="2000" i="1" dirty="0">
                    <a:solidFill>
                      <a:srgbClr val="339933"/>
                    </a:solidFill>
                  </a:rPr>
                  <a:t>G</a:t>
                </a:r>
                <a:r>
                  <a:rPr lang="en-US" sz="2000" dirty="0">
                    <a:solidFill>
                      <a:srgbClr val="339933"/>
                    </a:solidFill>
                  </a:rPr>
                  <a:t>*</a:t>
                </a:r>
                <a:r>
                  <a:rPr lang="en-US" sz="2000" dirty="0"/>
                  <a:t> has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/>
                  <a:t>a vertex for every face of </a:t>
                </a:r>
                <a:r>
                  <a:rPr lang="en-US" sz="2000" i="1" dirty="0">
                    <a:solidFill>
                      <a:srgbClr val="0000FF"/>
                    </a:solidFill>
                  </a:rPr>
                  <a:t>G</a:t>
                </a:r>
                <a:r>
                  <a:rPr lang="en-US" sz="2000" dirty="0"/>
                  <a:t>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/>
                  <a:t>an edge for every edge of </a:t>
                </a:r>
                <a:r>
                  <a:rPr lang="en-US" sz="2000" i="1" dirty="0">
                    <a:solidFill>
                      <a:srgbClr val="0000FF"/>
                    </a:solidFill>
                  </a:rPr>
                  <a:t>G</a:t>
                </a:r>
                <a:r>
                  <a:rPr lang="en-US" sz="2000" dirty="0"/>
                  <a:t>, between the two faces incident to the original edge</a:t>
                </a:r>
              </a:p>
            </p:txBody>
          </p:sp>
        </mc:Choice>
        <mc:Fallback xmlns=""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  <a:blipFill rotWithShape="1">
                <a:blip r:embed="rId3"/>
                <a:stretch>
                  <a:fillRect l="-706" t="-3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 bwMode="auto">
          <a:xfrm flipV="1">
            <a:off x="4365998" y="41527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 bwMode="auto">
          <a:xfrm flipV="1">
            <a:off x="3984998" y="3917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 flipV="1">
            <a:off x="3553198" y="4038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 bwMode="auto">
          <a:xfrm flipV="1">
            <a:off x="3388098" y="4425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 bwMode="auto">
          <a:xfrm flipV="1">
            <a:off x="3629398" y="4927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 bwMode="auto">
          <a:xfrm flipV="1">
            <a:off x="3794498" y="46480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 bwMode="auto">
          <a:xfrm flipV="1">
            <a:off x="2702298" y="4305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 bwMode="auto">
          <a:xfrm flipV="1">
            <a:off x="4194548" y="48575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 bwMode="auto">
          <a:xfrm flipV="1">
            <a:off x="4435848" y="4559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 bwMode="auto">
          <a:xfrm>
            <a:off x="2755900" y="3968924"/>
            <a:ext cx="831850" cy="355426"/>
          </a:xfrm>
          <a:custGeom>
            <a:avLst/>
            <a:gdLst>
              <a:gd name="connsiteX0" fmla="*/ 831850 w 831850"/>
              <a:gd name="connsiteY0" fmla="*/ 107776 h 355426"/>
              <a:gd name="connsiteX1" fmla="*/ 425450 w 831850"/>
              <a:gd name="connsiteY1" fmla="*/ 12526 h 355426"/>
              <a:gd name="connsiteX2" fmla="*/ 0 w 831850"/>
              <a:gd name="connsiteY2" fmla="*/ 355426 h 35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1850" h="355426">
                <a:moveTo>
                  <a:pt x="831850" y="107776"/>
                </a:moveTo>
                <a:cubicBezTo>
                  <a:pt x="697971" y="39513"/>
                  <a:pt x="564092" y="-28749"/>
                  <a:pt x="425450" y="12526"/>
                </a:cubicBezTo>
                <a:cubicBezTo>
                  <a:pt x="286808" y="53801"/>
                  <a:pt x="143404" y="204613"/>
                  <a:pt x="0" y="355426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 bwMode="auto">
          <a:xfrm>
            <a:off x="3454400" y="4083050"/>
            <a:ext cx="166441" cy="368300"/>
          </a:xfrm>
          <a:custGeom>
            <a:avLst/>
            <a:gdLst>
              <a:gd name="connsiteX0" fmla="*/ 127000 w 166441"/>
              <a:gd name="connsiteY0" fmla="*/ 0 h 368300"/>
              <a:gd name="connsiteX1" fmla="*/ 158750 w 166441"/>
              <a:gd name="connsiteY1" fmla="*/ 266700 h 368300"/>
              <a:gd name="connsiteX2" fmla="*/ 0 w 166441"/>
              <a:gd name="connsiteY2" fmla="*/ 36830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441" h="368300">
                <a:moveTo>
                  <a:pt x="127000" y="0"/>
                </a:moveTo>
                <a:cubicBezTo>
                  <a:pt x="153458" y="102658"/>
                  <a:pt x="179917" y="205317"/>
                  <a:pt x="158750" y="266700"/>
                </a:cubicBezTo>
                <a:cubicBezTo>
                  <a:pt x="137583" y="328083"/>
                  <a:pt x="68791" y="348191"/>
                  <a:pt x="0" y="368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 bwMode="auto">
          <a:xfrm>
            <a:off x="3403600" y="4476750"/>
            <a:ext cx="260350" cy="488950"/>
          </a:xfrm>
          <a:custGeom>
            <a:avLst/>
            <a:gdLst>
              <a:gd name="connsiteX0" fmla="*/ 0 w 260350"/>
              <a:gd name="connsiteY0" fmla="*/ 0 h 488950"/>
              <a:gd name="connsiteX1" fmla="*/ 260350 w 260350"/>
              <a:gd name="connsiteY1" fmla="*/ 488950 h 48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350" h="488950">
                <a:moveTo>
                  <a:pt x="0" y="0"/>
                </a:moveTo>
                <a:lnTo>
                  <a:pt x="260350" y="4889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 bwMode="auto">
          <a:xfrm>
            <a:off x="2749550" y="4356100"/>
            <a:ext cx="914400" cy="622300"/>
          </a:xfrm>
          <a:custGeom>
            <a:avLst/>
            <a:gdLst>
              <a:gd name="connsiteX0" fmla="*/ 0 w 914400"/>
              <a:gd name="connsiteY0" fmla="*/ 0 h 622300"/>
              <a:gd name="connsiteX1" fmla="*/ 457200 w 914400"/>
              <a:gd name="connsiteY1" fmla="*/ 482600 h 622300"/>
              <a:gd name="connsiteX2" fmla="*/ 914400 w 914400"/>
              <a:gd name="connsiteY2" fmla="*/ 62230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622300">
                <a:moveTo>
                  <a:pt x="0" y="0"/>
                </a:moveTo>
                <a:cubicBezTo>
                  <a:pt x="152400" y="189441"/>
                  <a:pt x="304800" y="378883"/>
                  <a:pt x="457200" y="482600"/>
                </a:cubicBezTo>
                <a:cubicBezTo>
                  <a:pt x="609600" y="586317"/>
                  <a:pt x="762000" y="604308"/>
                  <a:pt x="914400" y="622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3663950" y="4914900"/>
            <a:ext cx="585953" cy="256022"/>
          </a:xfrm>
          <a:custGeom>
            <a:avLst/>
            <a:gdLst>
              <a:gd name="connsiteX0" fmla="*/ 0 w 585953"/>
              <a:gd name="connsiteY0" fmla="*/ 50800 h 256022"/>
              <a:gd name="connsiteX1" fmla="*/ 266700 w 585953"/>
              <a:gd name="connsiteY1" fmla="*/ 254000 h 256022"/>
              <a:gd name="connsiteX2" fmla="*/ 546100 w 585953"/>
              <a:gd name="connsiteY2" fmla="*/ 146050 h 256022"/>
              <a:gd name="connsiteX3" fmla="*/ 577850 w 585953"/>
              <a:gd name="connsiteY3" fmla="*/ 0 h 256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953" h="256022">
                <a:moveTo>
                  <a:pt x="0" y="50800"/>
                </a:moveTo>
                <a:cubicBezTo>
                  <a:pt x="87841" y="144462"/>
                  <a:pt x="175683" y="238125"/>
                  <a:pt x="266700" y="254000"/>
                </a:cubicBezTo>
                <a:cubicBezTo>
                  <a:pt x="357717" y="269875"/>
                  <a:pt x="494242" y="188383"/>
                  <a:pt x="546100" y="146050"/>
                </a:cubicBezTo>
                <a:cubicBezTo>
                  <a:pt x="597958" y="103717"/>
                  <a:pt x="587904" y="51858"/>
                  <a:pt x="57785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229100" y="4610100"/>
            <a:ext cx="247650" cy="298450"/>
          </a:xfrm>
          <a:custGeom>
            <a:avLst/>
            <a:gdLst>
              <a:gd name="connsiteX0" fmla="*/ 247650 w 247650"/>
              <a:gd name="connsiteY0" fmla="*/ 0 h 298450"/>
              <a:gd name="connsiteX1" fmla="*/ 0 w 247650"/>
              <a:gd name="connsiteY1" fmla="*/ 298450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650" h="298450">
                <a:moveTo>
                  <a:pt x="247650" y="0"/>
                </a:moveTo>
                <a:lnTo>
                  <a:pt x="0" y="2984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4406900" y="4191000"/>
            <a:ext cx="76200" cy="400050"/>
          </a:xfrm>
          <a:custGeom>
            <a:avLst/>
            <a:gdLst>
              <a:gd name="connsiteX0" fmla="*/ 0 w 76200"/>
              <a:gd name="connsiteY0" fmla="*/ 0 h 400050"/>
              <a:gd name="connsiteX1" fmla="*/ 76200 w 76200"/>
              <a:gd name="connsiteY1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400050">
                <a:moveTo>
                  <a:pt x="0" y="0"/>
                </a:moveTo>
                <a:lnTo>
                  <a:pt x="76200" y="4000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4013200" y="3937000"/>
            <a:ext cx="412750" cy="241300"/>
          </a:xfrm>
          <a:custGeom>
            <a:avLst/>
            <a:gdLst>
              <a:gd name="connsiteX0" fmla="*/ 0 w 412750"/>
              <a:gd name="connsiteY0" fmla="*/ 12700 h 241300"/>
              <a:gd name="connsiteX1" fmla="*/ 234950 w 412750"/>
              <a:gd name="connsiteY1" fmla="*/ 25400 h 241300"/>
              <a:gd name="connsiteX2" fmla="*/ 412750 w 412750"/>
              <a:gd name="connsiteY2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750" h="241300">
                <a:moveTo>
                  <a:pt x="0" y="12700"/>
                </a:moveTo>
                <a:cubicBezTo>
                  <a:pt x="83079" y="0"/>
                  <a:pt x="166158" y="-12700"/>
                  <a:pt x="234950" y="25400"/>
                </a:cubicBezTo>
                <a:cubicBezTo>
                  <a:pt x="303742" y="63500"/>
                  <a:pt x="358246" y="152400"/>
                  <a:pt x="412750" y="241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 bwMode="auto">
          <a:xfrm>
            <a:off x="3983422" y="4222750"/>
            <a:ext cx="429828" cy="660400"/>
          </a:xfrm>
          <a:custGeom>
            <a:avLst/>
            <a:gdLst>
              <a:gd name="connsiteX0" fmla="*/ 429828 w 429828"/>
              <a:gd name="connsiteY0" fmla="*/ 0 h 660400"/>
              <a:gd name="connsiteX1" fmla="*/ 4378 w 429828"/>
              <a:gd name="connsiteY1" fmla="*/ 196850 h 660400"/>
              <a:gd name="connsiteX2" fmla="*/ 245678 w 429828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828" h="660400">
                <a:moveTo>
                  <a:pt x="429828" y="0"/>
                </a:moveTo>
                <a:cubicBezTo>
                  <a:pt x="232449" y="43391"/>
                  <a:pt x="35070" y="86783"/>
                  <a:pt x="4378" y="196850"/>
                </a:cubicBezTo>
                <a:cubicBezTo>
                  <a:pt x="-26314" y="306917"/>
                  <a:pt x="109682" y="483658"/>
                  <a:pt x="245678" y="6604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 bwMode="auto">
          <a:xfrm>
            <a:off x="3822700" y="4692650"/>
            <a:ext cx="400050" cy="215900"/>
          </a:xfrm>
          <a:custGeom>
            <a:avLst/>
            <a:gdLst>
              <a:gd name="connsiteX0" fmla="*/ 400050 w 400050"/>
              <a:gd name="connsiteY0" fmla="*/ 215900 h 215900"/>
              <a:gd name="connsiteX1" fmla="*/ 133350 w 400050"/>
              <a:gd name="connsiteY1" fmla="*/ 146050 h 215900"/>
              <a:gd name="connsiteX2" fmla="*/ 0 w 400050"/>
              <a:gd name="connsiteY2" fmla="*/ 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215900">
                <a:moveTo>
                  <a:pt x="400050" y="215900"/>
                </a:moveTo>
                <a:cubicBezTo>
                  <a:pt x="300037" y="198966"/>
                  <a:pt x="200025" y="182033"/>
                  <a:pt x="133350" y="146050"/>
                </a:cubicBezTo>
                <a:cubicBezTo>
                  <a:pt x="66675" y="110067"/>
                  <a:pt x="33337" y="55033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3657600" y="4686300"/>
            <a:ext cx="175049" cy="273050"/>
          </a:xfrm>
          <a:custGeom>
            <a:avLst/>
            <a:gdLst>
              <a:gd name="connsiteX0" fmla="*/ 171450 w 175049"/>
              <a:gd name="connsiteY0" fmla="*/ 0 h 273050"/>
              <a:gd name="connsiteX1" fmla="*/ 152400 w 175049"/>
              <a:gd name="connsiteY1" fmla="*/ 184150 h 273050"/>
              <a:gd name="connsiteX2" fmla="*/ 0 w 175049"/>
              <a:gd name="connsiteY2" fmla="*/ 27305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49" h="273050">
                <a:moveTo>
                  <a:pt x="171450" y="0"/>
                </a:moveTo>
                <a:cubicBezTo>
                  <a:pt x="176212" y="69321"/>
                  <a:pt x="180975" y="138642"/>
                  <a:pt x="152400" y="184150"/>
                </a:cubicBezTo>
                <a:cubicBezTo>
                  <a:pt x="123825" y="229658"/>
                  <a:pt x="61912" y="251354"/>
                  <a:pt x="0" y="27305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 bwMode="auto">
          <a:xfrm>
            <a:off x="3587750" y="3962400"/>
            <a:ext cx="419100" cy="107950"/>
          </a:xfrm>
          <a:custGeom>
            <a:avLst/>
            <a:gdLst>
              <a:gd name="connsiteX0" fmla="*/ 0 w 419100"/>
              <a:gd name="connsiteY0" fmla="*/ 107950 h 107950"/>
              <a:gd name="connsiteX1" fmla="*/ 419100 w 419100"/>
              <a:gd name="connsiteY1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9100" h="107950">
                <a:moveTo>
                  <a:pt x="0" y="107950"/>
                </a:moveTo>
                <a:lnTo>
                  <a:pt x="41910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 bwMode="auto">
          <a:xfrm>
            <a:off x="2730500" y="3357085"/>
            <a:ext cx="1276350" cy="967265"/>
          </a:xfrm>
          <a:custGeom>
            <a:avLst/>
            <a:gdLst>
              <a:gd name="connsiteX0" fmla="*/ 1276350 w 1276350"/>
              <a:gd name="connsiteY0" fmla="*/ 579915 h 967265"/>
              <a:gd name="connsiteX1" fmla="*/ 1054100 w 1276350"/>
              <a:gd name="connsiteY1" fmla="*/ 8415 h 967265"/>
              <a:gd name="connsiteX2" fmla="*/ 0 w 1276350"/>
              <a:gd name="connsiteY2" fmla="*/ 967265 h 967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6350" h="967265">
                <a:moveTo>
                  <a:pt x="1276350" y="579915"/>
                </a:moveTo>
                <a:cubicBezTo>
                  <a:pt x="1271587" y="261886"/>
                  <a:pt x="1266825" y="-56143"/>
                  <a:pt x="1054100" y="8415"/>
                </a:cubicBezTo>
                <a:cubicBezTo>
                  <a:pt x="841375" y="72973"/>
                  <a:pt x="420687" y="520119"/>
                  <a:pt x="0" y="967265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>
            <a:off x="2736850" y="3114428"/>
            <a:ext cx="2382955" cy="1216272"/>
          </a:xfrm>
          <a:custGeom>
            <a:avLst/>
            <a:gdLst>
              <a:gd name="connsiteX0" fmla="*/ 1676400 w 2382955"/>
              <a:gd name="connsiteY0" fmla="*/ 1063872 h 1216272"/>
              <a:gd name="connsiteX1" fmla="*/ 2374900 w 2382955"/>
              <a:gd name="connsiteY1" fmla="*/ 619372 h 1216272"/>
              <a:gd name="connsiteX2" fmla="*/ 1263650 w 2382955"/>
              <a:gd name="connsiteY2" fmla="*/ 3422 h 1216272"/>
              <a:gd name="connsiteX3" fmla="*/ 412750 w 2382955"/>
              <a:gd name="connsiteY3" fmla="*/ 409822 h 1216272"/>
              <a:gd name="connsiteX4" fmla="*/ 0 w 2382955"/>
              <a:gd name="connsiteY4" fmla="*/ 1216272 h 12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2955" h="1216272">
                <a:moveTo>
                  <a:pt x="1676400" y="1063872"/>
                </a:moveTo>
                <a:cubicBezTo>
                  <a:pt x="2060046" y="929993"/>
                  <a:pt x="2443692" y="796114"/>
                  <a:pt x="2374900" y="619372"/>
                </a:cubicBezTo>
                <a:cubicBezTo>
                  <a:pt x="2306108" y="442630"/>
                  <a:pt x="1590675" y="38347"/>
                  <a:pt x="1263650" y="3422"/>
                </a:cubicBezTo>
                <a:cubicBezTo>
                  <a:pt x="936625" y="-31503"/>
                  <a:pt x="623358" y="207680"/>
                  <a:pt x="412750" y="409822"/>
                </a:cubicBezTo>
                <a:cubicBezTo>
                  <a:pt x="202142" y="611964"/>
                  <a:pt x="101071" y="914118"/>
                  <a:pt x="0" y="1216272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2743200" y="4349750"/>
            <a:ext cx="2295763" cy="1299207"/>
          </a:xfrm>
          <a:custGeom>
            <a:avLst/>
            <a:gdLst>
              <a:gd name="connsiteX0" fmla="*/ 1720850 w 2295763"/>
              <a:gd name="connsiteY0" fmla="*/ 254000 h 1299207"/>
              <a:gd name="connsiteX1" fmla="*/ 2254250 w 2295763"/>
              <a:gd name="connsiteY1" fmla="*/ 419100 h 1299207"/>
              <a:gd name="connsiteX2" fmla="*/ 2076450 w 2295763"/>
              <a:gd name="connsiteY2" fmla="*/ 1098550 h 1299207"/>
              <a:gd name="connsiteX3" fmla="*/ 622300 w 2295763"/>
              <a:gd name="connsiteY3" fmla="*/ 1219200 h 1299207"/>
              <a:gd name="connsiteX4" fmla="*/ 0 w 2295763"/>
              <a:gd name="connsiteY4" fmla="*/ 0 h 1299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5763" h="1299207">
                <a:moveTo>
                  <a:pt x="1720850" y="254000"/>
                </a:moveTo>
                <a:cubicBezTo>
                  <a:pt x="1957916" y="266171"/>
                  <a:pt x="2194983" y="278342"/>
                  <a:pt x="2254250" y="419100"/>
                </a:cubicBezTo>
                <a:cubicBezTo>
                  <a:pt x="2313517" y="559858"/>
                  <a:pt x="2348442" y="965200"/>
                  <a:pt x="2076450" y="1098550"/>
                </a:cubicBezTo>
                <a:cubicBezTo>
                  <a:pt x="1804458" y="1231900"/>
                  <a:pt x="968375" y="1402292"/>
                  <a:pt x="622300" y="1219200"/>
                </a:cubicBezTo>
                <a:cubicBezTo>
                  <a:pt x="276225" y="1036108"/>
                  <a:pt x="138112" y="518054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2736850" y="4362450"/>
            <a:ext cx="1624918" cy="1154575"/>
          </a:xfrm>
          <a:custGeom>
            <a:avLst/>
            <a:gdLst>
              <a:gd name="connsiteX0" fmla="*/ 1504950 w 1624918"/>
              <a:gd name="connsiteY0" fmla="*/ 533400 h 1154575"/>
              <a:gd name="connsiteX1" fmla="*/ 1568450 w 1624918"/>
              <a:gd name="connsiteY1" fmla="*/ 920750 h 1154575"/>
              <a:gd name="connsiteX2" fmla="*/ 793750 w 1624918"/>
              <a:gd name="connsiteY2" fmla="*/ 1104900 h 1154575"/>
              <a:gd name="connsiteX3" fmla="*/ 0 w 1624918"/>
              <a:gd name="connsiteY3" fmla="*/ 0 h 115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918" h="1154575">
                <a:moveTo>
                  <a:pt x="1504950" y="533400"/>
                </a:moveTo>
                <a:cubicBezTo>
                  <a:pt x="1595966" y="679450"/>
                  <a:pt x="1686983" y="825500"/>
                  <a:pt x="1568450" y="920750"/>
                </a:cubicBezTo>
                <a:cubicBezTo>
                  <a:pt x="1449917" y="1016000"/>
                  <a:pt x="1055158" y="1258358"/>
                  <a:pt x="793750" y="1104900"/>
                </a:cubicBezTo>
                <a:cubicBezTo>
                  <a:pt x="532342" y="951442"/>
                  <a:pt x="266171" y="475721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3594100" y="4083050"/>
            <a:ext cx="234950" cy="603250"/>
          </a:xfrm>
          <a:custGeom>
            <a:avLst/>
            <a:gdLst>
              <a:gd name="connsiteX0" fmla="*/ 234950 w 234950"/>
              <a:gd name="connsiteY0" fmla="*/ 603250 h 603250"/>
              <a:gd name="connsiteX1" fmla="*/ 0 w 234950"/>
              <a:gd name="connsiteY1" fmla="*/ 0 h 60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603250">
                <a:moveTo>
                  <a:pt x="234950" y="60325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3348405" y="4070350"/>
            <a:ext cx="245695" cy="400050"/>
          </a:xfrm>
          <a:custGeom>
            <a:avLst/>
            <a:gdLst>
              <a:gd name="connsiteX0" fmla="*/ 61545 w 245695"/>
              <a:gd name="connsiteY0" fmla="*/ 400050 h 400050"/>
              <a:gd name="connsiteX1" fmla="*/ 10745 w 245695"/>
              <a:gd name="connsiteY1" fmla="*/ 152400 h 400050"/>
              <a:gd name="connsiteX2" fmla="*/ 245695 w 245695"/>
              <a:gd name="connsiteY2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695" h="400050">
                <a:moveTo>
                  <a:pt x="61545" y="400050"/>
                </a:moveTo>
                <a:cubicBezTo>
                  <a:pt x="20799" y="309562"/>
                  <a:pt x="-19947" y="219075"/>
                  <a:pt x="10745" y="152400"/>
                </a:cubicBezTo>
                <a:cubicBezTo>
                  <a:pt x="41437" y="85725"/>
                  <a:pt x="143566" y="42862"/>
                  <a:pt x="245695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6" grpId="0" animBg="1"/>
      <p:bldP spid="57" grpId="0" animBg="1"/>
      <p:bldP spid="59" grpId="0" animBg="1"/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59" y="2292573"/>
            <a:ext cx="3120649" cy="2703237"/>
          </a:xfrm>
          <a:prstGeom prst="rect">
            <a:avLst/>
          </a:prstGeom>
        </p:spPr>
      </p:pic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2/27/20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Delaunay Triangulation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617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G </a:t>
            </a:r>
            <a:r>
              <a:rPr lang="en-US" sz="2000" dirty="0"/>
              <a:t>be the plane graph for the </a:t>
            </a:r>
            <a:r>
              <a:rPr lang="en-US" sz="2000" dirty="0">
                <a:solidFill>
                  <a:srgbClr val="0000FF"/>
                </a:solidFill>
              </a:rPr>
              <a:t>Voronoi diagram VD(</a:t>
            </a:r>
            <a:r>
              <a:rPr lang="en-US" sz="2000" i="1" dirty="0">
                <a:solidFill>
                  <a:srgbClr val="0000FF"/>
                </a:solidFill>
              </a:rPr>
              <a:t>P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  <a:r>
              <a:rPr lang="en-US" sz="2000" dirty="0"/>
              <a:t> . Then the dual graph </a:t>
            </a:r>
            <a:r>
              <a:rPr lang="en-US" sz="2000" i="1" dirty="0">
                <a:solidFill>
                  <a:srgbClr val="008380"/>
                </a:solidFill>
              </a:rPr>
              <a:t>G</a:t>
            </a:r>
            <a:r>
              <a:rPr lang="en-US" sz="2000" dirty="0">
                <a:solidFill>
                  <a:srgbClr val="008380"/>
                </a:solidFill>
              </a:rPr>
              <a:t>* </a:t>
            </a:r>
            <a:r>
              <a:rPr lang="en-US" sz="2000" dirty="0"/>
              <a:t>is called the </a:t>
            </a:r>
            <a:r>
              <a:rPr lang="en-US" sz="2000" b="1" dirty="0"/>
              <a:t>Delaunay Triangulation DT(</a:t>
            </a:r>
            <a:r>
              <a:rPr lang="en-US" sz="2000" b="1" i="1" dirty="0"/>
              <a:t>P</a:t>
            </a:r>
            <a:r>
              <a:rPr lang="en-US" sz="2000" b="1" dirty="0"/>
              <a:t>)</a:t>
            </a:r>
            <a:r>
              <a:rPr lang="en-US" sz="2000" dirty="0"/>
              <a:t>.</a:t>
            </a:r>
            <a:endParaRPr lang="en-US" sz="16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94" y="2294939"/>
            <a:ext cx="3114021" cy="270323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134" y="2359248"/>
            <a:ext cx="3120649" cy="270323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869" y="2361614"/>
            <a:ext cx="3114021" cy="2703235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084" y="2355024"/>
            <a:ext cx="3120648" cy="2709862"/>
          </a:xfrm>
          <a:prstGeom prst="rect">
            <a:avLst/>
          </a:prstGeom>
        </p:spPr>
      </p:pic>
      <p:sp>
        <p:nvSpPr>
          <p:cNvPr id="41" name="Freeform 40"/>
          <p:cNvSpPr/>
          <p:nvPr/>
        </p:nvSpPr>
        <p:spPr bwMode="auto">
          <a:xfrm>
            <a:off x="1765300" y="3003550"/>
            <a:ext cx="463550" cy="342900"/>
          </a:xfrm>
          <a:custGeom>
            <a:avLst/>
            <a:gdLst>
              <a:gd name="connsiteX0" fmla="*/ 463550 w 463550"/>
              <a:gd name="connsiteY0" fmla="*/ 342900 h 342900"/>
              <a:gd name="connsiteX1" fmla="*/ 0 w 46355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3550" h="342900">
                <a:moveTo>
                  <a:pt x="463550" y="3429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1906035" y="3371850"/>
            <a:ext cx="332340" cy="419100"/>
          </a:xfrm>
          <a:custGeom>
            <a:avLst/>
            <a:gdLst>
              <a:gd name="connsiteX0" fmla="*/ 332340 w 332340"/>
              <a:gd name="connsiteY0" fmla="*/ 0 h 419100"/>
              <a:gd name="connsiteX1" fmla="*/ 46590 w 332340"/>
              <a:gd name="connsiteY1" fmla="*/ 223838 h 419100"/>
              <a:gd name="connsiteX2" fmla="*/ 3728 w 332340"/>
              <a:gd name="connsiteY2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340" h="419100">
                <a:moveTo>
                  <a:pt x="332340" y="0"/>
                </a:moveTo>
                <a:cubicBezTo>
                  <a:pt x="216849" y="76994"/>
                  <a:pt x="101359" y="153988"/>
                  <a:pt x="46590" y="223838"/>
                </a:cubicBezTo>
                <a:cubicBezTo>
                  <a:pt x="-8179" y="293688"/>
                  <a:pt x="-2226" y="356394"/>
                  <a:pt x="3728" y="4191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 bwMode="auto">
          <a:xfrm>
            <a:off x="1506721" y="3014663"/>
            <a:ext cx="388754" cy="771525"/>
          </a:xfrm>
          <a:custGeom>
            <a:avLst/>
            <a:gdLst>
              <a:gd name="connsiteX0" fmla="*/ 241117 w 388754"/>
              <a:gd name="connsiteY0" fmla="*/ 0 h 771525"/>
              <a:gd name="connsiteX1" fmla="*/ 2992 w 388754"/>
              <a:gd name="connsiteY1" fmla="*/ 442912 h 771525"/>
              <a:gd name="connsiteX2" fmla="*/ 388754 w 388754"/>
              <a:gd name="connsiteY2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8754" h="771525">
                <a:moveTo>
                  <a:pt x="241117" y="0"/>
                </a:moveTo>
                <a:cubicBezTo>
                  <a:pt x="109751" y="157162"/>
                  <a:pt x="-21614" y="314325"/>
                  <a:pt x="2992" y="442912"/>
                </a:cubicBezTo>
                <a:cubicBezTo>
                  <a:pt x="27598" y="571500"/>
                  <a:pt x="208176" y="671512"/>
                  <a:pt x="388754" y="7715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 bwMode="auto">
          <a:xfrm>
            <a:off x="1659185" y="3800475"/>
            <a:ext cx="241053" cy="500063"/>
          </a:xfrm>
          <a:custGeom>
            <a:avLst/>
            <a:gdLst>
              <a:gd name="connsiteX0" fmla="*/ 241053 w 241053"/>
              <a:gd name="connsiteY0" fmla="*/ 0 h 500063"/>
              <a:gd name="connsiteX1" fmla="*/ 12453 w 241053"/>
              <a:gd name="connsiteY1" fmla="*/ 209550 h 500063"/>
              <a:gd name="connsiteX2" fmla="*/ 50553 w 241053"/>
              <a:gd name="connsiteY2" fmla="*/ 500063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053" h="500063">
                <a:moveTo>
                  <a:pt x="241053" y="0"/>
                </a:moveTo>
                <a:cubicBezTo>
                  <a:pt x="142628" y="63103"/>
                  <a:pt x="44203" y="126206"/>
                  <a:pt x="12453" y="209550"/>
                </a:cubicBezTo>
                <a:cubicBezTo>
                  <a:pt x="-19297" y="292894"/>
                  <a:pt x="15628" y="396478"/>
                  <a:pt x="50553" y="500063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 bwMode="auto">
          <a:xfrm>
            <a:off x="1738313" y="3886200"/>
            <a:ext cx="473105" cy="464825"/>
          </a:xfrm>
          <a:custGeom>
            <a:avLst/>
            <a:gdLst>
              <a:gd name="connsiteX0" fmla="*/ 0 w 473105"/>
              <a:gd name="connsiteY0" fmla="*/ 442913 h 464825"/>
              <a:gd name="connsiteX1" fmla="*/ 428625 w 473105"/>
              <a:gd name="connsiteY1" fmla="*/ 414338 h 464825"/>
              <a:gd name="connsiteX2" fmla="*/ 438150 w 473105"/>
              <a:gd name="connsiteY2" fmla="*/ 0 h 46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105" h="464825">
                <a:moveTo>
                  <a:pt x="0" y="442913"/>
                </a:moveTo>
                <a:cubicBezTo>
                  <a:pt x="177800" y="465535"/>
                  <a:pt x="355600" y="488157"/>
                  <a:pt x="428625" y="414338"/>
                </a:cubicBezTo>
                <a:cubicBezTo>
                  <a:pt x="501650" y="340519"/>
                  <a:pt x="469900" y="170259"/>
                  <a:pt x="43815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 bwMode="auto">
          <a:xfrm>
            <a:off x="2181225" y="3657600"/>
            <a:ext cx="500063" cy="259166"/>
          </a:xfrm>
          <a:custGeom>
            <a:avLst/>
            <a:gdLst>
              <a:gd name="connsiteX0" fmla="*/ 0 w 500063"/>
              <a:gd name="connsiteY0" fmla="*/ 195263 h 259166"/>
              <a:gd name="connsiteX1" fmla="*/ 295275 w 500063"/>
              <a:gd name="connsiteY1" fmla="*/ 247650 h 259166"/>
              <a:gd name="connsiteX2" fmla="*/ 500063 w 500063"/>
              <a:gd name="connsiteY2" fmla="*/ 0 h 259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063" h="259166">
                <a:moveTo>
                  <a:pt x="0" y="195263"/>
                </a:moveTo>
                <a:cubicBezTo>
                  <a:pt x="105965" y="237728"/>
                  <a:pt x="211931" y="280194"/>
                  <a:pt x="295275" y="247650"/>
                </a:cubicBezTo>
                <a:cubicBezTo>
                  <a:pt x="378619" y="215106"/>
                  <a:pt x="439341" y="107553"/>
                  <a:pt x="500063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 bwMode="auto">
          <a:xfrm>
            <a:off x="2166938" y="3381375"/>
            <a:ext cx="75805" cy="457200"/>
          </a:xfrm>
          <a:custGeom>
            <a:avLst/>
            <a:gdLst>
              <a:gd name="connsiteX0" fmla="*/ 61912 w 75805"/>
              <a:gd name="connsiteY0" fmla="*/ 0 h 457200"/>
              <a:gd name="connsiteX1" fmla="*/ 71437 w 75805"/>
              <a:gd name="connsiteY1" fmla="*/ 228600 h 457200"/>
              <a:gd name="connsiteX2" fmla="*/ 0 w 75805"/>
              <a:gd name="connsiteY2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05" h="457200">
                <a:moveTo>
                  <a:pt x="61912" y="0"/>
                </a:moveTo>
                <a:cubicBezTo>
                  <a:pt x="71834" y="76200"/>
                  <a:pt x="81756" y="152400"/>
                  <a:pt x="71437" y="228600"/>
                </a:cubicBezTo>
                <a:cubicBezTo>
                  <a:pt x="61118" y="304800"/>
                  <a:pt x="30559" y="381000"/>
                  <a:pt x="0" y="4572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 bwMode="auto">
          <a:xfrm>
            <a:off x="2252663" y="3367088"/>
            <a:ext cx="414337" cy="257175"/>
          </a:xfrm>
          <a:custGeom>
            <a:avLst/>
            <a:gdLst>
              <a:gd name="connsiteX0" fmla="*/ 414337 w 414337"/>
              <a:gd name="connsiteY0" fmla="*/ 257175 h 257175"/>
              <a:gd name="connsiteX1" fmla="*/ 257175 w 414337"/>
              <a:gd name="connsiteY1" fmla="*/ 52387 h 257175"/>
              <a:gd name="connsiteX2" fmla="*/ 0 w 414337"/>
              <a:gd name="connsiteY2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337" h="257175">
                <a:moveTo>
                  <a:pt x="414337" y="257175"/>
                </a:moveTo>
                <a:cubicBezTo>
                  <a:pt x="370284" y="176212"/>
                  <a:pt x="326231" y="95249"/>
                  <a:pt x="257175" y="52387"/>
                </a:cubicBezTo>
                <a:cubicBezTo>
                  <a:pt x="188119" y="9525"/>
                  <a:pt x="94059" y="4762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 bwMode="auto">
          <a:xfrm>
            <a:off x="2690813" y="3424238"/>
            <a:ext cx="452437" cy="238125"/>
          </a:xfrm>
          <a:custGeom>
            <a:avLst/>
            <a:gdLst>
              <a:gd name="connsiteX0" fmla="*/ 0 w 452437"/>
              <a:gd name="connsiteY0" fmla="*/ 238125 h 238125"/>
              <a:gd name="connsiteX1" fmla="*/ 276225 w 452437"/>
              <a:gd name="connsiteY1" fmla="*/ 214312 h 238125"/>
              <a:gd name="connsiteX2" fmla="*/ 452437 w 452437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437" h="238125">
                <a:moveTo>
                  <a:pt x="0" y="238125"/>
                </a:moveTo>
                <a:lnTo>
                  <a:pt x="276225" y="214312"/>
                </a:lnTo>
                <a:cubicBezTo>
                  <a:pt x="351631" y="174625"/>
                  <a:pt x="402034" y="87312"/>
                  <a:pt x="452437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 bwMode="auto">
          <a:xfrm>
            <a:off x="2676525" y="3671888"/>
            <a:ext cx="400050" cy="890587"/>
          </a:xfrm>
          <a:custGeom>
            <a:avLst/>
            <a:gdLst>
              <a:gd name="connsiteX0" fmla="*/ 0 w 400050"/>
              <a:gd name="connsiteY0" fmla="*/ 0 h 890587"/>
              <a:gd name="connsiteX1" fmla="*/ 142875 w 400050"/>
              <a:gd name="connsiteY1" fmla="*/ 471487 h 890587"/>
              <a:gd name="connsiteX2" fmla="*/ 400050 w 400050"/>
              <a:gd name="connsiteY2" fmla="*/ 890587 h 89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890587">
                <a:moveTo>
                  <a:pt x="0" y="0"/>
                </a:moveTo>
                <a:cubicBezTo>
                  <a:pt x="38100" y="161528"/>
                  <a:pt x="76200" y="323056"/>
                  <a:pt x="142875" y="471487"/>
                </a:cubicBezTo>
                <a:cubicBezTo>
                  <a:pt x="209550" y="619918"/>
                  <a:pt x="304800" y="755252"/>
                  <a:pt x="400050" y="8905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 bwMode="auto">
          <a:xfrm>
            <a:off x="1724025" y="4329113"/>
            <a:ext cx="1366838" cy="512454"/>
          </a:xfrm>
          <a:custGeom>
            <a:avLst/>
            <a:gdLst>
              <a:gd name="connsiteX0" fmla="*/ 1366838 w 1366838"/>
              <a:gd name="connsiteY0" fmla="*/ 257175 h 512454"/>
              <a:gd name="connsiteX1" fmla="*/ 619125 w 1366838"/>
              <a:gd name="connsiteY1" fmla="*/ 504825 h 512454"/>
              <a:gd name="connsiteX2" fmla="*/ 0 w 1366838"/>
              <a:gd name="connsiteY2" fmla="*/ 0 h 51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838" h="512454">
                <a:moveTo>
                  <a:pt x="1366838" y="257175"/>
                </a:moveTo>
                <a:cubicBezTo>
                  <a:pt x="1106884" y="402431"/>
                  <a:pt x="846931" y="547687"/>
                  <a:pt x="619125" y="504825"/>
                </a:cubicBezTo>
                <a:cubicBezTo>
                  <a:pt x="391319" y="461963"/>
                  <a:pt x="195659" y="230981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 bwMode="auto">
          <a:xfrm>
            <a:off x="425275" y="2950568"/>
            <a:ext cx="1322563" cy="1369020"/>
          </a:xfrm>
          <a:custGeom>
            <a:avLst/>
            <a:gdLst>
              <a:gd name="connsiteX0" fmla="*/ 1279700 w 1322563"/>
              <a:gd name="connsiteY0" fmla="*/ 1369020 h 1369020"/>
              <a:gd name="connsiteX1" fmla="*/ 255763 w 1322563"/>
              <a:gd name="connsiteY1" fmla="*/ 1164232 h 1369020"/>
              <a:gd name="connsiteX2" fmla="*/ 55738 w 1322563"/>
              <a:gd name="connsiteY2" fmla="*/ 683220 h 1369020"/>
              <a:gd name="connsiteX3" fmla="*/ 1074913 w 1322563"/>
              <a:gd name="connsiteY3" fmla="*/ 78382 h 1369020"/>
              <a:gd name="connsiteX4" fmla="*/ 1322563 w 1322563"/>
              <a:gd name="connsiteY4" fmla="*/ 25995 h 136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563" h="1369020">
                <a:moveTo>
                  <a:pt x="1279700" y="1369020"/>
                </a:moveTo>
                <a:cubicBezTo>
                  <a:pt x="869728" y="1323776"/>
                  <a:pt x="459757" y="1278532"/>
                  <a:pt x="255763" y="1164232"/>
                </a:cubicBezTo>
                <a:cubicBezTo>
                  <a:pt x="51769" y="1049932"/>
                  <a:pt x="-80787" y="864195"/>
                  <a:pt x="55738" y="683220"/>
                </a:cubicBezTo>
                <a:cubicBezTo>
                  <a:pt x="192263" y="502245"/>
                  <a:pt x="863775" y="187919"/>
                  <a:pt x="1074913" y="78382"/>
                </a:cubicBezTo>
                <a:cubicBezTo>
                  <a:pt x="1286051" y="-31156"/>
                  <a:pt x="1304307" y="-2581"/>
                  <a:pt x="1322563" y="2599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 bwMode="auto">
          <a:xfrm>
            <a:off x="1766888" y="2633663"/>
            <a:ext cx="1009650" cy="347662"/>
          </a:xfrm>
          <a:custGeom>
            <a:avLst/>
            <a:gdLst>
              <a:gd name="connsiteX0" fmla="*/ 1009650 w 1009650"/>
              <a:gd name="connsiteY0" fmla="*/ 347662 h 347662"/>
              <a:gd name="connsiteX1" fmla="*/ 504825 w 1009650"/>
              <a:gd name="connsiteY1" fmla="*/ 0 h 347662"/>
              <a:gd name="connsiteX2" fmla="*/ 0 w 1009650"/>
              <a:gd name="connsiteY2" fmla="*/ 347662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650" h="347662">
                <a:moveTo>
                  <a:pt x="1009650" y="347662"/>
                </a:moveTo>
                <a:cubicBezTo>
                  <a:pt x="841375" y="173831"/>
                  <a:pt x="673100" y="0"/>
                  <a:pt x="504825" y="0"/>
                </a:cubicBezTo>
                <a:cubicBezTo>
                  <a:pt x="336550" y="0"/>
                  <a:pt x="168275" y="173831"/>
                  <a:pt x="0" y="34766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 bwMode="auto">
          <a:xfrm>
            <a:off x="2252663" y="3000375"/>
            <a:ext cx="538162" cy="357188"/>
          </a:xfrm>
          <a:custGeom>
            <a:avLst/>
            <a:gdLst>
              <a:gd name="connsiteX0" fmla="*/ 0 w 538162"/>
              <a:gd name="connsiteY0" fmla="*/ 357188 h 357188"/>
              <a:gd name="connsiteX1" fmla="*/ 538162 w 538162"/>
              <a:gd name="connsiteY1" fmla="*/ 0 h 357188"/>
              <a:gd name="connsiteX2" fmla="*/ 538162 w 538162"/>
              <a:gd name="connsiteY2" fmla="*/ 0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162" h="357188">
                <a:moveTo>
                  <a:pt x="0" y="357188"/>
                </a:moveTo>
                <a:lnTo>
                  <a:pt x="538162" y="0"/>
                </a:lnTo>
                <a:lnTo>
                  <a:pt x="53816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 bwMode="auto">
          <a:xfrm>
            <a:off x="2656031" y="2995613"/>
            <a:ext cx="153844" cy="638175"/>
          </a:xfrm>
          <a:custGeom>
            <a:avLst/>
            <a:gdLst>
              <a:gd name="connsiteX0" fmla="*/ 153844 w 153844"/>
              <a:gd name="connsiteY0" fmla="*/ 0 h 638175"/>
              <a:gd name="connsiteX1" fmla="*/ 10969 w 153844"/>
              <a:gd name="connsiteY1" fmla="*/ 304800 h 638175"/>
              <a:gd name="connsiteX2" fmla="*/ 20494 w 153844"/>
              <a:gd name="connsiteY2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44" h="638175">
                <a:moveTo>
                  <a:pt x="153844" y="0"/>
                </a:moveTo>
                <a:cubicBezTo>
                  <a:pt x="93519" y="99219"/>
                  <a:pt x="33194" y="198438"/>
                  <a:pt x="10969" y="304800"/>
                </a:cubicBezTo>
                <a:cubicBezTo>
                  <a:pt x="-11256" y="411163"/>
                  <a:pt x="4619" y="524669"/>
                  <a:pt x="20494" y="6381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 bwMode="auto">
          <a:xfrm>
            <a:off x="2819400" y="2986088"/>
            <a:ext cx="338138" cy="395287"/>
          </a:xfrm>
          <a:custGeom>
            <a:avLst/>
            <a:gdLst>
              <a:gd name="connsiteX0" fmla="*/ 0 w 338138"/>
              <a:gd name="connsiteY0" fmla="*/ 0 h 395287"/>
              <a:gd name="connsiteX1" fmla="*/ 266700 w 338138"/>
              <a:gd name="connsiteY1" fmla="*/ 104775 h 395287"/>
              <a:gd name="connsiteX2" fmla="*/ 338138 w 338138"/>
              <a:gd name="connsiteY2" fmla="*/ 395287 h 39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95287">
                <a:moveTo>
                  <a:pt x="0" y="0"/>
                </a:moveTo>
                <a:cubicBezTo>
                  <a:pt x="105172" y="19447"/>
                  <a:pt x="210344" y="38894"/>
                  <a:pt x="266700" y="104775"/>
                </a:cubicBezTo>
                <a:cubicBezTo>
                  <a:pt x="323056" y="170656"/>
                  <a:pt x="330597" y="282971"/>
                  <a:pt x="338138" y="3952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 bwMode="auto">
          <a:xfrm>
            <a:off x="3109913" y="3405188"/>
            <a:ext cx="262428" cy="1133475"/>
          </a:xfrm>
          <a:custGeom>
            <a:avLst/>
            <a:gdLst>
              <a:gd name="connsiteX0" fmla="*/ 52387 w 262428"/>
              <a:gd name="connsiteY0" fmla="*/ 0 h 1133475"/>
              <a:gd name="connsiteX1" fmla="*/ 261937 w 262428"/>
              <a:gd name="connsiteY1" fmla="*/ 585787 h 1133475"/>
              <a:gd name="connsiteX2" fmla="*/ 0 w 262428"/>
              <a:gd name="connsiteY2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428" h="1133475">
                <a:moveTo>
                  <a:pt x="52387" y="0"/>
                </a:moveTo>
                <a:cubicBezTo>
                  <a:pt x="161527" y="198437"/>
                  <a:pt x="270668" y="396875"/>
                  <a:pt x="261937" y="585787"/>
                </a:cubicBezTo>
                <a:cubicBezTo>
                  <a:pt x="253206" y="774699"/>
                  <a:pt x="126603" y="954087"/>
                  <a:pt x="0" y="11334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2185988" y="3871913"/>
            <a:ext cx="890587" cy="695325"/>
          </a:xfrm>
          <a:custGeom>
            <a:avLst/>
            <a:gdLst>
              <a:gd name="connsiteX0" fmla="*/ 0 w 890587"/>
              <a:gd name="connsiteY0" fmla="*/ 0 h 695325"/>
              <a:gd name="connsiteX1" fmla="*/ 276225 w 890587"/>
              <a:gd name="connsiteY1" fmla="*/ 561975 h 695325"/>
              <a:gd name="connsiteX2" fmla="*/ 890587 w 890587"/>
              <a:gd name="connsiteY2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7" h="695325">
                <a:moveTo>
                  <a:pt x="0" y="0"/>
                </a:moveTo>
                <a:cubicBezTo>
                  <a:pt x="63897" y="223044"/>
                  <a:pt x="127794" y="446088"/>
                  <a:pt x="276225" y="561975"/>
                </a:cubicBezTo>
                <a:cubicBezTo>
                  <a:pt x="424656" y="677862"/>
                  <a:pt x="657621" y="686593"/>
                  <a:pt x="890587" y="6953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 bwMode="auto">
          <a:xfrm>
            <a:off x="1911350" y="3784600"/>
            <a:ext cx="234950" cy="76200"/>
          </a:xfrm>
          <a:custGeom>
            <a:avLst/>
            <a:gdLst>
              <a:gd name="connsiteX0" fmla="*/ 0 w 234950"/>
              <a:gd name="connsiteY0" fmla="*/ 0 h 76200"/>
              <a:gd name="connsiteX1" fmla="*/ 234950 w 23495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76200">
                <a:moveTo>
                  <a:pt x="0" y="0"/>
                </a:moveTo>
                <a:lnTo>
                  <a:pt x="234950" y="7620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905844" y="2824193"/>
            <a:ext cx="742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VD(</a:t>
            </a:r>
            <a:r>
              <a:rPr lang="en-US" sz="1600" i="1" dirty="0">
                <a:solidFill>
                  <a:srgbClr val="0000FF"/>
                </a:solidFill>
              </a:rPr>
              <a:t>P</a:t>
            </a:r>
            <a:r>
              <a:rPr lang="en-US" sz="1600" dirty="0">
                <a:solidFill>
                  <a:srgbClr val="0000FF"/>
                </a:solidFill>
              </a:rPr>
              <a:t>)</a:t>
            </a:r>
            <a:endParaRPr lang="en-US" sz="1600" dirty="0"/>
          </a:p>
        </p:txBody>
      </p:sp>
      <p:sp>
        <p:nvSpPr>
          <p:cNvPr id="95" name="Rectangle 94"/>
          <p:cNvSpPr/>
          <p:nvPr/>
        </p:nvSpPr>
        <p:spPr>
          <a:xfrm>
            <a:off x="6748869" y="329663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C00000"/>
                </a:solidFill>
              </a:rPr>
              <a:t>P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688465" y="4174123"/>
            <a:ext cx="7200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DT(</a:t>
            </a:r>
            <a:r>
              <a:rPr lang="en-US" sz="1600" i="1" dirty="0">
                <a:solidFill>
                  <a:schemeClr val="tx1"/>
                </a:solidFill>
              </a:rPr>
              <a:t>P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000500" y="2263140"/>
            <a:ext cx="4587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Canonical straight-line embedding for DT(P):</a:t>
            </a:r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auto">
          <a:xfrm>
            <a:off x="693420" y="5234623"/>
            <a:ext cx="77724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kern="0" dirty="0"/>
              <a:t>If 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/>
              <a:t> is in general position (no three points on a line, no four points on a circle) then every inner face of </a:t>
            </a:r>
            <a:r>
              <a:rPr lang="en-US" sz="2000" kern="0" dirty="0">
                <a:solidFill>
                  <a:srgbClr val="008380"/>
                </a:solidFill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>
                <a:solidFill>
                  <a:srgbClr val="008380"/>
                </a:solidFill>
              </a:rPr>
              <a:t>) </a:t>
            </a:r>
            <a:r>
              <a:rPr lang="en-US" sz="2000" kern="0" dirty="0"/>
              <a:t>is indeed a triangle.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kern="0" dirty="0">
                <a:solidFill>
                  <a:srgbClr val="008380"/>
                </a:solidFill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>
                <a:solidFill>
                  <a:srgbClr val="008380"/>
                </a:solidFill>
              </a:rPr>
              <a:t>) </a:t>
            </a:r>
            <a:r>
              <a:rPr lang="en-US" sz="2000" kern="0" dirty="0"/>
              <a:t>can be stored as an abstract graph, without geometric information. (No such obvious storing scheme for </a:t>
            </a:r>
            <a:r>
              <a:rPr lang="en-US" sz="2000" kern="0" dirty="0">
                <a:solidFill>
                  <a:srgbClr val="008380"/>
                </a:solidFill>
              </a:rPr>
              <a:t>VD(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>
                <a:solidFill>
                  <a:srgbClr val="008380"/>
                </a:solidFill>
              </a:rPr>
              <a:t>)</a:t>
            </a:r>
            <a:r>
              <a:rPr lang="en-US" sz="2000" kern="0" dirty="0"/>
              <a:t>.)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85084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54" grpId="0" animBg="1"/>
      <p:bldP spid="55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4" grpId="0" animBg="1"/>
      <p:bldP spid="89" grpId="0"/>
      <p:bldP spid="95" grpId="0"/>
      <p:bldP spid="96" grpId="0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59" y="2292573"/>
            <a:ext cx="3120649" cy="2703237"/>
          </a:xfrm>
          <a:prstGeom prst="rect">
            <a:avLst/>
          </a:prstGeom>
        </p:spPr>
      </p:pic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2/27/20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Delaunay Triangulation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617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G </a:t>
            </a:r>
            <a:r>
              <a:rPr lang="en-US" sz="2000" dirty="0"/>
              <a:t>be the plane graph for the </a:t>
            </a:r>
            <a:r>
              <a:rPr lang="en-US" sz="2000" dirty="0">
                <a:solidFill>
                  <a:srgbClr val="0000FF"/>
                </a:solidFill>
              </a:rPr>
              <a:t>Voronoi diagram VD(</a:t>
            </a:r>
            <a:r>
              <a:rPr lang="en-US" sz="2000" i="1" dirty="0">
                <a:solidFill>
                  <a:srgbClr val="0000FF"/>
                </a:solidFill>
              </a:rPr>
              <a:t>P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  <a:r>
              <a:rPr lang="en-US" sz="2000" dirty="0"/>
              <a:t> . Then the dual graph </a:t>
            </a:r>
            <a:r>
              <a:rPr lang="en-US" sz="2000" i="1" dirty="0">
                <a:solidFill>
                  <a:srgbClr val="008380"/>
                </a:solidFill>
              </a:rPr>
              <a:t>G</a:t>
            </a:r>
            <a:r>
              <a:rPr lang="en-US" sz="2000" dirty="0">
                <a:solidFill>
                  <a:srgbClr val="008380"/>
                </a:solidFill>
              </a:rPr>
              <a:t>* </a:t>
            </a:r>
            <a:r>
              <a:rPr lang="en-US" sz="2000" dirty="0"/>
              <a:t>is called the </a:t>
            </a:r>
            <a:r>
              <a:rPr lang="en-US" sz="2000" b="1" dirty="0"/>
              <a:t>Delaunay Triangulation DT(</a:t>
            </a:r>
            <a:r>
              <a:rPr lang="en-US" sz="2000" b="1" i="1" dirty="0"/>
              <a:t>P</a:t>
            </a:r>
            <a:r>
              <a:rPr lang="en-US" sz="2000" b="1" dirty="0"/>
              <a:t>)</a:t>
            </a:r>
            <a:r>
              <a:rPr lang="en-US" sz="2000" dirty="0"/>
              <a:t>.</a:t>
            </a:r>
            <a:endParaRPr lang="en-US" sz="16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94" y="2294939"/>
            <a:ext cx="3114021" cy="2703235"/>
          </a:xfrm>
          <a:prstGeom prst="rect">
            <a:avLst/>
          </a:prstGeom>
        </p:spPr>
      </p:pic>
      <p:sp>
        <p:nvSpPr>
          <p:cNvPr id="41" name="Freeform 40"/>
          <p:cNvSpPr/>
          <p:nvPr/>
        </p:nvSpPr>
        <p:spPr bwMode="auto">
          <a:xfrm>
            <a:off x="1765300" y="3003550"/>
            <a:ext cx="463550" cy="342900"/>
          </a:xfrm>
          <a:custGeom>
            <a:avLst/>
            <a:gdLst>
              <a:gd name="connsiteX0" fmla="*/ 463550 w 463550"/>
              <a:gd name="connsiteY0" fmla="*/ 342900 h 342900"/>
              <a:gd name="connsiteX1" fmla="*/ 0 w 46355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3550" h="342900">
                <a:moveTo>
                  <a:pt x="463550" y="3429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1906035" y="3371850"/>
            <a:ext cx="332340" cy="419100"/>
          </a:xfrm>
          <a:custGeom>
            <a:avLst/>
            <a:gdLst>
              <a:gd name="connsiteX0" fmla="*/ 332340 w 332340"/>
              <a:gd name="connsiteY0" fmla="*/ 0 h 419100"/>
              <a:gd name="connsiteX1" fmla="*/ 46590 w 332340"/>
              <a:gd name="connsiteY1" fmla="*/ 223838 h 419100"/>
              <a:gd name="connsiteX2" fmla="*/ 3728 w 332340"/>
              <a:gd name="connsiteY2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340" h="419100">
                <a:moveTo>
                  <a:pt x="332340" y="0"/>
                </a:moveTo>
                <a:cubicBezTo>
                  <a:pt x="216849" y="76994"/>
                  <a:pt x="101359" y="153988"/>
                  <a:pt x="46590" y="223838"/>
                </a:cubicBezTo>
                <a:cubicBezTo>
                  <a:pt x="-8179" y="293688"/>
                  <a:pt x="-2226" y="356394"/>
                  <a:pt x="3728" y="4191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 bwMode="auto">
          <a:xfrm>
            <a:off x="1506721" y="3014663"/>
            <a:ext cx="388754" cy="771525"/>
          </a:xfrm>
          <a:custGeom>
            <a:avLst/>
            <a:gdLst>
              <a:gd name="connsiteX0" fmla="*/ 241117 w 388754"/>
              <a:gd name="connsiteY0" fmla="*/ 0 h 771525"/>
              <a:gd name="connsiteX1" fmla="*/ 2992 w 388754"/>
              <a:gd name="connsiteY1" fmla="*/ 442912 h 771525"/>
              <a:gd name="connsiteX2" fmla="*/ 388754 w 388754"/>
              <a:gd name="connsiteY2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8754" h="771525">
                <a:moveTo>
                  <a:pt x="241117" y="0"/>
                </a:moveTo>
                <a:cubicBezTo>
                  <a:pt x="109751" y="157162"/>
                  <a:pt x="-21614" y="314325"/>
                  <a:pt x="2992" y="442912"/>
                </a:cubicBezTo>
                <a:cubicBezTo>
                  <a:pt x="27598" y="571500"/>
                  <a:pt x="208176" y="671512"/>
                  <a:pt x="388754" y="7715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 bwMode="auto">
          <a:xfrm>
            <a:off x="1659185" y="3800475"/>
            <a:ext cx="241053" cy="500063"/>
          </a:xfrm>
          <a:custGeom>
            <a:avLst/>
            <a:gdLst>
              <a:gd name="connsiteX0" fmla="*/ 241053 w 241053"/>
              <a:gd name="connsiteY0" fmla="*/ 0 h 500063"/>
              <a:gd name="connsiteX1" fmla="*/ 12453 w 241053"/>
              <a:gd name="connsiteY1" fmla="*/ 209550 h 500063"/>
              <a:gd name="connsiteX2" fmla="*/ 50553 w 241053"/>
              <a:gd name="connsiteY2" fmla="*/ 500063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053" h="500063">
                <a:moveTo>
                  <a:pt x="241053" y="0"/>
                </a:moveTo>
                <a:cubicBezTo>
                  <a:pt x="142628" y="63103"/>
                  <a:pt x="44203" y="126206"/>
                  <a:pt x="12453" y="209550"/>
                </a:cubicBezTo>
                <a:cubicBezTo>
                  <a:pt x="-19297" y="292894"/>
                  <a:pt x="15628" y="396478"/>
                  <a:pt x="50553" y="500063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 bwMode="auto">
          <a:xfrm>
            <a:off x="1738313" y="3886200"/>
            <a:ext cx="473105" cy="464825"/>
          </a:xfrm>
          <a:custGeom>
            <a:avLst/>
            <a:gdLst>
              <a:gd name="connsiteX0" fmla="*/ 0 w 473105"/>
              <a:gd name="connsiteY0" fmla="*/ 442913 h 464825"/>
              <a:gd name="connsiteX1" fmla="*/ 428625 w 473105"/>
              <a:gd name="connsiteY1" fmla="*/ 414338 h 464825"/>
              <a:gd name="connsiteX2" fmla="*/ 438150 w 473105"/>
              <a:gd name="connsiteY2" fmla="*/ 0 h 46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105" h="464825">
                <a:moveTo>
                  <a:pt x="0" y="442913"/>
                </a:moveTo>
                <a:cubicBezTo>
                  <a:pt x="177800" y="465535"/>
                  <a:pt x="355600" y="488157"/>
                  <a:pt x="428625" y="414338"/>
                </a:cubicBezTo>
                <a:cubicBezTo>
                  <a:pt x="501650" y="340519"/>
                  <a:pt x="469900" y="170259"/>
                  <a:pt x="43815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 bwMode="auto">
          <a:xfrm>
            <a:off x="2181225" y="3657600"/>
            <a:ext cx="500063" cy="259166"/>
          </a:xfrm>
          <a:custGeom>
            <a:avLst/>
            <a:gdLst>
              <a:gd name="connsiteX0" fmla="*/ 0 w 500063"/>
              <a:gd name="connsiteY0" fmla="*/ 195263 h 259166"/>
              <a:gd name="connsiteX1" fmla="*/ 295275 w 500063"/>
              <a:gd name="connsiteY1" fmla="*/ 247650 h 259166"/>
              <a:gd name="connsiteX2" fmla="*/ 500063 w 500063"/>
              <a:gd name="connsiteY2" fmla="*/ 0 h 259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063" h="259166">
                <a:moveTo>
                  <a:pt x="0" y="195263"/>
                </a:moveTo>
                <a:cubicBezTo>
                  <a:pt x="105965" y="237728"/>
                  <a:pt x="211931" y="280194"/>
                  <a:pt x="295275" y="247650"/>
                </a:cubicBezTo>
                <a:cubicBezTo>
                  <a:pt x="378619" y="215106"/>
                  <a:pt x="439341" y="107553"/>
                  <a:pt x="500063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 bwMode="auto">
          <a:xfrm>
            <a:off x="2166938" y="3381375"/>
            <a:ext cx="75805" cy="457200"/>
          </a:xfrm>
          <a:custGeom>
            <a:avLst/>
            <a:gdLst>
              <a:gd name="connsiteX0" fmla="*/ 61912 w 75805"/>
              <a:gd name="connsiteY0" fmla="*/ 0 h 457200"/>
              <a:gd name="connsiteX1" fmla="*/ 71437 w 75805"/>
              <a:gd name="connsiteY1" fmla="*/ 228600 h 457200"/>
              <a:gd name="connsiteX2" fmla="*/ 0 w 75805"/>
              <a:gd name="connsiteY2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05" h="457200">
                <a:moveTo>
                  <a:pt x="61912" y="0"/>
                </a:moveTo>
                <a:cubicBezTo>
                  <a:pt x="71834" y="76200"/>
                  <a:pt x="81756" y="152400"/>
                  <a:pt x="71437" y="228600"/>
                </a:cubicBezTo>
                <a:cubicBezTo>
                  <a:pt x="61118" y="304800"/>
                  <a:pt x="30559" y="381000"/>
                  <a:pt x="0" y="4572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 bwMode="auto">
          <a:xfrm>
            <a:off x="2252663" y="3367088"/>
            <a:ext cx="414337" cy="257175"/>
          </a:xfrm>
          <a:custGeom>
            <a:avLst/>
            <a:gdLst>
              <a:gd name="connsiteX0" fmla="*/ 414337 w 414337"/>
              <a:gd name="connsiteY0" fmla="*/ 257175 h 257175"/>
              <a:gd name="connsiteX1" fmla="*/ 257175 w 414337"/>
              <a:gd name="connsiteY1" fmla="*/ 52387 h 257175"/>
              <a:gd name="connsiteX2" fmla="*/ 0 w 414337"/>
              <a:gd name="connsiteY2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337" h="257175">
                <a:moveTo>
                  <a:pt x="414337" y="257175"/>
                </a:moveTo>
                <a:cubicBezTo>
                  <a:pt x="370284" y="176212"/>
                  <a:pt x="326231" y="95249"/>
                  <a:pt x="257175" y="52387"/>
                </a:cubicBezTo>
                <a:cubicBezTo>
                  <a:pt x="188119" y="9525"/>
                  <a:pt x="94059" y="4762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 bwMode="auto">
          <a:xfrm>
            <a:off x="2690813" y="3424238"/>
            <a:ext cx="452437" cy="238125"/>
          </a:xfrm>
          <a:custGeom>
            <a:avLst/>
            <a:gdLst>
              <a:gd name="connsiteX0" fmla="*/ 0 w 452437"/>
              <a:gd name="connsiteY0" fmla="*/ 238125 h 238125"/>
              <a:gd name="connsiteX1" fmla="*/ 276225 w 452437"/>
              <a:gd name="connsiteY1" fmla="*/ 214312 h 238125"/>
              <a:gd name="connsiteX2" fmla="*/ 452437 w 452437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437" h="238125">
                <a:moveTo>
                  <a:pt x="0" y="238125"/>
                </a:moveTo>
                <a:lnTo>
                  <a:pt x="276225" y="214312"/>
                </a:lnTo>
                <a:cubicBezTo>
                  <a:pt x="351631" y="174625"/>
                  <a:pt x="402034" y="87312"/>
                  <a:pt x="452437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 bwMode="auto">
          <a:xfrm>
            <a:off x="2676525" y="3671888"/>
            <a:ext cx="400050" cy="890587"/>
          </a:xfrm>
          <a:custGeom>
            <a:avLst/>
            <a:gdLst>
              <a:gd name="connsiteX0" fmla="*/ 0 w 400050"/>
              <a:gd name="connsiteY0" fmla="*/ 0 h 890587"/>
              <a:gd name="connsiteX1" fmla="*/ 142875 w 400050"/>
              <a:gd name="connsiteY1" fmla="*/ 471487 h 890587"/>
              <a:gd name="connsiteX2" fmla="*/ 400050 w 400050"/>
              <a:gd name="connsiteY2" fmla="*/ 890587 h 89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890587">
                <a:moveTo>
                  <a:pt x="0" y="0"/>
                </a:moveTo>
                <a:cubicBezTo>
                  <a:pt x="38100" y="161528"/>
                  <a:pt x="76200" y="323056"/>
                  <a:pt x="142875" y="471487"/>
                </a:cubicBezTo>
                <a:cubicBezTo>
                  <a:pt x="209550" y="619918"/>
                  <a:pt x="304800" y="755252"/>
                  <a:pt x="400050" y="8905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 bwMode="auto">
          <a:xfrm>
            <a:off x="1724025" y="4329113"/>
            <a:ext cx="1366838" cy="512454"/>
          </a:xfrm>
          <a:custGeom>
            <a:avLst/>
            <a:gdLst>
              <a:gd name="connsiteX0" fmla="*/ 1366838 w 1366838"/>
              <a:gd name="connsiteY0" fmla="*/ 257175 h 512454"/>
              <a:gd name="connsiteX1" fmla="*/ 619125 w 1366838"/>
              <a:gd name="connsiteY1" fmla="*/ 504825 h 512454"/>
              <a:gd name="connsiteX2" fmla="*/ 0 w 1366838"/>
              <a:gd name="connsiteY2" fmla="*/ 0 h 51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838" h="512454">
                <a:moveTo>
                  <a:pt x="1366838" y="257175"/>
                </a:moveTo>
                <a:cubicBezTo>
                  <a:pt x="1106884" y="402431"/>
                  <a:pt x="846931" y="547687"/>
                  <a:pt x="619125" y="504825"/>
                </a:cubicBezTo>
                <a:cubicBezTo>
                  <a:pt x="391319" y="461963"/>
                  <a:pt x="195659" y="230981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 bwMode="auto">
          <a:xfrm>
            <a:off x="425275" y="2950568"/>
            <a:ext cx="1322563" cy="1369020"/>
          </a:xfrm>
          <a:custGeom>
            <a:avLst/>
            <a:gdLst>
              <a:gd name="connsiteX0" fmla="*/ 1279700 w 1322563"/>
              <a:gd name="connsiteY0" fmla="*/ 1369020 h 1369020"/>
              <a:gd name="connsiteX1" fmla="*/ 255763 w 1322563"/>
              <a:gd name="connsiteY1" fmla="*/ 1164232 h 1369020"/>
              <a:gd name="connsiteX2" fmla="*/ 55738 w 1322563"/>
              <a:gd name="connsiteY2" fmla="*/ 683220 h 1369020"/>
              <a:gd name="connsiteX3" fmla="*/ 1074913 w 1322563"/>
              <a:gd name="connsiteY3" fmla="*/ 78382 h 1369020"/>
              <a:gd name="connsiteX4" fmla="*/ 1322563 w 1322563"/>
              <a:gd name="connsiteY4" fmla="*/ 25995 h 136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563" h="1369020">
                <a:moveTo>
                  <a:pt x="1279700" y="1369020"/>
                </a:moveTo>
                <a:cubicBezTo>
                  <a:pt x="869728" y="1323776"/>
                  <a:pt x="459757" y="1278532"/>
                  <a:pt x="255763" y="1164232"/>
                </a:cubicBezTo>
                <a:cubicBezTo>
                  <a:pt x="51769" y="1049932"/>
                  <a:pt x="-80787" y="864195"/>
                  <a:pt x="55738" y="683220"/>
                </a:cubicBezTo>
                <a:cubicBezTo>
                  <a:pt x="192263" y="502245"/>
                  <a:pt x="863775" y="187919"/>
                  <a:pt x="1074913" y="78382"/>
                </a:cubicBezTo>
                <a:cubicBezTo>
                  <a:pt x="1286051" y="-31156"/>
                  <a:pt x="1304307" y="-2581"/>
                  <a:pt x="1322563" y="2599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 bwMode="auto">
          <a:xfrm>
            <a:off x="1766888" y="2633663"/>
            <a:ext cx="1009650" cy="347662"/>
          </a:xfrm>
          <a:custGeom>
            <a:avLst/>
            <a:gdLst>
              <a:gd name="connsiteX0" fmla="*/ 1009650 w 1009650"/>
              <a:gd name="connsiteY0" fmla="*/ 347662 h 347662"/>
              <a:gd name="connsiteX1" fmla="*/ 504825 w 1009650"/>
              <a:gd name="connsiteY1" fmla="*/ 0 h 347662"/>
              <a:gd name="connsiteX2" fmla="*/ 0 w 1009650"/>
              <a:gd name="connsiteY2" fmla="*/ 347662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650" h="347662">
                <a:moveTo>
                  <a:pt x="1009650" y="347662"/>
                </a:moveTo>
                <a:cubicBezTo>
                  <a:pt x="841375" y="173831"/>
                  <a:pt x="673100" y="0"/>
                  <a:pt x="504825" y="0"/>
                </a:cubicBezTo>
                <a:cubicBezTo>
                  <a:pt x="336550" y="0"/>
                  <a:pt x="168275" y="173831"/>
                  <a:pt x="0" y="34766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 bwMode="auto">
          <a:xfrm>
            <a:off x="2252663" y="3000375"/>
            <a:ext cx="538162" cy="357188"/>
          </a:xfrm>
          <a:custGeom>
            <a:avLst/>
            <a:gdLst>
              <a:gd name="connsiteX0" fmla="*/ 0 w 538162"/>
              <a:gd name="connsiteY0" fmla="*/ 357188 h 357188"/>
              <a:gd name="connsiteX1" fmla="*/ 538162 w 538162"/>
              <a:gd name="connsiteY1" fmla="*/ 0 h 357188"/>
              <a:gd name="connsiteX2" fmla="*/ 538162 w 538162"/>
              <a:gd name="connsiteY2" fmla="*/ 0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162" h="357188">
                <a:moveTo>
                  <a:pt x="0" y="357188"/>
                </a:moveTo>
                <a:lnTo>
                  <a:pt x="538162" y="0"/>
                </a:lnTo>
                <a:lnTo>
                  <a:pt x="53816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 bwMode="auto">
          <a:xfrm>
            <a:off x="2656031" y="2995613"/>
            <a:ext cx="153844" cy="638175"/>
          </a:xfrm>
          <a:custGeom>
            <a:avLst/>
            <a:gdLst>
              <a:gd name="connsiteX0" fmla="*/ 153844 w 153844"/>
              <a:gd name="connsiteY0" fmla="*/ 0 h 638175"/>
              <a:gd name="connsiteX1" fmla="*/ 10969 w 153844"/>
              <a:gd name="connsiteY1" fmla="*/ 304800 h 638175"/>
              <a:gd name="connsiteX2" fmla="*/ 20494 w 153844"/>
              <a:gd name="connsiteY2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44" h="638175">
                <a:moveTo>
                  <a:pt x="153844" y="0"/>
                </a:moveTo>
                <a:cubicBezTo>
                  <a:pt x="93519" y="99219"/>
                  <a:pt x="33194" y="198438"/>
                  <a:pt x="10969" y="304800"/>
                </a:cubicBezTo>
                <a:cubicBezTo>
                  <a:pt x="-11256" y="411163"/>
                  <a:pt x="4619" y="524669"/>
                  <a:pt x="20494" y="6381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 bwMode="auto">
          <a:xfrm>
            <a:off x="2819400" y="2986088"/>
            <a:ext cx="338138" cy="395287"/>
          </a:xfrm>
          <a:custGeom>
            <a:avLst/>
            <a:gdLst>
              <a:gd name="connsiteX0" fmla="*/ 0 w 338138"/>
              <a:gd name="connsiteY0" fmla="*/ 0 h 395287"/>
              <a:gd name="connsiteX1" fmla="*/ 266700 w 338138"/>
              <a:gd name="connsiteY1" fmla="*/ 104775 h 395287"/>
              <a:gd name="connsiteX2" fmla="*/ 338138 w 338138"/>
              <a:gd name="connsiteY2" fmla="*/ 395287 h 39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95287">
                <a:moveTo>
                  <a:pt x="0" y="0"/>
                </a:moveTo>
                <a:cubicBezTo>
                  <a:pt x="105172" y="19447"/>
                  <a:pt x="210344" y="38894"/>
                  <a:pt x="266700" y="104775"/>
                </a:cubicBezTo>
                <a:cubicBezTo>
                  <a:pt x="323056" y="170656"/>
                  <a:pt x="330597" y="282971"/>
                  <a:pt x="338138" y="3952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 bwMode="auto">
          <a:xfrm>
            <a:off x="3109913" y="3405188"/>
            <a:ext cx="262428" cy="1133475"/>
          </a:xfrm>
          <a:custGeom>
            <a:avLst/>
            <a:gdLst>
              <a:gd name="connsiteX0" fmla="*/ 52387 w 262428"/>
              <a:gd name="connsiteY0" fmla="*/ 0 h 1133475"/>
              <a:gd name="connsiteX1" fmla="*/ 261937 w 262428"/>
              <a:gd name="connsiteY1" fmla="*/ 585787 h 1133475"/>
              <a:gd name="connsiteX2" fmla="*/ 0 w 262428"/>
              <a:gd name="connsiteY2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428" h="1133475">
                <a:moveTo>
                  <a:pt x="52387" y="0"/>
                </a:moveTo>
                <a:cubicBezTo>
                  <a:pt x="161527" y="198437"/>
                  <a:pt x="270668" y="396875"/>
                  <a:pt x="261937" y="585787"/>
                </a:cubicBezTo>
                <a:cubicBezTo>
                  <a:pt x="253206" y="774699"/>
                  <a:pt x="126603" y="954087"/>
                  <a:pt x="0" y="11334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2185988" y="3871913"/>
            <a:ext cx="890587" cy="695325"/>
          </a:xfrm>
          <a:custGeom>
            <a:avLst/>
            <a:gdLst>
              <a:gd name="connsiteX0" fmla="*/ 0 w 890587"/>
              <a:gd name="connsiteY0" fmla="*/ 0 h 695325"/>
              <a:gd name="connsiteX1" fmla="*/ 276225 w 890587"/>
              <a:gd name="connsiteY1" fmla="*/ 561975 h 695325"/>
              <a:gd name="connsiteX2" fmla="*/ 890587 w 890587"/>
              <a:gd name="connsiteY2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7" h="695325">
                <a:moveTo>
                  <a:pt x="0" y="0"/>
                </a:moveTo>
                <a:cubicBezTo>
                  <a:pt x="63897" y="223044"/>
                  <a:pt x="127794" y="446088"/>
                  <a:pt x="276225" y="561975"/>
                </a:cubicBezTo>
                <a:cubicBezTo>
                  <a:pt x="424656" y="677862"/>
                  <a:pt x="657621" y="686593"/>
                  <a:pt x="890587" y="6953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 bwMode="auto">
          <a:xfrm>
            <a:off x="1911350" y="3784600"/>
            <a:ext cx="234950" cy="76200"/>
          </a:xfrm>
          <a:custGeom>
            <a:avLst/>
            <a:gdLst>
              <a:gd name="connsiteX0" fmla="*/ 0 w 234950"/>
              <a:gd name="connsiteY0" fmla="*/ 0 h 76200"/>
              <a:gd name="connsiteX1" fmla="*/ 234950 w 23495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76200">
                <a:moveTo>
                  <a:pt x="0" y="0"/>
                </a:moveTo>
                <a:lnTo>
                  <a:pt x="234950" y="7620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748869" y="329663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C00000"/>
                </a:solidFill>
              </a:rPr>
              <a:t>P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688465" y="4174123"/>
            <a:ext cx="7200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DT(</a:t>
            </a:r>
            <a:r>
              <a:rPr lang="en-US" sz="1600" i="1" dirty="0">
                <a:solidFill>
                  <a:schemeClr val="tx1"/>
                </a:solidFill>
              </a:rPr>
              <a:t>P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000500" y="2263140"/>
            <a:ext cx="4587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Canonical straight-line embedding for DT(P):</a:t>
            </a:r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auto">
          <a:xfrm>
            <a:off x="693420" y="5234623"/>
            <a:ext cx="77724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kern="0" dirty="0"/>
              <a:t>If 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/>
              <a:t> is in general position (no three points on a line, no four points on a circle) then every inner face of </a:t>
            </a:r>
            <a:r>
              <a:rPr lang="en-US" sz="2000" kern="0" dirty="0">
                <a:solidFill>
                  <a:srgbClr val="008380"/>
                </a:solidFill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>
                <a:solidFill>
                  <a:srgbClr val="008380"/>
                </a:solidFill>
              </a:rPr>
              <a:t>) </a:t>
            </a:r>
            <a:r>
              <a:rPr lang="en-US" sz="2000" kern="0" dirty="0"/>
              <a:t>is indeed a triangle.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kern="0" dirty="0">
                <a:solidFill>
                  <a:srgbClr val="008380"/>
                </a:solidFill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>
                <a:solidFill>
                  <a:srgbClr val="008380"/>
                </a:solidFill>
              </a:rPr>
              <a:t>) </a:t>
            </a:r>
            <a:r>
              <a:rPr lang="en-US" sz="2000" kern="0" dirty="0"/>
              <a:t>can be stored as an abstract graph, without geometric information. (No such obvious storing scheme for </a:t>
            </a:r>
            <a:r>
              <a:rPr lang="en-US" sz="2000" kern="0" dirty="0">
                <a:solidFill>
                  <a:srgbClr val="008380"/>
                </a:solidFill>
              </a:rPr>
              <a:t>VD(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  <a:r>
              <a:rPr lang="en-US" sz="2000" kern="0" dirty="0">
                <a:solidFill>
                  <a:srgbClr val="008380"/>
                </a:solidFill>
              </a:rPr>
              <a:t>)</a:t>
            </a:r>
            <a:r>
              <a:rPr lang="en-US" sz="2000" kern="0" dirty="0"/>
              <a:t>.)</a:t>
            </a:r>
            <a:endParaRPr lang="en-US" sz="1600" kern="0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6FFD531-4677-4B04-B58F-605922BCA313}"/>
              </a:ext>
            </a:extLst>
          </p:cNvPr>
          <p:cNvGrpSpPr/>
          <p:nvPr/>
        </p:nvGrpSpPr>
        <p:grpSpPr>
          <a:xfrm>
            <a:off x="5261737" y="3029700"/>
            <a:ext cx="1478026" cy="1619041"/>
            <a:chOff x="5261737" y="3029700"/>
            <a:chExt cx="1478026" cy="1619041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6E5EA50E-FAE3-477E-82AC-789A7F3C6440}"/>
                </a:ext>
              </a:extLst>
            </p:cNvPr>
            <p:cNvGrpSpPr/>
            <p:nvPr/>
          </p:nvGrpSpPr>
          <p:grpSpPr>
            <a:xfrm>
              <a:off x="5286375" y="3060700"/>
              <a:ext cx="1438275" cy="1577975"/>
              <a:chOff x="5286375" y="3060700"/>
              <a:chExt cx="1438275" cy="157797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655B3A98-7279-429A-9975-71F4C51857CC}"/>
                  </a:ext>
                </a:extLst>
              </p:cNvPr>
              <p:cNvCxnSpPr/>
              <p:nvPr/>
            </p:nvCxnSpPr>
            <p:spPr bwMode="auto">
              <a:xfrm flipH="1">
                <a:off x="5286375" y="3070225"/>
                <a:ext cx="38100" cy="131445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95E3C9FB-9688-4769-B46C-34ECA2C74D4C}"/>
                  </a:ext>
                </a:extLst>
              </p:cNvPr>
              <p:cNvCxnSpPr/>
              <p:nvPr/>
            </p:nvCxnSpPr>
            <p:spPr bwMode="auto">
              <a:xfrm>
                <a:off x="5318125" y="3060700"/>
                <a:ext cx="1041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5A53CDE3-590C-4A00-BC0D-F473CFF8BD97}"/>
                  </a:ext>
                </a:extLst>
              </p:cNvPr>
              <p:cNvCxnSpPr/>
              <p:nvPr/>
            </p:nvCxnSpPr>
            <p:spPr bwMode="auto">
              <a:xfrm>
                <a:off x="6381750" y="3070225"/>
                <a:ext cx="342900" cy="39687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F9FFA9FC-68AC-4D61-B5D8-DB12F8689023}"/>
                  </a:ext>
                </a:extLst>
              </p:cNvPr>
              <p:cNvCxnSpPr/>
              <p:nvPr/>
            </p:nvCxnSpPr>
            <p:spPr bwMode="auto">
              <a:xfrm flipH="1">
                <a:off x="6664325" y="3479800"/>
                <a:ext cx="57150" cy="114935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A498FCC-13FF-4ED8-B69D-496589D83C2F}"/>
                  </a:ext>
                </a:extLst>
              </p:cNvPr>
              <p:cNvCxnSpPr/>
              <p:nvPr/>
            </p:nvCxnSpPr>
            <p:spPr bwMode="auto">
              <a:xfrm flipH="1" flipV="1">
                <a:off x="5286375" y="4384675"/>
                <a:ext cx="1402090" cy="25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41C63711-6117-4439-8AB1-210B3A576E50}"/>
                  </a:ext>
                </a:extLst>
              </p:cNvPr>
              <p:cNvCxnSpPr/>
              <p:nvPr/>
            </p:nvCxnSpPr>
            <p:spPr bwMode="auto">
              <a:xfrm>
                <a:off x="5324475" y="3070225"/>
                <a:ext cx="155575" cy="76835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F96347A-F9B5-4B78-B41A-D6CA7B9624BC}"/>
                  </a:ext>
                </a:extLst>
              </p:cNvPr>
              <p:cNvCxnSpPr/>
              <p:nvPr/>
            </p:nvCxnSpPr>
            <p:spPr bwMode="auto">
              <a:xfrm flipH="1">
                <a:off x="5286375" y="3860800"/>
                <a:ext cx="187325" cy="52387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E35DF420-673D-4DA9-BFE4-9ABD1B40FA08}"/>
                  </a:ext>
                </a:extLst>
              </p:cNvPr>
              <p:cNvCxnSpPr/>
              <p:nvPr/>
            </p:nvCxnSpPr>
            <p:spPr bwMode="auto">
              <a:xfrm flipV="1">
                <a:off x="5286375" y="3916766"/>
                <a:ext cx="450850" cy="46790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C919EA3-0010-40B8-9F69-FD117B82A680}"/>
                  </a:ext>
                </a:extLst>
              </p:cNvPr>
              <p:cNvCxnSpPr/>
              <p:nvPr/>
            </p:nvCxnSpPr>
            <p:spPr bwMode="auto">
              <a:xfrm>
                <a:off x="5480050" y="3860800"/>
                <a:ext cx="254000" cy="5596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3E2C8FD-BDAD-47E6-80D4-67D2E0E233C1}"/>
                  </a:ext>
                </a:extLst>
              </p:cNvPr>
              <p:cNvCxnSpPr/>
              <p:nvPr/>
            </p:nvCxnSpPr>
            <p:spPr bwMode="auto">
              <a:xfrm flipV="1">
                <a:off x="5480050" y="3424238"/>
                <a:ext cx="320675" cy="43656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657D6773-DF2C-4818-9C2D-A6BC0C762A8E}"/>
                  </a:ext>
                </a:extLst>
              </p:cNvPr>
              <p:cNvCxnSpPr/>
              <p:nvPr/>
            </p:nvCxnSpPr>
            <p:spPr bwMode="auto">
              <a:xfrm flipH="1">
                <a:off x="5734050" y="3424238"/>
                <a:ext cx="60325" cy="49252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EC22FE2-A010-4373-AD8A-EFBED8FC516A}"/>
                  </a:ext>
                </a:extLst>
              </p:cNvPr>
              <p:cNvCxnSpPr/>
              <p:nvPr/>
            </p:nvCxnSpPr>
            <p:spPr bwMode="auto">
              <a:xfrm>
                <a:off x="5324475" y="3060700"/>
                <a:ext cx="476250" cy="36353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C9E25361-E018-4140-AAA0-B316ACEAE1C4}"/>
                  </a:ext>
                </a:extLst>
              </p:cNvPr>
              <p:cNvCxnSpPr/>
              <p:nvPr/>
            </p:nvCxnSpPr>
            <p:spPr bwMode="auto">
              <a:xfrm flipV="1">
                <a:off x="5800725" y="3060700"/>
                <a:ext cx="558800" cy="36353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79C4210-3709-461A-94BC-AC4119D3C0CD}"/>
                  </a:ext>
                </a:extLst>
              </p:cNvPr>
              <p:cNvCxnSpPr/>
              <p:nvPr/>
            </p:nvCxnSpPr>
            <p:spPr bwMode="auto">
              <a:xfrm flipH="1">
                <a:off x="6248400" y="3060700"/>
                <a:ext cx="111125" cy="65405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F2ABAD7-78BB-4B15-8558-2E5E33D149EA}"/>
                  </a:ext>
                </a:extLst>
              </p:cNvPr>
              <p:cNvCxnSpPr/>
              <p:nvPr/>
            </p:nvCxnSpPr>
            <p:spPr bwMode="auto">
              <a:xfrm flipH="1" flipV="1">
                <a:off x="5800725" y="3433763"/>
                <a:ext cx="441325" cy="2809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1B711197-1EE3-4FAE-92E5-A283B08F28BF}"/>
                  </a:ext>
                </a:extLst>
              </p:cNvPr>
              <p:cNvCxnSpPr/>
              <p:nvPr/>
            </p:nvCxnSpPr>
            <p:spPr bwMode="auto">
              <a:xfrm flipH="1">
                <a:off x="5734050" y="3714750"/>
                <a:ext cx="514350" cy="22542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9506ED72-F21E-4B5B-B79B-2C233A06AAE5}"/>
                  </a:ext>
                </a:extLst>
              </p:cNvPr>
              <p:cNvCxnSpPr/>
              <p:nvPr/>
            </p:nvCxnSpPr>
            <p:spPr bwMode="auto">
              <a:xfrm>
                <a:off x="5734050" y="3916766"/>
                <a:ext cx="930275" cy="71238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4A2AA29F-1047-496D-B8E2-D26143955DD9}"/>
                  </a:ext>
                </a:extLst>
              </p:cNvPr>
              <p:cNvCxnSpPr/>
              <p:nvPr/>
            </p:nvCxnSpPr>
            <p:spPr bwMode="auto">
              <a:xfrm>
                <a:off x="6242050" y="3714750"/>
                <a:ext cx="422275" cy="914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B91B6261-D362-4995-B333-B885E6911A33}"/>
                  </a:ext>
                </a:extLst>
              </p:cNvPr>
              <p:cNvCxnSpPr/>
              <p:nvPr/>
            </p:nvCxnSpPr>
            <p:spPr bwMode="auto">
              <a:xfrm flipH="1">
                <a:off x="6248400" y="3467100"/>
                <a:ext cx="473075" cy="24765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6F3C79F-8342-46E2-9524-BB9B1BD1F2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10124" y="3050746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2C4ACB01-C231-4A8E-B6B7-3064C67EC61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57171" y="3837391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A42BA07E-B96B-40DC-B31C-3DBC29FD6D3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61737" y="4366387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B22F707-C892-4CEC-8EE1-E2EB61EBDB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14003" y="3908362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A0F1D09-3130-4ACC-8FCF-3F1EFF61E6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75262" y="3402308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6CECA18-B141-4219-BD65-24160C1F89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25521" y="3698063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EBA10BC0-82EB-4F7C-BE0E-3DF6A829DF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47587" y="3029700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BB0F855B-662B-44DC-AB72-828D9F7F54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3187" y="3447622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0C91B7EF-C5F6-4C14-9CC6-5FBB483A972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46037" y="4612165"/>
              <a:ext cx="36576" cy="365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218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/>
          <p:cNvCxnSpPr/>
          <p:nvPr/>
        </p:nvCxnSpPr>
        <p:spPr bwMode="auto">
          <a:xfrm flipV="1">
            <a:off x="6432550" y="2914770"/>
            <a:ext cx="161262" cy="23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45" idx="0"/>
          </p:cNvCxnSpPr>
          <p:nvPr/>
        </p:nvCxnSpPr>
        <p:spPr bwMode="auto">
          <a:xfrm flipH="1">
            <a:off x="6617625" y="2595692"/>
            <a:ext cx="8021" cy="2952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45" idx="1"/>
          </p:cNvCxnSpPr>
          <p:nvPr/>
        </p:nvCxnSpPr>
        <p:spPr bwMode="auto">
          <a:xfrm flipH="1">
            <a:off x="6408066" y="2584998"/>
            <a:ext cx="191761" cy="5807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Straight-Line Embedding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57765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/>
              <a:t>Lemma: </a:t>
            </a:r>
            <a:r>
              <a:rPr lang="en-US" sz="2000" dirty="0">
                <a:solidFill>
                  <a:srgbClr val="008380"/>
                </a:solidFill>
              </a:rPr>
              <a:t>DT(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/>
              <a:t> is a plane graph, i.e., the straight-line edges do not intersect.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Proof: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6261732" y="2554605"/>
            <a:ext cx="695325" cy="6762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176011" y="2802255"/>
            <a:ext cx="585787" cy="142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V="1">
            <a:off x="6766560" y="2549843"/>
            <a:ext cx="395288" cy="390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6604000" y="2935605"/>
            <a:ext cx="162561" cy="664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 flipV="1">
            <a:off x="6579608" y="286556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 bwMode="auto">
          <a:xfrm flipV="1">
            <a:off x="6376408" y="313385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 bwMode="auto">
          <a:xfrm flipV="1">
            <a:off x="6589133" y="25226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88346" y="224821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06267" y="3137220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p’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51846" y="26308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435100" y="2560320"/>
            <a:ext cx="386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594360" y="2517011"/>
            <a:ext cx="544449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pp’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an edge of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 There is an empty closed disk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D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with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on its boundary, and its center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c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on the bisector.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Let </a:t>
            </a:r>
            <a:r>
              <a:rPr lang="en-US" sz="2000" i="1" kern="0" dirty="0" err="1">
                <a:solidFill>
                  <a:srgbClr val="92D050"/>
                </a:solidFill>
                <a:latin typeface="Times New Roman"/>
                <a:sym typeface="Symbol"/>
              </a:rPr>
              <a:t>qq</a:t>
            </a:r>
            <a:r>
              <a:rPr lang="en-US" sz="2000" i="1" kern="0" dirty="0">
                <a:solidFill>
                  <a:srgbClr val="92D050"/>
                </a:solidFill>
                <a:latin typeface="Times New Roman"/>
              </a:rPr>
              <a:t>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another Delaunay edge that intersects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pp’</a:t>
            </a:r>
          </a:p>
          <a:p>
            <a:pPr lvl="2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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q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and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q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lie outside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D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, therefore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qq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also intersects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pc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or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p’c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Symmetrically,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pp’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also intersects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qc’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or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q’c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’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8380"/>
              </a:solidFill>
              <a:latin typeface="Times New Roman"/>
              <a:sym typeface="Symbol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pc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or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p’c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’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) and 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qc’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or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q’c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’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)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intersect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 The edges do not lie in different </a:t>
            </a:r>
            <a:r>
              <a:rPr lang="en-US" sz="2000" kern="0" dirty="0" err="1">
                <a:solidFill>
                  <a:schemeClr val="tx1"/>
                </a:solidFill>
                <a:latin typeface="Times New Roman"/>
                <a:sym typeface="Symbol"/>
              </a:rPr>
              <a:t>Voronoi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 cells.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Contradiction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kern="0" dirty="0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4189" y="2390745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err="1">
                <a:solidFill>
                  <a:schemeClr val="tx1"/>
                </a:solidFill>
                <a:latin typeface="Times New Roman"/>
                <a:sym typeface="Symbol"/>
              </a:rPr>
              <a:t>D</a:t>
            </a:r>
            <a:r>
              <a:rPr lang="en-US" sz="1400" i="1" kern="0" baseline="-25000" dirty="0" err="1">
                <a:solidFill>
                  <a:schemeClr val="tx1"/>
                </a:solidFill>
                <a:latin typeface="Times New Roman"/>
                <a:sym typeface="Symbol"/>
              </a:rPr>
              <a:t>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1580896" y="4142994"/>
            <a:ext cx="375920" cy="22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1809750" y="33985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3473450" y="41732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4083050" y="41605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87" idx="0"/>
          </p:cNvCxnSpPr>
          <p:nvPr/>
        </p:nvCxnSpPr>
        <p:spPr bwMode="auto">
          <a:xfrm flipH="1" flipV="1">
            <a:off x="6419850" y="2279650"/>
            <a:ext cx="221671" cy="10923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6170846" y="20323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q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636491" y="3188018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q’</a:t>
            </a:r>
          </a:p>
        </p:txBody>
      </p:sp>
      <p:sp>
        <p:nvSpPr>
          <p:cNvPr id="87" name="Oval 86"/>
          <p:cNvSpPr/>
          <p:nvPr/>
        </p:nvSpPr>
        <p:spPr bwMode="auto">
          <a:xfrm flipV="1">
            <a:off x="6605008" y="3298954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 bwMode="auto">
          <a:xfrm flipV="1">
            <a:off x="6395458" y="2248029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3069844" y="4440936"/>
            <a:ext cx="386588" cy="3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4961890" y="4441190"/>
            <a:ext cx="366014" cy="88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1515110" y="46824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299200" y="4464170"/>
            <a:ext cx="161262" cy="23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125" idx="0"/>
          </p:cNvCxnSpPr>
          <p:nvPr/>
        </p:nvCxnSpPr>
        <p:spPr bwMode="auto">
          <a:xfrm flipH="1">
            <a:off x="6484275" y="4145092"/>
            <a:ext cx="8021" cy="2952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25" idx="1"/>
          </p:cNvCxnSpPr>
          <p:nvPr/>
        </p:nvCxnSpPr>
        <p:spPr bwMode="auto">
          <a:xfrm flipH="1">
            <a:off x="6274716" y="4134398"/>
            <a:ext cx="191761" cy="5807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6128382" y="4104005"/>
            <a:ext cx="695325" cy="6762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6042661" y="4351655"/>
            <a:ext cx="585787" cy="142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33210" y="4099243"/>
            <a:ext cx="395288" cy="390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H="1">
            <a:off x="6470650" y="4485005"/>
            <a:ext cx="162561" cy="664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Oval 122"/>
          <p:cNvSpPr/>
          <p:nvPr/>
        </p:nvSpPr>
        <p:spPr bwMode="auto">
          <a:xfrm flipV="1">
            <a:off x="6446258" y="441496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 bwMode="auto">
          <a:xfrm flipV="1">
            <a:off x="6243058" y="468325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 bwMode="auto">
          <a:xfrm flipV="1">
            <a:off x="6455783" y="40720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6354996" y="37976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72917" y="4686620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q’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425400" y="4180206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c’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5940839" y="3940145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err="1">
                <a:solidFill>
                  <a:schemeClr val="tx1"/>
                </a:solidFill>
                <a:latin typeface="Times New Roman"/>
                <a:sym typeface="Symbol"/>
              </a:rPr>
              <a:t>D</a:t>
            </a:r>
            <a:r>
              <a:rPr lang="en-US" sz="1400" i="1" kern="0" baseline="-25000" dirty="0" err="1">
                <a:solidFill>
                  <a:schemeClr val="tx1"/>
                </a:solidFill>
                <a:latin typeface="Times New Roman"/>
                <a:sym typeface="Symbol"/>
              </a:rPr>
              <a:t>q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30" name="Straight Connector 129"/>
          <p:cNvCxnSpPr>
            <a:stCxn id="133" idx="0"/>
          </p:cNvCxnSpPr>
          <p:nvPr/>
        </p:nvCxnSpPr>
        <p:spPr bwMode="auto">
          <a:xfrm flipH="1" flipV="1">
            <a:off x="6286500" y="3829050"/>
            <a:ext cx="221671" cy="10923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6037496" y="35817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p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503141" y="4737418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p’</a:t>
            </a:r>
          </a:p>
        </p:txBody>
      </p:sp>
      <p:sp>
        <p:nvSpPr>
          <p:cNvPr id="133" name="Oval 132"/>
          <p:cNvSpPr/>
          <p:nvPr/>
        </p:nvSpPr>
        <p:spPr bwMode="auto">
          <a:xfrm flipV="1">
            <a:off x="6471658" y="4848354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 bwMode="auto">
          <a:xfrm flipV="1">
            <a:off x="6262108" y="3797429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/>
          <p:nvPr/>
        </p:nvCxnSpPr>
        <p:spPr bwMode="auto">
          <a:xfrm>
            <a:off x="1574800" y="53047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>
            <a:off x="2184400" y="52920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3206750" y="529844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917950" y="53047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162800" y="6146800"/>
            <a:ext cx="158750" cy="171450"/>
          </a:xfrm>
          <a:prstGeom prst="roundRect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99020" y="2527905"/>
            <a:ext cx="13639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pc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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V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)</a:t>
            </a:r>
            <a:b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</a:b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p’c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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V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p’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)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 bwMode="auto">
          <a:xfrm flipV="1">
            <a:off x="7490460" y="2628900"/>
            <a:ext cx="26670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7470140" y="2948940"/>
            <a:ext cx="386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/>
          <p:cNvGrpSpPr/>
          <p:nvPr/>
        </p:nvGrpSpPr>
        <p:grpSpPr>
          <a:xfrm>
            <a:off x="7368540" y="3739485"/>
            <a:ext cx="1485900" cy="707886"/>
            <a:chOff x="7368540" y="3739485"/>
            <a:chExt cx="1485900" cy="707886"/>
          </a:xfrm>
        </p:grpSpPr>
        <p:sp>
          <p:nvSpPr>
            <p:cNvPr id="74" name="Rectangle 73"/>
            <p:cNvSpPr/>
            <p:nvPr/>
          </p:nvSpPr>
          <p:spPr>
            <a:xfrm>
              <a:off x="7368540" y="3739485"/>
              <a:ext cx="14859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2000" i="1" kern="0" dirty="0">
                  <a:solidFill>
                    <a:srgbClr val="008380"/>
                  </a:solidFill>
                  <a:latin typeface="Times New Roman"/>
                </a:rPr>
                <a:t>qc'</a:t>
              </a:r>
              <a:r>
                <a:rPr lang="en-US" sz="2000" kern="0" dirty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 </a:t>
              </a:r>
              <a:r>
                <a:rPr lang="en-US" sz="2000" i="1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V</a:t>
              </a:r>
              <a: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(</a:t>
              </a:r>
              <a:r>
                <a:rPr lang="en-US" sz="2000" i="1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q</a:t>
              </a:r>
              <a: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)</a:t>
              </a:r>
              <a:b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</a:br>
              <a:r>
                <a:rPr lang="en-US" sz="2000" i="1" kern="0" dirty="0" err="1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q</a:t>
              </a:r>
              <a:r>
                <a:rPr lang="en-US" sz="2000" i="1" kern="0" dirty="0" err="1">
                  <a:solidFill>
                    <a:srgbClr val="008380"/>
                  </a:solidFill>
                  <a:latin typeface="Times New Roman"/>
                </a:rPr>
                <a:t>’c</a:t>
              </a:r>
              <a:r>
                <a:rPr lang="en-US" sz="2000" i="1" kern="0" dirty="0">
                  <a:solidFill>
                    <a:srgbClr val="008380"/>
                  </a:solidFill>
                  <a:latin typeface="Times New Roman"/>
                </a:rPr>
                <a:t>’</a:t>
              </a:r>
              <a:r>
                <a:rPr lang="en-US" sz="2000" kern="0" dirty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 </a:t>
              </a:r>
              <a:r>
                <a:rPr lang="en-US" sz="2000" i="1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V</a:t>
              </a:r>
              <a: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(</a:t>
              </a:r>
              <a:r>
                <a:rPr lang="en-US" sz="2000" i="1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q’</a:t>
              </a:r>
              <a: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)</a:t>
              </a:r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>
              <a:off x="7424420" y="3832860"/>
              <a:ext cx="3860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3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7454900" y="4145280"/>
              <a:ext cx="3860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3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8972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85" grpId="0"/>
      <p:bldP spid="86" grpId="0"/>
      <p:bldP spid="87" grpId="0" animBg="1"/>
      <p:bldP spid="88" grpId="0" animBg="1"/>
      <p:bldP spid="119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1" grpId="0"/>
      <p:bldP spid="132" grpId="0"/>
      <p:bldP spid="133" grpId="0" animBg="1"/>
      <p:bldP spid="1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Characterization I of DT(P)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5423"/>
            <a:ext cx="7943850" cy="158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/>
              <a:t>Lemma</a:t>
            </a:r>
            <a:r>
              <a:rPr lang="en-US" sz="2000" dirty="0"/>
              <a:t>: Let </a:t>
            </a:r>
            <a:r>
              <a:rPr lang="en-US" sz="2000" i="1" dirty="0" err="1">
                <a:solidFill>
                  <a:srgbClr val="008380"/>
                </a:solidFill>
              </a:rPr>
              <a:t>p,q,r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 let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>
                <a:sym typeface="Symbol"/>
              </a:rPr>
              <a:t> be the triangle they define. Then the following statements are equivalent: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>
                <a:sym typeface="Symbol"/>
              </a:rPr>
              <a:t>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>
                <a:sym typeface="Symbol"/>
              </a:rPr>
              <a:t> belongs to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>
                <a:sym typeface="Symbol"/>
              </a:rPr>
              <a:t> The circumcenter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c </a:t>
            </a:r>
            <a:r>
              <a:rPr lang="en-US" sz="2000" dirty="0">
                <a:sym typeface="Symbol"/>
              </a:rPr>
              <a:t>of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>
                <a:sym typeface="Symbol"/>
              </a:rPr>
              <a:t> is a vertex in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VD(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>
                <a:sym typeface="Symbol"/>
              </a:rPr>
              <a:t> The circumcircle of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>
                <a:sym typeface="Symbol"/>
              </a:rPr>
              <a:t> is empty (i.e., contains no other point of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)</a:t>
            </a:r>
            <a:br>
              <a:rPr lang="en-US" sz="2000" dirty="0">
                <a:sym typeface="Symbol"/>
              </a:rPr>
            </a:br>
            <a:endParaRPr lang="en-US" sz="2000" dirty="0">
              <a:sym typeface="Symbol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dirty="0">
                <a:sym typeface="Symbol"/>
              </a:rPr>
              <a:t>Proof sketch: </a:t>
            </a:r>
            <a:r>
              <a:rPr lang="en-US" sz="2000" dirty="0">
                <a:sym typeface="Symbol"/>
              </a:rPr>
              <a:t>All follow directly from the definition of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000" dirty="0">
                <a:sym typeface="Symbol"/>
              </a:rPr>
              <a:t>in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VD(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dirty="0">
                <a:sym typeface="Symbol"/>
              </a:rPr>
              <a:t>. By definition of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VD(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dirty="0">
                <a:sym typeface="Symbol"/>
              </a:rPr>
              <a:t>, we know that 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p,q,r</a:t>
            </a:r>
            <a:r>
              <a:rPr lang="en-US" sz="2000" dirty="0">
                <a:sym typeface="Symbol"/>
              </a:rPr>
              <a:t> are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c</a:t>
            </a:r>
            <a:r>
              <a:rPr lang="en-US" sz="2000" dirty="0">
                <a:sym typeface="Symbol"/>
              </a:rPr>
              <a:t>’s nearest neighbors.</a:t>
            </a:r>
          </a:p>
          <a:p>
            <a:pPr marL="57150" indent="0" eaLnBrk="1" hangingPunct="1">
              <a:lnSpc>
                <a:spcPct val="80000"/>
              </a:lnSpc>
              <a:buNone/>
            </a:pPr>
            <a:endParaRPr lang="en-US" sz="2400"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4205288"/>
            <a:ext cx="7943850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/>
              <a:t>Characterization I</a:t>
            </a:r>
            <a:r>
              <a:rPr lang="en-US" sz="2000" kern="0" dirty="0"/>
              <a:t>: Let </a:t>
            </a:r>
            <a:r>
              <a:rPr lang="en-US" sz="2000" i="1" kern="0" dirty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 triangulation of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ym typeface="Symbol"/>
              </a:rPr>
              <a:t>. </a:t>
            </a:r>
            <a:br>
              <a:rPr lang="en-US" sz="2000" kern="0" dirty="0">
                <a:sym typeface="Symbol"/>
              </a:rPr>
            </a:br>
            <a:r>
              <a:rPr lang="en-US" sz="2000" kern="0" dirty="0">
                <a:sym typeface="Symbol"/>
              </a:rPr>
              <a:t>Then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dirty="0">
                <a:sym typeface="Symbol"/>
              </a:rPr>
              <a:t>The circumcircle of any triangle in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>
                <a:sym typeface="Symbol"/>
              </a:rPr>
              <a:t>is empty. </a:t>
            </a:r>
            <a:endParaRPr lang="en-US" sz="2000" kern="0" dirty="0"/>
          </a:p>
        </p:txBody>
      </p:sp>
      <p:cxnSp>
        <p:nvCxnSpPr>
          <p:cNvPr id="37" name="Straight Connector 36"/>
          <p:cNvCxnSpPr>
            <a:endCxn id="46" idx="4"/>
          </p:cNvCxnSpPr>
          <p:nvPr/>
        </p:nvCxnSpPr>
        <p:spPr bwMode="auto">
          <a:xfrm>
            <a:off x="2827791" y="5908563"/>
            <a:ext cx="395604" cy="248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3225460" y="5912531"/>
            <a:ext cx="396875" cy="2413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2820647" y="5787118"/>
            <a:ext cx="373857" cy="109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238954" y="5780768"/>
            <a:ext cx="377347" cy="119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816984" y="5905387"/>
            <a:ext cx="814876" cy="2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2766511" y="5218794"/>
            <a:ext cx="913768" cy="93853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 flipV="1">
            <a:off x="3189162" y="611347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 bwMode="auto">
          <a:xfrm flipV="1">
            <a:off x="2788317" y="586741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 bwMode="auto">
          <a:xfrm flipV="1">
            <a:off x="3591593" y="586820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561945" y="5804107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p</a:t>
            </a:r>
            <a:r>
              <a:rPr lang="en-US" sz="1400" i="1" baseline="-250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51" name="Oval 50"/>
          <p:cNvSpPr/>
          <p:nvPr/>
        </p:nvSpPr>
        <p:spPr bwMode="auto">
          <a:xfrm flipV="1">
            <a:off x="3179637" y="575152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044544" y="544295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l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07314" y="575886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j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50008" y="609700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k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71077" y="4889775"/>
            <a:ext cx="1904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non-empty circumcircle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4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endCxn id="11" idx="4"/>
          </p:cNvCxnSpPr>
          <p:nvPr/>
        </p:nvCxnSpPr>
        <p:spPr bwMode="auto">
          <a:xfrm>
            <a:off x="6278562" y="2232820"/>
            <a:ext cx="395604" cy="248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6676231" y="2236788"/>
            <a:ext cx="396875" cy="2413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6271418" y="2111375"/>
            <a:ext cx="373857" cy="109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689725" y="2105025"/>
            <a:ext cx="377347" cy="119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Illegal Edges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5591175" cy="158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/>
              <a:t>Definition: </a:t>
            </a: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 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k 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 . 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Then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is an </a:t>
            </a:r>
            <a:r>
              <a:rPr lang="en-US" sz="2000" b="1" dirty="0">
                <a:sym typeface="Symbol"/>
              </a:rPr>
              <a:t>illegal edge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l </a:t>
            </a:r>
            <a:r>
              <a:rPr lang="en-US" sz="2000" dirty="0">
                <a:sym typeface="Symbol"/>
              </a:rPr>
              <a:t> lies in the interior of the circle through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 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k </a:t>
            </a:r>
            <a:r>
              <a:rPr lang="en-US" sz="2000" dirty="0">
                <a:sym typeface="Symbol"/>
              </a:rPr>
              <a:t> 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>
                <a:sym typeface="Symbol"/>
              </a:rPr>
              <a:t>Lemma: </a:t>
            </a:r>
            <a:r>
              <a:rPr lang="en-US" sz="2000" dirty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 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k 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 . 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Then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is </a:t>
            </a:r>
            <a:r>
              <a:rPr lang="en-US" sz="2000" b="1" dirty="0">
                <a:sym typeface="Symbol"/>
              </a:rPr>
              <a:t>illegal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 min </a:t>
            </a:r>
            <a:r>
              <a:rPr lang="en-US" sz="2000" i="1" dirty="0" err="1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&lt;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min </a:t>
            </a:r>
            <a:r>
              <a:rPr lang="en-US" sz="2000" i="1" dirty="0" err="1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dirty="0" err="1">
                <a:solidFill>
                  <a:srgbClr val="008380"/>
                </a:solidFill>
                <a:latin typeface="+mj-lt"/>
                <a:sym typeface="Symbol"/>
              </a:rPr>
              <a:t>’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6267755" y="2229644"/>
            <a:ext cx="814876" cy="2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217282" y="1543051"/>
            <a:ext cx="913768" cy="93853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6639933" y="243773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6239088" y="219167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7042364" y="21924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12716" y="2128364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p</a:t>
            </a:r>
            <a:r>
              <a:rPr lang="en-US" sz="1400" i="1" baseline="-250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40" name="Oval 39"/>
          <p:cNvSpPr/>
          <p:nvPr/>
        </p:nvSpPr>
        <p:spPr bwMode="auto">
          <a:xfrm flipV="1">
            <a:off x="6630408" y="207578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495315" y="1767208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l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58085" y="208312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j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00779" y="242126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k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32" name="Freeform 31"/>
          <p:cNvSpPr/>
          <p:nvPr/>
        </p:nvSpPr>
        <p:spPr bwMode="auto">
          <a:xfrm>
            <a:off x="6736080" y="2270760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135933" y="2367918"/>
            <a:ext cx="1018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illegal edge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1720850" y="196850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327400" y="29146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1≤</a:t>
            </a:r>
            <a:r>
              <a:rPr lang="en-US" sz="1000" i="1" dirty="0"/>
              <a:t>i</a:t>
            </a:r>
            <a:r>
              <a:rPr lang="en-US" sz="1000" dirty="0"/>
              <a:t>≤6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49750" y="29400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1≤</a:t>
            </a:r>
            <a:r>
              <a:rPr lang="en-US" sz="1000" i="1" dirty="0"/>
              <a:t>i</a:t>
            </a:r>
            <a:r>
              <a:rPr lang="en-US" sz="1000" dirty="0"/>
              <a:t>≤6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45560" y="299466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1437880" y="363042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2147052" y="363840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1425140" y="338625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171116" y="337348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1418608" y="3624042"/>
            <a:ext cx="1453186" cy="5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Oval 57"/>
          <p:cNvSpPr/>
          <p:nvPr/>
        </p:nvSpPr>
        <p:spPr bwMode="auto">
          <a:xfrm flipV="1">
            <a:off x="2082321" y="404242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 bwMode="auto">
          <a:xfrm flipV="1">
            <a:off x="1367485" y="354769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 flipV="1">
            <a:off x="2799984" y="354929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1057028" y="342041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</a:t>
            </a:r>
            <a:r>
              <a:rPr lang="en-US" sz="1600" i="1" baseline="-250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2" name="Oval 61"/>
          <p:cNvSpPr/>
          <p:nvPr/>
        </p:nvSpPr>
        <p:spPr bwMode="auto">
          <a:xfrm flipV="1">
            <a:off x="2065334" y="331470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921258" y="332944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2051" y="406513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6" name="Freeform 65"/>
          <p:cNvSpPr/>
          <p:nvPr/>
        </p:nvSpPr>
        <p:spPr bwMode="auto">
          <a:xfrm rot="9113958">
            <a:off x="3736340" y="3737609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592995" y="342201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edge flip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3180" y="300990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5255500" y="364566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5964672" y="365364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5242760" y="340149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5988736" y="338872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5958840" y="3476764"/>
            <a:ext cx="4468" cy="592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Oval 94"/>
          <p:cNvSpPr/>
          <p:nvPr/>
        </p:nvSpPr>
        <p:spPr bwMode="auto">
          <a:xfrm flipV="1">
            <a:off x="5899941" y="405766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 flipV="1">
            <a:off x="5185105" y="356293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 flipV="1">
            <a:off x="6617604" y="356453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874648" y="343565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</a:t>
            </a:r>
            <a:r>
              <a:rPr lang="en-US" sz="1600" i="1" baseline="-250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99" name="Oval 98"/>
          <p:cNvSpPr/>
          <p:nvPr/>
        </p:nvSpPr>
        <p:spPr bwMode="auto">
          <a:xfrm flipV="1">
            <a:off x="5882954" y="332994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738878" y="334468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49671" y="408037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31888" y="348427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589026" y="3627150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065276" y="3889088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baseline="-25000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6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570100" y="359857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436750" y="346522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baseline="-25000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3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050987" y="341283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baseline="-25000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327588" y="357000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latin typeface="+mj-lt"/>
                <a:sym typeface="Symbol"/>
              </a:rPr>
              <a:t>’</a:t>
            </a:r>
            <a:r>
              <a:rPr lang="en-US" sz="1000" i="1" baseline="-25000" dirty="0">
                <a:solidFill>
                  <a:schemeClr val="tx1"/>
                </a:solidFill>
                <a:latin typeface="+mj-lt"/>
                <a:sym typeface="Symbol"/>
              </a:rPr>
              <a:t>6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784789" y="3898613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i="1" baseline="-25000" dirty="0">
                <a:solidFill>
                  <a:schemeClr val="tx1"/>
                </a:solidFill>
                <a:sym typeface="Symbol"/>
              </a:rPr>
              <a:t>3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956239" y="389861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i="1" baseline="-25000" dirty="0">
                <a:solidFill>
                  <a:schemeClr val="tx1"/>
                </a:solidFill>
                <a:sym typeface="Symbol"/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415820" y="355809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i="1" baseline="-25000" dirty="0">
                <a:solidFill>
                  <a:schemeClr val="tx1"/>
                </a:solidFill>
                <a:sym typeface="Symbol"/>
              </a:rPr>
              <a:t>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980050" y="3412837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i="1" baseline="-25000" dirty="0">
                <a:solidFill>
                  <a:schemeClr val="tx1"/>
                </a:solidFill>
                <a:sym typeface="Symbol"/>
              </a:rPr>
              <a:t>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5751450" y="343188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i="1" baseline="-25000" dirty="0">
                <a:solidFill>
                  <a:schemeClr val="tx1"/>
                </a:solidFill>
                <a:sym typeface="Symbol"/>
              </a:rPr>
              <a:t>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5" name="Freeform 104"/>
          <p:cNvSpPr/>
          <p:nvPr/>
        </p:nvSpPr>
        <p:spPr bwMode="auto">
          <a:xfrm>
            <a:off x="1762125" y="3502819"/>
            <a:ext cx="59933" cy="119062"/>
          </a:xfrm>
          <a:custGeom>
            <a:avLst/>
            <a:gdLst>
              <a:gd name="connsiteX0" fmla="*/ 0 w 59933"/>
              <a:gd name="connsiteY0" fmla="*/ 0 h 119062"/>
              <a:gd name="connsiteX1" fmla="*/ 59531 w 59933"/>
              <a:gd name="connsiteY1" fmla="*/ 52387 h 119062"/>
              <a:gd name="connsiteX2" fmla="*/ 21431 w 59933"/>
              <a:gd name="connsiteY2" fmla="*/ 119062 h 11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33" h="119062">
                <a:moveTo>
                  <a:pt x="0" y="0"/>
                </a:moveTo>
                <a:cubicBezTo>
                  <a:pt x="27979" y="16271"/>
                  <a:pt x="55959" y="32543"/>
                  <a:pt x="59531" y="52387"/>
                </a:cubicBezTo>
                <a:cubicBezTo>
                  <a:pt x="63103" y="72231"/>
                  <a:pt x="42267" y="95646"/>
                  <a:pt x="21431" y="11906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 bwMode="auto">
          <a:xfrm>
            <a:off x="1688306" y="3633788"/>
            <a:ext cx="102226" cy="176212"/>
          </a:xfrm>
          <a:custGeom>
            <a:avLst/>
            <a:gdLst>
              <a:gd name="connsiteX0" fmla="*/ 59532 w 102226"/>
              <a:gd name="connsiteY0" fmla="*/ 0 h 176212"/>
              <a:gd name="connsiteX1" fmla="*/ 100013 w 102226"/>
              <a:gd name="connsiteY1" fmla="*/ 92868 h 176212"/>
              <a:gd name="connsiteX2" fmla="*/ 0 w 102226"/>
              <a:gd name="connsiteY2" fmla="*/ 176212 h 17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26" h="176212">
                <a:moveTo>
                  <a:pt x="59532" y="0"/>
                </a:moveTo>
                <a:cubicBezTo>
                  <a:pt x="84733" y="31749"/>
                  <a:pt x="109935" y="63499"/>
                  <a:pt x="100013" y="92868"/>
                </a:cubicBezTo>
                <a:cubicBezTo>
                  <a:pt x="90091" y="122237"/>
                  <a:pt x="45045" y="149224"/>
                  <a:pt x="0" y="17621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 bwMode="auto">
          <a:xfrm>
            <a:off x="1931194" y="3919212"/>
            <a:ext cx="390525" cy="86051"/>
          </a:xfrm>
          <a:custGeom>
            <a:avLst/>
            <a:gdLst>
              <a:gd name="connsiteX0" fmla="*/ 0 w 390525"/>
              <a:gd name="connsiteY0" fmla="*/ 62238 h 86051"/>
              <a:gd name="connsiteX1" fmla="*/ 176212 w 390525"/>
              <a:gd name="connsiteY1" fmla="*/ 326 h 86051"/>
              <a:gd name="connsiteX2" fmla="*/ 390525 w 390525"/>
              <a:gd name="connsiteY2" fmla="*/ 86051 h 8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86051">
                <a:moveTo>
                  <a:pt x="0" y="62238"/>
                </a:moveTo>
                <a:cubicBezTo>
                  <a:pt x="55562" y="29297"/>
                  <a:pt x="111125" y="-3643"/>
                  <a:pt x="176212" y="326"/>
                </a:cubicBezTo>
                <a:cubicBezTo>
                  <a:pt x="241299" y="4295"/>
                  <a:pt x="315912" y="45173"/>
                  <a:pt x="390525" y="8605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 bwMode="auto">
          <a:xfrm>
            <a:off x="2555604" y="3626644"/>
            <a:ext cx="109015" cy="142875"/>
          </a:xfrm>
          <a:custGeom>
            <a:avLst/>
            <a:gdLst>
              <a:gd name="connsiteX0" fmla="*/ 30434 w 109015"/>
              <a:gd name="connsiteY0" fmla="*/ 0 h 142875"/>
              <a:gd name="connsiteX1" fmla="*/ 4240 w 109015"/>
              <a:gd name="connsiteY1" fmla="*/ 97631 h 142875"/>
              <a:gd name="connsiteX2" fmla="*/ 109015 w 109015"/>
              <a:gd name="connsiteY2" fmla="*/ 142875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015" h="142875">
                <a:moveTo>
                  <a:pt x="30434" y="0"/>
                </a:moveTo>
                <a:cubicBezTo>
                  <a:pt x="10788" y="36909"/>
                  <a:pt x="-8857" y="73818"/>
                  <a:pt x="4240" y="97631"/>
                </a:cubicBezTo>
                <a:cubicBezTo>
                  <a:pt x="17337" y="121444"/>
                  <a:pt x="63176" y="132159"/>
                  <a:pt x="109015" y="1428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 bwMode="auto">
          <a:xfrm>
            <a:off x="2428351" y="3490913"/>
            <a:ext cx="69580" cy="135731"/>
          </a:xfrm>
          <a:custGeom>
            <a:avLst/>
            <a:gdLst>
              <a:gd name="connsiteX0" fmla="*/ 69580 w 69580"/>
              <a:gd name="connsiteY0" fmla="*/ 0 h 135731"/>
              <a:gd name="connsiteX1" fmla="*/ 524 w 69580"/>
              <a:gd name="connsiteY1" fmla="*/ 57150 h 135731"/>
              <a:gd name="connsiteX2" fmla="*/ 43387 w 69580"/>
              <a:gd name="connsiteY2" fmla="*/ 135731 h 13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580" h="135731">
                <a:moveTo>
                  <a:pt x="69580" y="0"/>
                </a:moveTo>
                <a:cubicBezTo>
                  <a:pt x="37234" y="17264"/>
                  <a:pt x="4889" y="34528"/>
                  <a:pt x="524" y="57150"/>
                </a:cubicBezTo>
                <a:cubicBezTo>
                  <a:pt x="-3841" y="79772"/>
                  <a:pt x="19773" y="107751"/>
                  <a:pt x="43387" y="13573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 bwMode="auto">
          <a:xfrm>
            <a:off x="1971675" y="3436144"/>
            <a:ext cx="350044" cy="152400"/>
          </a:xfrm>
          <a:custGeom>
            <a:avLst/>
            <a:gdLst>
              <a:gd name="connsiteX0" fmla="*/ 350044 w 350044"/>
              <a:gd name="connsiteY0" fmla="*/ 0 h 152400"/>
              <a:gd name="connsiteX1" fmla="*/ 161925 w 350044"/>
              <a:gd name="connsiteY1" fmla="*/ 152400 h 152400"/>
              <a:gd name="connsiteX2" fmla="*/ 0 w 350044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044" h="152400">
                <a:moveTo>
                  <a:pt x="350044" y="0"/>
                </a:moveTo>
                <a:cubicBezTo>
                  <a:pt x="285155" y="76200"/>
                  <a:pt x="220266" y="152400"/>
                  <a:pt x="161925" y="152400"/>
                </a:cubicBezTo>
                <a:cubicBezTo>
                  <a:pt x="103584" y="152400"/>
                  <a:pt x="51792" y="76200"/>
                  <a:pt x="0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 bwMode="auto">
          <a:xfrm>
            <a:off x="5426869" y="3557588"/>
            <a:ext cx="119080" cy="202406"/>
          </a:xfrm>
          <a:custGeom>
            <a:avLst/>
            <a:gdLst>
              <a:gd name="connsiteX0" fmla="*/ 7144 w 119080"/>
              <a:gd name="connsiteY0" fmla="*/ 0 h 202406"/>
              <a:gd name="connsiteX1" fmla="*/ 119062 w 119080"/>
              <a:gd name="connsiteY1" fmla="*/ 114300 h 202406"/>
              <a:gd name="connsiteX2" fmla="*/ 0 w 119080"/>
              <a:gd name="connsiteY2" fmla="*/ 202406 h 202406"/>
              <a:gd name="connsiteX3" fmla="*/ 0 w 119080"/>
              <a:gd name="connsiteY3" fmla="*/ 202406 h 202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80" h="202406">
                <a:moveTo>
                  <a:pt x="7144" y="0"/>
                </a:moveTo>
                <a:cubicBezTo>
                  <a:pt x="63698" y="40283"/>
                  <a:pt x="120253" y="80566"/>
                  <a:pt x="119062" y="114300"/>
                </a:cubicBezTo>
                <a:cubicBezTo>
                  <a:pt x="117871" y="148034"/>
                  <a:pt x="0" y="202406"/>
                  <a:pt x="0" y="202406"/>
                </a:cubicBezTo>
                <a:lnTo>
                  <a:pt x="0" y="202406"/>
                </a:ln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" name="Freeform 3071"/>
          <p:cNvSpPr/>
          <p:nvPr/>
        </p:nvSpPr>
        <p:spPr bwMode="auto">
          <a:xfrm>
            <a:off x="5735182" y="3450431"/>
            <a:ext cx="222706" cy="165117"/>
          </a:xfrm>
          <a:custGeom>
            <a:avLst/>
            <a:gdLst>
              <a:gd name="connsiteX0" fmla="*/ 3631 w 222706"/>
              <a:gd name="connsiteY0" fmla="*/ 0 h 165117"/>
              <a:gd name="connsiteX1" fmla="*/ 29824 w 222706"/>
              <a:gd name="connsiteY1" fmla="*/ 154782 h 165117"/>
              <a:gd name="connsiteX2" fmla="*/ 222706 w 222706"/>
              <a:gd name="connsiteY2" fmla="*/ 138113 h 16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706" h="165117">
                <a:moveTo>
                  <a:pt x="3631" y="0"/>
                </a:moveTo>
                <a:cubicBezTo>
                  <a:pt x="-1529" y="65881"/>
                  <a:pt x="-6688" y="131763"/>
                  <a:pt x="29824" y="154782"/>
                </a:cubicBezTo>
                <a:cubicBezTo>
                  <a:pt x="66336" y="177801"/>
                  <a:pt x="144521" y="157957"/>
                  <a:pt x="222706" y="138113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Freeform 3072"/>
          <p:cNvSpPr/>
          <p:nvPr/>
        </p:nvSpPr>
        <p:spPr bwMode="auto">
          <a:xfrm>
            <a:off x="5757524" y="3897415"/>
            <a:ext cx="197982" cy="100704"/>
          </a:xfrm>
          <a:custGeom>
            <a:avLst/>
            <a:gdLst>
              <a:gd name="connsiteX0" fmla="*/ 339 w 197982"/>
              <a:gd name="connsiteY0" fmla="*/ 100704 h 100704"/>
              <a:gd name="connsiteX1" fmla="*/ 31295 w 197982"/>
              <a:gd name="connsiteY1" fmla="*/ 3073 h 100704"/>
              <a:gd name="connsiteX2" fmla="*/ 197982 w 197982"/>
              <a:gd name="connsiteY2" fmla="*/ 34029 h 100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982" h="100704">
                <a:moveTo>
                  <a:pt x="339" y="100704"/>
                </a:moveTo>
                <a:cubicBezTo>
                  <a:pt x="-653" y="57444"/>
                  <a:pt x="-1645" y="14185"/>
                  <a:pt x="31295" y="3073"/>
                </a:cubicBezTo>
                <a:cubicBezTo>
                  <a:pt x="64235" y="-8039"/>
                  <a:pt x="131108" y="12995"/>
                  <a:pt x="197982" y="34029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Freeform 3078"/>
          <p:cNvSpPr/>
          <p:nvPr/>
        </p:nvSpPr>
        <p:spPr bwMode="auto">
          <a:xfrm>
            <a:off x="5967413" y="3900426"/>
            <a:ext cx="190500" cy="102455"/>
          </a:xfrm>
          <a:custGeom>
            <a:avLst/>
            <a:gdLst>
              <a:gd name="connsiteX0" fmla="*/ 0 w 190500"/>
              <a:gd name="connsiteY0" fmla="*/ 40543 h 102455"/>
              <a:gd name="connsiteX1" fmla="*/ 116681 w 190500"/>
              <a:gd name="connsiteY1" fmla="*/ 2443 h 102455"/>
              <a:gd name="connsiteX2" fmla="*/ 190500 w 190500"/>
              <a:gd name="connsiteY2" fmla="*/ 102455 h 10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00" h="102455">
                <a:moveTo>
                  <a:pt x="0" y="40543"/>
                </a:moveTo>
                <a:cubicBezTo>
                  <a:pt x="42465" y="16333"/>
                  <a:pt x="84931" y="-7876"/>
                  <a:pt x="116681" y="2443"/>
                </a:cubicBezTo>
                <a:cubicBezTo>
                  <a:pt x="148431" y="12762"/>
                  <a:pt x="169465" y="57608"/>
                  <a:pt x="190500" y="10245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 3081"/>
          <p:cNvSpPr/>
          <p:nvPr/>
        </p:nvSpPr>
        <p:spPr bwMode="auto">
          <a:xfrm>
            <a:off x="5965031" y="3469481"/>
            <a:ext cx="223838" cy="136058"/>
          </a:xfrm>
          <a:custGeom>
            <a:avLst/>
            <a:gdLst>
              <a:gd name="connsiteX0" fmla="*/ 0 w 223838"/>
              <a:gd name="connsiteY0" fmla="*/ 109538 h 136058"/>
              <a:gd name="connsiteX1" fmla="*/ 150019 w 223838"/>
              <a:gd name="connsiteY1" fmla="*/ 128588 h 136058"/>
              <a:gd name="connsiteX2" fmla="*/ 223838 w 223838"/>
              <a:gd name="connsiteY2" fmla="*/ 0 h 13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838" h="136058">
                <a:moveTo>
                  <a:pt x="0" y="109538"/>
                </a:moveTo>
                <a:cubicBezTo>
                  <a:pt x="56356" y="128191"/>
                  <a:pt x="112713" y="146844"/>
                  <a:pt x="150019" y="128588"/>
                </a:cubicBezTo>
                <a:cubicBezTo>
                  <a:pt x="187325" y="110332"/>
                  <a:pt x="205581" y="55166"/>
                  <a:pt x="223838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 3082"/>
          <p:cNvSpPr/>
          <p:nvPr/>
        </p:nvSpPr>
        <p:spPr bwMode="auto">
          <a:xfrm>
            <a:off x="6373418" y="3562350"/>
            <a:ext cx="136920" cy="192881"/>
          </a:xfrm>
          <a:custGeom>
            <a:avLst/>
            <a:gdLst>
              <a:gd name="connsiteX0" fmla="*/ 82151 w 136920"/>
              <a:gd name="connsiteY0" fmla="*/ 0 h 192881"/>
              <a:gd name="connsiteX1" fmla="*/ 1188 w 136920"/>
              <a:gd name="connsiteY1" fmla="*/ 104775 h 192881"/>
              <a:gd name="connsiteX2" fmla="*/ 136920 w 136920"/>
              <a:gd name="connsiteY2" fmla="*/ 192881 h 19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20" h="192881">
                <a:moveTo>
                  <a:pt x="82151" y="0"/>
                </a:moveTo>
                <a:cubicBezTo>
                  <a:pt x="37105" y="36314"/>
                  <a:pt x="-7940" y="72628"/>
                  <a:pt x="1188" y="104775"/>
                </a:cubicBezTo>
                <a:cubicBezTo>
                  <a:pt x="10316" y="136922"/>
                  <a:pt x="73618" y="164901"/>
                  <a:pt x="136920" y="19288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486525" y="4181475"/>
            <a:ext cx="1895475" cy="189103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085" name="Straight Connector 3084"/>
          <p:cNvCxnSpPr/>
          <p:nvPr/>
        </p:nvCxnSpPr>
        <p:spPr bwMode="auto">
          <a:xfrm flipV="1">
            <a:off x="6057900" y="5534025"/>
            <a:ext cx="2676525" cy="3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87" name="Straight Connector 3086"/>
          <p:cNvCxnSpPr>
            <a:endCxn id="144" idx="4"/>
          </p:cNvCxnSpPr>
          <p:nvPr/>
        </p:nvCxnSpPr>
        <p:spPr bwMode="auto">
          <a:xfrm flipH="1">
            <a:off x="6625568" y="4337050"/>
            <a:ext cx="321332" cy="1151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endCxn id="145" idx="3"/>
          </p:cNvCxnSpPr>
          <p:nvPr/>
        </p:nvCxnSpPr>
        <p:spPr bwMode="auto">
          <a:xfrm>
            <a:off x="6959600" y="4330700"/>
            <a:ext cx="1286800" cy="11508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2" name="Oval 151"/>
          <p:cNvSpPr/>
          <p:nvPr/>
        </p:nvSpPr>
        <p:spPr bwMode="auto">
          <a:xfrm flipV="1">
            <a:off x="6897004" y="4256683"/>
            <a:ext cx="130227" cy="146824"/>
          </a:xfrm>
          <a:prstGeom prst="ellipse">
            <a:avLst/>
          </a:prstGeom>
          <a:solidFill>
            <a:srgbClr val="CC99FF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53" name="Straight Connector 152"/>
          <p:cNvCxnSpPr/>
          <p:nvPr/>
        </p:nvCxnSpPr>
        <p:spPr bwMode="auto">
          <a:xfrm flipH="1">
            <a:off x="6639860" y="4273550"/>
            <a:ext cx="1196040" cy="12555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>
            <a:endCxn id="145" idx="3"/>
          </p:cNvCxnSpPr>
          <p:nvPr/>
        </p:nvCxnSpPr>
        <p:spPr bwMode="auto">
          <a:xfrm>
            <a:off x="7842250" y="4279900"/>
            <a:ext cx="404150" cy="1201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Oval 159"/>
          <p:cNvSpPr/>
          <p:nvPr/>
        </p:nvSpPr>
        <p:spPr bwMode="auto">
          <a:xfrm flipV="1">
            <a:off x="7786004" y="4212233"/>
            <a:ext cx="130227" cy="146824"/>
          </a:xfrm>
          <a:prstGeom prst="ellipse">
            <a:avLst/>
          </a:prstGeom>
          <a:solidFill>
            <a:srgbClr val="9900CC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682117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CC99FF"/>
                </a:solidFill>
              </a:rPr>
              <a:t>p</a:t>
            </a:r>
            <a:endParaRPr lang="en-US" sz="1600" i="1" baseline="-25000" dirty="0">
              <a:solidFill>
                <a:srgbClr val="CC99FF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81812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9900CC"/>
                </a:solidFill>
              </a:rPr>
              <a:t>q</a:t>
            </a:r>
            <a:endParaRPr lang="en-US" sz="1600" i="1" baseline="-25000" dirty="0">
              <a:solidFill>
                <a:srgbClr val="9900CC"/>
              </a:solidFill>
            </a:endParaRPr>
          </a:p>
        </p:txBody>
      </p:sp>
      <p:cxnSp>
        <p:nvCxnSpPr>
          <p:cNvPr id="163" name="Straight Connector 162"/>
          <p:cNvCxnSpPr/>
          <p:nvPr/>
        </p:nvCxnSpPr>
        <p:spPr bwMode="auto">
          <a:xfrm flipH="1">
            <a:off x="6633510" y="4756150"/>
            <a:ext cx="1018240" cy="766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>
            <a:off x="7651750" y="4768850"/>
            <a:ext cx="632750" cy="757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 flipV="1">
            <a:off x="7595504" y="4675783"/>
            <a:ext cx="130227" cy="146824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7518200" y="441148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339933"/>
                </a:solidFill>
              </a:rPr>
              <a:t>r</a:t>
            </a:r>
            <a:endParaRPr lang="en-US" sz="1600" i="1" baseline="-25000" dirty="0">
              <a:solidFill>
                <a:srgbClr val="339933"/>
              </a:solidFill>
            </a:endParaRPr>
          </a:p>
        </p:txBody>
      </p:sp>
      <p:cxnSp>
        <p:nvCxnSpPr>
          <p:cNvPr id="170" name="Straight Connector 169"/>
          <p:cNvCxnSpPr>
            <a:stCxn id="172" idx="1"/>
          </p:cNvCxnSpPr>
          <p:nvPr/>
        </p:nvCxnSpPr>
        <p:spPr bwMode="auto">
          <a:xfrm flipH="1">
            <a:off x="6624638" y="4026405"/>
            <a:ext cx="774037" cy="150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72" idx="7"/>
            <a:endCxn id="145" idx="3"/>
          </p:cNvCxnSpPr>
          <p:nvPr/>
        </p:nvCxnSpPr>
        <p:spPr bwMode="auto">
          <a:xfrm>
            <a:off x="7490760" y="4026405"/>
            <a:ext cx="755640" cy="14551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2" name="Oval 171"/>
          <p:cNvSpPr/>
          <p:nvPr/>
        </p:nvSpPr>
        <p:spPr bwMode="auto">
          <a:xfrm flipV="1">
            <a:off x="7379604" y="3901083"/>
            <a:ext cx="130227" cy="1468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7448350" y="370663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endParaRPr lang="en-US" sz="1600" i="1" baseline="-25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03" name="Freeform 3102"/>
          <p:cNvSpPr/>
          <p:nvPr/>
        </p:nvSpPr>
        <p:spPr bwMode="auto">
          <a:xfrm>
            <a:off x="6902450" y="4448175"/>
            <a:ext cx="168275" cy="71367"/>
          </a:xfrm>
          <a:custGeom>
            <a:avLst/>
            <a:gdLst>
              <a:gd name="connsiteX0" fmla="*/ 0 w 168275"/>
              <a:gd name="connsiteY0" fmla="*/ 41275 h 71367"/>
              <a:gd name="connsiteX1" fmla="*/ 88900 w 168275"/>
              <a:gd name="connsiteY1" fmla="*/ 69850 h 71367"/>
              <a:gd name="connsiteX2" fmla="*/ 168275 w 168275"/>
              <a:gd name="connsiteY2" fmla="*/ 0 h 7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71367">
                <a:moveTo>
                  <a:pt x="0" y="41275"/>
                </a:moveTo>
                <a:cubicBezTo>
                  <a:pt x="30427" y="59002"/>
                  <a:pt x="60854" y="76729"/>
                  <a:pt x="88900" y="69850"/>
                </a:cubicBezTo>
                <a:cubicBezTo>
                  <a:pt x="116946" y="62971"/>
                  <a:pt x="142610" y="31485"/>
                  <a:pt x="168275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5" name="Freeform 3104"/>
          <p:cNvSpPr/>
          <p:nvPr/>
        </p:nvSpPr>
        <p:spPr bwMode="auto">
          <a:xfrm>
            <a:off x="7356475" y="4092575"/>
            <a:ext cx="168275" cy="41285"/>
          </a:xfrm>
          <a:custGeom>
            <a:avLst/>
            <a:gdLst>
              <a:gd name="connsiteX0" fmla="*/ 0 w 168275"/>
              <a:gd name="connsiteY0" fmla="*/ 0 h 41285"/>
              <a:gd name="connsiteX1" fmla="*/ 85725 w 168275"/>
              <a:gd name="connsiteY1" fmla="*/ 41275 h 41285"/>
              <a:gd name="connsiteX2" fmla="*/ 168275 w 168275"/>
              <a:gd name="connsiteY2" fmla="*/ 3175 h 41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41285">
                <a:moveTo>
                  <a:pt x="0" y="0"/>
                </a:moveTo>
                <a:cubicBezTo>
                  <a:pt x="28839" y="20373"/>
                  <a:pt x="57679" y="40746"/>
                  <a:pt x="85725" y="41275"/>
                </a:cubicBezTo>
                <a:cubicBezTo>
                  <a:pt x="113771" y="41804"/>
                  <a:pt x="141023" y="22489"/>
                  <a:pt x="168275" y="31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6" name="Freeform 3105"/>
          <p:cNvSpPr/>
          <p:nvPr/>
        </p:nvSpPr>
        <p:spPr bwMode="auto">
          <a:xfrm>
            <a:off x="7731125" y="4371975"/>
            <a:ext cx="155575" cy="78842"/>
          </a:xfrm>
          <a:custGeom>
            <a:avLst/>
            <a:gdLst>
              <a:gd name="connsiteX0" fmla="*/ 0 w 155575"/>
              <a:gd name="connsiteY0" fmla="*/ 0 h 78842"/>
              <a:gd name="connsiteX1" fmla="*/ 69850 w 155575"/>
              <a:gd name="connsiteY1" fmla="*/ 76200 h 78842"/>
              <a:gd name="connsiteX2" fmla="*/ 155575 w 155575"/>
              <a:gd name="connsiteY2" fmla="*/ 53975 h 7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575" h="78842">
                <a:moveTo>
                  <a:pt x="0" y="0"/>
                </a:moveTo>
                <a:cubicBezTo>
                  <a:pt x="21960" y="33602"/>
                  <a:pt x="43921" y="67204"/>
                  <a:pt x="69850" y="76200"/>
                </a:cubicBezTo>
                <a:cubicBezTo>
                  <a:pt x="95779" y="85196"/>
                  <a:pt x="125677" y="69585"/>
                  <a:pt x="155575" y="539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7" name="Freeform 3106"/>
          <p:cNvSpPr/>
          <p:nvPr/>
        </p:nvSpPr>
        <p:spPr bwMode="auto">
          <a:xfrm>
            <a:off x="7556500" y="4822825"/>
            <a:ext cx="171450" cy="67165"/>
          </a:xfrm>
          <a:custGeom>
            <a:avLst/>
            <a:gdLst>
              <a:gd name="connsiteX0" fmla="*/ 0 w 171450"/>
              <a:gd name="connsiteY0" fmla="*/ 0 h 67165"/>
              <a:gd name="connsiteX1" fmla="*/ 88900 w 171450"/>
              <a:gd name="connsiteY1" fmla="*/ 63500 h 67165"/>
              <a:gd name="connsiteX2" fmla="*/ 171450 w 171450"/>
              <a:gd name="connsiteY2" fmla="*/ 53975 h 6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67165">
                <a:moveTo>
                  <a:pt x="0" y="0"/>
                </a:moveTo>
                <a:cubicBezTo>
                  <a:pt x="30162" y="27252"/>
                  <a:pt x="60325" y="54504"/>
                  <a:pt x="88900" y="63500"/>
                </a:cubicBezTo>
                <a:cubicBezTo>
                  <a:pt x="117475" y="72496"/>
                  <a:pt x="144462" y="63235"/>
                  <a:pt x="171450" y="539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/>
          <p:cNvSpPr txBox="1"/>
          <p:nvPr/>
        </p:nvSpPr>
        <p:spPr>
          <a:xfrm>
            <a:off x="6344929" y="55021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a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26117" y="549257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b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 bwMode="auto">
          <a:xfrm flipV="1">
            <a:off x="6560454" y="548858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 bwMode="auto">
          <a:xfrm flipV="1">
            <a:off x="8227329" y="546000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3178B5BF-6338-4980-AA81-6B183F6012F2}"/>
              </a:ext>
            </a:extLst>
          </p:cNvPr>
          <p:cNvSpPr>
            <a:spLocks noChangeAspect="1"/>
          </p:cNvSpPr>
          <p:nvPr/>
        </p:nvSpPr>
        <p:spPr bwMode="auto">
          <a:xfrm>
            <a:off x="1051693" y="3352016"/>
            <a:ext cx="2166923" cy="222564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FD3ACDD3-E5DA-4CEB-8D2D-3916C5ECD5CF}"/>
              </a:ext>
            </a:extLst>
          </p:cNvPr>
          <p:cNvSpPr>
            <a:spLocks noChangeAspect="1"/>
          </p:cNvSpPr>
          <p:nvPr/>
        </p:nvSpPr>
        <p:spPr bwMode="auto">
          <a:xfrm>
            <a:off x="5241241" y="3326336"/>
            <a:ext cx="891696" cy="91586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0" name="Rectangle 3"/>
          <p:cNvSpPr txBox="1">
            <a:spLocks noChangeArrowheads="1"/>
          </p:cNvSpPr>
          <p:nvPr/>
        </p:nvSpPr>
        <p:spPr bwMode="auto">
          <a:xfrm>
            <a:off x="695325" y="4497388"/>
            <a:ext cx="5591175" cy="2103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/>
              <a:t>Theorem (Thales): </a:t>
            </a:r>
            <a:r>
              <a:rPr lang="en-US" sz="2000" kern="0" dirty="0"/>
              <a:t>Let </a:t>
            </a:r>
            <a:r>
              <a:rPr lang="en-US" sz="2000" i="1" kern="0" dirty="0">
                <a:solidFill>
                  <a:srgbClr val="008380"/>
                </a:solidFill>
              </a:rPr>
              <a:t>a, b, p, q </a:t>
            </a:r>
            <a:r>
              <a:rPr lang="en-US" sz="2000" kern="0" dirty="0">
                <a:sym typeface="Symbol"/>
              </a:rPr>
              <a:t>be four points on a circle, and let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r</a:t>
            </a:r>
            <a:r>
              <a:rPr lang="en-US" sz="2000" kern="0" dirty="0">
                <a:sym typeface="Symbol"/>
              </a:rPr>
              <a:t> be inside and let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s </a:t>
            </a:r>
            <a:r>
              <a:rPr lang="en-US" sz="2000" kern="0" dirty="0">
                <a:sym typeface="Symbol"/>
              </a:rPr>
              <a:t>be outside of the circle, such that </a:t>
            </a:r>
            <a:r>
              <a:rPr lang="en-US" sz="2000" i="1" kern="0" dirty="0" err="1">
                <a:solidFill>
                  <a:srgbClr val="008380"/>
                </a:solidFill>
              </a:rPr>
              <a:t>p,q,r,s</a:t>
            </a:r>
            <a:r>
              <a:rPr lang="en-US" sz="2000" i="1" kern="0" dirty="0">
                <a:solidFill>
                  <a:srgbClr val="008380"/>
                </a:solidFill>
              </a:rPr>
              <a:t> </a:t>
            </a:r>
            <a:r>
              <a:rPr lang="en-US" sz="2000" kern="0" dirty="0">
                <a:sym typeface="Symbol"/>
              </a:rPr>
              <a:t>lie on the same side of the line through </a:t>
            </a:r>
            <a:r>
              <a:rPr lang="en-US" sz="2000" i="1" kern="0" dirty="0">
                <a:solidFill>
                  <a:srgbClr val="008380"/>
                </a:solidFill>
              </a:rPr>
              <a:t>a, b</a:t>
            </a:r>
            <a:r>
              <a:rPr lang="en-US" sz="2000" kern="0" dirty="0">
                <a:sym typeface="Symbol"/>
              </a:rPr>
              <a:t>. </a:t>
            </a:r>
            <a:br>
              <a:rPr lang="en-US" sz="2000" kern="0" dirty="0">
                <a:sym typeface="Symbol"/>
              </a:rPr>
            </a:br>
            <a:r>
              <a:rPr lang="en-US" sz="2000" kern="0" dirty="0">
                <a:sym typeface="Symbol"/>
              </a:rPr>
              <a:t>Then 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</a:t>
            </a:r>
            <a:r>
              <a:rPr lang="en-US" sz="2000" i="1" kern="0" dirty="0" err="1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a,s,b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&lt; </a:t>
            </a:r>
            <a:r>
              <a:rPr lang="en-US" sz="2000" kern="0" dirty="0">
                <a:solidFill>
                  <a:srgbClr val="9900CC"/>
                </a:solidFill>
                <a:sym typeface="Symbol"/>
              </a:rPr>
              <a:t></a:t>
            </a:r>
            <a:r>
              <a:rPr lang="en-US" sz="2000" i="1" kern="0" dirty="0" err="1">
                <a:solidFill>
                  <a:srgbClr val="9900CC"/>
                </a:solidFill>
                <a:sym typeface="Symbol"/>
              </a:rPr>
              <a:t>a,q,b</a:t>
            </a:r>
            <a:r>
              <a:rPr lang="en-US" sz="2000" kern="0" dirty="0">
                <a:solidFill>
                  <a:srgbClr val="9900CC"/>
                </a:solidFill>
                <a:sym typeface="Symbol"/>
              </a:rPr>
              <a:t> 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= </a:t>
            </a:r>
            <a:r>
              <a:rPr lang="en-US" sz="2000" kern="0" dirty="0">
                <a:solidFill>
                  <a:srgbClr val="CC99FF"/>
                </a:solidFill>
                <a:sym typeface="Symbol"/>
              </a:rPr>
              <a:t></a:t>
            </a:r>
            <a:r>
              <a:rPr lang="en-US" sz="2000" i="1" kern="0" dirty="0" err="1">
                <a:solidFill>
                  <a:srgbClr val="CC99FF"/>
                </a:solidFill>
                <a:sym typeface="Symbol"/>
              </a:rPr>
              <a:t>a,p,b</a:t>
            </a:r>
            <a:r>
              <a:rPr lang="en-US" sz="2000" kern="0" dirty="0">
                <a:solidFill>
                  <a:srgbClr val="CC99FF"/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&lt; </a:t>
            </a:r>
            <a:r>
              <a:rPr lang="en-US" sz="2000" kern="0" dirty="0">
                <a:solidFill>
                  <a:srgbClr val="339933"/>
                </a:solidFill>
                <a:sym typeface="Symbol"/>
              </a:rPr>
              <a:t></a:t>
            </a:r>
            <a:r>
              <a:rPr lang="en-US" sz="2000" i="1" kern="0" dirty="0" err="1">
                <a:solidFill>
                  <a:srgbClr val="339933"/>
                </a:solidFill>
                <a:sym typeface="Symbol"/>
              </a:rPr>
              <a:t>a,r,b</a:t>
            </a:r>
            <a:r>
              <a:rPr lang="en-US" sz="2000" kern="0" dirty="0">
                <a:solidFill>
                  <a:srgbClr val="339933"/>
                </a:solidFill>
                <a:sym typeface="Symbol"/>
              </a:rPr>
              <a:t>  </a:t>
            </a:r>
            <a:br>
              <a:rPr lang="en-US" sz="2000" kern="0" dirty="0">
                <a:solidFill>
                  <a:srgbClr val="339933"/>
                </a:solidFill>
                <a:sym typeface="Symbol"/>
              </a:rPr>
            </a:br>
            <a:br>
              <a:rPr lang="en-US" sz="2000" kern="0" dirty="0">
                <a:solidFill>
                  <a:srgbClr val="339933"/>
                </a:solidFill>
                <a:sym typeface="Symbol"/>
              </a:rPr>
            </a:br>
            <a:r>
              <a:rPr lang="en-US" sz="2000" kern="0" dirty="0">
                <a:sym typeface="Symbol"/>
              </a:rPr>
              <a:t>So,</a:t>
            </a:r>
            <a:r>
              <a:rPr lang="en-US" sz="2000" kern="0" dirty="0">
                <a:solidFill>
                  <a:srgbClr val="339933"/>
                </a:solidFill>
                <a:sym typeface="Symbol"/>
              </a:rPr>
              <a:t> </a:t>
            </a:r>
            <a:r>
              <a:rPr lang="en-US" sz="2000" i="1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baseline="-25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1</a:t>
            </a:r>
            <a:r>
              <a:rPr lang="en-US" sz="2000" i="1" dirty="0">
                <a:solidFill>
                  <a:srgbClr val="008380"/>
                </a:solidFill>
              </a:rPr>
              <a:t> =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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i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l  </a:t>
            </a:r>
            <a:r>
              <a:rPr lang="en-US" sz="2000" i="1" dirty="0">
                <a:solidFill>
                  <a:srgbClr val="008380"/>
                </a:solidFill>
              </a:rPr>
              <a:t>&lt;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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k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l </a:t>
            </a:r>
            <a:r>
              <a:rPr lang="en-US" sz="2000" i="1" dirty="0">
                <a:solidFill>
                  <a:srgbClr val="008380"/>
                </a:solidFill>
              </a:rPr>
              <a:t>=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i="1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’</a:t>
            </a:r>
            <a:r>
              <a:rPr lang="en-US" sz="2000" baseline="-25000" dirty="0">
                <a:solidFill>
                  <a:srgbClr val="008380"/>
                </a:solidFill>
                <a:sym typeface="Symbol"/>
              </a:rPr>
              <a:t>1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dirty="0"/>
              <a:t>and</a:t>
            </a:r>
            <a:br>
              <a:rPr lang="en-US" sz="2000" dirty="0"/>
            </a:br>
            <a:r>
              <a:rPr lang="en-US" sz="2000" i="1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baseline="-25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3</a:t>
            </a:r>
            <a:r>
              <a:rPr lang="en-US" sz="2000" i="1" dirty="0">
                <a:solidFill>
                  <a:srgbClr val="008380"/>
                </a:solidFill>
              </a:rPr>
              <a:t> =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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l 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i  </a:t>
            </a:r>
            <a:r>
              <a:rPr lang="en-US" sz="2000" i="1" dirty="0">
                <a:solidFill>
                  <a:srgbClr val="008380"/>
                </a:solidFill>
              </a:rPr>
              <a:t>&lt;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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l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k </a:t>
            </a:r>
            <a:r>
              <a:rPr lang="en-US" sz="2000" i="1" dirty="0">
                <a:solidFill>
                  <a:srgbClr val="008380"/>
                </a:solidFill>
              </a:rPr>
              <a:t>, p</a:t>
            </a:r>
            <a:r>
              <a:rPr lang="en-US" sz="2000" i="1" baseline="-25000" dirty="0">
                <a:solidFill>
                  <a:srgbClr val="008380"/>
                </a:solidFill>
              </a:rPr>
              <a:t>i </a:t>
            </a:r>
            <a:r>
              <a:rPr lang="en-US" sz="2000" i="1" dirty="0">
                <a:solidFill>
                  <a:srgbClr val="008380"/>
                </a:solidFill>
              </a:rPr>
              <a:t>=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i="1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’</a:t>
            </a:r>
            <a:r>
              <a:rPr lang="en-US" sz="2000" baseline="-25000" dirty="0">
                <a:solidFill>
                  <a:srgbClr val="008380"/>
                </a:solidFill>
                <a:sym typeface="Symbol"/>
              </a:rPr>
              <a:t>3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rgbClr val="008380"/>
                </a:solidFill>
              </a:rPr>
              <a:t>, </a:t>
            </a:r>
            <a:r>
              <a:rPr lang="en-US" sz="2000" dirty="0"/>
              <a:t>etc.</a:t>
            </a:r>
            <a:endParaRPr lang="en-US" sz="2000" kern="0" dirty="0"/>
          </a:p>
        </p:txBody>
      </p: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</p:spTree>
    <p:extLst>
      <p:ext uri="{BB962C8B-B14F-4D97-AF65-F5344CB8AC3E}">
        <p14:creationId xmlns:p14="http://schemas.microsoft.com/office/powerpoint/2010/main" val="318301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3/5/20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Characterization II of DT(P)</a:t>
            </a:r>
            <a:endParaRPr lang="en-US" sz="2400"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1333182"/>
            <a:ext cx="7943850" cy="478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/>
              <a:t>Definition: </a:t>
            </a:r>
            <a:r>
              <a:rPr lang="en-US" sz="2000" kern="0" dirty="0"/>
              <a:t>A triangulation is called legal if it does not contain any illegal edges.</a:t>
            </a:r>
            <a:endParaRPr lang="en-US" sz="2000" b="1" kern="0" dirty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/>
              <a:t>Characterization II</a:t>
            </a:r>
            <a:r>
              <a:rPr lang="en-US" sz="2000" kern="0" dirty="0"/>
              <a:t>: Let </a:t>
            </a:r>
            <a:r>
              <a:rPr lang="en-US" sz="2000" i="1" kern="0" dirty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 triangulation of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ym typeface="Symbol"/>
              </a:rPr>
              <a:t>. </a:t>
            </a:r>
            <a:br>
              <a:rPr lang="en-US" sz="2000" kern="0" dirty="0">
                <a:sym typeface="Symbol"/>
              </a:rPr>
            </a:br>
            <a:r>
              <a:rPr lang="en-US" sz="2000" kern="0" dirty="0">
                <a:sym typeface="Symbol"/>
              </a:rPr>
              <a:t>Then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>
                <a:sym typeface="Symbol"/>
              </a:rPr>
              <a:t>is legal.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>
                <a:sym typeface="Symbol"/>
              </a:rPr>
              <a:t>Algorithm </a:t>
            </a:r>
            <a:r>
              <a:rPr lang="en-US" sz="2000" b="1" kern="0" dirty="0" err="1">
                <a:sym typeface="Symbol"/>
              </a:rPr>
              <a:t>Legal_Triangulation</a:t>
            </a:r>
            <a:r>
              <a:rPr lang="en-US" sz="2000" b="1" kern="0" dirty="0"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b="1" kern="0" dirty="0">
                <a:sym typeface="Symbol"/>
              </a:rPr>
              <a:t>):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/>
              <a:t>Input: </a:t>
            </a:r>
            <a:r>
              <a:rPr lang="en-US" sz="2000" kern="0" dirty="0"/>
              <a:t>A triangulation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i="1" kern="0" dirty="0">
                <a:solidFill>
                  <a:srgbClr val="339933"/>
                </a:solidFill>
              </a:rPr>
              <a:t> </a:t>
            </a:r>
            <a:r>
              <a:rPr lang="en-US" sz="2000" kern="0" dirty="0"/>
              <a:t>of a point set 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/>
              <a:t>Output: </a:t>
            </a:r>
            <a:r>
              <a:rPr lang="en-US" sz="2000" kern="0" dirty="0"/>
              <a:t>A legal triangulation of </a:t>
            </a:r>
            <a:r>
              <a:rPr lang="en-US" sz="2000" i="1" kern="0" dirty="0">
                <a:solidFill>
                  <a:srgbClr val="008380"/>
                </a:solidFill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kern="0" dirty="0"/>
              <a:t>while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contains an illegal edge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 </a:t>
            </a:r>
            <a:r>
              <a:rPr lang="en-US" sz="2000" kern="0" dirty="0"/>
              <a:t>do</a:t>
            </a:r>
            <a:br>
              <a:rPr lang="en-US" sz="2000" kern="0" dirty="0"/>
            </a:br>
            <a:r>
              <a:rPr lang="en-US" sz="2000" kern="0" dirty="0"/>
              <a:t>	//Flip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br>
              <a:rPr lang="en-US" sz="2000" kern="0" dirty="0"/>
            </a:br>
            <a:r>
              <a:rPr lang="en-US" sz="2000" kern="0" dirty="0"/>
              <a:t>	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kern="0" dirty="0"/>
              <a:t>be the quadrilateral containing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br>
              <a:rPr lang="en-US" sz="2000" kern="0" dirty="0"/>
            </a:br>
            <a:r>
              <a:rPr lang="en-US" sz="2000" kern="0" dirty="0"/>
              <a:t>	Remove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kern="0" dirty="0"/>
              <a:t>and add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endParaRPr lang="en-US" sz="2000" kern="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kern="0" dirty="0"/>
              <a:t>return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000" i="1" kern="0" dirty="0">
              <a:solidFill>
                <a:srgbClr val="339933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/>
              <a:t>Runtime analysis: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/>
              <a:t>In every iteration of the loop the angle vector of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(all angles in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sorted by increasing value) increases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/>
              <a:t>With this one can show that a flipped edge never appears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/>
              <a:t>There are </a:t>
            </a:r>
            <a:r>
              <a:rPr lang="en-US" sz="2000" kern="0" dirty="0">
                <a:solidFill>
                  <a:srgbClr val="008380"/>
                </a:solidFill>
              </a:rPr>
              <a:t>O(</a:t>
            </a:r>
            <a:r>
              <a:rPr lang="en-US" sz="2000" i="1" kern="0" dirty="0">
                <a:solidFill>
                  <a:srgbClr val="008380"/>
                </a:solidFill>
              </a:rPr>
              <a:t>n</a:t>
            </a:r>
            <a:r>
              <a:rPr lang="en-US" sz="2000" kern="0" baseline="30000" dirty="0">
                <a:solidFill>
                  <a:srgbClr val="008380"/>
                </a:solidFill>
              </a:rPr>
              <a:t>2</a:t>
            </a:r>
            <a:r>
              <a:rPr lang="en-US" sz="2000" kern="0" dirty="0">
                <a:solidFill>
                  <a:srgbClr val="008380"/>
                </a:solidFill>
              </a:rPr>
              <a:t>)</a:t>
            </a:r>
            <a:r>
              <a:rPr lang="en-US" sz="2000" kern="0" dirty="0">
                <a:solidFill>
                  <a:srgbClr val="339933"/>
                </a:solidFill>
              </a:rPr>
              <a:t> </a:t>
            </a:r>
            <a:r>
              <a:rPr lang="en-US" sz="2000" kern="0" dirty="0"/>
              <a:t>edges, therefore the runtime is </a:t>
            </a:r>
            <a:r>
              <a:rPr lang="en-US" sz="2000" kern="0" dirty="0">
                <a:solidFill>
                  <a:srgbClr val="008380"/>
                </a:solidFill>
              </a:rPr>
              <a:t>O(</a:t>
            </a:r>
            <a:r>
              <a:rPr lang="en-US" sz="2000" i="1" kern="0" dirty="0">
                <a:solidFill>
                  <a:srgbClr val="008380"/>
                </a:solidFill>
              </a:rPr>
              <a:t>n</a:t>
            </a:r>
            <a:r>
              <a:rPr lang="en-US" sz="2000" kern="0" baseline="30000" dirty="0">
                <a:solidFill>
                  <a:srgbClr val="008380"/>
                </a:solidFill>
              </a:rPr>
              <a:t>2</a:t>
            </a:r>
            <a:r>
              <a:rPr lang="en-US" sz="2000" kern="0" dirty="0">
                <a:solidFill>
                  <a:srgbClr val="008380"/>
                </a:solidFill>
              </a:rPr>
              <a:t>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2292350" y="36525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4509770" y="34239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391910" y="391160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2597150" y="416306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3869690" y="41478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175740" y="250647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7884912" y="251445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163000" y="226230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7908976" y="224953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7156468" y="2500092"/>
            <a:ext cx="1453186" cy="5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 flipV="1">
            <a:off x="7820181" y="291847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 flipV="1">
            <a:off x="7105345" y="242374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 flipV="1">
            <a:off x="8537844" y="242534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33928" y="229646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</a:t>
            </a:r>
            <a:r>
              <a:rPr lang="en-US" sz="1600" i="1" baseline="-250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3" name="Oval 22"/>
          <p:cNvSpPr/>
          <p:nvPr/>
        </p:nvSpPr>
        <p:spPr bwMode="auto">
          <a:xfrm flipV="1">
            <a:off x="7803194" y="219075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59118" y="220549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69911" y="294118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 bwMode="auto">
          <a:xfrm rot="3521786">
            <a:off x="7660641" y="3518534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959255" y="333057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edge flip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59620" y="375666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7251940" y="439242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7961112" y="440040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7239200" y="414825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985176" y="413548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7955280" y="4223524"/>
            <a:ext cx="4468" cy="592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 flipV="1">
            <a:off x="7896381" y="480442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 bwMode="auto">
          <a:xfrm flipV="1">
            <a:off x="7181545" y="430969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 bwMode="auto">
          <a:xfrm flipV="1">
            <a:off x="8614044" y="431129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871088" y="418241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</a:t>
            </a:r>
            <a:r>
              <a:rPr lang="en-US" sz="1600" i="1" baseline="-250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9" name="Oval 38"/>
          <p:cNvSpPr/>
          <p:nvPr/>
        </p:nvSpPr>
        <p:spPr bwMode="auto">
          <a:xfrm flipV="1">
            <a:off x="7879394" y="407670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28438" y="457150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46111" y="4874758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696780" y="188595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508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6350">
          <a:solidFill>
            <a:schemeClr val="tx1"/>
          </a:solidFill>
          <a:round/>
          <a:headEnd/>
          <a:tailEnd type="none" w="med" len="med"/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7695</TotalTime>
  <Words>2386</Words>
  <Application>Microsoft Office PowerPoint</Application>
  <PresentationFormat>On-screen Show (4:3)</PresentationFormat>
  <Paragraphs>292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Symbol</vt:lpstr>
      <vt:lpstr>Times New Roman</vt:lpstr>
      <vt:lpstr>Default Design</vt:lpstr>
      <vt:lpstr>CMPS 3130/6130 Computational Geometry Spring 2020</vt:lpstr>
      <vt:lpstr>Triangulation</vt:lpstr>
      <vt:lpstr>Dual Graph</vt:lpstr>
      <vt:lpstr>Delaunay Triangulation</vt:lpstr>
      <vt:lpstr>Delaunay Triangulation</vt:lpstr>
      <vt:lpstr>Straight-Line Embedding</vt:lpstr>
      <vt:lpstr>Characterization I of DT(P)</vt:lpstr>
      <vt:lpstr>Illegal Edges</vt:lpstr>
      <vt:lpstr>Characterization II of DT(P)</vt:lpstr>
      <vt:lpstr>Characterization III of DT(P)</vt:lpstr>
      <vt:lpstr>Applications of DT</vt:lpstr>
      <vt:lpstr>Applications of DT</vt:lpstr>
      <vt:lpstr>Randomized Incremental Construction of DT(P)</vt:lpstr>
      <vt:lpstr>Randomized Incremental Construction of DT(P)</vt:lpstr>
      <vt:lpstr>Pseudo Code</vt:lpstr>
      <vt:lpstr>History</vt:lpstr>
      <vt:lpstr>DT and 3D CH</vt:lpstr>
      <vt:lpstr>DT and 3D CH</vt:lpstr>
      <vt:lpstr>DT and 3D CH</vt:lpstr>
      <vt:lpstr>DT and 3D CH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Wenk, Carola</cp:lastModifiedBy>
  <cp:revision>371</cp:revision>
  <dcterms:created xsi:type="dcterms:W3CDTF">2001-09-03T00:33:29Z</dcterms:created>
  <dcterms:modified xsi:type="dcterms:W3CDTF">2020-03-05T20:03:22Z</dcterms:modified>
</cp:coreProperties>
</file>