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7"/>
  </p:notesMasterIdLst>
  <p:sldIdLst>
    <p:sldId id="397" r:id="rId2"/>
    <p:sldId id="934" r:id="rId3"/>
    <p:sldId id="932" r:id="rId4"/>
    <p:sldId id="933" r:id="rId5"/>
    <p:sldId id="931" r:id="rId6"/>
  </p:sldIdLst>
  <p:sldSz cx="9144000" cy="6858000" type="screen4x3"/>
  <p:notesSz cx="6997700" cy="9283700"/>
  <p:defaultTextStyle>
    <a:defPPr>
      <a:defRPr lang="de-DE"/>
    </a:defPPr>
    <a:lvl1pPr algn="ctr" rtl="0" eaLnBrk="0" fontAlgn="base" hangingPunct="0">
      <a:lnSpc>
        <a:spcPct val="60000"/>
      </a:lnSpc>
      <a:spcBef>
        <a:spcPct val="50000"/>
      </a:spcBef>
      <a:spcAft>
        <a:spcPct val="0"/>
      </a:spcAft>
      <a:buClr>
        <a:schemeClr val="accent1"/>
      </a:buClr>
      <a:buSzPct val="120000"/>
      <a:buFont typeface="Symbol" pitchFamily="18" charset="2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lnSpc>
        <a:spcPct val="60000"/>
      </a:lnSpc>
      <a:spcBef>
        <a:spcPct val="50000"/>
      </a:spcBef>
      <a:spcAft>
        <a:spcPct val="0"/>
      </a:spcAft>
      <a:buClr>
        <a:schemeClr val="accent1"/>
      </a:buClr>
      <a:buSzPct val="120000"/>
      <a:buFont typeface="Symbol" pitchFamily="18" charset="2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lnSpc>
        <a:spcPct val="60000"/>
      </a:lnSpc>
      <a:spcBef>
        <a:spcPct val="50000"/>
      </a:spcBef>
      <a:spcAft>
        <a:spcPct val="0"/>
      </a:spcAft>
      <a:buClr>
        <a:schemeClr val="accent1"/>
      </a:buClr>
      <a:buSzPct val="120000"/>
      <a:buFont typeface="Symbol" pitchFamily="18" charset="2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lnSpc>
        <a:spcPct val="60000"/>
      </a:lnSpc>
      <a:spcBef>
        <a:spcPct val="50000"/>
      </a:spcBef>
      <a:spcAft>
        <a:spcPct val="0"/>
      </a:spcAft>
      <a:buClr>
        <a:schemeClr val="accent1"/>
      </a:buClr>
      <a:buSzPct val="120000"/>
      <a:buFont typeface="Symbol" pitchFamily="18" charset="2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lnSpc>
        <a:spcPct val="60000"/>
      </a:lnSpc>
      <a:spcBef>
        <a:spcPct val="50000"/>
      </a:spcBef>
      <a:spcAft>
        <a:spcPct val="0"/>
      </a:spcAft>
      <a:buClr>
        <a:schemeClr val="accent1"/>
      </a:buClr>
      <a:buSzPct val="120000"/>
      <a:buFont typeface="Symbol" pitchFamily="18" charset="2"/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79">
          <p15:clr>
            <a:srgbClr val="A4A3A4"/>
          </p15:clr>
        </p15:guide>
        <p15:guide id="2" pos="546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4">
          <p15:clr>
            <a:srgbClr val="A4A3A4"/>
          </p15:clr>
        </p15:guide>
        <p15:guide id="2" pos="22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39966"/>
    <a:srgbClr val="996633"/>
    <a:srgbClr val="CC9900"/>
    <a:srgbClr val="9900CC"/>
    <a:srgbClr val="0066FF"/>
    <a:srgbClr val="00FF00"/>
    <a:srgbClr val="FF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4" autoAdjust="0"/>
    <p:restoredTop sz="94626" autoAdjust="0"/>
  </p:normalViewPr>
  <p:slideViewPr>
    <p:cSldViewPr snapToGrid="0">
      <p:cViewPr varScale="1">
        <p:scale>
          <a:sx n="143" d="100"/>
          <a:sy n="143" d="100"/>
        </p:scale>
        <p:origin x="952" y="92"/>
      </p:cViewPr>
      <p:guideLst>
        <p:guide orient="horz" pos="2379"/>
        <p:guide pos="546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5510"/>
    </p:cViewPr>
  </p:sorterViewPr>
  <p:notesViewPr>
    <p:cSldViewPr snapToGrid="0">
      <p:cViewPr varScale="1">
        <p:scale>
          <a:sx n="82" d="100"/>
          <a:sy n="82" d="100"/>
        </p:scale>
        <p:origin x="-2022" y="-78"/>
      </p:cViewPr>
      <p:guideLst>
        <p:guide orient="horz" pos="2924"/>
        <p:guide pos="22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3713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l" defTabSz="9271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371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5325"/>
            <a:ext cx="4641850" cy="34813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3450" y="4410075"/>
            <a:ext cx="51308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Formate des Vorlagentextes zu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3713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l" defTabSz="9271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371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>
              <a:defRPr/>
            </a:pPr>
            <a:fld id="{BAB32EE0-0508-4CE3-B45D-E097A67B0D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0537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Carola Wenk, Computer Science; cwenk@tulane.edu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7DA95A-11F1-41CF-AF55-1F41A5F469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Carola Wenk, Computer Science; cwenk@tulane.edu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B42C84-8821-4A0B-BE93-4872C246DF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Carola Wenk, Computer Science; cwenk@tulane.edu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A3F761-694D-485F-87F0-00F120C54B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Carola Wenk, Computer Science; cwenk@tulane.edu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8FE569-D206-4D5C-A2AA-9A9E6A62B0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Carola Wenk, Computer Science; cwenk@tulane.edu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8FEF2-C656-4BD8-86A9-B6A14B350D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Carola Wenk, Computer Science; cwenk@tulane.edu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8C4788-6B63-46F2-B8CB-66C65306DB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Carola Wenk, Computer Science; cwenk@tulane.edu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8B71D-4233-4A64-A26A-7BAB705023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Carola Wenk, Computer Science; cwenk@tulane.edu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FBA37-3C10-477D-851E-2CC2C42D52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Carola Wenk, Computer Science; cwenk@tulane.edu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53195B-0E43-47AD-BC8F-8E628D52BE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Carola Wenk, Computer Science; cwenk@tulane.edu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6A4D9B-B061-4537-B079-9F956A9731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Carola Wenk, Computer Science; cwenk@tulane.edu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34CF7A-7EAF-4332-8F1B-E94D1AC1CF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das Format des Titel-Masters zu bearbeiten.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Klicken Sie, um die Textformatierung des Masters zu bearbeiten.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 smtClean="0"/>
            </a:lvl1pPr>
          </a:lstStyle>
          <a:p>
            <a:pPr>
              <a:defRPr/>
            </a:pPr>
            <a:r>
              <a:rPr lang="en-US"/>
              <a:t>Carola Wenk, Computer Science; cwenk@tulane.edu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  <a:defRPr sz="1400"/>
            </a:lvl1pPr>
          </a:lstStyle>
          <a:p>
            <a:pPr>
              <a:defRPr/>
            </a:pPr>
            <a:fld id="{B4BA13D8-568B-4F1C-847D-3C4301CF84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609600 h 1000"/>
              <a:gd name="T2" fmla="*/ 0 w 1000"/>
              <a:gd name="T3" fmla="*/ 0 h 1000"/>
              <a:gd name="T4" fmla="*/ 8229600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.tulane.edu/~carola/teaching/cmps3130-6130/spring20/index.html" TargetMode="External"/><Relationship Id="rId2" Type="http://schemas.openxmlformats.org/officeDocument/2006/relationships/slideLayout" Target="../slideLayouts/slideLayout2.xml"/><Relationship Id="rId1" Type="http://schemas.openxmlformats.org/officeDocument/2006/relationships/video" Target="https://www.youtube.com/embed/SBFwgR4K1Gk" TargetMode="External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Text Box 1031"/>
          <p:cNvSpPr txBox="1">
            <a:spLocks noChangeArrowheads="1"/>
          </p:cNvSpPr>
          <p:nvPr/>
        </p:nvSpPr>
        <p:spPr bwMode="auto">
          <a:xfrm>
            <a:off x="1241878" y="2788143"/>
            <a:ext cx="7361238" cy="668338"/>
          </a:xfrm>
          <a:prstGeom prst="rect">
            <a:avLst/>
          </a:prstGeom>
          <a:noFill/>
          <a:ln w="28575">
            <a:noFill/>
            <a:miter lim="800000"/>
            <a:headEnd/>
            <a:tailEnd/>
          </a:ln>
        </p:spPr>
        <p:txBody>
          <a:bodyPr lIns="36000" tIns="36000" rIns="36000" bIns="36000">
            <a:spAutoFit/>
          </a:bodyPr>
          <a:lstStyle/>
          <a:p>
            <a:pPr algn="l"/>
            <a:r>
              <a:rPr lang="en-US" sz="3000" dirty="0"/>
              <a:t>Carola </a:t>
            </a:r>
            <a:r>
              <a:rPr lang="en-US" sz="3000" dirty="0" err="1"/>
              <a:t>Wenk</a:t>
            </a:r>
            <a:endParaRPr lang="en-US" sz="1800" dirty="0"/>
          </a:p>
          <a:p>
            <a:pPr algn="l"/>
            <a:r>
              <a:rPr lang="en-US" sz="1800" dirty="0"/>
              <a:t>Department of Computer Science</a:t>
            </a:r>
          </a:p>
        </p:txBody>
      </p:sp>
      <p:sp>
        <p:nvSpPr>
          <p:cNvPr id="2052" name="Footer Placeholder 3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Carola Wenk, Computer Science; cwenk@tulane.edu</a:t>
            </a:r>
          </a:p>
        </p:txBody>
      </p:sp>
      <p:grpSp>
        <p:nvGrpSpPr>
          <p:cNvPr id="2053" name="Group 133"/>
          <p:cNvGrpSpPr>
            <a:grpSpLocks/>
          </p:cNvGrpSpPr>
          <p:nvPr/>
        </p:nvGrpSpPr>
        <p:grpSpPr bwMode="auto">
          <a:xfrm>
            <a:off x="2741613" y="3616325"/>
            <a:ext cx="4132262" cy="2378075"/>
            <a:chOff x="1312863" y="3151188"/>
            <a:chExt cx="6291262" cy="3240087"/>
          </a:xfrm>
        </p:grpSpPr>
        <p:sp>
          <p:nvSpPr>
            <p:cNvPr id="2087" name="Line 14"/>
            <p:cNvSpPr>
              <a:spLocks noChangeShapeType="1"/>
            </p:cNvSpPr>
            <p:nvPr/>
          </p:nvSpPr>
          <p:spPr bwMode="auto">
            <a:xfrm>
              <a:off x="3322638" y="3151188"/>
              <a:ext cx="234950" cy="442912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88" name="Line 15"/>
            <p:cNvSpPr>
              <a:spLocks noChangeShapeType="1"/>
            </p:cNvSpPr>
            <p:nvPr/>
          </p:nvSpPr>
          <p:spPr bwMode="auto">
            <a:xfrm flipH="1">
              <a:off x="4392117" y="3178176"/>
              <a:ext cx="316407" cy="539386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89" name="Line 16"/>
            <p:cNvSpPr>
              <a:spLocks noChangeShapeType="1"/>
            </p:cNvSpPr>
            <p:nvPr/>
          </p:nvSpPr>
          <p:spPr bwMode="auto">
            <a:xfrm>
              <a:off x="4467069" y="3837481"/>
              <a:ext cx="946306" cy="356693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90" name="Line 17"/>
            <p:cNvSpPr>
              <a:spLocks noChangeShapeType="1"/>
            </p:cNvSpPr>
            <p:nvPr/>
          </p:nvSpPr>
          <p:spPr bwMode="auto">
            <a:xfrm flipV="1">
              <a:off x="4386263" y="4186238"/>
              <a:ext cx="1001712" cy="665162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91" name="Line 18"/>
            <p:cNvSpPr>
              <a:spLocks noChangeShapeType="1"/>
            </p:cNvSpPr>
            <p:nvPr/>
          </p:nvSpPr>
          <p:spPr bwMode="auto">
            <a:xfrm flipV="1">
              <a:off x="5413375" y="4164013"/>
              <a:ext cx="2190750" cy="19050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92" name="Line 19"/>
            <p:cNvSpPr>
              <a:spLocks noChangeShapeType="1"/>
            </p:cNvSpPr>
            <p:nvPr/>
          </p:nvSpPr>
          <p:spPr bwMode="auto">
            <a:xfrm>
              <a:off x="4498975" y="5214938"/>
              <a:ext cx="1304925" cy="180975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93" name="Line 20"/>
            <p:cNvSpPr>
              <a:spLocks noChangeShapeType="1"/>
            </p:cNvSpPr>
            <p:nvPr/>
          </p:nvSpPr>
          <p:spPr bwMode="auto">
            <a:xfrm flipH="1">
              <a:off x="4237038" y="5232400"/>
              <a:ext cx="261937" cy="1158875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94" name="Line 21"/>
            <p:cNvSpPr>
              <a:spLocks noChangeShapeType="1"/>
            </p:cNvSpPr>
            <p:nvPr/>
          </p:nvSpPr>
          <p:spPr bwMode="auto">
            <a:xfrm flipH="1">
              <a:off x="2525713" y="4856163"/>
              <a:ext cx="957262" cy="1155700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95" name="Line 22"/>
            <p:cNvSpPr>
              <a:spLocks noChangeShapeType="1"/>
            </p:cNvSpPr>
            <p:nvPr/>
          </p:nvSpPr>
          <p:spPr bwMode="auto">
            <a:xfrm flipH="1" flipV="1">
              <a:off x="1312863" y="4146550"/>
              <a:ext cx="1701800" cy="107950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96" name="Line 23"/>
            <p:cNvSpPr>
              <a:spLocks noChangeShapeType="1"/>
            </p:cNvSpPr>
            <p:nvPr/>
          </p:nvSpPr>
          <p:spPr bwMode="auto">
            <a:xfrm>
              <a:off x="3025775" y="4252913"/>
              <a:ext cx="433388" cy="598487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97" name="Line 24"/>
            <p:cNvSpPr>
              <a:spLocks noChangeShapeType="1"/>
            </p:cNvSpPr>
            <p:nvPr/>
          </p:nvSpPr>
          <p:spPr bwMode="auto">
            <a:xfrm>
              <a:off x="4378325" y="4852988"/>
              <a:ext cx="120650" cy="371475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98" name="Line 25"/>
            <p:cNvSpPr>
              <a:spLocks noChangeShapeType="1"/>
            </p:cNvSpPr>
            <p:nvPr/>
          </p:nvSpPr>
          <p:spPr bwMode="auto">
            <a:xfrm flipH="1">
              <a:off x="4079875" y="3822491"/>
              <a:ext cx="372204" cy="816183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99" name="Line 26"/>
            <p:cNvSpPr>
              <a:spLocks noChangeShapeType="1"/>
            </p:cNvSpPr>
            <p:nvPr/>
          </p:nvSpPr>
          <p:spPr bwMode="auto">
            <a:xfrm>
              <a:off x="3475038" y="3848100"/>
              <a:ext cx="441325" cy="776288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100" name="Line 27"/>
            <p:cNvSpPr>
              <a:spLocks noChangeShapeType="1"/>
            </p:cNvSpPr>
            <p:nvPr/>
          </p:nvSpPr>
          <p:spPr bwMode="auto">
            <a:xfrm flipV="1">
              <a:off x="3459163" y="4633913"/>
              <a:ext cx="452437" cy="231775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101" name="Line 28"/>
            <p:cNvSpPr>
              <a:spLocks noChangeShapeType="1"/>
            </p:cNvSpPr>
            <p:nvPr/>
          </p:nvSpPr>
          <p:spPr bwMode="auto">
            <a:xfrm>
              <a:off x="4094163" y="4645025"/>
              <a:ext cx="306387" cy="215900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102" name="Line 30"/>
            <p:cNvSpPr>
              <a:spLocks noChangeShapeType="1"/>
            </p:cNvSpPr>
            <p:nvPr/>
          </p:nvSpPr>
          <p:spPr bwMode="auto">
            <a:xfrm flipV="1">
              <a:off x="3024188" y="3848100"/>
              <a:ext cx="444500" cy="388938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103" name="Line 31"/>
            <p:cNvSpPr>
              <a:spLocks noChangeShapeType="1"/>
            </p:cNvSpPr>
            <p:nvPr/>
          </p:nvSpPr>
          <p:spPr bwMode="auto">
            <a:xfrm flipV="1">
              <a:off x="3467100" y="3603625"/>
              <a:ext cx="73025" cy="244475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104" name="Line 32"/>
            <p:cNvSpPr>
              <a:spLocks noChangeShapeType="1"/>
            </p:cNvSpPr>
            <p:nvPr/>
          </p:nvSpPr>
          <p:spPr bwMode="auto">
            <a:xfrm>
              <a:off x="3549650" y="3576638"/>
              <a:ext cx="827478" cy="140923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105" name="Line 33"/>
            <p:cNvSpPr>
              <a:spLocks noChangeShapeType="1"/>
            </p:cNvSpPr>
            <p:nvPr/>
          </p:nvSpPr>
          <p:spPr bwMode="auto">
            <a:xfrm>
              <a:off x="3919538" y="4624388"/>
              <a:ext cx="190500" cy="11112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106" name="Line 14"/>
            <p:cNvSpPr>
              <a:spLocks noChangeShapeType="1"/>
            </p:cNvSpPr>
            <p:nvPr/>
          </p:nvSpPr>
          <p:spPr bwMode="auto">
            <a:xfrm>
              <a:off x="4389438" y="3693332"/>
              <a:ext cx="62641" cy="144150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2054" name="Group 172"/>
          <p:cNvGrpSpPr>
            <a:grpSpLocks/>
          </p:cNvGrpSpPr>
          <p:nvPr/>
        </p:nvGrpSpPr>
        <p:grpSpPr bwMode="auto">
          <a:xfrm>
            <a:off x="3760788" y="3751263"/>
            <a:ext cx="1366837" cy="1673225"/>
            <a:chOff x="2863592" y="3335272"/>
            <a:chExt cx="2081471" cy="2279716"/>
          </a:xfrm>
        </p:grpSpPr>
        <p:cxnSp>
          <p:nvCxnSpPr>
            <p:cNvPr id="2067" name="Straight Connector 27"/>
            <p:cNvCxnSpPr>
              <a:cxnSpLocks noChangeShapeType="1"/>
            </p:cNvCxnSpPr>
            <p:nvPr/>
          </p:nvCxnSpPr>
          <p:spPr bwMode="auto">
            <a:xfrm>
              <a:off x="2983043" y="3732551"/>
              <a:ext cx="456811" cy="528233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68" name="Straight Connector 28"/>
            <p:cNvCxnSpPr>
              <a:cxnSpLocks noChangeShapeType="1"/>
            </p:cNvCxnSpPr>
            <p:nvPr/>
          </p:nvCxnSpPr>
          <p:spPr bwMode="auto">
            <a:xfrm>
              <a:off x="3014921" y="3765616"/>
              <a:ext cx="907116" cy="257824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69" name="Straight Connector 29"/>
            <p:cNvCxnSpPr>
              <a:cxnSpLocks noChangeShapeType="1"/>
            </p:cNvCxnSpPr>
            <p:nvPr/>
          </p:nvCxnSpPr>
          <p:spPr bwMode="auto">
            <a:xfrm flipV="1">
              <a:off x="3522921" y="4048125"/>
              <a:ext cx="374392" cy="212659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70" name="Straight Connector 30"/>
            <p:cNvCxnSpPr>
              <a:cxnSpLocks noChangeShapeType="1"/>
            </p:cNvCxnSpPr>
            <p:nvPr/>
          </p:nvCxnSpPr>
          <p:spPr bwMode="auto">
            <a:xfrm>
              <a:off x="3481388" y="4352925"/>
              <a:ext cx="398721" cy="1090679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71" name="Straight Connector 31"/>
            <p:cNvCxnSpPr>
              <a:cxnSpLocks noChangeShapeType="1"/>
            </p:cNvCxnSpPr>
            <p:nvPr/>
          </p:nvCxnSpPr>
          <p:spPr bwMode="auto">
            <a:xfrm flipH="1">
              <a:off x="3838576" y="4086291"/>
              <a:ext cx="159008" cy="1265172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72" name="Straight Connector 32"/>
            <p:cNvCxnSpPr>
              <a:cxnSpLocks noChangeShapeType="1"/>
            </p:cNvCxnSpPr>
            <p:nvPr/>
          </p:nvCxnSpPr>
          <p:spPr bwMode="auto">
            <a:xfrm>
              <a:off x="2946659" y="4786379"/>
              <a:ext cx="850383" cy="580893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73" name="Straight Connector 33"/>
            <p:cNvCxnSpPr>
              <a:cxnSpLocks noChangeShapeType="1"/>
            </p:cNvCxnSpPr>
            <p:nvPr/>
          </p:nvCxnSpPr>
          <p:spPr bwMode="auto">
            <a:xfrm flipV="1">
              <a:off x="2946659" y="4298950"/>
              <a:ext cx="475991" cy="411097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74" name="Straight Connector 34"/>
            <p:cNvCxnSpPr>
              <a:cxnSpLocks noChangeShapeType="1"/>
            </p:cNvCxnSpPr>
            <p:nvPr/>
          </p:nvCxnSpPr>
          <p:spPr bwMode="auto">
            <a:xfrm flipV="1">
              <a:off x="2863592" y="3765616"/>
              <a:ext cx="68262" cy="944431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75" name="Straight Connector 35"/>
            <p:cNvCxnSpPr>
              <a:cxnSpLocks noChangeShapeType="1"/>
            </p:cNvCxnSpPr>
            <p:nvPr/>
          </p:nvCxnSpPr>
          <p:spPr bwMode="auto">
            <a:xfrm>
              <a:off x="3880109" y="5443604"/>
              <a:ext cx="958591" cy="171384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76" name="Straight Connector 36"/>
            <p:cNvCxnSpPr>
              <a:cxnSpLocks noChangeShapeType="1"/>
            </p:cNvCxnSpPr>
            <p:nvPr/>
          </p:nvCxnSpPr>
          <p:spPr bwMode="auto">
            <a:xfrm flipH="1">
              <a:off x="4897438" y="4981575"/>
              <a:ext cx="47625" cy="579438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77" name="Straight Connector 37"/>
            <p:cNvCxnSpPr>
              <a:cxnSpLocks noChangeShapeType="1"/>
            </p:cNvCxnSpPr>
            <p:nvPr/>
          </p:nvCxnSpPr>
          <p:spPr bwMode="auto">
            <a:xfrm flipH="1">
              <a:off x="3880109" y="4927600"/>
              <a:ext cx="1006216" cy="439672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78" name="Straight Connector 38"/>
            <p:cNvCxnSpPr>
              <a:cxnSpLocks noChangeShapeType="1"/>
            </p:cNvCxnSpPr>
            <p:nvPr/>
          </p:nvCxnSpPr>
          <p:spPr bwMode="auto">
            <a:xfrm flipH="1" flipV="1">
              <a:off x="4576763" y="4279900"/>
              <a:ext cx="326766" cy="609534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79" name="Straight Connector 39"/>
            <p:cNvCxnSpPr>
              <a:cxnSpLocks noChangeShapeType="1"/>
            </p:cNvCxnSpPr>
            <p:nvPr/>
          </p:nvCxnSpPr>
          <p:spPr bwMode="auto">
            <a:xfrm flipV="1">
              <a:off x="3838576" y="4264091"/>
              <a:ext cx="696653" cy="1087372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80" name="Straight Connector 40"/>
            <p:cNvCxnSpPr>
              <a:cxnSpLocks noChangeShapeType="1"/>
            </p:cNvCxnSpPr>
            <p:nvPr/>
          </p:nvCxnSpPr>
          <p:spPr bwMode="auto">
            <a:xfrm>
              <a:off x="4014788" y="4048125"/>
              <a:ext cx="520441" cy="139634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81" name="Straight Connector 41"/>
            <p:cNvCxnSpPr>
              <a:cxnSpLocks noChangeShapeType="1"/>
            </p:cNvCxnSpPr>
            <p:nvPr/>
          </p:nvCxnSpPr>
          <p:spPr bwMode="auto">
            <a:xfrm flipV="1">
              <a:off x="3956051" y="3411604"/>
              <a:ext cx="169603" cy="582546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82" name="Straight Connector 42"/>
            <p:cNvCxnSpPr>
              <a:cxnSpLocks noChangeShapeType="1"/>
            </p:cNvCxnSpPr>
            <p:nvPr/>
          </p:nvCxnSpPr>
          <p:spPr bwMode="auto">
            <a:xfrm flipV="1">
              <a:off x="4576763" y="3598863"/>
              <a:ext cx="296863" cy="573087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83" name="Straight Connector 43"/>
            <p:cNvCxnSpPr>
              <a:cxnSpLocks noChangeShapeType="1"/>
            </p:cNvCxnSpPr>
            <p:nvPr/>
          </p:nvCxnSpPr>
          <p:spPr bwMode="auto">
            <a:xfrm>
              <a:off x="4225925" y="3373438"/>
              <a:ext cx="588963" cy="171450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84" name="Straight Connector 44"/>
            <p:cNvCxnSpPr>
              <a:cxnSpLocks noChangeShapeType="1"/>
            </p:cNvCxnSpPr>
            <p:nvPr/>
          </p:nvCxnSpPr>
          <p:spPr bwMode="auto">
            <a:xfrm flipV="1">
              <a:off x="3014921" y="3335272"/>
              <a:ext cx="1110733" cy="354012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85" name="Straight Connector 45"/>
            <p:cNvCxnSpPr>
              <a:cxnSpLocks noChangeShapeType="1"/>
            </p:cNvCxnSpPr>
            <p:nvPr/>
          </p:nvCxnSpPr>
          <p:spPr bwMode="auto">
            <a:xfrm>
              <a:off x="4891190" y="3558252"/>
              <a:ext cx="53873" cy="1423323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2086" name="Straight Connector 46"/>
            <p:cNvCxnSpPr>
              <a:cxnSpLocks noChangeShapeType="1"/>
            </p:cNvCxnSpPr>
            <p:nvPr/>
          </p:nvCxnSpPr>
          <p:spPr bwMode="auto">
            <a:xfrm flipV="1">
              <a:off x="3997584" y="3583054"/>
              <a:ext cx="834508" cy="426905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</p:grpSp>
      <p:grpSp>
        <p:nvGrpSpPr>
          <p:cNvPr id="2055" name="Group 42"/>
          <p:cNvGrpSpPr>
            <a:grpSpLocks/>
          </p:cNvGrpSpPr>
          <p:nvPr/>
        </p:nvGrpSpPr>
        <p:grpSpPr bwMode="auto">
          <a:xfrm>
            <a:off x="3749675" y="3738563"/>
            <a:ext cx="1416050" cy="1725612"/>
            <a:chOff x="2846388" y="3319463"/>
            <a:chExt cx="2157412" cy="2349500"/>
          </a:xfrm>
        </p:grpSpPr>
        <p:sp>
          <p:nvSpPr>
            <p:cNvPr id="2057" name="Oval 4"/>
            <p:cNvSpPr>
              <a:spLocks noChangeArrowheads="1"/>
            </p:cNvSpPr>
            <p:nvPr/>
          </p:nvSpPr>
          <p:spPr bwMode="auto">
            <a:xfrm>
              <a:off x="2914650" y="3673475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58" name="Oval 5"/>
            <p:cNvSpPr>
              <a:spLocks noChangeArrowheads="1"/>
            </p:cNvSpPr>
            <p:nvPr/>
          </p:nvSpPr>
          <p:spPr bwMode="auto">
            <a:xfrm>
              <a:off x="4108450" y="3319463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59" name="Oval 6"/>
            <p:cNvSpPr>
              <a:spLocks noChangeArrowheads="1"/>
            </p:cNvSpPr>
            <p:nvPr/>
          </p:nvSpPr>
          <p:spPr bwMode="auto">
            <a:xfrm>
              <a:off x="2846388" y="4694238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60" name="Oval 7"/>
            <p:cNvSpPr>
              <a:spLocks noChangeArrowheads="1"/>
            </p:cNvSpPr>
            <p:nvPr/>
          </p:nvSpPr>
          <p:spPr bwMode="auto">
            <a:xfrm>
              <a:off x="3897313" y="3994150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61" name="Oval 8"/>
            <p:cNvSpPr>
              <a:spLocks noChangeArrowheads="1"/>
            </p:cNvSpPr>
            <p:nvPr/>
          </p:nvSpPr>
          <p:spPr bwMode="auto">
            <a:xfrm>
              <a:off x="3779838" y="5351463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62" name="Oval 9"/>
            <p:cNvSpPr>
              <a:spLocks noChangeArrowheads="1"/>
            </p:cNvSpPr>
            <p:nvPr/>
          </p:nvSpPr>
          <p:spPr bwMode="auto">
            <a:xfrm>
              <a:off x="4518025" y="4171950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63" name="Oval 10"/>
            <p:cNvSpPr>
              <a:spLocks noChangeArrowheads="1"/>
            </p:cNvSpPr>
            <p:nvPr/>
          </p:nvSpPr>
          <p:spPr bwMode="auto">
            <a:xfrm>
              <a:off x="3422650" y="4244975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64" name="Oval 11"/>
            <p:cNvSpPr>
              <a:spLocks noChangeArrowheads="1"/>
            </p:cNvSpPr>
            <p:nvPr/>
          </p:nvSpPr>
          <p:spPr bwMode="auto">
            <a:xfrm>
              <a:off x="4814888" y="3490913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65" name="Oval 12"/>
            <p:cNvSpPr>
              <a:spLocks noChangeArrowheads="1"/>
            </p:cNvSpPr>
            <p:nvPr/>
          </p:nvSpPr>
          <p:spPr bwMode="auto">
            <a:xfrm>
              <a:off x="4886325" y="4873625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2066" name="Oval 13"/>
            <p:cNvSpPr>
              <a:spLocks noChangeArrowheads="1"/>
            </p:cNvSpPr>
            <p:nvPr/>
          </p:nvSpPr>
          <p:spPr bwMode="auto">
            <a:xfrm>
              <a:off x="4838700" y="5561013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60" name="TextBox 59"/>
          <p:cNvSpPr txBox="1"/>
          <p:nvPr/>
        </p:nvSpPr>
        <p:spPr>
          <a:xfrm>
            <a:off x="1127124" y="485106"/>
            <a:ext cx="7590747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lnSpc>
                <a:spcPct val="100000"/>
              </a:lnSpc>
              <a:defRPr/>
            </a:pPr>
            <a:r>
              <a:rPr lang="en-US" sz="4400" kern="0" dirty="0">
                <a:solidFill>
                  <a:srgbClr val="3333CC"/>
                </a:solidFill>
                <a:latin typeface="Times New Roman"/>
                <a:ea typeface="+mj-ea"/>
                <a:cs typeface="+mj-cs"/>
              </a:rPr>
              <a:t>CMPS 3130/6130 </a:t>
            </a:r>
            <a:br>
              <a:rPr lang="en-US" sz="4400" kern="0" dirty="0">
                <a:solidFill>
                  <a:srgbClr val="3333CC"/>
                </a:solidFill>
                <a:latin typeface="Times New Roman"/>
                <a:ea typeface="+mj-ea"/>
                <a:cs typeface="+mj-cs"/>
              </a:rPr>
            </a:br>
            <a:r>
              <a:rPr lang="en-US" sz="4400" kern="0" dirty="0">
                <a:solidFill>
                  <a:srgbClr val="3333CC"/>
                </a:solidFill>
                <a:latin typeface="Times New Roman"/>
                <a:ea typeface="+mj-ea"/>
                <a:cs typeface="+mj-cs"/>
              </a:rPr>
              <a:t>Introduction to Computational</a:t>
            </a:r>
            <a:br>
              <a:rPr lang="en-US" sz="4400" kern="0" dirty="0">
                <a:solidFill>
                  <a:srgbClr val="3333CC"/>
                </a:solidFill>
                <a:latin typeface="Times New Roman"/>
                <a:ea typeface="+mj-ea"/>
                <a:cs typeface="+mj-cs"/>
              </a:rPr>
            </a:br>
            <a:r>
              <a:rPr lang="en-US" sz="4400" kern="0" dirty="0">
                <a:solidFill>
                  <a:srgbClr val="3333CC"/>
                </a:solidFill>
                <a:latin typeface="Times New Roman"/>
                <a:ea typeface="+mj-ea"/>
                <a:cs typeface="+mj-cs"/>
              </a:rPr>
              <a:t>Geometry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4" name="Picture 10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87563" y="4511675"/>
            <a:ext cx="1836737" cy="2346325"/>
          </a:xfrm>
          <a:prstGeom prst="rect">
            <a:avLst/>
          </a:prstGeom>
          <a:noFill/>
          <a:ln w="12700" algn="ctr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de-DE" sz="4000">
                <a:solidFill>
                  <a:schemeClr val="accent2"/>
                </a:solidFill>
              </a:rPr>
              <a:t>Computational Geometry</a:t>
            </a:r>
          </a:p>
        </p:txBody>
      </p:sp>
      <p:sp>
        <p:nvSpPr>
          <p:cNvPr id="3076" name="Text Box 85"/>
          <p:cNvSpPr txBox="1">
            <a:spLocks noChangeArrowheads="1"/>
          </p:cNvSpPr>
          <p:nvPr/>
        </p:nvSpPr>
        <p:spPr bwMode="auto">
          <a:xfrm>
            <a:off x="1427163" y="1296988"/>
            <a:ext cx="80787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l">
              <a:lnSpc>
                <a:spcPct val="100000"/>
              </a:lnSpc>
              <a:buClrTx/>
              <a:buSzTx/>
            </a:pPr>
            <a:r>
              <a:rPr lang="en-US"/>
              <a:t>Algorithms and data structures for geometric objects</a:t>
            </a:r>
          </a:p>
        </p:txBody>
      </p:sp>
      <p:pic>
        <p:nvPicPr>
          <p:cNvPr id="3077" name="Picture 4" descr="wage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" y="282575"/>
            <a:ext cx="130175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8" name="Picture 5" descr="wald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259638" y="280988"/>
            <a:ext cx="1006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9" name="Picture 6" descr="triangles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1016000"/>
            <a:ext cx="1039813" cy="849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-4763" y="2109788"/>
            <a:ext cx="3594101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296" tIns="0" rIns="82296" bIns="90000"/>
          <a:lstStyle/>
          <a:p>
            <a:pPr algn="l">
              <a:lnSpc>
                <a:spcPct val="100000"/>
              </a:lnSpc>
            </a:pPr>
            <a:r>
              <a:rPr lang="en-US" sz="2200"/>
              <a:t>Convex hull: </a:t>
            </a:r>
            <a:br>
              <a:rPr lang="en-US" sz="2200"/>
            </a:br>
            <a:r>
              <a:rPr lang="en-US" sz="1800"/>
              <a:t>Snap rubber band tight around pins</a:t>
            </a:r>
          </a:p>
        </p:txBody>
      </p:sp>
      <p:sp>
        <p:nvSpPr>
          <p:cNvPr id="8" name="Oval 8"/>
          <p:cNvSpPr>
            <a:spLocks noChangeArrowheads="1"/>
          </p:cNvSpPr>
          <p:nvPr/>
        </p:nvSpPr>
        <p:spPr bwMode="auto">
          <a:xfrm>
            <a:off x="781050" y="3257550"/>
            <a:ext cx="90488" cy="698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9" name="Oval 9"/>
          <p:cNvSpPr>
            <a:spLocks noChangeArrowheads="1"/>
          </p:cNvSpPr>
          <p:nvPr/>
        </p:nvSpPr>
        <p:spPr bwMode="auto">
          <a:xfrm>
            <a:off x="1701800" y="3030538"/>
            <a:ext cx="90488" cy="68262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10" name="Oval 10"/>
          <p:cNvSpPr>
            <a:spLocks noChangeArrowheads="1"/>
          </p:cNvSpPr>
          <p:nvPr/>
        </p:nvSpPr>
        <p:spPr bwMode="auto">
          <a:xfrm>
            <a:off x="728663" y="3916363"/>
            <a:ext cx="90487" cy="698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11" name="Oval 11"/>
          <p:cNvSpPr>
            <a:spLocks noChangeArrowheads="1"/>
          </p:cNvSpPr>
          <p:nvPr/>
        </p:nvSpPr>
        <p:spPr bwMode="auto">
          <a:xfrm>
            <a:off x="1538288" y="3465513"/>
            <a:ext cx="90487" cy="698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12" name="Oval 12"/>
          <p:cNvSpPr>
            <a:spLocks noChangeArrowheads="1"/>
          </p:cNvSpPr>
          <p:nvPr/>
        </p:nvSpPr>
        <p:spPr bwMode="auto">
          <a:xfrm>
            <a:off x="1447800" y="4340225"/>
            <a:ext cx="90488" cy="698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13" name="Oval 13"/>
          <p:cNvSpPr>
            <a:spLocks noChangeArrowheads="1"/>
          </p:cNvSpPr>
          <p:nvPr/>
        </p:nvSpPr>
        <p:spPr bwMode="auto">
          <a:xfrm>
            <a:off x="2017713" y="3579813"/>
            <a:ext cx="90487" cy="698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14" name="Oval 14"/>
          <p:cNvSpPr>
            <a:spLocks noChangeArrowheads="1"/>
          </p:cNvSpPr>
          <p:nvPr/>
        </p:nvSpPr>
        <p:spPr bwMode="auto">
          <a:xfrm>
            <a:off x="1173163" y="3627438"/>
            <a:ext cx="90487" cy="698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15" name="Oval 15"/>
          <p:cNvSpPr>
            <a:spLocks noChangeArrowheads="1"/>
          </p:cNvSpPr>
          <p:nvPr/>
        </p:nvSpPr>
        <p:spPr bwMode="auto">
          <a:xfrm>
            <a:off x="2246313" y="3140075"/>
            <a:ext cx="90487" cy="698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16" name="Oval 16"/>
          <p:cNvSpPr>
            <a:spLocks noChangeArrowheads="1"/>
          </p:cNvSpPr>
          <p:nvPr/>
        </p:nvSpPr>
        <p:spPr bwMode="auto">
          <a:xfrm>
            <a:off x="2301875" y="4032250"/>
            <a:ext cx="90488" cy="698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17" name="Oval 17"/>
          <p:cNvSpPr>
            <a:spLocks noChangeArrowheads="1"/>
          </p:cNvSpPr>
          <p:nvPr/>
        </p:nvSpPr>
        <p:spPr bwMode="auto">
          <a:xfrm>
            <a:off x="2265363" y="4476750"/>
            <a:ext cx="90487" cy="68263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18" name="Freeform 18"/>
          <p:cNvSpPr>
            <a:spLocks/>
          </p:cNvSpPr>
          <p:nvPr/>
        </p:nvSpPr>
        <p:spPr bwMode="auto">
          <a:xfrm>
            <a:off x="50800" y="2768600"/>
            <a:ext cx="2959100" cy="1905000"/>
          </a:xfrm>
          <a:custGeom>
            <a:avLst/>
            <a:gdLst>
              <a:gd name="T0" fmla="*/ 2147483647 w 2416"/>
              <a:gd name="T1" fmla="*/ 2147483647 h 1860"/>
              <a:gd name="T2" fmla="*/ 2147483647 w 2416"/>
              <a:gd name="T3" fmla="*/ 2147483647 h 1860"/>
              <a:gd name="T4" fmla="*/ 2147483647 w 2416"/>
              <a:gd name="T5" fmla="*/ 2147483647 h 1860"/>
              <a:gd name="T6" fmla="*/ 2147483647 w 2416"/>
              <a:gd name="T7" fmla="*/ 2147483647 h 1860"/>
              <a:gd name="T8" fmla="*/ 2147483647 w 2416"/>
              <a:gd name="T9" fmla="*/ 2147483647 h 1860"/>
              <a:gd name="T10" fmla="*/ 2147483647 w 2416"/>
              <a:gd name="T11" fmla="*/ 2147483647 h 1860"/>
              <a:gd name="T12" fmla="*/ 2147483647 w 2416"/>
              <a:gd name="T13" fmla="*/ 2147483647 h 1860"/>
              <a:gd name="T14" fmla="*/ 2147483647 w 2416"/>
              <a:gd name="T15" fmla="*/ 2147483647 h 1860"/>
              <a:gd name="T16" fmla="*/ 2147483647 w 2416"/>
              <a:gd name="T17" fmla="*/ 2147483647 h 1860"/>
              <a:gd name="T18" fmla="*/ 2147483647 w 2416"/>
              <a:gd name="T19" fmla="*/ 2147483647 h 1860"/>
              <a:gd name="T20" fmla="*/ 2147483647 w 2416"/>
              <a:gd name="T21" fmla="*/ 2147483647 h 1860"/>
              <a:gd name="T22" fmla="*/ 2147483647 w 2416"/>
              <a:gd name="T23" fmla="*/ 2147483647 h 1860"/>
              <a:gd name="T24" fmla="*/ 2147483647 w 2416"/>
              <a:gd name="T25" fmla="*/ 2147483647 h 1860"/>
              <a:gd name="T26" fmla="*/ 2147483647 w 2416"/>
              <a:gd name="T27" fmla="*/ 2147483647 h 1860"/>
              <a:gd name="T28" fmla="*/ 2147483647 w 2416"/>
              <a:gd name="T29" fmla="*/ 2147483647 h 1860"/>
              <a:gd name="T30" fmla="*/ 2147483647 w 2416"/>
              <a:gd name="T31" fmla="*/ 2147483647 h 1860"/>
              <a:gd name="T32" fmla="*/ 2147483647 w 2416"/>
              <a:gd name="T33" fmla="*/ 2147483647 h 1860"/>
              <a:gd name="T34" fmla="*/ 2147483647 w 2416"/>
              <a:gd name="T35" fmla="*/ 2147483647 h 1860"/>
              <a:gd name="T36" fmla="*/ 2147483647 w 2416"/>
              <a:gd name="T37" fmla="*/ 2147483647 h 1860"/>
              <a:gd name="T38" fmla="*/ 2147483647 w 2416"/>
              <a:gd name="T39" fmla="*/ 2147483647 h 1860"/>
              <a:gd name="T40" fmla="*/ 2147483647 w 2416"/>
              <a:gd name="T41" fmla="*/ 2147483647 h 1860"/>
              <a:gd name="T42" fmla="*/ 2147483647 w 2416"/>
              <a:gd name="T43" fmla="*/ 2147483647 h 1860"/>
              <a:gd name="T44" fmla="*/ 2147483647 w 2416"/>
              <a:gd name="T45" fmla="*/ 2147483647 h 1860"/>
              <a:gd name="T46" fmla="*/ 2147483647 w 2416"/>
              <a:gd name="T47" fmla="*/ 2147483647 h 1860"/>
              <a:gd name="T48" fmla="*/ 2147483647 w 2416"/>
              <a:gd name="T49" fmla="*/ 2147483647 h 1860"/>
              <a:gd name="T50" fmla="*/ 2147483647 w 2416"/>
              <a:gd name="T51" fmla="*/ 2147483647 h 1860"/>
              <a:gd name="T52" fmla="*/ 2147483647 w 2416"/>
              <a:gd name="T53" fmla="*/ 2147483647 h 1860"/>
              <a:gd name="T54" fmla="*/ 2147483647 w 2416"/>
              <a:gd name="T55" fmla="*/ 2147483647 h 1860"/>
              <a:gd name="T56" fmla="*/ 2147483647 w 2416"/>
              <a:gd name="T57" fmla="*/ 2147483647 h 1860"/>
              <a:gd name="T58" fmla="*/ 2147483647 w 2416"/>
              <a:gd name="T59" fmla="*/ 2147483647 h 1860"/>
              <a:gd name="T60" fmla="*/ 2147483647 w 2416"/>
              <a:gd name="T61" fmla="*/ 2147483647 h 1860"/>
              <a:gd name="T62" fmla="*/ 2147483647 w 2416"/>
              <a:gd name="T63" fmla="*/ 2147483647 h 1860"/>
              <a:gd name="T64" fmla="*/ 2147483647 w 2416"/>
              <a:gd name="T65" fmla="*/ 2147483647 h 1860"/>
              <a:gd name="T66" fmla="*/ 2147483647 w 2416"/>
              <a:gd name="T67" fmla="*/ 2147483647 h 1860"/>
              <a:gd name="T68" fmla="*/ 2147483647 w 2416"/>
              <a:gd name="T69" fmla="*/ 2147483647 h 1860"/>
              <a:gd name="T70" fmla="*/ 2147483647 w 2416"/>
              <a:gd name="T71" fmla="*/ 2147483647 h 1860"/>
              <a:gd name="T72" fmla="*/ 2147483647 w 2416"/>
              <a:gd name="T73" fmla="*/ 2147483647 h 1860"/>
              <a:gd name="T74" fmla="*/ 2147483647 w 2416"/>
              <a:gd name="T75" fmla="*/ 2147483647 h 1860"/>
              <a:gd name="T76" fmla="*/ 2147483647 w 2416"/>
              <a:gd name="T77" fmla="*/ 2147483647 h 1860"/>
              <a:gd name="T78" fmla="*/ 2147483647 w 2416"/>
              <a:gd name="T79" fmla="*/ 2147483647 h 1860"/>
              <a:gd name="T80" fmla="*/ 2147483647 w 2416"/>
              <a:gd name="T81" fmla="*/ 0 h 1860"/>
              <a:gd name="T82" fmla="*/ 2147483647 w 2416"/>
              <a:gd name="T83" fmla="*/ 2147483647 h 1860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w 2416"/>
              <a:gd name="T127" fmla="*/ 0 h 1860"/>
              <a:gd name="T128" fmla="*/ 2416 w 2416"/>
              <a:gd name="T129" fmla="*/ 1860 h 1860"/>
            </a:gdLst>
            <a:ahLst/>
            <a:cxnLst>
              <a:cxn ang="T84">
                <a:pos x="T0" y="T1"/>
              </a:cxn>
              <a:cxn ang="T85">
                <a:pos x="T2" y="T3"/>
              </a:cxn>
              <a:cxn ang="T86">
                <a:pos x="T4" y="T5"/>
              </a:cxn>
              <a:cxn ang="T87">
                <a:pos x="T6" y="T7"/>
              </a:cxn>
              <a:cxn ang="T88">
                <a:pos x="T8" y="T9"/>
              </a:cxn>
              <a:cxn ang="T89">
                <a:pos x="T10" y="T11"/>
              </a:cxn>
              <a:cxn ang="T90">
                <a:pos x="T12" y="T13"/>
              </a:cxn>
              <a:cxn ang="T91">
                <a:pos x="T14" y="T15"/>
              </a:cxn>
              <a:cxn ang="T92">
                <a:pos x="T16" y="T17"/>
              </a:cxn>
              <a:cxn ang="T93">
                <a:pos x="T18" y="T19"/>
              </a:cxn>
              <a:cxn ang="T94">
                <a:pos x="T20" y="T21"/>
              </a:cxn>
              <a:cxn ang="T95">
                <a:pos x="T22" y="T23"/>
              </a:cxn>
              <a:cxn ang="T96">
                <a:pos x="T24" y="T25"/>
              </a:cxn>
              <a:cxn ang="T97">
                <a:pos x="T26" y="T27"/>
              </a:cxn>
              <a:cxn ang="T98">
                <a:pos x="T28" y="T29"/>
              </a:cxn>
              <a:cxn ang="T99">
                <a:pos x="T30" y="T31"/>
              </a:cxn>
              <a:cxn ang="T100">
                <a:pos x="T32" y="T33"/>
              </a:cxn>
              <a:cxn ang="T101">
                <a:pos x="T34" y="T35"/>
              </a:cxn>
              <a:cxn ang="T102">
                <a:pos x="T36" y="T37"/>
              </a:cxn>
              <a:cxn ang="T103">
                <a:pos x="T38" y="T39"/>
              </a:cxn>
              <a:cxn ang="T104">
                <a:pos x="T40" y="T41"/>
              </a:cxn>
              <a:cxn ang="T105">
                <a:pos x="T42" y="T43"/>
              </a:cxn>
              <a:cxn ang="T106">
                <a:pos x="T44" y="T45"/>
              </a:cxn>
              <a:cxn ang="T107">
                <a:pos x="T46" y="T47"/>
              </a:cxn>
              <a:cxn ang="T108">
                <a:pos x="T48" y="T49"/>
              </a:cxn>
              <a:cxn ang="T109">
                <a:pos x="T50" y="T51"/>
              </a:cxn>
              <a:cxn ang="T110">
                <a:pos x="T52" y="T53"/>
              </a:cxn>
              <a:cxn ang="T111">
                <a:pos x="T54" y="T55"/>
              </a:cxn>
              <a:cxn ang="T112">
                <a:pos x="T56" y="T57"/>
              </a:cxn>
              <a:cxn ang="T113">
                <a:pos x="T58" y="T59"/>
              </a:cxn>
              <a:cxn ang="T114">
                <a:pos x="T60" y="T61"/>
              </a:cxn>
              <a:cxn ang="T115">
                <a:pos x="T62" y="T63"/>
              </a:cxn>
              <a:cxn ang="T116">
                <a:pos x="T64" y="T65"/>
              </a:cxn>
              <a:cxn ang="T117">
                <a:pos x="T66" y="T67"/>
              </a:cxn>
              <a:cxn ang="T118">
                <a:pos x="T68" y="T69"/>
              </a:cxn>
              <a:cxn ang="T119">
                <a:pos x="T70" y="T71"/>
              </a:cxn>
              <a:cxn ang="T120">
                <a:pos x="T72" y="T73"/>
              </a:cxn>
              <a:cxn ang="T121">
                <a:pos x="T74" y="T75"/>
              </a:cxn>
              <a:cxn ang="T122">
                <a:pos x="T76" y="T77"/>
              </a:cxn>
              <a:cxn ang="T123">
                <a:pos x="T78" y="T79"/>
              </a:cxn>
              <a:cxn ang="T124">
                <a:pos x="T80" y="T81"/>
              </a:cxn>
              <a:cxn ang="T125">
                <a:pos x="T82" y="T83"/>
              </a:cxn>
            </a:cxnLst>
            <a:rect l="T126" t="T127" r="T128" b="T129"/>
            <a:pathLst>
              <a:path w="2416" h="1860">
                <a:moveTo>
                  <a:pt x="950" y="12"/>
                </a:moveTo>
                <a:cubicBezTo>
                  <a:pt x="876" y="73"/>
                  <a:pt x="780" y="110"/>
                  <a:pt x="693" y="149"/>
                </a:cubicBezTo>
                <a:cubicBezTo>
                  <a:pt x="658" y="164"/>
                  <a:pt x="658" y="154"/>
                  <a:pt x="625" y="177"/>
                </a:cubicBezTo>
                <a:cubicBezTo>
                  <a:pt x="580" y="209"/>
                  <a:pt x="538" y="247"/>
                  <a:pt x="494" y="280"/>
                </a:cubicBezTo>
                <a:cubicBezTo>
                  <a:pt x="421" y="335"/>
                  <a:pt x="335" y="379"/>
                  <a:pt x="254" y="422"/>
                </a:cubicBezTo>
                <a:cubicBezTo>
                  <a:pt x="228" y="450"/>
                  <a:pt x="177" y="476"/>
                  <a:pt x="146" y="497"/>
                </a:cubicBezTo>
                <a:cubicBezTo>
                  <a:pt x="135" y="505"/>
                  <a:pt x="112" y="519"/>
                  <a:pt x="112" y="519"/>
                </a:cubicBezTo>
                <a:cubicBezTo>
                  <a:pt x="94" y="544"/>
                  <a:pt x="68" y="556"/>
                  <a:pt x="43" y="576"/>
                </a:cubicBezTo>
                <a:cubicBezTo>
                  <a:pt x="33" y="584"/>
                  <a:pt x="15" y="605"/>
                  <a:pt x="15" y="605"/>
                </a:cubicBezTo>
                <a:cubicBezTo>
                  <a:pt x="0" y="703"/>
                  <a:pt x="3" y="831"/>
                  <a:pt x="32" y="930"/>
                </a:cubicBezTo>
                <a:cubicBezTo>
                  <a:pt x="40" y="956"/>
                  <a:pt x="42" y="990"/>
                  <a:pt x="60" y="1010"/>
                </a:cubicBezTo>
                <a:cubicBezTo>
                  <a:pt x="69" y="1045"/>
                  <a:pt x="81" y="1063"/>
                  <a:pt x="112" y="1078"/>
                </a:cubicBezTo>
                <a:cubicBezTo>
                  <a:pt x="135" y="1109"/>
                  <a:pt x="211" y="1160"/>
                  <a:pt x="254" y="1175"/>
                </a:cubicBezTo>
                <a:cubicBezTo>
                  <a:pt x="281" y="1202"/>
                  <a:pt x="310" y="1215"/>
                  <a:pt x="340" y="1238"/>
                </a:cubicBezTo>
                <a:cubicBezTo>
                  <a:pt x="373" y="1263"/>
                  <a:pt x="404" y="1294"/>
                  <a:pt x="437" y="1318"/>
                </a:cubicBezTo>
                <a:cubicBezTo>
                  <a:pt x="491" y="1357"/>
                  <a:pt x="562" y="1391"/>
                  <a:pt x="613" y="1432"/>
                </a:cubicBezTo>
                <a:cubicBezTo>
                  <a:pt x="657" y="1467"/>
                  <a:pt x="764" y="1545"/>
                  <a:pt x="819" y="1557"/>
                </a:cubicBezTo>
                <a:cubicBezTo>
                  <a:pt x="858" y="1577"/>
                  <a:pt x="901" y="1593"/>
                  <a:pt x="939" y="1614"/>
                </a:cubicBezTo>
                <a:cubicBezTo>
                  <a:pt x="980" y="1637"/>
                  <a:pt x="1017" y="1661"/>
                  <a:pt x="1064" y="1671"/>
                </a:cubicBezTo>
                <a:cubicBezTo>
                  <a:pt x="1113" y="1697"/>
                  <a:pt x="1163" y="1712"/>
                  <a:pt x="1218" y="1723"/>
                </a:cubicBezTo>
                <a:cubicBezTo>
                  <a:pt x="1246" y="1736"/>
                  <a:pt x="1275" y="1745"/>
                  <a:pt x="1304" y="1757"/>
                </a:cubicBezTo>
                <a:cubicBezTo>
                  <a:pt x="1351" y="1777"/>
                  <a:pt x="1401" y="1811"/>
                  <a:pt x="1452" y="1820"/>
                </a:cubicBezTo>
                <a:cubicBezTo>
                  <a:pt x="1587" y="1844"/>
                  <a:pt x="1726" y="1840"/>
                  <a:pt x="1862" y="1860"/>
                </a:cubicBezTo>
                <a:cubicBezTo>
                  <a:pt x="1917" y="1858"/>
                  <a:pt x="1973" y="1859"/>
                  <a:pt x="2028" y="1854"/>
                </a:cubicBezTo>
                <a:cubicBezTo>
                  <a:pt x="2045" y="1852"/>
                  <a:pt x="2089" y="1810"/>
                  <a:pt x="2091" y="1808"/>
                </a:cubicBezTo>
                <a:cubicBezTo>
                  <a:pt x="2159" y="1746"/>
                  <a:pt x="2207" y="1665"/>
                  <a:pt x="2262" y="1591"/>
                </a:cubicBezTo>
                <a:cubicBezTo>
                  <a:pt x="2277" y="1539"/>
                  <a:pt x="2249" y="1626"/>
                  <a:pt x="2290" y="1546"/>
                </a:cubicBezTo>
                <a:cubicBezTo>
                  <a:pt x="2294" y="1537"/>
                  <a:pt x="2292" y="1526"/>
                  <a:pt x="2296" y="1517"/>
                </a:cubicBezTo>
                <a:cubicBezTo>
                  <a:pt x="2310" y="1489"/>
                  <a:pt x="2331" y="1465"/>
                  <a:pt x="2347" y="1438"/>
                </a:cubicBezTo>
                <a:cubicBezTo>
                  <a:pt x="2364" y="1379"/>
                  <a:pt x="2383" y="1321"/>
                  <a:pt x="2398" y="1261"/>
                </a:cubicBezTo>
                <a:cubicBezTo>
                  <a:pt x="2411" y="1071"/>
                  <a:pt x="2413" y="926"/>
                  <a:pt x="2416" y="713"/>
                </a:cubicBezTo>
                <a:cubicBezTo>
                  <a:pt x="2414" y="629"/>
                  <a:pt x="2415" y="546"/>
                  <a:pt x="2410" y="462"/>
                </a:cubicBezTo>
                <a:cubicBezTo>
                  <a:pt x="2408" y="431"/>
                  <a:pt x="2388" y="419"/>
                  <a:pt x="2370" y="400"/>
                </a:cubicBezTo>
                <a:cubicBezTo>
                  <a:pt x="2305" y="328"/>
                  <a:pt x="2243" y="262"/>
                  <a:pt x="2148" y="228"/>
                </a:cubicBezTo>
                <a:cubicBezTo>
                  <a:pt x="2104" y="185"/>
                  <a:pt x="2057" y="161"/>
                  <a:pt x="2005" y="132"/>
                </a:cubicBezTo>
                <a:cubicBezTo>
                  <a:pt x="1970" y="112"/>
                  <a:pt x="1935" y="83"/>
                  <a:pt x="1897" y="69"/>
                </a:cubicBezTo>
                <a:cubicBezTo>
                  <a:pt x="1857" y="54"/>
                  <a:pt x="1813" y="49"/>
                  <a:pt x="1771" y="40"/>
                </a:cubicBezTo>
                <a:cubicBezTo>
                  <a:pt x="1676" y="44"/>
                  <a:pt x="1586" y="51"/>
                  <a:pt x="1492" y="57"/>
                </a:cubicBezTo>
                <a:cubicBezTo>
                  <a:pt x="1410" y="86"/>
                  <a:pt x="1319" y="63"/>
                  <a:pt x="1235" y="52"/>
                </a:cubicBezTo>
                <a:cubicBezTo>
                  <a:pt x="1190" y="39"/>
                  <a:pt x="1144" y="27"/>
                  <a:pt x="1098" y="17"/>
                </a:cubicBezTo>
                <a:cubicBezTo>
                  <a:pt x="1073" y="12"/>
                  <a:pt x="1024" y="0"/>
                  <a:pt x="1024" y="0"/>
                </a:cubicBezTo>
                <a:cubicBezTo>
                  <a:pt x="1001" y="6"/>
                  <a:pt x="973" y="22"/>
                  <a:pt x="950" y="12"/>
                </a:cubicBezTo>
                <a:close/>
              </a:path>
            </a:pathLst>
          </a:custGeom>
          <a:solidFill>
            <a:schemeClr val="accent2">
              <a:alpha val="15000"/>
            </a:schemeClr>
          </a:solidFill>
          <a:ln w="2857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 dirty="0"/>
          </a:p>
        </p:txBody>
      </p:sp>
      <p:grpSp>
        <p:nvGrpSpPr>
          <p:cNvPr id="3" name="Group 104"/>
          <p:cNvGrpSpPr>
            <a:grpSpLocks/>
          </p:cNvGrpSpPr>
          <p:nvPr/>
        </p:nvGrpSpPr>
        <p:grpSpPr bwMode="auto">
          <a:xfrm>
            <a:off x="3221038" y="4251325"/>
            <a:ext cx="3282950" cy="2378075"/>
            <a:chOff x="6774872" y="1702610"/>
            <a:chExt cx="3282418" cy="2378075"/>
          </a:xfrm>
        </p:grpSpPr>
        <p:sp>
          <p:nvSpPr>
            <p:cNvPr id="3147" name="Line 14"/>
            <p:cNvSpPr>
              <a:spLocks noChangeShapeType="1"/>
            </p:cNvSpPr>
            <p:nvPr/>
          </p:nvSpPr>
          <p:spPr bwMode="auto">
            <a:xfrm>
              <a:off x="7245099" y="1702610"/>
              <a:ext cx="154321" cy="325077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48" name="Line 15"/>
            <p:cNvSpPr>
              <a:spLocks noChangeShapeType="1"/>
            </p:cNvSpPr>
            <p:nvPr/>
          </p:nvSpPr>
          <p:spPr bwMode="auto">
            <a:xfrm flipH="1">
              <a:off x="7947560" y="1722418"/>
              <a:ext cx="207824" cy="395885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49" name="Line 16"/>
            <p:cNvSpPr>
              <a:spLocks noChangeShapeType="1"/>
            </p:cNvSpPr>
            <p:nvPr/>
          </p:nvSpPr>
          <p:spPr bwMode="auto">
            <a:xfrm>
              <a:off x="7996791" y="2206318"/>
              <a:ext cx="621558" cy="261796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50" name="Line 17"/>
            <p:cNvSpPr>
              <a:spLocks noChangeShapeType="1"/>
            </p:cNvSpPr>
            <p:nvPr/>
          </p:nvSpPr>
          <p:spPr bwMode="auto">
            <a:xfrm flipV="1">
              <a:off x="7943715" y="2462289"/>
              <a:ext cx="657950" cy="488198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51" name="Line 18"/>
            <p:cNvSpPr>
              <a:spLocks noChangeShapeType="1"/>
            </p:cNvSpPr>
            <p:nvPr/>
          </p:nvSpPr>
          <p:spPr bwMode="auto">
            <a:xfrm flipV="1">
              <a:off x="8618349" y="2445977"/>
              <a:ext cx="1438941" cy="13982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52" name="Line 19"/>
            <p:cNvSpPr>
              <a:spLocks noChangeShapeType="1"/>
            </p:cNvSpPr>
            <p:nvPr/>
          </p:nvSpPr>
          <p:spPr bwMode="auto">
            <a:xfrm>
              <a:off x="8017747" y="3217308"/>
              <a:ext cx="857108" cy="132827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53" name="Line 20"/>
            <p:cNvSpPr>
              <a:spLocks noChangeShapeType="1"/>
            </p:cNvSpPr>
            <p:nvPr/>
          </p:nvSpPr>
          <p:spPr bwMode="auto">
            <a:xfrm flipH="1">
              <a:off x="7845700" y="3230124"/>
              <a:ext cx="172047" cy="850561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54" name="Line 21"/>
            <p:cNvSpPr>
              <a:spLocks noChangeShapeType="1"/>
            </p:cNvSpPr>
            <p:nvPr/>
          </p:nvSpPr>
          <p:spPr bwMode="auto">
            <a:xfrm flipH="1">
              <a:off x="6988112" y="2953984"/>
              <a:ext cx="362299" cy="504834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55" name="Line 22"/>
            <p:cNvSpPr>
              <a:spLocks noChangeShapeType="1"/>
            </p:cNvSpPr>
            <p:nvPr/>
          </p:nvSpPr>
          <p:spPr bwMode="auto">
            <a:xfrm flipH="1" flipV="1">
              <a:off x="6774872" y="2473036"/>
              <a:ext cx="267939" cy="39354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56" name="Line 23"/>
            <p:cNvSpPr>
              <a:spLocks noChangeShapeType="1"/>
            </p:cNvSpPr>
            <p:nvPr/>
          </p:nvSpPr>
          <p:spPr bwMode="auto">
            <a:xfrm>
              <a:off x="7050112" y="2511226"/>
              <a:ext cx="284660" cy="439262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57" name="Line 24"/>
            <p:cNvSpPr>
              <a:spLocks noChangeShapeType="1"/>
            </p:cNvSpPr>
            <p:nvPr/>
          </p:nvSpPr>
          <p:spPr bwMode="auto">
            <a:xfrm>
              <a:off x="7938501" y="2951653"/>
              <a:ext cx="79246" cy="272646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58" name="Line 25"/>
            <p:cNvSpPr>
              <a:spLocks noChangeShapeType="1"/>
            </p:cNvSpPr>
            <p:nvPr/>
          </p:nvSpPr>
          <p:spPr bwMode="auto">
            <a:xfrm flipH="1">
              <a:off x="7742472" y="2195316"/>
              <a:ext cx="244473" cy="599041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59" name="Line 26"/>
            <p:cNvSpPr>
              <a:spLocks noChangeShapeType="1"/>
            </p:cNvSpPr>
            <p:nvPr/>
          </p:nvSpPr>
          <p:spPr bwMode="auto">
            <a:xfrm>
              <a:off x="7345199" y="2214111"/>
              <a:ext cx="289874" cy="569760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60" name="Line 27"/>
            <p:cNvSpPr>
              <a:spLocks noChangeShapeType="1"/>
            </p:cNvSpPr>
            <p:nvPr/>
          </p:nvSpPr>
          <p:spPr bwMode="auto">
            <a:xfrm flipV="1">
              <a:off x="7334772" y="2790862"/>
              <a:ext cx="297172" cy="170112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61" name="Line 28"/>
            <p:cNvSpPr>
              <a:spLocks noChangeShapeType="1"/>
            </p:cNvSpPr>
            <p:nvPr/>
          </p:nvSpPr>
          <p:spPr bwMode="auto">
            <a:xfrm>
              <a:off x="7751857" y="2799018"/>
              <a:ext cx="201243" cy="158461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62" name="Line 30"/>
            <p:cNvSpPr>
              <a:spLocks noChangeShapeType="1"/>
            </p:cNvSpPr>
            <p:nvPr/>
          </p:nvSpPr>
          <p:spPr bwMode="auto">
            <a:xfrm flipV="1">
              <a:off x="7049069" y="2214111"/>
              <a:ext cx="291959" cy="285463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63" name="Line 31"/>
            <p:cNvSpPr>
              <a:spLocks noChangeShapeType="1"/>
            </p:cNvSpPr>
            <p:nvPr/>
          </p:nvSpPr>
          <p:spPr bwMode="auto">
            <a:xfrm flipV="1">
              <a:off x="7339985" y="2034678"/>
              <a:ext cx="47965" cy="179433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64" name="Line 32"/>
            <p:cNvSpPr>
              <a:spLocks noChangeShapeType="1"/>
            </p:cNvSpPr>
            <p:nvPr/>
          </p:nvSpPr>
          <p:spPr bwMode="auto">
            <a:xfrm>
              <a:off x="7394206" y="2014871"/>
              <a:ext cx="543509" cy="103431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65" name="Line 33"/>
            <p:cNvSpPr>
              <a:spLocks noChangeShapeType="1"/>
            </p:cNvSpPr>
            <p:nvPr/>
          </p:nvSpPr>
          <p:spPr bwMode="auto">
            <a:xfrm>
              <a:off x="7637158" y="2783871"/>
              <a:ext cx="125125" cy="8156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66" name="Line 14"/>
            <p:cNvSpPr>
              <a:spLocks noChangeShapeType="1"/>
            </p:cNvSpPr>
            <p:nvPr/>
          </p:nvSpPr>
          <p:spPr bwMode="auto">
            <a:xfrm>
              <a:off x="7945801" y="2100519"/>
              <a:ext cx="41144" cy="105799"/>
            </a:xfrm>
            <a:prstGeom prst="line">
              <a:avLst/>
            </a:prstGeom>
            <a:noFill/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lIns="36000" tIns="36000" rIns="36000" bIns="36000" anchor="ctr">
              <a:spAutoFit/>
            </a:bodyPr>
            <a:lstStyle/>
            <a:p>
              <a:endParaRPr lang="en-US"/>
            </a:p>
          </p:txBody>
        </p:sp>
      </p:grpSp>
      <p:grpSp>
        <p:nvGrpSpPr>
          <p:cNvPr id="4" name="Group 172"/>
          <p:cNvGrpSpPr>
            <a:grpSpLocks/>
          </p:cNvGrpSpPr>
          <p:nvPr/>
        </p:nvGrpSpPr>
        <p:grpSpPr bwMode="auto">
          <a:xfrm>
            <a:off x="3406775" y="4384675"/>
            <a:ext cx="1366838" cy="1673225"/>
            <a:chOff x="2863592" y="3335272"/>
            <a:chExt cx="2081471" cy="2279716"/>
          </a:xfrm>
        </p:grpSpPr>
        <p:cxnSp>
          <p:nvCxnSpPr>
            <p:cNvPr id="3127" name="Straight Connector 42"/>
            <p:cNvCxnSpPr>
              <a:cxnSpLocks noChangeShapeType="1"/>
            </p:cNvCxnSpPr>
            <p:nvPr/>
          </p:nvCxnSpPr>
          <p:spPr bwMode="auto">
            <a:xfrm>
              <a:off x="2983043" y="3732551"/>
              <a:ext cx="456811" cy="528233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28" name="Straight Connector 43"/>
            <p:cNvCxnSpPr>
              <a:cxnSpLocks noChangeShapeType="1"/>
            </p:cNvCxnSpPr>
            <p:nvPr/>
          </p:nvCxnSpPr>
          <p:spPr bwMode="auto">
            <a:xfrm>
              <a:off x="3014921" y="3765616"/>
              <a:ext cx="907116" cy="257824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29" name="Straight Connector 44"/>
            <p:cNvCxnSpPr>
              <a:cxnSpLocks noChangeShapeType="1"/>
            </p:cNvCxnSpPr>
            <p:nvPr/>
          </p:nvCxnSpPr>
          <p:spPr bwMode="auto">
            <a:xfrm flipV="1">
              <a:off x="3522921" y="4048125"/>
              <a:ext cx="374392" cy="212659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30" name="Straight Connector 45"/>
            <p:cNvCxnSpPr>
              <a:cxnSpLocks noChangeShapeType="1"/>
            </p:cNvCxnSpPr>
            <p:nvPr/>
          </p:nvCxnSpPr>
          <p:spPr bwMode="auto">
            <a:xfrm>
              <a:off x="3481388" y="4352925"/>
              <a:ext cx="398721" cy="1090679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31" name="Straight Connector 46"/>
            <p:cNvCxnSpPr>
              <a:cxnSpLocks noChangeShapeType="1"/>
            </p:cNvCxnSpPr>
            <p:nvPr/>
          </p:nvCxnSpPr>
          <p:spPr bwMode="auto">
            <a:xfrm flipH="1">
              <a:off x="3838576" y="4086291"/>
              <a:ext cx="159008" cy="1265172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32" name="Straight Connector 47"/>
            <p:cNvCxnSpPr>
              <a:cxnSpLocks noChangeShapeType="1"/>
            </p:cNvCxnSpPr>
            <p:nvPr/>
          </p:nvCxnSpPr>
          <p:spPr bwMode="auto">
            <a:xfrm>
              <a:off x="2946659" y="4786379"/>
              <a:ext cx="850383" cy="580893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33" name="Straight Connector 48"/>
            <p:cNvCxnSpPr>
              <a:cxnSpLocks noChangeShapeType="1"/>
            </p:cNvCxnSpPr>
            <p:nvPr/>
          </p:nvCxnSpPr>
          <p:spPr bwMode="auto">
            <a:xfrm flipV="1">
              <a:off x="2946659" y="4298950"/>
              <a:ext cx="475991" cy="411097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34" name="Straight Connector 49"/>
            <p:cNvCxnSpPr>
              <a:cxnSpLocks noChangeShapeType="1"/>
            </p:cNvCxnSpPr>
            <p:nvPr/>
          </p:nvCxnSpPr>
          <p:spPr bwMode="auto">
            <a:xfrm flipV="1">
              <a:off x="2863592" y="3765616"/>
              <a:ext cx="68262" cy="944431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35" name="Straight Connector 50"/>
            <p:cNvCxnSpPr>
              <a:cxnSpLocks noChangeShapeType="1"/>
            </p:cNvCxnSpPr>
            <p:nvPr/>
          </p:nvCxnSpPr>
          <p:spPr bwMode="auto">
            <a:xfrm>
              <a:off x="3880109" y="5443604"/>
              <a:ext cx="958591" cy="171384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36" name="Straight Connector 51"/>
            <p:cNvCxnSpPr>
              <a:cxnSpLocks noChangeShapeType="1"/>
            </p:cNvCxnSpPr>
            <p:nvPr/>
          </p:nvCxnSpPr>
          <p:spPr bwMode="auto">
            <a:xfrm flipH="1">
              <a:off x="4897438" y="4981575"/>
              <a:ext cx="47625" cy="579438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37" name="Straight Connector 52"/>
            <p:cNvCxnSpPr>
              <a:cxnSpLocks noChangeShapeType="1"/>
            </p:cNvCxnSpPr>
            <p:nvPr/>
          </p:nvCxnSpPr>
          <p:spPr bwMode="auto">
            <a:xfrm flipH="1">
              <a:off x="3880109" y="4927600"/>
              <a:ext cx="1006216" cy="439672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38" name="Straight Connector 53"/>
            <p:cNvCxnSpPr>
              <a:cxnSpLocks noChangeShapeType="1"/>
            </p:cNvCxnSpPr>
            <p:nvPr/>
          </p:nvCxnSpPr>
          <p:spPr bwMode="auto">
            <a:xfrm flipH="1" flipV="1">
              <a:off x="4576763" y="4279900"/>
              <a:ext cx="326766" cy="609534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39" name="Straight Connector 54"/>
            <p:cNvCxnSpPr>
              <a:cxnSpLocks noChangeShapeType="1"/>
            </p:cNvCxnSpPr>
            <p:nvPr/>
          </p:nvCxnSpPr>
          <p:spPr bwMode="auto">
            <a:xfrm flipV="1">
              <a:off x="3838576" y="4264091"/>
              <a:ext cx="696653" cy="1087372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40" name="Straight Connector 55"/>
            <p:cNvCxnSpPr>
              <a:cxnSpLocks noChangeShapeType="1"/>
            </p:cNvCxnSpPr>
            <p:nvPr/>
          </p:nvCxnSpPr>
          <p:spPr bwMode="auto">
            <a:xfrm>
              <a:off x="4014788" y="4048125"/>
              <a:ext cx="520441" cy="139634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41" name="Straight Connector 56"/>
            <p:cNvCxnSpPr>
              <a:cxnSpLocks noChangeShapeType="1"/>
            </p:cNvCxnSpPr>
            <p:nvPr/>
          </p:nvCxnSpPr>
          <p:spPr bwMode="auto">
            <a:xfrm flipV="1">
              <a:off x="3956051" y="3411604"/>
              <a:ext cx="169603" cy="582546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42" name="Straight Connector 57"/>
            <p:cNvCxnSpPr>
              <a:cxnSpLocks noChangeShapeType="1"/>
            </p:cNvCxnSpPr>
            <p:nvPr/>
          </p:nvCxnSpPr>
          <p:spPr bwMode="auto">
            <a:xfrm flipV="1">
              <a:off x="4576763" y="3598863"/>
              <a:ext cx="296863" cy="573087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43" name="Straight Connector 58"/>
            <p:cNvCxnSpPr>
              <a:cxnSpLocks noChangeShapeType="1"/>
            </p:cNvCxnSpPr>
            <p:nvPr/>
          </p:nvCxnSpPr>
          <p:spPr bwMode="auto">
            <a:xfrm>
              <a:off x="4225925" y="3373438"/>
              <a:ext cx="588963" cy="171450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44" name="Straight Connector 59"/>
            <p:cNvCxnSpPr>
              <a:cxnSpLocks noChangeShapeType="1"/>
            </p:cNvCxnSpPr>
            <p:nvPr/>
          </p:nvCxnSpPr>
          <p:spPr bwMode="auto">
            <a:xfrm flipV="1">
              <a:off x="3014921" y="3335272"/>
              <a:ext cx="1110733" cy="354012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45" name="Straight Connector 60"/>
            <p:cNvCxnSpPr>
              <a:cxnSpLocks noChangeShapeType="1"/>
            </p:cNvCxnSpPr>
            <p:nvPr/>
          </p:nvCxnSpPr>
          <p:spPr bwMode="auto">
            <a:xfrm>
              <a:off x="4891190" y="3558252"/>
              <a:ext cx="53873" cy="1423323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  <p:cxnSp>
          <p:nvCxnSpPr>
            <p:cNvPr id="3146" name="Straight Connector 61"/>
            <p:cNvCxnSpPr>
              <a:cxnSpLocks noChangeShapeType="1"/>
            </p:cNvCxnSpPr>
            <p:nvPr/>
          </p:nvCxnSpPr>
          <p:spPr bwMode="auto">
            <a:xfrm flipV="1">
              <a:off x="3997584" y="3583054"/>
              <a:ext cx="834508" cy="426905"/>
            </a:xfrm>
            <a:prstGeom prst="line">
              <a:avLst/>
            </a:prstGeom>
            <a:noFill/>
            <a:ln w="28575" algn="ctr">
              <a:solidFill>
                <a:schemeClr val="accent2"/>
              </a:solidFill>
              <a:round/>
              <a:headEnd/>
              <a:tailEnd/>
            </a:ln>
          </p:spPr>
        </p:cxnSp>
      </p:grp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3394075" y="4373563"/>
            <a:ext cx="1417638" cy="1724025"/>
            <a:chOff x="2846388" y="3319463"/>
            <a:chExt cx="2157412" cy="2349500"/>
          </a:xfrm>
        </p:grpSpPr>
        <p:sp>
          <p:nvSpPr>
            <p:cNvPr id="3117" name="Oval 4"/>
            <p:cNvSpPr>
              <a:spLocks noChangeArrowheads="1"/>
            </p:cNvSpPr>
            <p:nvPr/>
          </p:nvSpPr>
          <p:spPr bwMode="auto">
            <a:xfrm>
              <a:off x="2914650" y="3673475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18" name="Oval 5"/>
            <p:cNvSpPr>
              <a:spLocks noChangeArrowheads="1"/>
            </p:cNvSpPr>
            <p:nvPr/>
          </p:nvSpPr>
          <p:spPr bwMode="auto">
            <a:xfrm>
              <a:off x="4108450" y="3319463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19" name="Oval 6"/>
            <p:cNvSpPr>
              <a:spLocks noChangeArrowheads="1"/>
            </p:cNvSpPr>
            <p:nvPr/>
          </p:nvSpPr>
          <p:spPr bwMode="auto">
            <a:xfrm>
              <a:off x="2846388" y="4694238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20" name="Oval 7"/>
            <p:cNvSpPr>
              <a:spLocks noChangeArrowheads="1"/>
            </p:cNvSpPr>
            <p:nvPr/>
          </p:nvSpPr>
          <p:spPr bwMode="auto">
            <a:xfrm>
              <a:off x="3897313" y="3994150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21" name="Oval 8"/>
            <p:cNvSpPr>
              <a:spLocks noChangeArrowheads="1"/>
            </p:cNvSpPr>
            <p:nvPr/>
          </p:nvSpPr>
          <p:spPr bwMode="auto">
            <a:xfrm>
              <a:off x="3779838" y="5351463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22" name="Oval 9"/>
            <p:cNvSpPr>
              <a:spLocks noChangeArrowheads="1"/>
            </p:cNvSpPr>
            <p:nvPr/>
          </p:nvSpPr>
          <p:spPr bwMode="auto">
            <a:xfrm>
              <a:off x="4518025" y="4171950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23" name="Oval 10"/>
            <p:cNvSpPr>
              <a:spLocks noChangeArrowheads="1"/>
            </p:cNvSpPr>
            <p:nvPr/>
          </p:nvSpPr>
          <p:spPr bwMode="auto">
            <a:xfrm>
              <a:off x="3422650" y="4244975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24" name="Oval 11"/>
            <p:cNvSpPr>
              <a:spLocks noChangeArrowheads="1"/>
            </p:cNvSpPr>
            <p:nvPr/>
          </p:nvSpPr>
          <p:spPr bwMode="auto">
            <a:xfrm>
              <a:off x="4814888" y="3490913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25" name="Oval 12"/>
            <p:cNvSpPr>
              <a:spLocks noChangeArrowheads="1"/>
            </p:cNvSpPr>
            <p:nvPr/>
          </p:nvSpPr>
          <p:spPr bwMode="auto">
            <a:xfrm>
              <a:off x="4886325" y="4873625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  <p:sp>
          <p:nvSpPr>
            <p:cNvPr id="3126" name="Oval 13"/>
            <p:cNvSpPr>
              <a:spLocks noChangeArrowheads="1"/>
            </p:cNvSpPr>
            <p:nvPr/>
          </p:nvSpPr>
          <p:spPr bwMode="auto">
            <a:xfrm>
              <a:off x="4838700" y="5561013"/>
              <a:ext cx="117475" cy="107950"/>
            </a:xfrm>
            <a:prstGeom prst="ellipse">
              <a:avLst/>
            </a:prstGeom>
            <a:solidFill>
              <a:srgbClr val="CC9900"/>
            </a:solidFill>
            <a:ln w="28575">
              <a:solidFill>
                <a:srgbClr val="CC9900"/>
              </a:solidFill>
              <a:round/>
              <a:headEnd/>
              <a:tailEnd/>
            </a:ln>
          </p:spPr>
          <p:txBody>
            <a:bodyPr wrap="none" lIns="36000" tIns="36000" rIns="36000" bIns="36000" anchor="ctr">
              <a:spAutoFit/>
            </a:bodyPr>
            <a:lstStyle/>
            <a:p>
              <a:endParaRPr lang="en-US"/>
            </a:p>
          </p:txBody>
        </p:sp>
      </p:grp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3171825" y="2995613"/>
            <a:ext cx="2668588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296" tIns="0" rIns="82296" bIns="90000"/>
          <a:lstStyle/>
          <a:p>
            <a:pPr algn="l">
              <a:lnSpc>
                <a:spcPct val="100000"/>
              </a:lnSpc>
            </a:pPr>
            <a:r>
              <a:rPr lang="en-US" sz="2200"/>
              <a:t>Voronoi diagram &amp; </a:t>
            </a:r>
            <a:br>
              <a:rPr lang="en-US" sz="2200"/>
            </a:br>
            <a:r>
              <a:rPr lang="en-US" sz="2200"/>
              <a:t>Delaunay triangulation: </a:t>
            </a:r>
            <a:br>
              <a:rPr lang="en-US" sz="2200"/>
            </a:br>
            <a:r>
              <a:rPr lang="en-US" sz="1800"/>
              <a:t>Partition plane into regions</a:t>
            </a:r>
            <a:br>
              <a:rPr lang="en-US" sz="1800"/>
            </a:br>
            <a:r>
              <a:rPr lang="en-US" sz="1800"/>
              <a:t>closest to post offices</a:t>
            </a:r>
          </a:p>
        </p:txBody>
      </p:sp>
      <p:sp>
        <p:nvSpPr>
          <p:cNvPr id="3097" name="Rectangle 83"/>
          <p:cNvSpPr>
            <a:spLocks noChangeArrowheads="1"/>
          </p:cNvSpPr>
          <p:nvPr/>
        </p:nvSpPr>
        <p:spPr bwMode="auto">
          <a:xfrm>
            <a:off x="5262563" y="4552950"/>
            <a:ext cx="1436687" cy="989013"/>
          </a:xfrm>
          <a:prstGeom prst="rect">
            <a:avLst/>
          </a:prstGeom>
          <a:solidFill>
            <a:schemeClr val="bg1"/>
          </a:solidFill>
          <a:ln w="25400" algn="ctr">
            <a:noFill/>
            <a:round/>
            <a:headEnd/>
            <a:tailEnd/>
          </a:ln>
        </p:spPr>
        <p:txBody>
          <a:bodyPr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85" name="Text Box 3"/>
          <p:cNvSpPr txBox="1">
            <a:spLocks noChangeArrowheads="1"/>
          </p:cNvSpPr>
          <p:nvPr/>
        </p:nvSpPr>
        <p:spPr bwMode="auto">
          <a:xfrm>
            <a:off x="5899150" y="3760788"/>
            <a:ext cx="2670175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296" tIns="0" rIns="82296" bIns="90000"/>
          <a:lstStyle/>
          <a:p>
            <a:pPr algn="l">
              <a:lnSpc>
                <a:spcPct val="100000"/>
              </a:lnSpc>
            </a:pPr>
            <a:r>
              <a:rPr lang="en-US" sz="2200"/>
              <a:t>Art gallery: </a:t>
            </a:r>
            <a:br>
              <a:rPr lang="en-US" sz="2200"/>
            </a:br>
            <a:r>
              <a:rPr lang="en-US" sz="1800"/>
              <a:t>Guard art gallery with few guards</a:t>
            </a:r>
          </a:p>
        </p:txBody>
      </p:sp>
      <p:sp>
        <p:nvSpPr>
          <p:cNvPr id="87" name="Line 35"/>
          <p:cNvSpPr>
            <a:spLocks noChangeShapeType="1"/>
          </p:cNvSpPr>
          <p:nvPr/>
        </p:nvSpPr>
        <p:spPr bwMode="auto">
          <a:xfrm>
            <a:off x="6788150" y="4733925"/>
            <a:ext cx="566738" cy="428625"/>
          </a:xfrm>
          <a:prstGeom prst="line">
            <a:avLst/>
          </a:prstGeom>
          <a:noFill/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88" name="Line 36"/>
          <p:cNvSpPr>
            <a:spLocks noChangeShapeType="1"/>
          </p:cNvSpPr>
          <p:nvPr/>
        </p:nvSpPr>
        <p:spPr bwMode="auto">
          <a:xfrm flipH="1">
            <a:off x="6767513" y="5162550"/>
            <a:ext cx="587375" cy="112713"/>
          </a:xfrm>
          <a:prstGeom prst="line">
            <a:avLst/>
          </a:prstGeom>
          <a:noFill/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89" name="Line 37"/>
          <p:cNvSpPr>
            <a:spLocks noChangeShapeType="1"/>
          </p:cNvSpPr>
          <p:nvPr/>
        </p:nvSpPr>
        <p:spPr bwMode="auto">
          <a:xfrm>
            <a:off x="6767513" y="5275263"/>
            <a:ext cx="349250" cy="401637"/>
          </a:xfrm>
          <a:prstGeom prst="line">
            <a:avLst/>
          </a:prstGeom>
          <a:noFill/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90" name="Line 38"/>
          <p:cNvSpPr>
            <a:spLocks noChangeShapeType="1"/>
          </p:cNvSpPr>
          <p:nvPr/>
        </p:nvSpPr>
        <p:spPr bwMode="auto">
          <a:xfrm flipH="1" flipV="1">
            <a:off x="6413500" y="5654675"/>
            <a:ext cx="703263" cy="22225"/>
          </a:xfrm>
          <a:prstGeom prst="line">
            <a:avLst/>
          </a:prstGeom>
          <a:noFill/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91" name="Line 39"/>
          <p:cNvSpPr>
            <a:spLocks noChangeShapeType="1"/>
          </p:cNvSpPr>
          <p:nvPr/>
        </p:nvSpPr>
        <p:spPr bwMode="auto">
          <a:xfrm flipV="1">
            <a:off x="6413500" y="4930775"/>
            <a:ext cx="20638" cy="723900"/>
          </a:xfrm>
          <a:prstGeom prst="line">
            <a:avLst/>
          </a:prstGeom>
          <a:noFill/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92" name="Line 40"/>
          <p:cNvSpPr>
            <a:spLocks noChangeShapeType="1"/>
          </p:cNvSpPr>
          <p:nvPr/>
        </p:nvSpPr>
        <p:spPr bwMode="auto">
          <a:xfrm flipH="1" flipV="1">
            <a:off x="6064250" y="4922838"/>
            <a:ext cx="369888" cy="7937"/>
          </a:xfrm>
          <a:prstGeom prst="line">
            <a:avLst/>
          </a:prstGeom>
          <a:noFill/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93" name="Line 41"/>
          <p:cNvSpPr>
            <a:spLocks noChangeShapeType="1"/>
          </p:cNvSpPr>
          <p:nvPr/>
        </p:nvSpPr>
        <p:spPr bwMode="auto">
          <a:xfrm>
            <a:off x="6064250" y="4922838"/>
            <a:ext cx="12700" cy="1079500"/>
          </a:xfrm>
          <a:prstGeom prst="line">
            <a:avLst/>
          </a:prstGeom>
          <a:noFill/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94" name="Line 42"/>
          <p:cNvSpPr>
            <a:spLocks noChangeShapeType="1"/>
          </p:cNvSpPr>
          <p:nvPr/>
        </p:nvSpPr>
        <p:spPr bwMode="auto">
          <a:xfrm flipV="1">
            <a:off x="6076950" y="5943600"/>
            <a:ext cx="2708275" cy="58738"/>
          </a:xfrm>
          <a:prstGeom prst="line">
            <a:avLst/>
          </a:prstGeom>
          <a:noFill/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95" name="Line 43"/>
          <p:cNvSpPr>
            <a:spLocks noChangeShapeType="1"/>
          </p:cNvSpPr>
          <p:nvPr/>
        </p:nvSpPr>
        <p:spPr bwMode="auto">
          <a:xfrm flipV="1">
            <a:off x="8785225" y="5216525"/>
            <a:ext cx="7938" cy="727075"/>
          </a:xfrm>
          <a:prstGeom prst="line">
            <a:avLst/>
          </a:prstGeom>
          <a:noFill/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96" name="Line 44"/>
          <p:cNvSpPr>
            <a:spLocks noChangeShapeType="1"/>
          </p:cNvSpPr>
          <p:nvPr/>
        </p:nvSpPr>
        <p:spPr bwMode="auto">
          <a:xfrm flipH="1" flipV="1">
            <a:off x="7799388" y="5145088"/>
            <a:ext cx="993775" cy="71437"/>
          </a:xfrm>
          <a:prstGeom prst="line">
            <a:avLst/>
          </a:prstGeom>
          <a:noFill/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97" name="Line 45"/>
          <p:cNvSpPr>
            <a:spLocks noChangeShapeType="1"/>
          </p:cNvSpPr>
          <p:nvPr/>
        </p:nvSpPr>
        <p:spPr bwMode="auto">
          <a:xfrm flipV="1">
            <a:off x="7799388" y="4665663"/>
            <a:ext cx="476250" cy="479425"/>
          </a:xfrm>
          <a:prstGeom prst="line">
            <a:avLst/>
          </a:prstGeom>
          <a:noFill/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98" name="Line 46"/>
          <p:cNvSpPr>
            <a:spLocks noChangeShapeType="1"/>
          </p:cNvSpPr>
          <p:nvPr/>
        </p:nvSpPr>
        <p:spPr bwMode="auto">
          <a:xfrm flipH="1">
            <a:off x="7688263" y="4665663"/>
            <a:ext cx="587375" cy="71437"/>
          </a:xfrm>
          <a:prstGeom prst="line">
            <a:avLst/>
          </a:prstGeom>
          <a:noFill/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99" name="Line 47"/>
          <p:cNvSpPr>
            <a:spLocks noChangeShapeType="1"/>
          </p:cNvSpPr>
          <p:nvPr/>
        </p:nvSpPr>
        <p:spPr bwMode="auto">
          <a:xfrm flipH="1">
            <a:off x="7646988" y="4737100"/>
            <a:ext cx="41275" cy="787400"/>
          </a:xfrm>
          <a:prstGeom prst="line">
            <a:avLst/>
          </a:prstGeom>
          <a:noFill/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100" name="Line 48"/>
          <p:cNvSpPr>
            <a:spLocks noChangeShapeType="1"/>
          </p:cNvSpPr>
          <p:nvPr/>
        </p:nvSpPr>
        <p:spPr bwMode="auto">
          <a:xfrm flipH="1" flipV="1">
            <a:off x="7380288" y="4678363"/>
            <a:ext cx="266700" cy="846137"/>
          </a:xfrm>
          <a:prstGeom prst="line">
            <a:avLst/>
          </a:prstGeom>
          <a:noFill/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101" name="Line 49"/>
          <p:cNvSpPr>
            <a:spLocks noChangeShapeType="1"/>
          </p:cNvSpPr>
          <p:nvPr/>
        </p:nvSpPr>
        <p:spPr bwMode="auto">
          <a:xfrm flipH="1">
            <a:off x="6783388" y="4678363"/>
            <a:ext cx="596900" cy="55562"/>
          </a:xfrm>
          <a:prstGeom prst="line">
            <a:avLst/>
          </a:prstGeom>
          <a:noFill/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102" name="Oval 50"/>
          <p:cNvSpPr>
            <a:spLocks noChangeArrowheads="1"/>
          </p:cNvSpPr>
          <p:nvPr/>
        </p:nvSpPr>
        <p:spPr bwMode="auto">
          <a:xfrm>
            <a:off x="7089775" y="5653088"/>
            <a:ext cx="41275" cy="4445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accent1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103" name="Freeform 55"/>
          <p:cNvSpPr>
            <a:spLocks/>
          </p:cNvSpPr>
          <p:nvPr/>
        </p:nvSpPr>
        <p:spPr bwMode="auto">
          <a:xfrm>
            <a:off x="6072188" y="4933950"/>
            <a:ext cx="2720975" cy="1068388"/>
          </a:xfrm>
          <a:custGeom>
            <a:avLst/>
            <a:gdLst>
              <a:gd name="T0" fmla="*/ 2147483647 w 3776"/>
              <a:gd name="T1" fmla="*/ 2147483647 h 1348"/>
              <a:gd name="T2" fmla="*/ 0 w 3776"/>
              <a:gd name="T3" fmla="*/ 2147483647 h 1348"/>
              <a:gd name="T4" fmla="*/ 2147483647 w 3776"/>
              <a:gd name="T5" fmla="*/ 2147483647 h 1348"/>
              <a:gd name="T6" fmla="*/ 2147483647 w 3776"/>
              <a:gd name="T7" fmla="*/ 2147483647 h 1348"/>
              <a:gd name="T8" fmla="*/ 2147483647 w 3776"/>
              <a:gd name="T9" fmla="*/ 2147483647 h 1348"/>
              <a:gd name="T10" fmla="*/ 2147483647 w 3776"/>
              <a:gd name="T11" fmla="*/ 2147483647 h 1348"/>
              <a:gd name="T12" fmla="*/ 2147483647 w 3776"/>
              <a:gd name="T13" fmla="*/ 2147483647 h 1348"/>
              <a:gd name="T14" fmla="*/ 2147483647 w 3776"/>
              <a:gd name="T15" fmla="*/ 0 h 1348"/>
              <a:gd name="T16" fmla="*/ 2147483647 w 3776"/>
              <a:gd name="T17" fmla="*/ 2147483647 h 1348"/>
              <a:gd name="T18" fmla="*/ 2147483647 w 3776"/>
              <a:gd name="T19" fmla="*/ 2147483647 h 1348"/>
              <a:gd name="T20" fmla="*/ 2147483647 w 3776"/>
              <a:gd name="T21" fmla="*/ 2147483647 h 1348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3776"/>
              <a:gd name="T34" fmla="*/ 0 h 1348"/>
              <a:gd name="T35" fmla="*/ 3776 w 3776"/>
              <a:gd name="T36" fmla="*/ 1348 h 1348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3776" h="1348">
                <a:moveTo>
                  <a:pt x="1444" y="940"/>
                </a:moveTo>
                <a:lnTo>
                  <a:pt x="0" y="896"/>
                </a:lnTo>
                <a:lnTo>
                  <a:pt x="12" y="1348"/>
                </a:lnTo>
                <a:lnTo>
                  <a:pt x="3764" y="1272"/>
                </a:lnTo>
                <a:lnTo>
                  <a:pt x="3776" y="352"/>
                </a:lnTo>
                <a:lnTo>
                  <a:pt x="3612" y="348"/>
                </a:lnTo>
                <a:lnTo>
                  <a:pt x="2176" y="732"/>
                </a:lnTo>
                <a:lnTo>
                  <a:pt x="1932" y="0"/>
                </a:lnTo>
                <a:lnTo>
                  <a:pt x="1772" y="296"/>
                </a:lnTo>
                <a:lnTo>
                  <a:pt x="968" y="436"/>
                </a:lnTo>
                <a:lnTo>
                  <a:pt x="1444" y="940"/>
                </a:lnTo>
                <a:close/>
              </a:path>
            </a:pathLst>
          </a:custGeom>
          <a:solidFill>
            <a:schemeClr val="accent1">
              <a:alpha val="39999"/>
            </a:schemeClr>
          </a:solidFill>
          <a:ln w="28575" cap="flat" cmpd="sng">
            <a:noFill/>
            <a:prstDash val="solid"/>
            <a:round/>
            <a:headEnd type="none" w="med" len="med"/>
            <a:tailEnd type="none" w="med" len="med"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3116" name="Footer Placeholder 10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Carola Wenk, Computer Science; cwenk@tulane.edu</a:t>
            </a:r>
          </a:p>
        </p:txBody>
      </p:sp>
      <p:sp>
        <p:nvSpPr>
          <p:cNvPr id="6" name="Freeform: Shape 5">
            <a:extLst>
              <a:ext uri="{FF2B5EF4-FFF2-40B4-BE49-F238E27FC236}">
                <a16:creationId xmlns:a16="http://schemas.microsoft.com/office/drawing/2014/main" id="{09AA453E-92BD-42EC-9102-6ABB480309D8}"/>
              </a:ext>
            </a:extLst>
          </p:cNvPr>
          <p:cNvSpPr/>
          <p:nvPr/>
        </p:nvSpPr>
        <p:spPr bwMode="auto">
          <a:xfrm>
            <a:off x="762000" y="3067050"/>
            <a:ext cx="1593850" cy="1485900"/>
          </a:xfrm>
          <a:custGeom>
            <a:avLst/>
            <a:gdLst>
              <a:gd name="connsiteX0" fmla="*/ 984250 w 1593850"/>
              <a:gd name="connsiteY0" fmla="*/ 0 h 1485900"/>
              <a:gd name="connsiteX1" fmla="*/ 1562100 w 1593850"/>
              <a:gd name="connsiteY1" fmla="*/ 114300 h 1485900"/>
              <a:gd name="connsiteX2" fmla="*/ 1593850 w 1593850"/>
              <a:gd name="connsiteY2" fmla="*/ 1016000 h 1485900"/>
              <a:gd name="connsiteX3" fmla="*/ 1549400 w 1593850"/>
              <a:gd name="connsiteY3" fmla="*/ 1485900 h 1485900"/>
              <a:gd name="connsiteX4" fmla="*/ 692150 w 1593850"/>
              <a:gd name="connsiteY4" fmla="*/ 1327150 h 1485900"/>
              <a:gd name="connsiteX5" fmla="*/ 0 w 1593850"/>
              <a:gd name="connsiteY5" fmla="*/ 889000 h 1485900"/>
              <a:gd name="connsiteX6" fmla="*/ 69850 w 1593850"/>
              <a:gd name="connsiteY6" fmla="*/ 209550 h 1485900"/>
              <a:gd name="connsiteX7" fmla="*/ 984250 w 1593850"/>
              <a:gd name="connsiteY7" fmla="*/ 0 h 14859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93850" h="1485900">
                <a:moveTo>
                  <a:pt x="984250" y="0"/>
                </a:moveTo>
                <a:lnTo>
                  <a:pt x="1562100" y="114300"/>
                </a:lnTo>
                <a:lnTo>
                  <a:pt x="1593850" y="1016000"/>
                </a:lnTo>
                <a:lnTo>
                  <a:pt x="1549400" y="1485900"/>
                </a:lnTo>
                <a:lnTo>
                  <a:pt x="692150" y="1327150"/>
                </a:lnTo>
                <a:lnTo>
                  <a:pt x="0" y="889000"/>
                </a:lnTo>
                <a:lnTo>
                  <a:pt x="69850" y="209550"/>
                </a:lnTo>
                <a:lnTo>
                  <a:pt x="984250" y="0"/>
                </a:lnTo>
                <a:close/>
              </a:path>
            </a:pathLst>
          </a:custGeom>
          <a:solidFill>
            <a:schemeClr val="accent2">
              <a:alpha val="15000"/>
            </a:schemeClr>
          </a:solidFill>
          <a:ln w="25400" cap="flat" cmpd="sng" algn="ctr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36000" tIns="36000" rIns="36000" bIns="36000" numCol="1" rtlCol="0" anchor="ctr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60000"/>
              </a:lnSpc>
              <a:spcBef>
                <a:spcPct val="50000"/>
              </a:spcBef>
              <a:spcAft>
                <a:spcPct val="0"/>
              </a:spcAft>
              <a:buClr>
                <a:schemeClr val="accent1"/>
              </a:buClr>
              <a:buSzPct val="120000"/>
              <a:buFont typeface="Symbol" pitchFamily="18" charset="2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33465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 nodeType="clickPar">
                      <p:stCondLst>
                        <p:cond delay="indefinite"/>
                      </p:stCondLst>
                      <p:childTnLst>
                        <p:par>
                          <p:cTn id="9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8" grpId="1" animBg="1"/>
      <p:bldP spid="83" grpId="0"/>
      <p:bldP spid="85" grpId="0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title"/>
          </p:nvPr>
        </p:nvSpPr>
        <p:spPr>
          <a:xfrm>
            <a:off x="488950" y="152400"/>
            <a:ext cx="8016875" cy="1143000"/>
          </a:xfrm>
        </p:spPr>
        <p:txBody>
          <a:bodyPr/>
          <a:lstStyle/>
          <a:p>
            <a:r>
              <a:rPr lang="de-DE" sz="4000" dirty="0">
                <a:solidFill>
                  <a:schemeClr val="accent2"/>
                </a:solidFill>
              </a:rPr>
              <a:t>Geometric Algorithms</a:t>
            </a:r>
          </a:p>
        </p:txBody>
      </p:sp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-4763" y="2109788"/>
            <a:ext cx="3594101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296" tIns="0" rIns="82296" bIns="90000"/>
          <a:lstStyle/>
          <a:p>
            <a:pPr algn="l">
              <a:lnSpc>
                <a:spcPct val="100000"/>
              </a:lnSpc>
            </a:pPr>
            <a:r>
              <a:rPr lang="en-US" sz="2200"/>
              <a:t>Algorithm design techniques:</a:t>
            </a:r>
            <a:br>
              <a:rPr lang="en-US" sz="2200"/>
            </a:br>
            <a:r>
              <a:rPr lang="en-US" sz="1800"/>
              <a:t>Divide and conquer</a:t>
            </a:r>
          </a:p>
        </p:txBody>
      </p:sp>
      <p:sp>
        <p:nvSpPr>
          <p:cNvPr id="83" name="Text Box 3"/>
          <p:cNvSpPr txBox="1">
            <a:spLocks noChangeArrowheads="1"/>
          </p:cNvSpPr>
          <p:nvPr/>
        </p:nvSpPr>
        <p:spPr bwMode="auto">
          <a:xfrm>
            <a:off x="3787775" y="2547938"/>
            <a:ext cx="2668588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296" tIns="0" rIns="82296" bIns="90000"/>
          <a:lstStyle/>
          <a:p>
            <a:pPr algn="l">
              <a:lnSpc>
                <a:spcPct val="100000"/>
              </a:lnSpc>
            </a:pPr>
            <a:r>
              <a:rPr lang="en-US" sz="1800"/>
              <a:t>Sweep line algorithms</a:t>
            </a:r>
            <a:br>
              <a:rPr lang="en-US" sz="1800"/>
            </a:br>
            <a:endParaRPr lang="en-US" sz="1800"/>
          </a:p>
        </p:txBody>
      </p:sp>
      <p:sp>
        <p:nvSpPr>
          <p:cNvPr id="4101" name="Oval 4"/>
          <p:cNvSpPr>
            <a:spLocks noChangeArrowheads="1"/>
          </p:cNvSpPr>
          <p:nvPr/>
        </p:nvSpPr>
        <p:spPr bwMode="auto">
          <a:xfrm>
            <a:off x="204788" y="3422650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4102" name="Oval 5"/>
          <p:cNvSpPr>
            <a:spLocks noChangeArrowheads="1"/>
          </p:cNvSpPr>
          <p:nvPr/>
        </p:nvSpPr>
        <p:spPr bwMode="auto">
          <a:xfrm>
            <a:off x="1398588" y="3068638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4103" name="Oval 6"/>
          <p:cNvSpPr>
            <a:spLocks noChangeArrowheads="1"/>
          </p:cNvSpPr>
          <p:nvPr/>
        </p:nvSpPr>
        <p:spPr bwMode="auto">
          <a:xfrm>
            <a:off x="136525" y="4443413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4104" name="Oval 7"/>
          <p:cNvSpPr>
            <a:spLocks noChangeArrowheads="1"/>
          </p:cNvSpPr>
          <p:nvPr/>
        </p:nvSpPr>
        <p:spPr bwMode="auto">
          <a:xfrm>
            <a:off x="1069975" y="5100638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4105" name="Oval 8"/>
          <p:cNvSpPr>
            <a:spLocks noChangeArrowheads="1"/>
          </p:cNvSpPr>
          <p:nvPr/>
        </p:nvSpPr>
        <p:spPr bwMode="auto">
          <a:xfrm>
            <a:off x="1808163" y="3921125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4106" name="Oval 9"/>
          <p:cNvSpPr>
            <a:spLocks noChangeArrowheads="1"/>
          </p:cNvSpPr>
          <p:nvPr/>
        </p:nvSpPr>
        <p:spPr bwMode="auto">
          <a:xfrm>
            <a:off x="712788" y="3994150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4107" name="Oval 10"/>
          <p:cNvSpPr>
            <a:spLocks noChangeArrowheads="1"/>
          </p:cNvSpPr>
          <p:nvPr/>
        </p:nvSpPr>
        <p:spPr bwMode="auto">
          <a:xfrm>
            <a:off x="2105025" y="3240088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4108" name="Oval 11"/>
          <p:cNvSpPr>
            <a:spLocks noChangeArrowheads="1"/>
          </p:cNvSpPr>
          <p:nvPr/>
        </p:nvSpPr>
        <p:spPr bwMode="auto">
          <a:xfrm>
            <a:off x="2176463" y="4622800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4109" name="Oval 12"/>
          <p:cNvSpPr>
            <a:spLocks noChangeArrowheads="1"/>
          </p:cNvSpPr>
          <p:nvPr/>
        </p:nvSpPr>
        <p:spPr bwMode="auto">
          <a:xfrm>
            <a:off x="2128838" y="5310188"/>
            <a:ext cx="117475" cy="107950"/>
          </a:xfrm>
          <a:prstGeom prst="ellipse">
            <a:avLst/>
          </a:prstGeom>
          <a:solidFill>
            <a:srgbClr val="CC9900"/>
          </a:solidFill>
          <a:ln w="28575">
            <a:solidFill>
              <a:srgbClr val="CC99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4110" name="Oval 13"/>
          <p:cNvSpPr>
            <a:spLocks noChangeArrowheads="1"/>
          </p:cNvSpPr>
          <p:nvPr/>
        </p:nvSpPr>
        <p:spPr bwMode="auto">
          <a:xfrm>
            <a:off x="1120775" y="4283075"/>
            <a:ext cx="117475" cy="107950"/>
          </a:xfrm>
          <a:prstGeom prst="ellipse">
            <a:avLst/>
          </a:prstGeom>
          <a:solidFill>
            <a:srgbClr val="008000"/>
          </a:solidFill>
          <a:ln w="28575">
            <a:solidFill>
              <a:srgbClr val="008000"/>
            </a:solidFill>
            <a:round/>
            <a:headEnd/>
            <a:tailEnd/>
          </a:ln>
        </p:spPr>
        <p:txBody>
          <a:bodyPr wrap="none" lIns="36000" tIns="36000" rIns="36000" bIns="36000" anchor="ctr">
            <a:spAutoFit/>
          </a:bodyPr>
          <a:lstStyle/>
          <a:p>
            <a:endParaRPr lang="en-US"/>
          </a:p>
        </p:txBody>
      </p:sp>
      <p:sp>
        <p:nvSpPr>
          <p:cNvPr id="114" name="Line 14"/>
          <p:cNvSpPr>
            <a:spLocks noChangeShapeType="1"/>
          </p:cNvSpPr>
          <p:nvPr/>
        </p:nvSpPr>
        <p:spPr bwMode="auto">
          <a:xfrm flipH="1">
            <a:off x="190500" y="3465513"/>
            <a:ext cx="77788" cy="1023937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15" name="Line 15"/>
          <p:cNvSpPr>
            <a:spLocks noChangeShapeType="1"/>
          </p:cNvSpPr>
          <p:nvPr/>
        </p:nvSpPr>
        <p:spPr bwMode="auto">
          <a:xfrm>
            <a:off x="201613" y="4500563"/>
            <a:ext cx="903287" cy="650875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16" name="Line 16"/>
          <p:cNvSpPr>
            <a:spLocks noChangeShapeType="1"/>
          </p:cNvSpPr>
          <p:nvPr/>
        </p:nvSpPr>
        <p:spPr bwMode="auto">
          <a:xfrm flipV="1">
            <a:off x="1104900" y="4313238"/>
            <a:ext cx="88900" cy="838200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17" name="Line 17"/>
          <p:cNvSpPr>
            <a:spLocks noChangeShapeType="1"/>
          </p:cNvSpPr>
          <p:nvPr/>
        </p:nvSpPr>
        <p:spPr bwMode="auto">
          <a:xfrm flipH="1" flipV="1">
            <a:off x="246063" y="3465513"/>
            <a:ext cx="947737" cy="847725"/>
          </a:xfrm>
          <a:prstGeom prst="lin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18" name="Line 18"/>
          <p:cNvSpPr>
            <a:spLocks noChangeShapeType="1"/>
          </p:cNvSpPr>
          <p:nvPr/>
        </p:nvSpPr>
        <p:spPr bwMode="auto">
          <a:xfrm>
            <a:off x="1447800" y="3135313"/>
            <a:ext cx="736600" cy="2268537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19" name="Line 19"/>
          <p:cNvSpPr>
            <a:spLocks noChangeShapeType="1"/>
          </p:cNvSpPr>
          <p:nvPr/>
        </p:nvSpPr>
        <p:spPr bwMode="auto">
          <a:xfrm flipV="1">
            <a:off x="2195513" y="4699000"/>
            <a:ext cx="33337" cy="671513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0" name="Line 20"/>
          <p:cNvSpPr>
            <a:spLocks noChangeShapeType="1"/>
          </p:cNvSpPr>
          <p:nvPr/>
        </p:nvSpPr>
        <p:spPr bwMode="auto">
          <a:xfrm flipH="1" flipV="1">
            <a:off x="2152650" y="3289300"/>
            <a:ext cx="76200" cy="1409700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1" name="Line 21"/>
          <p:cNvSpPr>
            <a:spLocks noChangeShapeType="1"/>
          </p:cNvSpPr>
          <p:nvPr/>
        </p:nvSpPr>
        <p:spPr bwMode="auto">
          <a:xfrm flipH="1" flipV="1">
            <a:off x="1447800" y="3113088"/>
            <a:ext cx="704850" cy="176212"/>
          </a:xfrm>
          <a:prstGeom prst="line">
            <a:avLst/>
          </a:prstGeom>
          <a:noFill/>
          <a:ln w="25400">
            <a:solidFill>
              <a:srgbClr val="CC9900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2" name="Line 24"/>
          <p:cNvSpPr>
            <a:spLocks noChangeShapeType="1"/>
          </p:cNvSpPr>
          <p:nvPr/>
        </p:nvSpPr>
        <p:spPr bwMode="auto">
          <a:xfrm flipV="1">
            <a:off x="257175" y="3113088"/>
            <a:ext cx="1190625" cy="341312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23" name="Line 25"/>
          <p:cNvSpPr>
            <a:spLocks noChangeShapeType="1"/>
          </p:cNvSpPr>
          <p:nvPr/>
        </p:nvSpPr>
        <p:spPr bwMode="auto">
          <a:xfrm>
            <a:off x="1127125" y="5151438"/>
            <a:ext cx="1068388" cy="219075"/>
          </a:xfrm>
          <a:prstGeom prst="line">
            <a:avLst/>
          </a:prstGeom>
          <a:noFill/>
          <a:ln w="76200">
            <a:solidFill>
              <a:schemeClr val="accent2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198" name="Oval 4"/>
          <p:cNvSpPr>
            <a:spLocks noChangeArrowheads="1"/>
          </p:cNvSpPr>
          <p:nvPr/>
        </p:nvSpPr>
        <p:spPr bwMode="auto">
          <a:xfrm>
            <a:off x="4729163" y="438785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199" name="Oval 5"/>
          <p:cNvSpPr>
            <a:spLocks noChangeArrowheads="1"/>
          </p:cNvSpPr>
          <p:nvPr/>
        </p:nvSpPr>
        <p:spPr bwMode="auto">
          <a:xfrm>
            <a:off x="5476875" y="308610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0" name="Oval 7"/>
          <p:cNvSpPr>
            <a:spLocks noChangeArrowheads="1"/>
          </p:cNvSpPr>
          <p:nvPr/>
        </p:nvSpPr>
        <p:spPr bwMode="auto">
          <a:xfrm>
            <a:off x="4387850" y="481330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1" name="Oval 8"/>
          <p:cNvSpPr>
            <a:spLocks noChangeArrowheads="1"/>
          </p:cNvSpPr>
          <p:nvPr/>
        </p:nvSpPr>
        <p:spPr bwMode="auto">
          <a:xfrm>
            <a:off x="8288338" y="379412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2" name="Oval 9"/>
          <p:cNvSpPr>
            <a:spLocks noChangeArrowheads="1"/>
          </p:cNvSpPr>
          <p:nvPr/>
        </p:nvSpPr>
        <p:spPr bwMode="auto">
          <a:xfrm>
            <a:off x="8312150" y="39147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3" name="Oval 10"/>
          <p:cNvSpPr>
            <a:spLocks noChangeArrowheads="1"/>
          </p:cNvSpPr>
          <p:nvPr/>
        </p:nvSpPr>
        <p:spPr bwMode="auto">
          <a:xfrm>
            <a:off x="4357688" y="350520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4" name="Oval 11"/>
          <p:cNvSpPr>
            <a:spLocks noChangeArrowheads="1"/>
          </p:cNvSpPr>
          <p:nvPr/>
        </p:nvSpPr>
        <p:spPr bwMode="auto">
          <a:xfrm>
            <a:off x="4113213" y="3838575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5" name="Oval 12"/>
          <p:cNvSpPr>
            <a:spLocks noChangeArrowheads="1"/>
          </p:cNvSpPr>
          <p:nvPr/>
        </p:nvSpPr>
        <p:spPr bwMode="auto">
          <a:xfrm>
            <a:off x="3327400" y="2925763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6" name="Oval 13"/>
          <p:cNvSpPr>
            <a:spLocks noChangeArrowheads="1"/>
          </p:cNvSpPr>
          <p:nvPr/>
        </p:nvSpPr>
        <p:spPr bwMode="auto">
          <a:xfrm>
            <a:off x="2854325" y="4457700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7" name="Line 14"/>
          <p:cNvSpPr>
            <a:spLocks noChangeShapeType="1"/>
          </p:cNvSpPr>
          <p:nvPr/>
        </p:nvSpPr>
        <p:spPr bwMode="auto">
          <a:xfrm flipH="1">
            <a:off x="4592638" y="2817813"/>
            <a:ext cx="7937" cy="2195512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8" name="Line 15"/>
          <p:cNvSpPr>
            <a:spLocks noChangeShapeType="1"/>
          </p:cNvSpPr>
          <p:nvPr/>
        </p:nvSpPr>
        <p:spPr bwMode="auto">
          <a:xfrm flipV="1">
            <a:off x="2903538" y="3879850"/>
            <a:ext cx="1265237" cy="6175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09" name="Line 16"/>
          <p:cNvSpPr>
            <a:spLocks noChangeShapeType="1"/>
          </p:cNvSpPr>
          <p:nvPr/>
        </p:nvSpPr>
        <p:spPr bwMode="auto">
          <a:xfrm>
            <a:off x="3367088" y="2971800"/>
            <a:ext cx="2081212" cy="1066800"/>
          </a:xfrm>
          <a:prstGeom prst="line">
            <a:avLst/>
          </a:prstGeom>
          <a:noFill/>
          <a:ln w="25400">
            <a:solidFill>
              <a:srgbClr val="0000CC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0" name="Line 17"/>
          <p:cNvSpPr>
            <a:spLocks noChangeShapeType="1"/>
          </p:cNvSpPr>
          <p:nvPr/>
        </p:nvSpPr>
        <p:spPr bwMode="auto">
          <a:xfrm flipV="1">
            <a:off x="4776788" y="3124200"/>
            <a:ext cx="754062" cy="1317625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1" name="Line 18"/>
          <p:cNvSpPr>
            <a:spLocks noChangeShapeType="1"/>
          </p:cNvSpPr>
          <p:nvPr/>
        </p:nvSpPr>
        <p:spPr bwMode="auto">
          <a:xfrm>
            <a:off x="4403725" y="3565525"/>
            <a:ext cx="3968750" cy="3746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2" name="Line 19"/>
          <p:cNvSpPr>
            <a:spLocks noChangeShapeType="1"/>
          </p:cNvSpPr>
          <p:nvPr/>
        </p:nvSpPr>
        <p:spPr bwMode="auto">
          <a:xfrm flipV="1">
            <a:off x="4432300" y="3824288"/>
            <a:ext cx="3894138" cy="1028700"/>
          </a:xfrm>
          <a:prstGeom prst="line">
            <a:avLst/>
          </a:prstGeom>
          <a:noFill/>
          <a:ln w="25400">
            <a:solidFill>
              <a:srgbClr val="0000CC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13" name="Text Box 20"/>
          <p:cNvSpPr txBox="1">
            <a:spLocks noChangeArrowheads="1"/>
          </p:cNvSpPr>
          <p:nvPr/>
        </p:nvSpPr>
        <p:spPr bwMode="auto">
          <a:xfrm>
            <a:off x="2619375" y="4060825"/>
            <a:ext cx="390525" cy="396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/>
              <a:t>a</a:t>
            </a:r>
          </a:p>
        </p:txBody>
      </p:sp>
      <p:sp>
        <p:nvSpPr>
          <p:cNvPr id="214" name="Text Box 21"/>
          <p:cNvSpPr txBox="1">
            <a:spLocks noChangeArrowheads="1"/>
          </p:cNvSpPr>
          <p:nvPr/>
        </p:nvSpPr>
        <p:spPr bwMode="auto">
          <a:xfrm>
            <a:off x="3282950" y="3152775"/>
            <a:ext cx="390525" cy="396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>
                <a:solidFill>
                  <a:srgbClr val="0000CC"/>
                </a:solidFill>
              </a:rPr>
              <a:t>b</a:t>
            </a:r>
          </a:p>
        </p:txBody>
      </p:sp>
      <p:sp>
        <p:nvSpPr>
          <p:cNvPr id="215" name="Text Box 22"/>
          <p:cNvSpPr txBox="1">
            <a:spLocks noChangeArrowheads="1"/>
          </p:cNvSpPr>
          <p:nvPr/>
        </p:nvSpPr>
        <p:spPr bwMode="auto">
          <a:xfrm>
            <a:off x="6529388" y="3313113"/>
            <a:ext cx="390525" cy="396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/>
              <a:t>c</a:t>
            </a:r>
          </a:p>
        </p:txBody>
      </p:sp>
      <p:sp>
        <p:nvSpPr>
          <p:cNvPr id="216" name="Text Box 23"/>
          <p:cNvSpPr txBox="1">
            <a:spLocks noChangeArrowheads="1"/>
          </p:cNvSpPr>
          <p:nvPr/>
        </p:nvSpPr>
        <p:spPr bwMode="auto">
          <a:xfrm>
            <a:off x="6551613" y="4316413"/>
            <a:ext cx="390525" cy="396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>
                <a:solidFill>
                  <a:srgbClr val="0000CC"/>
                </a:solidFill>
              </a:rPr>
              <a:t>d</a:t>
            </a:r>
          </a:p>
        </p:txBody>
      </p:sp>
      <p:sp>
        <p:nvSpPr>
          <p:cNvPr id="217" name="Text Box 24"/>
          <p:cNvSpPr txBox="1">
            <a:spLocks noChangeArrowheads="1"/>
          </p:cNvSpPr>
          <p:nvPr/>
        </p:nvSpPr>
        <p:spPr bwMode="auto">
          <a:xfrm>
            <a:off x="4830763" y="4098925"/>
            <a:ext cx="390525" cy="39687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000" i="1"/>
              <a:t>e</a:t>
            </a:r>
          </a:p>
        </p:txBody>
      </p:sp>
      <p:sp>
        <p:nvSpPr>
          <p:cNvPr id="218" name="Text Box 25"/>
          <p:cNvSpPr txBox="1">
            <a:spLocks noChangeArrowheads="1"/>
          </p:cNvSpPr>
          <p:nvPr/>
        </p:nvSpPr>
        <p:spPr bwMode="auto">
          <a:xfrm>
            <a:off x="4416425" y="4935538"/>
            <a:ext cx="390525" cy="91598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i="1"/>
              <a:t>c</a:t>
            </a:r>
            <a:br>
              <a:rPr lang="en-US" sz="2000" i="1"/>
            </a:br>
            <a:r>
              <a:rPr lang="en-US" sz="2000" i="1"/>
              <a:t>b</a:t>
            </a:r>
            <a:br>
              <a:rPr lang="en-US" sz="2000" i="1"/>
            </a:br>
            <a:r>
              <a:rPr lang="en-US" sz="2000" i="1"/>
              <a:t>d</a:t>
            </a:r>
          </a:p>
        </p:txBody>
      </p:sp>
      <p:sp>
        <p:nvSpPr>
          <p:cNvPr id="219" name="Line 27"/>
          <p:cNvSpPr>
            <a:spLocks noChangeShapeType="1"/>
          </p:cNvSpPr>
          <p:nvPr/>
        </p:nvSpPr>
        <p:spPr bwMode="auto">
          <a:xfrm flipH="1">
            <a:off x="4762500" y="2817813"/>
            <a:ext cx="7938" cy="2195512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0" name="Text Box 28"/>
          <p:cNvSpPr txBox="1">
            <a:spLocks noChangeArrowheads="1"/>
          </p:cNvSpPr>
          <p:nvPr/>
        </p:nvSpPr>
        <p:spPr bwMode="auto">
          <a:xfrm>
            <a:off x="4586288" y="4935538"/>
            <a:ext cx="390525" cy="119062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i="1"/>
              <a:t>c</a:t>
            </a:r>
            <a:br>
              <a:rPr lang="en-US" sz="2000" i="1"/>
            </a:br>
            <a:r>
              <a:rPr lang="en-US" sz="2000" i="1">
                <a:solidFill>
                  <a:srgbClr val="0000CC"/>
                </a:solidFill>
              </a:rPr>
              <a:t>b</a:t>
            </a:r>
            <a:br>
              <a:rPr lang="en-US" sz="2000" i="1"/>
            </a:br>
            <a:r>
              <a:rPr lang="en-US" sz="2000" i="1"/>
              <a:t>e</a:t>
            </a:r>
            <a:br>
              <a:rPr lang="en-US" sz="2000" i="1"/>
            </a:br>
            <a:r>
              <a:rPr lang="en-US" sz="2000" i="1">
                <a:solidFill>
                  <a:srgbClr val="0000CC"/>
                </a:solidFill>
              </a:rPr>
              <a:t>d</a:t>
            </a:r>
          </a:p>
        </p:txBody>
      </p:sp>
      <p:sp>
        <p:nvSpPr>
          <p:cNvPr id="221" name="Oval 29"/>
          <p:cNvSpPr>
            <a:spLocks noChangeArrowheads="1"/>
          </p:cNvSpPr>
          <p:nvPr/>
        </p:nvSpPr>
        <p:spPr bwMode="auto">
          <a:xfrm>
            <a:off x="5065713" y="3819525"/>
            <a:ext cx="92075" cy="92075"/>
          </a:xfrm>
          <a:prstGeom prst="ellipse">
            <a:avLst/>
          </a:prstGeom>
          <a:solidFill>
            <a:schemeClr val="accent2"/>
          </a:solidFill>
          <a:ln w="9525" algn="ctr">
            <a:solidFill>
              <a:schemeClr val="accent2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2" name="Oval 30"/>
          <p:cNvSpPr>
            <a:spLocks noChangeArrowheads="1"/>
          </p:cNvSpPr>
          <p:nvPr/>
        </p:nvSpPr>
        <p:spPr bwMode="auto">
          <a:xfrm>
            <a:off x="5384800" y="3976688"/>
            <a:ext cx="92075" cy="92075"/>
          </a:xfrm>
          <a:prstGeom prst="ellipse">
            <a:avLst/>
          </a:prstGeom>
          <a:solidFill>
            <a:schemeClr val="tx2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3" name="Line 39"/>
          <p:cNvSpPr>
            <a:spLocks noChangeShapeType="1"/>
          </p:cNvSpPr>
          <p:nvPr/>
        </p:nvSpPr>
        <p:spPr bwMode="auto">
          <a:xfrm flipH="1">
            <a:off x="5144293" y="2817813"/>
            <a:ext cx="7938" cy="2195512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4" name="Text Box 50"/>
          <p:cNvSpPr txBox="1">
            <a:spLocks noChangeArrowheads="1"/>
          </p:cNvSpPr>
          <p:nvPr/>
        </p:nvSpPr>
        <p:spPr bwMode="auto">
          <a:xfrm>
            <a:off x="4968081" y="4935538"/>
            <a:ext cx="390525" cy="1190625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i="1">
                <a:solidFill>
                  <a:srgbClr val="0000CC"/>
                </a:solidFill>
              </a:rPr>
              <a:t>c</a:t>
            </a:r>
            <a:br>
              <a:rPr lang="en-US" sz="2000" i="1"/>
            </a:br>
            <a:r>
              <a:rPr lang="en-US" sz="2000" i="1">
                <a:solidFill>
                  <a:schemeClr val="accent2"/>
                </a:solidFill>
              </a:rPr>
              <a:t>e</a:t>
            </a:r>
            <a:br>
              <a:rPr lang="en-US" sz="2000" i="1">
                <a:solidFill>
                  <a:schemeClr val="accent2"/>
                </a:solidFill>
              </a:rPr>
            </a:br>
            <a:r>
              <a:rPr lang="en-US" sz="2000" i="1">
                <a:solidFill>
                  <a:schemeClr val="accent2"/>
                </a:solidFill>
              </a:rPr>
              <a:t>b</a:t>
            </a:r>
            <a:br>
              <a:rPr lang="en-US" sz="2000" i="1"/>
            </a:br>
            <a:r>
              <a:rPr lang="en-US" sz="2000" i="1">
                <a:solidFill>
                  <a:srgbClr val="0000CC"/>
                </a:solidFill>
              </a:rPr>
              <a:t>d</a:t>
            </a:r>
          </a:p>
        </p:txBody>
      </p:sp>
      <p:sp>
        <p:nvSpPr>
          <p:cNvPr id="225" name="Line 26"/>
          <p:cNvSpPr>
            <a:spLocks noChangeShapeType="1"/>
          </p:cNvSpPr>
          <p:nvPr/>
        </p:nvSpPr>
        <p:spPr bwMode="auto">
          <a:xfrm flipH="1">
            <a:off x="5448302" y="2817813"/>
            <a:ext cx="7937" cy="2195512"/>
          </a:xfrm>
          <a:prstGeom prst="line">
            <a:avLst/>
          </a:prstGeom>
          <a:noFill/>
          <a:ln w="38100">
            <a:solidFill>
              <a:srgbClr val="339966"/>
            </a:solidFill>
            <a:round/>
            <a:headEnd/>
            <a:tailEnd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226" name="Text Box 27"/>
          <p:cNvSpPr txBox="1">
            <a:spLocks noChangeArrowheads="1"/>
          </p:cNvSpPr>
          <p:nvPr/>
        </p:nvSpPr>
        <p:spPr bwMode="auto">
          <a:xfrm>
            <a:off x="5272089" y="4935538"/>
            <a:ext cx="390525" cy="915987"/>
          </a:xfrm>
          <a:prstGeom prst="rect">
            <a:avLst/>
          </a:prstGeom>
          <a:noFill/>
          <a:ln w="25400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sz="2000" i="1"/>
              <a:t>e</a:t>
            </a:r>
            <a:br>
              <a:rPr lang="en-US" sz="2000" i="1"/>
            </a:br>
            <a:r>
              <a:rPr lang="en-US" sz="2000" i="1">
                <a:solidFill>
                  <a:srgbClr val="0000CC"/>
                </a:solidFill>
              </a:rPr>
              <a:t>c</a:t>
            </a:r>
            <a:br>
              <a:rPr lang="en-US" sz="2000" i="1">
                <a:solidFill>
                  <a:srgbClr val="0000CC"/>
                </a:solidFill>
              </a:rPr>
            </a:br>
            <a:r>
              <a:rPr lang="en-US" sz="2000" i="1">
                <a:solidFill>
                  <a:srgbClr val="0000CC"/>
                </a:solidFill>
              </a:rPr>
              <a:t>d</a:t>
            </a:r>
          </a:p>
        </p:txBody>
      </p:sp>
      <p:sp>
        <p:nvSpPr>
          <p:cNvPr id="4150" name="Footer Placeholder 10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Carola Wenk, Computer Science; cwenk@tulane.edu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  <p:bldP spid="114" grpId="0" animBg="1"/>
      <p:bldP spid="115" grpId="0" animBg="1"/>
      <p:bldP spid="116" grpId="0" animBg="1"/>
      <p:bldP spid="117" grpId="0" animBg="1"/>
      <p:bldP spid="118" grpId="0" animBg="1"/>
      <p:bldP spid="119" grpId="0" animBg="1"/>
      <p:bldP spid="120" grpId="0" animBg="1"/>
      <p:bldP spid="121" grpId="0" animBg="1"/>
      <p:bldP spid="122" grpId="0" animBg="1"/>
      <p:bldP spid="123" grpId="0" animBg="1"/>
      <p:bldP spid="198" grpId="0" animBg="1"/>
      <p:bldP spid="199" grpId="0" animBg="1"/>
      <p:bldP spid="200" grpId="0" animBg="1"/>
      <p:bldP spid="201" grpId="0" animBg="1"/>
      <p:bldP spid="202" grpId="0" animBg="1"/>
      <p:bldP spid="203" grpId="0" animBg="1"/>
      <p:bldP spid="204" grpId="0" animBg="1"/>
      <p:bldP spid="205" grpId="0" animBg="1"/>
      <p:bldP spid="206" grpId="0" animBg="1"/>
      <p:bldP spid="207" grpId="0" animBg="1"/>
      <p:bldP spid="208" grpId="0" animBg="1"/>
      <p:bldP spid="209" grpId="0" animBg="1"/>
      <p:bldP spid="210" grpId="0" animBg="1"/>
      <p:bldP spid="211" grpId="0" animBg="1"/>
      <p:bldP spid="212" grpId="0" animBg="1"/>
      <p:bldP spid="213" grpId="0"/>
      <p:bldP spid="214" grpId="0"/>
      <p:bldP spid="215" grpId="0"/>
      <p:bldP spid="216" grpId="0"/>
      <p:bldP spid="217" grpId="0"/>
      <p:bldP spid="218" grpId="0"/>
      <p:bldP spid="219" grpId="0" animBg="1"/>
      <p:bldP spid="220" grpId="0"/>
      <p:bldP spid="221" grpId="0" animBg="1"/>
      <p:bldP spid="222" grpId="0" animBg="1"/>
      <p:bldP spid="223" grpId="0" animBg="1"/>
      <p:bldP spid="224" grpId="0"/>
      <p:bldP spid="225" grpId="0" animBg="1"/>
      <p:bldP spid="22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title"/>
          </p:nvPr>
        </p:nvSpPr>
        <p:spPr>
          <a:xfrm>
            <a:off x="488950" y="152400"/>
            <a:ext cx="8016875" cy="1143000"/>
          </a:xfrm>
        </p:spPr>
        <p:txBody>
          <a:bodyPr/>
          <a:lstStyle/>
          <a:p>
            <a:r>
              <a:rPr lang="de-DE" sz="4000" dirty="0">
                <a:solidFill>
                  <a:schemeClr val="accent2"/>
                </a:solidFill>
              </a:rPr>
              <a:t>Geometric Data Structures</a:t>
            </a:r>
          </a:p>
        </p:txBody>
      </p:sp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-4763" y="2109788"/>
            <a:ext cx="3594101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296" tIns="0" rIns="82296" bIns="90000"/>
          <a:lstStyle/>
          <a:p>
            <a:pPr algn="l">
              <a:lnSpc>
                <a:spcPct val="100000"/>
              </a:lnSpc>
            </a:pPr>
            <a:r>
              <a:rPr lang="en-US" sz="2200"/>
              <a:t>Geometric data structures:</a:t>
            </a:r>
            <a:br>
              <a:rPr lang="en-US" sz="2200"/>
            </a:br>
            <a:r>
              <a:rPr lang="en-US" sz="1800"/>
              <a:t>Range trees for database queries</a:t>
            </a:r>
          </a:p>
        </p:txBody>
      </p:sp>
      <p:sp>
        <p:nvSpPr>
          <p:cNvPr id="5124" name="Footer Placeholder 10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Carola Wenk, Computer Science; cwenk@tulane.edu</a:t>
            </a:r>
          </a:p>
        </p:txBody>
      </p:sp>
      <p:sp>
        <p:nvSpPr>
          <p:cNvPr id="96" name="Oval 5"/>
          <p:cNvSpPr>
            <a:spLocks noChangeArrowheads="1"/>
          </p:cNvSpPr>
          <p:nvPr/>
        </p:nvSpPr>
        <p:spPr bwMode="auto">
          <a:xfrm>
            <a:off x="758825" y="42465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97" name="Oval 6"/>
          <p:cNvSpPr>
            <a:spLocks noChangeArrowheads="1"/>
          </p:cNvSpPr>
          <p:nvPr/>
        </p:nvSpPr>
        <p:spPr bwMode="auto">
          <a:xfrm>
            <a:off x="1254125" y="31416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98" name="Oval 7"/>
          <p:cNvSpPr>
            <a:spLocks noChangeArrowheads="1"/>
          </p:cNvSpPr>
          <p:nvPr/>
        </p:nvSpPr>
        <p:spPr bwMode="auto">
          <a:xfrm>
            <a:off x="1635125" y="39798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99" name="Oval 8"/>
          <p:cNvSpPr>
            <a:spLocks noChangeArrowheads="1"/>
          </p:cNvSpPr>
          <p:nvPr/>
        </p:nvSpPr>
        <p:spPr bwMode="auto">
          <a:xfrm>
            <a:off x="2168525" y="35988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00" name="Oval 9"/>
          <p:cNvSpPr>
            <a:spLocks noChangeArrowheads="1"/>
          </p:cNvSpPr>
          <p:nvPr/>
        </p:nvSpPr>
        <p:spPr bwMode="auto">
          <a:xfrm>
            <a:off x="796925" y="35988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01" name="Oval 10"/>
          <p:cNvSpPr>
            <a:spLocks noChangeArrowheads="1"/>
          </p:cNvSpPr>
          <p:nvPr/>
        </p:nvSpPr>
        <p:spPr bwMode="auto">
          <a:xfrm>
            <a:off x="1787525" y="42084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02" name="Oval 11"/>
          <p:cNvSpPr>
            <a:spLocks noChangeArrowheads="1"/>
          </p:cNvSpPr>
          <p:nvPr/>
        </p:nvSpPr>
        <p:spPr bwMode="auto">
          <a:xfrm>
            <a:off x="2397125" y="41322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03" name="Oval 12"/>
          <p:cNvSpPr>
            <a:spLocks noChangeArrowheads="1"/>
          </p:cNvSpPr>
          <p:nvPr/>
        </p:nvSpPr>
        <p:spPr bwMode="auto">
          <a:xfrm>
            <a:off x="2244725" y="47418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24" name="Oval 13"/>
          <p:cNvSpPr>
            <a:spLocks noChangeArrowheads="1"/>
          </p:cNvSpPr>
          <p:nvPr/>
        </p:nvSpPr>
        <p:spPr bwMode="auto">
          <a:xfrm>
            <a:off x="1254125" y="43608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25" name="Oval 14"/>
          <p:cNvSpPr>
            <a:spLocks noChangeArrowheads="1"/>
          </p:cNvSpPr>
          <p:nvPr/>
        </p:nvSpPr>
        <p:spPr bwMode="auto">
          <a:xfrm>
            <a:off x="1025525" y="46656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26" name="Oval 15"/>
          <p:cNvSpPr>
            <a:spLocks noChangeArrowheads="1"/>
          </p:cNvSpPr>
          <p:nvPr/>
        </p:nvSpPr>
        <p:spPr bwMode="auto">
          <a:xfrm>
            <a:off x="2016125" y="33702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27" name="Oval 16"/>
          <p:cNvSpPr>
            <a:spLocks noChangeArrowheads="1"/>
          </p:cNvSpPr>
          <p:nvPr/>
        </p:nvSpPr>
        <p:spPr bwMode="auto">
          <a:xfrm>
            <a:off x="2397125" y="3294063"/>
            <a:ext cx="76200" cy="76200"/>
          </a:xfrm>
          <a:prstGeom prst="ellipse">
            <a:avLst/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28" name="Line 17"/>
          <p:cNvSpPr>
            <a:spLocks noChangeShapeType="1"/>
          </p:cNvSpPr>
          <p:nvPr/>
        </p:nvSpPr>
        <p:spPr bwMode="auto">
          <a:xfrm flipV="1">
            <a:off x="415925" y="4437063"/>
            <a:ext cx="0" cy="609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sp>
        <p:nvSpPr>
          <p:cNvPr id="129" name="Line 18"/>
          <p:cNvSpPr>
            <a:spLocks noChangeShapeType="1"/>
          </p:cNvSpPr>
          <p:nvPr/>
        </p:nvSpPr>
        <p:spPr bwMode="auto">
          <a:xfrm rot="5400000" flipV="1">
            <a:off x="720725" y="4741863"/>
            <a:ext cx="0" cy="609600"/>
          </a:xfrm>
          <a:prstGeom prst="line">
            <a:avLst/>
          </a:prstGeom>
          <a:noFill/>
          <a:ln w="19050">
            <a:solidFill>
              <a:srgbClr val="000000"/>
            </a:solidFill>
            <a:round/>
            <a:headEnd/>
            <a:tailEnd type="arrow" w="med" len="med"/>
          </a:ln>
          <a:effectLst/>
        </p:spPr>
        <p:txBody>
          <a:bodyPr wrap="none" anchor="ctr"/>
          <a:lstStyle/>
          <a:p>
            <a:pPr eaLnBrk="1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kern="0">
              <a:solidFill>
                <a:sysClr val="windowText" lastClr="000000"/>
              </a:solidFill>
            </a:endParaRPr>
          </a:p>
        </p:txBody>
      </p:sp>
      <p:grpSp>
        <p:nvGrpSpPr>
          <p:cNvPr id="2" name="Group 19"/>
          <p:cNvGrpSpPr>
            <a:grpSpLocks/>
          </p:cNvGrpSpPr>
          <p:nvPr/>
        </p:nvGrpSpPr>
        <p:grpSpPr bwMode="auto">
          <a:xfrm>
            <a:off x="1025525" y="3751263"/>
            <a:ext cx="1066800" cy="762000"/>
            <a:chOff x="4416" y="3168"/>
            <a:chExt cx="672" cy="480"/>
          </a:xfrm>
        </p:grpSpPr>
        <p:sp>
          <p:nvSpPr>
            <p:cNvPr id="131" name="Rectangle 20"/>
            <p:cNvSpPr>
              <a:spLocks noChangeArrowheads="1"/>
            </p:cNvSpPr>
            <p:nvPr/>
          </p:nvSpPr>
          <p:spPr bwMode="auto">
            <a:xfrm>
              <a:off x="4416" y="3168"/>
              <a:ext cx="672" cy="480"/>
            </a:xfrm>
            <a:prstGeom prst="rect">
              <a:avLst/>
            </a:prstGeom>
            <a:solidFill>
              <a:srgbClr val="CCCC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eaLnBrk="1" fontAlgn="auto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lang="en-US" sz="1800" kern="0">
                <a:solidFill>
                  <a:sysClr val="windowText" lastClr="000000"/>
                </a:solidFill>
              </a:endParaRPr>
            </a:p>
          </p:txBody>
        </p:sp>
        <p:grpSp>
          <p:nvGrpSpPr>
            <p:cNvPr id="5277" name="Group 21"/>
            <p:cNvGrpSpPr>
              <a:grpSpLocks/>
            </p:cNvGrpSpPr>
            <p:nvPr/>
          </p:nvGrpSpPr>
          <p:grpSpPr bwMode="auto">
            <a:xfrm>
              <a:off x="4560" y="3312"/>
              <a:ext cx="384" cy="288"/>
              <a:chOff x="4560" y="3312"/>
              <a:chExt cx="384" cy="288"/>
            </a:xfrm>
          </p:grpSpPr>
          <p:sp>
            <p:nvSpPr>
              <p:cNvPr id="133" name="Oval 22"/>
              <p:cNvSpPr>
                <a:spLocks noChangeArrowheads="1"/>
              </p:cNvSpPr>
              <p:nvPr/>
            </p:nvSpPr>
            <p:spPr bwMode="auto">
              <a:xfrm>
                <a:off x="4800" y="3312"/>
                <a:ext cx="48" cy="48"/>
              </a:xfrm>
              <a:prstGeom prst="ellipse">
                <a:avLst/>
              </a:pr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4" name="Oval 23"/>
              <p:cNvSpPr>
                <a:spLocks noChangeArrowheads="1"/>
              </p:cNvSpPr>
              <p:nvPr/>
            </p:nvSpPr>
            <p:spPr bwMode="auto">
              <a:xfrm>
                <a:off x="4896" y="3456"/>
                <a:ext cx="48" cy="48"/>
              </a:xfrm>
              <a:prstGeom prst="ellipse">
                <a:avLst/>
              </a:pr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kern="0">
                  <a:solidFill>
                    <a:sysClr val="windowText" lastClr="000000"/>
                  </a:solidFill>
                </a:endParaRPr>
              </a:p>
            </p:txBody>
          </p:sp>
          <p:sp>
            <p:nvSpPr>
              <p:cNvPr id="135" name="Oval 24"/>
              <p:cNvSpPr>
                <a:spLocks noChangeArrowheads="1"/>
              </p:cNvSpPr>
              <p:nvPr/>
            </p:nvSpPr>
            <p:spPr bwMode="auto">
              <a:xfrm>
                <a:off x="4560" y="3552"/>
                <a:ext cx="48" cy="48"/>
              </a:xfrm>
              <a:prstGeom prst="ellipse">
                <a:avLst/>
              </a:prstGeom>
              <a:solidFill>
                <a:srgbClr val="CC0000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eaLnBrk="1" fontAlgn="auto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lang="en-US" sz="1800" kern="0">
                  <a:solidFill>
                    <a:sysClr val="windowText" lastClr="000000"/>
                  </a:solidFill>
                </a:endParaRPr>
              </a:p>
            </p:txBody>
          </p:sp>
        </p:grpSp>
      </p:grpSp>
      <p:grpSp>
        <p:nvGrpSpPr>
          <p:cNvPr id="4" name="Group 300"/>
          <p:cNvGrpSpPr>
            <a:grpSpLocks/>
          </p:cNvGrpSpPr>
          <p:nvPr/>
        </p:nvGrpSpPr>
        <p:grpSpPr bwMode="auto">
          <a:xfrm>
            <a:off x="2859088" y="2274888"/>
            <a:ext cx="6049962" cy="3586162"/>
            <a:chOff x="608132" y="1347788"/>
            <a:chExt cx="8777288" cy="4818062"/>
          </a:xfrm>
        </p:grpSpPr>
        <p:sp>
          <p:nvSpPr>
            <p:cNvPr id="5141" name="Freeform 2"/>
            <p:cNvSpPr>
              <a:spLocks/>
            </p:cNvSpPr>
            <p:nvPr/>
          </p:nvSpPr>
          <p:spPr bwMode="auto">
            <a:xfrm>
              <a:off x="608132" y="2190750"/>
              <a:ext cx="668338" cy="1289050"/>
            </a:xfrm>
            <a:custGeom>
              <a:avLst/>
              <a:gdLst>
                <a:gd name="T0" fmla="*/ 190 w 421"/>
                <a:gd name="T1" fmla="*/ 722 h 812"/>
                <a:gd name="T2" fmla="*/ 161 w 421"/>
                <a:gd name="T3" fmla="*/ 679 h 812"/>
                <a:gd name="T4" fmla="*/ 26 w 421"/>
                <a:gd name="T5" fmla="*/ 454 h 812"/>
                <a:gd name="T6" fmla="*/ 12 w 421"/>
                <a:gd name="T7" fmla="*/ 286 h 812"/>
                <a:gd name="T8" fmla="*/ 98 w 421"/>
                <a:gd name="T9" fmla="*/ 166 h 812"/>
                <a:gd name="T10" fmla="*/ 242 w 421"/>
                <a:gd name="T11" fmla="*/ 31 h 812"/>
                <a:gd name="T12" fmla="*/ 362 w 421"/>
                <a:gd name="T13" fmla="*/ 26 h 812"/>
                <a:gd name="T14" fmla="*/ 382 w 421"/>
                <a:gd name="T15" fmla="*/ 185 h 812"/>
                <a:gd name="T16" fmla="*/ 367 w 421"/>
                <a:gd name="T17" fmla="*/ 362 h 812"/>
                <a:gd name="T18" fmla="*/ 415 w 421"/>
                <a:gd name="T19" fmla="*/ 622 h 812"/>
                <a:gd name="T20" fmla="*/ 406 w 421"/>
                <a:gd name="T21" fmla="*/ 761 h 812"/>
                <a:gd name="T22" fmla="*/ 329 w 421"/>
                <a:gd name="T23" fmla="*/ 809 h 812"/>
                <a:gd name="T24" fmla="*/ 190 w 421"/>
                <a:gd name="T25" fmla="*/ 722 h 812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421"/>
                <a:gd name="T40" fmla="*/ 0 h 812"/>
                <a:gd name="T41" fmla="*/ 421 w 421"/>
                <a:gd name="T42" fmla="*/ 812 h 812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421" h="812">
                  <a:moveTo>
                    <a:pt x="190" y="722"/>
                  </a:moveTo>
                  <a:cubicBezTo>
                    <a:pt x="162" y="700"/>
                    <a:pt x="188" y="724"/>
                    <a:pt x="161" y="679"/>
                  </a:cubicBezTo>
                  <a:cubicBezTo>
                    <a:pt x="134" y="634"/>
                    <a:pt x="51" y="520"/>
                    <a:pt x="26" y="454"/>
                  </a:cubicBezTo>
                  <a:cubicBezTo>
                    <a:pt x="1" y="388"/>
                    <a:pt x="0" y="334"/>
                    <a:pt x="12" y="286"/>
                  </a:cubicBezTo>
                  <a:cubicBezTo>
                    <a:pt x="24" y="238"/>
                    <a:pt x="60" y="208"/>
                    <a:pt x="98" y="166"/>
                  </a:cubicBezTo>
                  <a:cubicBezTo>
                    <a:pt x="136" y="124"/>
                    <a:pt x="198" y="54"/>
                    <a:pt x="242" y="31"/>
                  </a:cubicBezTo>
                  <a:cubicBezTo>
                    <a:pt x="286" y="8"/>
                    <a:pt x="339" y="0"/>
                    <a:pt x="362" y="26"/>
                  </a:cubicBezTo>
                  <a:cubicBezTo>
                    <a:pt x="385" y="52"/>
                    <a:pt x="381" y="129"/>
                    <a:pt x="382" y="185"/>
                  </a:cubicBezTo>
                  <a:cubicBezTo>
                    <a:pt x="383" y="241"/>
                    <a:pt x="362" y="289"/>
                    <a:pt x="367" y="362"/>
                  </a:cubicBezTo>
                  <a:cubicBezTo>
                    <a:pt x="372" y="435"/>
                    <a:pt x="409" y="556"/>
                    <a:pt x="415" y="622"/>
                  </a:cubicBezTo>
                  <a:cubicBezTo>
                    <a:pt x="421" y="688"/>
                    <a:pt x="420" y="730"/>
                    <a:pt x="406" y="761"/>
                  </a:cubicBezTo>
                  <a:cubicBezTo>
                    <a:pt x="392" y="792"/>
                    <a:pt x="364" y="812"/>
                    <a:pt x="329" y="809"/>
                  </a:cubicBezTo>
                  <a:cubicBezTo>
                    <a:pt x="294" y="806"/>
                    <a:pt x="218" y="744"/>
                    <a:pt x="190" y="722"/>
                  </a:cubicBezTo>
                  <a:close/>
                </a:path>
              </a:pathLst>
            </a:custGeom>
            <a:solidFill>
              <a:srgbClr val="CC99FF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42" name="Freeform 3"/>
            <p:cNvSpPr>
              <a:spLocks/>
            </p:cNvSpPr>
            <p:nvPr/>
          </p:nvSpPr>
          <p:spPr bwMode="auto">
            <a:xfrm>
              <a:off x="1354257" y="1860550"/>
              <a:ext cx="647700" cy="1068388"/>
            </a:xfrm>
            <a:custGeom>
              <a:avLst/>
              <a:gdLst>
                <a:gd name="T0" fmla="*/ 36 w 408"/>
                <a:gd name="T1" fmla="*/ 489 h 673"/>
                <a:gd name="T2" fmla="*/ 3 w 408"/>
                <a:gd name="T3" fmla="*/ 263 h 673"/>
                <a:gd name="T4" fmla="*/ 51 w 408"/>
                <a:gd name="T5" fmla="*/ 153 h 673"/>
                <a:gd name="T6" fmla="*/ 219 w 408"/>
                <a:gd name="T7" fmla="*/ 33 h 673"/>
                <a:gd name="T8" fmla="*/ 324 w 408"/>
                <a:gd name="T9" fmla="*/ 28 h 673"/>
                <a:gd name="T10" fmla="*/ 396 w 408"/>
                <a:gd name="T11" fmla="*/ 201 h 673"/>
                <a:gd name="T12" fmla="*/ 396 w 408"/>
                <a:gd name="T13" fmla="*/ 412 h 673"/>
                <a:gd name="T14" fmla="*/ 377 w 408"/>
                <a:gd name="T15" fmla="*/ 566 h 673"/>
                <a:gd name="T16" fmla="*/ 329 w 408"/>
                <a:gd name="T17" fmla="*/ 666 h 673"/>
                <a:gd name="T18" fmla="*/ 171 w 408"/>
                <a:gd name="T19" fmla="*/ 609 h 673"/>
                <a:gd name="T20" fmla="*/ 75 w 408"/>
                <a:gd name="T21" fmla="*/ 508 h 673"/>
                <a:gd name="T22" fmla="*/ 36 w 408"/>
                <a:gd name="T23" fmla="*/ 489 h 673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08"/>
                <a:gd name="T37" fmla="*/ 0 h 673"/>
                <a:gd name="T38" fmla="*/ 408 w 408"/>
                <a:gd name="T39" fmla="*/ 673 h 673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08" h="673">
                  <a:moveTo>
                    <a:pt x="36" y="489"/>
                  </a:moveTo>
                  <a:cubicBezTo>
                    <a:pt x="24" y="448"/>
                    <a:pt x="0" y="319"/>
                    <a:pt x="3" y="263"/>
                  </a:cubicBezTo>
                  <a:cubicBezTo>
                    <a:pt x="6" y="207"/>
                    <a:pt x="15" y="191"/>
                    <a:pt x="51" y="153"/>
                  </a:cubicBezTo>
                  <a:cubicBezTo>
                    <a:pt x="87" y="115"/>
                    <a:pt x="174" y="54"/>
                    <a:pt x="219" y="33"/>
                  </a:cubicBezTo>
                  <a:cubicBezTo>
                    <a:pt x="264" y="12"/>
                    <a:pt x="295" y="0"/>
                    <a:pt x="324" y="28"/>
                  </a:cubicBezTo>
                  <a:cubicBezTo>
                    <a:pt x="353" y="56"/>
                    <a:pt x="384" y="137"/>
                    <a:pt x="396" y="201"/>
                  </a:cubicBezTo>
                  <a:cubicBezTo>
                    <a:pt x="408" y="265"/>
                    <a:pt x="399" y="351"/>
                    <a:pt x="396" y="412"/>
                  </a:cubicBezTo>
                  <a:cubicBezTo>
                    <a:pt x="393" y="473"/>
                    <a:pt x="388" y="524"/>
                    <a:pt x="377" y="566"/>
                  </a:cubicBezTo>
                  <a:cubicBezTo>
                    <a:pt x="366" y="608"/>
                    <a:pt x="363" y="659"/>
                    <a:pt x="329" y="666"/>
                  </a:cubicBezTo>
                  <a:cubicBezTo>
                    <a:pt x="295" y="673"/>
                    <a:pt x="213" y="635"/>
                    <a:pt x="171" y="609"/>
                  </a:cubicBezTo>
                  <a:cubicBezTo>
                    <a:pt x="129" y="583"/>
                    <a:pt x="95" y="531"/>
                    <a:pt x="75" y="508"/>
                  </a:cubicBezTo>
                  <a:cubicBezTo>
                    <a:pt x="55" y="485"/>
                    <a:pt x="48" y="530"/>
                    <a:pt x="36" y="489"/>
                  </a:cubicBezTo>
                  <a:close/>
                </a:path>
              </a:pathLst>
            </a:custGeom>
            <a:solidFill>
              <a:srgbClr val="FFFF99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43" name="Freeform 4"/>
            <p:cNvSpPr>
              <a:spLocks/>
            </p:cNvSpPr>
            <p:nvPr/>
          </p:nvSpPr>
          <p:spPr bwMode="auto">
            <a:xfrm>
              <a:off x="2035295" y="2011363"/>
              <a:ext cx="690562" cy="1711325"/>
            </a:xfrm>
            <a:custGeom>
              <a:avLst/>
              <a:gdLst>
                <a:gd name="T0" fmla="*/ 11 w 435"/>
                <a:gd name="T1" fmla="*/ 567 h 1078"/>
                <a:gd name="T2" fmla="*/ 11 w 435"/>
                <a:gd name="T3" fmla="*/ 519 h 1078"/>
                <a:gd name="T4" fmla="*/ 73 w 435"/>
                <a:gd name="T5" fmla="*/ 355 h 1078"/>
                <a:gd name="T6" fmla="*/ 174 w 435"/>
                <a:gd name="T7" fmla="*/ 178 h 1078"/>
                <a:gd name="T8" fmla="*/ 222 w 435"/>
                <a:gd name="T9" fmla="*/ 53 h 1078"/>
                <a:gd name="T10" fmla="*/ 323 w 435"/>
                <a:gd name="T11" fmla="*/ 5 h 1078"/>
                <a:gd name="T12" fmla="*/ 375 w 435"/>
                <a:gd name="T13" fmla="*/ 82 h 1078"/>
                <a:gd name="T14" fmla="*/ 414 w 435"/>
                <a:gd name="T15" fmla="*/ 293 h 1078"/>
                <a:gd name="T16" fmla="*/ 395 w 435"/>
                <a:gd name="T17" fmla="*/ 485 h 1078"/>
                <a:gd name="T18" fmla="*/ 399 w 435"/>
                <a:gd name="T19" fmla="*/ 667 h 1078"/>
                <a:gd name="T20" fmla="*/ 414 w 435"/>
                <a:gd name="T21" fmla="*/ 850 h 1078"/>
                <a:gd name="T22" fmla="*/ 419 w 435"/>
                <a:gd name="T23" fmla="*/ 979 h 1078"/>
                <a:gd name="T24" fmla="*/ 318 w 435"/>
                <a:gd name="T25" fmla="*/ 1066 h 1078"/>
                <a:gd name="T26" fmla="*/ 121 w 435"/>
                <a:gd name="T27" fmla="*/ 907 h 1078"/>
                <a:gd name="T28" fmla="*/ 78 w 435"/>
                <a:gd name="T29" fmla="*/ 677 h 1078"/>
                <a:gd name="T30" fmla="*/ 11 w 435"/>
                <a:gd name="T31" fmla="*/ 567 h 1078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435"/>
                <a:gd name="T49" fmla="*/ 0 h 1078"/>
                <a:gd name="T50" fmla="*/ 435 w 435"/>
                <a:gd name="T51" fmla="*/ 1078 h 1078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435" h="1078">
                  <a:moveTo>
                    <a:pt x="11" y="567"/>
                  </a:moveTo>
                  <a:cubicBezTo>
                    <a:pt x="0" y="541"/>
                    <a:pt x="1" y="554"/>
                    <a:pt x="11" y="519"/>
                  </a:cubicBezTo>
                  <a:cubicBezTo>
                    <a:pt x="21" y="484"/>
                    <a:pt x="46" y="412"/>
                    <a:pt x="73" y="355"/>
                  </a:cubicBezTo>
                  <a:cubicBezTo>
                    <a:pt x="100" y="298"/>
                    <a:pt x="149" y="228"/>
                    <a:pt x="174" y="178"/>
                  </a:cubicBezTo>
                  <a:cubicBezTo>
                    <a:pt x="199" y="128"/>
                    <a:pt x="197" y="82"/>
                    <a:pt x="222" y="53"/>
                  </a:cubicBezTo>
                  <a:cubicBezTo>
                    <a:pt x="247" y="24"/>
                    <a:pt x="298" y="0"/>
                    <a:pt x="323" y="5"/>
                  </a:cubicBezTo>
                  <a:cubicBezTo>
                    <a:pt x="348" y="10"/>
                    <a:pt x="360" y="34"/>
                    <a:pt x="375" y="82"/>
                  </a:cubicBezTo>
                  <a:cubicBezTo>
                    <a:pt x="390" y="130"/>
                    <a:pt x="411" y="226"/>
                    <a:pt x="414" y="293"/>
                  </a:cubicBezTo>
                  <a:cubicBezTo>
                    <a:pt x="417" y="360"/>
                    <a:pt x="397" y="423"/>
                    <a:pt x="395" y="485"/>
                  </a:cubicBezTo>
                  <a:cubicBezTo>
                    <a:pt x="393" y="547"/>
                    <a:pt x="396" y="606"/>
                    <a:pt x="399" y="667"/>
                  </a:cubicBezTo>
                  <a:cubicBezTo>
                    <a:pt x="402" y="728"/>
                    <a:pt x="411" y="798"/>
                    <a:pt x="414" y="850"/>
                  </a:cubicBezTo>
                  <a:cubicBezTo>
                    <a:pt x="417" y="902"/>
                    <a:pt x="435" y="943"/>
                    <a:pt x="419" y="979"/>
                  </a:cubicBezTo>
                  <a:cubicBezTo>
                    <a:pt x="403" y="1015"/>
                    <a:pt x="368" y="1078"/>
                    <a:pt x="318" y="1066"/>
                  </a:cubicBezTo>
                  <a:cubicBezTo>
                    <a:pt x="268" y="1054"/>
                    <a:pt x="161" y="972"/>
                    <a:pt x="121" y="907"/>
                  </a:cubicBezTo>
                  <a:cubicBezTo>
                    <a:pt x="81" y="842"/>
                    <a:pt x="94" y="733"/>
                    <a:pt x="78" y="677"/>
                  </a:cubicBezTo>
                  <a:cubicBezTo>
                    <a:pt x="62" y="621"/>
                    <a:pt x="22" y="593"/>
                    <a:pt x="11" y="567"/>
                  </a:cubicBezTo>
                  <a:close/>
                </a:path>
              </a:pathLst>
            </a:custGeom>
            <a:solidFill>
              <a:srgbClr val="FFCC99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44" name="Freeform 5"/>
            <p:cNvSpPr>
              <a:spLocks/>
            </p:cNvSpPr>
            <p:nvPr/>
          </p:nvSpPr>
          <p:spPr bwMode="auto">
            <a:xfrm>
              <a:off x="8451970" y="2255838"/>
              <a:ext cx="933450" cy="1285875"/>
            </a:xfrm>
            <a:custGeom>
              <a:avLst/>
              <a:gdLst>
                <a:gd name="T0" fmla="*/ 15 w 588"/>
                <a:gd name="T1" fmla="*/ 744 h 810"/>
                <a:gd name="T2" fmla="*/ 25 w 588"/>
                <a:gd name="T3" fmla="*/ 369 h 810"/>
                <a:gd name="T4" fmla="*/ 10 w 588"/>
                <a:gd name="T5" fmla="*/ 173 h 810"/>
                <a:gd name="T6" fmla="*/ 87 w 588"/>
                <a:gd name="T7" fmla="*/ 14 h 810"/>
                <a:gd name="T8" fmla="*/ 250 w 588"/>
                <a:gd name="T9" fmla="*/ 91 h 810"/>
                <a:gd name="T10" fmla="*/ 370 w 588"/>
                <a:gd name="T11" fmla="*/ 206 h 810"/>
                <a:gd name="T12" fmla="*/ 466 w 588"/>
                <a:gd name="T13" fmla="*/ 312 h 810"/>
                <a:gd name="T14" fmla="*/ 567 w 588"/>
                <a:gd name="T15" fmla="*/ 427 h 810"/>
                <a:gd name="T16" fmla="*/ 586 w 588"/>
                <a:gd name="T17" fmla="*/ 537 h 810"/>
                <a:gd name="T18" fmla="*/ 553 w 588"/>
                <a:gd name="T19" fmla="*/ 609 h 810"/>
                <a:gd name="T20" fmla="*/ 413 w 588"/>
                <a:gd name="T21" fmla="*/ 672 h 810"/>
                <a:gd name="T22" fmla="*/ 265 w 588"/>
                <a:gd name="T23" fmla="*/ 739 h 810"/>
                <a:gd name="T24" fmla="*/ 97 w 588"/>
                <a:gd name="T25" fmla="*/ 787 h 810"/>
                <a:gd name="T26" fmla="*/ 44 w 588"/>
                <a:gd name="T27" fmla="*/ 768 h 810"/>
                <a:gd name="T28" fmla="*/ 15 w 588"/>
                <a:gd name="T29" fmla="*/ 744 h 810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588"/>
                <a:gd name="T46" fmla="*/ 0 h 810"/>
                <a:gd name="T47" fmla="*/ 588 w 588"/>
                <a:gd name="T48" fmla="*/ 810 h 810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588" h="810">
                  <a:moveTo>
                    <a:pt x="15" y="744"/>
                  </a:moveTo>
                  <a:cubicBezTo>
                    <a:pt x="12" y="678"/>
                    <a:pt x="26" y="464"/>
                    <a:pt x="25" y="369"/>
                  </a:cubicBezTo>
                  <a:cubicBezTo>
                    <a:pt x="24" y="274"/>
                    <a:pt x="0" y="232"/>
                    <a:pt x="10" y="173"/>
                  </a:cubicBezTo>
                  <a:cubicBezTo>
                    <a:pt x="20" y="114"/>
                    <a:pt x="47" y="28"/>
                    <a:pt x="87" y="14"/>
                  </a:cubicBezTo>
                  <a:cubicBezTo>
                    <a:pt x="127" y="0"/>
                    <a:pt x="203" y="59"/>
                    <a:pt x="250" y="91"/>
                  </a:cubicBezTo>
                  <a:cubicBezTo>
                    <a:pt x="297" y="123"/>
                    <a:pt x="334" y="169"/>
                    <a:pt x="370" y="206"/>
                  </a:cubicBezTo>
                  <a:cubicBezTo>
                    <a:pt x="406" y="243"/>
                    <a:pt x="433" y="275"/>
                    <a:pt x="466" y="312"/>
                  </a:cubicBezTo>
                  <a:cubicBezTo>
                    <a:pt x="499" y="349"/>
                    <a:pt x="547" y="389"/>
                    <a:pt x="567" y="427"/>
                  </a:cubicBezTo>
                  <a:cubicBezTo>
                    <a:pt x="587" y="465"/>
                    <a:pt x="588" y="507"/>
                    <a:pt x="586" y="537"/>
                  </a:cubicBezTo>
                  <a:cubicBezTo>
                    <a:pt x="584" y="567"/>
                    <a:pt x="582" y="587"/>
                    <a:pt x="553" y="609"/>
                  </a:cubicBezTo>
                  <a:cubicBezTo>
                    <a:pt x="524" y="631"/>
                    <a:pt x="461" y="650"/>
                    <a:pt x="413" y="672"/>
                  </a:cubicBezTo>
                  <a:cubicBezTo>
                    <a:pt x="365" y="694"/>
                    <a:pt x="318" y="720"/>
                    <a:pt x="265" y="739"/>
                  </a:cubicBezTo>
                  <a:cubicBezTo>
                    <a:pt x="212" y="758"/>
                    <a:pt x="134" y="782"/>
                    <a:pt x="97" y="787"/>
                  </a:cubicBezTo>
                  <a:cubicBezTo>
                    <a:pt x="60" y="792"/>
                    <a:pt x="55" y="775"/>
                    <a:pt x="44" y="768"/>
                  </a:cubicBezTo>
                  <a:cubicBezTo>
                    <a:pt x="33" y="761"/>
                    <a:pt x="18" y="810"/>
                    <a:pt x="15" y="744"/>
                  </a:cubicBezTo>
                  <a:close/>
                </a:path>
              </a:pathLst>
            </a:custGeom>
            <a:solidFill>
              <a:srgbClr val="99CCFF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45" name="Freeform 6"/>
            <p:cNvSpPr>
              <a:spLocks/>
            </p:cNvSpPr>
            <p:nvPr/>
          </p:nvSpPr>
          <p:spPr bwMode="auto">
            <a:xfrm>
              <a:off x="7323257" y="1744663"/>
              <a:ext cx="1027113" cy="1970087"/>
            </a:xfrm>
            <a:custGeom>
              <a:avLst/>
              <a:gdLst>
                <a:gd name="T0" fmla="*/ 83 w 647"/>
                <a:gd name="T1" fmla="*/ 5 h 1241"/>
                <a:gd name="T2" fmla="*/ 270 w 647"/>
                <a:gd name="T3" fmla="*/ 39 h 1241"/>
                <a:gd name="T4" fmla="*/ 395 w 647"/>
                <a:gd name="T5" fmla="*/ 67 h 1241"/>
                <a:gd name="T6" fmla="*/ 486 w 647"/>
                <a:gd name="T7" fmla="*/ 154 h 1241"/>
                <a:gd name="T8" fmla="*/ 524 w 647"/>
                <a:gd name="T9" fmla="*/ 283 h 1241"/>
                <a:gd name="T10" fmla="*/ 572 w 647"/>
                <a:gd name="T11" fmla="*/ 403 h 1241"/>
                <a:gd name="T12" fmla="*/ 620 w 647"/>
                <a:gd name="T13" fmla="*/ 495 h 1241"/>
                <a:gd name="T14" fmla="*/ 630 w 647"/>
                <a:gd name="T15" fmla="*/ 605 h 1241"/>
                <a:gd name="T16" fmla="*/ 520 w 647"/>
                <a:gd name="T17" fmla="*/ 787 h 1241"/>
                <a:gd name="T18" fmla="*/ 481 w 647"/>
                <a:gd name="T19" fmla="*/ 903 h 1241"/>
                <a:gd name="T20" fmla="*/ 424 w 647"/>
                <a:gd name="T21" fmla="*/ 1042 h 1241"/>
                <a:gd name="T22" fmla="*/ 337 w 647"/>
                <a:gd name="T23" fmla="*/ 1162 h 1241"/>
                <a:gd name="T24" fmla="*/ 203 w 647"/>
                <a:gd name="T25" fmla="*/ 1234 h 1241"/>
                <a:gd name="T26" fmla="*/ 83 w 647"/>
                <a:gd name="T27" fmla="*/ 1205 h 1241"/>
                <a:gd name="T28" fmla="*/ 64 w 647"/>
                <a:gd name="T29" fmla="*/ 1047 h 1241"/>
                <a:gd name="T30" fmla="*/ 68 w 647"/>
                <a:gd name="T31" fmla="*/ 850 h 1241"/>
                <a:gd name="T32" fmla="*/ 49 w 647"/>
                <a:gd name="T33" fmla="*/ 706 h 1241"/>
                <a:gd name="T34" fmla="*/ 20 w 647"/>
                <a:gd name="T35" fmla="*/ 485 h 1241"/>
                <a:gd name="T36" fmla="*/ 6 w 647"/>
                <a:gd name="T37" fmla="*/ 322 h 1241"/>
                <a:gd name="T38" fmla="*/ 1 w 647"/>
                <a:gd name="T39" fmla="*/ 159 h 1241"/>
                <a:gd name="T40" fmla="*/ 11 w 647"/>
                <a:gd name="T41" fmla="*/ 53 h 1241"/>
                <a:gd name="T42" fmla="*/ 49 w 647"/>
                <a:gd name="T43" fmla="*/ 10 h 1241"/>
                <a:gd name="T44" fmla="*/ 83 w 647"/>
                <a:gd name="T45" fmla="*/ 5 h 1241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647"/>
                <a:gd name="T70" fmla="*/ 0 h 1241"/>
                <a:gd name="T71" fmla="*/ 647 w 647"/>
                <a:gd name="T72" fmla="*/ 1241 h 1241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647" h="1241">
                  <a:moveTo>
                    <a:pt x="83" y="5"/>
                  </a:moveTo>
                  <a:cubicBezTo>
                    <a:pt x="120" y="10"/>
                    <a:pt x="218" y="29"/>
                    <a:pt x="270" y="39"/>
                  </a:cubicBezTo>
                  <a:cubicBezTo>
                    <a:pt x="322" y="49"/>
                    <a:pt x="359" y="48"/>
                    <a:pt x="395" y="67"/>
                  </a:cubicBezTo>
                  <a:cubicBezTo>
                    <a:pt x="431" y="86"/>
                    <a:pt x="464" y="118"/>
                    <a:pt x="486" y="154"/>
                  </a:cubicBezTo>
                  <a:cubicBezTo>
                    <a:pt x="508" y="190"/>
                    <a:pt x="510" y="241"/>
                    <a:pt x="524" y="283"/>
                  </a:cubicBezTo>
                  <a:cubicBezTo>
                    <a:pt x="538" y="325"/>
                    <a:pt x="556" y="368"/>
                    <a:pt x="572" y="403"/>
                  </a:cubicBezTo>
                  <a:cubicBezTo>
                    <a:pt x="588" y="438"/>
                    <a:pt x="610" y="461"/>
                    <a:pt x="620" y="495"/>
                  </a:cubicBezTo>
                  <a:cubicBezTo>
                    <a:pt x="630" y="529"/>
                    <a:pt x="647" y="556"/>
                    <a:pt x="630" y="605"/>
                  </a:cubicBezTo>
                  <a:cubicBezTo>
                    <a:pt x="613" y="654"/>
                    <a:pt x="545" y="737"/>
                    <a:pt x="520" y="787"/>
                  </a:cubicBezTo>
                  <a:cubicBezTo>
                    <a:pt x="495" y="837"/>
                    <a:pt x="497" y="861"/>
                    <a:pt x="481" y="903"/>
                  </a:cubicBezTo>
                  <a:cubicBezTo>
                    <a:pt x="465" y="945"/>
                    <a:pt x="448" y="999"/>
                    <a:pt x="424" y="1042"/>
                  </a:cubicBezTo>
                  <a:cubicBezTo>
                    <a:pt x="400" y="1085"/>
                    <a:pt x="374" y="1130"/>
                    <a:pt x="337" y="1162"/>
                  </a:cubicBezTo>
                  <a:cubicBezTo>
                    <a:pt x="300" y="1194"/>
                    <a:pt x="245" y="1227"/>
                    <a:pt x="203" y="1234"/>
                  </a:cubicBezTo>
                  <a:cubicBezTo>
                    <a:pt x="161" y="1241"/>
                    <a:pt x="106" y="1236"/>
                    <a:pt x="83" y="1205"/>
                  </a:cubicBezTo>
                  <a:cubicBezTo>
                    <a:pt x="60" y="1174"/>
                    <a:pt x="66" y="1106"/>
                    <a:pt x="64" y="1047"/>
                  </a:cubicBezTo>
                  <a:cubicBezTo>
                    <a:pt x="62" y="988"/>
                    <a:pt x="70" y="907"/>
                    <a:pt x="68" y="850"/>
                  </a:cubicBezTo>
                  <a:cubicBezTo>
                    <a:pt x="66" y="793"/>
                    <a:pt x="57" y="767"/>
                    <a:pt x="49" y="706"/>
                  </a:cubicBezTo>
                  <a:cubicBezTo>
                    <a:pt x="41" y="645"/>
                    <a:pt x="27" y="549"/>
                    <a:pt x="20" y="485"/>
                  </a:cubicBezTo>
                  <a:cubicBezTo>
                    <a:pt x="13" y="421"/>
                    <a:pt x="9" y="376"/>
                    <a:pt x="6" y="322"/>
                  </a:cubicBezTo>
                  <a:cubicBezTo>
                    <a:pt x="3" y="268"/>
                    <a:pt x="0" y="204"/>
                    <a:pt x="1" y="159"/>
                  </a:cubicBezTo>
                  <a:cubicBezTo>
                    <a:pt x="2" y="114"/>
                    <a:pt x="3" y="78"/>
                    <a:pt x="11" y="53"/>
                  </a:cubicBezTo>
                  <a:cubicBezTo>
                    <a:pt x="19" y="28"/>
                    <a:pt x="37" y="18"/>
                    <a:pt x="49" y="10"/>
                  </a:cubicBezTo>
                  <a:cubicBezTo>
                    <a:pt x="61" y="2"/>
                    <a:pt x="46" y="0"/>
                    <a:pt x="83" y="5"/>
                  </a:cubicBezTo>
                  <a:close/>
                </a:path>
              </a:pathLst>
            </a:custGeom>
            <a:solidFill>
              <a:srgbClr val="CCFFCC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46" name="Freeform 7"/>
            <p:cNvSpPr>
              <a:spLocks/>
            </p:cNvSpPr>
            <p:nvPr/>
          </p:nvSpPr>
          <p:spPr bwMode="auto">
            <a:xfrm>
              <a:off x="5923082" y="1746250"/>
              <a:ext cx="1344613" cy="1957388"/>
            </a:xfrm>
            <a:custGeom>
              <a:avLst/>
              <a:gdLst>
                <a:gd name="T0" fmla="*/ 43 w 847"/>
                <a:gd name="T1" fmla="*/ 9 h 1233"/>
                <a:gd name="T2" fmla="*/ 283 w 847"/>
                <a:gd name="T3" fmla="*/ 14 h 1233"/>
                <a:gd name="T4" fmla="*/ 466 w 847"/>
                <a:gd name="T5" fmla="*/ 90 h 1233"/>
                <a:gd name="T6" fmla="*/ 576 w 847"/>
                <a:gd name="T7" fmla="*/ 153 h 1233"/>
                <a:gd name="T8" fmla="*/ 667 w 847"/>
                <a:gd name="T9" fmla="*/ 244 h 1233"/>
                <a:gd name="T10" fmla="*/ 739 w 847"/>
                <a:gd name="T11" fmla="*/ 364 h 1233"/>
                <a:gd name="T12" fmla="*/ 792 w 847"/>
                <a:gd name="T13" fmla="*/ 474 h 1233"/>
                <a:gd name="T14" fmla="*/ 835 w 847"/>
                <a:gd name="T15" fmla="*/ 561 h 1233"/>
                <a:gd name="T16" fmla="*/ 840 w 847"/>
                <a:gd name="T17" fmla="*/ 633 h 1233"/>
                <a:gd name="T18" fmla="*/ 840 w 847"/>
                <a:gd name="T19" fmla="*/ 734 h 1233"/>
                <a:gd name="T20" fmla="*/ 797 w 847"/>
                <a:gd name="T21" fmla="*/ 906 h 1233"/>
                <a:gd name="T22" fmla="*/ 734 w 847"/>
                <a:gd name="T23" fmla="*/ 1007 h 1233"/>
                <a:gd name="T24" fmla="*/ 624 w 847"/>
                <a:gd name="T25" fmla="*/ 1122 h 1233"/>
                <a:gd name="T26" fmla="*/ 456 w 847"/>
                <a:gd name="T27" fmla="*/ 1190 h 1233"/>
                <a:gd name="T28" fmla="*/ 250 w 847"/>
                <a:gd name="T29" fmla="*/ 1233 h 1233"/>
                <a:gd name="T30" fmla="*/ 120 w 847"/>
                <a:gd name="T31" fmla="*/ 1190 h 1233"/>
                <a:gd name="T32" fmla="*/ 34 w 847"/>
                <a:gd name="T33" fmla="*/ 1074 h 1233"/>
                <a:gd name="T34" fmla="*/ 14 w 847"/>
                <a:gd name="T35" fmla="*/ 892 h 1233"/>
                <a:gd name="T36" fmla="*/ 14 w 847"/>
                <a:gd name="T37" fmla="*/ 734 h 1233"/>
                <a:gd name="T38" fmla="*/ 24 w 847"/>
                <a:gd name="T39" fmla="*/ 546 h 1233"/>
                <a:gd name="T40" fmla="*/ 10 w 847"/>
                <a:gd name="T41" fmla="*/ 402 h 1233"/>
                <a:gd name="T42" fmla="*/ 14 w 847"/>
                <a:gd name="T43" fmla="*/ 254 h 1233"/>
                <a:gd name="T44" fmla="*/ 24 w 847"/>
                <a:gd name="T45" fmla="*/ 148 h 1233"/>
                <a:gd name="T46" fmla="*/ 24 w 847"/>
                <a:gd name="T47" fmla="*/ 62 h 1233"/>
                <a:gd name="T48" fmla="*/ 43 w 847"/>
                <a:gd name="T49" fmla="*/ 9 h 1233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847"/>
                <a:gd name="T76" fmla="*/ 0 h 1233"/>
                <a:gd name="T77" fmla="*/ 847 w 847"/>
                <a:gd name="T78" fmla="*/ 1233 h 1233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847" h="1233">
                  <a:moveTo>
                    <a:pt x="43" y="9"/>
                  </a:moveTo>
                  <a:cubicBezTo>
                    <a:pt x="86" y="1"/>
                    <a:pt x="212" y="0"/>
                    <a:pt x="283" y="14"/>
                  </a:cubicBezTo>
                  <a:cubicBezTo>
                    <a:pt x="354" y="28"/>
                    <a:pt x="417" y="67"/>
                    <a:pt x="466" y="90"/>
                  </a:cubicBezTo>
                  <a:cubicBezTo>
                    <a:pt x="515" y="113"/>
                    <a:pt x="542" y="127"/>
                    <a:pt x="576" y="153"/>
                  </a:cubicBezTo>
                  <a:cubicBezTo>
                    <a:pt x="610" y="179"/>
                    <a:pt x="640" y="209"/>
                    <a:pt x="667" y="244"/>
                  </a:cubicBezTo>
                  <a:cubicBezTo>
                    <a:pt x="694" y="279"/>
                    <a:pt x="718" y="326"/>
                    <a:pt x="739" y="364"/>
                  </a:cubicBezTo>
                  <a:cubicBezTo>
                    <a:pt x="760" y="402"/>
                    <a:pt x="776" y="441"/>
                    <a:pt x="792" y="474"/>
                  </a:cubicBezTo>
                  <a:cubicBezTo>
                    <a:pt x="808" y="507"/>
                    <a:pt x="827" y="535"/>
                    <a:pt x="835" y="561"/>
                  </a:cubicBezTo>
                  <a:cubicBezTo>
                    <a:pt x="843" y="587"/>
                    <a:pt x="839" y="604"/>
                    <a:pt x="840" y="633"/>
                  </a:cubicBezTo>
                  <a:cubicBezTo>
                    <a:pt x="841" y="662"/>
                    <a:pt x="847" y="689"/>
                    <a:pt x="840" y="734"/>
                  </a:cubicBezTo>
                  <a:cubicBezTo>
                    <a:pt x="833" y="779"/>
                    <a:pt x="815" y="861"/>
                    <a:pt x="797" y="906"/>
                  </a:cubicBezTo>
                  <a:cubicBezTo>
                    <a:pt x="779" y="951"/>
                    <a:pt x="763" y="971"/>
                    <a:pt x="734" y="1007"/>
                  </a:cubicBezTo>
                  <a:cubicBezTo>
                    <a:pt x="705" y="1043"/>
                    <a:pt x="670" y="1092"/>
                    <a:pt x="624" y="1122"/>
                  </a:cubicBezTo>
                  <a:cubicBezTo>
                    <a:pt x="578" y="1152"/>
                    <a:pt x="518" y="1171"/>
                    <a:pt x="456" y="1190"/>
                  </a:cubicBezTo>
                  <a:cubicBezTo>
                    <a:pt x="394" y="1209"/>
                    <a:pt x="306" y="1233"/>
                    <a:pt x="250" y="1233"/>
                  </a:cubicBezTo>
                  <a:cubicBezTo>
                    <a:pt x="194" y="1233"/>
                    <a:pt x="156" y="1216"/>
                    <a:pt x="120" y="1190"/>
                  </a:cubicBezTo>
                  <a:cubicBezTo>
                    <a:pt x="84" y="1164"/>
                    <a:pt x="52" y="1124"/>
                    <a:pt x="34" y="1074"/>
                  </a:cubicBezTo>
                  <a:cubicBezTo>
                    <a:pt x="16" y="1024"/>
                    <a:pt x="17" y="949"/>
                    <a:pt x="14" y="892"/>
                  </a:cubicBezTo>
                  <a:cubicBezTo>
                    <a:pt x="11" y="835"/>
                    <a:pt x="12" y="792"/>
                    <a:pt x="14" y="734"/>
                  </a:cubicBezTo>
                  <a:cubicBezTo>
                    <a:pt x="16" y="676"/>
                    <a:pt x="25" y="601"/>
                    <a:pt x="24" y="546"/>
                  </a:cubicBezTo>
                  <a:cubicBezTo>
                    <a:pt x="23" y="491"/>
                    <a:pt x="12" y="451"/>
                    <a:pt x="10" y="402"/>
                  </a:cubicBezTo>
                  <a:cubicBezTo>
                    <a:pt x="8" y="353"/>
                    <a:pt x="12" y="296"/>
                    <a:pt x="14" y="254"/>
                  </a:cubicBezTo>
                  <a:cubicBezTo>
                    <a:pt x="16" y="212"/>
                    <a:pt x="22" y="180"/>
                    <a:pt x="24" y="148"/>
                  </a:cubicBezTo>
                  <a:cubicBezTo>
                    <a:pt x="26" y="116"/>
                    <a:pt x="20" y="84"/>
                    <a:pt x="24" y="62"/>
                  </a:cubicBezTo>
                  <a:cubicBezTo>
                    <a:pt x="28" y="40"/>
                    <a:pt x="0" y="17"/>
                    <a:pt x="43" y="9"/>
                  </a:cubicBezTo>
                  <a:close/>
                </a:path>
              </a:pathLst>
            </a:custGeom>
            <a:solidFill>
              <a:srgbClr val="FF99CC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47" name="Freeform 8"/>
            <p:cNvSpPr>
              <a:spLocks/>
            </p:cNvSpPr>
            <p:nvPr/>
          </p:nvSpPr>
          <p:spPr bwMode="auto">
            <a:xfrm>
              <a:off x="2849682" y="4048125"/>
              <a:ext cx="3028950" cy="1554163"/>
            </a:xfrm>
            <a:custGeom>
              <a:avLst/>
              <a:gdLst>
                <a:gd name="T0" fmla="*/ 9 w 1908"/>
                <a:gd name="T1" fmla="*/ 863 h 979"/>
                <a:gd name="T2" fmla="*/ 76 w 1908"/>
                <a:gd name="T3" fmla="*/ 546 h 979"/>
                <a:gd name="T4" fmla="*/ 292 w 1908"/>
                <a:gd name="T5" fmla="*/ 296 h 979"/>
                <a:gd name="T6" fmla="*/ 628 w 1908"/>
                <a:gd name="T7" fmla="*/ 100 h 979"/>
                <a:gd name="T8" fmla="*/ 925 w 1908"/>
                <a:gd name="T9" fmla="*/ 8 h 979"/>
                <a:gd name="T10" fmla="*/ 1170 w 1908"/>
                <a:gd name="T11" fmla="*/ 52 h 979"/>
                <a:gd name="T12" fmla="*/ 1396 w 1908"/>
                <a:gd name="T13" fmla="*/ 167 h 979"/>
                <a:gd name="T14" fmla="*/ 1607 w 1908"/>
                <a:gd name="T15" fmla="*/ 301 h 979"/>
                <a:gd name="T16" fmla="*/ 1761 w 1908"/>
                <a:gd name="T17" fmla="*/ 460 h 979"/>
                <a:gd name="T18" fmla="*/ 1833 w 1908"/>
                <a:gd name="T19" fmla="*/ 714 h 979"/>
                <a:gd name="T20" fmla="*/ 1881 w 1908"/>
                <a:gd name="T21" fmla="*/ 892 h 979"/>
                <a:gd name="T22" fmla="*/ 1669 w 1908"/>
                <a:gd name="T23" fmla="*/ 954 h 979"/>
                <a:gd name="T24" fmla="*/ 1348 w 1908"/>
                <a:gd name="T25" fmla="*/ 973 h 979"/>
                <a:gd name="T26" fmla="*/ 1026 w 1908"/>
                <a:gd name="T27" fmla="*/ 978 h 979"/>
                <a:gd name="T28" fmla="*/ 719 w 1908"/>
                <a:gd name="T29" fmla="*/ 964 h 979"/>
                <a:gd name="T30" fmla="*/ 417 w 1908"/>
                <a:gd name="T31" fmla="*/ 964 h 979"/>
                <a:gd name="T32" fmla="*/ 138 w 1908"/>
                <a:gd name="T33" fmla="*/ 959 h 979"/>
                <a:gd name="T34" fmla="*/ 23 w 1908"/>
                <a:gd name="T35" fmla="*/ 896 h 979"/>
                <a:gd name="T36" fmla="*/ 9 w 1908"/>
                <a:gd name="T37" fmla="*/ 863 h 979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1908"/>
                <a:gd name="T58" fmla="*/ 0 h 979"/>
                <a:gd name="T59" fmla="*/ 1908 w 1908"/>
                <a:gd name="T60" fmla="*/ 979 h 979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1908" h="979">
                  <a:moveTo>
                    <a:pt x="9" y="863"/>
                  </a:moveTo>
                  <a:cubicBezTo>
                    <a:pt x="18" y="805"/>
                    <a:pt x="29" y="640"/>
                    <a:pt x="76" y="546"/>
                  </a:cubicBezTo>
                  <a:cubicBezTo>
                    <a:pt x="123" y="452"/>
                    <a:pt x="200" y="370"/>
                    <a:pt x="292" y="296"/>
                  </a:cubicBezTo>
                  <a:cubicBezTo>
                    <a:pt x="384" y="222"/>
                    <a:pt x="523" y="148"/>
                    <a:pt x="628" y="100"/>
                  </a:cubicBezTo>
                  <a:cubicBezTo>
                    <a:pt x="733" y="52"/>
                    <a:pt x="835" y="16"/>
                    <a:pt x="925" y="8"/>
                  </a:cubicBezTo>
                  <a:cubicBezTo>
                    <a:pt x="1015" y="0"/>
                    <a:pt x="1092" y="26"/>
                    <a:pt x="1170" y="52"/>
                  </a:cubicBezTo>
                  <a:cubicBezTo>
                    <a:pt x="1248" y="78"/>
                    <a:pt x="1323" y="126"/>
                    <a:pt x="1396" y="167"/>
                  </a:cubicBezTo>
                  <a:cubicBezTo>
                    <a:pt x="1469" y="208"/>
                    <a:pt x="1546" y="252"/>
                    <a:pt x="1607" y="301"/>
                  </a:cubicBezTo>
                  <a:cubicBezTo>
                    <a:pt x="1668" y="350"/>
                    <a:pt x="1723" y="391"/>
                    <a:pt x="1761" y="460"/>
                  </a:cubicBezTo>
                  <a:cubicBezTo>
                    <a:pt x="1799" y="529"/>
                    <a:pt x="1813" y="642"/>
                    <a:pt x="1833" y="714"/>
                  </a:cubicBezTo>
                  <a:cubicBezTo>
                    <a:pt x="1853" y="786"/>
                    <a:pt x="1908" y="852"/>
                    <a:pt x="1881" y="892"/>
                  </a:cubicBezTo>
                  <a:cubicBezTo>
                    <a:pt x="1854" y="932"/>
                    <a:pt x="1758" y="941"/>
                    <a:pt x="1669" y="954"/>
                  </a:cubicBezTo>
                  <a:cubicBezTo>
                    <a:pt x="1580" y="967"/>
                    <a:pt x="1455" y="969"/>
                    <a:pt x="1348" y="973"/>
                  </a:cubicBezTo>
                  <a:cubicBezTo>
                    <a:pt x="1241" y="977"/>
                    <a:pt x="1131" y="979"/>
                    <a:pt x="1026" y="978"/>
                  </a:cubicBezTo>
                  <a:cubicBezTo>
                    <a:pt x="921" y="977"/>
                    <a:pt x="820" y="966"/>
                    <a:pt x="719" y="964"/>
                  </a:cubicBezTo>
                  <a:cubicBezTo>
                    <a:pt x="618" y="962"/>
                    <a:pt x="514" y="965"/>
                    <a:pt x="417" y="964"/>
                  </a:cubicBezTo>
                  <a:cubicBezTo>
                    <a:pt x="320" y="963"/>
                    <a:pt x="204" y="970"/>
                    <a:pt x="138" y="959"/>
                  </a:cubicBezTo>
                  <a:cubicBezTo>
                    <a:pt x="72" y="948"/>
                    <a:pt x="44" y="914"/>
                    <a:pt x="23" y="896"/>
                  </a:cubicBezTo>
                  <a:cubicBezTo>
                    <a:pt x="2" y="878"/>
                    <a:pt x="0" y="921"/>
                    <a:pt x="9" y="863"/>
                  </a:cubicBezTo>
                  <a:close/>
                </a:path>
              </a:pathLst>
            </a:custGeom>
            <a:solidFill>
              <a:srgbClr val="FF99CC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48" name="Freeform 9"/>
            <p:cNvSpPr>
              <a:spLocks/>
            </p:cNvSpPr>
            <p:nvPr/>
          </p:nvSpPr>
          <p:spPr bwMode="auto">
            <a:xfrm>
              <a:off x="4494332" y="4494213"/>
              <a:ext cx="1162050" cy="996950"/>
            </a:xfrm>
            <a:custGeom>
              <a:avLst/>
              <a:gdLst>
                <a:gd name="T0" fmla="*/ 14 w 732"/>
                <a:gd name="T1" fmla="*/ 587 h 628"/>
                <a:gd name="T2" fmla="*/ 14 w 732"/>
                <a:gd name="T3" fmla="*/ 423 h 628"/>
                <a:gd name="T4" fmla="*/ 101 w 732"/>
                <a:gd name="T5" fmla="*/ 222 h 628"/>
                <a:gd name="T6" fmla="*/ 264 w 732"/>
                <a:gd name="T7" fmla="*/ 87 h 628"/>
                <a:gd name="T8" fmla="*/ 384 w 732"/>
                <a:gd name="T9" fmla="*/ 1 h 628"/>
                <a:gd name="T10" fmla="*/ 533 w 732"/>
                <a:gd name="T11" fmla="*/ 78 h 628"/>
                <a:gd name="T12" fmla="*/ 686 w 732"/>
                <a:gd name="T13" fmla="*/ 217 h 628"/>
                <a:gd name="T14" fmla="*/ 715 w 732"/>
                <a:gd name="T15" fmla="*/ 390 h 628"/>
                <a:gd name="T16" fmla="*/ 720 w 732"/>
                <a:gd name="T17" fmla="*/ 548 h 628"/>
                <a:gd name="T18" fmla="*/ 643 w 732"/>
                <a:gd name="T19" fmla="*/ 596 h 628"/>
                <a:gd name="T20" fmla="*/ 307 w 732"/>
                <a:gd name="T21" fmla="*/ 625 h 628"/>
                <a:gd name="T22" fmla="*/ 53 w 732"/>
                <a:gd name="T23" fmla="*/ 615 h 628"/>
                <a:gd name="T24" fmla="*/ 14 w 732"/>
                <a:gd name="T25" fmla="*/ 587 h 628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732"/>
                <a:gd name="T40" fmla="*/ 0 h 628"/>
                <a:gd name="T41" fmla="*/ 732 w 732"/>
                <a:gd name="T42" fmla="*/ 628 h 628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732" h="628">
                  <a:moveTo>
                    <a:pt x="14" y="587"/>
                  </a:moveTo>
                  <a:cubicBezTo>
                    <a:pt x="7" y="555"/>
                    <a:pt x="0" y="484"/>
                    <a:pt x="14" y="423"/>
                  </a:cubicBezTo>
                  <a:cubicBezTo>
                    <a:pt x="28" y="362"/>
                    <a:pt x="59" y="278"/>
                    <a:pt x="101" y="222"/>
                  </a:cubicBezTo>
                  <a:cubicBezTo>
                    <a:pt x="143" y="166"/>
                    <a:pt x="217" y="124"/>
                    <a:pt x="264" y="87"/>
                  </a:cubicBezTo>
                  <a:cubicBezTo>
                    <a:pt x="311" y="50"/>
                    <a:pt x="339" y="2"/>
                    <a:pt x="384" y="1"/>
                  </a:cubicBezTo>
                  <a:cubicBezTo>
                    <a:pt x="429" y="0"/>
                    <a:pt x="483" y="42"/>
                    <a:pt x="533" y="78"/>
                  </a:cubicBezTo>
                  <a:cubicBezTo>
                    <a:pt x="583" y="114"/>
                    <a:pt x="656" y="165"/>
                    <a:pt x="686" y="217"/>
                  </a:cubicBezTo>
                  <a:cubicBezTo>
                    <a:pt x="716" y="269"/>
                    <a:pt x="709" y="335"/>
                    <a:pt x="715" y="390"/>
                  </a:cubicBezTo>
                  <a:cubicBezTo>
                    <a:pt x="721" y="445"/>
                    <a:pt x="732" y="514"/>
                    <a:pt x="720" y="548"/>
                  </a:cubicBezTo>
                  <a:cubicBezTo>
                    <a:pt x="708" y="582"/>
                    <a:pt x="712" y="583"/>
                    <a:pt x="643" y="596"/>
                  </a:cubicBezTo>
                  <a:cubicBezTo>
                    <a:pt x="574" y="609"/>
                    <a:pt x="405" y="622"/>
                    <a:pt x="307" y="625"/>
                  </a:cubicBezTo>
                  <a:cubicBezTo>
                    <a:pt x="209" y="628"/>
                    <a:pt x="100" y="622"/>
                    <a:pt x="53" y="615"/>
                  </a:cubicBezTo>
                  <a:cubicBezTo>
                    <a:pt x="6" y="608"/>
                    <a:pt x="21" y="619"/>
                    <a:pt x="14" y="587"/>
                  </a:cubicBezTo>
                  <a:close/>
                </a:path>
              </a:pathLst>
            </a:custGeom>
            <a:solidFill>
              <a:srgbClr val="99CCFF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49" name="Freeform 10"/>
            <p:cNvSpPr>
              <a:spLocks/>
            </p:cNvSpPr>
            <p:nvPr/>
          </p:nvSpPr>
          <p:spPr bwMode="auto">
            <a:xfrm>
              <a:off x="4494332" y="4832350"/>
              <a:ext cx="560388" cy="600075"/>
            </a:xfrm>
            <a:custGeom>
              <a:avLst/>
              <a:gdLst>
                <a:gd name="T0" fmla="*/ 14 w 353"/>
                <a:gd name="T1" fmla="*/ 350 h 378"/>
                <a:gd name="T2" fmla="*/ 9 w 353"/>
                <a:gd name="T3" fmla="*/ 230 h 378"/>
                <a:gd name="T4" fmla="*/ 67 w 353"/>
                <a:gd name="T5" fmla="*/ 110 h 378"/>
                <a:gd name="T6" fmla="*/ 125 w 353"/>
                <a:gd name="T7" fmla="*/ 14 h 378"/>
                <a:gd name="T8" fmla="*/ 240 w 353"/>
                <a:gd name="T9" fmla="*/ 23 h 378"/>
                <a:gd name="T10" fmla="*/ 293 w 353"/>
                <a:gd name="T11" fmla="*/ 95 h 378"/>
                <a:gd name="T12" fmla="*/ 317 w 353"/>
                <a:gd name="T13" fmla="*/ 210 h 378"/>
                <a:gd name="T14" fmla="*/ 345 w 353"/>
                <a:gd name="T15" fmla="*/ 282 h 378"/>
                <a:gd name="T16" fmla="*/ 269 w 353"/>
                <a:gd name="T17" fmla="*/ 364 h 378"/>
                <a:gd name="T18" fmla="*/ 139 w 353"/>
                <a:gd name="T19" fmla="*/ 369 h 378"/>
                <a:gd name="T20" fmla="*/ 62 w 353"/>
                <a:gd name="T21" fmla="*/ 364 h 378"/>
                <a:gd name="T22" fmla="*/ 14 w 353"/>
                <a:gd name="T23" fmla="*/ 350 h 378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353"/>
                <a:gd name="T37" fmla="*/ 0 h 378"/>
                <a:gd name="T38" fmla="*/ 353 w 353"/>
                <a:gd name="T39" fmla="*/ 378 h 378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353" h="378">
                  <a:moveTo>
                    <a:pt x="14" y="350"/>
                  </a:moveTo>
                  <a:cubicBezTo>
                    <a:pt x="5" y="328"/>
                    <a:pt x="0" y="270"/>
                    <a:pt x="9" y="230"/>
                  </a:cubicBezTo>
                  <a:cubicBezTo>
                    <a:pt x="18" y="190"/>
                    <a:pt x="48" y="146"/>
                    <a:pt x="67" y="110"/>
                  </a:cubicBezTo>
                  <a:cubicBezTo>
                    <a:pt x="86" y="74"/>
                    <a:pt x="96" y="28"/>
                    <a:pt x="125" y="14"/>
                  </a:cubicBezTo>
                  <a:cubicBezTo>
                    <a:pt x="154" y="0"/>
                    <a:pt x="212" y="10"/>
                    <a:pt x="240" y="23"/>
                  </a:cubicBezTo>
                  <a:cubicBezTo>
                    <a:pt x="268" y="36"/>
                    <a:pt x="280" y="64"/>
                    <a:pt x="293" y="95"/>
                  </a:cubicBezTo>
                  <a:cubicBezTo>
                    <a:pt x="306" y="126"/>
                    <a:pt x="308" y="179"/>
                    <a:pt x="317" y="210"/>
                  </a:cubicBezTo>
                  <a:cubicBezTo>
                    <a:pt x="326" y="241"/>
                    <a:pt x="353" y="256"/>
                    <a:pt x="345" y="282"/>
                  </a:cubicBezTo>
                  <a:cubicBezTo>
                    <a:pt x="337" y="308"/>
                    <a:pt x="303" y="350"/>
                    <a:pt x="269" y="364"/>
                  </a:cubicBezTo>
                  <a:cubicBezTo>
                    <a:pt x="235" y="378"/>
                    <a:pt x="173" y="369"/>
                    <a:pt x="139" y="369"/>
                  </a:cubicBezTo>
                  <a:cubicBezTo>
                    <a:pt x="105" y="369"/>
                    <a:pt x="81" y="369"/>
                    <a:pt x="62" y="364"/>
                  </a:cubicBezTo>
                  <a:cubicBezTo>
                    <a:pt x="43" y="359"/>
                    <a:pt x="23" y="372"/>
                    <a:pt x="14" y="350"/>
                  </a:cubicBezTo>
                  <a:close/>
                </a:path>
              </a:pathLst>
            </a:custGeom>
            <a:solidFill>
              <a:srgbClr val="CC99FF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50" name="Freeform 11"/>
            <p:cNvSpPr>
              <a:spLocks/>
            </p:cNvSpPr>
            <p:nvPr/>
          </p:nvSpPr>
          <p:spPr bwMode="auto">
            <a:xfrm>
              <a:off x="2916357" y="4427538"/>
              <a:ext cx="1592263" cy="1058862"/>
            </a:xfrm>
            <a:custGeom>
              <a:avLst/>
              <a:gdLst>
                <a:gd name="T0" fmla="*/ 29 w 1003"/>
                <a:gd name="T1" fmla="*/ 585 h 667"/>
                <a:gd name="T2" fmla="*/ 87 w 1003"/>
                <a:gd name="T3" fmla="*/ 288 h 667"/>
                <a:gd name="T4" fmla="*/ 259 w 1003"/>
                <a:gd name="T5" fmla="*/ 110 h 667"/>
                <a:gd name="T6" fmla="*/ 461 w 1003"/>
                <a:gd name="T7" fmla="*/ 0 h 667"/>
                <a:gd name="T8" fmla="*/ 706 w 1003"/>
                <a:gd name="T9" fmla="*/ 110 h 667"/>
                <a:gd name="T10" fmla="*/ 859 w 1003"/>
                <a:gd name="T11" fmla="*/ 297 h 667"/>
                <a:gd name="T12" fmla="*/ 941 w 1003"/>
                <a:gd name="T13" fmla="*/ 441 h 667"/>
                <a:gd name="T14" fmla="*/ 994 w 1003"/>
                <a:gd name="T15" fmla="*/ 595 h 667"/>
                <a:gd name="T16" fmla="*/ 951 w 1003"/>
                <a:gd name="T17" fmla="*/ 643 h 667"/>
                <a:gd name="T18" fmla="*/ 888 w 1003"/>
                <a:gd name="T19" fmla="*/ 643 h 667"/>
                <a:gd name="T20" fmla="*/ 259 w 1003"/>
                <a:gd name="T21" fmla="*/ 657 h 667"/>
                <a:gd name="T22" fmla="*/ 29 w 1003"/>
                <a:gd name="T23" fmla="*/ 585 h 667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1003"/>
                <a:gd name="T37" fmla="*/ 0 h 667"/>
                <a:gd name="T38" fmla="*/ 1003 w 1003"/>
                <a:gd name="T39" fmla="*/ 667 h 667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1003" h="667">
                  <a:moveTo>
                    <a:pt x="29" y="585"/>
                  </a:moveTo>
                  <a:cubicBezTo>
                    <a:pt x="0" y="523"/>
                    <a:pt x="49" y="367"/>
                    <a:pt x="87" y="288"/>
                  </a:cubicBezTo>
                  <a:cubicBezTo>
                    <a:pt x="125" y="209"/>
                    <a:pt x="197" y="158"/>
                    <a:pt x="259" y="110"/>
                  </a:cubicBezTo>
                  <a:cubicBezTo>
                    <a:pt x="321" y="62"/>
                    <a:pt x="387" y="0"/>
                    <a:pt x="461" y="0"/>
                  </a:cubicBezTo>
                  <a:cubicBezTo>
                    <a:pt x="535" y="0"/>
                    <a:pt x="640" y="61"/>
                    <a:pt x="706" y="110"/>
                  </a:cubicBezTo>
                  <a:cubicBezTo>
                    <a:pt x="772" y="159"/>
                    <a:pt x="820" y="242"/>
                    <a:pt x="859" y="297"/>
                  </a:cubicBezTo>
                  <a:cubicBezTo>
                    <a:pt x="898" y="352"/>
                    <a:pt x="918" y="391"/>
                    <a:pt x="941" y="441"/>
                  </a:cubicBezTo>
                  <a:cubicBezTo>
                    <a:pt x="964" y="491"/>
                    <a:pt x="992" y="561"/>
                    <a:pt x="994" y="595"/>
                  </a:cubicBezTo>
                  <a:cubicBezTo>
                    <a:pt x="996" y="629"/>
                    <a:pt x="969" y="635"/>
                    <a:pt x="951" y="643"/>
                  </a:cubicBezTo>
                  <a:cubicBezTo>
                    <a:pt x="933" y="651"/>
                    <a:pt x="1003" y="641"/>
                    <a:pt x="888" y="643"/>
                  </a:cubicBezTo>
                  <a:cubicBezTo>
                    <a:pt x="773" y="645"/>
                    <a:pt x="401" y="667"/>
                    <a:pt x="259" y="657"/>
                  </a:cubicBezTo>
                  <a:cubicBezTo>
                    <a:pt x="117" y="647"/>
                    <a:pt x="58" y="647"/>
                    <a:pt x="29" y="585"/>
                  </a:cubicBezTo>
                  <a:close/>
                </a:path>
              </a:pathLst>
            </a:custGeom>
            <a:solidFill>
              <a:srgbClr val="CCFFCC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51" name="Freeform 12"/>
            <p:cNvSpPr>
              <a:spLocks/>
            </p:cNvSpPr>
            <p:nvPr/>
          </p:nvSpPr>
          <p:spPr bwMode="auto">
            <a:xfrm>
              <a:off x="3681532" y="4814888"/>
              <a:ext cx="800100" cy="617537"/>
            </a:xfrm>
            <a:custGeom>
              <a:avLst/>
              <a:gdLst>
                <a:gd name="T0" fmla="*/ 8 w 504"/>
                <a:gd name="T1" fmla="*/ 361 h 389"/>
                <a:gd name="T2" fmla="*/ 32 w 504"/>
                <a:gd name="T3" fmla="*/ 217 h 389"/>
                <a:gd name="T4" fmla="*/ 104 w 504"/>
                <a:gd name="T5" fmla="*/ 125 h 389"/>
                <a:gd name="T6" fmla="*/ 171 w 504"/>
                <a:gd name="T7" fmla="*/ 49 h 389"/>
                <a:gd name="T8" fmla="*/ 277 w 504"/>
                <a:gd name="T9" fmla="*/ 5 h 389"/>
                <a:gd name="T10" fmla="*/ 368 w 504"/>
                <a:gd name="T11" fmla="*/ 82 h 389"/>
                <a:gd name="T12" fmla="*/ 421 w 504"/>
                <a:gd name="T13" fmla="*/ 178 h 389"/>
                <a:gd name="T14" fmla="*/ 469 w 504"/>
                <a:gd name="T15" fmla="*/ 245 h 389"/>
                <a:gd name="T16" fmla="*/ 502 w 504"/>
                <a:gd name="T17" fmla="*/ 293 h 389"/>
                <a:gd name="T18" fmla="*/ 459 w 504"/>
                <a:gd name="T19" fmla="*/ 375 h 389"/>
                <a:gd name="T20" fmla="*/ 248 w 504"/>
                <a:gd name="T21" fmla="*/ 370 h 389"/>
                <a:gd name="T22" fmla="*/ 80 w 504"/>
                <a:gd name="T23" fmla="*/ 385 h 389"/>
                <a:gd name="T24" fmla="*/ 8 w 504"/>
                <a:gd name="T25" fmla="*/ 361 h 38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504"/>
                <a:gd name="T40" fmla="*/ 0 h 389"/>
                <a:gd name="T41" fmla="*/ 504 w 504"/>
                <a:gd name="T42" fmla="*/ 389 h 38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504" h="389">
                  <a:moveTo>
                    <a:pt x="8" y="361"/>
                  </a:moveTo>
                  <a:cubicBezTo>
                    <a:pt x="0" y="333"/>
                    <a:pt x="16" y="256"/>
                    <a:pt x="32" y="217"/>
                  </a:cubicBezTo>
                  <a:cubicBezTo>
                    <a:pt x="48" y="178"/>
                    <a:pt x="81" y="153"/>
                    <a:pt x="104" y="125"/>
                  </a:cubicBezTo>
                  <a:cubicBezTo>
                    <a:pt x="127" y="97"/>
                    <a:pt x="142" y="69"/>
                    <a:pt x="171" y="49"/>
                  </a:cubicBezTo>
                  <a:cubicBezTo>
                    <a:pt x="200" y="29"/>
                    <a:pt x="244" y="0"/>
                    <a:pt x="277" y="5"/>
                  </a:cubicBezTo>
                  <a:cubicBezTo>
                    <a:pt x="310" y="10"/>
                    <a:pt x="344" y="53"/>
                    <a:pt x="368" y="82"/>
                  </a:cubicBezTo>
                  <a:cubicBezTo>
                    <a:pt x="392" y="111"/>
                    <a:pt x="404" y="151"/>
                    <a:pt x="421" y="178"/>
                  </a:cubicBezTo>
                  <a:cubicBezTo>
                    <a:pt x="438" y="205"/>
                    <a:pt x="455" y="226"/>
                    <a:pt x="469" y="245"/>
                  </a:cubicBezTo>
                  <a:cubicBezTo>
                    <a:pt x="483" y="264"/>
                    <a:pt x="504" y="271"/>
                    <a:pt x="502" y="293"/>
                  </a:cubicBezTo>
                  <a:cubicBezTo>
                    <a:pt x="500" y="315"/>
                    <a:pt x="501" y="362"/>
                    <a:pt x="459" y="375"/>
                  </a:cubicBezTo>
                  <a:cubicBezTo>
                    <a:pt x="417" y="388"/>
                    <a:pt x="311" y="368"/>
                    <a:pt x="248" y="370"/>
                  </a:cubicBezTo>
                  <a:cubicBezTo>
                    <a:pt x="185" y="372"/>
                    <a:pt x="121" y="388"/>
                    <a:pt x="80" y="385"/>
                  </a:cubicBezTo>
                  <a:cubicBezTo>
                    <a:pt x="39" y="382"/>
                    <a:pt x="16" y="389"/>
                    <a:pt x="8" y="361"/>
                  </a:cubicBezTo>
                  <a:close/>
                </a:path>
              </a:pathLst>
            </a:custGeom>
            <a:solidFill>
              <a:srgbClr val="FFFF99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52" name="Freeform 13"/>
            <p:cNvSpPr>
              <a:spLocks/>
            </p:cNvSpPr>
            <p:nvPr/>
          </p:nvSpPr>
          <p:spPr bwMode="auto">
            <a:xfrm>
              <a:off x="3029070" y="4787900"/>
              <a:ext cx="661987" cy="652463"/>
            </a:xfrm>
            <a:custGeom>
              <a:avLst/>
              <a:gdLst>
                <a:gd name="T0" fmla="*/ 6 w 417"/>
                <a:gd name="T1" fmla="*/ 363 h 411"/>
                <a:gd name="T2" fmla="*/ 25 w 417"/>
                <a:gd name="T3" fmla="*/ 181 h 411"/>
                <a:gd name="T4" fmla="*/ 102 w 417"/>
                <a:gd name="T5" fmla="*/ 70 h 411"/>
                <a:gd name="T6" fmla="*/ 203 w 417"/>
                <a:gd name="T7" fmla="*/ 3 h 411"/>
                <a:gd name="T8" fmla="*/ 308 w 417"/>
                <a:gd name="T9" fmla="*/ 51 h 411"/>
                <a:gd name="T10" fmla="*/ 347 w 417"/>
                <a:gd name="T11" fmla="*/ 181 h 411"/>
                <a:gd name="T12" fmla="*/ 395 w 417"/>
                <a:gd name="T13" fmla="*/ 262 h 411"/>
                <a:gd name="T14" fmla="*/ 409 w 417"/>
                <a:gd name="T15" fmla="*/ 344 h 411"/>
                <a:gd name="T16" fmla="*/ 347 w 417"/>
                <a:gd name="T17" fmla="*/ 402 h 411"/>
                <a:gd name="T18" fmla="*/ 184 w 417"/>
                <a:gd name="T19" fmla="*/ 397 h 411"/>
                <a:gd name="T20" fmla="*/ 59 w 417"/>
                <a:gd name="T21" fmla="*/ 387 h 411"/>
                <a:gd name="T22" fmla="*/ 6 w 417"/>
                <a:gd name="T23" fmla="*/ 363 h 41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417"/>
                <a:gd name="T37" fmla="*/ 0 h 411"/>
                <a:gd name="T38" fmla="*/ 417 w 417"/>
                <a:gd name="T39" fmla="*/ 411 h 41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417" h="411">
                  <a:moveTo>
                    <a:pt x="6" y="363"/>
                  </a:moveTo>
                  <a:cubicBezTo>
                    <a:pt x="0" y="329"/>
                    <a:pt x="9" y="230"/>
                    <a:pt x="25" y="181"/>
                  </a:cubicBezTo>
                  <a:cubicBezTo>
                    <a:pt x="41" y="132"/>
                    <a:pt x="72" y="100"/>
                    <a:pt x="102" y="70"/>
                  </a:cubicBezTo>
                  <a:cubicBezTo>
                    <a:pt x="132" y="40"/>
                    <a:pt x="169" y="6"/>
                    <a:pt x="203" y="3"/>
                  </a:cubicBezTo>
                  <a:cubicBezTo>
                    <a:pt x="237" y="0"/>
                    <a:pt x="284" y="21"/>
                    <a:pt x="308" y="51"/>
                  </a:cubicBezTo>
                  <a:cubicBezTo>
                    <a:pt x="332" y="81"/>
                    <a:pt x="333" y="146"/>
                    <a:pt x="347" y="181"/>
                  </a:cubicBezTo>
                  <a:cubicBezTo>
                    <a:pt x="361" y="216"/>
                    <a:pt x="385" y="235"/>
                    <a:pt x="395" y="262"/>
                  </a:cubicBezTo>
                  <a:cubicBezTo>
                    <a:pt x="405" y="289"/>
                    <a:pt x="417" y="321"/>
                    <a:pt x="409" y="344"/>
                  </a:cubicBezTo>
                  <a:cubicBezTo>
                    <a:pt x="401" y="367"/>
                    <a:pt x="384" y="393"/>
                    <a:pt x="347" y="402"/>
                  </a:cubicBezTo>
                  <a:cubicBezTo>
                    <a:pt x="310" y="411"/>
                    <a:pt x="232" y="400"/>
                    <a:pt x="184" y="397"/>
                  </a:cubicBezTo>
                  <a:cubicBezTo>
                    <a:pt x="136" y="394"/>
                    <a:pt x="87" y="394"/>
                    <a:pt x="59" y="387"/>
                  </a:cubicBezTo>
                  <a:cubicBezTo>
                    <a:pt x="31" y="380"/>
                    <a:pt x="12" y="397"/>
                    <a:pt x="6" y="363"/>
                  </a:cubicBezTo>
                  <a:close/>
                </a:path>
              </a:pathLst>
            </a:custGeom>
            <a:solidFill>
              <a:srgbClr val="FFCC99"/>
            </a:soli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53" name="Oval 15"/>
            <p:cNvSpPr>
              <a:spLocks noChangeArrowheads="1"/>
            </p:cNvSpPr>
            <p:nvPr/>
          </p:nvSpPr>
          <p:spPr bwMode="auto">
            <a:xfrm>
              <a:off x="3392607" y="2197100"/>
              <a:ext cx="134938" cy="106363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4" name="Oval 16"/>
            <p:cNvSpPr>
              <a:spLocks noChangeArrowheads="1"/>
            </p:cNvSpPr>
            <p:nvPr/>
          </p:nvSpPr>
          <p:spPr bwMode="auto">
            <a:xfrm>
              <a:off x="3162420" y="3455988"/>
              <a:ext cx="134937" cy="106362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5" name="Oval 17"/>
            <p:cNvSpPr>
              <a:spLocks noChangeArrowheads="1"/>
            </p:cNvSpPr>
            <p:nvPr/>
          </p:nvSpPr>
          <p:spPr bwMode="auto">
            <a:xfrm>
              <a:off x="4511795" y="2397125"/>
              <a:ext cx="134937" cy="106363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6" name="Oval 18"/>
            <p:cNvSpPr>
              <a:spLocks noChangeArrowheads="1"/>
            </p:cNvSpPr>
            <p:nvPr/>
          </p:nvSpPr>
          <p:spPr bwMode="auto">
            <a:xfrm>
              <a:off x="4767382" y="3281363"/>
              <a:ext cx="134938" cy="106362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7" name="Oval 19"/>
            <p:cNvSpPr>
              <a:spLocks noChangeArrowheads="1"/>
            </p:cNvSpPr>
            <p:nvPr/>
          </p:nvSpPr>
          <p:spPr bwMode="auto">
            <a:xfrm>
              <a:off x="4213345" y="1960563"/>
              <a:ext cx="134937" cy="106362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8" name="Oval 20"/>
            <p:cNvSpPr>
              <a:spLocks noChangeArrowheads="1"/>
            </p:cNvSpPr>
            <p:nvPr/>
          </p:nvSpPr>
          <p:spPr bwMode="auto">
            <a:xfrm>
              <a:off x="3710107" y="2647950"/>
              <a:ext cx="134938" cy="106363"/>
            </a:xfrm>
            <a:prstGeom prst="ellipse">
              <a:avLst/>
            </a:prstGeom>
            <a:solidFill>
              <a:schemeClr val="tx2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9" name="Oval 21"/>
            <p:cNvSpPr>
              <a:spLocks noChangeArrowheads="1"/>
            </p:cNvSpPr>
            <p:nvPr/>
          </p:nvSpPr>
          <p:spPr bwMode="auto">
            <a:xfrm>
              <a:off x="5315070" y="3036888"/>
              <a:ext cx="134937" cy="106362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0" name="Line 22"/>
            <p:cNvSpPr>
              <a:spLocks noChangeShapeType="1"/>
            </p:cNvSpPr>
            <p:nvPr/>
          </p:nvSpPr>
          <p:spPr bwMode="auto">
            <a:xfrm flipH="1" flipV="1">
              <a:off x="2957632" y="1347788"/>
              <a:ext cx="4763" cy="23860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1" name="Line 23"/>
            <p:cNvSpPr>
              <a:spLocks noChangeShapeType="1"/>
            </p:cNvSpPr>
            <p:nvPr/>
          </p:nvSpPr>
          <p:spPr bwMode="auto">
            <a:xfrm rot="-5400000">
              <a:off x="4470520" y="2214563"/>
              <a:ext cx="11112" cy="302736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2" name="Line 24"/>
            <p:cNvSpPr>
              <a:spLocks noChangeShapeType="1"/>
            </p:cNvSpPr>
            <p:nvPr/>
          </p:nvSpPr>
          <p:spPr bwMode="auto">
            <a:xfrm>
              <a:off x="3229095" y="3627438"/>
              <a:ext cx="0" cy="2143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63" name="Line 25"/>
            <p:cNvSpPr>
              <a:spLocks noChangeShapeType="1"/>
            </p:cNvSpPr>
            <p:nvPr/>
          </p:nvSpPr>
          <p:spPr bwMode="auto">
            <a:xfrm>
              <a:off x="3498970" y="3627438"/>
              <a:ext cx="0" cy="2143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64" name="Line 26"/>
            <p:cNvSpPr>
              <a:spLocks noChangeShapeType="1"/>
            </p:cNvSpPr>
            <p:nvPr/>
          </p:nvSpPr>
          <p:spPr bwMode="auto">
            <a:xfrm>
              <a:off x="3768845" y="3627438"/>
              <a:ext cx="0" cy="2143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65" name="Line 27"/>
            <p:cNvSpPr>
              <a:spLocks noChangeShapeType="1"/>
            </p:cNvSpPr>
            <p:nvPr/>
          </p:nvSpPr>
          <p:spPr bwMode="auto">
            <a:xfrm>
              <a:off x="4037132" y="3627438"/>
              <a:ext cx="0" cy="2143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66" name="Line 28"/>
            <p:cNvSpPr>
              <a:spLocks noChangeShapeType="1"/>
            </p:cNvSpPr>
            <p:nvPr/>
          </p:nvSpPr>
          <p:spPr bwMode="auto">
            <a:xfrm>
              <a:off x="4307007" y="3521075"/>
              <a:ext cx="0" cy="4270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167" name="Line 29"/>
            <p:cNvSpPr>
              <a:spLocks noChangeShapeType="1"/>
            </p:cNvSpPr>
            <p:nvPr/>
          </p:nvSpPr>
          <p:spPr bwMode="auto">
            <a:xfrm>
              <a:off x="4575295" y="3627438"/>
              <a:ext cx="0" cy="2143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68" name="Line 30"/>
            <p:cNvSpPr>
              <a:spLocks noChangeShapeType="1"/>
            </p:cNvSpPr>
            <p:nvPr/>
          </p:nvSpPr>
          <p:spPr bwMode="auto">
            <a:xfrm>
              <a:off x="4845170" y="3627438"/>
              <a:ext cx="0" cy="2143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69" name="Line 31"/>
            <p:cNvSpPr>
              <a:spLocks noChangeShapeType="1"/>
            </p:cNvSpPr>
            <p:nvPr/>
          </p:nvSpPr>
          <p:spPr bwMode="auto">
            <a:xfrm>
              <a:off x="5115045" y="3627438"/>
              <a:ext cx="0" cy="2143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70" name="Line 32"/>
            <p:cNvSpPr>
              <a:spLocks noChangeShapeType="1"/>
            </p:cNvSpPr>
            <p:nvPr/>
          </p:nvSpPr>
          <p:spPr bwMode="auto">
            <a:xfrm>
              <a:off x="5383332" y="3627438"/>
              <a:ext cx="0" cy="214312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71" name="Line 33"/>
            <p:cNvSpPr>
              <a:spLocks noChangeShapeType="1"/>
            </p:cNvSpPr>
            <p:nvPr/>
          </p:nvSpPr>
          <p:spPr bwMode="auto">
            <a:xfrm>
              <a:off x="5653207" y="3521075"/>
              <a:ext cx="0" cy="42703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172" name="Line 34"/>
            <p:cNvSpPr>
              <a:spLocks noChangeShapeType="1"/>
            </p:cNvSpPr>
            <p:nvPr/>
          </p:nvSpPr>
          <p:spPr bwMode="auto">
            <a:xfrm rot="-5400000">
              <a:off x="2960014" y="3386931"/>
              <a:ext cx="0" cy="2682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73" name="Line 35"/>
            <p:cNvSpPr>
              <a:spLocks noChangeShapeType="1"/>
            </p:cNvSpPr>
            <p:nvPr/>
          </p:nvSpPr>
          <p:spPr bwMode="auto">
            <a:xfrm rot="-5400000">
              <a:off x="2960014" y="3172619"/>
              <a:ext cx="0" cy="2682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74" name="Line 36"/>
            <p:cNvSpPr>
              <a:spLocks noChangeShapeType="1"/>
            </p:cNvSpPr>
            <p:nvPr/>
          </p:nvSpPr>
          <p:spPr bwMode="auto">
            <a:xfrm rot="-5400000">
              <a:off x="2960014" y="2958306"/>
              <a:ext cx="0" cy="2682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75" name="Line 37"/>
            <p:cNvSpPr>
              <a:spLocks noChangeShapeType="1"/>
            </p:cNvSpPr>
            <p:nvPr/>
          </p:nvSpPr>
          <p:spPr bwMode="auto">
            <a:xfrm rot="-5400000">
              <a:off x="2960014" y="2743994"/>
              <a:ext cx="0" cy="2682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76" name="Line 38"/>
            <p:cNvSpPr>
              <a:spLocks noChangeShapeType="1"/>
            </p:cNvSpPr>
            <p:nvPr/>
          </p:nvSpPr>
          <p:spPr bwMode="auto">
            <a:xfrm rot="-5400000">
              <a:off x="2960014" y="2396331"/>
              <a:ext cx="0" cy="5381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177" name="Line 39"/>
            <p:cNvSpPr>
              <a:spLocks noChangeShapeType="1"/>
            </p:cNvSpPr>
            <p:nvPr/>
          </p:nvSpPr>
          <p:spPr bwMode="auto">
            <a:xfrm rot="-5400000">
              <a:off x="2960014" y="2316956"/>
              <a:ext cx="0" cy="2682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78" name="Line 40"/>
            <p:cNvSpPr>
              <a:spLocks noChangeShapeType="1"/>
            </p:cNvSpPr>
            <p:nvPr/>
          </p:nvSpPr>
          <p:spPr bwMode="auto">
            <a:xfrm rot="-5400000">
              <a:off x="2960014" y="2102644"/>
              <a:ext cx="0" cy="2682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79" name="Line 41"/>
            <p:cNvSpPr>
              <a:spLocks noChangeShapeType="1"/>
            </p:cNvSpPr>
            <p:nvPr/>
          </p:nvSpPr>
          <p:spPr bwMode="auto">
            <a:xfrm rot="-5400000">
              <a:off x="2960014" y="1888331"/>
              <a:ext cx="0" cy="2682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80" name="Line 42"/>
            <p:cNvSpPr>
              <a:spLocks noChangeShapeType="1"/>
            </p:cNvSpPr>
            <p:nvPr/>
          </p:nvSpPr>
          <p:spPr bwMode="auto">
            <a:xfrm rot="-5400000">
              <a:off x="2960014" y="1675606"/>
              <a:ext cx="0" cy="26828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181" name="Line 43"/>
            <p:cNvSpPr>
              <a:spLocks noChangeShapeType="1"/>
            </p:cNvSpPr>
            <p:nvPr/>
          </p:nvSpPr>
          <p:spPr bwMode="auto">
            <a:xfrm rot="-5400000">
              <a:off x="2960014" y="1326356"/>
              <a:ext cx="0" cy="53816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7" name="Oval 44"/>
            <p:cNvSpPr>
              <a:spLocks noChangeArrowheads="1"/>
            </p:cNvSpPr>
            <p:nvPr/>
          </p:nvSpPr>
          <p:spPr bwMode="auto">
            <a:xfrm>
              <a:off x="3143895" y="5201811"/>
              <a:ext cx="181949" cy="181291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800"/>
                <a:t>1/1</a:t>
              </a:r>
            </a:p>
          </p:txBody>
        </p:sp>
        <p:sp>
          <p:nvSpPr>
            <p:cNvPr id="178" name="Oval 45"/>
            <p:cNvSpPr>
              <a:spLocks noChangeArrowheads="1"/>
            </p:cNvSpPr>
            <p:nvPr/>
          </p:nvSpPr>
          <p:spPr bwMode="auto">
            <a:xfrm>
              <a:off x="3450214" y="5206077"/>
              <a:ext cx="179645" cy="181291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800"/>
                <a:t>2/7</a:t>
              </a:r>
            </a:p>
          </p:txBody>
        </p:sp>
        <p:sp>
          <p:nvSpPr>
            <p:cNvPr id="179" name="Oval 46"/>
            <p:cNvSpPr>
              <a:spLocks noChangeArrowheads="1"/>
            </p:cNvSpPr>
            <p:nvPr/>
          </p:nvSpPr>
          <p:spPr bwMode="auto">
            <a:xfrm>
              <a:off x="3717379" y="5206077"/>
              <a:ext cx="179645" cy="181291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800"/>
                <a:t>3/5</a:t>
              </a:r>
            </a:p>
          </p:txBody>
        </p:sp>
        <p:sp>
          <p:nvSpPr>
            <p:cNvPr id="180" name="Oval 47"/>
            <p:cNvSpPr>
              <a:spLocks noChangeArrowheads="1"/>
            </p:cNvSpPr>
            <p:nvPr/>
          </p:nvSpPr>
          <p:spPr bwMode="auto">
            <a:xfrm>
              <a:off x="4256315" y="5206077"/>
              <a:ext cx="181948" cy="181291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800"/>
                <a:t>5/8</a:t>
              </a:r>
            </a:p>
          </p:txBody>
        </p:sp>
        <p:sp>
          <p:nvSpPr>
            <p:cNvPr id="181" name="Oval 48"/>
            <p:cNvSpPr>
              <a:spLocks noChangeArrowheads="1"/>
            </p:cNvSpPr>
            <p:nvPr/>
          </p:nvSpPr>
          <p:spPr bwMode="auto">
            <a:xfrm>
              <a:off x="4539601" y="5206077"/>
              <a:ext cx="179645" cy="181291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800"/>
                <a:t>6/6</a:t>
              </a:r>
            </a:p>
          </p:txBody>
        </p:sp>
        <p:sp>
          <p:nvSpPr>
            <p:cNvPr id="182" name="Oval 49"/>
            <p:cNvSpPr>
              <a:spLocks noChangeArrowheads="1"/>
            </p:cNvSpPr>
            <p:nvPr/>
          </p:nvSpPr>
          <p:spPr bwMode="auto">
            <a:xfrm>
              <a:off x="4790645" y="5206077"/>
              <a:ext cx="179645" cy="181291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800"/>
                <a:t>7/2</a:t>
              </a:r>
            </a:p>
          </p:txBody>
        </p:sp>
        <p:sp>
          <p:nvSpPr>
            <p:cNvPr id="183" name="Oval 50"/>
            <p:cNvSpPr>
              <a:spLocks noChangeArrowheads="1"/>
            </p:cNvSpPr>
            <p:nvPr/>
          </p:nvSpPr>
          <p:spPr bwMode="auto">
            <a:xfrm>
              <a:off x="5331883" y="4854160"/>
              <a:ext cx="179645" cy="181290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800"/>
                <a:t>9/3</a:t>
              </a:r>
            </a:p>
          </p:txBody>
        </p:sp>
        <p:sp>
          <p:nvSpPr>
            <p:cNvPr id="184" name="Oval 51"/>
            <p:cNvSpPr>
              <a:spLocks noChangeArrowheads="1"/>
            </p:cNvSpPr>
            <p:nvPr/>
          </p:nvSpPr>
          <p:spPr bwMode="auto">
            <a:xfrm>
              <a:off x="3291296" y="4871223"/>
              <a:ext cx="179645" cy="17915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800"/>
                <a:t>1</a:t>
              </a:r>
            </a:p>
          </p:txBody>
        </p:sp>
        <p:sp>
          <p:nvSpPr>
            <p:cNvPr id="185" name="Oval 52"/>
            <p:cNvSpPr>
              <a:spLocks noChangeArrowheads="1"/>
            </p:cNvSpPr>
            <p:nvPr/>
          </p:nvSpPr>
          <p:spPr bwMode="auto">
            <a:xfrm>
              <a:off x="3998363" y="4871223"/>
              <a:ext cx="181948" cy="17915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800"/>
                <a:t>3</a:t>
              </a:r>
            </a:p>
          </p:txBody>
        </p:sp>
        <p:sp>
          <p:nvSpPr>
            <p:cNvPr id="186" name="Oval 53"/>
            <p:cNvSpPr>
              <a:spLocks noChangeArrowheads="1"/>
            </p:cNvSpPr>
            <p:nvPr/>
          </p:nvSpPr>
          <p:spPr bwMode="auto">
            <a:xfrm>
              <a:off x="4668577" y="4871223"/>
              <a:ext cx="181949" cy="17915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800"/>
                <a:t>6</a:t>
              </a:r>
            </a:p>
          </p:txBody>
        </p:sp>
        <p:sp>
          <p:nvSpPr>
            <p:cNvPr id="187" name="Oval 54"/>
            <p:cNvSpPr>
              <a:spLocks noChangeArrowheads="1"/>
            </p:cNvSpPr>
            <p:nvPr/>
          </p:nvSpPr>
          <p:spPr bwMode="auto">
            <a:xfrm>
              <a:off x="3611434" y="4564095"/>
              <a:ext cx="181948" cy="181290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800"/>
                <a:t>2</a:t>
              </a:r>
            </a:p>
          </p:txBody>
        </p:sp>
        <p:sp>
          <p:nvSpPr>
            <p:cNvPr id="188" name="Oval 55"/>
            <p:cNvSpPr>
              <a:spLocks noChangeArrowheads="1"/>
            </p:cNvSpPr>
            <p:nvPr/>
          </p:nvSpPr>
          <p:spPr bwMode="auto">
            <a:xfrm>
              <a:off x="5030172" y="4564095"/>
              <a:ext cx="179645" cy="181290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800"/>
                <a:t>7</a:t>
              </a:r>
            </a:p>
          </p:txBody>
        </p:sp>
        <p:sp>
          <p:nvSpPr>
            <p:cNvPr id="189" name="Oval 56"/>
            <p:cNvSpPr>
              <a:spLocks noChangeArrowheads="1"/>
            </p:cNvSpPr>
            <p:nvPr/>
          </p:nvSpPr>
          <p:spPr bwMode="auto">
            <a:xfrm>
              <a:off x="4350743" y="4143927"/>
              <a:ext cx="181949" cy="181291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r>
                <a:rPr lang="en-US" sz="800"/>
                <a:t>5</a:t>
              </a:r>
            </a:p>
          </p:txBody>
        </p:sp>
        <p:cxnSp>
          <p:nvCxnSpPr>
            <p:cNvPr id="5195" name="AutoShape 57"/>
            <p:cNvCxnSpPr>
              <a:cxnSpLocks noChangeShapeType="1"/>
              <a:stCxn id="189" idx="3"/>
              <a:endCxn id="187" idx="0"/>
            </p:cNvCxnSpPr>
            <p:nvPr/>
          </p:nvCxnSpPr>
          <p:spPr bwMode="auto">
            <a:xfrm flipH="1">
              <a:off x="3702170" y="4298950"/>
              <a:ext cx="676275" cy="2651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196" name="AutoShape 58"/>
            <p:cNvCxnSpPr>
              <a:cxnSpLocks noChangeShapeType="1"/>
              <a:stCxn id="189" idx="5"/>
              <a:endCxn id="188" idx="0"/>
            </p:cNvCxnSpPr>
            <p:nvPr/>
          </p:nvCxnSpPr>
          <p:spPr bwMode="auto">
            <a:xfrm>
              <a:off x="4505445" y="4298950"/>
              <a:ext cx="614362" cy="26511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197" name="AutoShape 59"/>
            <p:cNvCxnSpPr>
              <a:cxnSpLocks noChangeShapeType="1"/>
              <a:stCxn id="187" idx="3"/>
              <a:endCxn id="184" idx="0"/>
            </p:cNvCxnSpPr>
            <p:nvPr/>
          </p:nvCxnSpPr>
          <p:spPr bwMode="auto">
            <a:xfrm flipH="1">
              <a:off x="3381495" y="4718050"/>
              <a:ext cx="257175" cy="152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198" name="AutoShape 60"/>
            <p:cNvCxnSpPr>
              <a:cxnSpLocks noChangeShapeType="1"/>
              <a:stCxn id="187" idx="5"/>
              <a:endCxn id="185" idx="0"/>
            </p:cNvCxnSpPr>
            <p:nvPr/>
          </p:nvCxnSpPr>
          <p:spPr bwMode="auto">
            <a:xfrm>
              <a:off x="3765670" y="4718050"/>
              <a:ext cx="323850" cy="152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199" name="AutoShape 61"/>
            <p:cNvCxnSpPr>
              <a:cxnSpLocks noChangeShapeType="1"/>
              <a:stCxn id="184" idx="3"/>
              <a:endCxn id="177" idx="0"/>
            </p:cNvCxnSpPr>
            <p:nvPr/>
          </p:nvCxnSpPr>
          <p:spPr bwMode="auto">
            <a:xfrm flipH="1">
              <a:off x="3235445" y="5024438"/>
              <a:ext cx="82550" cy="1778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00" name="AutoShape 62"/>
            <p:cNvCxnSpPr>
              <a:cxnSpLocks noChangeShapeType="1"/>
              <a:stCxn id="184" idx="5"/>
              <a:endCxn id="178" idx="0"/>
            </p:cNvCxnSpPr>
            <p:nvPr/>
          </p:nvCxnSpPr>
          <p:spPr bwMode="auto">
            <a:xfrm>
              <a:off x="3444995" y="5024438"/>
              <a:ext cx="95250" cy="1809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01" name="AutoShape 63"/>
            <p:cNvCxnSpPr>
              <a:cxnSpLocks noChangeShapeType="1"/>
              <a:stCxn id="185" idx="3"/>
              <a:endCxn id="179" idx="0"/>
            </p:cNvCxnSpPr>
            <p:nvPr/>
          </p:nvCxnSpPr>
          <p:spPr bwMode="auto">
            <a:xfrm flipH="1">
              <a:off x="3806945" y="5024438"/>
              <a:ext cx="219075" cy="1809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02" name="AutoShape 64"/>
            <p:cNvCxnSpPr>
              <a:cxnSpLocks noChangeShapeType="1"/>
              <a:stCxn id="185" idx="5"/>
              <a:endCxn id="180" idx="0"/>
            </p:cNvCxnSpPr>
            <p:nvPr/>
          </p:nvCxnSpPr>
          <p:spPr bwMode="auto">
            <a:xfrm>
              <a:off x="4153020" y="5024438"/>
              <a:ext cx="193675" cy="1809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03" name="AutoShape 65"/>
            <p:cNvCxnSpPr>
              <a:cxnSpLocks noChangeShapeType="1"/>
              <a:stCxn id="186" idx="3"/>
              <a:endCxn id="181" idx="0"/>
            </p:cNvCxnSpPr>
            <p:nvPr/>
          </p:nvCxnSpPr>
          <p:spPr bwMode="auto">
            <a:xfrm flipH="1">
              <a:off x="4629270" y="5024438"/>
              <a:ext cx="66675" cy="1809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04" name="AutoShape 66"/>
            <p:cNvCxnSpPr>
              <a:cxnSpLocks noChangeShapeType="1"/>
              <a:stCxn id="186" idx="5"/>
              <a:endCxn id="182" idx="0"/>
            </p:cNvCxnSpPr>
            <p:nvPr/>
          </p:nvCxnSpPr>
          <p:spPr bwMode="auto">
            <a:xfrm>
              <a:off x="4822945" y="5024438"/>
              <a:ext cx="57150" cy="1809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05" name="AutoShape 67"/>
            <p:cNvCxnSpPr>
              <a:cxnSpLocks noChangeShapeType="1"/>
              <a:stCxn id="188" idx="3"/>
              <a:endCxn id="186" idx="0"/>
            </p:cNvCxnSpPr>
            <p:nvPr/>
          </p:nvCxnSpPr>
          <p:spPr bwMode="auto">
            <a:xfrm flipH="1">
              <a:off x="4759445" y="4718050"/>
              <a:ext cx="296862" cy="1524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06" name="AutoShape 68"/>
            <p:cNvCxnSpPr>
              <a:cxnSpLocks noChangeShapeType="1"/>
              <a:stCxn id="188" idx="5"/>
              <a:endCxn id="183" idx="0"/>
            </p:cNvCxnSpPr>
            <p:nvPr/>
          </p:nvCxnSpPr>
          <p:spPr bwMode="auto">
            <a:xfrm>
              <a:off x="5183307" y="4718050"/>
              <a:ext cx="238125" cy="1365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32" name="Oval 69"/>
            <p:cNvSpPr>
              <a:spLocks noChangeArrowheads="1"/>
            </p:cNvSpPr>
            <p:nvPr/>
          </p:nvSpPr>
          <p:spPr bwMode="auto">
            <a:xfrm rot="5400000">
              <a:off x="6018551" y="1840141"/>
              <a:ext cx="181291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5/8</a:t>
              </a:r>
            </a:p>
          </p:txBody>
        </p:sp>
        <p:sp>
          <p:nvSpPr>
            <p:cNvPr id="233" name="Oval 70"/>
            <p:cNvSpPr>
              <a:spLocks noChangeArrowheads="1"/>
            </p:cNvSpPr>
            <p:nvPr/>
          </p:nvSpPr>
          <p:spPr bwMode="auto">
            <a:xfrm rot="5400000">
              <a:off x="6019617" y="2075819"/>
              <a:ext cx="179158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2/7</a:t>
              </a:r>
            </a:p>
          </p:txBody>
        </p:sp>
        <p:sp>
          <p:nvSpPr>
            <p:cNvPr id="234" name="Oval 71"/>
            <p:cNvSpPr>
              <a:spLocks noChangeArrowheads="1"/>
            </p:cNvSpPr>
            <p:nvPr/>
          </p:nvSpPr>
          <p:spPr bwMode="auto">
            <a:xfrm rot="5400000">
              <a:off x="6018550" y="2337091"/>
              <a:ext cx="181290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6/6</a:t>
              </a:r>
            </a:p>
          </p:txBody>
        </p:sp>
        <p:sp>
          <p:nvSpPr>
            <p:cNvPr id="235" name="Oval 72"/>
            <p:cNvSpPr>
              <a:spLocks noChangeArrowheads="1"/>
            </p:cNvSpPr>
            <p:nvPr/>
          </p:nvSpPr>
          <p:spPr bwMode="auto">
            <a:xfrm rot="5400000">
              <a:off x="6018550" y="2601562"/>
              <a:ext cx="181290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3/5</a:t>
              </a:r>
            </a:p>
          </p:txBody>
        </p:sp>
        <p:sp>
          <p:nvSpPr>
            <p:cNvPr id="236" name="Oval 73"/>
            <p:cNvSpPr>
              <a:spLocks noChangeArrowheads="1"/>
            </p:cNvSpPr>
            <p:nvPr/>
          </p:nvSpPr>
          <p:spPr bwMode="auto">
            <a:xfrm rot="5400000">
              <a:off x="6018550" y="2989737"/>
              <a:ext cx="181290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9/3</a:t>
              </a:r>
            </a:p>
          </p:txBody>
        </p:sp>
        <p:sp>
          <p:nvSpPr>
            <p:cNvPr id="237" name="Oval 74"/>
            <p:cNvSpPr>
              <a:spLocks noChangeArrowheads="1"/>
            </p:cNvSpPr>
            <p:nvPr/>
          </p:nvSpPr>
          <p:spPr bwMode="auto">
            <a:xfrm rot="5400000">
              <a:off x="6018551" y="3217949"/>
              <a:ext cx="181291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7/2</a:t>
              </a:r>
            </a:p>
          </p:txBody>
        </p:sp>
        <p:sp>
          <p:nvSpPr>
            <p:cNvPr id="238" name="Oval 75"/>
            <p:cNvSpPr>
              <a:spLocks noChangeArrowheads="1"/>
            </p:cNvSpPr>
            <p:nvPr/>
          </p:nvSpPr>
          <p:spPr bwMode="auto">
            <a:xfrm rot="5400000">
              <a:off x="6352506" y="3454696"/>
              <a:ext cx="181290" cy="1819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1/1</a:t>
              </a:r>
            </a:p>
          </p:txBody>
        </p:sp>
        <p:sp>
          <p:nvSpPr>
            <p:cNvPr id="239" name="Oval 76"/>
            <p:cNvSpPr>
              <a:spLocks noChangeArrowheads="1"/>
            </p:cNvSpPr>
            <p:nvPr/>
          </p:nvSpPr>
          <p:spPr bwMode="auto">
            <a:xfrm rot="5400000">
              <a:off x="6380144" y="1933987"/>
              <a:ext cx="181291" cy="1819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8</a:t>
              </a:r>
            </a:p>
          </p:txBody>
        </p:sp>
        <p:sp>
          <p:nvSpPr>
            <p:cNvPr id="240" name="Oval 77"/>
            <p:cNvSpPr>
              <a:spLocks noChangeArrowheads="1"/>
            </p:cNvSpPr>
            <p:nvPr/>
          </p:nvSpPr>
          <p:spPr bwMode="auto">
            <a:xfrm rot="5400000">
              <a:off x="6358264" y="2474744"/>
              <a:ext cx="181290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6</a:t>
              </a:r>
            </a:p>
          </p:txBody>
        </p:sp>
        <p:sp>
          <p:nvSpPr>
            <p:cNvPr id="241" name="Oval 78"/>
            <p:cNvSpPr>
              <a:spLocks noChangeArrowheads="1"/>
            </p:cNvSpPr>
            <p:nvPr/>
          </p:nvSpPr>
          <p:spPr bwMode="auto">
            <a:xfrm rot="5400000">
              <a:off x="6350203" y="3104910"/>
              <a:ext cx="181290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3</a:t>
              </a:r>
            </a:p>
          </p:txBody>
        </p:sp>
        <p:sp>
          <p:nvSpPr>
            <p:cNvPr id="242" name="Oval 79"/>
            <p:cNvSpPr>
              <a:spLocks noChangeArrowheads="1"/>
            </p:cNvSpPr>
            <p:nvPr/>
          </p:nvSpPr>
          <p:spPr bwMode="auto">
            <a:xfrm rot="5400000">
              <a:off x="6686463" y="2192059"/>
              <a:ext cx="181290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7</a:t>
              </a:r>
            </a:p>
          </p:txBody>
        </p:sp>
        <p:sp>
          <p:nvSpPr>
            <p:cNvPr id="243" name="Oval 80"/>
            <p:cNvSpPr>
              <a:spLocks noChangeArrowheads="1"/>
            </p:cNvSpPr>
            <p:nvPr/>
          </p:nvSpPr>
          <p:spPr bwMode="auto">
            <a:xfrm rot="5400000">
              <a:off x="6656521" y="3320327"/>
              <a:ext cx="181291" cy="1819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2</a:t>
              </a:r>
            </a:p>
          </p:txBody>
        </p:sp>
        <p:sp>
          <p:nvSpPr>
            <p:cNvPr id="244" name="Oval 81"/>
            <p:cNvSpPr>
              <a:spLocks noChangeArrowheads="1"/>
            </p:cNvSpPr>
            <p:nvPr/>
          </p:nvSpPr>
          <p:spPr bwMode="auto">
            <a:xfrm rot="5400000">
              <a:off x="7075694" y="2642087"/>
              <a:ext cx="181291" cy="1819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5</a:t>
              </a:r>
            </a:p>
          </p:txBody>
        </p:sp>
        <p:cxnSp>
          <p:nvCxnSpPr>
            <p:cNvPr id="5220" name="AutoShape 82"/>
            <p:cNvCxnSpPr>
              <a:cxnSpLocks noChangeShapeType="1"/>
              <a:stCxn id="244" idx="3"/>
              <a:endCxn id="242" idx="0"/>
            </p:cNvCxnSpPr>
            <p:nvPr/>
          </p:nvCxnSpPr>
          <p:spPr bwMode="auto">
            <a:xfrm flipH="1" flipV="1">
              <a:off x="6867645" y="2282825"/>
              <a:ext cx="233362" cy="3857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1" name="AutoShape 83"/>
            <p:cNvCxnSpPr>
              <a:cxnSpLocks noChangeShapeType="1"/>
              <a:stCxn id="244" idx="5"/>
              <a:endCxn id="243" idx="0"/>
            </p:cNvCxnSpPr>
            <p:nvPr/>
          </p:nvCxnSpPr>
          <p:spPr bwMode="auto">
            <a:xfrm flipH="1">
              <a:off x="6837482" y="2797175"/>
              <a:ext cx="263525" cy="614363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2" name="AutoShape 84"/>
            <p:cNvCxnSpPr>
              <a:cxnSpLocks noChangeShapeType="1"/>
              <a:stCxn id="242" idx="3"/>
              <a:endCxn id="239" idx="0"/>
            </p:cNvCxnSpPr>
            <p:nvPr/>
          </p:nvCxnSpPr>
          <p:spPr bwMode="auto">
            <a:xfrm flipH="1" flipV="1">
              <a:off x="6561257" y="2024063"/>
              <a:ext cx="150813" cy="1936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3" name="AutoShape 85"/>
            <p:cNvCxnSpPr>
              <a:cxnSpLocks noChangeShapeType="1"/>
              <a:stCxn id="242" idx="5"/>
              <a:endCxn id="240" idx="0"/>
            </p:cNvCxnSpPr>
            <p:nvPr/>
          </p:nvCxnSpPr>
          <p:spPr bwMode="auto">
            <a:xfrm flipH="1">
              <a:off x="6539032" y="2346325"/>
              <a:ext cx="173038" cy="2190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4" name="AutoShape 86"/>
            <p:cNvCxnSpPr>
              <a:cxnSpLocks noChangeShapeType="1"/>
              <a:stCxn id="239" idx="3"/>
              <a:endCxn id="232" idx="0"/>
            </p:cNvCxnSpPr>
            <p:nvPr/>
          </p:nvCxnSpPr>
          <p:spPr bwMode="auto">
            <a:xfrm flipH="1" flipV="1">
              <a:off x="6199307" y="1930400"/>
              <a:ext cx="206375" cy="285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5" name="AutoShape 87"/>
            <p:cNvCxnSpPr>
              <a:cxnSpLocks noChangeShapeType="1"/>
              <a:stCxn id="239" idx="5"/>
              <a:endCxn id="233" idx="0"/>
            </p:cNvCxnSpPr>
            <p:nvPr/>
          </p:nvCxnSpPr>
          <p:spPr bwMode="auto">
            <a:xfrm flipH="1">
              <a:off x="6199307" y="2087563"/>
              <a:ext cx="206375" cy="793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6" name="AutoShape 88"/>
            <p:cNvCxnSpPr>
              <a:cxnSpLocks noChangeShapeType="1"/>
              <a:stCxn id="240" idx="3"/>
              <a:endCxn id="234" idx="0"/>
            </p:cNvCxnSpPr>
            <p:nvPr/>
          </p:nvCxnSpPr>
          <p:spPr bwMode="auto">
            <a:xfrm flipH="1" flipV="1">
              <a:off x="6199307" y="2427288"/>
              <a:ext cx="184150" cy="730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7" name="AutoShape 89"/>
            <p:cNvCxnSpPr>
              <a:cxnSpLocks noChangeShapeType="1"/>
              <a:stCxn id="240" idx="5"/>
              <a:endCxn id="235" idx="0"/>
            </p:cNvCxnSpPr>
            <p:nvPr/>
          </p:nvCxnSpPr>
          <p:spPr bwMode="auto">
            <a:xfrm flipH="1">
              <a:off x="6199307" y="2628900"/>
              <a:ext cx="184150" cy="635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8" name="AutoShape 90"/>
            <p:cNvCxnSpPr>
              <a:cxnSpLocks noChangeShapeType="1"/>
              <a:stCxn id="241" idx="3"/>
              <a:endCxn id="236" idx="0"/>
            </p:cNvCxnSpPr>
            <p:nvPr/>
          </p:nvCxnSpPr>
          <p:spPr bwMode="auto">
            <a:xfrm flipH="1" flipV="1">
              <a:off x="6199307" y="3081338"/>
              <a:ext cx="176213" cy="49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29" name="AutoShape 91"/>
            <p:cNvCxnSpPr>
              <a:cxnSpLocks noChangeShapeType="1"/>
              <a:stCxn id="241" idx="5"/>
              <a:endCxn id="237" idx="0"/>
            </p:cNvCxnSpPr>
            <p:nvPr/>
          </p:nvCxnSpPr>
          <p:spPr bwMode="auto">
            <a:xfrm flipH="1">
              <a:off x="6199307" y="3259138"/>
              <a:ext cx="176213" cy="492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30" name="AutoShape 92"/>
            <p:cNvCxnSpPr>
              <a:cxnSpLocks noChangeShapeType="1"/>
              <a:stCxn id="243" idx="3"/>
              <a:endCxn id="241" idx="0"/>
            </p:cNvCxnSpPr>
            <p:nvPr/>
          </p:nvCxnSpPr>
          <p:spPr bwMode="auto">
            <a:xfrm flipH="1" flipV="1">
              <a:off x="6531095" y="3195638"/>
              <a:ext cx="150812" cy="15081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31" name="AutoShape 93"/>
            <p:cNvCxnSpPr>
              <a:cxnSpLocks noChangeShapeType="1"/>
              <a:stCxn id="243" idx="5"/>
              <a:endCxn id="238" idx="0"/>
            </p:cNvCxnSpPr>
            <p:nvPr/>
          </p:nvCxnSpPr>
          <p:spPr bwMode="auto">
            <a:xfrm flipH="1">
              <a:off x="6534270" y="3475038"/>
              <a:ext cx="147637" cy="714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57" name="Oval 94"/>
            <p:cNvSpPr>
              <a:spLocks noChangeArrowheads="1"/>
            </p:cNvSpPr>
            <p:nvPr/>
          </p:nvSpPr>
          <p:spPr bwMode="auto">
            <a:xfrm rot="5400000">
              <a:off x="7436136" y="1841293"/>
              <a:ext cx="181291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5/8</a:t>
              </a:r>
            </a:p>
          </p:txBody>
        </p:sp>
        <p:sp>
          <p:nvSpPr>
            <p:cNvPr id="258" name="Oval 95"/>
            <p:cNvSpPr>
              <a:spLocks noChangeArrowheads="1"/>
            </p:cNvSpPr>
            <p:nvPr/>
          </p:nvSpPr>
          <p:spPr bwMode="auto">
            <a:xfrm rot="5400000">
              <a:off x="7436136" y="2092967"/>
              <a:ext cx="181291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2/7</a:t>
              </a:r>
            </a:p>
          </p:txBody>
        </p:sp>
        <p:sp>
          <p:nvSpPr>
            <p:cNvPr id="259" name="Oval 96"/>
            <p:cNvSpPr>
              <a:spLocks noChangeArrowheads="1"/>
            </p:cNvSpPr>
            <p:nvPr/>
          </p:nvSpPr>
          <p:spPr bwMode="auto">
            <a:xfrm rot="5400000">
              <a:off x="7436136" y="2619777"/>
              <a:ext cx="181290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3/5</a:t>
              </a:r>
            </a:p>
          </p:txBody>
        </p:sp>
        <p:sp>
          <p:nvSpPr>
            <p:cNvPr id="260" name="Oval 97"/>
            <p:cNvSpPr>
              <a:spLocks noChangeArrowheads="1"/>
            </p:cNvSpPr>
            <p:nvPr/>
          </p:nvSpPr>
          <p:spPr bwMode="auto">
            <a:xfrm rot="5400000">
              <a:off x="7482199" y="3472909"/>
              <a:ext cx="181290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1/1</a:t>
              </a:r>
            </a:p>
          </p:txBody>
        </p:sp>
        <p:sp>
          <p:nvSpPr>
            <p:cNvPr id="261" name="Oval 98"/>
            <p:cNvSpPr>
              <a:spLocks noChangeArrowheads="1"/>
            </p:cNvSpPr>
            <p:nvPr/>
          </p:nvSpPr>
          <p:spPr bwMode="auto">
            <a:xfrm rot="5400000">
              <a:off x="7797731" y="1950068"/>
              <a:ext cx="181290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8</a:t>
              </a:r>
            </a:p>
          </p:txBody>
        </p:sp>
        <p:sp>
          <p:nvSpPr>
            <p:cNvPr id="262" name="Oval 99"/>
            <p:cNvSpPr>
              <a:spLocks noChangeArrowheads="1"/>
            </p:cNvSpPr>
            <p:nvPr/>
          </p:nvSpPr>
          <p:spPr bwMode="auto">
            <a:xfrm rot="5400000">
              <a:off x="7783912" y="3025015"/>
              <a:ext cx="181290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5</a:t>
              </a:r>
            </a:p>
          </p:txBody>
        </p:sp>
        <p:sp>
          <p:nvSpPr>
            <p:cNvPr id="263" name="Oval 100"/>
            <p:cNvSpPr>
              <a:spLocks noChangeArrowheads="1"/>
            </p:cNvSpPr>
            <p:nvPr/>
          </p:nvSpPr>
          <p:spPr bwMode="auto">
            <a:xfrm rot="5400000">
              <a:off x="8104049" y="2513135"/>
              <a:ext cx="181290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7</a:t>
              </a:r>
            </a:p>
          </p:txBody>
        </p:sp>
        <p:cxnSp>
          <p:nvCxnSpPr>
            <p:cNvPr id="5239" name="AutoShape 101"/>
            <p:cNvCxnSpPr>
              <a:cxnSpLocks noChangeShapeType="1"/>
              <a:stCxn id="263" idx="3"/>
              <a:endCxn id="261" idx="0"/>
            </p:cNvCxnSpPr>
            <p:nvPr/>
          </p:nvCxnSpPr>
          <p:spPr bwMode="auto">
            <a:xfrm flipH="1" flipV="1">
              <a:off x="7978895" y="2039938"/>
              <a:ext cx="150812" cy="4984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40" name="AutoShape 102"/>
            <p:cNvCxnSpPr>
              <a:cxnSpLocks noChangeShapeType="1"/>
              <a:stCxn id="263" idx="5"/>
              <a:endCxn id="262" idx="0"/>
            </p:cNvCxnSpPr>
            <p:nvPr/>
          </p:nvCxnSpPr>
          <p:spPr bwMode="auto">
            <a:xfrm flipH="1">
              <a:off x="7964607" y="2667000"/>
              <a:ext cx="165100" cy="4476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41" name="AutoShape 103"/>
            <p:cNvCxnSpPr>
              <a:cxnSpLocks noChangeShapeType="1"/>
              <a:stCxn id="261" idx="5"/>
              <a:endCxn id="258" idx="0"/>
            </p:cNvCxnSpPr>
            <p:nvPr/>
          </p:nvCxnSpPr>
          <p:spPr bwMode="auto">
            <a:xfrm flipH="1">
              <a:off x="7616945" y="2103438"/>
              <a:ext cx="206375" cy="793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42" name="AutoShape 104"/>
            <p:cNvCxnSpPr>
              <a:cxnSpLocks noChangeShapeType="1"/>
              <a:stCxn id="262" idx="3"/>
              <a:endCxn id="259" idx="0"/>
            </p:cNvCxnSpPr>
            <p:nvPr/>
          </p:nvCxnSpPr>
          <p:spPr bwMode="auto">
            <a:xfrm flipH="1" flipV="1">
              <a:off x="7616945" y="2709863"/>
              <a:ext cx="192087" cy="3397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43" name="AutoShape 105"/>
            <p:cNvCxnSpPr>
              <a:cxnSpLocks noChangeShapeType="1"/>
              <a:stCxn id="262" idx="5"/>
              <a:endCxn id="260" idx="0"/>
            </p:cNvCxnSpPr>
            <p:nvPr/>
          </p:nvCxnSpPr>
          <p:spPr bwMode="auto">
            <a:xfrm flipH="1">
              <a:off x="7662982" y="3178175"/>
              <a:ext cx="146050" cy="3841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44" name="AutoShape 106"/>
            <p:cNvCxnSpPr>
              <a:cxnSpLocks noChangeShapeType="1"/>
              <a:stCxn id="261" idx="3"/>
              <a:endCxn id="257" idx="0"/>
            </p:cNvCxnSpPr>
            <p:nvPr/>
          </p:nvCxnSpPr>
          <p:spPr bwMode="auto">
            <a:xfrm flipH="1" flipV="1">
              <a:off x="7616945" y="1931988"/>
              <a:ext cx="206375" cy="428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70" name="Oval 107"/>
            <p:cNvSpPr>
              <a:spLocks noChangeArrowheads="1"/>
            </p:cNvSpPr>
            <p:nvPr/>
          </p:nvSpPr>
          <p:spPr bwMode="auto">
            <a:xfrm rot="5400000">
              <a:off x="8511621" y="2374416"/>
              <a:ext cx="179158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6/6</a:t>
              </a:r>
            </a:p>
          </p:txBody>
        </p:sp>
        <p:sp>
          <p:nvSpPr>
            <p:cNvPr id="271" name="Oval 108"/>
            <p:cNvSpPr>
              <a:spLocks noChangeArrowheads="1"/>
            </p:cNvSpPr>
            <p:nvPr/>
          </p:nvSpPr>
          <p:spPr bwMode="auto">
            <a:xfrm rot="5400000">
              <a:off x="8510554" y="3028128"/>
              <a:ext cx="181290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9/3</a:t>
              </a:r>
            </a:p>
          </p:txBody>
        </p:sp>
        <p:sp>
          <p:nvSpPr>
            <p:cNvPr id="272" name="Oval 109"/>
            <p:cNvSpPr>
              <a:spLocks noChangeArrowheads="1"/>
            </p:cNvSpPr>
            <p:nvPr/>
          </p:nvSpPr>
          <p:spPr bwMode="auto">
            <a:xfrm rot="5400000">
              <a:off x="8510554" y="3256340"/>
              <a:ext cx="181291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7/2</a:t>
              </a:r>
            </a:p>
          </p:txBody>
        </p:sp>
        <p:sp>
          <p:nvSpPr>
            <p:cNvPr id="273" name="Oval 110"/>
            <p:cNvSpPr>
              <a:spLocks noChangeArrowheads="1"/>
            </p:cNvSpPr>
            <p:nvPr/>
          </p:nvSpPr>
          <p:spPr bwMode="auto">
            <a:xfrm rot="5400000">
              <a:off x="8874451" y="2710336"/>
              <a:ext cx="181291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6</a:t>
              </a:r>
            </a:p>
          </p:txBody>
        </p:sp>
        <p:sp>
          <p:nvSpPr>
            <p:cNvPr id="274" name="Oval 111"/>
            <p:cNvSpPr>
              <a:spLocks noChangeArrowheads="1"/>
            </p:cNvSpPr>
            <p:nvPr/>
          </p:nvSpPr>
          <p:spPr bwMode="auto">
            <a:xfrm rot="5400000">
              <a:off x="9148525" y="2985473"/>
              <a:ext cx="181290" cy="1819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3</a:t>
              </a:r>
            </a:p>
          </p:txBody>
        </p:sp>
        <p:cxnSp>
          <p:nvCxnSpPr>
            <p:cNvPr id="5250" name="AutoShape 112"/>
            <p:cNvCxnSpPr>
              <a:cxnSpLocks noChangeShapeType="1"/>
              <a:stCxn id="273" idx="3"/>
              <a:endCxn id="270" idx="0"/>
            </p:cNvCxnSpPr>
            <p:nvPr/>
          </p:nvCxnSpPr>
          <p:spPr bwMode="auto">
            <a:xfrm flipH="1" flipV="1">
              <a:off x="8691682" y="2465388"/>
              <a:ext cx="207963" cy="271462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51" name="AutoShape 113"/>
            <p:cNvCxnSpPr>
              <a:cxnSpLocks noChangeShapeType="1"/>
              <a:stCxn id="273" idx="5"/>
              <a:endCxn id="271" idx="0"/>
            </p:cNvCxnSpPr>
            <p:nvPr/>
          </p:nvCxnSpPr>
          <p:spPr bwMode="auto">
            <a:xfrm flipH="1">
              <a:off x="8691682" y="2865438"/>
              <a:ext cx="207963" cy="2540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52" name="AutoShape 114"/>
            <p:cNvCxnSpPr>
              <a:cxnSpLocks noChangeShapeType="1"/>
              <a:stCxn id="274" idx="3"/>
              <a:endCxn id="273" idx="0"/>
            </p:cNvCxnSpPr>
            <p:nvPr/>
          </p:nvCxnSpPr>
          <p:spPr bwMode="auto">
            <a:xfrm flipH="1" flipV="1">
              <a:off x="9055220" y="2801938"/>
              <a:ext cx="119062" cy="20955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53" name="AutoShape 115"/>
            <p:cNvCxnSpPr>
              <a:cxnSpLocks noChangeShapeType="1"/>
              <a:stCxn id="274" idx="5"/>
              <a:endCxn id="272" idx="0"/>
            </p:cNvCxnSpPr>
            <p:nvPr/>
          </p:nvCxnSpPr>
          <p:spPr bwMode="auto">
            <a:xfrm flipH="1">
              <a:off x="8691682" y="3140075"/>
              <a:ext cx="482600" cy="20637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79" name="Oval 116"/>
            <p:cNvSpPr>
              <a:spLocks noChangeArrowheads="1"/>
            </p:cNvSpPr>
            <p:nvPr/>
          </p:nvSpPr>
          <p:spPr bwMode="auto">
            <a:xfrm rot="5400000">
              <a:off x="2429097" y="2088702"/>
              <a:ext cx="181291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2/7</a:t>
              </a:r>
            </a:p>
          </p:txBody>
        </p:sp>
        <p:sp>
          <p:nvSpPr>
            <p:cNvPr id="280" name="Oval 117"/>
            <p:cNvSpPr>
              <a:spLocks noChangeArrowheads="1"/>
            </p:cNvSpPr>
            <p:nvPr/>
          </p:nvSpPr>
          <p:spPr bwMode="auto">
            <a:xfrm rot="5400000">
              <a:off x="2459039" y="3421721"/>
              <a:ext cx="181290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1/1</a:t>
              </a:r>
            </a:p>
          </p:txBody>
        </p:sp>
        <p:sp>
          <p:nvSpPr>
            <p:cNvPr id="281" name="Oval 118"/>
            <p:cNvSpPr>
              <a:spLocks noChangeArrowheads="1"/>
            </p:cNvSpPr>
            <p:nvPr/>
          </p:nvSpPr>
          <p:spPr bwMode="auto">
            <a:xfrm rot="5400000">
              <a:off x="2084777" y="2718867"/>
              <a:ext cx="181291" cy="181949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1</a:t>
              </a:r>
            </a:p>
          </p:txBody>
        </p:sp>
        <p:cxnSp>
          <p:nvCxnSpPr>
            <p:cNvPr id="5257" name="AutoShape 119"/>
            <p:cNvCxnSpPr>
              <a:cxnSpLocks noChangeShapeType="1"/>
              <a:stCxn id="281" idx="1"/>
              <a:endCxn id="279" idx="4"/>
            </p:cNvCxnSpPr>
            <p:nvPr/>
          </p:nvCxnSpPr>
          <p:spPr bwMode="auto">
            <a:xfrm flipV="1">
              <a:off x="2238495" y="2178050"/>
              <a:ext cx="190500" cy="56673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58" name="AutoShape 120"/>
            <p:cNvCxnSpPr>
              <a:cxnSpLocks noChangeShapeType="1"/>
              <a:stCxn id="281" idx="7"/>
              <a:endCxn id="280" idx="2"/>
            </p:cNvCxnSpPr>
            <p:nvPr/>
          </p:nvCxnSpPr>
          <p:spPr bwMode="auto">
            <a:xfrm>
              <a:off x="2238495" y="2873375"/>
              <a:ext cx="311150" cy="5476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84" name="Oval 121"/>
            <p:cNvSpPr>
              <a:spLocks noChangeArrowheads="1"/>
            </p:cNvSpPr>
            <p:nvPr/>
          </p:nvSpPr>
          <p:spPr bwMode="auto">
            <a:xfrm rot="5400000">
              <a:off x="1715037" y="1939320"/>
              <a:ext cx="179158" cy="1819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5/8</a:t>
              </a:r>
            </a:p>
          </p:txBody>
        </p:sp>
        <p:sp>
          <p:nvSpPr>
            <p:cNvPr id="285" name="Oval 122"/>
            <p:cNvSpPr>
              <a:spLocks noChangeArrowheads="1"/>
            </p:cNvSpPr>
            <p:nvPr/>
          </p:nvSpPr>
          <p:spPr bwMode="auto">
            <a:xfrm rot="5400000">
              <a:off x="1713970" y="2657017"/>
              <a:ext cx="181290" cy="1819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3/5</a:t>
              </a:r>
            </a:p>
          </p:txBody>
        </p:sp>
        <p:sp>
          <p:nvSpPr>
            <p:cNvPr id="286" name="Oval 123"/>
            <p:cNvSpPr>
              <a:spLocks noChangeArrowheads="1"/>
            </p:cNvSpPr>
            <p:nvPr/>
          </p:nvSpPr>
          <p:spPr bwMode="auto">
            <a:xfrm rot="5400000">
              <a:off x="1376561" y="2293453"/>
              <a:ext cx="181291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5</a:t>
              </a:r>
            </a:p>
          </p:txBody>
        </p:sp>
        <p:cxnSp>
          <p:nvCxnSpPr>
            <p:cNvPr id="5262" name="AutoShape 124"/>
            <p:cNvCxnSpPr>
              <a:cxnSpLocks noChangeShapeType="1"/>
              <a:stCxn id="286" idx="1"/>
              <a:endCxn id="284" idx="4"/>
            </p:cNvCxnSpPr>
            <p:nvPr/>
          </p:nvCxnSpPr>
          <p:spPr bwMode="auto">
            <a:xfrm flipV="1">
              <a:off x="1530470" y="2030413"/>
              <a:ext cx="184150" cy="287337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63" name="AutoShape 125"/>
            <p:cNvCxnSpPr>
              <a:cxnSpLocks noChangeShapeType="1"/>
              <a:stCxn id="286" idx="7"/>
              <a:endCxn id="285" idx="4"/>
            </p:cNvCxnSpPr>
            <p:nvPr/>
          </p:nvCxnSpPr>
          <p:spPr bwMode="auto">
            <a:xfrm>
              <a:off x="1530470" y="2446338"/>
              <a:ext cx="184150" cy="301625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289" name="Oval 126"/>
            <p:cNvSpPr>
              <a:spLocks noChangeArrowheads="1"/>
            </p:cNvSpPr>
            <p:nvPr/>
          </p:nvSpPr>
          <p:spPr bwMode="auto">
            <a:xfrm rot="5400000">
              <a:off x="1005668" y="2312564"/>
              <a:ext cx="179158" cy="1819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6/6</a:t>
              </a:r>
            </a:p>
          </p:txBody>
        </p:sp>
        <p:sp>
          <p:nvSpPr>
            <p:cNvPr id="290" name="Oval 127"/>
            <p:cNvSpPr>
              <a:spLocks noChangeArrowheads="1"/>
            </p:cNvSpPr>
            <p:nvPr/>
          </p:nvSpPr>
          <p:spPr bwMode="auto">
            <a:xfrm rot="5400000">
              <a:off x="1005668" y="3193424"/>
              <a:ext cx="179158" cy="181948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7/2</a:t>
              </a:r>
            </a:p>
          </p:txBody>
        </p:sp>
        <p:sp>
          <p:nvSpPr>
            <p:cNvPr id="291" name="Oval 128"/>
            <p:cNvSpPr>
              <a:spLocks noChangeArrowheads="1"/>
            </p:cNvSpPr>
            <p:nvPr/>
          </p:nvSpPr>
          <p:spPr bwMode="auto">
            <a:xfrm rot="5400000">
              <a:off x="645227" y="2710421"/>
              <a:ext cx="179158" cy="179645"/>
            </a:xfrm>
            <a:prstGeom prst="ellipse">
              <a:avLst/>
            </a:prstGeom>
            <a:solidFill>
              <a:srgbClr val="FFFF66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>
              <a:outerShdw dist="35921" dir="2700000" algn="ctr" rotWithShape="0">
                <a:srgbClr val="808080"/>
              </a:outerShdw>
            </a:effectLst>
          </p:spPr>
          <p:txBody>
            <a:bodyPr rot="10800000" vert="eaVert" wrap="none" anchor="ctr"/>
            <a:lstStyle/>
            <a:p>
              <a:pPr>
                <a:defRPr/>
              </a:pPr>
              <a:r>
                <a:rPr lang="en-US" sz="800"/>
                <a:t>2</a:t>
              </a:r>
            </a:p>
          </p:txBody>
        </p:sp>
        <p:cxnSp>
          <p:nvCxnSpPr>
            <p:cNvPr id="5267" name="AutoShape 129"/>
            <p:cNvCxnSpPr>
              <a:cxnSpLocks noChangeShapeType="1"/>
              <a:stCxn id="291" idx="1"/>
              <a:endCxn id="289" idx="4"/>
            </p:cNvCxnSpPr>
            <p:nvPr/>
          </p:nvCxnSpPr>
          <p:spPr bwMode="auto">
            <a:xfrm flipV="1">
              <a:off x="798632" y="2403475"/>
              <a:ext cx="206375" cy="331788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68" name="AutoShape 130"/>
            <p:cNvCxnSpPr>
              <a:cxnSpLocks noChangeShapeType="1"/>
              <a:stCxn id="291" idx="7"/>
              <a:endCxn id="290" idx="3"/>
            </p:cNvCxnSpPr>
            <p:nvPr/>
          </p:nvCxnSpPr>
          <p:spPr bwMode="auto">
            <a:xfrm>
              <a:off x="798632" y="2863850"/>
              <a:ext cx="231775" cy="355600"/>
            </a:xfrm>
            <a:prstGeom prst="straightConnector1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5269" name="AutoShape 131"/>
            <p:cNvCxnSpPr>
              <a:cxnSpLocks noChangeShapeType="1"/>
              <a:stCxn id="189" idx="6"/>
              <a:endCxn id="244" idx="0"/>
            </p:cNvCxnSpPr>
            <p:nvPr/>
          </p:nvCxnSpPr>
          <p:spPr bwMode="auto">
            <a:xfrm flipV="1">
              <a:off x="4532432" y="2733675"/>
              <a:ext cx="2724150" cy="1501775"/>
            </a:xfrm>
            <a:prstGeom prst="curvedConnector3">
              <a:avLst>
                <a:gd name="adj1" fmla="val 102736"/>
              </a:avLst>
            </a:prstGeom>
            <a:noFill/>
            <a:ln w="19050">
              <a:solidFill>
                <a:srgbClr val="FF00FF"/>
              </a:solidFill>
              <a:round/>
              <a:headEnd/>
              <a:tailEnd type="triangle" w="med" len="med"/>
            </a:ln>
          </p:spPr>
        </p:cxnSp>
        <p:cxnSp>
          <p:nvCxnSpPr>
            <p:cNvPr id="5270" name="AutoShape 132"/>
            <p:cNvCxnSpPr>
              <a:cxnSpLocks noChangeShapeType="1"/>
              <a:stCxn id="188" idx="0"/>
              <a:endCxn id="274" idx="0"/>
            </p:cNvCxnSpPr>
            <p:nvPr/>
          </p:nvCxnSpPr>
          <p:spPr bwMode="auto">
            <a:xfrm rot="-5400000">
              <a:off x="6481088" y="1715294"/>
              <a:ext cx="1487488" cy="4210050"/>
            </a:xfrm>
            <a:prstGeom prst="curvedConnector4">
              <a:avLst>
                <a:gd name="adj1" fmla="val 31481"/>
                <a:gd name="adj2" fmla="val 102560"/>
              </a:avLst>
            </a:prstGeom>
            <a:noFill/>
            <a:ln w="19050">
              <a:solidFill>
                <a:srgbClr val="0000FF"/>
              </a:solidFill>
              <a:round/>
              <a:headEnd/>
              <a:tailEnd type="triangle" w="med" len="med"/>
            </a:ln>
          </p:spPr>
        </p:cxnSp>
        <p:cxnSp>
          <p:nvCxnSpPr>
            <p:cNvPr id="5271" name="AutoShape 133"/>
            <p:cNvCxnSpPr>
              <a:cxnSpLocks noChangeShapeType="1"/>
              <a:stCxn id="187" idx="0"/>
              <a:endCxn id="263" idx="0"/>
            </p:cNvCxnSpPr>
            <p:nvPr/>
          </p:nvCxnSpPr>
          <p:spPr bwMode="auto">
            <a:xfrm rot="-5400000">
              <a:off x="5013444" y="1292226"/>
              <a:ext cx="1960563" cy="4583112"/>
            </a:xfrm>
            <a:prstGeom prst="curvedConnector4">
              <a:avLst>
                <a:gd name="adj1" fmla="val 8986"/>
                <a:gd name="adj2" fmla="val 100134"/>
              </a:avLst>
            </a:prstGeom>
            <a:noFill/>
            <a:ln w="19050">
              <a:solidFill>
                <a:srgbClr val="00FF00"/>
              </a:solidFill>
              <a:round/>
              <a:headEnd/>
              <a:tailEnd type="triangle" w="med" len="med"/>
            </a:ln>
          </p:spPr>
        </p:cxnSp>
        <p:cxnSp>
          <p:nvCxnSpPr>
            <p:cNvPr id="5272" name="AutoShape 134"/>
            <p:cNvCxnSpPr>
              <a:cxnSpLocks noChangeShapeType="1"/>
              <a:stCxn id="184" idx="0"/>
              <a:endCxn id="281" idx="6"/>
            </p:cNvCxnSpPr>
            <p:nvPr/>
          </p:nvCxnSpPr>
          <p:spPr bwMode="auto">
            <a:xfrm rot="5400000" flipH="1">
              <a:off x="1793201" y="3282157"/>
              <a:ext cx="1970087" cy="1206500"/>
            </a:xfrm>
            <a:prstGeom prst="curvedConnector3">
              <a:avLst>
                <a:gd name="adj1" fmla="val 49958"/>
              </a:avLst>
            </a:prstGeom>
            <a:noFill/>
            <a:ln w="19050">
              <a:solidFill>
                <a:srgbClr val="FF6600"/>
              </a:solidFill>
              <a:round/>
              <a:headEnd/>
              <a:tailEnd type="triangle" w="med" len="med"/>
            </a:ln>
          </p:spPr>
        </p:cxnSp>
        <p:cxnSp>
          <p:nvCxnSpPr>
            <p:cNvPr id="5273" name="AutoShape 135"/>
            <p:cNvCxnSpPr>
              <a:cxnSpLocks noChangeShapeType="1"/>
              <a:stCxn id="185" idx="0"/>
              <a:endCxn id="286" idx="5"/>
            </p:cNvCxnSpPr>
            <p:nvPr/>
          </p:nvCxnSpPr>
          <p:spPr bwMode="auto">
            <a:xfrm rot="5400000" flipH="1">
              <a:off x="1533645" y="2314575"/>
              <a:ext cx="2424112" cy="2687638"/>
            </a:xfrm>
            <a:prstGeom prst="curvedConnector4">
              <a:avLst>
                <a:gd name="adj1" fmla="val 39292"/>
                <a:gd name="adj2" fmla="val 100764"/>
              </a:avLst>
            </a:prstGeom>
            <a:noFill/>
            <a:ln w="19050">
              <a:solidFill>
                <a:srgbClr val="FFFF00"/>
              </a:solidFill>
              <a:round/>
              <a:headEnd/>
              <a:tailEnd type="triangle" w="med" len="med"/>
            </a:ln>
          </p:spPr>
        </p:cxnSp>
        <p:cxnSp>
          <p:nvCxnSpPr>
            <p:cNvPr id="5274" name="AutoShape 136"/>
            <p:cNvCxnSpPr>
              <a:cxnSpLocks noChangeShapeType="1"/>
              <a:stCxn id="186" idx="3"/>
              <a:endCxn id="291" idx="6"/>
            </p:cNvCxnSpPr>
            <p:nvPr/>
          </p:nvCxnSpPr>
          <p:spPr bwMode="auto">
            <a:xfrm rot="16200000" flipV="1">
              <a:off x="1648739" y="1977231"/>
              <a:ext cx="2133600" cy="3960813"/>
            </a:xfrm>
            <a:prstGeom prst="curvedConnector3">
              <a:avLst>
                <a:gd name="adj1" fmla="val -8486"/>
              </a:avLst>
            </a:prstGeom>
            <a:noFill/>
            <a:ln w="19050">
              <a:solidFill>
                <a:srgbClr val="800080"/>
              </a:solidFill>
              <a:round/>
              <a:headEnd/>
              <a:tailEnd type="triangle" w="med" len="med"/>
            </a:ln>
          </p:spPr>
        </p:cxnSp>
        <p:sp>
          <p:nvSpPr>
            <p:cNvPr id="5275" name="Rectangle 137"/>
            <p:cNvSpPr>
              <a:spLocks noChangeArrowheads="1"/>
            </p:cNvSpPr>
            <p:nvPr/>
          </p:nvSpPr>
          <p:spPr bwMode="auto">
            <a:xfrm>
              <a:off x="3295770" y="5586413"/>
              <a:ext cx="2203450" cy="57943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/>
                <a:t>Primary tree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oter Placeholder 3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/>
              <a:t>Carola Wenk, Computer Science; cwenk@tulane.edu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title"/>
          </p:nvPr>
        </p:nvSpPr>
        <p:spPr>
          <a:xfrm>
            <a:off x="446088" y="315913"/>
            <a:ext cx="8416925" cy="1143000"/>
          </a:xfrm>
        </p:spPr>
        <p:txBody>
          <a:bodyPr/>
          <a:lstStyle/>
          <a:p>
            <a:r>
              <a:rPr lang="de-DE" sz="3600">
                <a:solidFill>
                  <a:schemeClr val="accent2"/>
                </a:solidFill>
              </a:rPr>
              <a:t>CMPS 3130/6130 </a:t>
            </a:r>
            <a:br>
              <a:rPr lang="de-DE" sz="3600" dirty="0">
                <a:solidFill>
                  <a:schemeClr val="accent2"/>
                </a:solidFill>
              </a:rPr>
            </a:br>
            <a:r>
              <a:rPr lang="de-DE" sz="3600" dirty="0">
                <a:solidFill>
                  <a:schemeClr val="accent2"/>
                </a:solidFill>
              </a:rPr>
              <a:t>Introduction to Computational Geometry</a:t>
            </a:r>
          </a:p>
        </p:txBody>
      </p:sp>
      <p:sp>
        <p:nvSpPr>
          <p:cNvPr id="8" name="Text Box 3"/>
          <p:cNvSpPr txBox="1">
            <a:spLocks noChangeArrowheads="1"/>
          </p:cNvSpPr>
          <p:nvPr/>
        </p:nvSpPr>
        <p:spPr bwMode="auto">
          <a:xfrm>
            <a:off x="39627" y="1757363"/>
            <a:ext cx="3594101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296" tIns="0" rIns="82296" bIns="90000"/>
          <a:lstStyle/>
          <a:p>
            <a:pPr algn="l">
              <a:lnSpc>
                <a:spcPct val="100000"/>
              </a:lnSpc>
            </a:pPr>
            <a:r>
              <a:rPr lang="en-US" sz="2200" dirty="0"/>
              <a:t>Related areas:</a:t>
            </a:r>
            <a:br>
              <a:rPr lang="en-US" sz="2200" dirty="0"/>
            </a:br>
            <a:r>
              <a:rPr lang="en-US" sz="1800" dirty="0"/>
              <a:t>Algorithms, graph theory, combinatorics,</a:t>
            </a:r>
            <a:br>
              <a:rPr lang="en-US" sz="1800" dirty="0"/>
            </a:br>
            <a:r>
              <a:rPr lang="en-US" sz="1800" dirty="0"/>
              <a:t>topology</a:t>
            </a:r>
          </a:p>
        </p:txBody>
      </p:sp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636177" y="2725618"/>
            <a:ext cx="3594100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296" tIns="0" rIns="82296" bIns="90000"/>
          <a:lstStyle/>
          <a:p>
            <a:pPr algn="l">
              <a:lnSpc>
                <a:spcPct val="100000"/>
              </a:lnSpc>
            </a:pPr>
            <a:r>
              <a:rPr lang="en-US" sz="2200" dirty="0"/>
              <a:t>Applied areas:</a:t>
            </a:r>
            <a:br>
              <a:rPr lang="en-US" sz="2200" dirty="0"/>
            </a:br>
            <a:r>
              <a:rPr lang="en-US" sz="1800" dirty="0"/>
              <a:t>Databases, sensor networks, robotics,</a:t>
            </a:r>
            <a:br>
              <a:rPr lang="en-US" sz="1800" dirty="0"/>
            </a:br>
            <a:r>
              <a:rPr lang="en-US" sz="1800" dirty="0"/>
              <a:t>GIS, computer graphics, geometric</a:t>
            </a:r>
            <a:br>
              <a:rPr lang="en-US" sz="1800" dirty="0"/>
            </a:br>
            <a:r>
              <a:rPr lang="en-US" sz="1800" dirty="0"/>
              <a:t>modelling</a:t>
            </a:r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984286" y="3905853"/>
            <a:ext cx="3594100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296" tIns="0" rIns="82296" bIns="90000"/>
          <a:lstStyle/>
          <a:p>
            <a:pPr algn="l">
              <a:lnSpc>
                <a:spcPct val="100000"/>
              </a:lnSpc>
            </a:pPr>
            <a:r>
              <a:rPr lang="en-US" sz="2200" dirty="0"/>
              <a:t>Prerequisites:</a:t>
            </a:r>
            <a:br>
              <a:rPr lang="en-US" sz="1800" dirty="0"/>
            </a:br>
            <a:r>
              <a:rPr lang="en-US" sz="1800" dirty="0"/>
              <a:t>CMPS 2200. Familiarity with linear</a:t>
            </a:r>
            <a:br>
              <a:rPr lang="en-US" sz="1800" dirty="0"/>
            </a:br>
            <a:r>
              <a:rPr lang="en-US" sz="1800" dirty="0"/>
              <a:t>algebra preferred.</a:t>
            </a:r>
          </a:p>
        </p:txBody>
      </p:sp>
      <p:sp>
        <p:nvSpPr>
          <p:cNvPr id="11" name="Text Box 3"/>
          <p:cNvSpPr txBox="1">
            <a:spLocks noChangeArrowheads="1"/>
          </p:cNvSpPr>
          <p:nvPr/>
        </p:nvSpPr>
        <p:spPr bwMode="auto">
          <a:xfrm>
            <a:off x="2275859" y="5311981"/>
            <a:ext cx="3594100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296" tIns="0" rIns="82296" bIns="90000"/>
          <a:lstStyle/>
          <a:p>
            <a:pPr algn="l">
              <a:lnSpc>
                <a:spcPct val="100000"/>
              </a:lnSpc>
            </a:pPr>
            <a:r>
              <a:rPr lang="en-US" sz="2200" dirty="0"/>
              <a:t>Class webpage:</a:t>
            </a:r>
            <a:br>
              <a:rPr lang="en-US" sz="2200" dirty="0"/>
            </a:br>
            <a:r>
              <a:rPr lang="en-US" sz="1800" dirty="0">
                <a:hlinkClick r:id="rId3"/>
              </a:rPr>
              <a:t>www.cs.tulane.edu/~carola/teaching/cmps3130-6130/spring20/</a:t>
            </a:r>
            <a:endParaRPr lang="en-US" sz="1800" dirty="0"/>
          </a:p>
        </p:txBody>
      </p:sp>
      <p:sp>
        <p:nvSpPr>
          <p:cNvPr id="12" name="Text Box 3"/>
          <p:cNvSpPr txBox="1">
            <a:spLocks noChangeArrowheads="1"/>
          </p:cNvSpPr>
          <p:nvPr/>
        </p:nvSpPr>
        <p:spPr bwMode="auto">
          <a:xfrm>
            <a:off x="4695281" y="4201319"/>
            <a:ext cx="3594100" cy="760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82296" tIns="0" rIns="82296" bIns="90000"/>
          <a:lstStyle/>
          <a:p>
            <a:pPr algn="l">
              <a:lnSpc>
                <a:spcPct val="100000"/>
              </a:lnSpc>
            </a:pPr>
            <a:r>
              <a:rPr lang="en-US" sz="1200" dirty="0"/>
              <a:t>D. </a:t>
            </a:r>
            <a:r>
              <a:rPr lang="en-US" sz="1200" dirty="0" err="1"/>
              <a:t>Ataria</a:t>
            </a:r>
            <a:r>
              <a:rPr lang="en-US" sz="1200" dirty="0"/>
              <a:t>, G. Rote, “Configuration Space Visualization”, </a:t>
            </a:r>
            <a:br>
              <a:rPr lang="en-US" sz="1200" dirty="0"/>
            </a:br>
            <a:r>
              <a:rPr lang="en-US" sz="1200" dirty="0"/>
              <a:t>Symposium on Computational Geometry, 2012</a:t>
            </a:r>
          </a:p>
        </p:txBody>
      </p:sp>
      <p:pic>
        <p:nvPicPr>
          <p:cNvPr id="3" name="SBFwgR4K1Gk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4336742" y="1544738"/>
            <a:ext cx="4572000" cy="2571750"/>
          </a:xfrm>
          <a:prstGeom prst="rect">
            <a:avLst/>
          </a:prstGeom>
        </p:spPr>
      </p:pic>
      <p:pic>
        <p:nvPicPr>
          <p:cNvPr id="6154" name="Picture 10" descr="C:\Users\carola\Desktop\tmp\Untitled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36742" y="1476868"/>
            <a:ext cx="4572000" cy="26364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</p:cTn>
                <p:tgtEl>
                  <p:spTgt spid="3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3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25400" cap="flat" cmpd="sng" algn="ctr">
          <a:solidFill>
            <a:srgbClr val="9900CC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36000" rIns="36000" bIns="36000" numCol="1" rtlCol="0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60000"/>
          </a:lnSpc>
          <a:spcBef>
            <a:spcPct val="50000"/>
          </a:spcBef>
          <a:spcAft>
            <a:spcPct val="0"/>
          </a:spcAft>
          <a:buClr>
            <a:schemeClr val="accent1"/>
          </a:buClr>
          <a:buSzPct val="120000"/>
          <a:buFont typeface="Symbol" pitchFamily="18" charset="2"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36000" tIns="36000" rIns="36000" bIns="36000" numCol="1" anchor="ctr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60000"/>
          </a:lnSpc>
          <a:spcBef>
            <a:spcPct val="50000"/>
          </a:spcBef>
          <a:spcAft>
            <a:spcPct val="0"/>
          </a:spcAft>
          <a:buClr>
            <a:schemeClr val="accent1"/>
          </a:buClr>
          <a:buSzPct val="120000"/>
          <a:buFont typeface="Symbol" pitchFamily="18" charset="2"/>
          <a:buNone/>
          <a:tabLst/>
          <a:defRPr kumimoji="0" lang="de-D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14448</TotalTime>
  <Words>313</Words>
  <Application>Microsoft Office PowerPoint</Application>
  <PresentationFormat>On-screen Show (4:3)</PresentationFormat>
  <Paragraphs>81</Paragraphs>
  <Slides>5</Slides>
  <Notes>0</Notes>
  <HiddenSlides>0</HiddenSlides>
  <MMClips>1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Symbol</vt:lpstr>
      <vt:lpstr>Times New Roman</vt:lpstr>
      <vt:lpstr>Default Design</vt:lpstr>
      <vt:lpstr>PowerPoint Presentation</vt:lpstr>
      <vt:lpstr>Computational Geometry</vt:lpstr>
      <vt:lpstr>Geometric Algorithms</vt:lpstr>
      <vt:lpstr>Geometric Data Structures</vt:lpstr>
      <vt:lpstr>CMPS 3130/6130  Introduction to Computational Geometry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Protein-Spot-Detektion in 2-DE Gelbilder</dc:title>
  <dc:creator>Carola Wenk</dc:creator>
  <cp:lastModifiedBy>Wenk, Carola</cp:lastModifiedBy>
  <cp:revision>606</cp:revision>
  <cp:lastPrinted>2001-04-17T05:04:20Z</cp:lastPrinted>
  <dcterms:created xsi:type="dcterms:W3CDTF">1999-09-08T09:50:48Z</dcterms:created>
  <dcterms:modified xsi:type="dcterms:W3CDTF">2020-01-14T20:15:31Z</dcterms:modified>
</cp:coreProperties>
</file>