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84" r:id="rId2"/>
    <p:sldId id="291" r:id="rId3"/>
    <p:sldId id="290" r:id="rId4"/>
    <p:sldId id="292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3" r:id="rId13"/>
    <p:sldId id="304" r:id="rId14"/>
    <p:sldId id="305" r:id="rId15"/>
    <p:sldId id="306" r:id="rId16"/>
  </p:sldIdLst>
  <p:sldSz cx="9144000" cy="6858000" type="screen4x3"/>
  <p:notesSz cx="9240838" cy="6954838"/>
  <p:custDataLst>
    <p:tags r:id="rId1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099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>
          <p15:clr>
            <a:srgbClr val="A4A3A4"/>
          </p15:clr>
        </p15:guide>
        <p15:guide id="2" pos="29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A1"/>
    <a:srgbClr val="008380"/>
    <a:srgbClr val="990099"/>
    <a:srgbClr val="FFFF00"/>
    <a:srgbClr val="2C722E"/>
    <a:srgbClr val="DEA900"/>
    <a:srgbClr val="0000FF"/>
    <a:srgbClr val="339933"/>
    <a:srgbClr val="CC99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4" autoAdjust="0"/>
    <p:restoredTop sz="94626" autoAdjust="0"/>
  </p:normalViewPr>
  <p:slideViewPr>
    <p:cSldViewPr snapToGrid="0">
      <p:cViewPr>
        <p:scale>
          <a:sx n="90" d="100"/>
          <a:sy n="90" d="100"/>
        </p:scale>
        <p:origin x="1426" y="58"/>
      </p:cViewPr>
      <p:guideLst>
        <p:guide orient="horz" pos="4283"/>
        <p:guide/>
      </p:guideLst>
    </p:cSldViewPr>
  </p:slideViewPr>
  <p:outlineViewPr>
    <p:cViewPr>
      <p:scale>
        <a:sx n="33" d="100"/>
        <a:sy n="33" d="100"/>
      </p:scale>
      <p:origin x="42" y="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notesViewPr>
    <p:cSldViewPr snapToGrid="0">
      <p:cViewPr varScale="1">
        <p:scale>
          <a:sx n="55" d="100"/>
          <a:sy n="55" d="100"/>
        </p:scale>
        <p:origin x="-738" y="-84"/>
      </p:cViewPr>
      <p:guideLst>
        <p:guide orient="horz" pos="2191"/>
        <p:guide pos="29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CDACF9D-5A3D-4693-823E-EA9403748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49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163" y="0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1313" y="522288"/>
            <a:ext cx="3478212" cy="2608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0313" y="3303588"/>
            <a:ext cx="67802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l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163" y="6608763"/>
            <a:ext cx="40036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0" tIns="46257" rIns="92510" bIns="46257" numCol="1" anchor="b" anchorCtr="0" compatLnSpc="1">
            <a:prstTxWarp prst="textNoShape">
              <a:avLst/>
            </a:prstTxWarp>
          </a:bodyPr>
          <a:lstStyle>
            <a:lvl1pPr algn="r" defTabSz="925433"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7B2601-E142-403C-AAD3-B962FD808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0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A1F57C-3E93-4837-9E2B-9EB642D99D0F}" type="slidenum">
              <a:rPr lang="en-US" sz="13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95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59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84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5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44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6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2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9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7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8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0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defTabSz="923925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defTabSz="92392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D11F577-5200-4E06-8775-DFD120BD5775}" type="slidenum">
              <a:rPr lang="en-US" sz="130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sz="13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DBD0-376C-44C9-9C17-62F504C53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5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CDD4-AB39-4ACE-A1B2-71049353F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304800"/>
            <a:ext cx="20764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60769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49BB7-583D-470A-A615-959BC40C3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22A30-F525-4C52-8032-872014671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4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B973-CF94-4001-BAAB-087BC016C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99B51-03EA-48C8-AA87-F27F0BD2E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2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604E3-4134-42CA-9A1D-6C6CC8364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BAB5D-E94C-44CB-81AC-4647C0E2F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27BDF-F12F-4E3E-B96C-4DF50F912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0A03-F60E-4019-8FB3-E8E2B4D2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7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AE33-8D84-477D-A3FD-A288CFF07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2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048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477000"/>
            <a:ext cx="11969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Spring 2020</a:t>
            </a: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38313" y="6477000"/>
            <a:ext cx="5797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0488" y="6477000"/>
            <a:ext cx="7477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190363-CFB6-4601-9BFB-621E54A98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35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Spring 2020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tx1"/>
                </a:solidFill>
              </a:rPr>
              <a:t>CMPS 3130/6130 Computational Geometry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rgbClr val="0099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9999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FD5967-697D-45CC-A9F3-CEAA56C433EA}" type="slidenum">
              <a:rPr lang="en-US" sz="14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250" y="492125"/>
            <a:ext cx="8159750" cy="990600"/>
          </a:xfrm>
        </p:spPr>
        <p:txBody>
          <a:bodyPr/>
          <a:lstStyle/>
          <a:p>
            <a:pPr algn="ctr" eaLnBrk="1" hangingPunct="1"/>
            <a:r>
              <a:rPr lang="en-US" altLang="en-US" sz="2800" dirty="0">
                <a:solidFill>
                  <a:srgbClr val="009999"/>
                </a:solidFill>
              </a:rPr>
              <a:t>CMPS 3130/6130 Computational Geometry</a:t>
            </a:r>
            <a:br>
              <a:rPr lang="en-US" altLang="en-US" sz="2800" dirty="0">
                <a:solidFill>
                  <a:srgbClr val="009999"/>
                </a:solidFill>
              </a:rPr>
            </a:br>
            <a:r>
              <a:rPr lang="en-US" altLang="en-US" sz="2800" dirty="0">
                <a:solidFill>
                  <a:srgbClr val="009999"/>
                </a:solidFill>
              </a:rPr>
              <a:t>Spring 2020</a:t>
            </a:r>
            <a:endParaRPr lang="en-US" sz="3200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648214"/>
            <a:ext cx="8458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i="1" dirty="0">
                <a:solidFill>
                  <a:schemeClr val="accent2"/>
                </a:solidFill>
              </a:rPr>
              <a:t>3D Convex Hulls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/>
              <a:t>Carola </a:t>
            </a:r>
            <a:r>
              <a:rPr lang="en-US" sz="2400" b="1" dirty="0" err="1"/>
              <a:t>Wenk</a:t>
            </a:r>
            <a:endParaRPr 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(based on BCKO)</a:t>
            </a:r>
            <a:br>
              <a:rPr lang="en-US" sz="1800" dirty="0"/>
            </a:br>
            <a:endParaRPr lang="en-US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2752795" y="2115461"/>
            <a:ext cx="3890639" cy="2045380"/>
            <a:chOff x="314395" y="1709057"/>
            <a:chExt cx="3890639" cy="204538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7" t="26731" r="2554" b="28674"/>
            <a:stretch/>
          </p:blipFill>
          <p:spPr bwMode="auto">
            <a:xfrm>
              <a:off x="314395" y="1709057"/>
              <a:ext cx="3890639" cy="164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 bwMode="auto">
            <a:xfrm>
              <a:off x="447675" y="1800225"/>
              <a:ext cx="1166813" cy="1457325"/>
            </a:xfrm>
            <a:custGeom>
              <a:avLst/>
              <a:gdLst>
                <a:gd name="connsiteX0" fmla="*/ 1166813 w 1166813"/>
                <a:gd name="connsiteY0" fmla="*/ 42863 h 1457325"/>
                <a:gd name="connsiteX1" fmla="*/ 452438 w 1166813"/>
                <a:gd name="connsiteY1" fmla="*/ 0 h 1457325"/>
                <a:gd name="connsiteX2" fmla="*/ 0 w 1166813"/>
                <a:gd name="connsiteY2" fmla="*/ 319088 h 1457325"/>
                <a:gd name="connsiteX3" fmla="*/ 0 w 1166813"/>
                <a:gd name="connsiteY3" fmla="*/ 1009650 h 1457325"/>
                <a:gd name="connsiteX4" fmla="*/ 223838 w 1166813"/>
                <a:gd name="connsiteY4" fmla="*/ 1452563 h 1457325"/>
                <a:gd name="connsiteX5" fmla="*/ 1114425 w 1166813"/>
                <a:gd name="connsiteY5" fmla="*/ 1457325 h 1457325"/>
                <a:gd name="connsiteX6" fmla="*/ 781050 w 1166813"/>
                <a:gd name="connsiteY6" fmla="*/ 1204913 h 1457325"/>
                <a:gd name="connsiteX7" fmla="*/ 552450 w 1166813"/>
                <a:gd name="connsiteY7" fmla="*/ 862013 h 1457325"/>
                <a:gd name="connsiteX8" fmla="*/ 681038 w 1166813"/>
                <a:gd name="connsiteY8" fmla="*/ 138113 h 1457325"/>
                <a:gd name="connsiteX9" fmla="*/ 1166813 w 1166813"/>
                <a:gd name="connsiteY9" fmla="*/ 42863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13" h="1457325">
                  <a:moveTo>
                    <a:pt x="1166813" y="42863"/>
                  </a:moveTo>
                  <a:lnTo>
                    <a:pt x="452438" y="0"/>
                  </a:lnTo>
                  <a:lnTo>
                    <a:pt x="0" y="319088"/>
                  </a:lnTo>
                  <a:lnTo>
                    <a:pt x="0" y="1009650"/>
                  </a:lnTo>
                  <a:lnTo>
                    <a:pt x="223838" y="1452563"/>
                  </a:lnTo>
                  <a:lnTo>
                    <a:pt x="1114425" y="1457325"/>
                  </a:lnTo>
                  <a:lnTo>
                    <a:pt x="781050" y="1204913"/>
                  </a:lnTo>
                  <a:lnTo>
                    <a:pt x="552450" y="862013"/>
                  </a:lnTo>
                  <a:lnTo>
                    <a:pt x="681038" y="138113"/>
                  </a:lnTo>
                  <a:lnTo>
                    <a:pt x="1166813" y="42863"/>
                  </a:lnTo>
                  <a:close/>
                </a:path>
              </a:pathLst>
            </a:custGeom>
            <a:solidFill>
              <a:srgbClr val="2C722E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000125" y="1854200"/>
              <a:ext cx="1028700" cy="1406525"/>
            </a:xfrm>
            <a:custGeom>
              <a:avLst/>
              <a:gdLst>
                <a:gd name="connsiteX0" fmla="*/ 641350 w 1028700"/>
                <a:gd name="connsiteY0" fmla="*/ 0 h 1406525"/>
                <a:gd name="connsiteX1" fmla="*/ 133350 w 1028700"/>
                <a:gd name="connsiteY1" fmla="*/ 82550 h 1406525"/>
                <a:gd name="connsiteX2" fmla="*/ 0 w 1028700"/>
                <a:gd name="connsiteY2" fmla="*/ 796925 h 1406525"/>
                <a:gd name="connsiteX3" fmla="*/ 231775 w 1028700"/>
                <a:gd name="connsiteY3" fmla="*/ 1158875 h 1406525"/>
                <a:gd name="connsiteX4" fmla="*/ 568325 w 1028700"/>
                <a:gd name="connsiteY4" fmla="*/ 1406525 h 1406525"/>
                <a:gd name="connsiteX5" fmla="*/ 615950 w 1028700"/>
                <a:gd name="connsiteY5" fmla="*/ 1384300 h 1406525"/>
                <a:gd name="connsiteX6" fmla="*/ 838200 w 1028700"/>
                <a:gd name="connsiteY6" fmla="*/ 1244600 h 1406525"/>
                <a:gd name="connsiteX7" fmla="*/ 892175 w 1028700"/>
                <a:gd name="connsiteY7" fmla="*/ 1209675 h 1406525"/>
                <a:gd name="connsiteX8" fmla="*/ 955675 w 1028700"/>
                <a:gd name="connsiteY8" fmla="*/ 1168400 h 1406525"/>
                <a:gd name="connsiteX9" fmla="*/ 990600 w 1028700"/>
                <a:gd name="connsiteY9" fmla="*/ 1146175 h 1406525"/>
                <a:gd name="connsiteX10" fmla="*/ 1000125 w 1028700"/>
                <a:gd name="connsiteY10" fmla="*/ 1139825 h 1406525"/>
                <a:gd name="connsiteX11" fmla="*/ 1028700 w 1028700"/>
                <a:gd name="connsiteY11" fmla="*/ 1114425 h 1406525"/>
                <a:gd name="connsiteX12" fmla="*/ 1003300 w 1028700"/>
                <a:gd name="connsiteY12" fmla="*/ 460375 h 1406525"/>
                <a:gd name="connsiteX13" fmla="*/ 641350 w 1028700"/>
                <a:gd name="connsiteY13" fmla="*/ 0 h 14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8700" h="1406525">
                  <a:moveTo>
                    <a:pt x="641350" y="0"/>
                  </a:moveTo>
                  <a:lnTo>
                    <a:pt x="133350" y="82550"/>
                  </a:lnTo>
                  <a:lnTo>
                    <a:pt x="0" y="796925"/>
                  </a:lnTo>
                  <a:lnTo>
                    <a:pt x="231775" y="1158875"/>
                  </a:lnTo>
                  <a:lnTo>
                    <a:pt x="568325" y="1406525"/>
                  </a:lnTo>
                  <a:cubicBezTo>
                    <a:pt x="584200" y="1399117"/>
                    <a:pt x="600558" y="1392665"/>
                    <a:pt x="615950" y="1384300"/>
                  </a:cubicBezTo>
                  <a:cubicBezTo>
                    <a:pt x="718504" y="1328564"/>
                    <a:pt x="733503" y="1313775"/>
                    <a:pt x="838200" y="1244600"/>
                  </a:cubicBezTo>
                  <a:cubicBezTo>
                    <a:pt x="856079" y="1232787"/>
                    <a:pt x="874844" y="1222279"/>
                    <a:pt x="892175" y="1209675"/>
                  </a:cubicBezTo>
                  <a:cubicBezTo>
                    <a:pt x="954900" y="1164057"/>
                    <a:pt x="900144" y="1201719"/>
                    <a:pt x="955675" y="1168400"/>
                  </a:cubicBezTo>
                  <a:cubicBezTo>
                    <a:pt x="967508" y="1161300"/>
                    <a:pt x="977509" y="1150539"/>
                    <a:pt x="990600" y="1146175"/>
                  </a:cubicBezTo>
                  <a:cubicBezTo>
                    <a:pt x="1001129" y="1142665"/>
                    <a:pt x="1000125" y="1146347"/>
                    <a:pt x="1000125" y="1139825"/>
                  </a:cubicBezTo>
                  <a:lnTo>
                    <a:pt x="1028700" y="1114425"/>
                  </a:lnTo>
                  <a:lnTo>
                    <a:pt x="1003300" y="460375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B418A1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t="17223" r="52000" b="9666"/>
          <a:stretch/>
        </p:blipFill>
        <p:spPr bwMode="auto">
          <a:xfrm>
            <a:off x="5905891" y="2038350"/>
            <a:ext cx="3238109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Conflict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74889" y="1436922"/>
                <a:ext cx="8088086" cy="18614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Store all conflict lists in the conflict graph:</a:t>
                </a:r>
              </a:p>
              <a:p>
                <a:r>
                  <a:rPr lang="en-US" sz="2800" dirty="0"/>
                  <a:t>Bipartite graph</a:t>
                </a:r>
              </a:p>
              <a:p>
                <a:r>
                  <a:rPr lang="en-US" sz="2800" dirty="0"/>
                  <a:t>Node for every point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that is </a:t>
                </a:r>
                <a:br>
                  <a:rPr lang="en-US" sz="2800" dirty="0"/>
                </a:br>
                <a:r>
                  <a:rPr lang="en-US" sz="2800" dirty="0"/>
                  <a:t>not inserted yet</a:t>
                </a:r>
              </a:p>
              <a:p>
                <a:r>
                  <a:rPr lang="en-US" sz="2800" dirty="0"/>
                  <a:t>Node for every facet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Arc between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i="1" dirty="0"/>
                  <a:t>p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i="1" dirty="0">
                    <a:solidFill>
                      <a:srgbClr val="B418A1"/>
                    </a:solidFill>
                  </a:rPr>
                  <a:t>in </a:t>
                </a:r>
                <a:br>
                  <a:rPr lang="en-US" sz="2800" i="1" dirty="0">
                    <a:solidFill>
                      <a:srgbClr val="B418A1"/>
                    </a:solidFill>
                  </a:rPr>
                </a:br>
                <a:r>
                  <a:rPr lang="en-US" sz="2800" i="1" dirty="0">
                    <a:solidFill>
                      <a:srgbClr val="B418A1"/>
                    </a:solidFill>
                  </a:rPr>
                  <a:t>conflict with</a:t>
                </a:r>
                <a:r>
                  <a:rPr lang="en-US" sz="2800" dirty="0"/>
                  <a:t> (i.e., </a:t>
                </a:r>
                <a:r>
                  <a:rPr lang="en-US" sz="2800" dirty="0">
                    <a:solidFill>
                      <a:srgbClr val="B418A1"/>
                    </a:solidFill>
                  </a:rPr>
                  <a:t>visible</a:t>
                </a:r>
                <a:r>
                  <a:rPr lang="en-US" sz="2800" dirty="0"/>
                  <a:t> from)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89" y="1436922"/>
                <a:ext cx="8088086" cy="1861449"/>
              </a:xfrm>
              <a:blipFill>
                <a:blip r:embed="rId4"/>
                <a:stretch>
                  <a:fillRect l="-1583" t="-3607" b="-9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6576060" y="3268980"/>
            <a:ext cx="1638300" cy="5486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6545580" y="3947160"/>
            <a:ext cx="166878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6568440" y="4899660"/>
            <a:ext cx="1630680" cy="3276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591300" y="5273040"/>
            <a:ext cx="1607820" cy="990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537960" y="4465320"/>
            <a:ext cx="1661160" cy="12039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553200" y="4937760"/>
            <a:ext cx="1653540" cy="762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6583680" y="5410200"/>
            <a:ext cx="1607820" cy="3276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6583680" y="3741420"/>
            <a:ext cx="1607820" cy="1143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6530340" y="3467100"/>
            <a:ext cx="1706880" cy="168402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418A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6683817" y="2024093"/>
            <a:ext cx="1156087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B418A1"/>
                </a:solidFill>
              </a:rPr>
              <a:t>conflicts</a:t>
            </a:r>
            <a:endParaRPr lang="en-US" sz="22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31CE9-1FD4-4ABA-AE8F-1C9D501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88C1C-37A7-40C5-B9D2-7DD04330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31F16-41C3-49F7-8C63-55350515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Maintaining the Conflict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74888" y="1436922"/>
                <a:ext cx="8402411" cy="5249628"/>
              </a:xfrm>
            </p:spPr>
            <p:txBody>
              <a:bodyPr/>
              <a:lstStyle/>
              <a:p>
                <a:r>
                  <a:rPr lang="en-US" sz="2800" dirty="0"/>
                  <a:t>Initialize conflict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in linear time</a:t>
                </a:r>
              </a:p>
              <a:p>
                <a:r>
                  <a:rPr lang="en-US" sz="2800" dirty="0"/>
                  <a:t>Update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/>
                  <a:t> after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lvl="1"/>
                <a:r>
                  <a:rPr lang="en-US" sz="2400" dirty="0"/>
                  <a:t>Discard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lvl="2"/>
                <a:r>
                  <a:rPr lang="en-US" sz="2000" dirty="0"/>
                  <a:t>All neighbors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000" dirty="0"/>
                  <a:t>. These are the facets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b="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</m:oMath>
                </a14:m>
                <a:endParaRPr lang="en-US" sz="2000" b="0" dirty="0">
                  <a:sym typeface="Symbol"/>
                </a:endParaRPr>
              </a:p>
              <a:p>
                <a:pPr lvl="1"/>
                <a:r>
                  <a:rPr lang="en-US" sz="2400" b="0" dirty="0">
                    <a:sym typeface="Symbol"/>
                  </a:rPr>
                  <a:t>Insert nodes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sym typeface="Symbol"/>
                      </a:rPr>
                      <m:t>𝐺</m:t>
                    </m:r>
                  </m:oMath>
                </a14:m>
                <a:r>
                  <a:rPr lang="en-US" sz="2400" b="0" dirty="0">
                    <a:sym typeface="Symbol"/>
                  </a:rPr>
                  <a:t> for newly created facets (those facets which connect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sym typeface="Symbol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b="0" dirty="0">
                    <a:sym typeface="Symbol"/>
                  </a:rPr>
                  <a:t> to the horizon)</a:t>
                </a:r>
              </a:p>
              <a:p>
                <a:pPr lvl="1"/>
                <a:r>
                  <a:rPr lang="en-US" sz="2400" dirty="0">
                    <a:sym typeface="Symbol"/>
                  </a:rPr>
                  <a:t>Find conflict lists for each newly created facet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sym typeface="Symbol"/>
                      </a:rPr>
                      <m:t>𝑓</m:t>
                    </m:r>
                  </m:oMath>
                </a14:m>
                <a:r>
                  <a:rPr lang="en-US" sz="2400" b="0" dirty="0">
                    <a:sym typeface="Symbol"/>
                  </a:rPr>
                  <a:t>:</a:t>
                </a:r>
              </a:p>
              <a:p>
                <a:pPr lvl="2"/>
                <a:r>
                  <a:rPr lang="en-US" sz="2000" dirty="0">
                    <a:sym typeface="Symbol"/>
                  </a:rPr>
                  <a:t>A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b="0" dirty="0">
                    <a:sym typeface="Symbol"/>
                  </a:rPr>
                  <a:t> that sees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Symbol"/>
                      </a:rPr>
                      <m:t>𝑓</m:t>
                    </m:r>
                  </m:oMath>
                </a14:m>
                <a:r>
                  <a:rPr lang="en-US" sz="2000" b="0" dirty="0">
                    <a:sym typeface="Symbol"/>
                  </a:rPr>
                  <a:t> must also see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Symbol"/>
                      </a:rPr>
                      <m:t>𝑒</m:t>
                    </m:r>
                    <m:r>
                      <a:rPr lang="en-US" sz="2000" b="0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n-US" sz="2000" b="0" dirty="0">
                  <a:sym typeface="Symbol"/>
                </a:endParaRPr>
              </a:p>
              <a:p>
                <a:pPr lvl="2"/>
                <a:r>
                  <a:rPr lang="en-US" sz="2000" dirty="0">
                    <a:sym typeface="Symbol"/>
                  </a:rPr>
                  <a:t>But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sym typeface="Symbol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sym typeface="Symbol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>
                    <a:sym typeface="Symbol"/>
                  </a:rPr>
                  <a:t> must have seen one of the faces</a:t>
                </a:r>
                <a:br>
                  <a:rPr lang="en-US" sz="2000" dirty="0">
                    <a:sym typeface="Symbol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ym typeface="Symbol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ym typeface="Symbol"/>
                  </a:rPr>
                  <a:t> incident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sym typeface="Symbol"/>
                      </a:rPr>
                      <m:t>𝑒</m:t>
                    </m:r>
                  </m:oMath>
                </a14:m>
                <a:r>
                  <a:rPr lang="en-US" sz="2000" dirty="0">
                    <a:sym typeface="Symbol"/>
                  </a:rPr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sym typeface="Symbol"/>
                      </a:rPr>
                      <m:t>conv</m:t>
                    </m:r>
                    <m:r>
                      <a:rPr lang="en-US" sz="2000" b="0" i="0" smtClean="0"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sym typeface="Symbol"/>
                          </a:rPr>
                          <m:t>P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sym typeface="Symbol"/>
                          </a:rPr>
                          <m:t>𝑟</m:t>
                        </m:r>
                        <m:r>
                          <a:rPr lang="en-US" sz="2000" b="0" i="0" smtClean="0">
                            <a:latin typeface="Cambria Math"/>
                            <a:sym typeface="Symbol"/>
                          </a:rPr>
                          <m:t>−1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  <a:sym typeface="Symbol"/>
                      </a:rPr>
                      <m:t>)</m:t>
                    </m:r>
                    <m:r>
                      <a:rPr lang="en-US" sz="2000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en-US" sz="2000" b="0" dirty="0">
                  <a:sym typeface="Symbol"/>
                </a:endParaRPr>
              </a:p>
              <a:p>
                <a:pPr marL="914400" lvl="2" indent="0">
                  <a:buNone/>
                </a:pPr>
                <a:r>
                  <a:rPr lang="en-US" sz="2000" dirty="0">
                    <a:sym typeface="Symbol"/>
                  </a:rPr>
                  <a:t> Test all points in the conflict lists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sym typeface="Symbol"/>
                          </a:rPr>
                          <m:t>2</m:t>
                        </m:r>
                      </m:sub>
                    </m:sSub>
                  </m:oMath>
                </a14:m>
                <a:endParaRPr lang="en-US" sz="2000" b="0" dirty="0">
                  <a:sym typeface="Symbol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88" y="1436922"/>
                <a:ext cx="8402411" cy="5249628"/>
              </a:xfrm>
              <a:blipFill rotWithShape="1">
                <a:blip r:embed="rId3"/>
                <a:stretch>
                  <a:fillRect l="-130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9779" r="24812" b="15333"/>
          <a:stretch/>
        </p:blipFill>
        <p:spPr bwMode="auto">
          <a:xfrm>
            <a:off x="6524268" y="5200650"/>
            <a:ext cx="2619732" cy="141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01A76-94DE-4C77-9072-BE01C28A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17F53-FF7D-4230-9249-CF280BA2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EF63A-DFFF-4476-9DFE-3748A0A1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8521" y="0"/>
            <a:ext cx="2686903" cy="1304027"/>
            <a:chOff x="314395" y="1709057"/>
            <a:chExt cx="3890639" cy="20453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7" t="26731" r="2554" b="28674"/>
            <a:stretch/>
          </p:blipFill>
          <p:spPr bwMode="auto">
            <a:xfrm>
              <a:off x="314395" y="1709057"/>
              <a:ext cx="3890639" cy="164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766" r="-532" b="-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 6"/>
            <p:cNvSpPr/>
            <p:nvPr/>
          </p:nvSpPr>
          <p:spPr bwMode="auto">
            <a:xfrm>
              <a:off x="447675" y="1800225"/>
              <a:ext cx="1166813" cy="1457325"/>
            </a:xfrm>
            <a:custGeom>
              <a:avLst/>
              <a:gdLst>
                <a:gd name="connsiteX0" fmla="*/ 1166813 w 1166813"/>
                <a:gd name="connsiteY0" fmla="*/ 42863 h 1457325"/>
                <a:gd name="connsiteX1" fmla="*/ 452438 w 1166813"/>
                <a:gd name="connsiteY1" fmla="*/ 0 h 1457325"/>
                <a:gd name="connsiteX2" fmla="*/ 0 w 1166813"/>
                <a:gd name="connsiteY2" fmla="*/ 319088 h 1457325"/>
                <a:gd name="connsiteX3" fmla="*/ 0 w 1166813"/>
                <a:gd name="connsiteY3" fmla="*/ 1009650 h 1457325"/>
                <a:gd name="connsiteX4" fmla="*/ 223838 w 1166813"/>
                <a:gd name="connsiteY4" fmla="*/ 1452563 h 1457325"/>
                <a:gd name="connsiteX5" fmla="*/ 1114425 w 1166813"/>
                <a:gd name="connsiteY5" fmla="*/ 1457325 h 1457325"/>
                <a:gd name="connsiteX6" fmla="*/ 781050 w 1166813"/>
                <a:gd name="connsiteY6" fmla="*/ 1204913 h 1457325"/>
                <a:gd name="connsiteX7" fmla="*/ 552450 w 1166813"/>
                <a:gd name="connsiteY7" fmla="*/ 862013 h 1457325"/>
                <a:gd name="connsiteX8" fmla="*/ 681038 w 1166813"/>
                <a:gd name="connsiteY8" fmla="*/ 138113 h 1457325"/>
                <a:gd name="connsiteX9" fmla="*/ 1166813 w 1166813"/>
                <a:gd name="connsiteY9" fmla="*/ 42863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13" h="1457325">
                  <a:moveTo>
                    <a:pt x="1166813" y="42863"/>
                  </a:moveTo>
                  <a:lnTo>
                    <a:pt x="452438" y="0"/>
                  </a:lnTo>
                  <a:lnTo>
                    <a:pt x="0" y="319088"/>
                  </a:lnTo>
                  <a:lnTo>
                    <a:pt x="0" y="1009650"/>
                  </a:lnTo>
                  <a:lnTo>
                    <a:pt x="223838" y="1452563"/>
                  </a:lnTo>
                  <a:lnTo>
                    <a:pt x="1114425" y="1457325"/>
                  </a:lnTo>
                  <a:lnTo>
                    <a:pt x="781050" y="1204913"/>
                  </a:lnTo>
                  <a:lnTo>
                    <a:pt x="552450" y="862013"/>
                  </a:lnTo>
                  <a:lnTo>
                    <a:pt x="681038" y="138113"/>
                  </a:lnTo>
                  <a:lnTo>
                    <a:pt x="1166813" y="42863"/>
                  </a:lnTo>
                  <a:close/>
                </a:path>
              </a:pathLst>
            </a:custGeom>
            <a:solidFill>
              <a:srgbClr val="2C722E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000125" y="1854200"/>
              <a:ext cx="1028700" cy="1406525"/>
            </a:xfrm>
            <a:custGeom>
              <a:avLst/>
              <a:gdLst>
                <a:gd name="connsiteX0" fmla="*/ 641350 w 1028700"/>
                <a:gd name="connsiteY0" fmla="*/ 0 h 1406525"/>
                <a:gd name="connsiteX1" fmla="*/ 133350 w 1028700"/>
                <a:gd name="connsiteY1" fmla="*/ 82550 h 1406525"/>
                <a:gd name="connsiteX2" fmla="*/ 0 w 1028700"/>
                <a:gd name="connsiteY2" fmla="*/ 796925 h 1406525"/>
                <a:gd name="connsiteX3" fmla="*/ 231775 w 1028700"/>
                <a:gd name="connsiteY3" fmla="*/ 1158875 h 1406525"/>
                <a:gd name="connsiteX4" fmla="*/ 568325 w 1028700"/>
                <a:gd name="connsiteY4" fmla="*/ 1406525 h 1406525"/>
                <a:gd name="connsiteX5" fmla="*/ 615950 w 1028700"/>
                <a:gd name="connsiteY5" fmla="*/ 1384300 h 1406525"/>
                <a:gd name="connsiteX6" fmla="*/ 838200 w 1028700"/>
                <a:gd name="connsiteY6" fmla="*/ 1244600 h 1406525"/>
                <a:gd name="connsiteX7" fmla="*/ 892175 w 1028700"/>
                <a:gd name="connsiteY7" fmla="*/ 1209675 h 1406525"/>
                <a:gd name="connsiteX8" fmla="*/ 955675 w 1028700"/>
                <a:gd name="connsiteY8" fmla="*/ 1168400 h 1406525"/>
                <a:gd name="connsiteX9" fmla="*/ 990600 w 1028700"/>
                <a:gd name="connsiteY9" fmla="*/ 1146175 h 1406525"/>
                <a:gd name="connsiteX10" fmla="*/ 1000125 w 1028700"/>
                <a:gd name="connsiteY10" fmla="*/ 1139825 h 1406525"/>
                <a:gd name="connsiteX11" fmla="*/ 1028700 w 1028700"/>
                <a:gd name="connsiteY11" fmla="*/ 1114425 h 1406525"/>
                <a:gd name="connsiteX12" fmla="*/ 1003300 w 1028700"/>
                <a:gd name="connsiteY12" fmla="*/ 460375 h 1406525"/>
                <a:gd name="connsiteX13" fmla="*/ 641350 w 1028700"/>
                <a:gd name="connsiteY13" fmla="*/ 0 h 14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8700" h="1406525">
                  <a:moveTo>
                    <a:pt x="641350" y="0"/>
                  </a:moveTo>
                  <a:lnTo>
                    <a:pt x="133350" y="82550"/>
                  </a:lnTo>
                  <a:lnTo>
                    <a:pt x="0" y="796925"/>
                  </a:lnTo>
                  <a:lnTo>
                    <a:pt x="231775" y="1158875"/>
                  </a:lnTo>
                  <a:lnTo>
                    <a:pt x="568325" y="1406525"/>
                  </a:lnTo>
                  <a:cubicBezTo>
                    <a:pt x="584200" y="1399117"/>
                    <a:pt x="600558" y="1392665"/>
                    <a:pt x="615950" y="1384300"/>
                  </a:cubicBezTo>
                  <a:cubicBezTo>
                    <a:pt x="718504" y="1328564"/>
                    <a:pt x="733503" y="1313775"/>
                    <a:pt x="838200" y="1244600"/>
                  </a:cubicBezTo>
                  <a:cubicBezTo>
                    <a:pt x="856079" y="1232787"/>
                    <a:pt x="874844" y="1222279"/>
                    <a:pt x="892175" y="1209675"/>
                  </a:cubicBezTo>
                  <a:cubicBezTo>
                    <a:pt x="954900" y="1164057"/>
                    <a:pt x="900144" y="1201719"/>
                    <a:pt x="955675" y="1168400"/>
                  </a:cubicBezTo>
                  <a:cubicBezTo>
                    <a:pt x="967508" y="1161300"/>
                    <a:pt x="977509" y="1150539"/>
                    <a:pt x="990600" y="1146175"/>
                  </a:cubicBezTo>
                  <a:cubicBezTo>
                    <a:pt x="1001129" y="1142665"/>
                    <a:pt x="1000125" y="1146347"/>
                    <a:pt x="1000125" y="1139825"/>
                  </a:cubicBezTo>
                  <a:lnTo>
                    <a:pt x="1028700" y="1114425"/>
                  </a:lnTo>
                  <a:lnTo>
                    <a:pt x="1003300" y="460375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B418A1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7778" r="24625" b="10556"/>
          <a:stretch/>
        </p:blipFill>
        <p:spPr bwMode="auto">
          <a:xfrm>
            <a:off x="2110983" y="1466135"/>
            <a:ext cx="6881404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      Algorithm (part 1)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49440" y="131674"/>
            <a:ext cx="2133641" cy="1391453"/>
            <a:chOff x="5181601" y="1720850"/>
            <a:chExt cx="3857590" cy="205535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8" t="40096" r="2120" b="14410"/>
            <a:stretch/>
          </p:blipFill>
          <p:spPr bwMode="auto">
            <a:xfrm>
              <a:off x="5181601" y="1720850"/>
              <a:ext cx="3857590" cy="167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207544" y="3376098"/>
                  <a:ext cx="12355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544" y="3376098"/>
                  <a:ext cx="1235595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Left Brace 1"/>
          <p:cNvSpPr/>
          <p:nvPr/>
        </p:nvSpPr>
        <p:spPr bwMode="auto">
          <a:xfrm>
            <a:off x="2048256" y="2289658"/>
            <a:ext cx="182880" cy="972921"/>
          </a:xfrm>
          <a:prstGeom prst="leftBrace">
            <a:avLst/>
          </a:prstGeom>
          <a:noFill/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3402" y="2567635"/>
                <a:ext cx="7066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02" y="2567635"/>
                <a:ext cx="706668" cy="400110"/>
              </a:xfrm>
              <a:prstGeom prst="rect">
                <a:avLst/>
              </a:prstGeom>
              <a:blipFill rotWithShape="0">
                <a:blip r:embed="rId9"/>
                <a:stretch>
                  <a:fillRect t="-7576" r="-862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 bwMode="auto">
          <a:xfrm>
            <a:off x="2039722" y="4102607"/>
            <a:ext cx="182880" cy="2817571"/>
          </a:xfrm>
          <a:prstGeom prst="leftBrace">
            <a:avLst/>
          </a:prstGeom>
          <a:noFill/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0" y="5009692"/>
                <a:ext cx="2155269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𝑐𝑜𝑛𝑓𝑙𝑖𝑐𝑡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|)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09692"/>
                <a:ext cx="2155269" cy="424732"/>
              </a:xfrm>
              <a:prstGeom prst="rect">
                <a:avLst/>
              </a:prstGeom>
              <a:blipFill rotWithShape="1"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5417247"/>
            <a:ext cx="233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</a:rPr>
              <a:t>Face can only be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deleted if it has been created.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  <a:sym typeface="Symbol"/>
              </a:rPr>
              <a:t> Delete at most once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35CA338A-C3E7-44A9-83D3-F7796D25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2B3CA35-79C3-4DDB-8627-B89F73518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862062A-B115-46D8-B6C7-F2B2F460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7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      Algorithm (part 2)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6369" r="24583" b="27556"/>
          <a:stretch/>
        </p:blipFill>
        <p:spPr bwMode="auto">
          <a:xfrm>
            <a:off x="2313688" y="1949450"/>
            <a:ext cx="683031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49440" y="131674"/>
            <a:ext cx="2133641" cy="1391453"/>
            <a:chOff x="5181601" y="1720850"/>
            <a:chExt cx="3857590" cy="205535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8" t="40096" r="2120" b="14410"/>
            <a:stretch/>
          </p:blipFill>
          <p:spPr bwMode="auto">
            <a:xfrm>
              <a:off x="5181601" y="1720850"/>
              <a:ext cx="3857590" cy="167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207544" y="3376098"/>
                  <a:ext cx="12355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544" y="3376098"/>
                  <a:ext cx="123559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19779" r="24812" b="15333"/>
          <a:stretch/>
        </p:blipFill>
        <p:spPr bwMode="auto">
          <a:xfrm>
            <a:off x="3002677" y="2296972"/>
            <a:ext cx="1687177" cy="9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 Brace 13"/>
          <p:cNvSpPr/>
          <p:nvPr/>
        </p:nvSpPr>
        <p:spPr bwMode="auto">
          <a:xfrm>
            <a:off x="2098244" y="752246"/>
            <a:ext cx="182880" cy="2027530"/>
          </a:xfrm>
          <a:prstGeom prst="leftBrace">
            <a:avLst/>
          </a:prstGeom>
          <a:noFill/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8810" y="2888284"/>
                <a:ext cx="1878591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ℒ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nary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/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10" y="2888284"/>
                <a:ext cx="1878591" cy="8392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 bwMode="auto">
          <a:xfrm>
            <a:off x="1997050" y="702259"/>
            <a:ext cx="321869" cy="1214323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8521" y="0"/>
            <a:ext cx="2686903" cy="1304027"/>
            <a:chOff x="314395" y="1709057"/>
            <a:chExt cx="3890639" cy="20453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7" t="26731" r="2554" b="28674"/>
            <a:stretch/>
          </p:blipFill>
          <p:spPr bwMode="auto">
            <a:xfrm>
              <a:off x="314395" y="1709057"/>
              <a:ext cx="3890639" cy="164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766" r="-532" b="-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 6"/>
            <p:cNvSpPr/>
            <p:nvPr/>
          </p:nvSpPr>
          <p:spPr bwMode="auto">
            <a:xfrm>
              <a:off x="447675" y="1800225"/>
              <a:ext cx="1166813" cy="1457325"/>
            </a:xfrm>
            <a:custGeom>
              <a:avLst/>
              <a:gdLst>
                <a:gd name="connsiteX0" fmla="*/ 1166813 w 1166813"/>
                <a:gd name="connsiteY0" fmla="*/ 42863 h 1457325"/>
                <a:gd name="connsiteX1" fmla="*/ 452438 w 1166813"/>
                <a:gd name="connsiteY1" fmla="*/ 0 h 1457325"/>
                <a:gd name="connsiteX2" fmla="*/ 0 w 1166813"/>
                <a:gd name="connsiteY2" fmla="*/ 319088 h 1457325"/>
                <a:gd name="connsiteX3" fmla="*/ 0 w 1166813"/>
                <a:gd name="connsiteY3" fmla="*/ 1009650 h 1457325"/>
                <a:gd name="connsiteX4" fmla="*/ 223838 w 1166813"/>
                <a:gd name="connsiteY4" fmla="*/ 1452563 h 1457325"/>
                <a:gd name="connsiteX5" fmla="*/ 1114425 w 1166813"/>
                <a:gd name="connsiteY5" fmla="*/ 1457325 h 1457325"/>
                <a:gd name="connsiteX6" fmla="*/ 781050 w 1166813"/>
                <a:gd name="connsiteY6" fmla="*/ 1204913 h 1457325"/>
                <a:gd name="connsiteX7" fmla="*/ 552450 w 1166813"/>
                <a:gd name="connsiteY7" fmla="*/ 862013 h 1457325"/>
                <a:gd name="connsiteX8" fmla="*/ 681038 w 1166813"/>
                <a:gd name="connsiteY8" fmla="*/ 138113 h 1457325"/>
                <a:gd name="connsiteX9" fmla="*/ 1166813 w 1166813"/>
                <a:gd name="connsiteY9" fmla="*/ 42863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13" h="1457325">
                  <a:moveTo>
                    <a:pt x="1166813" y="42863"/>
                  </a:moveTo>
                  <a:lnTo>
                    <a:pt x="452438" y="0"/>
                  </a:lnTo>
                  <a:lnTo>
                    <a:pt x="0" y="319088"/>
                  </a:lnTo>
                  <a:lnTo>
                    <a:pt x="0" y="1009650"/>
                  </a:lnTo>
                  <a:lnTo>
                    <a:pt x="223838" y="1452563"/>
                  </a:lnTo>
                  <a:lnTo>
                    <a:pt x="1114425" y="1457325"/>
                  </a:lnTo>
                  <a:lnTo>
                    <a:pt x="781050" y="1204913"/>
                  </a:lnTo>
                  <a:lnTo>
                    <a:pt x="552450" y="862013"/>
                  </a:lnTo>
                  <a:lnTo>
                    <a:pt x="681038" y="138113"/>
                  </a:lnTo>
                  <a:lnTo>
                    <a:pt x="1166813" y="42863"/>
                  </a:lnTo>
                  <a:close/>
                </a:path>
              </a:pathLst>
            </a:custGeom>
            <a:solidFill>
              <a:srgbClr val="2C722E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1000125" y="1854200"/>
              <a:ext cx="1028700" cy="1406525"/>
            </a:xfrm>
            <a:custGeom>
              <a:avLst/>
              <a:gdLst>
                <a:gd name="connsiteX0" fmla="*/ 641350 w 1028700"/>
                <a:gd name="connsiteY0" fmla="*/ 0 h 1406525"/>
                <a:gd name="connsiteX1" fmla="*/ 133350 w 1028700"/>
                <a:gd name="connsiteY1" fmla="*/ 82550 h 1406525"/>
                <a:gd name="connsiteX2" fmla="*/ 0 w 1028700"/>
                <a:gd name="connsiteY2" fmla="*/ 796925 h 1406525"/>
                <a:gd name="connsiteX3" fmla="*/ 231775 w 1028700"/>
                <a:gd name="connsiteY3" fmla="*/ 1158875 h 1406525"/>
                <a:gd name="connsiteX4" fmla="*/ 568325 w 1028700"/>
                <a:gd name="connsiteY4" fmla="*/ 1406525 h 1406525"/>
                <a:gd name="connsiteX5" fmla="*/ 615950 w 1028700"/>
                <a:gd name="connsiteY5" fmla="*/ 1384300 h 1406525"/>
                <a:gd name="connsiteX6" fmla="*/ 838200 w 1028700"/>
                <a:gd name="connsiteY6" fmla="*/ 1244600 h 1406525"/>
                <a:gd name="connsiteX7" fmla="*/ 892175 w 1028700"/>
                <a:gd name="connsiteY7" fmla="*/ 1209675 h 1406525"/>
                <a:gd name="connsiteX8" fmla="*/ 955675 w 1028700"/>
                <a:gd name="connsiteY8" fmla="*/ 1168400 h 1406525"/>
                <a:gd name="connsiteX9" fmla="*/ 990600 w 1028700"/>
                <a:gd name="connsiteY9" fmla="*/ 1146175 h 1406525"/>
                <a:gd name="connsiteX10" fmla="*/ 1000125 w 1028700"/>
                <a:gd name="connsiteY10" fmla="*/ 1139825 h 1406525"/>
                <a:gd name="connsiteX11" fmla="*/ 1028700 w 1028700"/>
                <a:gd name="connsiteY11" fmla="*/ 1114425 h 1406525"/>
                <a:gd name="connsiteX12" fmla="*/ 1003300 w 1028700"/>
                <a:gd name="connsiteY12" fmla="*/ 460375 h 1406525"/>
                <a:gd name="connsiteX13" fmla="*/ 641350 w 1028700"/>
                <a:gd name="connsiteY13" fmla="*/ 0 h 14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8700" h="1406525">
                  <a:moveTo>
                    <a:pt x="641350" y="0"/>
                  </a:moveTo>
                  <a:lnTo>
                    <a:pt x="133350" y="82550"/>
                  </a:lnTo>
                  <a:lnTo>
                    <a:pt x="0" y="796925"/>
                  </a:lnTo>
                  <a:lnTo>
                    <a:pt x="231775" y="1158875"/>
                  </a:lnTo>
                  <a:lnTo>
                    <a:pt x="568325" y="1406525"/>
                  </a:lnTo>
                  <a:cubicBezTo>
                    <a:pt x="584200" y="1399117"/>
                    <a:pt x="600558" y="1392665"/>
                    <a:pt x="615950" y="1384300"/>
                  </a:cubicBezTo>
                  <a:cubicBezTo>
                    <a:pt x="718504" y="1328564"/>
                    <a:pt x="733503" y="1313775"/>
                    <a:pt x="838200" y="1244600"/>
                  </a:cubicBezTo>
                  <a:cubicBezTo>
                    <a:pt x="856079" y="1232787"/>
                    <a:pt x="874844" y="1222279"/>
                    <a:pt x="892175" y="1209675"/>
                  </a:cubicBezTo>
                  <a:cubicBezTo>
                    <a:pt x="954900" y="1164057"/>
                    <a:pt x="900144" y="1201719"/>
                    <a:pt x="955675" y="1168400"/>
                  </a:cubicBezTo>
                  <a:cubicBezTo>
                    <a:pt x="967508" y="1161300"/>
                    <a:pt x="977509" y="1150539"/>
                    <a:pt x="990600" y="1146175"/>
                  </a:cubicBezTo>
                  <a:cubicBezTo>
                    <a:pt x="1001129" y="1142665"/>
                    <a:pt x="1000125" y="1146347"/>
                    <a:pt x="1000125" y="1139825"/>
                  </a:cubicBezTo>
                  <a:lnTo>
                    <a:pt x="1028700" y="1114425"/>
                  </a:lnTo>
                  <a:lnTo>
                    <a:pt x="1003300" y="460375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B418A1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6512" y="3655160"/>
                <a:ext cx="20217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harge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to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node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and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arc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creation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12" y="3655160"/>
                <a:ext cx="2021707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eft Brace 16"/>
          <p:cNvSpPr/>
          <p:nvPr/>
        </p:nvSpPr>
        <p:spPr bwMode="auto">
          <a:xfrm>
            <a:off x="2111655" y="2974847"/>
            <a:ext cx="182880" cy="712014"/>
          </a:xfrm>
          <a:prstGeom prst="leftBrace">
            <a:avLst/>
          </a:prstGeom>
          <a:noFill/>
          <a:ln w="12700" cap="flat" cmpd="sng" algn="ctr">
            <a:solidFill>
              <a:srgbClr val="0083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9869" y="4988967"/>
                <a:ext cx="8150244" cy="2079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Need to bound: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838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8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=5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𝑐𝑜𝑛𝑓𝑙𝑖𝑐𝑡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)|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8380"/>
                  </a:solidFill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8380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)|</m:t>
                        </m:r>
                      </m:e>
                    </m:nary>
                    <m:r>
                      <a:rPr lang="en-US" sz="2800" i="1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838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where the summation is over all horizon edges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that ever appear during the algorithm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69" y="4988967"/>
                <a:ext cx="8150244" cy="2079415"/>
              </a:xfrm>
              <a:prstGeom prst="rect">
                <a:avLst/>
              </a:prstGeom>
              <a:blipFill rotWithShape="1">
                <a:blip r:embed="rId11"/>
                <a:stretch>
                  <a:fillRect l="-1197" t="-2339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55337" y="5369356"/>
                <a:ext cx="7916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990099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rgbClr val="990099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990099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000" b="0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37" y="5369356"/>
                <a:ext cx="791627" cy="400110"/>
              </a:xfrm>
              <a:prstGeom prst="rect">
                <a:avLst/>
              </a:prstGeom>
              <a:blipFill rotWithShape="0"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9260" y="5858255"/>
                <a:ext cx="13608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60" y="5858255"/>
                <a:ext cx="136082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0" y="6130138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FFC000"/>
                </a:solidFill>
              </a:rPr>
              <a:t>proof in book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7FE6EE5D-B9AF-4EDA-B7B1-FF8BCFAE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C5E397B-4B6F-4614-9610-9730B6D9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12594C8-4CAF-477A-BDBA-6B27DE4C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3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-520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B418A1"/>
                </a:solidFill>
              </a:rPr>
              <a:t>Backwards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74888" y="1608372"/>
                <a:ext cx="8402411" cy="52496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Lemma:</a:t>
                </a:r>
                <a:r>
                  <a:rPr lang="en-US" sz="2400" dirty="0"/>
                  <a:t> The expected number of facets created by </a:t>
                </a:r>
                <a:br>
                  <a:rPr lang="en-US" sz="2400" dirty="0"/>
                </a:br>
                <a:r>
                  <a:rPr lang="en-US" sz="2400" dirty="0"/>
                  <a:t>the algorithm,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8380"/>
                        </a:solidFill>
                        <a:latin typeface="Cambria Math"/>
                      </a:rPr>
                      <m:t>𝐸</m:t>
                    </m:r>
                    <m:r>
                      <a:rPr lang="en-US" sz="2400" i="1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𝑐𝑜𝑛𝑓𝑙𝑖𝑐𝑡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)|</m:t>
                        </m:r>
                      </m:e>
                    </m:nary>
                    <m:r>
                      <a:rPr lang="en-US" sz="2400" i="1">
                        <a:solidFill>
                          <a:srgbClr val="00838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is at most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6</m:t>
                    </m:r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−20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Proof: </a:t>
                </a:r>
                <a:br>
                  <a:rPr lang="en-US" sz="2400" b="1" dirty="0"/>
                </a:br>
                <a:r>
                  <a:rPr lang="en-US" sz="2400" b="1" dirty="0"/>
                  <a:t>= </a:t>
                </a:r>
                <a:r>
                  <a:rPr lang="en-US" sz="2400" dirty="0"/>
                  <a:t># facets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to its horizon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   (these are the </a:t>
                </a:r>
                <a:r>
                  <a:rPr lang="en-US" sz="2400" dirty="0">
                    <a:highlight>
                      <a:srgbClr val="FFFF00"/>
                    </a:highlight>
                  </a:rPr>
                  <a:t>newly created </a:t>
                </a:r>
                <a:r>
                  <a:rPr lang="en-US" sz="2400" dirty="0"/>
                  <a:t>facets)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B418A1"/>
                    </a:solidFill>
                  </a:rPr>
                  <a:t>=</a:t>
                </a:r>
                <a:r>
                  <a:rPr lang="en-US" sz="2400" dirty="0"/>
                  <a:t> # facets that </a:t>
                </a:r>
                <a:r>
                  <a:rPr lang="en-US" sz="2400" dirty="0">
                    <a:highlight>
                      <a:srgbClr val="FFFF00"/>
                    </a:highlight>
                  </a:rPr>
                  <a:t>disappear</a:t>
                </a:r>
                <a:r>
                  <a:rPr lang="en-US" sz="2400" dirty="0"/>
                  <a:t> when removing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=: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deg</m:t>
                    </m:r>
                    <m:r>
                      <a:rPr lang="en-US" sz="2400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      </a:t>
                </a:r>
                <a:r>
                  <a:rPr lang="en-US" sz="2400" i="1" dirty="0"/>
                  <a:t>degree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>
                  <a:buFont typeface="Symbol"/>
                  <a:buChar char="Þ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8380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8380"/>
                            </a:solidFill>
                            <a:latin typeface="Cambria Math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𝑐𝑜𝑛𝑣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−4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=5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</m:sup>
                      <m:e>
                        <m:func>
                          <m:funcPr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𝑐𝑜𝑛𝑣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rgbClr val="00838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008380"/>
                                            </a:solidFill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rgbClr val="008380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/>
                  <a:t> [(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</m:sup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deg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𝑐𝑜𝑛𝑣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00838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r>
                  <a:rPr lang="en-US" sz="2400" dirty="0"/>
                  <a:t>) -12]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00838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008380"/>
                            </a:solidFill>
                            <a:latin typeface="Cambria Math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/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−12]= 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6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−12−12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400" dirty="0"/>
                  <a:t> = 6</a:t>
                </a:r>
              </a:p>
              <a:p>
                <a:pPr marL="0" indent="0">
                  <a:buNone/>
                </a:pPr>
                <a:r>
                  <a:rPr lang="en-US" sz="2400" dirty="0"/>
                  <a:t>Thus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8380"/>
                        </a:solidFill>
                        <a:latin typeface="Cambria Math"/>
                      </a:rPr>
                      <m:t>4+</m:t>
                    </m:r>
                    <m:r>
                      <a:rPr lang="en-US" sz="2400" i="1">
                        <a:solidFill>
                          <a:srgbClr val="00838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=5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𝑐𝑜𝑛𝑓𝑙𝑖𝑐𝑡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838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8380"/>
                                </a:solidFill>
                                <a:latin typeface="Cambria Math"/>
                              </a:rPr>
                              <m:t>)|</m:t>
                            </m:r>
                          </m:e>
                        </m:nary>
                      </m:e>
                    </m:d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≤4+6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8380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=6</m:t>
                    </m:r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8380"/>
                        </a:solidFill>
                        <a:latin typeface="Cambria Math"/>
                      </a:rPr>
                      <m:t>−20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88" y="1608372"/>
                <a:ext cx="8402411" cy="5249628"/>
              </a:xfrm>
              <a:blipFill>
                <a:blip r:embed="rId3"/>
                <a:stretch>
                  <a:fillRect l="-1161" t="-441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 bwMode="auto">
          <a:xfrm>
            <a:off x="156567" y="934719"/>
            <a:ext cx="823874" cy="2790953"/>
          </a:xfrm>
          <a:custGeom>
            <a:avLst/>
            <a:gdLst>
              <a:gd name="connsiteX0" fmla="*/ 1899096 w 1899096"/>
              <a:gd name="connsiteY0" fmla="*/ 0 h 2604211"/>
              <a:gd name="connsiteX1" fmla="*/ 84926 w 1899096"/>
              <a:gd name="connsiteY1" fmla="*/ 526694 h 2604211"/>
              <a:gd name="connsiteX2" fmla="*/ 465316 w 1899096"/>
              <a:gd name="connsiteY2" fmla="*/ 2604211 h 2604211"/>
              <a:gd name="connsiteX0" fmla="*/ 1854689 w 1854689"/>
              <a:gd name="connsiteY0" fmla="*/ 0 h 2781403"/>
              <a:gd name="connsiteX1" fmla="*/ 40519 w 1854689"/>
              <a:gd name="connsiteY1" fmla="*/ 526694 h 2781403"/>
              <a:gd name="connsiteX2" fmla="*/ 994165 w 1854689"/>
              <a:gd name="connsiteY2" fmla="*/ 2781403 h 2781403"/>
              <a:gd name="connsiteX0" fmla="*/ 1660191 w 1660191"/>
              <a:gd name="connsiteY0" fmla="*/ 0 h 2781403"/>
              <a:gd name="connsiteX1" fmla="*/ 40519 w 1660191"/>
              <a:gd name="connsiteY1" fmla="*/ 526694 h 2781403"/>
              <a:gd name="connsiteX2" fmla="*/ 994165 w 1660191"/>
              <a:gd name="connsiteY2" fmla="*/ 2781403 h 2781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0191" h="2781403">
                <a:moveTo>
                  <a:pt x="1660191" y="0"/>
                </a:moveTo>
                <a:cubicBezTo>
                  <a:pt x="872587" y="46329"/>
                  <a:pt x="279482" y="92659"/>
                  <a:pt x="40519" y="526694"/>
                </a:cubicBezTo>
                <a:cubicBezTo>
                  <a:pt x="-198444" y="960729"/>
                  <a:pt x="684488" y="1959662"/>
                  <a:pt x="994165" y="2781403"/>
                </a:cubicBezTo>
              </a:path>
            </a:pathLst>
          </a:custGeom>
          <a:noFill/>
          <a:ln w="12700">
            <a:solidFill>
              <a:srgbClr val="B418A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94878" y="4945076"/>
                <a:ext cx="27404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chemeClr val="tx1"/>
                    </a:solidFill>
                  </a:rPr>
                  <a:t>Total degree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is </a:t>
                </a:r>
                <a:br>
                  <a:rPr lang="en-US" sz="1800" dirty="0">
                    <a:solidFill>
                      <a:schemeClr val="tx1"/>
                    </a:solidFill>
                  </a:rPr>
                </a:br>
                <a:r>
                  <a:rPr lang="en-US" sz="1800" dirty="0">
                    <a:solidFill>
                      <a:schemeClr val="tx1"/>
                    </a:solidFill>
                  </a:rPr>
                  <a:t>at least 12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78" y="4945076"/>
                <a:ext cx="274043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004" t="-4717" r="-111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5106010" y="4988657"/>
            <a:ext cx="738835" cy="131983"/>
          </a:xfrm>
          <a:custGeom>
            <a:avLst/>
            <a:gdLst>
              <a:gd name="connsiteX0" fmla="*/ 738835 w 738835"/>
              <a:gd name="connsiteY0" fmla="*/ 131983 h 131983"/>
              <a:gd name="connsiteX1" fmla="*/ 292608 w 738835"/>
              <a:gd name="connsiteY1" fmla="*/ 309 h 131983"/>
              <a:gd name="connsiteX2" fmla="*/ 0 w 738835"/>
              <a:gd name="connsiteY2" fmla="*/ 102722 h 13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835" h="131983">
                <a:moveTo>
                  <a:pt x="738835" y="131983"/>
                </a:moveTo>
                <a:cubicBezTo>
                  <a:pt x="577291" y="68584"/>
                  <a:pt x="415747" y="5186"/>
                  <a:pt x="292608" y="309"/>
                </a:cubicBezTo>
                <a:cubicBezTo>
                  <a:pt x="169469" y="-4568"/>
                  <a:pt x="84734" y="49077"/>
                  <a:pt x="0" y="10272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8735974" y="6574333"/>
            <a:ext cx="226772" cy="234086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44195" y="2245766"/>
                <a:ext cx="2238562" cy="524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600" i="1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𝑐𝑜𝑛𝑓𝑙𝑖𝑐𝑡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838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rgbClr val="00838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600" i="1">
                          <a:solidFill>
                            <a:srgbClr val="008380"/>
                          </a:solidFill>
                          <a:latin typeface="Cambria Math"/>
                        </a:rPr>
                        <m:t>)|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195" y="2245766"/>
                <a:ext cx="2238562" cy="5245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EB06977B-B9E1-4ED4-8B8D-250217259918}"/>
              </a:ext>
            </a:extLst>
          </p:cNvPr>
          <p:cNvSpPr/>
          <p:nvPr/>
        </p:nvSpPr>
        <p:spPr bwMode="auto">
          <a:xfrm>
            <a:off x="5572760" y="50800"/>
            <a:ext cx="3571240" cy="1681480"/>
          </a:xfrm>
          <a:prstGeom prst="wedgeRectCallout">
            <a:avLst>
              <a:gd name="adj1" fmla="val -59439"/>
              <a:gd name="adj2" fmla="val -112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Instead of incrementally </a:t>
            </a:r>
            <a:r>
              <a:rPr lang="en-US" sz="1600" b="1" dirty="0">
                <a:solidFill>
                  <a:schemeClr val="tx1"/>
                </a:solidFill>
              </a:rPr>
              <a:t>inserting</a:t>
            </a:r>
            <a:r>
              <a:rPr lang="en-US" sz="1600" dirty="0">
                <a:solidFill>
                  <a:schemeClr val="tx1"/>
                </a:solidFill>
              </a:rPr>
              <a:t> points into the convex hull (which creates new facets), consider for runtime analysis purposes to “play the movie backwards” and incrementally </a:t>
            </a:r>
            <a:r>
              <a:rPr lang="en-US" sz="1600" b="1" dirty="0">
                <a:solidFill>
                  <a:schemeClr val="tx1"/>
                </a:solidFill>
              </a:rPr>
              <a:t>remove points</a:t>
            </a:r>
            <a:r>
              <a:rPr lang="en-US" sz="1600" dirty="0">
                <a:solidFill>
                  <a:schemeClr val="tx1"/>
                </a:solidFill>
              </a:rPr>
              <a:t> from the convex hull (which causes facets to disappear).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6114E7C-8509-4864-8C9E-7CA75283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37BEDC-32A0-4A1C-985C-02AF4F23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AB0DED-3B43-4A35-A84D-535401C4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Convex Hull Runtime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74888" y="1436922"/>
                <a:ext cx="8402411" cy="5249628"/>
              </a:xfrm>
            </p:spPr>
            <p:txBody>
              <a:bodyPr/>
              <a:lstStyle/>
              <a:p>
                <a:r>
                  <a:rPr lang="en-US" sz="2800" b="1" dirty="0"/>
                  <a:t>Theorem: </a:t>
                </a:r>
                <a:r>
                  <a:rPr lang="en-US" sz="2800" dirty="0"/>
                  <a:t>The convex hull of a set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can be computed in randomized expected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time.</a:t>
                </a:r>
              </a:p>
              <a:p>
                <a:r>
                  <a:rPr lang="en-US" sz="2800" b="1" dirty="0"/>
                  <a:t>Theorem (higher dimensions): </a:t>
                </a:r>
                <a:r>
                  <a:rPr lang="en-US" sz="2800" dirty="0"/>
                  <a:t>The complexity of the convex hull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Θ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br>
                  <a:rPr lang="en-US" sz="2800" dirty="0"/>
                </a:br>
                <a:r>
                  <a:rPr lang="en-US" sz="2800" dirty="0"/>
                  <a:t>It can be computed in randomized expected</a:t>
                </a:r>
                <a:br>
                  <a:rPr lang="en-US" sz="2800" dirty="0"/>
                </a:b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⌋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/2</m:t>
                                </m:r>
                              </m:e>
                            </m:d>
                          </m:e>
                        </m:d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) </m:t>
                        </m:r>
                      </m:e>
                    </m:func>
                  </m:oMath>
                </a14:m>
                <a:r>
                  <a:rPr lang="en-US" sz="2800" dirty="0"/>
                  <a:t>time.</a:t>
                </a:r>
                <a:endParaRPr lang="en-US" sz="2000" b="0" dirty="0">
                  <a:sym typeface="Symbol"/>
                </a:endParaRP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888" y="1436922"/>
                <a:ext cx="8402411" cy="5249628"/>
              </a:xfrm>
              <a:blipFill rotWithShape="1">
                <a:blip r:embed="rId3"/>
                <a:stretch>
                  <a:fillRect l="-1306" t="-1161" r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00AAE-0369-400D-9308-1592BAC4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9FD09-61B6-49B2-9FBA-CFA15126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1985-F59C-4176-A0B3-FE8C68DD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dirty="0"/>
              <a:t>3D CH: Problem Statement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5172075"/>
                <a:ext cx="7772400" cy="571500"/>
              </a:xfrm>
            </p:spPr>
            <p:txBody>
              <a:bodyPr/>
              <a:lstStyle/>
              <a:p>
                <a:r>
                  <a:rPr lang="en-US" sz="2800" dirty="0"/>
                  <a:t>Given 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⊆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800" b="0" dirty="0"/>
                  <a:t>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Use a DCEL to represent the boundary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𝜕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5172075"/>
                <a:ext cx="7772400" cy="571500"/>
              </a:xfrm>
              <a:blipFill rotWithShape="1">
                <a:blip r:embed="rId3"/>
                <a:stretch>
                  <a:fillRect l="-1412" t="-10638" b="-18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xlr8r.info/mPower/pages/img/setOfPoin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43050"/>
            <a:ext cx="2381820" cy="318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lr8r.info/mPower/pages/img/convexHullWithVertice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652587"/>
            <a:ext cx="2606260" cy="323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xlr8r.info/mPower/pages/img/convexObjec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1" y="1543050"/>
            <a:ext cx="2313377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53143" y="4819650"/>
            <a:ext cx="1699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Images from http://xlr8r.info/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25B45-E7FE-42BD-B0DF-C8B26C9A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AE858-48B4-41A5-855A-E5173990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8D860-99C7-47D0-A43B-5C680D77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Clarkson &amp; Shor’s Randomized Incremental Construction (RIC)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276225" y="1981200"/>
                <a:ext cx="8667749" cy="4114800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Choose 4 points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 that do not lie in a common plane. (Otherwise apply planar CH algorithm.)</a:t>
                </a:r>
                <a:br>
                  <a:rPr lang="en-US" sz="2800" dirty="0"/>
                </a:br>
                <a:r>
                  <a:rPr lang="en-US" sz="2800" dirty="0" err="1"/>
                  <a:t>Wlog</a:t>
                </a:r>
                <a:r>
                  <a:rPr lang="en-US" sz="2800" dirty="0"/>
                  <a:t>, let these points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be a random permutation of the remaining points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≥1</m:t>
                    </m:r>
                  </m:oMath>
                </a14:m>
                <a:r>
                  <a:rPr lang="en-US" sz="2800" b="0" dirty="0"/>
                  <a:t> </a:t>
                </a:r>
                <a:br>
                  <a:rPr lang="en-US" sz="2800" b="0" dirty="0"/>
                </a:br>
                <a:r>
                  <a:rPr lang="en-US" sz="2800" b="0" dirty="0">
                    <a:latin typeface="Berlin Sans FB" panose="020E0602020502020306" pitchFamily="34" charset="0"/>
                  </a:rPr>
                  <a:t>for</a:t>
                </a:r>
                <a:r>
                  <a:rPr lang="en-US" sz="2800" b="0" dirty="0"/>
                  <a:t> 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sz="2800" b="0" dirty="0">
                    <a:latin typeface="Berlin Sans FB" panose="020E0602020502020306" pitchFamily="34" charset="0"/>
                  </a:rPr>
                  <a:t>;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b="0" dirty="0">
                    <a:latin typeface="Berlin Sans FB" panose="020E0602020502020306" pitchFamily="34" charset="0"/>
                  </a:rPr>
                  <a:t>;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b="0" dirty="0">
                    <a:latin typeface="Berlin Sans FB" panose="020E0602020502020306" pitchFamily="34" charset="0"/>
                  </a:rPr>
                  <a:t>++</a:t>
                </a:r>
                <a:br>
                  <a:rPr lang="en-US" sz="2800" b="0" dirty="0"/>
                </a:br>
                <a:r>
                  <a:rPr lang="en-US" sz="2800" b="0" dirty="0"/>
                  <a:t>	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𝑐𝑜𝑛𝑣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/>
                  <a:t> by inserting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b="0" dirty="0"/>
                  <a:t> into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b="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1981200"/>
                <a:ext cx="8667749" cy="4114800"/>
              </a:xfrm>
              <a:blipFill rotWithShape="1">
                <a:blip r:embed="rId3"/>
                <a:stretch>
                  <a:fillRect l="-1195" t="-1481" r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E70065-27BE-4F37-960C-AB098474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8CFD6-D9FA-4D2C-B5B5-849FFB4B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1A506-1BE5-4B38-9EF4-334BBA57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Visible and Invisible Regions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276225" y="1382470"/>
                <a:ext cx="8667749" cy="4114800"/>
              </a:xfrm>
            </p:spPr>
            <p:txBody>
              <a:bodyPr/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𝑐𝑜𝑛𝑣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conv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𝑐𝑜𝑛𝑣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Now, consider the other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endParaRPr lang="en-US" sz="28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225" y="1382470"/>
                <a:ext cx="8667749" cy="4114800"/>
              </a:xfrm>
              <a:blipFill rotWithShape="1">
                <a:blip r:embed="rId3"/>
                <a:stretch>
                  <a:fillRect l="-1195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83895" y="2710536"/>
                <a:ext cx="322690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Look 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457200" indent="-457200" algn="l">
                  <a:buFont typeface="Symbol"/>
                  <a:buChar char="Þ"/>
                </a:pPr>
                <a:r>
                  <a:rPr lang="en-US" sz="2800" i="1" dirty="0">
                    <a:solidFill>
                      <a:srgbClr val="B418A1"/>
                    </a:solidFill>
                    <a:sym typeface="Symbol"/>
                  </a:rPr>
                  <a:t>visible region</a:t>
                </a:r>
                <a:r>
                  <a:rPr lang="en-US" sz="2800" i="1" dirty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and</a:t>
                </a:r>
                <a:br>
                  <a:rPr lang="en-US" sz="2800" dirty="0">
                    <a:solidFill>
                      <a:schemeClr val="tx1"/>
                    </a:solidFill>
                    <a:sym typeface="Symbol"/>
                  </a:rPr>
                </a:br>
                <a:r>
                  <a:rPr lang="en-US" sz="2800" i="1" dirty="0">
                    <a:solidFill>
                      <a:srgbClr val="2C722E"/>
                    </a:solidFill>
                    <a:sym typeface="Symbol"/>
                  </a:rPr>
                  <a:t>invisible region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895" y="2710536"/>
                <a:ext cx="3226909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3970" t="-3356" r="-1890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5351" y="4922159"/>
                <a:ext cx="82357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The visible region and invisible region are connected regions on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separated by the </a:t>
                </a:r>
                <a:r>
                  <a:rPr lang="en-US" sz="2800" i="1" dirty="0">
                    <a:solidFill>
                      <a:srgbClr val="DEA900"/>
                    </a:solidFill>
                  </a:rPr>
                  <a:t>horizon</a:t>
                </a:r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51" y="4922159"/>
                <a:ext cx="8235749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5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9356" y="5827693"/>
                <a:ext cx="775454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800" dirty="0">
                    <a:solidFill>
                      <a:schemeClr val="tx1"/>
                    </a:solidFill>
                  </a:rPr>
                  <a:t>The horizon is a closed curve consisting of edges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56" y="5827693"/>
                <a:ext cx="7754544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651" t="-6369" r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7" t="26731" r="2554" b="28674"/>
          <a:stretch/>
        </p:blipFill>
        <p:spPr bwMode="auto">
          <a:xfrm>
            <a:off x="782476" y="2710541"/>
            <a:ext cx="3890639" cy="164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2943" y="4355811"/>
                <a:ext cx="15033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43" y="4355811"/>
                <a:ext cx="150336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 17"/>
          <p:cNvSpPr/>
          <p:nvPr/>
        </p:nvSpPr>
        <p:spPr bwMode="auto">
          <a:xfrm>
            <a:off x="915756" y="2801709"/>
            <a:ext cx="1166813" cy="1457325"/>
          </a:xfrm>
          <a:custGeom>
            <a:avLst/>
            <a:gdLst>
              <a:gd name="connsiteX0" fmla="*/ 1166813 w 1166813"/>
              <a:gd name="connsiteY0" fmla="*/ 42863 h 1457325"/>
              <a:gd name="connsiteX1" fmla="*/ 452438 w 1166813"/>
              <a:gd name="connsiteY1" fmla="*/ 0 h 1457325"/>
              <a:gd name="connsiteX2" fmla="*/ 0 w 1166813"/>
              <a:gd name="connsiteY2" fmla="*/ 319088 h 1457325"/>
              <a:gd name="connsiteX3" fmla="*/ 0 w 1166813"/>
              <a:gd name="connsiteY3" fmla="*/ 1009650 h 1457325"/>
              <a:gd name="connsiteX4" fmla="*/ 223838 w 1166813"/>
              <a:gd name="connsiteY4" fmla="*/ 1452563 h 1457325"/>
              <a:gd name="connsiteX5" fmla="*/ 1114425 w 1166813"/>
              <a:gd name="connsiteY5" fmla="*/ 1457325 h 1457325"/>
              <a:gd name="connsiteX6" fmla="*/ 781050 w 1166813"/>
              <a:gd name="connsiteY6" fmla="*/ 1204913 h 1457325"/>
              <a:gd name="connsiteX7" fmla="*/ 552450 w 1166813"/>
              <a:gd name="connsiteY7" fmla="*/ 862013 h 1457325"/>
              <a:gd name="connsiteX8" fmla="*/ 681038 w 1166813"/>
              <a:gd name="connsiteY8" fmla="*/ 138113 h 1457325"/>
              <a:gd name="connsiteX9" fmla="*/ 1166813 w 1166813"/>
              <a:gd name="connsiteY9" fmla="*/ 42863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813" h="1457325">
                <a:moveTo>
                  <a:pt x="1166813" y="42863"/>
                </a:moveTo>
                <a:lnTo>
                  <a:pt x="452438" y="0"/>
                </a:lnTo>
                <a:lnTo>
                  <a:pt x="0" y="319088"/>
                </a:lnTo>
                <a:lnTo>
                  <a:pt x="0" y="1009650"/>
                </a:lnTo>
                <a:lnTo>
                  <a:pt x="223838" y="1452563"/>
                </a:lnTo>
                <a:lnTo>
                  <a:pt x="1114425" y="1457325"/>
                </a:lnTo>
                <a:lnTo>
                  <a:pt x="781050" y="1204913"/>
                </a:lnTo>
                <a:lnTo>
                  <a:pt x="552450" y="862013"/>
                </a:lnTo>
                <a:lnTo>
                  <a:pt x="681038" y="138113"/>
                </a:lnTo>
                <a:lnTo>
                  <a:pt x="1166813" y="42863"/>
                </a:lnTo>
                <a:close/>
              </a:path>
            </a:pathLst>
          </a:custGeom>
          <a:solidFill>
            <a:srgbClr val="2C722E">
              <a:alpha val="22000"/>
            </a:srgbClr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1468206" y="2855684"/>
            <a:ext cx="1028700" cy="1406525"/>
          </a:xfrm>
          <a:custGeom>
            <a:avLst/>
            <a:gdLst>
              <a:gd name="connsiteX0" fmla="*/ 641350 w 1028700"/>
              <a:gd name="connsiteY0" fmla="*/ 0 h 1406525"/>
              <a:gd name="connsiteX1" fmla="*/ 133350 w 1028700"/>
              <a:gd name="connsiteY1" fmla="*/ 82550 h 1406525"/>
              <a:gd name="connsiteX2" fmla="*/ 0 w 1028700"/>
              <a:gd name="connsiteY2" fmla="*/ 796925 h 1406525"/>
              <a:gd name="connsiteX3" fmla="*/ 231775 w 1028700"/>
              <a:gd name="connsiteY3" fmla="*/ 1158875 h 1406525"/>
              <a:gd name="connsiteX4" fmla="*/ 568325 w 1028700"/>
              <a:gd name="connsiteY4" fmla="*/ 1406525 h 1406525"/>
              <a:gd name="connsiteX5" fmla="*/ 615950 w 1028700"/>
              <a:gd name="connsiteY5" fmla="*/ 1384300 h 1406525"/>
              <a:gd name="connsiteX6" fmla="*/ 838200 w 1028700"/>
              <a:gd name="connsiteY6" fmla="*/ 1244600 h 1406525"/>
              <a:gd name="connsiteX7" fmla="*/ 892175 w 1028700"/>
              <a:gd name="connsiteY7" fmla="*/ 1209675 h 1406525"/>
              <a:gd name="connsiteX8" fmla="*/ 955675 w 1028700"/>
              <a:gd name="connsiteY8" fmla="*/ 1168400 h 1406525"/>
              <a:gd name="connsiteX9" fmla="*/ 990600 w 1028700"/>
              <a:gd name="connsiteY9" fmla="*/ 1146175 h 1406525"/>
              <a:gd name="connsiteX10" fmla="*/ 1000125 w 1028700"/>
              <a:gd name="connsiteY10" fmla="*/ 1139825 h 1406525"/>
              <a:gd name="connsiteX11" fmla="*/ 1028700 w 1028700"/>
              <a:gd name="connsiteY11" fmla="*/ 1114425 h 1406525"/>
              <a:gd name="connsiteX12" fmla="*/ 1003300 w 1028700"/>
              <a:gd name="connsiteY12" fmla="*/ 460375 h 1406525"/>
              <a:gd name="connsiteX13" fmla="*/ 641350 w 1028700"/>
              <a:gd name="connsiteY13" fmla="*/ 0 h 14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8700" h="1406525">
                <a:moveTo>
                  <a:pt x="641350" y="0"/>
                </a:moveTo>
                <a:lnTo>
                  <a:pt x="133350" y="82550"/>
                </a:lnTo>
                <a:lnTo>
                  <a:pt x="0" y="796925"/>
                </a:lnTo>
                <a:lnTo>
                  <a:pt x="231775" y="1158875"/>
                </a:lnTo>
                <a:lnTo>
                  <a:pt x="568325" y="1406525"/>
                </a:lnTo>
                <a:cubicBezTo>
                  <a:pt x="584200" y="1399117"/>
                  <a:pt x="600558" y="1392665"/>
                  <a:pt x="615950" y="1384300"/>
                </a:cubicBezTo>
                <a:cubicBezTo>
                  <a:pt x="718504" y="1328564"/>
                  <a:pt x="733503" y="1313775"/>
                  <a:pt x="838200" y="1244600"/>
                </a:cubicBezTo>
                <a:cubicBezTo>
                  <a:pt x="856079" y="1232787"/>
                  <a:pt x="874844" y="1222279"/>
                  <a:pt x="892175" y="1209675"/>
                </a:cubicBezTo>
                <a:cubicBezTo>
                  <a:pt x="954900" y="1164057"/>
                  <a:pt x="900144" y="1201719"/>
                  <a:pt x="955675" y="1168400"/>
                </a:cubicBezTo>
                <a:cubicBezTo>
                  <a:pt x="967508" y="1161300"/>
                  <a:pt x="977509" y="1150539"/>
                  <a:pt x="990600" y="1146175"/>
                </a:cubicBezTo>
                <a:cubicBezTo>
                  <a:pt x="1001129" y="1142665"/>
                  <a:pt x="1000125" y="1146347"/>
                  <a:pt x="1000125" y="1139825"/>
                </a:cubicBezTo>
                <a:lnTo>
                  <a:pt x="1028700" y="1114425"/>
                </a:lnTo>
                <a:lnTo>
                  <a:pt x="1003300" y="460375"/>
                </a:lnTo>
                <a:lnTo>
                  <a:pt x="641350" y="0"/>
                </a:lnTo>
                <a:close/>
              </a:path>
            </a:pathLst>
          </a:custGeom>
          <a:solidFill>
            <a:srgbClr val="B418A1">
              <a:alpha val="22000"/>
            </a:srgbClr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>
            <a:off x="1466850" y="2851150"/>
            <a:ext cx="914400" cy="1397000"/>
          </a:xfrm>
          <a:custGeom>
            <a:avLst/>
            <a:gdLst>
              <a:gd name="connsiteX0" fmla="*/ 641350 w 914400"/>
              <a:gd name="connsiteY0" fmla="*/ 0 h 1397000"/>
              <a:gd name="connsiteX1" fmla="*/ 120650 w 914400"/>
              <a:gd name="connsiteY1" fmla="*/ 88900 h 1397000"/>
              <a:gd name="connsiteX2" fmla="*/ 0 w 914400"/>
              <a:gd name="connsiteY2" fmla="*/ 819150 h 1397000"/>
              <a:gd name="connsiteX3" fmla="*/ 203200 w 914400"/>
              <a:gd name="connsiteY3" fmla="*/ 1162050 h 1397000"/>
              <a:gd name="connsiteX4" fmla="*/ 577850 w 914400"/>
              <a:gd name="connsiteY4" fmla="*/ 1397000 h 1397000"/>
              <a:gd name="connsiteX5" fmla="*/ 844550 w 914400"/>
              <a:gd name="connsiteY5" fmla="*/ 1104900 h 1397000"/>
              <a:gd name="connsiteX6" fmla="*/ 914400 w 914400"/>
              <a:gd name="connsiteY6" fmla="*/ 565150 h 1397000"/>
              <a:gd name="connsiteX7" fmla="*/ 641350 w 914400"/>
              <a:gd name="connsiteY7" fmla="*/ 0 h 139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" h="1397000">
                <a:moveTo>
                  <a:pt x="641350" y="0"/>
                </a:moveTo>
                <a:lnTo>
                  <a:pt x="120650" y="88900"/>
                </a:lnTo>
                <a:lnTo>
                  <a:pt x="0" y="819150"/>
                </a:lnTo>
                <a:lnTo>
                  <a:pt x="203200" y="1162050"/>
                </a:lnTo>
                <a:lnTo>
                  <a:pt x="577850" y="1397000"/>
                </a:lnTo>
                <a:lnTo>
                  <a:pt x="844550" y="1104900"/>
                </a:lnTo>
                <a:lnTo>
                  <a:pt x="914400" y="565150"/>
                </a:lnTo>
                <a:lnTo>
                  <a:pt x="641350" y="0"/>
                </a:lnTo>
                <a:close/>
              </a:path>
            </a:pathLst>
          </a:custGeom>
          <a:noFill/>
          <a:ln w="50800">
            <a:solidFill>
              <a:srgbClr val="FFFF00">
                <a:alpha val="61000"/>
              </a:srgbClr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59541A0-9056-4CC3-9E26-8ADD72B5BBE3}"/>
              </a:ext>
            </a:extLst>
          </p:cNvPr>
          <p:cNvSpPr/>
          <p:nvPr/>
        </p:nvSpPr>
        <p:spPr bwMode="auto">
          <a:xfrm>
            <a:off x="710291" y="1138918"/>
            <a:ext cx="2943225" cy="306161"/>
          </a:xfrm>
          <a:prstGeom prst="wedgeRectCallout">
            <a:avLst>
              <a:gd name="adj1" fmla="val -20235"/>
              <a:gd name="adj2" fmla="val 7583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inside the convex polytope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327B2148-1E99-44FC-A02A-B1DAC641DBA3}"/>
              </a:ext>
            </a:extLst>
          </p:cNvPr>
          <p:cNvSpPr/>
          <p:nvPr/>
        </p:nvSpPr>
        <p:spPr bwMode="auto">
          <a:xfrm>
            <a:off x="2585355" y="2507797"/>
            <a:ext cx="3072495" cy="306161"/>
          </a:xfrm>
          <a:prstGeom prst="wedgeRectCallout">
            <a:avLst>
              <a:gd name="adj1" fmla="val 44971"/>
              <a:gd name="adj2" fmla="val -97500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outside the convex polytope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0CDA4-91F4-4DCA-9F9B-BA42E756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0899C-35A4-4E00-80AA-0DE166FF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A1C200-2383-4C8D-A175-9841E17E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/>
      <p:bldP spid="3" grpId="0"/>
      <p:bldP spid="4" grpId="0"/>
      <p:bldP spid="17" grpId="0"/>
      <p:bldP spid="18" grpId="0" animBg="1"/>
      <p:bldP spid="1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Horizon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674914" y="4822380"/>
                <a:ext cx="8088086" cy="116476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Project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onto a plane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as the center of projection.</a:t>
                </a:r>
                <a:br>
                  <a:rPr lang="en-US" sz="2800" dirty="0"/>
                </a:br>
                <a:r>
                  <a:rPr lang="en-US" sz="2800" dirty="0">
                    <a:sym typeface="Symbol"/>
                  </a:rPr>
                  <a:t> Convex polygon that “equals” the horizon.</a:t>
                </a:r>
                <a:r>
                  <a:rPr lang="en-US" sz="2800" dirty="0"/>
                  <a:t>  </a:t>
                </a:r>
                <a:endParaRPr lang="en-US" sz="2800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4822380"/>
                <a:ext cx="8088086" cy="1164760"/>
              </a:xfrm>
              <a:blipFill rotWithShape="1">
                <a:blip r:embed="rId3"/>
                <a:stretch>
                  <a:fillRect l="-1583" t="-5236" b="-32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5" t="27000" r="16688" b="15889"/>
          <a:stretch/>
        </p:blipFill>
        <p:spPr bwMode="auto">
          <a:xfrm>
            <a:off x="1709073" y="1202777"/>
            <a:ext cx="5591645" cy="365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4098131" y="2424906"/>
            <a:ext cx="995363" cy="1216819"/>
          </a:xfrm>
          <a:custGeom>
            <a:avLst/>
            <a:gdLst>
              <a:gd name="connsiteX0" fmla="*/ 371475 w 995363"/>
              <a:gd name="connsiteY0" fmla="*/ 0 h 1216819"/>
              <a:gd name="connsiteX1" fmla="*/ 0 w 995363"/>
              <a:gd name="connsiteY1" fmla="*/ 273844 h 1216819"/>
              <a:gd name="connsiteX2" fmla="*/ 2382 w 995363"/>
              <a:gd name="connsiteY2" fmla="*/ 840582 h 1216819"/>
              <a:gd name="connsiteX3" fmla="*/ 188119 w 995363"/>
              <a:gd name="connsiteY3" fmla="*/ 1216819 h 1216819"/>
              <a:gd name="connsiteX4" fmla="*/ 935832 w 995363"/>
              <a:gd name="connsiteY4" fmla="*/ 1216819 h 1216819"/>
              <a:gd name="connsiteX5" fmla="*/ 650082 w 995363"/>
              <a:gd name="connsiteY5" fmla="*/ 1007269 h 1216819"/>
              <a:gd name="connsiteX6" fmla="*/ 459582 w 995363"/>
              <a:gd name="connsiteY6" fmla="*/ 726282 h 1216819"/>
              <a:gd name="connsiteX7" fmla="*/ 564357 w 995363"/>
              <a:gd name="connsiteY7" fmla="*/ 111919 h 1216819"/>
              <a:gd name="connsiteX8" fmla="*/ 995363 w 995363"/>
              <a:gd name="connsiteY8" fmla="*/ 47625 h 1216819"/>
              <a:gd name="connsiteX9" fmla="*/ 371475 w 995363"/>
              <a:gd name="connsiteY9" fmla="*/ 0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5363" h="1216819">
                <a:moveTo>
                  <a:pt x="371475" y="0"/>
                </a:moveTo>
                <a:lnTo>
                  <a:pt x="0" y="273844"/>
                </a:lnTo>
                <a:lnTo>
                  <a:pt x="2382" y="840582"/>
                </a:lnTo>
                <a:lnTo>
                  <a:pt x="188119" y="1216819"/>
                </a:lnTo>
                <a:lnTo>
                  <a:pt x="935832" y="1216819"/>
                </a:lnTo>
                <a:lnTo>
                  <a:pt x="650082" y="1007269"/>
                </a:lnTo>
                <a:lnTo>
                  <a:pt x="459582" y="726282"/>
                </a:lnTo>
                <a:lnTo>
                  <a:pt x="564357" y="111919"/>
                </a:lnTo>
                <a:lnTo>
                  <a:pt x="995363" y="47625"/>
                </a:lnTo>
                <a:lnTo>
                  <a:pt x="371475" y="0"/>
                </a:lnTo>
                <a:close/>
              </a:path>
            </a:pathLst>
          </a:custGeom>
          <a:solidFill>
            <a:srgbClr val="2C722E">
              <a:alpha val="24000"/>
            </a:srgbClr>
          </a:solidFill>
          <a:ln w="12700">
            <a:noFill/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4557713" y="2470150"/>
            <a:ext cx="854868" cy="1171575"/>
          </a:xfrm>
          <a:custGeom>
            <a:avLst/>
            <a:gdLst>
              <a:gd name="connsiteX0" fmla="*/ 533400 w 854868"/>
              <a:gd name="connsiteY0" fmla="*/ 0 h 1171575"/>
              <a:gd name="connsiteX1" fmla="*/ 119062 w 854868"/>
              <a:gd name="connsiteY1" fmla="*/ 73819 h 1171575"/>
              <a:gd name="connsiteX2" fmla="*/ 0 w 854868"/>
              <a:gd name="connsiteY2" fmla="*/ 671513 h 1171575"/>
              <a:gd name="connsiteX3" fmla="*/ 176212 w 854868"/>
              <a:gd name="connsiteY3" fmla="*/ 959644 h 1171575"/>
              <a:gd name="connsiteX4" fmla="*/ 476250 w 854868"/>
              <a:gd name="connsiteY4" fmla="*/ 1171575 h 1171575"/>
              <a:gd name="connsiteX5" fmla="*/ 854868 w 854868"/>
              <a:gd name="connsiteY5" fmla="*/ 931069 h 1171575"/>
              <a:gd name="connsiteX6" fmla="*/ 835818 w 854868"/>
              <a:gd name="connsiteY6" fmla="*/ 388144 h 1171575"/>
              <a:gd name="connsiteX7" fmla="*/ 533400 w 854868"/>
              <a:gd name="connsiteY7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868" h="1171575">
                <a:moveTo>
                  <a:pt x="533400" y="0"/>
                </a:moveTo>
                <a:lnTo>
                  <a:pt x="119062" y="73819"/>
                </a:lnTo>
                <a:lnTo>
                  <a:pt x="0" y="671513"/>
                </a:lnTo>
                <a:lnTo>
                  <a:pt x="176212" y="959644"/>
                </a:lnTo>
                <a:lnTo>
                  <a:pt x="476250" y="1171575"/>
                </a:lnTo>
                <a:lnTo>
                  <a:pt x="854868" y="931069"/>
                </a:lnTo>
                <a:lnTo>
                  <a:pt x="835818" y="388144"/>
                </a:lnTo>
                <a:lnTo>
                  <a:pt x="533400" y="0"/>
                </a:lnTo>
                <a:close/>
              </a:path>
            </a:pathLst>
          </a:custGeom>
          <a:solidFill>
            <a:srgbClr val="B418A1">
              <a:alpha val="24000"/>
            </a:srgbClr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 bwMode="auto">
          <a:xfrm>
            <a:off x="4555331" y="2470150"/>
            <a:ext cx="769144" cy="1169194"/>
          </a:xfrm>
          <a:custGeom>
            <a:avLst/>
            <a:gdLst>
              <a:gd name="connsiteX0" fmla="*/ 538163 w 769144"/>
              <a:gd name="connsiteY0" fmla="*/ 0 h 1169194"/>
              <a:gd name="connsiteX1" fmla="*/ 119063 w 769144"/>
              <a:gd name="connsiteY1" fmla="*/ 71438 h 1169194"/>
              <a:gd name="connsiteX2" fmla="*/ 0 w 769144"/>
              <a:gd name="connsiteY2" fmla="*/ 673894 h 1169194"/>
              <a:gd name="connsiteX3" fmla="*/ 190500 w 769144"/>
              <a:gd name="connsiteY3" fmla="*/ 966788 h 1169194"/>
              <a:gd name="connsiteX4" fmla="*/ 476250 w 769144"/>
              <a:gd name="connsiteY4" fmla="*/ 1169194 h 1169194"/>
              <a:gd name="connsiteX5" fmla="*/ 719138 w 769144"/>
              <a:gd name="connsiteY5" fmla="*/ 931069 h 1169194"/>
              <a:gd name="connsiteX6" fmla="*/ 764382 w 769144"/>
              <a:gd name="connsiteY6" fmla="*/ 538163 h 1169194"/>
              <a:gd name="connsiteX7" fmla="*/ 769144 w 769144"/>
              <a:gd name="connsiteY7" fmla="*/ 497681 h 1169194"/>
              <a:gd name="connsiteX8" fmla="*/ 538163 w 769144"/>
              <a:gd name="connsiteY8" fmla="*/ 0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9144" h="1169194">
                <a:moveTo>
                  <a:pt x="538163" y="0"/>
                </a:moveTo>
                <a:lnTo>
                  <a:pt x="119063" y="71438"/>
                </a:lnTo>
                <a:lnTo>
                  <a:pt x="0" y="673894"/>
                </a:lnTo>
                <a:lnTo>
                  <a:pt x="190500" y="966788"/>
                </a:lnTo>
                <a:lnTo>
                  <a:pt x="476250" y="1169194"/>
                </a:lnTo>
                <a:lnTo>
                  <a:pt x="719138" y="931069"/>
                </a:lnTo>
                <a:lnTo>
                  <a:pt x="764382" y="538163"/>
                </a:lnTo>
                <a:lnTo>
                  <a:pt x="769144" y="497681"/>
                </a:lnTo>
                <a:lnTo>
                  <a:pt x="538163" y="0"/>
                </a:lnTo>
                <a:close/>
              </a:path>
            </a:pathLst>
          </a:custGeom>
          <a:noFill/>
          <a:ln w="44450">
            <a:solidFill>
              <a:srgbClr val="FFFF00">
                <a:alpha val="41000"/>
              </a:srgbClr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53614" y="2387313"/>
                <a:ext cx="12370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14" y="2387313"/>
                <a:ext cx="123707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AFE1F-B464-420B-9B4B-4697DF58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85D03-12D1-4303-917D-B33EFAF0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9659D-3752-4ABD-B55B-C736F00E2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674914" y="4180105"/>
                <a:ext cx="8088086" cy="18614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A facet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i="1" dirty="0">
                    <a:solidFill>
                      <a:srgbClr val="B418A1"/>
                    </a:solidFill>
                  </a:rPr>
                  <a:t>visible</a:t>
                </a:r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:</a:t>
                </a:r>
                <a:r>
                  <a:rPr lang="en-US" sz="2800" dirty="0">
                    <a:sym typeface="Symbol"/>
                  </a:rPr>
                  <a:t>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b="0" dirty="0"/>
                  <a:t> lies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b="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0" dirty="0"/>
                  <a:t>is the plane </a:t>
                </a:r>
                <a:r>
                  <a:rPr lang="en-US" sz="2800" dirty="0"/>
                  <a:t>containing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b="0" dirty="0"/>
                  <a:t> is the open </a:t>
                </a:r>
                <a:r>
                  <a:rPr lang="en-US" sz="2800" b="0" dirty="0" err="1"/>
                  <a:t>halfspace</a:t>
                </a:r>
                <a:r>
                  <a:rPr lang="en-US" sz="2800" b="0" dirty="0"/>
                  <a:t> that does not contain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0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4180105"/>
                <a:ext cx="8088086" cy="1861449"/>
              </a:xfrm>
              <a:blipFill rotWithShape="1">
                <a:blip r:embed="rId3"/>
                <a:stretch>
                  <a:fillRect l="-1583" t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7" t="26731" r="2554" b="28674"/>
          <a:stretch/>
        </p:blipFill>
        <p:spPr bwMode="auto">
          <a:xfrm>
            <a:off x="2426219" y="1752598"/>
            <a:ext cx="3890639" cy="164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46686" y="3397868"/>
                <a:ext cx="150336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86" y="3397868"/>
                <a:ext cx="150336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 bwMode="auto">
          <a:xfrm>
            <a:off x="2559499" y="1843766"/>
            <a:ext cx="1166813" cy="1457325"/>
          </a:xfrm>
          <a:custGeom>
            <a:avLst/>
            <a:gdLst>
              <a:gd name="connsiteX0" fmla="*/ 1166813 w 1166813"/>
              <a:gd name="connsiteY0" fmla="*/ 42863 h 1457325"/>
              <a:gd name="connsiteX1" fmla="*/ 452438 w 1166813"/>
              <a:gd name="connsiteY1" fmla="*/ 0 h 1457325"/>
              <a:gd name="connsiteX2" fmla="*/ 0 w 1166813"/>
              <a:gd name="connsiteY2" fmla="*/ 319088 h 1457325"/>
              <a:gd name="connsiteX3" fmla="*/ 0 w 1166813"/>
              <a:gd name="connsiteY3" fmla="*/ 1009650 h 1457325"/>
              <a:gd name="connsiteX4" fmla="*/ 223838 w 1166813"/>
              <a:gd name="connsiteY4" fmla="*/ 1452563 h 1457325"/>
              <a:gd name="connsiteX5" fmla="*/ 1114425 w 1166813"/>
              <a:gd name="connsiteY5" fmla="*/ 1457325 h 1457325"/>
              <a:gd name="connsiteX6" fmla="*/ 781050 w 1166813"/>
              <a:gd name="connsiteY6" fmla="*/ 1204913 h 1457325"/>
              <a:gd name="connsiteX7" fmla="*/ 552450 w 1166813"/>
              <a:gd name="connsiteY7" fmla="*/ 862013 h 1457325"/>
              <a:gd name="connsiteX8" fmla="*/ 681038 w 1166813"/>
              <a:gd name="connsiteY8" fmla="*/ 138113 h 1457325"/>
              <a:gd name="connsiteX9" fmla="*/ 1166813 w 1166813"/>
              <a:gd name="connsiteY9" fmla="*/ 42863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813" h="1457325">
                <a:moveTo>
                  <a:pt x="1166813" y="42863"/>
                </a:moveTo>
                <a:lnTo>
                  <a:pt x="452438" y="0"/>
                </a:lnTo>
                <a:lnTo>
                  <a:pt x="0" y="319088"/>
                </a:lnTo>
                <a:lnTo>
                  <a:pt x="0" y="1009650"/>
                </a:lnTo>
                <a:lnTo>
                  <a:pt x="223838" y="1452563"/>
                </a:lnTo>
                <a:lnTo>
                  <a:pt x="1114425" y="1457325"/>
                </a:lnTo>
                <a:lnTo>
                  <a:pt x="781050" y="1204913"/>
                </a:lnTo>
                <a:lnTo>
                  <a:pt x="552450" y="862013"/>
                </a:lnTo>
                <a:lnTo>
                  <a:pt x="681038" y="138113"/>
                </a:lnTo>
                <a:lnTo>
                  <a:pt x="1166813" y="42863"/>
                </a:lnTo>
                <a:close/>
              </a:path>
            </a:pathLst>
          </a:custGeom>
          <a:solidFill>
            <a:srgbClr val="2C722E">
              <a:alpha val="22000"/>
            </a:srgbClr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3111949" y="1897741"/>
            <a:ext cx="1028700" cy="1406525"/>
          </a:xfrm>
          <a:custGeom>
            <a:avLst/>
            <a:gdLst>
              <a:gd name="connsiteX0" fmla="*/ 641350 w 1028700"/>
              <a:gd name="connsiteY0" fmla="*/ 0 h 1406525"/>
              <a:gd name="connsiteX1" fmla="*/ 133350 w 1028700"/>
              <a:gd name="connsiteY1" fmla="*/ 82550 h 1406525"/>
              <a:gd name="connsiteX2" fmla="*/ 0 w 1028700"/>
              <a:gd name="connsiteY2" fmla="*/ 796925 h 1406525"/>
              <a:gd name="connsiteX3" fmla="*/ 231775 w 1028700"/>
              <a:gd name="connsiteY3" fmla="*/ 1158875 h 1406525"/>
              <a:gd name="connsiteX4" fmla="*/ 568325 w 1028700"/>
              <a:gd name="connsiteY4" fmla="*/ 1406525 h 1406525"/>
              <a:gd name="connsiteX5" fmla="*/ 615950 w 1028700"/>
              <a:gd name="connsiteY5" fmla="*/ 1384300 h 1406525"/>
              <a:gd name="connsiteX6" fmla="*/ 838200 w 1028700"/>
              <a:gd name="connsiteY6" fmla="*/ 1244600 h 1406525"/>
              <a:gd name="connsiteX7" fmla="*/ 892175 w 1028700"/>
              <a:gd name="connsiteY7" fmla="*/ 1209675 h 1406525"/>
              <a:gd name="connsiteX8" fmla="*/ 955675 w 1028700"/>
              <a:gd name="connsiteY8" fmla="*/ 1168400 h 1406525"/>
              <a:gd name="connsiteX9" fmla="*/ 990600 w 1028700"/>
              <a:gd name="connsiteY9" fmla="*/ 1146175 h 1406525"/>
              <a:gd name="connsiteX10" fmla="*/ 1000125 w 1028700"/>
              <a:gd name="connsiteY10" fmla="*/ 1139825 h 1406525"/>
              <a:gd name="connsiteX11" fmla="*/ 1028700 w 1028700"/>
              <a:gd name="connsiteY11" fmla="*/ 1114425 h 1406525"/>
              <a:gd name="connsiteX12" fmla="*/ 1003300 w 1028700"/>
              <a:gd name="connsiteY12" fmla="*/ 460375 h 1406525"/>
              <a:gd name="connsiteX13" fmla="*/ 641350 w 1028700"/>
              <a:gd name="connsiteY13" fmla="*/ 0 h 140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8700" h="1406525">
                <a:moveTo>
                  <a:pt x="641350" y="0"/>
                </a:moveTo>
                <a:lnTo>
                  <a:pt x="133350" y="82550"/>
                </a:lnTo>
                <a:lnTo>
                  <a:pt x="0" y="796925"/>
                </a:lnTo>
                <a:lnTo>
                  <a:pt x="231775" y="1158875"/>
                </a:lnTo>
                <a:lnTo>
                  <a:pt x="568325" y="1406525"/>
                </a:lnTo>
                <a:cubicBezTo>
                  <a:pt x="584200" y="1399117"/>
                  <a:pt x="600558" y="1392665"/>
                  <a:pt x="615950" y="1384300"/>
                </a:cubicBezTo>
                <a:cubicBezTo>
                  <a:pt x="718504" y="1328564"/>
                  <a:pt x="733503" y="1313775"/>
                  <a:pt x="838200" y="1244600"/>
                </a:cubicBezTo>
                <a:cubicBezTo>
                  <a:pt x="856079" y="1232787"/>
                  <a:pt x="874844" y="1222279"/>
                  <a:pt x="892175" y="1209675"/>
                </a:cubicBezTo>
                <a:cubicBezTo>
                  <a:pt x="954900" y="1164057"/>
                  <a:pt x="900144" y="1201719"/>
                  <a:pt x="955675" y="1168400"/>
                </a:cubicBezTo>
                <a:cubicBezTo>
                  <a:pt x="967508" y="1161300"/>
                  <a:pt x="977509" y="1150539"/>
                  <a:pt x="990600" y="1146175"/>
                </a:cubicBezTo>
                <a:cubicBezTo>
                  <a:pt x="1001129" y="1142665"/>
                  <a:pt x="1000125" y="1146347"/>
                  <a:pt x="1000125" y="1139825"/>
                </a:cubicBezTo>
                <a:lnTo>
                  <a:pt x="1028700" y="1114425"/>
                </a:lnTo>
                <a:lnTo>
                  <a:pt x="1003300" y="460375"/>
                </a:lnTo>
                <a:lnTo>
                  <a:pt x="641350" y="0"/>
                </a:lnTo>
                <a:close/>
              </a:path>
            </a:pathLst>
          </a:custGeom>
          <a:solidFill>
            <a:srgbClr val="B418A1">
              <a:alpha val="22000"/>
            </a:srgbClr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90FB2-4D25-466A-B084-7C85F965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B351D4-95A6-422B-9651-98A89F9B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E06DC-EF3E-4313-96D0-6292A546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Storage Data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674914" y="1436922"/>
                <a:ext cx="8088086" cy="18614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Store the boundary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𝑐𝑜𝑛𝑣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/>
                  <a:t>, and of all intermediate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𝑐𝑜𝑛𝑣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/>
                  <a:t>, as a DCEL. The vertices are 3D points.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0" dirty="0" err="1"/>
                  <a:t>Wlog</a:t>
                </a:r>
                <a:r>
                  <a:rPr lang="en-US" sz="2800" b="0" dirty="0"/>
                  <a:t>, half-edges bounding a face that is seen from the outside of the polytope form a counter-clockwise cycle.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1436922"/>
                <a:ext cx="8088086" cy="1861449"/>
              </a:xfrm>
              <a:blipFill rotWithShape="1">
                <a:blip r:embed="rId3"/>
                <a:stretch>
                  <a:fillRect l="-1583" t="-3279" r="-1884" b="-60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6" t="17221" r="26627" b="35871"/>
          <a:stretch/>
        </p:blipFill>
        <p:spPr bwMode="auto">
          <a:xfrm>
            <a:off x="1904357" y="3984171"/>
            <a:ext cx="2602196" cy="250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D279CF92-99A1-494E-9543-726FFD766390}"/>
              </a:ext>
            </a:extLst>
          </p:cNvPr>
          <p:cNvSpPr/>
          <p:nvPr/>
        </p:nvSpPr>
        <p:spPr bwMode="auto">
          <a:xfrm>
            <a:off x="257173" y="2600325"/>
            <a:ext cx="2943225" cy="306161"/>
          </a:xfrm>
          <a:prstGeom prst="wedgeRectCallout">
            <a:avLst>
              <a:gd name="adj1" fmla="val -20235"/>
              <a:gd name="adj2" fmla="val 75833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without loss of generality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1A818E-3EE5-4B59-B683-0F6B316F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7B0FF1-6C1C-4BDF-8ED1-9718861C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D019C-DBBA-49A0-A664-C076FF20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647700" y="304800"/>
                <a:ext cx="8191500" cy="1143000"/>
              </a:xfrm>
            </p:spPr>
            <p:txBody>
              <a:bodyPr/>
              <a:lstStyle/>
              <a:p>
                <a:pPr algn="ctr" eaLnBrk="1" hangingPunct="1"/>
                <a:r>
                  <a:rPr lang="en-US" sz="4000" dirty="0"/>
                  <a:t>Compute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/>
                  <a:t>from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40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</p:txBody>
          </p:sp>
        </mc:Choice>
        <mc:Fallback xmlns="">
          <p:sp>
            <p:nvSpPr>
              <p:cNvPr id="307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7700" y="304800"/>
                <a:ext cx="8191500" cy="1143000"/>
              </a:xfrm>
              <a:blipFill rotWithShape="1">
                <a:blip r:embed="rId3"/>
                <a:stretch>
                  <a:fillRect l="-1860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424542" y="4049493"/>
                <a:ext cx="8088086" cy="1861449"/>
              </a:xfrm>
            </p:spPr>
            <p:txBody>
              <a:bodyPr/>
              <a:lstStyle/>
              <a:p>
                <a:r>
                  <a:rPr lang="en-US" sz="2800" dirty="0"/>
                  <a:t>Keep </a:t>
                </a:r>
                <a:r>
                  <a:rPr lang="en-US" sz="2800" dirty="0">
                    <a:solidFill>
                      <a:srgbClr val="2C722E"/>
                    </a:solidFill>
                  </a:rPr>
                  <a:t>invisible facets</a:t>
                </a:r>
              </a:p>
              <a:p>
                <a:r>
                  <a:rPr lang="en-US" sz="2800" dirty="0"/>
                  <a:t>Replace </a:t>
                </a:r>
                <a:r>
                  <a:rPr lang="en-US" sz="2800" dirty="0">
                    <a:solidFill>
                      <a:srgbClr val="B418A1"/>
                    </a:solidFill>
                  </a:rPr>
                  <a:t>visible facets</a:t>
                </a:r>
                <a:br>
                  <a:rPr lang="en-US" sz="2800" dirty="0"/>
                </a:br>
                <a:r>
                  <a:rPr lang="en-US" sz="2800" dirty="0">
                    <a:sym typeface="Symbol"/>
                  </a:rPr>
                  <a:t> How to find all visible facets in time linear to their number? </a:t>
                </a:r>
                <a:br>
                  <a:rPr lang="en-US" sz="2800" dirty="0">
                    <a:sym typeface="Symbol"/>
                  </a:rPr>
                </a:br>
                <a:r>
                  <a:rPr lang="en-US" sz="2800" dirty="0">
                    <a:sym typeface="Symbol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sym typeface="Symbol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/>
                            <a:sym typeface="Symbol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800" dirty="0"/>
                  <a:t> time is trivial but leads to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algorithm.) 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542" y="4049493"/>
                <a:ext cx="8088086" cy="1861449"/>
              </a:xfrm>
              <a:blipFill rotWithShape="1">
                <a:blip r:embed="rId4"/>
                <a:stretch>
                  <a:fillRect l="-1357" t="-3268" b="-5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181601" y="1720850"/>
            <a:ext cx="3857590" cy="2055358"/>
            <a:chOff x="5181601" y="1720850"/>
            <a:chExt cx="3857590" cy="2055358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8" t="40096" r="2120" b="14410"/>
            <a:stretch/>
          </p:blipFill>
          <p:spPr bwMode="auto">
            <a:xfrm>
              <a:off x="5181601" y="1720850"/>
              <a:ext cx="3857590" cy="1679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6207544" y="3376098"/>
                  <a:ext cx="123559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7544" y="3376098"/>
                  <a:ext cx="1235595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Freeform 13"/>
          <p:cNvSpPr/>
          <p:nvPr/>
        </p:nvSpPr>
        <p:spPr bwMode="auto">
          <a:xfrm>
            <a:off x="5262562" y="1828800"/>
            <a:ext cx="1166813" cy="1457325"/>
          </a:xfrm>
          <a:custGeom>
            <a:avLst/>
            <a:gdLst>
              <a:gd name="connsiteX0" fmla="*/ 1166813 w 1166813"/>
              <a:gd name="connsiteY0" fmla="*/ 42863 h 1457325"/>
              <a:gd name="connsiteX1" fmla="*/ 452438 w 1166813"/>
              <a:gd name="connsiteY1" fmla="*/ 0 h 1457325"/>
              <a:gd name="connsiteX2" fmla="*/ 0 w 1166813"/>
              <a:gd name="connsiteY2" fmla="*/ 319088 h 1457325"/>
              <a:gd name="connsiteX3" fmla="*/ 0 w 1166813"/>
              <a:gd name="connsiteY3" fmla="*/ 1009650 h 1457325"/>
              <a:gd name="connsiteX4" fmla="*/ 223838 w 1166813"/>
              <a:gd name="connsiteY4" fmla="*/ 1452563 h 1457325"/>
              <a:gd name="connsiteX5" fmla="*/ 1114425 w 1166813"/>
              <a:gd name="connsiteY5" fmla="*/ 1457325 h 1457325"/>
              <a:gd name="connsiteX6" fmla="*/ 781050 w 1166813"/>
              <a:gd name="connsiteY6" fmla="*/ 1204913 h 1457325"/>
              <a:gd name="connsiteX7" fmla="*/ 552450 w 1166813"/>
              <a:gd name="connsiteY7" fmla="*/ 862013 h 1457325"/>
              <a:gd name="connsiteX8" fmla="*/ 681038 w 1166813"/>
              <a:gd name="connsiteY8" fmla="*/ 138113 h 1457325"/>
              <a:gd name="connsiteX9" fmla="*/ 1166813 w 1166813"/>
              <a:gd name="connsiteY9" fmla="*/ 42863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6813" h="1457325">
                <a:moveTo>
                  <a:pt x="1166813" y="42863"/>
                </a:moveTo>
                <a:lnTo>
                  <a:pt x="452438" y="0"/>
                </a:lnTo>
                <a:lnTo>
                  <a:pt x="0" y="319088"/>
                </a:lnTo>
                <a:lnTo>
                  <a:pt x="0" y="1009650"/>
                </a:lnTo>
                <a:lnTo>
                  <a:pt x="223838" y="1452563"/>
                </a:lnTo>
                <a:lnTo>
                  <a:pt x="1114425" y="1457325"/>
                </a:lnTo>
                <a:lnTo>
                  <a:pt x="781050" y="1204913"/>
                </a:lnTo>
                <a:lnTo>
                  <a:pt x="552450" y="862013"/>
                </a:lnTo>
                <a:lnTo>
                  <a:pt x="681038" y="138113"/>
                </a:lnTo>
                <a:lnTo>
                  <a:pt x="1166813" y="42863"/>
                </a:lnTo>
                <a:close/>
              </a:path>
            </a:pathLst>
          </a:custGeom>
          <a:solidFill>
            <a:srgbClr val="2C722E">
              <a:alpha val="22000"/>
            </a:srgbClr>
          </a:solidFill>
          <a:ln w="12700">
            <a:solidFill>
              <a:schemeClr val="tx1"/>
            </a:solidFill>
            <a:round/>
            <a:headEnd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14395" y="1709057"/>
            <a:ext cx="3890639" cy="2045380"/>
            <a:chOff x="314395" y="1709057"/>
            <a:chExt cx="3890639" cy="20453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7" t="26731" r="2554" b="28674"/>
            <a:stretch/>
          </p:blipFill>
          <p:spPr bwMode="auto">
            <a:xfrm>
              <a:off x="314395" y="1709057"/>
              <a:ext cx="3890639" cy="164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 6"/>
            <p:cNvSpPr/>
            <p:nvPr/>
          </p:nvSpPr>
          <p:spPr bwMode="auto">
            <a:xfrm>
              <a:off x="447675" y="1800225"/>
              <a:ext cx="1166813" cy="1457325"/>
            </a:xfrm>
            <a:custGeom>
              <a:avLst/>
              <a:gdLst>
                <a:gd name="connsiteX0" fmla="*/ 1166813 w 1166813"/>
                <a:gd name="connsiteY0" fmla="*/ 42863 h 1457325"/>
                <a:gd name="connsiteX1" fmla="*/ 452438 w 1166813"/>
                <a:gd name="connsiteY1" fmla="*/ 0 h 1457325"/>
                <a:gd name="connsiteX2" fmla="*/ 0 w 1166813"/>
                <a:gd name="connsiteY2" fmla="*/ 319088 h 1457325"/>
                <a:gd name="connsiteX3" fmla="*/ 0 w 1166813"/>
                <a:gd name="connsiteY3" fmla="*/ 1009650 h 1457325"/>
                <a:gd name="connsiteX4" fmla="*/ 223838 w 1166813"/>
                <a:gd name="connsiteY4" fmla="*/ 1452563 h 1457325"/>
                <a:gd name="connsiteX5" fmla="*/ 1114425 w 1166813"/>
                <a:gd name="connsiteY5" fmla="*/ 1457325 h 1457325"/>
                <a:gd name="connsiteX6" fmla="*/ 781050 w 1166813"/>
                <a:gd name="connsiteY6" fmla="*/ 1204913 h 1457325"/>
                <a:gd name="connsiteX7" fmla="*/ 552450 w 1166813"/>
                <a:gd name="connsiteY7" fmla="*/ 862013 h 1457325"/>
                <a:gd name="connsiteX8" fmla="*/ 681038 w 1166813"/>
                <a:gd name="connsiteY8" fmla="*/ 138113 h 1457325"/>
                <a:gd name="connsiteX9" fmla="*/ 1166813 w 1166813"/>
                <a:gd name="connsiteY9" fmla="*/ 42863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13" h="1457325">
                  <a:moveTo>
                    <a:pt x="1166813" y="42863"/>
                  </a:moveTo>
                  <a:lnTo>
                    <a:pt x="452438" y="0"/>
                  </a:lnTo>
                  <a:lnTo>
                    <a:pt x="0" y="319088"/>
                  </a:lnTo>
                  <a:lnTo>
                    <a:pt x="0" y="1009650"/>
                  </a:lnTo>
                  <a:lnTo>
                    <a:pt x="223838" y="1452563"/>
                  </a:lnTo>
                  <a:lnTo>
                    <a:pt x="1114425" y="1457325"/>
                  </a:lnTo>
                  <a:lnTo>
                    <a:pt x="781050" y="1204913"/>
                  </a:lnTo>
                  <a:lnTo>
                    <a:pt x="552450" y="862013"/>
                  </a:lnTo>
                  <a:lnTo>
                    <a:pt x="681038" y="138113"/>
                  </a:lnTo>
                  <a:lnTo>
                    <a:pt x="1166813" y="42863"/>
                  </a:lnTo>
                  <a:close/>
                </a:path>
              </a:pathLst>
            </a:custGeom>
            <a:solidFill>
              <a:srgbClr val="2C722E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00125" y="1854200"/>
              <a:ext cx="1028700" cy="1406525"/>
            </a:xfrm>
            <a:custGeom>
              <a:avLst/>
              <a:gdLst>
                <a:gd name="connsiteX0" fmla="*/ 641350 w 1028700"/>
                <a:gd name="connsiteY0" fmla="*/ 0 h 1406525"/>
                <a:gd name="connsiteX1" fmla="*/ 133350 w 1028700"/>
                <a:gd name="connsiteY1" fmla="*/ 82550 h 1406525"/>
                <a:gd name="connsiteX2" fmla="*/ 0 w 1028700"/>
                <a:gd name="connsiteY2" fmla="*/ 796925 h 1406525"/>
                <a:gd name="connsiteX3" fmla="*/ 231775 w 1028700"/>
                <a:gd name="connsiteY3" fmla="*/ 1158875 h 1406525"/>
                <a:gd name="connsiteX4" fmla="*/ 568325 w 1028700"/>
                <a:gd name="connsiteY4" fmla="*/ 1406525 h 1406525"/>
                <a:gd name="connsiteX5" fmla="*/ 615950 w 1028700"/>
                <a:gd name="connsiteY5" fmla="*/ 1384300 h 1406525"/>
                <a:gd name="connsiteX6" fmla="*/ 838200 w 1028700"/>
                <a:gd name="connsiteY6" fmla="*/ 1244600 h 1406525"/>
                <a:gd name="connsiteX7" fmla="*/ 892175 w 1028700"/>
                <a:gd name="connsiteY7" fmla="*/ 1209675 h 1406525"/>
                <a:gd name="connsiteX8" fmla="*/ 955675 w 1028700"/>
                <a:gd name="connsiteY8" fmla="*/ 1168400 h 1406525"/>
                <a:gd name="connsiteX9" fmla="*/ 990600 w 1028700"/>
                <a:gd name="connsiteY9" fmla="*/ 1146175 h 1406525"/>
                <a:gd name="connsiteX10" fmla="*/ 1000125 w 1028700"/>
                <a:gd name="connsiteY10" fmla="*/ 1139825 h 1406525"/>
                <a:gd name="connsiteX11" fmla="*/ 1028700 w 1028700"/>
                <a:gd name="connsiteY11" fmla="*/ 1114425 h 1406525"/>
                <a:gd name="connsiteX12" fmla="*/ 1003300 w 1028700"/>
                <a:gd name="connsiteY12" fmla="*/ 460375 h 1406525"/>
                <a:gd name="connsiteX13" fmla="*/ 641350 w 1028700"/>
                <a:gd name="connsiteY13" fmla="*/ 0 h 14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8700" h="1406525">
                  <a:moveTo>
                    <a:pt x="641350" y="0"/>
                  </a:moveTo>
                  <a:lnTo>
                    <a:pt x="133350" y="82550"/>
                  </a:lnTo>
                  <a:lnTo>
                    <a:pt x="0" y="796925"/>
                  </a:lnTo>
                  <a:lnTo>
                    <a:pt x="231775" y="1158875"/>
                  </a:lnTo>
                  <a:lnTo>
                    <a:pt x="568325" y="1406525"/>
                  </a:lnTo>
                  <a:cubicBezTo>
                    <a:pt x="584200" y="1399117"/>
                    <a:pt x="600558" y="1392665"/>
                    <a:pt x="615950" y="1384300"/>
                  </a:cubicBezTo>
                  <a:cubicBezTo>
                    <a:pt x="718504" y="1328564"/>
                    <a:pt x="733503" y="1313775"/>
                    <a:pt x="838200" y="1244600"/>
                  </a:cubicBezTo>
                  <a:cubicBezTo>
                    <a:pt x="856079" y="1232787"/>
                    <a:pt x="874844" y="1222279"/>
                    <a:pt x="892175" y="1209675"/>
                  </a:cubicBezTo>
                  <a:cubicBezTo>
                    <a:pt x="954900" y="1164057"/>
                    <a:pt x="900144" y="1201719"/>
                    <a:pt x="955675" y="1168400"/>
                  </a:cubicBezTo>
                  <a:cubicBezTo>
                    <a:pt x="967508" y="1161300"/>
                    <a:pt x="977509" y="1150539"/>
                    <a:pt x="990600" y="1146175"/>
                  </a:cubicBezTo>
                  <a:cubicBezTo>
                    <a:pt x="1001129" y="1142665"/>
                    <a:pt x="1000125" y="1146347"/>
                    <a:pt x="1000125" y="1139825"/>
                  </a:cubicBezTo>
                  <a:lnTo>
                    <a:pt x="1028700" y="1114425"/>
                  </a:lnTo>
                  <a:lnTo>
                    <a:pt x="1003300" y="460375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B418A1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983C4-832D-4B72-B264-2093A61B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EBC3A-E4FC-4486-B851-1DF7D2C31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C1F0-F421-4E22-8DD4-D297E69E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543800" cy="1143000"/>
          </a:xfrm>
        </p:spPr>
        <p:txBody>
          <a:bodyPr/>
          <a:lstStyle/>
          <a:p>
            <a:pPr algn="ctr" eaLnBrk="1" hangingPunct="1"/>
            <a:r>
              <a:rPr lang="en-US" sz="4000" dirty="0"/>
              <a:t>Conflict/Visibility Lists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/>
              <p:cNvSpPr>
                <a:spLocks noGrp="1"/>
              </p:cNvSpPr>
              <p:nvPr>
                <p:ph idx="1"/>
              </p:nvPr>
            </p:nvSpPr>
            <p:spPr>
              <a:xfrm>
                <a:off x="674914" y="1436922"/>
                <a:ext cx="8088086" cy="18614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Maintain </a:t>
                </a:r>
                <a:r>
                  <a:rPr lang="en-US" sz="2800" i="1" dirty="0">
                    <a:solidFill>
                      <a:srgbClr val="B418A1"/>
                    </a:solidFill>
                  </a:rPr>
                  <a:t>conflict</a:t>
                </a:r>
                <a:r>
                  <a:rPr lang="en-US" sz="2800" dirty="0"/>
                  <a:t> lists for each facet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point (vertex)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latin typeface="Cambria Math"/>
                      </a:rPr>
                      <m:t>&gt;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𝑐𝑜𝑛𝑓𝑙𝑖𝑐𝑡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⊆{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800" b="0" dirty="0"/>
                  <a:t> </a:t>
                </a:r>
                <a:r>
                  <a:rPr lang="en-US" sz="2800" dirty="0"/>
                  <a:t>consists of all points that can see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28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𝑐𝑜𝑛𝑓𝑙𝑖𝑐𝑡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0" dirty="0"/>
                  <a:t> consists of all facets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𝑐𝑜𝑛𝑣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visible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𝑐𝑜𝑛𝑓𝑙𝑖𝑐𝑡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2800" b="0" dirty="0"/>
                  <a:t> is </a:t>
                </a:r>
                <a:r>
                  <a:rPr lang="en-US" sz="2800" b="0" i="1" dirty="0">
                    <a:solidFill>
                      <a:srgbClr val="B418A1"/>
                    </a:solidFill>
                  </a:rPr>
                  <a:t>in conflict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b="0" dirty="0"/>
                  <a:t> because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800" b="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b="0" dirty="0"/>
                  <a:t> cannot be part of the same convex hull</a:t>
                </a:r>
              </a:p>
            </p:txBody>
          </p:sp>
        </mc:Choice>
        <mc:Fallback xmlns="">
          <p:sp>
            <p:nvSpPr>
              <p:cNvPr id="11" name="Content Placeholder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914" y="1436922"/>
                <a:ext cx="8088086" cy="1861449"/>
              </a:xfrm>
              <a:blipFill>
                <a:blip r:embed="rId3"/>
                <a:stretch>
                  <a:fillRect l="-1583" t="-3607" r="-1507" b="-118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667376" y="5334000"/>
            <a:ext cx="2966784" cy="1439861"/>
            <a:chOff x="314395" y="1709057"/>
            <a:chExt cx="3890639" cy="20453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7" t="26731" r="2554" b="28674"/>
            <a:stretch/>
          </p:blipFill>
          <p:spPr bwMode="auto">
            <a:xfrm>
              <a:off x="314395" y="1709057"/>
              <a:ext cx="3890639" cy="1644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𝑐𝑜𝑛𝑣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862" y="3354327"/>
                  <a:ext cx="1503360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766" r="-532" b="-4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 8"/>
            <p:cNvSpPr/>
            <p:nvPr/>
          </p:nvSpPr>
          <p:spPr bwMode="auto">
            <a:xfrm>
              <a:off x="447675" y="1800225"/>
              <a:ext cx="1166813" cy="1457325"/>
            </a:xfrm>
            <a:custGeom>
              <a:avLst/>
              <a:gdLst>
                <a:gd name="connsiteX0" fmla="*/ 1166813 w 1166813"/>
                <a:gd name="connsiteY0" fmla="*/ 42863 h 1457325"/>
                <a:gd name="connsiteX1" fmla="*/ 452438 w 1166813"/>
                <a:gd name="connsiteY1" fmla="*/ 0 h 1457325"/>
                <a:gd name="connsiteX2" fmla="*/ 0 w 1166813"/>
                <a:gd name="connsiteY2" fmla="*/ 319088 h 1457325"/>
                <a:gd name="connsiteX3" fmla="*/ 0 w 1166813"/>
                <a:gd name="connsiteY3" fmla="*/ 1009650 h 1457325"/>
                <a:gd name="connsiteX4" fmla="*/ 223838 w 1166813"/>
                <a:gd name="connsiteY4" fmla="*/ 1452563 h 1457325"/>
                <a:gd name="connsiteX5" fmla="*/ 1114425 w 1166813"/>
                <a:gd name="connsiteY5" fmla="*/ 1457325 h 1457325"/>
                <a:gd name="connsiteX6" fmla="*/ 781050 w 1166813"/>
                <a:gd name="connsiteY6" fmla="*/ 1204913 h 1457325"/>
                <a:gd name="connsiteX7" fmla="*/ 552450 w 1166813"/>
                <a:gd name="connsiteY7" fmla="*/ 862013 h 1457325"/>
                <a:gd name="connsiteX8" fmla="*/ 681038 w 1166813"/>
                <a:gd name="connsiteY8" fmla="*/ 138113 h 1457325"/>
                <a:gd name="connsiteX9" fmla="*/ 1166813 w 1166813"/>
                <a:gd name="connsiteY9" fmla="*/ 42863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6813" h="1457325">
                  <a:moveTo>
                    <a:pt x="1166813" y="42863"/>
                  </a:moveTo>
                  <a:lnTo>
                    <a:pt x="452438" y="0"/>
                  </a:lnTo>
                  <a:lnTo>
                    <a:pt x="0" y="319088"/>
                  </a:lnTo>
                  <a:lnTo>
                    <a:pt x="0" y="1009650"/>
                  </a:lnTo>
                  <a:lnTo>
                    <a:pt x="223838" y="1452563"/>
                  </a:lnTo>
                  <a:lnTo>
                    <a:pt x="1114425" y="1457325"/>
                  </a:lnTo>
                  <a:lnTo>
                    <a:pt x="781050" y="1204913"/>
                  </a:lnTo>
                  <a:lnTo>
                    <a:pt x="552450" y="862013"/>
                  </a:lnTo>
                  <a:lnTo>
                    <a:pt x="681038" y="138113"/>
                  </a:lnTo>
                  <a:lnTo>
                    <a:pt x="1166813" y="42863"/>
                  </a:lnTo>
                  <a:close/>
                </a:path>
              </a:pathLst>
            </a:custGeom>
            <a:solidFill>
              <a:srgbClr val="2C722E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000125" y="1854200"/>
              <a:ext cx="1028700" cy="1406525"/>
            </a:xfrm>
            <a:custGeom>
              <a:avLst/>
              <a:gdLst>
                <a:gd name="connsiteX0" fmla="*/ 641350 w 1028700"/>
                <a:gd name="connsiteY0" fmla="*/ 0 h 1406525"/>
                <a:gd name="connsiteX1" fmla="*/ 133350 w 1028700"/>
                <a:gd name="connsiteY1" fmla="*/ 82550 h 1406525"/>
                <a:gd name="connsiteX2" fmla="*/ 0 w 1028700"/>
                <a:gd name="connsiteY2" fmla="*/ 796925 h 1406525"/>
                <a:gd name="connsiteX3" fmla="*/ 231775 w 1028700"/>
                <a:gd name="connsiteY3" fmla="*/ 1158875 h 1406525"/>
                <a:gd name="connsiteX4" fmla="*/ 568325 w 1028700"/>
                <a:gd name="connsiteY4" fmla="*/ 1406525 h 1406525"/>
                <a:gd name="connsiteX5" fmla="*/ 615950 w 1028700"/>
                <a:gd name="connsiteY5" fmla="*/ 1384300 h 1406525"/>
                <a:gd name="connsiteX6" fmla="*/ 838200 w 1028700"/>
                <a:gd name="connsiteY6" fmla="*/ 1244600 h 1406525"/>
                <a:gd name="connsiteX7" fmla="*/ 892175 w 1028700"/>
                <a:gd name="connsiteY7" fmla="*/ 1209675 h 1406525"/>
                <a:gd name="connsiteX8" fmla="*/ 955675 w 1028700"/>
                <a:gd name="connsiteY8" fmla="*/ 1168400 h 1406525"/>
                <a:gd name="connsiteX9" fmla="*/ 990600 w 1028700"/>
                <a:gd name="connsiteY9" fmla="*/ 1146175 h 1406525"/>
                <a:gd name="connsiteX10" fmla="*/ 1000125 w 1028700"/>
                <a:gd name="connsiteY10" fmla="*/ 1139825 h 1406525"/>
                <a:gd name="connsiteX11" fmla="*/ 1028700 w 1028700"/>
                <a:gd name="connsiteY11" fmla="*/ 1114425 h 1406525"/>
                <a:gd name="connsiteX12" fmla="*/ 1003300 w 1028700"/>
                <a:gd name="connsiteY12" fmla="*/ 460375 h 1406525"/>
                <a:gd name="connsiteX13" fmla="*/ 641350 w 1028700"/>
                <a:gd name="connsiteY13" fmla="*/ 0 h 140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8700" h="1406525">
                  <a:moveTo>
                    <a:pt x="641350" y="0"/>
                  </a:moveTo>
                  <a:lnTo>
                    <a:pt x="133350" y="82550"/>
                  </a:lnTo>
                  <a:lnTo>
                    <a:pt x="0" y="796925"/>
                  </a:lnTo>
                  <a:lnTo>
                    <a:pt x="231775" y="1158875"/>
                  </a:lnTo>
                  <a:lnTo>
                    <a:pt x="568325" y="1406525"/>
                  </a:lnTo>
                  <a:cubicBezTo>
                    <a:pt x="584200" y="1399117"/>
                    <a:pt x="600558" y="1392665"/>
                    <a:pt x="615950" y="1384300"/>
                  </a:cubicBezTo>
                  <a:cubicBezTo>
                    <a:pt x="718504" y="1328564"/>
                    <a:pt x="733503" y="1313775"/>
                    <a:pt x="838200" y="1244600"/>
                  </a:cubicBezTo>
                  <a:cubicBezTo>
                    <a:pt x="856079" y="1232787"/>
                    <a:pt x="874844" y="1222279"/>
                    <a:pt x="892175" y="1209675"/>
                  </a:cubicBezTo>
                  <a:cubicBezTo>
                    <a:pt x="954900" y="1164057"/>
                    <a:pt x="900144" y="1201719"/>
                    <a:pt x="955675" y="1168400"/>
                  </a:cubicBezTo>
                  <a:cubicBezTo>
                    <a:pt x="967508" y="1161300"/>
                    <a:pt x="977509" y="1150539"/>
                    <a:pt x="990600" y="1146175"/>
                  </a:cubicBezTo>
                  <a:cubicBezTo>
                    <a:pt x="1001129" y="1142665"/>
                    <a:pt x="1000125" y="1146347"/>
                    <a:pt x="1000125" y="1139825"/>
                  </a:cubicBezTo>
                  <a:lnTo>
                    <a:pt x="1028700" y="1114425"/>
                  </a:lnTo>
                  <a:lnTo>
                    <a:pt x="1003300" y="460375"/>
                  </a:lnTo>
                  <a:lnTo>
                    <a:pt x="641350" y="0"/>
                  </a:lnTo>
                  <a:close/>
                </a:path>
              </a:pathLst>
            </a:custGeom>
            <a:solidFill>
              <a:srgbClr val="B418A1">
                <a:alpha val="22000"/>
              </a:srgbClr>
            </a:solidFill>
            <a:ln w="12700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F2494-9554-4C35-AEAA-5EA45C5F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Spring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EECE7B-2C08-40E6-B245-5E269D91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CMPS 3130/6130 Computational Geometry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FBBBE-F452-4A63-AEF2-C907EAC7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2A30-F525-4C52-8032-8720146711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67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MAGNIFICATION" val="1.5"/>
  <p:tag name="TEX2PSBATCH" val="latex --interaction=nonstopmode %.tex; dvips -D 300 -o %.ps %.dvi"/>
  <p:tag name="TEX2PS" val="latex %.tex; dvips -D 300 -o %.ps %.dvi"/>
  <p:tag name="DEFAULTDISPLAYSOURCE" val="\documentclass{slides}\pagestyle{empty}&#10;\input{macros}&#10;\begin{document}&#10;$ $&#10;\end{document}&#10;"/>
  <p:tag name="USEBOLDAMS" val="False"/>
  <p:tag name="EMBEDFONTS" val="False"/>
  <p:tag name="USEAMSFONTS" val="False"/>
  <p:tag name="TEXPOINTINIT" val="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CC0000"/>
      </a:accent2>
      <a:accent3>
        <a:srgbClr val="FFFFFF"/>
      </a:accent3>
      <a:accent4>
        <a:srgbClr val="000000"/>
      </a:accent4>
      <a:accent5>
        <a:srgbClr val="E2E2FF"/>
      </a:accent5>
      <a:accent6>
        <a:srgbClr val="B90000"/>
      </a:accent6>
      <a:hlink>
        <a:srgbClr val="CC0000"/>
      </a:hlink>
      <a:folHlink>
        <a:srgbClr val="FF505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chemeClr val="tx1"/>
          </a:solidFill>
          <a:round/>
          <a:headEnd/>
          <a:tailEnd type="none" w="med" len="med"/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6769</TotalTime>
  <Words>1100</Words>
  <Application>Microsoft Office PowerPoint</Application>
  <PresentationFormat>On-screen Show (4:3)</PresentationFormat>
  <Paragraphs>156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Cambria Math</vt:lpstr>
      <vt:lpstr>Symbol</vt:lpstr>
      <vt:lpstr>Times New Roman</vt:lpstr>
      <vt:lpstr>Default Design</vt:lpstr>
      <vt:lpstr>CMPS 3130/6130 Computational Geometry Spring 2020</vt:lpstr>
      <vt:lpstr>3D CH: Problem Statement</vt:lpstr>
      <vt:lpstr>Clarkson &amp; Shor’s Randomized Incremental Construction (RIC)</vt:lpstr>
      <vt:lpstr>Visible and Invisible Regions</vt:lpstr>
      <vt:lpstr>Horizon</vt:lpstr>
      <vt:lpstr>Visibility</vt:lpstr>
      <vt:lpstr>Storage Data Structure</vt:lpstr>
      <vt:lpstr>Compute conv(P_r )  from conv(P_(r-1) ) </vt:lpstr>
      <vt:lpstr>Conflict/Visibility Lists</vt:lpstr>
      <vt:lpstr>Conflict Graph</vt:lpstr>
      <vt:lpstr>Maintaining the Conflict Graph</vt:lpstr>
      <vt:lpstr>      Algorithm (part 1)</vt:lpstr>
      <vt:lpstr>      Algorithm (part 2)</vt:lpstr>
      <vt:lpstr>Backwards Analysis</vt:lpstr>
      <vt:lpstr>Convex Hull Runtime</vt:lpstr>
    </vt:vector>
  </TitlesOfParts>
  <Company>toc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</dc:creator>
  <cp:lastModifiedBy>Carola Wenk</cp:lastModifiedBy>
  <cp:revision>313</cp:revision>
  <dcterms:created xsi:type="dcterms:W3CDTF">2001-09-03T00:33:29Z</dcterms:created>
  <dcterms:modified xsi:type="dcterms:W3CDTF">2020-02-14T05:34:34Z</dcterms:modified>
</cp:coreProperties>
</file>