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2" r:id="rId1"/>
  </p:sldMasterIdLst>
  <p:notesMasterIdLst>
    <p:notesMasterId r:id="rId19"/>
  </p:notesMasterIdLst>
  <p:handoutMasterIdLst>
    <p:handoutMasterId r:id="rId20"/>
  </p:handoutMasterIdLst>
  <p:sldIdLst>
    <p:sldId id="305" r:id="rId2"/>
    <p:sldId id="316" r:id="rId3"/>
    <p:sldId id="283" r:id="rId4"/>
    <p:sldId id="317" r:id="rId5"/>
    <p:sldId id="318" r:id="rId6"/>
    <p:sldId id="322" r:id="rId7"/>
    <p:sldId id="323" r:id="rId8"/>
    <p:sldId id="320" r:id="rId9"/>
    <p:sldId id="324" r:id="rId10"/>
    <p:sldId id="325" r:id="rId11"/>
    <p:sldId id="326" r:id="rId12"/>
    <p:sldId id="327" r:id="rId13"/>
    <p:sldId id="328" r:id="rId14"/>
    <p:sldId id="329" r:id="rId15"/>
    <p:sldId id="331" r:id="rId16"/>
    <p:sldId id="332" r:id="rId17"/>
    <p:sldId id="330" r:id="rId18"/>
  </p:sldIdLst>
  <p:sldSz cx="9144000" cy="6858000" type="letter"/>
  <p:notesSz cx="9601200" cy="7315200"/>
  <p:custDataLst>
    <p:tags r:id="rId21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Arial Unicode MS" pitchFamily="34" charset="-128"/>
        <a:cs typeface="Arial Unicode MS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04">
          <p15:clr>
            <a:srgbClr val="A4A3A4"/>
          </p15:clr>
        </p15:guide>
        <p15:guide id="2" pos="302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380"/>
    <a:srgbClr val="B036B0"/>
    <a:srgbClr val="B036A7"/>
    <a:srgbClr val="FF9900"/>
    <a:srgbClr val="CCFF66"/>
    <a:srgbClr val="FFCCCC"/>
    <a:srgbClr val="008A87"/>
    <a:srgbClr val="FFFF66"/>
    <a:srgbClr val="FF99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978" autoAdjust="0"/>
  </p:normalViewPr>
  <p:slideViewPr>
    <p:cSldViewPr snapToGrid="0" showGuides="1">
      <p:cViewPr varScale="1">
        <p:scale>
          <a:sx n="99" d="100"/>
          <a:sy n="99" d="100"/>
        </p:scale>
        <p:origin x="390" y="72"/>
      </p:cViewPr>
      <p:guideLst>
        <p:guide orient="horz" pos="4319"/>
        <p:guide pos="575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4"/>
    </p:cViewPr>
  </p:sorterViewPr>
  <p:notesViewPr>
    <p:cSldViewPr snapToGrid="0" showGuides="1">
      <p:cViewPr varScale="1">
        <p:scale>
          <a:sx n="110" d="100"/>
          <a:sy n="110" d="100"/>
        </p:scale>
        <p:origin x="-786" y="-90"/>
      </p:cViewPr>
      <p:guideLst>
        <p:guide orient="horz" pos="2304"/>
        <p:guide pos="302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ags" Target="tags/tag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fld id="{191BFC18-383B-4F62-95A2-98F40E03D0F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5676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r>
              <a:rPr lang="en-US"/>
              <a:t>Introduction to Algorithms, Lecture 5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40363" y="0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r>
              <a:rPr lang="en-US"/>
              <a:t>September 24, 2001</a:t>
            </a:r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79525" y="3475038"/>
            <a:ext cx="7042150" cy="329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50075"/>
            <a:ext cx="4160838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defTabSz="966788">
              <a:defRPr sz="1400"/>
            </a:lvl1pPr>
          </a:lstStyle>
          <a:p>
            <a:r>
              <a:rPr lang="en-US"/>
              <a:t>© 2001 by Charles E. Leiserson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40363" y="6950075"/>
            <a:ext cx="4160837" cy="365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39" tIns="48320" rIns="96639" bIns="48320" numCol="1" anchor="b" anchorCtr="0" compatLnSpc="1">
            <a:prstTxWarp prst="textNoShape">
              <a:avLst/>
            </a:prstTxWarp>
          </a:bodyPr>
          <a:lstStyle>
            <a:lvl1pPr algn="r" defTabSz="966788">
              <a:defRPr sz="1400"/>
            </a:lvl1pPr>
          </a:lstStyle>
          <a:p>
            <a:fld id="{DA28124A-3B7D-4693-972E-AB54F3E137B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256913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1pPr>
            <a:lvl2pPr marL="776011" indent="-298466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2pPr>
            <a:lvl3pPr marL="1193864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3pPr>
            <a:lvl4pPr marL="1671409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4pPr>
            <a:lvl5pPr marL="2148954" indent="-238773" defTabSz="965040" eaLnBrk="0" hangingPunct="0">
              <a:defRPr sz="3300">
                <a:solidFill>
                  <a:srgbClr val="009999"/>
                </a:solidFill>
                <a:latin typeface="Times New Roman" pitchFamily="18" charset="0"/>
              </a:defRPr>
            </a:lvl5pPr>
            <a:lvl6pPr marL="2626500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6pPr>
            <a:lvl7pPr marL="3104045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7pPr>
            <a:lvl8pPr marL="3581591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8pPr>
            <a:lvl9pPr marL="4059136" indent="-238773" algn="ctr" defTabSz="96504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009999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83B856F9-FF50-415A-B647-CF3523AD5E2B}" type="slidenum">
              <a:rPr lang="en-US" sz="1400">
                <a:solidFill>
                  <a:schemeClr val="tx1"/>
                </a:solidFill>
              </a:rPr>
              <a:pPr eaLnBrk="1" hangingPunct="1"/>
              <a:t>1</a:t>
            </a:fld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28142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69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69668" name="Rectangle 4"/>
          <p:cNvSpPr>
            <a:spLocks noGrp="1" noChangeArrowheads="1"/>
          </p:cNvSpPr>
          <p:nvPr>
            <p:ph type="ftr" sz="quarter" idx="3"/>
          </p:nvPr>
        </p:nvSpPr>
        <p:spPr>
          <a:xfrm>
            <a:off x="3105093" y="6400800"/>
            <a:ext cx="2933816" cy="30777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 dirty="0"/>
          </a:p>
        </p:txBody>
      </p:sp>
      <p:sp>
        <p:nvSpPr>
          <p:cNvPr id="369674" name="Rectangle 10"/>
          <p:cNvSpPr>
            <a:spLocks noChangeArrowheads="1"/>
          </p:cNvSpPr>
          <p:nvPr/>
        </p:nvSpPr>
        <p:spPr bwMode="auto">
          <a:xfrm>
            <a:off x="8297863" y="6400800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fld id="{041AA9EC-2716-4F9C-9F85-78A3A001F362}" type="slidenum">
              <a:rPr lang="en-US" sz="1400"/>
              <a:pPr algn="r"/>
              <a:t>‹#›</a:t>
            </a:fld>
            <a:endParaRPr lang="en-US" sz="1400"/>
          </a:p>
        </p:txBody>
      </p:sp>
      <p:sp>
        <p:nvSpPr>
          <p:cNvPr id="369675" name="Text Box 11"/>
          <p:cNvSpPr txBox="1">
            <a:spLocks noChangeArrowheads="1"/>
          </p:cNvSpPr>
          <p:nvPr userDrawn="1"/>
        </p:nvSpPr>
        <p:spPr bwMode="auto">
          <a:xfrm>
            <a:off x="304800" y="6400800"/>
            <a:ext cx="7262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4/11/17</a:t>
            </a:r>
            <a:endParaRPr lang="en-US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5150" y="152400"/>
            <a:ext cx="2076450" cy="5943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6076950" cy="5943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CMPS 3130/6130 Computational Geometry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68644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05094" y="6477000"/>
            <a:ext cx="29338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400" i="1"/>
            </a:lvl1pPr>
          </a:lstStyle>
          <a:p>
            <a:r>
              <a:rPr lang="en-US" smtClean="0"/>
              <a:t>CMPS 3130/6130 Computational Geometry</a:t>
            </a:r>
            <a:endParaRPr lang="en-US" dirty="0"/>
          </a:p>
        </p:txBody>
      </p:sp>
      <p:sp>
        <p:nvSpPr>
          <p:cNvPr id="368650" name="Rectangle 10"/>
          <p:cNvSpPr>
            <a:spLocks noChangeArrowheads="1"/>
          </p:cNvSpPr>
          <p:nvPr/>
        </p:nvSpPr>
        <p:spPr bwMode="auto">
          <a:xfrm>
            <a:off x="8297863" y="6400800"/>
            <a:ext cx="3905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r"/>
            <a:fld id="{FC61E749-9C00-47BC-9F77-D7F8D5F37C09}" type="slidenum">
              <a:rPr lang="en-US" sz="1400"/>
              <a:pPr algn="r"/>
              <a:t>‹#›</a:t>
            </a:fld>
            <a:endParaRPr lang="en-US" sz="1400"/>
          </a:p>
        </p:txBody>
      </p:sp>
      <p:sp>
        <p:nvSpPr>
          <p:cNvPr id="368651" name="Text Box 11"/>
          <p:cNvSpPr txBox="1">
            <a:spLocks noChangeArrowheads="1"/>
          </p:cNvSpPr>
          <p:nvPr userDrawn="1"/>
        </p:nvSpPr>
        <p:spPr bwMode="auto">
          <a:xfrm>
            <a:off x="304800" y="6400800"/>
            <a:ext cx="72622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400" dirty="0" smtClean="0"/>
              <a:t>4/11/17</a:t>
            </a:r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  <p:sldLayoutId id="2147483654" r:id="rId2"/>
    <p:sldLayoutId id="2147483655" r:id="rId3"/>
    <p:sldLayoutId id="2147483656" r:id="rId4"/>
    <p:sldLayoutId id="2147483657" r:id="rId5"/>
    <p:sldLayoutId id="2147483658" r:id="rId6"/>
    <p:sldLayoutId id="2147483659" r:id="rId7"/>
    <p:sldLayoutId id="2147483660" r:id="rId8"/>
    <p:sldLayoutId id="2147483661" r:id="rId9"/>
    <p:sldLayoutId id="2147483662" r:id="rId10"/>
    <p:sldLayoutId id="2147483663" r:id="rId1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fontAlgn="base">
        <a:lnSpc>
          <a:spcPct val="90000"/>
        </a:lnSpc>
        <a:spcBef>
          <a:spcPct val="30000"/>
        </a:spcBef>
        <a:spcAft>
          <a:spcPct val="0"/>
        </a:spcAft>
        <a:buClr>
          <a:schemeClr val="accent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lnSpc>
          <a:spcPct val="90000"/>
        </a:lnSpc>
        <a:spcBef>
          <a:spcPct val="30000"/>
        </a:spcBef>
        <a:spcAft>
          <a:spcPct val="0"/>
        </a:spcAft>
        <a:buChar char="–"/>
        <a:defRPr sz="3200">
          <a:solidFill>
            <a:schemeClr val="tx1"/>
          </a:solidFill>
          <a:latin typeface="+mn-lt"/>
        </a:defRPr>
      </a:lvl2pPr>
      <a:lvl3pPr marL="11430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</a:defRPr>
      </a:lvl3pPr>
      <a:lvl4pPr marL="16002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4pPr>
      <a:lvl5pPr marL="20574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5pPr>
      <a:lvl6pPr marL="25146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lnSpc>
          <a:spcPct val="90000"/>
        </a:lnSpc>
        <a:spcBef>
          <a:spcPct val="3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2250" y="492125"/>
            <a:ext cx="8159750" cy="990600"/>
          </a:xfrm>
        </p:spPr>
        <p:txBody>
          <a:bodyPr/>
          <a:lstStyle/>
          <a:p>
            <a:pPr algn="ctr" eaLnBrk="1" hangingPunct="1"/>
            <a:r>
              <a:rPr lang="en-US" altLang="en-US" sz="2800" dirty="0">
                <a:solidFill>
                  <a:srgbClr val="009999"/>
                </a:solidFill>
              </a:rPr>
              <a:t>CMPS 3130/6130 Computational Geometry</a:t>
            </a:r>
            <a:br>
              <a:rPr lang="en-US" altLang="en-US" sz="2800" dirty="0">
                <a:solidFill>
                  <a:srgbClr val="009999"/>
                </a:solidFill>
              </a:rPr>
            </a:br>
            <a:r>
              <a:rPr lang="en-US" altLang="en-US" sz="2800" dirty="0">
                <a:solidFill>
                  <a:srgbClr val="009999"/>
                </a:solidFill>
              </a:rPr>
              <a:t>Spring </a:t>
            </a:r>
            <a:r>
              <a:rPr lang="en-US" altLang="en-US" sz="2800" dirty="0" smtClean="0">
                <a:solidFill>
                  <a:srgbClr val="009999"/>
                </a:solidFill>
              </a:rPr>
              <a:t>2017</a:t>
            </a:r>
            <a:endParaRPr lang="en-US" sz="3200" dirty="0" smtClean="0"/>
          </a:p>
        </p:txBody>
      </p:sp>
      <p:sp>
        <p:nvSpPr>
          <p:cNvPr id="2054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4114800"/>
            <a:ext cx="8458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b="1" i="1" dirty="0" smtClean="0">
                <a:solidFill>
                  <a:schemeClr val="accent2"/>
                </a:solidFill>
              </a:rPr>
              <a:t>Windowing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b="1" dirty="0" err="1" smtClean="0"/>
              <a:t>Carola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Wenk</a:t>
            </a: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b="1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 dirty="0"/>
          </a:p>
        </p:txBody>
      </p:sp>
      <p:sp>
        <p:nvSpPr>
          <p:cNvPr id="30" name="Oval 5"/>
          <p:cNvSpPr>
            <a:spLocks noChangeArrowheads="1"/>
          </p:cNvSpPr>
          <p:nvPr/>
        </p:nvSpPr>
        <p:spPr bwMode="auto">
          <a:xfrm>
            <a:off x="3730452" y="26057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Oval 7"/>
          <p:cNvSpPr>
            <a:spLocks noChangeArrowheads="1"/>
          </p:cNvSpPr>
          <p:nvPr/>
        </p:nvSpPr>
        <p:spPr bwMode="auto">
          <a:xfrm>
            <a:off x="4606752" y="23390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Oval 8"/>
          <p:cNvSpPr>
            <a:spLocks noChangeArrowheads="1"/>
          </p:cNvSpPr>
          <p:nvPr/>
        </p:nvSpPr>
        <p:spPr bwMode="auto">
          <a:xfrm>
            <a:off x="5140152" y="19580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Oval 10"/>
          <p:cNvSpPr>
            <a:spLocks noChangeArrowheads="1"/>
          </p:cNvSpPr>
          <p:nvPr/>
        </p:nvSpPr>
        <p:spPr bwMode="auto">
          <a:xfrm>
            <a:off x="4759152" y="25676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Oval 11"/>
          <p:cNvSpPr>
            <a:spLocks noChangeArrowheads="1"/>
          </p:cNvSpPr>
          <p:nvPr/>
        </p:nvSpPr>
        <p:spPr bwMode="auto">
          <a:xfrm>
            <a:off x="5368752" y="24914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5" name="Oval 12"/>
          <p:cNvSpPr>
            <a:spLocks noChangeArrowheads="1"/>
          </p:cNvSpPr>
          <p:nvPr/>
        </p:nvSpPr>
        <p:spPr bwMode="auto">
          <a:xfrm>
            <a:off x="5216352" y="31010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Oval 13"/>
          <p:cNvSpPr>
            <a:spLocks noChangeArrowheads="1"/>
          </p:cNvSpPr>
          <p:nvPr/>
        </p:nvSpPr>
        <p:spPr bwMode="auto">
          <a:xfrm>
            <a:off x="4225752" y="27200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7" name="Oval 14"/>
          <p:cNvSpPr>
            <a:spLocks noChangeArrowheads="1"/>
          </p:cNvSpPr>
          <p:nvPr/>
        </p:nvSpPr>
        <p:spPr bwMode="auto">
          <a:xfrm>
            <a:off x="3997152" y="30248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8" name="Oval 16"/>
          <p:cNvSpPr>
            <a:spLocks noChangeArrowheads="1"/>
          </p:cNvSpPr>
          <p:nvPr/>
        </p:nvSpPr>
        <p:spPr bwMode="auto">
          <a:xfrm>
            <a:off x="5454477" y="1653258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9" name="Line 17"/>
          <p:cNvSpPr>
            <a:spLocks noChangeShapeType="1"/>
          </p:cNvSpPr>
          <p:nvPr/>
        </p:nvSpPr>
        <p:spPr bwMode="auto">
          <a:xfrm flipV="1">
            <a:off x="3387552" y="2796258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0" name="Line 18"/>
          <p:cNvSpPr>
            <a:spLocks noChangeShapeType="1"/>
          </p:cNvSpPr>
          <p:nvPr/>
        </p:nvSpPr>
        <p:spPr bwMode="auto">
          <a:xfrm rot="5400000" flipH="1" flipV="1">
            <a:off x="4533564" y="2259846"/>
            <a:ext cx="0" cy="22920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1" name="Group 19"/>
          <p:cNvGrpSpPr>
            <a:grpSpLocks/>
          </p:cNvGrpSpPr>
          <p:nvPr/>
        </p:nvGrpSpPr>
        <p:grpSpPr bwMode="auto">
          <a:xfrm>
            <a:off x="3997152" y="2110458"/>
            <a:ext cx="1066800" cy="762000"/>
            <a:chOff x="4416" y="3168"/>
            <a:chExt cx="672" cy="480"/>
          </a:xfrm>
        </p:grpSpPr>
        <p:sp>
          <p:nvSpPr>
            <p:cNvPr id="42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43" name="Group 21"/>
            <p:cNvGrpSpPr>
              <a:grpSpLocks/>
            </p:cNvGrpSpPr>
            <p:nvPr/>
          </p:nvGrpSpPr>
          <p:grpSpPr bwMode="auto">
            <a:xfrm>
              <a:off x="4560" y="3312"/>
              <a:ext cx="288" cy="288"/>
              <a:chOff x="4560" y="3312"/>
              <a:chExt cx="288" cy="288"/>
            </a:xfrm>
          </p:grpSpPr>
          <p:sp>
            <p:nvSpPr>
              <p:cNvPr id="44" name="Oval 22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6" name="Oval 24"/>
          <p:cNvSpPr>
            <a:spLocks noChangeArrowheads="1"/>
          </p:cNvSpPr>
          <p:nvPr/>
        </p:nvSpPr>
        <p:spPr bwMode="auto">
          <a:xfrm>
            <a:off x="3841840" y="2406482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7" name="Oval 24"/>
          <p:cNvSpPr>
            <a:spLocks noChangeArrowheads="1"/>
          </p:cNvSpPr>
          <p:nvPr/>
        </p:nvSpPr>
        <p:spPr bwMode="auto">
          <a:xfrm>
            <a:off x="4354712" y="1925858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8" name="Straight Connector 47"/>
          <p:cNvCxnSpPr>
            <a:endCxn id="47" idx="5"/>
          </p:cNvCxnSpPr>
          <p:nvPr/>
        </p:nvCxnSpPr>
        <p:spPr bwMode="auto">
          <a:xfrm rot="16200000" flipV="1">
            <a:off x="4339173" y="2071479"/>
            <a:ext cx="359318" cy="1981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9" name="Straight Connector 48"/>
          <p:cNvCxnSpPr>
            <a:endCxn id="46" idx="5"/>
          </p:cNvCxnSpPr>
          <p:nvPr/>
        </p:nvCxnSpPr>
        <p:spPr bwMode="auto">
          <a:xfrm rot="16200000" flipV="1">
            <a:off x="3942049" y="2436355"/>
            <a:ext cx="259694" cy="3300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0" name="Oval 24"/>
          <p:cNvSpPr>
            <a:spLocks noChangeArrowheads="1"/>
          </p:cNvSpPr>
          <p:nvPr/>
        </p:nvSpPr>
        <p:spPr bwMode="auto">
          <a:xfrm>
            <a:off x="4526148" y="291653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51" name="Oval 24"/>
          <p:cNvSpPr>
            <a:spLocks noChangeArrowheads="1"/>
          </p:cNvSpPr>
          <p:nvPr/>
        </p:nvSpPr>
        <p:spPr bwMode="auto">
          <a:xfrm>
            <a:off x="5131033" y="2573578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52" name="Straight Connector 51"/>
          <p:cNvCxnSpPr>
            <a:stCxn id="50" idx="7"/>
            <a:endCxn id="51" idx="3"/>
          </p:cNvCxnSpPr>
          <p:nvPr/>
        </p:nvCxnSpPr>
        <p:spPr bwMode="auto">
          <a:xfrm rot="5400000" flipH="1" flipV="1">
            <a:off x="4722155" y="2507653"/>
            <a:ext cx="289070" cy="5510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3" name="Straight Connector 52"/>
          <p:cNvCxnSpPr>
            <a:stCxn id="30" idx="5"/>
            <a:endCxn id="37" idx="0"/>
          </p:cNvCxnSpPr>
          <p:nvPr/>
        </p:nvCxnSpPr>
        <p:spPr bwMode="auto">
          <a:xfrm rot="16200000" flipH="1">
            <a:off x="3738343" y="2727948"/>
            <a:ext cx="354059" cy="23975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38" idx="3"/>
            <a:endCxn id="32" idx="7"/>
          </p:cNvCxnSpPr>
          <p:nvPr/>
        </p:nvCxnSpPr>
        <p:spPr bwMode="auto">
          <a:xfrm rot="5400000">
            <a:off x="5209956" y="1713537"/>
            <a:ext cx="250918" cy="26044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5" name="Straight Connector 54"/>
          <p:cNvCxnSpPr>
            <a:stCxn id="34" idx="4"/>
            <a:endCxn id="35" idx="0"/>
          </p:cNvCxnSpPr>
          <p:nvPr/>
        </p:nvCxnSpPr>
        <p:spPr bwMode="auto">
          <a:xfrm rot="5400000">
            <a:off x="5063952" y="2758158"/>
            <a:ext cx="533400" cy="152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33928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57289" y="4343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05126" y="3576634"/>
            <a:ext cx="609600" cy="409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48116" y="3971926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1758" y="3845721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08612" y="4714879"/>
            <a:ext cx="53015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684940" y="4714879"/>
            <a:ext cx="725509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23034" y="3576634"/>
            <a:ext cx="68741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75434" y="3449634"/>
            <a:ext cx="343708" cy="31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66914" y="3067050"/>
            <a:ext cx="343708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4510" y="2978149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88973" y="4222748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28623" y="41232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561973" y="42375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6200" y="1813560"/>
            <a:ext cx="8382000" cy="2529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Space</a:t>
            </a:r>
            <a:endParaRPr lang="en-US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512959" y="1371600"/>
            <a:ext cx="7705493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Lemma: </a:t>
            </a:r>
            <a:r>
              <a:rPr lang="en-US" sz="2600" dirty="0" smtClean="0"/>
              <a:t>A segment tree on </a:t>
            </a:r>
            <a:r>
              <a:rPr lang="en-US" sz="2600" i="1" dirty="0" smtClean="0">
                <a:solidFill>
                  <a:srgbClr val="008380"/>
                </a:solidFill>
              </a:rPr>
              <a:t>n</a:t>
            </a:r>
            <a:r>
              <a:rPr lang="en-US" sz="2600" dirty="0" smtClean="0"/>
              <a:t> intervals uses </a:t>
            </a:r>
            <a:r>
              <a:rPr lang="en-US" sz="2600" dirty="0" smtClean="0">
                <a:solidFill>
                  <a:srgbClr val="008380"/>
                </a:solidFill>
              </a:rPr>
              <a:t>O(</a:t>
            </a:r>
            <a:r>
              <a:rPr lang="en-US" sz="2600" i="1" dirty="0" smtClean="0">
                <a:solidFill>
                  <a:srgbClr val="008380"/>
                </a:solidFill>
              </a:rPr>
              <a:t>n</a:t>
            </a:r>
            <a:r>
              <a:rPr lang="en-US" sz="2600" dirty="0" smtClean="0">
                <a:solidFill>
                  <a:srgbClr val="008380"/>
                </a:solidFill>
              </a:rPr>
              <a:t> log </a:t>
            </a:r>
            <a:r>
              <a:rPr lang="en-US" sz="2600" i="1" dirty="0" smtClean="0">
                <a:solidFill>
                  <a:srgbClr val="008380"/>
                </a:solidFill>
              </a:rPr>
              <a:t>n</a:t>
            </a:r>
            <a:r>
              <a:rPr lang="en-US" sz="2600" dirty="0" smtClean="0">
                <a:solidFill>
                  <a:srgbClr val="008380"/>
                </a:solidFill>
              </a:rPr>
              <a:t>) </a:t>
            </a:r>
            <a:r>
              <a:rPr lang="en-US" sz="2600" dirty="0" smtClean="0"/>
              <a:t>space.</a:t>
            </a:r>
          </a:p>
          <a:p>
            <a:endParaRPr lang="en-US" sz="2600" dirty="0"/>
          </a:p>
          <a:p>
            <a:r>
              <a:rPr lang="en-US" sz="2600" b="1" dirty="0" smtClean="0"/>
              <a:t>Proof:  </a:t>
            </a:r>
            <a:r>
              <a:rPr lang="en-US" sz="2600" dirty="0" smtClean="0"/>
              <a:t>Any interval </a:t>
            </a:r>
            <a:r>
              <a:rPr lang="en-US" sz="2600" i="1" dirty="0" smtClean="0">
                <a:solidFill>
                  <a:srgbClr val="008380"/>
                </a:solidFill>
              </a:rPr>
              <a:t>s</a:t>
            </a:r>
            <a:r>
              <a:rPr lang="en-US" sz="2600" dirty="0" smtClean="0"/>
              <a:t> is stored in at most two sets </a:t>
            </a:r>
            <a:r>
              <a:rPr lang="en-US" sz="2600" dirty="0" smtClean="0">
                <a:solidFill>
                  <a:srgbClr val="008380"/>
                </a:solidFill>
              </a:rPr>
              <a:t>I(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baseline="-25000" dirty="0" smtClean="0">
                <a:solidFill>
                  <a:srgbClr val="008380"/>
                </a:solidFill>
              </a:rPr>
              <a:t>1</a:t>
            </a:r>
            <a:r>
              <a:rPr lang="en-US" sz="2600" dirty="0" smtClean="0">
                <a:solidFill>
                  <a:srgbClr val="008380"/>
                </a:solidFill>
              </a:rPr>
              <a:t>)</a:t>
            </a:r>
            <a:r>
              <a:rPr lang="en-US" sz="2600" dirty="0" smtClean="0"/>
              <a:t>, </a:t>
            </a:r>
            <a:r>
              <a:rPr lang="en-US" sz="2600" dirty="0" smtClean="0">
                <a:solidFill>
                  <a:srgbClr val="008380"/>
                </a:solidFill>
              </a:rPr>
              <a:t>I(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baseline="-25000" dirty="0" smtClean="0">
                <a:solidFill>
                  <a:srgbClr val="008380"/>
                </a:solidFill>
              </a:rPr>
              <a:t>2</a:t>
            </a:r>
            <a:r>
              <a:rPr lang="en-US" sz="2600" dirty="0" smtClean="0">
                <a:solidFill>
                  <a:srgbClr val="008380"/>
                </a:solidFill>
              </a:rPr>
              <a:t>)</a:t>
            </a:r>
            <a:r>
              <a:rPr lang="en-US" sz="2600" dirty="0" smtClean="0"/>
              <a:t> for two different vertices 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baseline="-25000" dirty="0" smtClean="0">
                <a:solidFill>
                  <a:srgbClr val="008380"/>
                </a:solidFill>
              </a:rPr>
              <a:t>1</a:t>
            </a:r>
            <a:r>
              <a:rPr lang="en-US" sz="2600" dirty="0" smtClean="0"/>
              <a:t>, 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baseline="-25000" dirty="0" smtClean="0">
                <a:solidFill>
                  <a:srgbClr val="008380"/>
                </a:solidFill>
              </a:rPr>
              <a:t>2</a:t>
            </a:r>
            <a:r>
              <a:rPr lang="en-US" sz="2600" dirty="0"/>
              <a:t> </a:t>
            </a:r>
            <a:r>
              <a:rPr lang="en-US" sz="2600" dirty="0" smtClean="0"/>
              <a:t>at the</a:t>
            </a:r>
            <a:br>
              <a:rPr lang="en-US" sz="2600" dirty="0" smtClean="0"/>
            </a:br>
            <a:r>
              <a:rPr lang="en-US" sz="2600" dirty="0" smtClean="0"/>
              <a:t>same level of </a:t>
            </a:r>
            <a:r>
              <a:rPr lang="en-US" sz="2600" i="1" dirty="0" smtClean="0">
                <a:solidFill>
                  <a:srgbClr val="008380"/>
                </a:solidFill>
              </a:rPr>
              <a:t>T</a:t>
            </a:r>
            <a:r>
              <a:rPr lang="en-US" sz="2600" dirty="0" smtClean="0"/>
              <a:t>.  [If </a:t>
            </a:r>
            <a:r>
              <a:rPr lang="en-US" sz="2600" i="1" dirty="0" smtClean="0">
                <a:solidFill>
                  <a:srgbClr val="008380"/>
                </a:solidFill>
              </a:rPr>
              <a:t>s</a:t>
            </a:r>
            <a:r>
              <a:rPr lang="en-US" sz="2600" dirty="0" smtClean="0"/>
              <a:t> was stored in </a:t>
            </a:r>
            <a:r>
              <a:rPr lang="en-US" sz="2600" dirty="0" smtClean="0">
                <a:solidFill>
                  <a:srgbClr val="008380"/>
                </a:solidFill>
              </a:rPr>
              <a:t>I(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baseline="-25000" dirty="0" smtClean="0">
                <a:solidFill>
                  <a:srgbClr val="008380"/>
                </a:solidFill>
              </a:rPr>
              <a:t>3</a:t>
            </a:r>
            <a:r>
              <a:rPr lang="en-US" sz="2600" dirty="0" smtClean="0">
                <a:solidFill>
                  <a:srgbClr val="008380"/>
                </a:solidFill>
              </a:rPr>
              <a:t>)</a:t>
            </a:r>
            <a:r>
              <a:rPr lang="en-US" sz="2600" dirty="0" smtClean="0"/>
              <a:t> </a:t>
            </a:r>
            <a:br>
              <a:rPr lang="en-US" sz="2600" dirty="0" smtClean="0"/>
            </a:br>
            <a:r>
              <a:rPr lang="en-US" sz="2600" dirty="0" smtClean="0"/>
              <a:t>for a third vertex 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baseline="-25000" dirty="0" smtClean="0">
                <a:solidFill>
                  <a:srgbClr val="008380"/>
                </a:solidFill>
              </a:rPr>
              <a:t>3</a:t>
            </a:r>
            <a:r>
              <a:rPr lang="en-US" sz="2600" dirty="0" smtClean="0"/>
              <a:t>, then </a:t>
            </a:r>
            <a:r>
              <a:rPr lang="en-US" sz="2600" i="1" dirty="0" smtClean="0">
                <a:solidFill>
                  <a:srgbClr val="008380"/>
                </a:solidFill>
              </a:rPr>
              <a:t>s</a:t>
            </a:r>
            <a:r>
              <a:rPr lang="en-US" sz="2600" dirty="0" smtClean="0"/>
              <a:t> would have to</a:t>
            </a:r>
            <a:br>
              <a:rPr lang="en-US" sz="2600" dirty="0" smtClean="0"/>
            </a:br>
            <a:r>
              <a:rPr lang="en-US" sz="2600" dirty="0" smtClean="0"/>
              <a:t>span from left to right, and</a:t>
            </a:r>
            <a:br>
              <a:rPr lang="en-US" sz="2600" dirty="0" smtClean="0"/>
            </a:br>
            <a:r>
              <a:rPr lang="en-US" sz="2600" dirty="0" err="1" smtClean="0">
                <a:solidFill>
                  <a:srgbClr val="008380"/>
                </a:solidFill>
              </a:rPr>
              <a:t>Int</a:t>
            </a:r>
            <a:r>
              <a:rPr lang="en-US" sz="2600" dirty="0" smtClean="0">
                <a:solidFill>
                  <a:srgbClr val="008380"/>
                </a:solidFill>
              </a:rPr>
              <a:t>(parent(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baseline="-25000" dirty="0" smtClean="0">
                <a:solidFill>
                  <a:srgbClr val="008380"/>
                </a:solidFill>
              </a:rPr>
              <a:t>2</a:t>
            </a:r>
            <a:r>
              <a:rPr lang="en-US" sz="2600" dirty="0" smtClean="0">
                <a:solidFill>
                  <a:srgbClr val="008380"/>
                </a:solidFill>
              </a:rPr>
              <a:t>))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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s</a:t>
            </a:r>
            <a:r>
              <a:rPr lang="en-US" sz="2600" dirty="0" smtClean="0">
                <a:sym typeface="Symbol"/>
              </a:rPr>
              <a:t>, hence 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s</a:t>
            </a:r>
            <a:r>
              <a:rPr lang="en-US" sz="2600" dirty="0" smtClean="0">
                <a:sym typeface="Symbol"/>
              </a:rPr>
              <a:t> is cannot be</a:t>
            </a:r>
            <a:br>
              <a:rPr lang="en-US" sz="2600" dirty="0" smtClean="0">
                <a:sym typeface="Symbol"/>
              </a:rPr>
            </a:br>
            <a:r>
              <a:rPr lang="en-US" sz="2600" dirty="0" smtClean="0">
                <a:sym typeface="Symbol"/>
              </a:rPr>
              <a:t>stored</a:t>
            </a:r>
            <a:r>
              <a:rPr lang="en-US" sz="2600" dirty="0">
                <a:sym typeface="Symbol"/>
              </a:rPr>
              <a:t> </a:t>
            </a:r>
            <a:r>
              <a:rPr lang="en-US" sz="2600" dirty="0" smtClean="0">
                <a:sym typeface="Symbol"/>
              </a:rPr>
              <a:t>in </a:t>
            </a:r>
            <a:r>
              <a:rPr lang="en-US" sz="2600" i="1" dirty="0">
                <a:solidFill>
                  <a:srgbClr val="008380"/>
                </a:solidFill>
              </a:rPr>
              <a:t>v</a:t>
            </a:r>
            <a:r>
              <a:rPr lang="en-US" sz="2600" baseline="-25000" dirty="0">
                <a:solidFill>
                  <a:srgbClr val="008380"/>
                </a:solidFill>
              </a:rPr>
              <a:t>2</a:t>
            </a:r>
            <a:r>
              <a:rPr lang="en-US" sz="2600" dirty="0" smtClean="0">
                <a:sym typeface="Symbol"/>
              </a:rPr>
              <a:t>.] </a:t>
            </a:r>
            <a:br>
              <a:rPr lang="en-US" sz="2600" dirty="0" smtClean="0">
                <a:sym typeface="Symbol"/>
              </a:rPr>
            </a:br>
            <a:r>
              <a:rPr lang="en-US" sz="2600" dirty="0" smtClean="0">
                <a:sym typeface="Symbol"/>
              </a:rPr>
              <a:t>The tree is a balanced tree of height </a:t>
            </a:r>
            <a:br>
              <a:rPr lang="en-US" sz="2600" dirty="0" smtClean="0">
                <a:sym typeface="Symbol"/>
              </a:rPr>
            </a:br>
            <a:r>
              <a:rPr lang="en-US" sz="2600" dirty="0" smtClean="0">
                <a:solidFill>
                  <a:srgbClr val="008380"/>
                </a:solidFill>
                <a:sym typeface="Symbol"/>
              </a:rPr>
              <a:t>O(log 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600" dirty="0" smtClean="0">
                <a:sym typeface="Symbol"/>
              </a:rPr>
              <a:t>.</a:t>
            </a:r>
            <a:endParaRPr lang="en-US" sz="2600" dirty="0"/>
          </a:p>
        </p:txBody>
      </p:sp>
      <p:cxnSp>
        <p:nvCxnSpPr>
          <p:cNvPr id="49" name="Straight Connector 48"/>
          <p:cNvCxnSpPr/>
          <p:nvPr/>
        </p:nvCxnSpPr>
        <p:spPr bwMode="auto">
          <a:xfrm>
            <a:off x="6437630" y="5610860"/>
            <a:ext cx="58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8011160" y="5598160"/>
            <a:ext cx="5842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6278880" y="5722620"/>
            <a:ext cx="244602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55" name="Picture 5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2220" y="3011424"/>
            <a:ext cx="2340102" cy="2458038"/>
          </a:xfrm>
          <a:prstGeom prst="rect">
            <a:avLst/>
          </a:prstGeom>
        </p:spPr>
      </p:pic>
      <p:sp>
        <p:nvSpPr>
          <p:cNvPr id="59" name="Rectangle 58"/>
          <p:cNvSpPr/>
          <p:nvPr/>
        </p:nvSpPr>
        <p:spPr>
          <a:xfrm>
            <a:off x="7081757" y="5658833"/>
            <a:ext cx="29367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i="1" dirty="0">
                <a:solidFill>
                  <a:schemeClr val="bg2"/>
                </a:solidFill>
              </a:rPr>
              <a:t>s</a:t>
            </a:r>
            <a:endParaRPr lang="en-US" sz="2200" dirty="0">
              <a:solidFill>
                <a:schemeClr val="bg2"/>
              </a:solidFill>
            </a:endParaRPr>
          </a:p>
        </p:txBody>
      </p:sp>
      <p:sp>
        <p:nvSpPr>
          <p:cNvPr id="61" name="Rectangle 60"/>
          <p:cNvSpPr/>
          <p:nvPr/>
        </p:nvSpPr>
        <p:spPr bwMode="auto">
          <a:xfrm>
            <a:off x="8552986" y="6110868"/>
            <a:ext cx="234175" cy="245327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 smtClean="0"/>
          </a:p>
        </p:txBody>
      </p:sp>
    </p:spTree>
    <p:extLst>
      <p:ext uri="{BB962C8B-B14F-4D97-AF65-F5344CB8AC3E}">
        <p14:creationId xmlns:p14="http://schemas.microsoft.com/office/powerpoint/2010/main" val="3831690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57289" y="4343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05126" y="3576634"/>
            <a:ext cx="609600" cy="409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48116" y="3971926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1758" y="3845721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08612" y="4714879"/>
            <a:ext cx="53015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684940" y="4714879"/>
            <a:ext cx="725509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23034" y="3576634"/>
            <a:ext cx="68741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75434" y="3449634"/>
            <a:ext cx="343708" cy="31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66914" y="3067050"/>
            <a:ext cx="343708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4510" y="2978149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88973" y="4222748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28623" y="41232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561973" y="42375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6200" y="1813560"/>
            <a:ext cx="8382000" cy="2529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Segment Tree Query</a:t>
            </a:r>
            <a:endParaRPr lang="en-US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624472" y="3942158"/>
            <a:ext cx="7705493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Runtime Analysis: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Visit one node per level.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Spend </a:t>
            </a:r>
            <a:r>
              <a:rPr lang="en-US" sz="2600" dirty="0" smtClean="0">
                <a:solidFill>
                  <a:srgbClr val="008380"/>
                </a:solidFill>
              </a:rPr>
              <a:t>O(1+</a:t>
            </a:r>
            <a:r>
              <a:rPr lang="en-US" sz="2600" i="1" dirty="0" smtClean="0">
                <a:solidFill>
                  <a:srgbClr val="008380"/>
                </a:solidFill>
              </a:rPr>
              <a:t>k</a:t>
            </a:r>
            <a:r>
              <a:rPr lang="en-US" sz="2600" i="1" baseline="-25000" dirty="0" smtClean="0">
                <a:solidFill>
                  <a:srgbClr val="008380"/>
                </a:solidFill>
              </a:rPr>
              <a:t>v</a:t>
            </a:r>
            <a:r>
              <a:rPr lang="en-US" sz="2600" dirty="0" smtClean="0">
                <a:solidFill>
                  <a:srgbClr val="008380"/>
                </a:solidFill>
              </a:rPr>
              <a:t>)</a:t>
            </a:r>
            <a:r>
              <a:rPr lang="en-US" sz="2600" dirty="0" smtClean="0"/>
              <a:t> time per node 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dirty="0" smtClean="0"/>
              <a:t>.</a:t>
            </a:r>
          </a:p>
          <a:p>
            <a:r>
              <a:rPr lang="en-US" sz="2600" dirty="0" smtClean="0">
                <a:sym typeface="Symbol"/>
              </a:rPr>
              <a:t> Runtime </a:t>
            </a:r>
            <a:r>
              <a:rPr lang="en-US" sz="2600" dirty="0" smtClean="0">
                <a:solidFill>
                  <a:srgbClr val="008380"/>
                </a:solidFill>
              </a:rPr>
              <a:t>O(log </a:t>
            </a:r>
            <a:r>
              <a:rPr lang="en-US" sz="2600" i="1" dirty="0" smtClean="0">
                <a:solidFill>
                  <a:srgbClr val="008380"/>
                </a:solidFill>
              </a:rPr>
              <a:t>n + k</a:t>
            </a:r>
            <a:r>
              <a:rPr lang="en-US" sz="2600" dirty="0" smtClean="0">
                <a:solidFill>
                  <a:srgbClr val="008380"/>
                </a:solidFill>
              </a:rPr>
              <a:t>)</a:t>
            </a:r>
            <a:endParaRPr lang="en-US" sz="2600" dirty="0"/>
          </a:p>
        </p:txBody>
      </p:sp>
      <p:sp>
        <p:nvSpPr>
          <p:cNvPr id="61" name="Rectangle 60"/>
          <p:cNvSpPr/>
          <p:nvPr/>
        </p:nvSpPr>
        <p:spPr bwMode="auto">
          <a:xfrm>
            <a:off x="8552986" y="6110868"/>
            <a:ext cx="234175" cy="245327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 smtClean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204" y="1393903"/>
            <a:ext cx="6579647" cy="233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849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5966914" y="3067050"/>
            <a:ext cx="343708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Segment Tree Construction</a:t>
            </a:r>
            <a:endParaRPr lang="en-US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1304683" y="1143202"/>
            <a:ext cx="827420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Sort interval endpoints of </a:t>
            </a:r>
            <a:r>
              <a:rPr lang="en-US" sz="2600" i="1" dirty="0" smtClean="0">
                <a:solidFill>
                  <a:srgbClr val="008380"/>
                </a:solidFill>
              </a:rPr>
              <a:t>I</a:t>
            </a:r>
            <a:r>
              <a:rPr lang="en-US" sz="2600" dirty="0" smtClean="0"/>
              <a:t>. </a:t>
            </a:r>
            <a:r>
              <a:rPr lang="en-US" sz="2600" dirty="0" smtClean="0">
                <a:sym typeface="Symbol"/>
              </a:rPr>
              <a:t> </a:t>
            </a:r>
            <a:r>
              <a:rPr lang="en-US" sz="2600" dirty="0" smtClean="0"/>
              <a:t>elementary intervals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Construct balanced BST on elementary intervals.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Determine </a:t>
            </a:r>
            <a:r>
              <a:rPr lang="en-US" sz="2600" dirty="0" err="1" smtClean="0">
                <a:solidFill>
                  <a:srgbClr val="008380"/>
                </a:solidFill>
              </a:rPr>
              <a:t>Int</a:t>
            </a:r>
            <a:r>
              <a:rPr lang="en-US" sz="2600" dirty="0" smtClean="0">
                <a:solidFill>
                  <a:srgbClr val="008380"/>
                </a:solidFill>
              </a:rPr>
              <a:t>(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dirty="0" smtClean="0">
                <a:solidFill>
                  <a:srgbClr val="008380"/>
                </a:solidFill>
              </a:rPr>
              <a:t>) </a:t>
            </a:r>
            <a:r>
              <a:rPr lang="en-US" sz="2600" dirty="0" smtClean="0"/>
              <a:t>bottom-up.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dirty="0" smtClean="0"/>
              <a:t>Compute canonical subsets by incrementally inserting intervals </a:t>
            </a:r>
            <a:r>
              <a:rPr lang="en-US" sz="2600" i="1" dirty="0" smtClean="0">
                <a:solidFill>
                  <a:srgbClr val="008380"/>
                </a:solidFill>
              </a:rPr>
              <a:t>s</a:t>
            </a:r>
            <a:r>
              <a:rPr lang="en-US" sz="2600" dirty="0" smtClean="0">
                <a:solidFill>
                  <a:srgbClr val="008380"/>
                </a:solidFill>
              </a:rPr>
              <a:t>=[</a:t>
            </a:r>
            <a:r>
              <a:rPr lang="en-US" sz="2600" i="1" dirty="0" err="1" smtClean="0">
                <a:solidFill>
                  <a:srgbClr val="008380"/>
                </a:solidFill>
              </a:rPr>
              <a:t>x</a:t>
            </a:r>
            <a:r>
              <a:rPr lang="en-US" sz="2600" dirty="0" err="1" smtClean="0">
                <a:solidFill>
                  <a:srgbClr val="008380"/>
                </a:solidFill>
              </a:rPr>
              <a:t>,</a:t>
            </a:r>
            <a:r>
              <a:rPr lang="en-US" sz="2600" i="1" dirty="0" err="1" smtClean="0">
                <a:solidFill>
                  <a:srgbClr val="008380"/>
                </a:solidFill>
              </a:rPr>
              <a:t>x</a:t>
            </a:r>
            <a:r>
              <a:rPr lang="en-US" sz="2600" dirty="0" smtClean="0">
                <a:solidFill>
                  <a:srgbClr val="008380"/>
                </a:solidFill>
              </a:rPr>
              <a:t>’]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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I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600" dirty="0" smtClean="0">
                <a:sym typeface="Symbol"/>
              </a:rPr>
              <a:t>into 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600" dirty="0" smtClean="0">
                <a:sym typeface="Symbol"/>
              </a:rPr>
              <a:t> using </a:t>
            </a:r>
            <a:r>
              <a:rPr lang="en-US" sz="2600" dirty="0" err="1" smtClean="0">
                <a:sym typeface="Symbol"/>
              </a:rPr>
              <a:t>InsertSegmentTree</a:t>
            </a:r>
            <a:r>
              <a:rPr lang="en-US" sz="2600" dirty="0" smtClean="0">
                <a:sym typeface="Symbol"/>
              </a:rPr>
              <a:t>:</a:t>
            </a:r>
            <a:endParaRPr lang="en-US" sz="2600" dirty="0" smtClean="0"/>
          </a:p>
        </p:txBody>
      </p:sp>
      <p:sp>
        <p:nvSpPr>
          <p:cNvPr id="5" name="Left Brace 4"/>
          <p:cNvSpPr/>
          <p:nvPr/>
        </p:nvSpPr>
        <p:spPr bwMode="auto">
          <a:xfrm>
            <a:off x="1215480" y="1170878"/>
            <a:ext cx="167268" cy="1204332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0" y="1460812"/>
            <a:ext cx="125226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08380"/>
                </a:solidFill>
              </a:rPr>
              <a:t>O(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 log </a:t>
            </a:r>
            <a:r>
              <a:rPr lang="en-US" sz="2000" i="1" dirty="0" smtClean="0">
                <a:solidFill>
                  <a:srgbClr val="008380"/>
                </a:solidFill>
              </a:rPr>
              <a:t>n</a:t>
            </a:r>
            <a:r>
              <a:rPr lang="en-US" sz="2000" dirty="0" smtClean="0">
                <a:solidFill>
                  <a:srgbClr val="008380"/>
                </a:solidFill>
              </a:rPr>
              <a:t>)</a:t>
            </a:r>
            <a:endParaRPr lang="en-US" sz="2000" dirty="0">
              <a:solidFill>
                <a:srgbClr val="008380"/>
              </a:solidFill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263784" y="3419188"/>
            <a:ext cx="5914289" cy="2619662"/>
            <a:chOff x="263784" y="3419188"/>
            <a:chExt cx="5914289" cy="2619662"/>
          </a:xfrm>
        </p:grpSpPr>
        <p:sp>
          <p:nvSpPr>
            <p:cNvPr id="7" name="Rectangle 6"/>
            <p:cNvSpPr/>
            <p:nvPr/>
          </p:nvSpPr>
          <p:spPr>
            <a:xfrm>
              <a:off x="1157289" y="4343400"/>
              <a:ext cx="609600" cy="3048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2905126" y="3576634"/>
              <a:ext cx="609600" cy="40958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4048116" y="3971926"/>
              <a:ext cx="530156" cy="2524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4141758" y="3845721"/>
              <a:ext cx="530156" cy="2524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608612" y="4714879"/>
              <a:ext cx="530156" cy="37147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3" name="Group 22"/>
            <p:cNvGrpSpPr>
              <a:grpSpLocks noChangeAspect="1"/>
            </p:cNvGrpSpPr>
            <p:nvPr/>
          </p:nvGrpSpPr>
          <p:grpSpPr>
            <a:xfrm>
              <a:off x="263784" y="3513062"/>
              <a:ext cx="5914289" cy="2525788"/>
              <a:chOff x="2564669" y="3551162"/>
              <a:chExt cx="3300984" cy="1409736"/>
            </a:xfrm>
          </p:grpSpPr>
          <p:pic>
            <p:nvPicPr>
              <p:cNvPr id="9" name="Picture 8"/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564669" y="3551162"/>
                <a:ext cx="3300984" cy="1138428"/>
              </a:xfrm>
              <a:prstGeom prst="rect">
                <a:avLst/>
              </a:prstGeom>
            </p:spPr>
          </p:pic>
          <p:pic>
            <p:nvPicPr>
              <p:cNvPr id="22" name="Picture 21"/>
              <p:cNvPicPr>
                <a:picLocks noChangeAspect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t="27439"/>
              <a:stretch/>
            </p:blipFill>
            <p:spPr>
              <a:xfrm>
                <a:off x="2572716" y="4629150"/>
                <a:ext cx="3090672" cy="331748"/>
              </a:xfrm>
              <a:prstGeom prst="rect">
                <a:avLst/>
              </a:prstGeom>
            </p:spPr>
          </p:pic>
        </p:grpSp>
        <p:sp>
          <p:nvSpPr>
            <p:cNvPr id="18" name="Rectangle 17"/>
            <p:cNvSpPr/>
            <p:nvPr/>
          </p:nvSpPr>
          <p:spPr>
            <a:xfrm>
              <a:off x="1888248" y="4352924"/>
              <a:ext cx="988302" cy="2349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1837292" y="4222463"/>
              <a:ext cx="28405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/>
                <a:t>s</a:t>
              </a:r>
              <a:endParaRPr lang="en-US" sz="2000" dirty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956050" y="3530599"/>
              <a:ext cx="685800" cy="2349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916917" y="3419188"/>
              <a:ext cx="43313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 smtClean="0"/>
                <a:t>s 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2040648" y="4636769"/>
              <a:ext cx="543802" cy="2349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2110342" y="4498688"/>
              <a:ext cx="28405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/>
                <a:t>s</a:t>
              </a:r>
              <a:endParaRPr lang="en-US" sz="2000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2840748" y="4903469"/>
              <a:ext cx="543802" cy="2349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2910442" y="4752688"/>
              <a:ext cx="28405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/>
                <a:t>s</a:t>
              </a:r>
              <a:endParaRPr lang="en-US" sz="2000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050548" y="5168899"/>
              <a:ext cx="626352" cy="2349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012292" y="5057488"/>
              <a:ext cx="43313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 smtClean="0"/>
                <a:t>s 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36" name="Rectangle 35"/>
            <p:cNvSpPr/>
            <p:nvPr/>
          </p:nvSpPr>
          <p:spPr>
            <a:xfrm>
              <a:off x="5075948" y="5714999"/>
              <a:ext cx="626352" cy="2349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5037692" y="5603588"/>
              <a:ext cx="43313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 smtClean="0"/>
                <a:t>s </a:t>
              </a:r>
              <a:r>
                <a:rPr lang="en-US" sz="2000" dirty="0" smtClean="0"/>
                <a:t>)</a:t>
              </a:r>
              <a:endParaRPr lang="en-US" sz="2000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2859798" y="5441949"/>
              <a:ext cx="543802" cy="23494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2929492" y="5298788"/>
              <a:ext cx="284052" cy="40011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000" i="1" dirty="0"/>
                <a:t>s</a:t>
              </a:r>
              <a:endParaRPr 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500805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allAtOnce"/>
      <p:bldP spid="5" grpId="0" animBg="1"/>
      <p:bldP spid="6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157289" y="4343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05126" y="3576634"/>
            <a:ext cx="609600" cy="409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48116" y="3971926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1758" y="3845721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08612" y="4714879"/>
            <a:ext cx="53015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684940" y="4714879"/>
            <a:ext cx="725509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23034" y="3576634"/>
            <a:ext cx="68741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75434" y="3449634"/>
            <a:ext cx="343708" cy="31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66914" y="3067050"/>
            <a:ext cx="343708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4510" y="2978149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88973" y="4222748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28623" y="41232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561973" y="42375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6200" y="1813560"/>
            <a:ext cx="8382000" cy="25298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Segment Trees</a:t>
            </a:r>
            <a:endParaRPr lang="en-US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512959" y="1371600"/>
            <a:ext cx="7705493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600" b="1" dirty="0" smtClean="0"/>
              <a:t>Runtime: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Each </a:t>
            </a:r>
            <a:r>
              <a:rPr lang="en-US" sz="2800" dirty="0"/>
              <a:t>interval stored at most twice per level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At most </a:t>
            </a:r>
            <a:r>
              <a:rPr lang="en-US" sz="2800" dirty="0" smtClean="0"/>
              <a:t>one node per level that contains the left endpoint of s (same with right endpoint)</a:t>
            </a:r>
          </a:p>
          <a:p>
            <a:pPr marL="457200" indent="-457200">
              <a:buFont typeface="Symbol"/>
              <a:buChar char="®"/>
            </a:pPr>
            <a:r>
              <a:rPr lang="en-US" sz="2800" dirty="0" smtClean="0">
                <a:sym typeface="Symbol"/>
              </a:rPr>
              <a:t>Visit at most 4 nodes per level</a:t>
            </a:r>
          </a:p>
          <a:p>
            <a:pPr marL="457200" indent="-457200">
              <a:buFont typeface="Symbol"/>
              <a:buChar char="®"/>
            </a:pPr>
            <a:r>
              <a:rPr lang="en-US" sz="2800" dirty="0" smtClean="0">
                <a:solidFill>
                  <a:srgbClr val="008380"/>
                </a:solidFill>
                <a:sym typeface="Symbol"/>
              </a:rPr>
              <a:t>O(log </a:t>
            </a:r>
            <a:r>
              <a:rPr lang="en-US" sz="28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800" dirty="0" smtClean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800" dirty="0" smtClean="0">
                <a:sym typeface="Symbol"/>
              </a:rPr>
              <a:t> per interval, and </a:t>
            </a:r>
            <a:r>
              <a:rPr lang="en-US" sz="2800" dirty="0" smtClean="0">
                <a:solidFill>
                  <a:srgbClr val="008380"/>
                </a:solidFill>
                <a:sym typeface="Symbol"/>
              </a:rPr>
              <a:t>O(</a:t>
            </a:r>
            <a:r>
              <a:rPr lang="en-US" sz="28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800" dirty="0" smtClean="0">
                <a:solidFill>
                  <a:srgbClr val="008380"/>
                </a:solidFill>
                <a:sym typeface="Symbol"/>
              </a:rPr>
              <a:t> log </a:t>
            </a:r>
            <a:r>
              <a:rPr lang="en-US" sz="28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800" dirty="0" smtClean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800" dirty="0" smtClean="0">
                <a:sym typeface="Symbol"/>
              </a:rPr>
              <a:t> total</a:t>
            </a:r>
            <a:endParaRPr lang="en-US" sz="2800" dirty="0"/>
          </a:p>
          <a:p>
            <a:endParaRPr lang="en-US" sz="2600" dirty="0" smtClean="0"/>
          </a:p>
          <a:p>
            <a:r>
              <a:rPr lang="en-US" sz="2600" b="1" dirty="0" smtClean="0"/>
              <a:t>Theorem:  </a:t>
            </a:r>
            <a:r>
              <a:rPr lang="en-US" sz="2600" dirty="0" smtClean="0"/>
              <a:t>A segment tree for a set of n intervals can be built in </a:t>
            </a:r>
            <a:r>
              <a:rPr lang="en-US" sz="2400" dirty="0">
                <a:solidFill>
                  <a:srgbClr val="008380"/>
                </a:solidFill>
                <a:sym typeface="Symbol"/>
              </a:rPr>
              <a:t>O(</a:t>
            </a:r>
            <a:r>
              <a:rPr lang="en-US" sz="24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400" dirty="0">
                <a:solidFill>
                  <a:srgbClr val="008380"/>
                </a:solidFill>
                <a:sym typeface="Symbol"/>
              </a:rPr>
              <a:t> log </a:t>
            </a:r>
            <a:r>
              <a:rPr lang="en-US" sz="24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40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400" dirty="0">
                <a:sym typeface="Symbol"/>
              </a:rPr>
              <a:t> </a:t>
            </a:r>
            <a:r>
              <a:rPr lang="en-US" sz="2600" dirty="0" smtClean="0"/>
              <a:t>time and uses </a:t>
            </a:r>
            <a:r>
              <a:rPr lang="en-US" sz="2400" dirty="0">
                <a:solidFill>
                  <a:srgbClr val="008380"/>
                </a:solidFill>
                <a:sym typeface="Symbol"/>
              </a:rPr>
              <a:t>O(</a:t>
            </a:r>
            <a:r>
              <a:rPr lang="en-US" sz="24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400" dirty="0">
                <a:solidFill>
                  <a:srgbClr val="008380"/>
                </a:solidFill>
                <a:sym typeface="Symbol"/>
              </a:rPr>
              <a:t> log </a:t>
            </a:r>
            <a:r>
              <a:rPr lang="en-US" sz="24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40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400" dirty="0">
                <a:sym typeface="Symbol"/>
              </a:rPr>
              <a:t> </a:t>
            </a:r>
            <a:r>
              <a:rPr lang="en-US" sz="2600" dirty="0" smtClean="0"/>
              <a:t>space. All intervals that contain a query point can be reported in </a:t>
            </a:r>
            <a:r>
              <a:rPr lang="en-US" sz="2400" dirty="0" smtClean="0">
                <a:solidFill>
                  <a:srgbClr val="008380"/>
                </a:solidFill>
                <a:sym typeface="Symbol"/>
              </a:rPr>
              <a:t>O(log </a:t>
            </a:r>
            <a:r>
              <a:rPr lang="en-US" sz="2400" i="1" dirty="0" smtClean="0">
                <a:solidFill>
                  <a:srgbClr val="008380"/>
                </a:solidFill>
                <a:sym typeface="Symbol"/>
              </a:rPr>
              <a:t>n + k</a:t>
            </a:r>
            <a:r>
              <a:rPr lang="en-US" sz="2400" dirty="0" smtClean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400" dirty="0" smtClean="0">
                <a:sym typeface="Symbol"/>
              </a:rPr>
              <a:t> </a:t>
            </a:r>
            <a:r>
              <a:rPr lang="en-US" sz="2600" dirty="0" smtClean="0"/>
              <a:t>time.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162343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Windowing Revisited</a:t>
            </a:r>
            <a:endParaRPr lang="en-US" dirty="0"/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419100" y="1146723"/>
            <a:ext cx="78683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Input:</a:t>
            </a:r>
            <a:r>
              <a:rPr lang="en-US" sz="2800" dirty="0"/>
              <a:t> </a:t>
            </a:r>
            <a:r>
              <a:rPr lang="en-US" sz="2800" dirty="0" smtClean="0"/>
              <a:t>A set </a:t>
            </a:r>
            <a:r>
              <a:rPr lang="en-US" sz="2800" i="1" dirty="0" smtClean="0">
                <a:solidFill>
                  <a:srgbClr val="008380"/>
                </a:solidFill>
              </a:rPr>
              <a:t>S</a:t>
            </a:r>
            <a:r>
              <a:rPr lang="en-US" sz="2800" dirty="0" smtClean="0"/>
              <a:t> of </a:t>
            </a:r>
            <a:r>
              <a:rPr lang="en-US" sz="2800" i="1" dirty="0" smtClean="0">
                <a:solidFill>
                  <a:srgbClr val="008A87"/>
                </a:solidFill>
              </a:rPr>
              <a:t>n</a:t>
            </a:r>
            <a:r>
              <a:rPr lang="en-US" sz="2800" dirty="0" smtClean="0"/>
              <a:t> disjoint line segments in the plane</a:t>
            </a:r>
          </a:p>
        </p:txBody>
      </p:sp>
      <p:sp>
        <p:nvSpPr>
          <p:cNvPr id="444420" name="Text Box 4"/>
          <p:cNvSpPr txBox="1">
            <a:spLocks noChangeArrowheads="1"/>
          </p:cNvSpPr>
          <p:nvPr/>
        </p:nvSpPr>
        <p:spPr bwMode="auto">
          <a:xfrm>
            <a:off x="419100" y="1762134"/>
            <a:ext cx="79629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</a:rPr>
              <a:t>Task:</a:t>
            </a:r>
            <a:r>
              <a:rPr lang="en-US" sz="2800" dirty="0" smtClean="0"/>
              <a:t> Process </a:t>
            </a:r>
            <a:r>
              <a:rPr lang="en-US" sz="2800" i="1" dirty="0" smtClean="0">
                <a:solidFill>
                  <a:srgbClr val="008380"/>
                </a:solidFill>
              </a:rPr>
              <a:t>S</a:t>
            </a:r>
            <a:r>
              <a:rPr lang="en-US" sz="2800" dirty="0" smtClean="0"/>
              <a:t> into a data structure such that all segments intersecting a </a:t>
            </a:r>
          </a:p>
          <a:p>
            <a:r>
              <a:rPr lang="en-US" sz="2800" b="1" dirty="0">
                <a:solidFill>
                  <a:srgbClr val="008000"/>
                </a:solidFill>
              </a:rPr>
              <a:t> </a:t>
            </a:r>
            <a:r>
              <a:rPr lang="en-US" sz="2800" b="1" dirty="0" smtClean="0">
                <a:solidFill>
                  <a:srgbClr val="008000"/>
                </a:solidFill>
              </a:rPr>
              <a:t>            vertical</a:t>
            </a:r>
            <a:r>
              <a:rPr lang="en-US" sz="2800" dirty="0" smtClean="0">
                <a:solidFill>
                  <a:srgbClr val="008000"/>
                </a:solidFill>
              </a:rPr>
              <a:t> query segment q:=q</a:t>
            </a:r>
            <a:r>
              <a:rPr lang="en-US" sz="2800" baseline="-25000" dirty="0" smtClean="0">
                <a:solidFill>
                  <a:srgbClr val="008000"/>
                </a:solidFill>
              </a:rPr>
              <a:t>x</a:t>
            </a:r>
            <a:r>
              <a:rPr lang="en-US" sz="2800" dirty="0" smtClean="0">
                <a:solidFill>
                  <a:srgbClr val="008000"/>
                </a:solidFill>
              </a:rPr>
              <a:t> </a:t>
            </a:r>
            <a:r>
              <a:rPr lang="en-US" sz="2800" dirty="0" smtClean="0">
                <a:solidFill>
                  <a:srgbClr val="008000"/>
                </a:solidFill>
                <a:sym typeface="Symbol"/>
              </a:rPr>
              <a:t> </a:t>
            </a:r>
            <a:r>
              <a:rPr lang="en-US" sz="2800" dirty="0" smtClean="0">
                <a:solidFill>
                  <a:srgbClr val="008000"/>
                </a:solidFill>
              </a:rPr>
              <a:t>[</a:t>
            </a:r>
            <a:r>
              <a:rPr lang="en-US" sz="2800" dirty="0" err="1" smtClean="0">
                <a:solidFill>
                  <a:srgbClr val="008000"/>
                </a:solidFill>
              </a:rPr>
              <a:t>q</a:t>
            </a:r>
            <a:r>
              <a:rPr lang="en-US" sz="2800" baseline="-25000" dirty="0" err="1" smtClean="0">
                <a:solidFill>
                  <a:srgbClr val="008000"/>
                </a:solidFill>
              </a:rPr>
              <a:t>y</a:t>
            </a:r>
            <a:r>
              <a:rPr lang="en-US" sz="2800" dirty="0" err="1" smtClean="0">
                <a:solidFill>
                  <a:srgbClr val="008000"/>
                </a:solidFill>
              </a:rPr>
              <a:t>,q’</a:t>
            </a:r>
            <a:r>
              <a:rPr lang="en-US" sz="2800" baseline="-25000" dirty="0" err="1" smtClean="0">
                <a:solidFill>
                  <a:srgbClr val="008000"/>
                </a:solidFill>
              </a:rPr>
              <a:t>y</a:t>
            </a:r>
            <a:r>
              <a:rPr lang="en-US" sz="2800" dirty="0" smtClean="0">
                <a:solidFill>
                  <a:srgbClr val="008000"/>
                </a:solidFill>
              </a:rPr>
              <a:t>] </a:t>
            </a:r>
            <a:br>
              <a:rPr lang="en-US" sz="2800" dirty="0" smtClean="0">
                <a:solidFill>
                  <a:srgbClr val="008000"/>
                </a:solidFill>
              </a:rPr>
            </a:br>
            <a:r>
              <a:rPr lang="en-US" sz="2800" dirty="0" smtClean="0"/>
              <a:t>can be reported efficiently.</a:t>
            </a:r>
            <a:endParaRPr lang="en-US" sz="2800" dirty="0"/>
          </a:p>
        </p:txBody>
      </p:sp>
      <p:sp>
        <p:nvSpPr>
          <p:cNvPr id="444421" name="Oval 5"/>
          <p:cNvSpPr>
            <a:spLocks noChangeArrowheads="1"/>
          </p:cNvSpPr>
          <p:nvPr/>
        </p:nvSpPr>
        <p:spPr bwMode="auto">
          <a:xfrm>
            <a:off x="4382339" y="46952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3" name="Oval 7"/>
          <p:cNvSpPr>
            <a:spLocks noChangeArrowheads="1"/>
          </p:cNvSpPr>
          <p:nvPr/>
        </p:nvSpPr>
        <p:spPr bwMode="auto">
          <a:xfrm>
            <a:off x="5258639" y="44285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4" name="Oval 8"/>
          <p:cNvSpPr>
            <a:spLocks noChangeArrowheads="1"/>
          </p:cNvSpPr>
          <p:nvPr/>
        </p:nvSpPr>
        <p:spPr bwMode="auto">
          <a:xfrm>
            <a:off x="5792039" y="40475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6" name="Oval 10"/>
          <p:cNvSpPr>
            <a:spLocks noChangeArrowheads="1"/>
          </p:cNvSpPr>
          <p:nvPr/>
        </p:nvSpPr>
        <p:spPr bwMode="auto">
          <a:xfrm>
            <a:off x="5411039" y="46571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7" name="Oval 11"/>
          <p:cNvSpPr>
            <a:spLocks noChangeArrowheads="1"/>
          </p:cNvSpPr>
          <p:nvPr/>
        </p:nvSpPr>
        <p:spPr bwMode="auto">
          <a:xfrm>
            <a:off x="6020639" y="45809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8" name="Oval 12"/>
          <p:cNvSpPr>
            <a:spLocks noChangeArrowheads="1"/>
          </p:cNvSpPr>
          <p:nvPr/>
        </p:nvSpPr>
        <p:spPr bwMode="auto">
          <a:xfrm>
            <a:off x="5868239" y="51905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9" name="Oval 13"/>
          <p:cNvSpPr>
            <a:spLocks noChangeArrowheads="1"/>
          </p:cNvSpPr>
          <p:nvPr/>
        </p:nvSpPr>
        <p:spPr bwMode="auto">
          <a:xfrm>
            <a:off x="4877639" y="48095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0" name="Oval 14"/>
          <p:cNvSpPr>
            <a:spLocks noChangeArrowheads="1"/>
          </p:cNvSpPr>
          <p:nvPr/>
        </p:nvSpPr>
        <p:spPr bwMode="auto">
          <a:xfrm>
            <a:off x="4649039" y="51143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2" name="Oval 16"/>
          <p:cNvSpPr>
            <a:spLocks noChangeArrowheads="1"/>
          </p:cNvSpPr>
          <p:nvPr/>
        </p:nvSpPr>
        <p:spPr bwMode="auto">
          <a:xfrm>
            <a:off x="6106364" y="37427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3" name="Line 17"/>
          <p:cNvSpPr>
            <a:spLocks noChangeShapeType="1"/>
          </p:cNvSpPr>
          <p:nvPr/>
        </p:nvSpPr>
        <p:spPr bwMode="auto">
          <a:xfrm flipV="1">
            <a:off x="4039439" y="3752850"/>
            <a:ext cx="0" cy="17424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4" name="Line 18"/>
          <p:cNvSpPr>
            <a:spLocks noChangeShapeType="1"/>
          </p:cNvSpPr>
          <p:nvPr/>
        </p:nvSpPr>
        <p:spPr bwMode="auto">
          <a:xfrm rot="5400000" flipH="1" flipV="1">
            <a:off x="5185451" y="4349324"/>
            <a:ext cx="0" cy="22920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4649039" y="4199936"/>
            <a:ext cx="1066800" cy="762000"/>
            <a:chOff x="4416" y="3168"/>
            <a:chExt cx="672" cy="480"/>
          </a:xfrm>
        </p:grpSpPr>
        <p:sp>
          <p:nvSpPr>
            <p:cNvPr id="444436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4560" y="3456"/>
              <a:ext cx="288" cy="144"/>
              <a:chOff x="4560" y="3456"/>
              <a:chExt cx="288" cy="144"/>
            </a:xfrm>
          </p:grpSpPr>
          <p:sp>
            <p:nvSpPr>
              <p:cNvPr id="444438" name="Oval 22"/>
              <p:cNvSpPr>
                <a:spLocks noChangeArrowheads="1"/>
              </p:cNvSpPr>
              <p:nvPr/>
            </p:nvSpPr>
            <p:spPr bwMode="auto">
              <a:xfrm>
                <a:off x="4800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440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" name="Oval 24"/>
          <p:cNvSpPr>
            <a:spLocks noChangeArrowheads="1"/>
          </p:cNvSpPr>
          <p:nvPr/>
        </p:nvSpPr>
        <p:spPr bwMode="auto">
          <a:xfrm>
            <a:off x="4493727" y="449596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Oval 24"/>
          <p:cNvSpPr>
            <a:spLocks noChangeArrowheads="1"/>
          </p:cNvSpPr>
          <p:nvPr/>
        </p:nvSpPr>
        <p:spPr bwMode="auto">
          <a:xfrm>
            <a:off x="5006599" y="4256636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" name="Straight Connector 35"/>
          <p:cNvCxnSpPr/>
          <p:nvPr/>
        </p:nvCxnSpPr>
        <p:spPr bwMode="auto">
          <a:xfrm rot="16200000" flipV="1">
            <a:off x="4991060" y="4399082"/>
            <a:ext cx="359318" cy="1981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endCxn id="26" idx="5"/>
          </p:cNvCxnSpPr>
          <p:nvPr/>
        </p:nvCxnSpPr>
        <p:spPr bwMode="auto">
          <a:xfrm rot="16200000" flipV="1">
            <a:off x="4593936" y="4525833"/>
            <a:ext cx="259694" cy="3300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Oval 24"/>
          <p:cNvSpPr>
            <a:spLocks noChangeArrowheads="1"/>
          </p:cNvSpPr>
          <p:nvPr/>
        </p:nvSpPr>
        <p:spPr bwMode="auto">
          <a:xfrm>
            <a:off x="5178035" y="5006008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Oval 24"/>
          <p:cNvSpPr>
            <a:spLocks noChangeArrowheads="1"/>
          </p:cNvSpPr>
          <p:nvPr/>
        </p:nvSpPr>
        <p:spPr bwMode="auto">
          <a:xfrm>
            <a:off x="5782920" y="4663056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8" name="Straight Connector 47"/>
          <p:cNvCxnSpPr>
            <a:stCxn id="41" idx="7"/>
            <a:endCxn id="42" idx="3"/>
          </p:cNvCxnSpPr>
          <p:nvPr/>
        </p:nvCxnSpPr>
        <p:spPr bwMode="auto">
          <a:xfrm rot="5400000" flipH="1" flipV="1">
            <a:off x="5374042" y="4597131"/>
            <a:ext cx="289070" cy="5510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444421" idx="5"/>
            <a:endCxn id="444430" idx="0"/>
          </p:cNvCxnSpPr>
          <p:nvPr/>
        </p:nvCxnSpPr>
        <p:spPr bwMode="auto">
          <a:xfrm rot="16200000" flipH="1">
            <a:off x="4390230" y="4817426"/>
            <a:ext cx="354059" cy="23975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444432" idx="3"/>
            <a:endCxn id="444424" idx="7"/>
          </p:cNvCxnSpPr>
          <p:nvPr/>
        </p:nvCxnSpPr>
        <p:spPr bwMode="auto">
          <a:xfrm rot="5400000">
            <a:off x="5861843" y="3803015"/>
            <a:ext cx="250918" cy="26044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444427" idx="4"/>
            <a:endCxn id="444428" idx="0"/>
          </p:cNvCxnSpPr>
          <p:nvPr/>
        </p:nvCxnSpPr>
        <p:spPr bwMode="auto">
          <a:xfrm rot="5400000">
            <a:off x="5715839" y="4847636"/>
            <a:ext cx="533400" cy="152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8" name="Oval 5"/>
          <p:cNvSpPr>
            <a:spLocks noChangeArrowheads="1"/>
          </p:cNvSpPr>
          <p:nvPr/>
        </p:nvSpPr>
        <p:spPr bwMode="auto">
          <a:xfrm>
            <a:off x="5811089" y="5652499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Oval 5"/>
          <p:cNvSpPr>
            <a:spLocks noChangeArrowheads="1"/>
          </p:cNvSpPr>
          <p:nvPr/>
        </p:nvSpPr>
        <p:spPr bwMode="auto">
          <a:xfrm>
            <a:off x="6120652" y="565726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0" name="Straight Connector 99"/>
          <p:cNvCxnSpPr>
            <a:stCxn id="98" idx="6"/>
            <a:endCxn id="99" idx="2"/>
          </p:cNvCxnSpPr>
          <p:nvPr/>
        </p:nvCxnSpPr>
        <p:spPr bwMode="auto">
          <a:xfrm>
            <a:off x="5887289" y="5690599"/>
            <a:ext cx="233363" cy="47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rot="16200000" flipH="1">
            <a:off x="4271678" y="4575678"/>
            <a:ext cx="762000" cy="4763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20" name="Group 119"/>
          <p:cNvGrpSpPr/>
          <p:nvPr/>
        </p:nvGrpSpPr>
        <p:grpSpPr>
          <a:xfrm>
            <a:off x="4396627" y="3818933"/>
            <a:ext cx="1752601" cy="2014540"/>
            <a:chOff x="7090105" y="2365073"/>
            <a:chExt cx="1752601" cy="2014540"/>
          </a:xfrm>
        </p:grpSpPr>
        <p:cxnSp>
          <p:nvCxnSpPr>
            <p:cNvPr id="60" name="Straight Connector 59"/>
            <p:cNvCxnSpPr/>
            <p:nvPr/>
          </p:nvCxnSpPr>
          <p:spPr bwMode="auto">
            <a:xfrm rot="16200000" flipH="1">
              <a:off x="6756131" y="3673993"/>
              <a:ext cx="730549" cy="1078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rot="16200000" flipH="1">
              <a:off x="7199037" y="3846816"/>
              <a:ext cx="368601" cy="544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 rot="16200000" flipH="1">
              <a:off x="7312678" y="3728413"/>
              <a:ext cx="601963" cy="888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rot="16200000" flipH="1">
              <a:off x="7708906" y="3827485"/>
              <a:ext cx="406701" cy="600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6760548" y="3570931"/>
              <a:ext cx="9258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7739590" y="2863853"/>
              <a:ext cx="8997" cy="116998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7990218" y="3225803"/>
              <a:ext cx="0" cy="80327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7846397" y="3342331"/>
              <a:ext cx="13639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472666" y="3897162"/>
              <a:ext cx="27335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 bwMode="auto">
            <a:xfrm rot="5400000">
              <a:off x="8329792" y="3587599"/>
              <a:ext cx="86390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001180" y="3206599"/>
              <a:ext cx="168305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0" name="Oval 5"/>
            <p:cNvSpPr>
              <a:spLocks noChangeArrowheads="1"/>
            </p:cNvSpPr>
            <p:nvPr/>
          </p:nvSpPr>
          <p:spPr bwMode="auto">
            <a:xfrm>
              <a:off x="7090105" y="4060526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Oval 5"/>
            <p:cNvSpPr>
              <a:spLocks noChangeArrowheads="1"/>
            </p:cNvSpPr>
            <p:nvPr/>
          </p:nvSpPr>
          <p:spPr bwMode="auto">
            <a:xfrm>
              <a:off x="7356805" y="406528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" name="Straight Connector 91"/>
            <p:cNvCxnSpPr>
              <a:stCxn id="90" idx="6"/>
              <a:endCxn id="91" idx="2"/>
            </p:cNvCxnSpPr>
            <p:nvPr/>
          </p:nvCxnSpPr>
          <p:spPr bwMode="auto">
            <a:xfrm>
              <a:off x="7166305" y="4098626"/>
              <a:ext cx="190500" cy="47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5" name="Oval 5"/>
            <p:cNvSpPr>
              <a:spLocks noChangeArrowheads="1"/>
            </p:cNvSpPr>
            <p:nvPr/>
          </p:nvSpPr>
          <p:spPr bwMode="auto">
            <a:xfrm>
              <a:off x="7242505" y="4212926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Oval 5"/>
            <p:cNvSpPr>
              <a:spLocks noChangeArrowheads="1"/>
            </p:cNvSpPr>
            <p:nvPr/>
          </p:nvSpPr>
          <p:spPr bwMode="auto">
            <a:xfrm>
              <a:off x="7590167" y="4217688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7" name="Straight Connector 96"/>
            <p:cNvCxnSpPr>
              <a:stCxn id="95" idx="6"/>
              <a:endCxn id="96" idx="2"/>
            </p:cNvCxnSpPr>
            <p:nvPr/>
          </p:nvCxnSpPr>
          <p:spPr bwMode="auto">
            <a:xfrm>
              <a:off x="7318705" y="4251026"/>
              <a:ext cx="271462" cy="47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1" name="Oval 5"/>
            <p:cNvSpPr>
              <a:spLocks noChangeArrowheads="1"/>
            </p:cNvSpPr>
            <p:nvPr/>
          </p:nvSpPr>
          <p:spPr bwMode="auto">
            <a:xfrm>
              <a:off x="8585530" y="4070051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5"/>
            <p:cNvSpPr>
              <a:spLocks noChangeArrowheads="1"/>
            </p:cNvSpPr>
            <p:nvPr/>
          </p:nvSpPr>
          <p:spPr bwMode="auto">
            <a:xfrm>
              <a:off x="8742693" y="4074813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3" name="Straight Connector 102"/>
            <p:cNvCxnSpPr>
              <a:stCxn id="101" idx="6"/>
            </p:cNvCxnSpPr>
            <p:nvPr/>
          </p:nvCxnSpPr>
          <p:spPr bwMode="auto">
            <a:xfrm>
              <a:off x="8661730" y="4108151"/>
              <a:ext cx="106033" cy="188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7" name="Oval 5"/>
            <p:cNvSpPr>
              <a:spLocks noChangeArrowheads="1"/>
            </p:cNvSpPr>
            <p:nvPr/>
          </p:nvSpPr>
          <p:spPr bwMode="auto">
            <a:xfrm>
              <a:off x="7723517" y="4070051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Oval 5"/>
            <p:cNvSpPr>
              <a:spLocks noChangeArrowheads="1"/>
            </p:cNvSpPr>
            <p:nvPr/>
          </p:nvSpPr>
          <p:spPr bwMode="auto">
            <a:xfrm>
              <a:off x="7971166" y="4074813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9" name="Straight Connector 108"/>
            <p:cNvCxnSpPr>
              <a:stCxn id="107" idx="6"/>
              <a:endCxn id="108" idx="2"/>
            </p:cNvCxnSpPr>
            <p:nvPr/>
          </p:nvCxnSpPr>
          <p:spPr bwMode="auto">
            <a:xfrm>
              <a:off x="7799717" y="4108151"/>
              <a:ext cx="171449" cy="47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1" name="Oval 5"/>
            <p:cNvSpPr>
              <a:spLocks noChangeArrowheads="1"/>
            </p:cNvSpPr>
            <p:nvPr/>
          </p:nvSpPr>
          <p:spPr bwMode="auto">
            <a:xfrm>
              <a:off x="7899730" y="4298651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Oval 5"/>
            <p:cNvSpPr>
              <a:spLocks noChangeArrowheads="1"/>
            </p:cNvSpPr>
            <p:nvPr/>
          </p:nvSpPr>
          <p:spPr bwMode="auto">
            <a:xfrm>
              <a:off x="8499805" y="4303413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3" name="Straight Connector 112"/>
            <p:cNvCxnSpPr>
              <a:stCxn id="111" idx="6"/>
              <a:endCxn id="112" idx="2"/>
            </p:cNvCxnSpPr>
            <p:nvPr/>
          </p:nvCxnSpPr>
          <p:spPr bwMode="auto">
            <a:xfrm>
              <a:off x="7975930" y="4336751"/>
              <a:ext cx="523875" cy="47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 bwMode="auto">
            <a:xfrm rot="5400000">
              <a:off x="6974861" y="3885255"/>
              <a:ext cx="76388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92D05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9" name="Oval 5"/>
            <p:cNvSpPr>
              <a:spLocks noChangeArrowheads="1"/>
            </p:cNvSpPr>
            <p:nvPr/>
          </p:nvSpPr>
          <p:spPr bwMode="auto">
            <a:xfrm>
              <a:off x="7332992" y="4212926"/>
              <a:ext cx="76200" cy="76200"/>
            </a:xfrm>
            <a:prstGeom prst="ellipse">
              <a:avLst/>
            </a:prstGeom>
            <a:solidFill>
              <a:srgbClr val="00B050"/>
            </a:solidFill>
            <a:ln w="9525">
              <a:solidFill>
                <a:srgbClr val="92D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cxnSp>
        <p:nvCxnSpPr>
          <p:cNvPr id="5" name="Straight Connector 4"/>
          <p:cNvCxnSpPr/>
          <p:nvPr/>
        </p:nvCxnSpPr>
        <p:spPr bwMode="auto">
          <a:xfrm flipH="1">
            <a:off x="3990975" y="4943475"/>
            <a:ext cx="952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/>
          <p:cNvCxnSpPr/>
          <p:nvPr/>
        </p:nvCxnSpPr>
        <p:spPr bwMode="auto">
          <a:xfrm flipH="1">
            <a:off x="3990975" y="4194175"/>
            <a:ext cx="952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5"/>
          <p:cNvSpPr/>
          <p:nvPr/>
        </p:nvSpPr>
        <p:spPr>
          <a:xfrm>
            <a:off x="4505797" y="5644863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008000"/>
                </a:solidFill>
              </a:rPr>
              <a:t>q</a:t>
            </a:r>
            <a:r>
              <a:rPr lang="en-US" sz="2000" baseline="-25000" dirty="0" err="1">
                <a:solidFill>
                  <a:srgbClr val="008000"/>
                </a:solidFill>
              </a:rPr>
              <a:t>x</a:t>
            </a:r>
            <a:endParaRPr lang="en-US" sz="2000" dirty="0"/>
          </a:p>
        </p:txBody>
      </p:sp>
      <p:sp>
        <p:nvSpPr>
          <p:cNvPr id="75" name="Rectangle 74"/>
          <p:cNvSpPr/>
          <p:nvPr/>
        </p:nvSpPr>
        <p:spPr>
          <a:xfrm>
            <a:off x="3699347" y="4717763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</a:rPr>
              <a:t>q</a:t>
            </a:r>
            <a:r>
              <a:rPr lang="en-US" sz="2000" baseline="-25000" dirty="0" err="1" smtClean="0">
                <a:solidFill>
                  <a:srgbClr val="008000"/>
                </a:solidFill>
              </a:rPr>
              <a:t>y</a:t>
            </a:r>
            <a:endParaRPr lang="en-US" sz="2000" dirty="0"/>
          </a:p>
        </p:txBody>
      </p:sp>
      <p:sp>
        <p:nvSpPr>
          <p:cNvPr id="76" name="Rectangle 75"/>
          <p:cNvSpPr/>
          <p:nvPr/>
        </p:nvSpPr>
        <p:spPr>
          <a:xfrm>
            <a:off x="3648547" y="3974813"/>
            <a:ext cx="4828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</a:rPr>
              <a:t>q’</a:t>
            </a:r>
            <a:r>
              <a:rPr lang="en-US" sz="2000" baseline="-25000" dirty="0" err="1" smtClean="0">
                <a:solidFill>
                  <a:srgbClr val="008000"/>
                </a:solidFill>
              </a:rPr>
              <a:t>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179000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" grpId="0" animBg="1"/>
      <p:bldP spid="9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Windowing Revisited</a:t>
            </a:r>
            <a:endParaRPr lang="en-US" dirty="0"/>
          </a:p>
        </p:txBody>
      </p:sp>
      <p:sp>
        <p:nvSpPr>
          <p:cNvPr id="79" name="Text Box 4"/>
          <p:cNvSpPr txBox="1">
            <a:spLocks noChangeArrowheads="1"/>
          </p:cNvSpPr>
          <p:nvPr/>
        </p:nvSpPr>
        <p:spPr bwMode="auto">
          <a:xfrm>
            <a:off x="161925" y="1219209"/>
            <a:ext cx="546735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600" b="1" dirty="0" smtClean="0">
                <a:solidFill>
                  <a:schemeClr val="accent2"/>
                </a:solidFill>
              </a:rPr>
              <a:t>Solution:</a:t>
            </a:r>
            <a:r>
              <a:rPr lang="en-US" sz="2600" dirty="0" smtClean="0"/>
              <a:t> </a:t>
            </a:r>
            <a:br>
              <a:rPr lang="en-US" sz="2600" dirty="0" smtClean="0"/>
            </a:br>
            <a:r>
              <a:rPr lang="en-US" sz="2600" b="1" dirty="0" smtClean="0"/>
              <a:t>Segment tree with nested range tree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Build segment tree </a:t>
            </a:r>
            <a:r>
              <a:rPr lang="en-US" sz="2600" i="1" dirty="0" smtClean="0">
                <a:solidFill>
                  <a:srgbClr val="008380"/>
                </a:solidFill>
              </a:rPr>
              <a:t>T</a:t>
            </a:r>
            <a:r>
              <a:rPr lang="en-US" sz="2600" dirty="0" smtClean="0"/>
              <a:t> based on </a:t>
            </a:r>
            <a:r>
              <a:rPr lang="en-US" sz="2600" i="1" dirty="0" smtClean="0">
                <a:solidFill>
                  <a:srgbClr val="008380"/>
                </a:solidFill>
              </a:rPr>
              <a:t>x</a:t>
            </a:r>
            <a:r>
              <a:rPr lang="en-US" sz="2600" dirty="0" smtClean="0"/>
              <a:t>-intervals of segments in </a:t>
            </a:r>
            <a:r>
              <a:rPr lang="en-US" sz="2600" i="1" dirty="0" smtClean="0">
                <a:solidFill>
                  <a:srgbClr val="008380"/>
                </a:solidFill>
              </a:rPr>
              <a:t>S</a:t>
            </a:r>
            <a:r>
              <a:rPr lang="en-US" sz="2600" dirty="0" smtClean="0"/>
              <a:t>.</a:t>
            </a:r>
            <a:r>
              <a:rPr lang="en-US" sz="2600" dirty="0"/>
              <a:t/>
            </a:r>
            <a:br>
              <a:rPr lang="en-US" sz="2600" dirty="0"/>
            </a:br>
            <a:r>
              <a:rPr lang="en-US" sz="2600" dirty="0" smtClean="0">
                <a:sym typeface="Symbol"/>
              </a:rPr>
              <a:t> each </a:t>
            </a:r>
            <a:r>
              <a:rPr lang="en-US" sz="2600" dirty="0" err="1" smtClean="0">
                <a:solidFill>
                  <a:srgbClr val="008380"/>
                </a:solidFill>
                <a:sym typeface="Symbol"/>
              </a:rPr>
              <a:t>Int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(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) </a:t>
            </a:r>
            <a:r>
              <a:rPr lang="en-US" sz="2600" dirty="0" err="1" smtClean="0">
                <a:solidFill>
                  <a:srgbClr val="008380"/>
                </a:solidFill>
                <a:sym typeface="Symbol"/>
              </a:rPr>
              <a:t>Int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(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)(-,)</a:t>
            </a:r>
            <a:r>
              <a:rPr lang="en-US" sz="2600" dirty="0" smtClean="0">
                <a:sym typeface="Symbol"/>
              </a:rPr>
              <a:t/>
            </a:r>
            <a:br>
              <a:rPr lang="en-US" sz="2600" dirty="0" smtClean="0">
                <a:sym typeface="Symbol"/>
              </a:rPr>
            </a:br>
            <a:r>
              <a:rPr lang="en-US" sz="2600" dirty="0" smtClean="0">
                <a:sym typeface="Symbol"/>
              </a:rPr>
              <a:t>	</a:t>
            </a:r>
            <a:r>
              <a:rPr lang="en-US" sz="2600" dirty="0" smtClean="0">
                <a:solidFill>
                  <a:srgbClr val="B036B0"/>
                </a:solidFill>
                <a:sym typeface="Symbol"/>
              </a:rPr>
              <a:t>vertical slab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olidFill>
                  <a:srgbClr val="008380"/>
                </a:solidFill>
                <a:sym typeface="Symbol"/>
              </a:rPr>
              <a:t>I(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)S(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) </a:t>
            </a:r>
            <a:r>
              <a:rPr lang="en-US" sz="2600" dirty="0" smtClean="0">
                <a:sym typeface="Symbol"/>
              </a:rPr>
              <a:t>canonical set of segments spanning vertical slab</a:t>
            </a:r>
            <a:br>
              <a:rPr lang="en-US" sz="2600" dirty="0" smtClean="0">
                <a:sym typeface="Symbol"/>
              </a:rPr>
            </a:br>
            <a:endParaRPr lang="en-US" sz="2600" dirty="0" smtClean="0">
              <a:sym typeface="Symbol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>
                <a:sym typeface="Symbol"/>
              </a:rPr>
              <a:t>Store 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S(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600" dirty="0" smtClean="0">
                <a:sym typeface="Symbol"/>
              </a:rPr>
              <a:t> in 1D range tree (binary search tree) 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T(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) </a:t>
            </a:r>
            <a:r>
              <a:rPr lang="en-US" sz="2600" dirty="0" smtClean="0">
                <a:sym typeface="Symbol"/>
              </a:rPr>
              <a:t>based on vertical order of segments</a:t>
            </a:r>
            <a:endParaRPr lang="en-US" sz="26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7351" y="1167006"/>
            <a:ext cx="3676650" cy="353834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0" y="4932161"/>
            <a:ext cx="2439162" cy="182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07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67351" y="824106"/>
            <a:ext cx="3676650" cy="3538344"/>
          </a:xfrm>
          <a:prstGeom prst="rect">
            <a:avLst/>
          </a:prstGeom>
        </p:spPr>
      </p:pic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CS 6463 AT: Computational Geometry</a:t>
            </a:r>
            <a:endParaRPr lang="en-US" dirty="0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>
          <a:xfrm>
            <a:off x="1447800" y="163830"/>
            <a:ext cx="7543800" cy="1143000"/>
          </a:xfrm>
        </p:spPr>
        <p:txBody>
          <a:bodyPr/>
          <a:lstStyle/>
          <a:p>
            <a:r>
              <a:rPr lang="en-US" dirty="0" smtClean="0"/>
              <a:t>2D Windowing Revisited</a:t>
            </a:r>
            <a:endParaRPr lang="en-US" dirty="0"/>
          </a:p>
        </p:txBody>
      </p:sp>
      <p:sp>
        <p:nvSpPr>
          <p:cNvPr id="79" name="Text Box 4"/>
          <p:cNvSpPr txBox="1">
            <a:spLocks noChangeArrowheads="1"/>
          </p:cNvSpPr>
          <p:nvPr/>
        </p:nvSpPr>
        <p:spPr bwMode="auto">
          <a:xfrm>
            <a:off x="304800" y="1219209"/>
            <a:ext cx="5048250" cy="29238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600" b="1" dirty="0" smtClean="0"/>
              <a:t>Query algorithm: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Search regularly for </a:t>
            </a:r>
            <a:r>
              <a:rPr lang="en-US" sz="2400" dirty="0" err="1">
                <a:solidFill>
                  <a:srgbClr val="008000"/>
                </a:solidFill>
              </a:rPr>
              <a:t>q</a:t>
            </a:r>
            <a:r>
              <a:rPr lang="en-US" sz="2400" baseline="-25000" dirty="0" err="1">
                <a:solidFill>
                  <a:srgbClr val="008000"/>
                </a:solidFill>
              </a:rPr>
              <a:t>x</a:t>
            </a:r>
            <a:r>
              <a:rPr lang="en-US" sz="2600" dirty="0" smtClean="0"/>
              <a:t> in </a:t>
            </a:r>
            <a:r>
              <a:rPr lang="en-US" sz="2600" i="1" dirty="0" smtClean="0">
                <a:solidFill>
                  <a:srgbClr val="008380"/>
                </a:solidFill>
              </a:rPr>
              <a:t>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smtClean="0"/>
              <a:t>In every visited vertex 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dirty="0" smtClean="0"/>
              <a:t> report segments in </a:t>
            </a:r>
            <a:r>
              <a:rPr lang="en-US" sz="2600" dirty="0" smtClean="0">
                <a:solidFill>
                  <a:srgbClr val="008380"/>
                </a:solidFill>
              </a:rPr>
              <a:t>T(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dirty="0" smtClean="0">
                <a:solidFill>
                  <a:srgbClr val="008380"/>
                </a:solidFill>
              </a:rPr>
              <a:t>) </a:t>
            </a:r>
            <a:r>
              <a:rPr lang="en-US" sz="2600" dirty="0" smtClean="0"/>
              <a:t>between </a:t>
            </a:r>
            <a:r>
              <a:rPr lang="en-US" sz="2400" dirty="0" err="1" smtClean="0">
                <a:solidFill>
                  <a:srgbClr val="008000"/>
                </a:solidFill>
              </a:rPr>
              <a:t>q</a:t>
            </a:r>
            <a:r>
              <a:rPr lang="en-US" sz="2400" baseline="-25000" dirty="0" err="1" smtClean="0">
                <a:solidFill>
                  <a:srgbClr val="008000"/>
                </a:solidFill>
              </a:rPr>
              <a:t>y</a:t>
            </a:r>
            <a:r>
              <a:rPr lang="en-US" sz="2600" dirty="0" smtClean="0"/>
              <a:t> and </a:t>
            </a:r>
            <a:r>
              <a:rPr lang="en-US" sz="2800" dirty="0" err="1" smtClean="0">
                <a:solidFill>
                  <a:srgbClr val="008000"/>
                </a:solidFill>
              </a:rPr>
              <a:t>q’</a:t>
            </a:r>
            <a:r>
              <a:rPr lang="en-US" sz="2800" baseline="-25000" dirty="0" err="1" smtClean="0">
                <a:solidFill>
                  <a:srgbClr val="008000"/>
                </a:solidFill>
              </a:rPr>
              <a:t>y</a:t>
            </a:r>
            <a:r>
              <a:rPr lang="en-US" sz="2600" dirty="0" smtClean="0"/>
              <a:t> (1D range query)</a:t>
            </a:r>
          </a:p>
          <a:p>
            <a:r>
              <a:rPr lang="en-US" sz="2600" dirty="0" smtClean="0">
                <a:sym typeface="Symbol"/>
              </a:rPr>
              <a:t> 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O(log 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 + </a:t>
            </a:r>
            <a:r>
              <a:rPr lang="en-US" sz="2600" i="1" dirty="0" err="1" smtClean="0">
                <a:solidFill>
                  <a:srgbClr val="008380"/>
                </a:solidFill>
                <a:sym typeface="Symbol"/>
              </a:rPr>
              <a:t>k</a:t>
            </a:r>
            <a:r>
              <a:rPr lang="en-US" sz="2600" i="1" baseline="-25000" dirty="0" err="1" smtClean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) </a:t>
            </a:r>
            <a:r>
              <a:rPr lang="en-US" sz="2600" dirty="0" smtClean="0">
                <a:sym typeface="Symbol"/>
              </a:rPr>
              <a:t>time for 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T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(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)</a:t>
            </a:r>
          </a:p>
          <a:p>
            <a:pPr marL="457200" indent="-457200">
              <a:buFont typeface="Symbol"/>
              <a:buChar char="Þ"/>
            </a:pPr>
            <a:r>
              <a:rPr lang="en-US" sz="2600" dirty="0" smtClean="0">
                <a:solidFill>
                  <a:srgbClr val="008380"/>
                </a:solidFill>
                <a:sym typeface="Symbol"/>
              </a:rPr>
              <a:t>O(log</a:t>
            </a:r>
            <a:r>
              <a:rPr lang="en-US" sz="2600" baseline="30000" dirty="0" smtClean="0">
                <a:solidFill>
                  <a:srgbClr val="008380"/>
                </a:solidFill>
                <a:sym typeface="Symbol"/>
              </a:rPr>
              <a:t>2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 + 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k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) </a:t>
            </a:r>
            <a:r>
              <a:rPr lang="en-US" sz="2600" dirty="0" smtClean="0">
                <a:sym typeface="Symbol"/>
              </a:rPr>
              <a:t>total</a:t>
            </a:r>
            <a:endParaRPr lang="en-US" sz="2600" dirty="0" smtClean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750" y="5040111"/>
            <a:ext cx="2439162" cy="1821063"/>
          </a:xfrm>
          <a:prstGeom prst="rect">
            <a:avLst/>
          </a:prstGeom>
        </p:spPr>
      </p:pic>
      <p:sp>
        <p:nvSpPr>
          <p:cNvPr id="77" name="Oval 5"/>
          <p:cNvSpPr>
            <a:spLocks noChangeArrowheads="1"/>
          </p:cNvSpPr>
          <p:nvPr/>
        </p:nvSpPr>
        <p:spPr bwMode="auto">
          <a:xfrm>
            <a:off x="2001088" y="51143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Oval 8"/>
          <p:cNvSpPr>
            <a:spLocks noChangeArrowheads="1"/>
          </p:cNvSpPr>
          <p:nvPr/>
        </p:nvSpPr>
        <p:spPr bwMode="auto">
          <a:xfrm>
            <a:off x="3410788" y="44666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Oval 11"/>
          <p:cNvSpPr>
            <a:spLocks noChangeArrowheads="1"/>
          </p:cNvSpPr>
          <p:nvPr/>
        </p:nvSpPr>
        <p:spPr bwMode="auto">
          <a:xfrm>
            <a:off x="3639388" y="50000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Oval 12"/>
          <p:cNvSpPr>
            <a:spLocks noChangeArrowheads="1"/>
          </p:cNvSpPr>
          <p:nvPr/>
        </p:nvSpPr>
        <p:spPr bwMode="auto">
          <a:xfrm>
            <a:off x="3486988" y="56096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Oval 13"/>
          <p:cNvSpPr>
            <a:spLocks noChangeArrowheads="1"/>
          </p:cNvSpPr>
          <p:nvPr/>
        </p:nvSpPr>
        <p:spPr bwMode="auto">
          <a:xfrm>
            <a:off x="2496388" y="52286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Oval 14"/>
          <p:cNvSpPr>
            <a:spLocks noChangeArrowheads="1"/>
          </p:cNvSpPr>
          <p:nvPr/>
        </p:nvSpPr>
        <p:spPr bwMode="auto">
          <a:xfrm>
            <a:off x="2267788" y="55334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Oval 16"/>
          <p:cNvSpPr>
            <a:spLocks noChangeArrowheads="1"/>
          </p:cNvSpPr>
          <p:nvPr/>
        </p:nvSpPr>
        <p:spPr bwMode="auto">
          <a:xfrm>
            <a:off x="3725113" y="41618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Line 17"/>
          <p:cNvSpPr>
            <a:spLocks noChangeShapeType="1"/>
          </p:cNvSpPr>
          <p:nvPr/>
        </p:nvSpPr>
        <p:spPr bwMode="auto">
          <a:xfrm flipV="1">
            <a:off x="1658188" y="4171950"/>
            <a:ext cx="0" cy="17424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Line 18"/>
          <p:cNvSpPr>
            <a:spLocks noChangeShapeType="1"/>
          </p:cNvSpPr>
          <p:nvPr/>
        </p:nvSpPr>
        <p:spPr bwMode="auto">
          <a:xfrm rot="5400000" flipH="1" flipV="1">
            <a:off x="2804200" y="4768424"/>
            <a:ext cx="0" cy="22920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Rectangle 20"/>
          <p:cNvSpPr>
            <a:spLocks noChangeArrowheads="1"/>
          </p:cNvSpPr>
          <p:nvPr/>
        </p:nvSpPr>
        <p:spPr bwMode="auto">
          <a:xfrm>
            <a:off x="2267788" y="4619036"/>
            <a:ext cx="1066800" cy="762000"/>
          </a:xfrm>
          <a:prstGeom prst="rect">
            <a:avLst/>
          </a:prstGeom>
          <a:solidFill>
            <a:schemeClr val="accent1">
              <a:alpha val="5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105" name="Group 21"/>
          <p:cNvGrpSpPr>
            <a:grpSpLocks/>
          </p:cNvGrpSpPr>
          <p:nvPr/>
        </p:nvGrpSpPr>
        <p:grpSpPr bwMode="auto">
          <a:xfrm>
            <a:off x="2496388" y="5076236"/>
            <a:ext cx="457200" cy="228600"/>
            <a:chOff x="4560" y="3456"/>
            <a:chExt cx="288" cy="144"/>
          </a:xfrm>
        </p:grpSpPr>
        <p:sp>
          <p:nvSpPr>
            <p:cNvPr id="106" name="Oval 22"/>
            <p:cNvSpPr>
              <a:spLocks noChangeArrowheads="1"/>
            </p:cNvSpPr>
            <p:nvPr/>
          </p:nvSpPr>
          <p:spPr bwMode="auto">
            <a:xfrm>
              <a:off x="4800" y="3456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Oval 24"/>
            <p:cNvSpPr>
              <a:spLocks noChangeArrowheads="1"/>
            </p:cNvSpPr>
            <p:nvPr/>
          </p:nvSpPr>
          <p:spPr bwMode="auto">
            <a:xfrm>
              <a:off x="4560" y="3552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4" name="Oval 24"/>
          <p:cNvSpPr>
            <a:spLocks noChangeArrowheads="1"/>
          </p:cNvSpPr>
          <p:nvPr/>
        </p:nvSpPr>
        <p:spPr bwMode="auto">
          <a:xfrm>
            <a:off x="2112476" y="491506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Oval 24"/>
          <p:cNvSpPr>
            <a:spLocks noChangeArrowheads="1"/>
          </p:cNvSpPr>
          <p:nvPr/>
        </p:nvSpPr>
        <p:spPr bwMode="auto">
          <a:xfrm>
            <a:off x="2625348" y="4675736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8" name="Straight Connector 117"/>
          <p:cNvCxnSpPr/>
          <p:nvPr/>
        </p:nvCxnSpPr>
        <p:spPr bwMode="auto">
          <a:xfrm rot="16200000" flipV="1">
            <a:off x="2609809" y="4818182"/>
            <a:ext cx="359318" cy="1981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endCxn id="114" idx="5"/>
          </p:cNvCxnSpPr>
          <p:nvPr/>
        </p:nvCxnSpPr>
        <p:spPr bwMode="auto">
          <a:xfrm rot="16200000" flipV="1">
            <a:off x="2212685" y="4944933"/>
            <a:ext cx="259694" cy="3300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Oval 24"/>
          <p:cNvSpPr>
            <a:spLocks noChangeArrowheads="1"/>
          </p:cNvSpPr>
          <p:nvPr/>
        </p:nvSpPr>
        <p:spPr bwMode="auto">
          <a:xfrm>
            <a:off x="2796784" y="5425108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" name="Oval 24"/>
          <p:cNvSpPr>
            <a:spLocks noChangeArrowheads="1"/>
          </p:cNvSpPr>
          <p:nvPr/>
        </p:nvSpPr>
        <p:spPr bwMode="auto">
          <a:xfrm>
            <a:off x="3401669" y="5082156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4" name="Straight Connector 123"/>
          <p:cNvCxnSpPr>
            <a:stCxn id="122" idx="7"/>
            <a:endCxn id="123" idx="3"/>
          </p:cNvCxnSpPr>
          <p:nvPr/>
        </p:nvCxnSpPr>
        <p:spPr bwMode="auto">
          <a:xfrm rot="5400000" flipH="1" flipV="1">
            <a:off x="2992791" y="5016231"/>
            <a:ext cx="289070" cy="5510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77" idx="5"/>
            <a:endCxn id="87" idx="0"/>
          </p:cNvCxnSpPr>
          <p:nvPr/>
        </p:nvCxnSpPr>
        <p:spPr bwMode="auto">
          <a:xfrm rot="16200000" flipH="1">
            <a:off x="2008979" y="5236526"/>
            <a:ext cx="354059" cy="23975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88" idx="3"/>
            <a:endCxn id="80" idx="7"/>
          </p:cNvCxnSpPr>
          <p:nvPr/>
        </p:nvCxnSpPr>
        <p:spPr bwMode="auto">
          <a:xfrm rot="5400000">
            <a:off x="3480592" y="4222115"/>
            <a:ext cx="250918" cy="26044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stCxn id="84" idx="4"/>
            <a:endCxn id="85" idx="0"/>
          </p:cNvCxnSpPr>
          <p:nvPr/>
        </p:nvCxnSpPr>
        <p:spPr bwMode="auto">
          <a:xfrm rot="5400000">
            <a:off x="3334588" y="5266736"/>
            <a:ext cx="533400" cy="152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/>
          <p:nvPr/>
        </p:nvCxnSpPr>
        <p:spPr bwMode="auto">
          <a:xfrm rot="16200000" flipH="1">
            <a:off x="1890427" y="4994778"/>
            <a:ext cx="762000" cy="4763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/>
          <p:cNvCxnSpPr/>
          <p:nvPr/>
        </p:nvCxnSpPr>
        <p:spPr bwMode="auto">
          <a:xfrm flipH="1">
            <a:off x="1609724" y="5362575"/>
            <a:ext cx="952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2" name="Straight Connector 161"/>
          <p:cNvCxnSpPr/>
          <p:nvPr/>
        </p:nvCxnSpPr>
        <p:spPr bwMode="auto">
          <a:xfrm flipH="1">
            <a:off x="1609724" y="4613275"/>
            <a:ext cx="952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3" name="Rectangle 162"/>
          <p:cNvSpPr/>
          <p:nvPr/>
        </p:nvSpPr>
        <p:spPr>
          <a:xfrm>
            <a:off x="2124546" y="6063963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008000"/>
                </a:solidFill>
              </a:rPr>
              <a:t>q</a:t>
            </a:r>
            <a:r>
              <a:rPr lang="en-US" sz="2000" baseline="-25000" dirty="0" err="1">
                <a:solidFill>
                  <a:srgbClr val="008000"/>
                </a:solidFill>
              </a:rPr>
              <a:t>x</a:t>
            </a:r>
            <a:endParaRPr lang="en-US" sz="2000" dirty="0"/>
          </a:p>
        </p:txBody>
      </p:sp>
      <p:sp>
        <p:nvSpPr>
          <p:cNvPr id="164" name="Rectangle 163"/>
          <p:cNvSpPr/>
          <p:nvPr/>
        </p:nvSpPr>
        <p:spPr>
          <a:xfrm>
            <a:off x="1318096" y="5136863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</a:rPr>
              <a:t>q</a:t>
            </a:r>
            <a:r>
              <a:rPr lang="en-US" sz="2000" baseline="-25000" dirty="0" err="1" smtClean="0">
                <a:solidFill>
                  <a:srgbClr val="008000"/>
                </a:solidFill>
              </a:rPr>
              <a:t>y</a:t>
            </a:r>
            <a:endParaRPr lang="en-US" sz="2000" dirty="0"/>
          </a:p>
        </p:txBody>
      </p:sp>
      <p:sp>
        <p:nvSpPr>
          <p:cNvPr id="165" name="Rectangle 164"/>
          <p:cNvSpPr/>
          <p:nvPr/>
        </p:nvSpPr>
        <p:spPr>
          <a:xfrm>
            <a:off x="1267296" y="4393913"/>
            <a:ext cx="4828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</a:rPr>
              <a:t>q’</a:t>
            </a:r>
            <a:r>
              <a:rPr lang="en-US" sz="2000" baseline="-25000" dirty="0" err="1" smtClean="0">
                <a:solidFill>
                  <a:srgbClr val="008000"/>
                </a:solidFill>
              </a:rPr>
              <a:t>y</a:t>
            </a:r>
            <a:endParaRPr lang="en-US" sz="2000" dirty="0"/>
          </a:p>
        </p:txBody>
      </p:sp>
      <p:cxnSp>
        <p:nvCxnSpPr>
          <p:cNvPr id="37" name="Straight Connector 36"/>
          <p:cNvCxnSpPr/>
          <p:nvPr/>
        </p:nvCxnSpPr>
        <p:spPr bwMode="auto">
          <a:xfrm rot="16200000" flipH="1">
            <a:off x="6824378" y="3575553"/>
            <a:ext cx="762000" cy="4763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 rot="16200000" flipH="1">
            <a:off x="6719604" y="6017129"/>
            <a:ext cx="762000" cy="4763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" name="Straight Connector 2"/>
          <p:cNvCxnSpPr/>
          <p:nvPr/>
        </p:nvCxnSpPr>
        <p:spPr bwMode="auto">
          <a:xfrm flipV="1">
            <a:off x="5619750" y="4464050"/>
            <a:ext cx="2895600" cy="127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5626100" y="4724400"/>
            <a:ext cx="17335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6" name="Straight Connector 45"/>
          <p:cNvCxnSpPr/>
          <p:nvPr/>
        </p:nvCxnSpPr>
        <p:spPr bwMode="auto">
          <a:xfrm>
            <a:off x="6165850" y="4654550"/>
            <a:ext cx="15875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48" name="Straight Connector 47"/>
          <p:cNvCxnSpPr/>
          <p:nvPr/>
        </p:nvCxnSpPr>
        <p:spPr bwMode="auto">
          <a:xfrm flipV="1">
            <a:off x="7175500" y="4406900"/>
            <a:ext cx="1339850" cy="5877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/>
          <p:nvPr/>
        </p:nvCxnSpPr>
        <p:spPr bwMode="auto">
          <a:xfrm>
            <a:off x="7086600" y="4527550"/>
            <a:ext cx="7556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2" name="Straight Connector 51"/>
          <p:cNvCxnSpPr/>
          <p:nvPr/>
        </p:nvCxnSpPr>
        <p:spPr bwMode="auto">
          <a:xfrm>
            <a:off x="7715250" y="4591050"/>
            <a:ext cx="50800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/>
          <p:nvPr/>
        </p:nvCxnSpPr>
        <p:spPr bwMode="auto">
          <a:xfrm>
            <a:off x="7092950" y="4794250"/>
            <a:ext cx="19494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975607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CS 6463 AT: Computational Geometry</a:t>
            </a:r>
            <a:endParaRPr lang="en-US" dirty="0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2D Windowing Summary</a:t>
            </a:r>
            <a:endParaRPr lang="en-US" dirty="0"/>
          </a:p>
        </p:txBody>
      </p:sp>
      <p:sp>
        <p:nvSpPr>
          <p:cNvPr id="79" name="Text Box 4"/>
          <p:cNvSpPr txBox="1">
            <a:spLocks noChangeArrowheads="1"/>
          </p:cNvSpPr>
          <p:nvPr/>
        </p:nvSpPr>
        <p:spPr bwMode="auto">
          <a:xfrm>
            <a:off x="304799" y="1219209"/>
            <a:ext cx="8315325" cy="24929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600" b="1" dirty="0" smtClean="0"/>
              <a:t>Theorem: </a:t>
            </a:r>
            <a:r>
              <a:rPr lang="en-US" sz="2600" dirty="0" smtClean="0"/>
              <a:t>Let </a:t>
            </a:r>
            <a:r>
              <a:rPr lang="en-US" sz="2600" i="1" dirty="0" smtClean="0">
                <a:solidFill>
                  <a:srgbClr val="008380"/>
                </a:solidFill>
              </a:rPr>
              <a:t>S</a:t>
            </a:r>
            <a:r>
              <a:rPr lang="en-US" sz="2600" dirty="0" smtClean="0"/>
              <a:t> be a set of (interior-) disjoint line segments in the plane. The segments intersecting a vertical query segment (or an axis-parallel rectangular query window) can be reported in 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O(log</a:t>
            </a:r>
            <a:r>
              <a:rPr lang="en-US" sz="2600" baseline="30000" dirty="0" smtClean="0">
                <a:solidFill>
                  <a:srgbClr val="008380"/>
                </a:solidFill>
                <a:sym typeface="Symbol"/>
              </a:rPr>
              <a:t>2 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+ 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k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) </a:t>
            </a:r>
            <a:r>
              <a:rPr lang="en-US" sz="2600" dirty="0" smtClean="0">
                <a:sym typeface="Symbol"/>
              </a:rPr>
              <a:t>time, with 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O(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 log</a:t>
            </a:r>
            <a:r>
              <a:rPr lang="en-US" sz="2600" baseline="30000" dirty="0" smtClean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600" i="1" dirty="0" smtClean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600" dirty="0" smtClean="0">
                <a:sym typeface="Symbol"/>
              </a:rPr>
              <a:t>preprocessing time and 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O(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 log</a:t>
            </a:r>
            <a:r>
              <a:rPr lang="en-US" sz="2600" baseline="30000" dirty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n</a:t>
            </a:r>
            <a:r>
              <a:rPr lang="en-US" sz="2600" dirty="0">
                <a:solidFill>
                  <a:srgbClr val="008380"/>
                </a:solidFill>
                <a:sym typeface="Symbol"/>
              </a:rPr>
              <a:t>)</a:t>
            </a:r>
            <a:r>
              <a:rPr lang="en-US" sz="2600" i="1" dirty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600" dirty="0" smtClean="0">
                <a:sym typeface="Symbol"/>
              </a:rPr>
              <a:t>space.</a:t>
            </a:r>
            <a:endParaRPr lang="en-US" sz="2600" dirty="0"/>
          </a:p>
          <a:p>
            <a:r>
              <a:rPr lang="en-US" sz="2600" dirty="0" smtClean="0"/>
              <a:t> </a:t>
            </a:r>
          </a:p>
        </p:txBody>
      </p:sp>
      <p:sp>
        <p:nvSpPr>
          <p:cNvPr id="77" name="Oval 5"/>
          <p:cNvSpPr>
            <a:spLocks noChangeArrowheads="1"/>
          </p:cNvSpPr>
          <p:nvPr/>
        </p:nvSpPr>
        <p:spPr bwMode="auto">
          <a:xfrm>
            <a:off x="6944563" y="51143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0" name="Oval 8"/>
          <p:cNvSpPr>
            <a:spLocks noChangeArrowheads="1"/>
          </p:cNvSpPr>
          <p:nvPr/>
        </p:nvSpPr>
        <p:spPr bwMode="auto">
          <a:xfrm>
            <a:off x="8354263" y="44666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4" name="Oval 11"/>
          <p:cNvSpPr>
            <a:spLocks noChangeArrowheads="1"/>
          </p:cNvSpPr>
          <p:nvPr/>
        </p:nvSpPr>
        <p:spPr bwMode="auto">
          <a:xfrm>
            <a:off x="8582863" y="50000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5" name="Oval 12"/>
          <p:cNvSpPr>
            <a:spLocks noChangeArrowheads="1"/>
          </p:cNvSpPr>
          <p:nvPr/>
        </p:nvSpPr>
        <p:spPr bwMode="auto">
          <a:xfrm>
            <a:off x="8430463" y="56096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6" name="Oval 13"/>
          <p:cNvSpPr>
            <a:spLocks noChangeArrowheads="1"/>
          </p:cNvSpPr>
          <p:nvPr/>
        </p:nvSpPr>
        <p:spPr bwMode="auto">
          <a:xfrm>
            <a:off x="7439863" y="52286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7" name="Oval 14"/>
          <p:cNvSpPr>
            <a:spLocks noChangeArrowheads="1"/>
          </p:cNvSpPr>
          <p:nvPr/>
        </p:nvSpPr>
        <p:spPr bwMode="auto">
          <a:xfrm>
            <a:off x="7211263" y="55334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8" name="Oval 16"/>
          <p:cNvSpPr>
            <a:spLocks noChangeArrowheads="1"/>
          </p:cNvSpPr>
          <p:nvPr/>
        </p:nvSpPr>
        <p:spPr bwMode="auto">
          <a:xfrm>
            <a:off x="8668588" y="416183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89" name="Line 17"/>
          <p:cNvSpPr>
            <a:spLocks noChangeShapeType="1"/>
          </p:cNvSpPr>
          <p:nvPr/>
        </p:nvSpPr>
        <p:spPr bwMode="auto">
          <a:xfrm flipV="1">
            <a:off x="6601663" y="4171950"/>
            <a:ext cx="0" cy="1742486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3" name="Line 18"/>
          <p:cNvSpPr>
            <a:spLocks noChangeShapeType="1"/>
          </p:cNvSpPr>
          <p:nvPr/>
        </p:nvSpPr>
        <p:spPr bwMode="auto">
          <a:xfrm rot="5400000" flipH="1" flipV="1">
            <a:off x="7747675" y="4768424"/>
            <a:ext cx="0" cy="22920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4" name="Rectangle 20"/>
          <p:cNvSpPr>
            <a:spLocks noChangeArrowheads="1"/>
          </p:cNvSpPr>
          <p:nvPr/>
        </p:nvSpPr>
        <p:spPr bwMode="auto">
          <a:xfrm>
            <a:off x="7211263" y="4619036"/>
            <a:ext cx="1066800" cy="762000"/>
          </a:xfrm>
          <a:prstGeom prst="rect">
            <a:avLst/>
          </a:prstGeom>
          <a:solidFill>
            <a:schemeClr val="accent1">
              <a:alpha val="5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en-US"/>
          </a:p>
        </p:txBody>
      </p:sp>
      <p:grpSp>
        <p:nvGrpSpPr>
          <p:cNvPr id="105" name="Group 21"/>
          <p:cNvGrpSpPr>
            <a:grpSpLocks/>
          </p:cNvGrpSpPr>
          <p:nvPr/>
        </p:nvGrpSpPr>
        <p:grpSpPr bwMode="auto">
          <a:xfrm>
            <a:off x="7439863" y="5076236"/>
            <a:ext cx="457200" cy="228600"/>
            <a:chOff x="4560" y="3456"/>
            <a:chExt cx="288" cy="144"/>
          </a:xfrm>
        </p:grpSpPr>
        <p:sp>
          <p:nvSpPr>
            <p:cNvPr id="106" name="Oval 22"/>
            <p:cNvSpPr>
              <a:spLocks noChangeArrowheads="1"/>
            </p:cNvSpPr>
            <p:nvPr/>
          </p:nvSpPr>
          <p:spPr bwMode="auto">
            <a:xfrm>
              <a:off x="4800" y="3456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" name="Oval 24"/>
            <p:cNvSpPr>
              <a:spLocks noChangeArrowheads="1"/>
            </p:cNvSpPr>
            <p:nvPr/>
          </p:nvSpPr>
          <p:spPr bwMode="auto">
            <a:xfrm>
              <a:off x="4560" y="3552"/>
              <a:ext cx="48" cy="48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4" name="Oval 24"/>
          <p:cNvSpPr>
            <a:spLocks noChangeArrowheads="1"/>
          </p:cNvSpPr>
          <p:nvPr/>
        </p:nvSpPr>
        <p:spPr bwMode="auto">
          <a:xfrm>
            <a:off x="7055951" y="491506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5" name="Oval 24"/>
          <p:cNvSpPr>
            <a:spLocks noChangeArrowheads="1"/>
          </p:cNvSpPr>
          <p:nvPr/>
        </p:nvSpPr>
        <p:spPr bwMode="auto">
          <a:xfrm>
            <a:off x="7568823" y="4675736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18" name="Straight Connector 117"/>
          <p:cNvCxnSpPr/>
          <p:nvPr/>
        </p:nvCxnSpPr>
        <p:spPr bwMode="auto">
          <a:xfrm rot="16200000" flipV="1">
            <a:off x="7553284" y="4818182"/>
            <a:ext cx="359318" cy="1981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/>
          <p:cNvCxnSpPr>
            <a:endCxn id="114" idx="5"/>
          </p:cNvCxnSpPr>
          <p:nvPr/>
        </p:nvCxnSpPr>
        <p:spPr bwMode="auto">
          <a:xfrm rot="16200000" flipV="1">
            <a:off x="7156160" y="4944933"/>
            <a:ext cx="259694" cy="3300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Oval 24"/>
          <p:cNvSpPr>
            <a:spLocks noChangeArrowheads="1"/>
          </p:cNvSpPr>
          <p:nvPr/>
        </p:nvSpPr>
        <p:spPr bwMode="auto">
          <a:xfrm>
            <a:off x="7740259" y="5425108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" name="Oval 24"/>
          <p:cNvSpPr>
            <a:spLocks noChangeArrowheads="1"/>
          </p:cNvSpPr>
          <p:nvPr/>
        </p:nvSpPr>
        <p:spPr bwMode="auto">
          <a:xfrm>
            <a:off x="8345144" y="5082156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24" name="Straight Connector 123"/>
          <p:cNvCxnSpPr>
            <a:stCxn id="122" idx="7"/>
            <a:endCxn id="123" idx="3"/>
          </p:cNvCxnSpPr>
          <p:nvPr/>
        </p:nvCxnSpPr>
        <p:spPr bwMode="auto">
          <a:xfrm rot="5400000" flipH="1" flipV="1">
            <a:off x="7936266" y="5016231"/>
            <a:ext cx="289070" cy="5510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5" name="Straight Connector 124"/>
          <p:cNvCxnSpPr>
            <a:stCxn id="77" idx="5"/>
            <a:endCxn id="87" idx="0"/>
          </p:cNvCxnSpPr>
          <p:nvPr/>
        </p:nvCxnSpPr>
        <p:spPr bwMode="auto">
          <a:xfrm rot="16200000" flipH="1">
            <a:off x="6952454" y="5236526"/>
            <a:ext cx="354059" cy="23975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6" name="Straight Connector 125"/>
          <p:cNvCxnSpPr>
            <a:stCxn id="88" idx="3"/>
            <a:endCxn id="80" idx="7"/>
          </p:cNvCxnSpPr>
          <p:nvPr/>
        </p:nvCxnSpPr>
        <p:spPr bwMode="auto">
          <a:xfrm rot="5400000">
            <a:off x="8424067" y="4222115"/>
            <a:ext cx="250918" cy="26044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7" name="Straight Connector 126"/>
          <p:cNvCxnSpPr>
            <a:stCxn id="84" idx="4"/>
            <a:endCxn id="85" idx="0"/>
          </p:cNvCxnSpPr>
          <p:nvPr/>
        </p:nvCxnSpPr>
        <p:spPr bwMode="auto">
          <a:xfrm rot="5400000">
            <a:off x="8278063" y="5266736"/>
            <a:ext cx="533400" cy="152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1" name="Straight Connector 130"/>
          <p:cNvCxnSpPr/>
          <p:nvPr/>
        </p:nvCxnSpPr>
        <p:spPr bwMode="auto">
          <a:xfrm rot="16200000" flipH="1">
            <a:off x="6833902" y="4994778"/>
            <a:ext cx="762000" cy="4763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00B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1" name="Straight Connector 160"/>
          <p:cNvCxnSpPr/>
          <p:nvPr/>
        </p:nvCxnSpPr>
        <p:spPr bwMode="auto">
          <a:xfrm flipH="1">
            <a:off x="6553199" y="5362575"/>
            <a:ext cx="952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2" name="Straight Connector 161"/>
          <p:cNvCxnSpPr/>
          <p:nvPr/>
        </p:nvCxnSpPr>
        <p:spPr bwMode="auto">
          <a:xfrm flipH="1">
            <a:off x="6553199" y="4613275"/>
            <a:ext cx="95250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3" name="Rectangle 162"/>
          <p:cNvSpPr/>
          <p:nvPr/>
        </p:nvSpPr>
        <p:spPr>
          <a:xfrm>
            <a:off x="7068021" y="6063963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>
                <a:solidFill>
                  <a:srgbClr val="008000"/>
                </a:solidFill>
              </a:rPr>
              <a:t>q</a:t>
            </a:r>
            <a:r>
              <a:rPr lang="en-US" sz="2000" baseline="-25000" dirty="0" err="1">
                <a:solidFill>
                  <a:srgbClr val="008000"/>
                </a:solidFill>
              </a:rPr>
              <a:t>x</a:t>
            </a:r>
            <a:endParaRPr lang="en-US" sz="2000" dirty="0"/>
          </a:p>
        </p:txBody>
      </p:sp>
      <p:sp>
        <p:nvSpPr>
          <p:cNvPr id="164" name="Rectangle 163"/>
          <p:cNvSpPr/>
          <p:nvPr/>
        </p:nvSpPr>
        <p:spPr>
          <a:xfrm>
            <a:off x="6261571" y="5136863"/>
            <a:ext cx="397866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</a:rPr>
              <a:t>q</a:t>
            </a:r>
            <a:r>
              <a:rPr lang="en-US" sz="2000" baseline="-25000" dirty="0" err="1" smtClean="0">
                <a:solidFill>
                  <a:srgbClr val="008000"/>
                </a:solidFill>
              </a:rPr>
              <a:t>y</a:t>
            </a:r>
            <a:endParaRPr lang="en-US" sz="2000" dirty="0"/>
          </a:p>
        </p:txBody>
      </p:sp>
      <p:sp>
        <p:nvSpPr>
          <p:cNvPr id="165" name="Rectangle 164"/>
          <p:cNvSpPr/>
          <p:nvPr/>
        </p:nvSpPr>
        <p:spPr>
          <a:xfrm>
            <a:off x="6210771" y="4393913"/>
            <a:ext cx="48282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err="1" smtClean="0">
                <a:solidFill>
                  <a:srgbClr val="008000"/>
                </a:solidFill>
              </a:rPr>
              <a:t>q’</a:t>
            </a:r>
            <a:r>
              <a:rPr lang="en-US" sz="2000" baseline="-25000" dirty="0" err="1" smtClean="0">
                <a:solidFill>
                  <a:srgbClr val="008000"/>
                </a:solidFill>
              </a:rPr>
              <a:t>y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7656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CS 6463 AT: Computational Geometry</a:t>
            </a:r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Windowing</a:t>
            </a:r>
            <a:endParaRPr lang="en-US" dirty="0"/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419100" y="1146723"/>
            <a:ext cx="67029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Input:</a:t>
            </a:r>
            <a:r>
              <a:rPr lang="en-US" sz="2800" dirty="0"/>
              <a:t> </a:t>
            </a:r>
            <a:r>
              <a:rPr lang="en-US" sz="2800" dirty="0" smtClean="0"/>
              <a:t>A set </a:t>
            </a:r>
            <a:r>
              <a:rPr lang="en-US" sz="2800" i="1" dirty="0" smtClean="0">
                <a:solidFill>
                  <a:srgbClr val="008380"/>
                </a:solidFill>
              </a:rPr>
              <a:t>S</a:t>
            </a:r>
            <a:r>
              <a:rPr lang="en-US" sz="2800" dirty="0" smtClean="0"/>
              <a:t> of </a:t>
            </a:r>
            <a:r>
              <a:rPr lang="en-US" sz="2800" i="1" dirty="0" smtClean="0">
                <a:solidFill>
                  <a:srgbClr val="008A87"/>
                </a:solidFill>
              </a:rPr>
              <a:t>n</a:t>
            </a:r>
            <a:r>
              <a:rPr lang="en-US" sz="2800" dirty="0" smtClean="0"/>
              <a:t> line segments in the plane</a:t>
            </a:r>
          </a:p>
        </p:txBody>
      </p:sp>
      <p:sp>
        <p:nvSpPr>
          <p:cNvPr id="444420" name="Text Box 4"/>
          <p:cNvSpPr txBox="1">
            <a:spLocks noChangeArrowheads="1"/>
          </p:cNvSpPr>
          <p:nvPr/>
        </p:nvSpPr>
        <p:spPr bwMode="auto">
          <a:xfrm>
            <a:off x="419100" y="1762134"/>
            <a:ext cx="5482591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Query:</a:t>
            </a:r>
            <a:r>
              <a:rPr lang="en-US" sz="2800" dirty="0"/>
              <a:t> </a:t>
            </a:r>
            <a:r>
              <a:rPr lang="en-US" sz="2800" dirty="0" smtClean="0"/>
              <a:t>Report all segments in </a:t>
            </a:r>
            <a:r>
              <a:rPr lang="en-US" sz="2800" i="1" dirty="0" smtClean="0">
                <a:solidFill>
                  <a:srgbClr val="008380"/>
                </a:solidFill>
              </a:rPr>
              <a:t>S</a:t>
            </a:r>
            <a:r>
              <a:rPr lang="en-US" sz="2800" dirty="0" smtClean="0"/>
              <a:t> that</a:t>
            </a:r>
            <a:br>
              <a:rPr lang="en-US" sz="2800" dirty="0" smtClean="0"/>
            </a:br>
            <a:r>
              <a:rPr lang="en-US" sz="2800" dirty="0" smtClean="0"/>
              <a:t>intersect a given query window</a:t>
            </a:r>
            <a:endParaRPr lang="en-US" sz="2800" dirty="0"/>
          </a:p>
          <a:p>
            <a:pPr lvl="1">
              <a:buFontTx/>
              <a:buChar char="•"/>
            </a:pPr>
            <a:endParaRPr lang="en-US" sz="2800" dirty="0"/>
          </a:p>
        </p:txBody>
      </p:sp>
      <p:sp>
        <p:nvSpPr>
          <p:cNvPr id="444421" name="Oval 5"/>
          <p:cNvSpPr>
            <a:spLocks noChangeArrowheads="1"/>
          </p:cNvSpPr>
          <p:nvPr/>
        </p:nvSpPr>
        <p:spPr bwMode="auto">
          <a:xfrm>
            <a:off x="6763589" y="22377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3" name="Oval 7"/>
          <p:cNvSpPr>
            <a:spLocks noChangeArrowheads="1"/>
          </p:cNvSpPr>
          <p:nvPr/>
        </p:nvSpPr>
        <p:spPr bwMode="auto">
          <a:xfrm>
            <a:off x="7639889" y="19710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4" name="Oval 8"/>
          <p:cNvSpPr>
            <a:spLocks noChangeArrowheads="1"/>
          </p:cNvSpPr>
          <p:nvPr/>
        </p:nvSpPr>
        <p:spPr bwMode="auto">
          <a:xfrm>
            <a:off x="8173289" y="15900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6" name="Oval 10"/>
          <p:cNvSpPr>
            <a:spLocks noChangeArrowheads="1"/>
          </p:cNvSpPr>
          <p:nvPr/>
        </p:nvSpPr>
        <p:spPr bwMode="auto">
          <a:xfrm>
            <a:off x="7792289" y="21996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7" name="Oval 11"/>
          <p:cNvSpPr>
            <a:spLocks noChangeArrowheads="1"/>
          </p:cNvSpPr>
          <p:nvPr/>
        </p:nvSpPr>
        <p:spPr bwMode="auto">
          <a:xfrm>
            <a:off x="8401889" y="21234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8" name="Oval 12"/>
          <p:cNvSpPr>
            <a:spLocks noChangeArrowheads="1"/>
          </p:cNvSpPr>
          <p:nvPr/>
        </p:nvSpPr>
        <p:spPr bwMode="auto">
          <a:xfrm>
            <a:off x="8249489" y="27330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29" name="Oval 13"/>
          <p:cNvSpPr>
            <a:spLocks noChangeArrowheads="1"/>
          </p:cNvSpPr>
          <p:nvPr/>
        </p:nvSpPr>
        <p:spPr bwMode="auto">
          <a:xfrm>
            <a:off x="7258889" y="23520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0" name="Oval 14"/>
          <p:cNvSpPr>
            <a:spLocks noChangeArrowheads="1"/>
          </p:cNvSpPr>
          <p:nvPr/>
        </p:nvSpPr>
        <p:spPr bwMode="auto">
          <a:xfrm>
            <a:off x="7030289" y="26568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2" name="Oval 16"/>
          <p:cNvSpPr>
            <a:spLocks noChangeArrowheads="1"/>
          </p:cNvSpPr>
          <p:nvPr/>
        </p:nvSpPr>
        <p:spPr bwMode="auto">
          <a:xfrm>
            <a:off x="8487614" y="1285286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3" name="Line 17"/>
          <p:cNvSpPr>
            <a:spLocks noChangeShapeType="1"/>
          </p:cNvSpPr>
          <p:nvPr/>
        </p:nvSpPr>
        <p:spPr bwMode="auto">
          <a:xfrm flipV="1">
            <a:off x="6420689" y="2428286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44434" name="Line 18"/>
          <p:cNvSpPr>
            <a:spLocks noChangeShapeType="1"/>
          </p:cNvSpPr>
          <p:nvPr/>
        </p:nvSpPr>
        <p:spPr bwMode="auto">
          <a:xfrm rot="5400000" flipH="1" flipV="1">
            <a:off x="7566701" y="1891874"/>
            <a:ext cx="0" cy="2292024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7030289" y="1742486"/>
            <a:ext cx="1066800" cy="762000"/>
            <a:chOff x="4416" y="3168"/>
            <a:chExt cx="672" cy="480"/>
          </a:xfrm>
        </p:grpSpPr>
        <p:sp>
          <p:nvSpPr>
            <p:cNvPr id="444436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/>
            </a:p>
          </p:txBody>
        </p:sp>
        <p:grpSp>
          <p:nvGrpSpPr>
            <p:cNvPr id="3" name="Group 21"/>
            <p:cNvGrpSpPr>
              <a:grpSpLocks/>
            </p:cNvGrpSpPr>
            <p:nvPr/>
          </p:nvGrpSpPr>
          <p:grpSpPr bwMode="auto">
            <a:xfrm>
              <a:off x="4560" y="3456"/>
              <a:ext cx="288" cy="144"/>
              <a:chOff x="4560" y="3456"/>
              <a:chExt cx="288" cy="144"/>
            </a:xfrm>
          </p:grpSpPr>
          <p:sp>
            <p:nvSpPr>
              <p:cNvPr id="444438" name="Oval 22"/>
              <p:cNvSpPr>
                <a:spLocks noChangeArrowheads="1"/>
              </p:cNvSpPr>
              <p:nvPr/>
            </p:nvSpPr>
            <p:spPr bwMode="auto">
              <a:xfrm>
                <a:off x="4800" y="3456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4440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chemeClr val="hlink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6" name="Oval 24"/>
          <p:cNvSpPr>
            <a:spLocks noChangeArrowheads="1"/>
          </p:cNvSpPr>
          <p:nvPr/>
        </p:nvSpPr>
        <p:spPr bwMode="auto">
          <a:xfrm>
            <a:off x="6874977" y="2038510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Oval 24"/>
          <p:cNvSpPr>
            <a:spLocks noChangeArrowheads="1"/>
          </p:cNvSpPr>
          <p:nvPr/>
        </p:nvSpPr>
        <p:spPr bwMode="auto">
          <a:xfrm>
            <a:off x="7387849" y="1799186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6" name="Straight Connector 35"/>
          <p:cNvCxnSpPr/>
          <p:nvPr/>
        </p:nvCxnSpPr>
        <p:spPr bwMode="auto">
          <a:xfrm rot="16200000" flipV="1">
            <a:off x="7372310" y="1941632"/>
            <a:ext cx="359318" cy="198158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>
            <a:endCxn id="26" idx="5"/>
          </p:cNvCxnSpPr>
          <p:nvPr/>
        </p:nvCxnSpPr>
        <p:spPr bwMode="auto">
          <a:xfrm rot="16200000" flipV="1">
            <a:off x="6975186" y="2068383"/>
            <a:ext cx="259694" cy="33003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1" name="Oval 24"/>
          <p:cNvSpPr>
            <a:spLocks noChangeArrowheads="1"/>
          </p:cNvSpPr>
          <p:nvPr/>
        </p:nvSpPr>
        <p:spPr bwMode="auto">
          <a:xfrm>
            <a:off x="7559285" y="2548558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Oval 24"/>
          <p:cNvSpPr>
            <a:spLocks noChangeArrowheads="1"/>
          </p:cNvSpPr>
          <p:nvPr/>
        </p:nvSpPr>
        <p:spPr bwMode="auto">
          <a:xfrm>
            <a:off x="8164170" y="2205606"/>
            <a:ext cx="76200" cy="76200"/>
          </a:xfrm>
          <a:prstGeom prst="ellipse">
            <a:avLst/>
          </a:prstGeom>
          <a:solidFill>
            <a:schemeClr val="hlink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48" name="Straight Connector 47"/>
          <p:cNvCxnSpPr>
            <a:stCxn id="41" idx="7"/>
            <a:endCxn id="42" idx="3"/>
          </p:cNvCxnSpPr>
          <p:nvPr/>
        </p:nvCxnSpPr>
        <p:spPr bwMode="auto">
          <a:xfrm rot="5400000" flipH="1" flipV="1">
            <a:off x="7755292" y="2139681"/>
            <a:ext cx="289070" cy="55100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rgbClr val="C000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0" name="Straight Connector 49"/>
          <p:cNvCxnSpPr>
            <a:stCxn id="444421" idx="5"/>
            <a:endCxn id="444430" idx="0"/>
          </p:cNvCxnSpPr>
          <p:nvPr/>
        </p:nvCxnSpPr>
        <p:spPr bwMode="auto">
          <a:xfrm rot="16200000" flipH="1">
            <a:off x="6771480" y="2359976"/>
            <a:ext cx="354059" cy="239759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Straight Connector 53"/>
          <p:cNvCxnSpPr>
            <a:stCxn id="444432" idx="3"/>
            <a:endCxn id="444424" idx="7"/>
          </p:cNvCxnSpPr>
          <p:nvPr/>
        </p:nvCxnSpPr>
        <p:spPr bwMode="auto">
          <a:xfrm rot="5400000">
            <a:off x="8243093" y="1345565"/>
            <a:ext cx="250918" cy="260443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56" name="Straight Connector 55"/>
          <p:cNvCxnSpPr>
            <a:stCxn id="444427" idx="4"/>
            <a:endCxn id="444428" idx="0"/>
          </p:cNvCxnSpPr>
          <p:nvPr/>
        </p:nvCxnSpPr>
        <p:spPr bwMode="auto">
          <a:xfrm rot="5400000">
            <a:off x="8097089" y="2390186"/>
            <a:ext cx="533400" cy="15240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407598" y="3342934"/>
            <a:ext cx="7582525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 err="1" smtClean="0">
                <a:solidFill>
                  <a:schemeClr val="accent2"/>
                </a:solidFill>
              </a:rPr>
              <a:t>Subproblem</a:t>
            </a:r>
            <a:r>
              <a:rPr lang="en-US" sz="2800" b="1" dirty="0" smtClean="0">
                <a:solidFill>
                  <a:schemeClr val="accent2"/>
                </a:solidFill>
              </a:rPr>
              <a:t>:</a:t>
            </a:r>
            <a:r>
              <a:rPr lang="en-US" sz="2800" dirty="0" smtClean="0"/>
              <a:t> Process a set of intervals on the line</a:t>
            </a:r>
            <a:br>
              <a:rPr lang="en-US" sz="2800" dirty="0" smtClean="0"/>
            </a:br>
            <a:r>
              <a:rPr lang="en-US" sz="2800" dirty="0" smtClean="0"/>
              <a:t>into a data structure which supports queries of the</a:t>
            </a:r>
            <a:br>
              <a:rPr lang="en-US" sz="2800" dirty="0" smtClean="0"/>
            </a:br>
            <a:r>
              <a:rPr lang="en-US" sz="2800" dirty="0" smtClean="0"/>
              <a:t>type: Report all intervals that contain a query point.</a:t>
            </a:r>
            <a:br>
              <a:rPr lang="en-US" sz="2800" dirty="0" smtClean="0"/>
            </a:br>
            <a:endParaRPr lang="en-US" sz="2800" dirty="0" smtClean="0"/>
          </a:p>
          <a:p>
            <a:pPr marL="457200" indent="-457200">
              <a:buFont typeface="Symbol"/>
              <a:buChar char="Þ"/>
            </a:pPr>
            <a:r>
              <a:rPr lang="en-US" sz="2800" dirty="0" smtClean="0">
                <a:sym typeface="Symbol"/>
              </a:rPr>
              <a:t>Interval trees</a:t>
            </a:r>
          </a:p>
          <a:p>
            <a:pPr marL="457200" indent="-457200">
              <a:buFont typeface="Symbol"/>
              <a:buChar char="Þ"/>
            </a:pPr>
            <a:r>
              <a:rPr lang="en-US" sz="2800" dirty="0" smtClean="0">
                <a:sym typeface="Symbol"/>
              </a:rPr>
              <a:t>Segment trees</a:t>
            </a:r>
            <a:endParaRPr lang="en-US" sz="2800" dirty="0"/>
          </a:p>
          <a:p>
            <a:pPr lvl="1">
              <a:buFontTx/>
              <a:buChar char="•"/>
            </a:pPr>
            <a:endParaRPr lang="en-US" sz="2800" dirty="0"/>
          </a:p>
        </p:txBody>
      </p:sp>
      <p:sp>
        <p:nvSpPr>
          <p:cNvPr id="98" name="Oval 5"/>
          <p:cNvSpPr>
            <a:spLocks noChangeArrowheads="1"/>
          </p:cNvSpPr>
          <p:nvPr/>
        </p:nvSpPr>
        <p:spPr bwMode="auto">
          <a:xfrm>
            <a:off x="8192339" y="3195049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Oval 5"/>
          <p:cNvSpPr>
            <a:spLocks noChangeArrowheads="1"/>
          </p:cNvSpPr>
          <p:nvPr/>
        </p:nvSpPr>
        <p:spPr bwMode="auto">
          <a:xfrm>
            <a:off x="8501902" y="3199811"/>
            <a:ext cx="76200" cy="76200"/>
          </a:xfrm>
          <a:prstGeom prst="ellipse">
            <a:avLst/>
          </a:prstGeom>
          <a:solidFill>
            <a:schemeClr val="tx2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100" name="Straight Connector 99"/>
          <p:cNvCxnSpPr>
            <a:stCxn id="98" idx="6"/>
            <a:endCxn id="99" idx="2"/>
          </p:cNvCxnSpPr>
          <p:nvPr/>
        </p:nvCxnSpPr>
        <p:spPr bwMode="auto">
          <a:xfrm>
            <a:off x="8268539" y="3233149"/>
            <a:ext cx="233363" cy="4762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6" name="Straight Connector 115"/>
          <p:cNvCxnSpPr/>
          <p:nvPr/>
        </p:nvCxnSpPr>
        <p:spPr bwMode="auto">
          <a:xfrm rot="16200000" flipH="1">
            <a:off x="6652928" y="2118228"/>
            <a:ext cx="762000" cy="4763"/>
          </a:xfrm>
          <a:prstGeom prst="line">
            <a:avLst/>
          </a:prstGeom>
          <a:solidFill>
            <a:schemeClr val="accent1"/>
          </a:solidFill>
          <a:ln w="41275" cap="flat" cmpd="sng" algn="ctr">
            <a:solidFill>
              <a:srgbClr val="92D05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grpSp>
        <p:nvGrpSpPr>
          <p:cNvPr id="120" name="Group 119"/>
          <p:cNvGrpSpPr/>
          <p:nvPr/>
        </p:nvGrpSpPr>
        <p:grpSpPr>
          <a:xfrm>
            <a:off x="6777877" y="1361483"/>
            <a:ext cx="1752601" cy="2014540"/>
            <a:chOff x="7090105" y="2365073"/>
            <a:chExt cx="1752601" cy="2014540"/>
          </a:xfrm>
        </p:grpSpPr>
        <p:cxnSp>
          <p:nvCxnSpPr>
            <p:cNvPr id="60" name="Straight Connector 59"/>
            <p:cNvCxnSpPr/>
            <p:nvPr/>
          </p:nvCxnSpPr>
          <p:spPr bwMode="auto">
            <a:xfrm rot="16200000" flipH="1">
              <a:off x="6756131" y="3664468"/>
              <a:ext cx="730549" cy="1078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1" name="Straight Connector 60"/>
            <p:cNvCxnSpPr/>
            <p:nvPr/>
          </p:nvCxnSpPr>
          <p:spPr bwMode="auto">
            <a:xfrm rot="16200000" flipH="1">
              <a:off x="7199037" y="3846816"/>
              <a:ext cx="368601" cy="544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2" name="Straight Connector 61"/>
            <p:cNvCxnSpPr/>
            <p:nvPr/>
          </p:nvCxnSpPr>
          <p:spPr bwMode="auto">
            <a:xfrm rot="16200000" flipH="1">
              <a:off x="7312678" y="3728413"/>
              <a:ext cx="601963" cy="888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 bwMode="auto">
            <a:xfrm rot="16200000" flipH="1">
              <a:off x="7708906" y="3827485"/>
              <a:ext cx="406701" cy="6003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0" name="Straight Connector 69"/>
            <p:cNvCxnSpPr/>
            <p:nvPr/>
          </p:nvCxnSpPr>
          <p:spPr bwMode="auto">
            <a:xfrm rot="5400000">
              <a:off x="6760548" y="3570931"/>
              <a:ext cx="92581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1" name="Straight Connector 70"/>
            <p:cNvCxnSpPr/>
            <p:nvPr/>
          </p:nvCxnSpPr>
          <p:spPr bwMode="auto">
            <a:xfrm>
              <a:off x="7739590" y="2863853"/>
              <a:ext cx="8997" cy="1169985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2" name="Straight Connector 71"/>
            <p:cNvCxnSpPr/>
            <p:nvPr/>
          </p:nvCxnSpPr>
          <p:spPr bwMode="auto">
            <a:xfrm>
              <a:off x="7990218" y="3225803"/>
              <a:ext cx="0" cy="803271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3" name="Straight Connector 72"/>
            <p:cNvCxnSpPr/>
            <p:nvPr/>
          </p:nvCxnSpPr>
          <p:spPr bwMode="auto">
            <a:xfrm rot="5400000">
              <a:off x="7846397" y="3342331"/>
              <a:ext cx="1363964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74" name="Straight Connector 73"/>
            <p:cNvCxnSpPr/>
            <p:nvPr/>
          </p:nvCxnSpPr>
          <p:spPr bwMode="auto">
            <a:xfrm rot="5400000">
              <a:off x="8472666" y="3897162"/>
              <a:ext cx="273352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1" name="Straight Connector 80"/>
            <p:cNvCxnSpPr/>
            <p:nvPr/>
          </p:nvCxnSpPr>
          <p:spPr bwMode="auto">
            <a:xfrm rot="5400000">
              <a:off x="8329792" y="3587599"/>
              <a:ext cx="86390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82" name="Straight Connector 81"/>
            <p:cNvCxnSpPr/>
            <p:nvPr/>
          </p:nvCxnSpPr>
          <p:spPr bwMode="auto">
            <a:xfrm rot="5400000">
              <a:off x="8001180" y="3206599"/>
              <a:ext cx="1683051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0" name="Oval 5"/>
            <p:cNvSpPr>
              <a:spLocks noChangeArrowheads="1"/>
            </p:cNvSpPr>
            <p:nvPr/>
          </p:nvSpPr>
          <p:spPr bwMode="auto">
            <a:xfrm>
              <a:off x="7090105" y="4060526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" name="Oval 5"/>
            <p:cNvSpPr>
              <a:spLocks noChangeArrowheads="1"/>
            </p:cNvSpPr>
            <p:nvPr/>
          </p:nvSpPr>
          <p:spPr bwMode="auto">
            <a:xfrm>
              <a:off x="7356805" y="4065288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2" name="Straight Connector 91"/>
            <p:cNvCxnSpPr>
              <a:stCxn id="90" idx="6"/>
              <a:endCxn id="91" idx="2"/>
            </p:cNvCxnSpPr>
            <p:nvPr/>
          </p:nvCxnSpPr>
          <p:spPr bwMode="auto">
            <a:xfrm>
              <a:off x="7166305" y="4098626"/>
              <a:ext cx="190500" cy="47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95" name="Oval 5"/>
            <p:cNvSpPr>
              <a:spLocks noChangeArrowheads="1"/>
            </p:cNvSpPr>
            <p:nvPr/>
          </p:nvSpPr>
          <p:spPr bwMode="auto">
            <a:xfrm>
              <a:off x="7242505" y="4212926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" name="Oval 5"/>
            <p:cNvSpPr>
              <a:spLocks noChangeArrowheads="1"/>
            </p:cNvSpPr>
            <p:nvPr/>
          </p:nvSpPr>
          <p:spPr bwMode="auto">
            <a:xfrm>
              <a:off x="7590167" y="4217688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97" name="Straight Connector 96"/>
            <p:cNvCxnSpPr>
              <a:stCxn id="95" idx="6"/>
              <a:endCxn id="96" idx="2"/>
            </p:cNvCxnSpPr>
            <p:nvPr/>
          </p:nvCxnSpPr>
          <p:spPr bwMode="auto">
            <a:xfrm>
              <a:off x="7318705" y="4251026"/>
              <a:ext cx="271462" cy="47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1" name="Oval 5"/>
            <p:cNvSpPr>
              <a:spLocks noChangeArrowheads="1"/>
            </p:cNvSpPr>
            <p:nvPr/>
          </p:nvSpPr>
          <p:spPr bwMode="auto">
            <a:xfrm>
              <a:off x="8585530" y="4070051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" name="Oval 5"/>
            <p:cNvSpPr>
              <a:spLocks noChangeArrowheads="1"/>
            </p:cNvSpPr>
            <p:nvPr/>
          </p:nvSpPr>
          <p:spPr bwMode="auto">
            <a:xfrm>
              <a:off x="8742693" y="4074813"/>
              <a:ext cx="76200" cy="76200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3" name="Straight Connector 102"/>
            <p:cNvCxnSpPr>
              <a:stCxn id="101" idx="6"/>
            </p:cNvCxnSpPr>
            <p:nvPr/>
          </p:nvCxnSpPr>
          <p:spPr bwMode="auto">
            <a:xfrm>
              <a:off x="8661730" y="4108151"/>
              <a:ext cx="106033" cy="1887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07" name="Oval 5"/>
            <p:cNvSpPr>
              <a:spLocks noChangeArrowheads="1"/>
            </p:cNvSpPr>
            <p:nvPr/>
          </p:nvSpPr>
          <p:spPr bwMode="auto">
            <a:xfrm>
              <a:off x="7723517" y="4070051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" name="Oval 5"/>
            <p:cNvSpPr>
              <a:spLocks noChangeArrowheads="1"/>
            </p:cNvSpPr>
            <p:nvPr/>
          </p:nvSpPr>
          <p:spPr bwMode="auto">
            <a:xfrm>
              <a:off x="7971166" y="4074813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09" name="Straight Connector 108"/>
            <p:cNvCxnSpPr>
              <a:stCxn id="107" idx="6"/>
              <a:endCxn id="108" idx="2"/>
            </p:cNvCxnSpPr>
            <p:nvPr/>
          </p:nvCxnSpPr>
          <p:spPr bwMode="auto">
            <a:xfrm>
              <a:off x="7799717" y="4108151"/>
              <a:ext cx="171449" cy="47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1" name="Oval 5"/>
            <p:cNvSpPr>
              <a:spLocks noChangeArrowheads="1"/>
            </p:cNvSpPr>
            <p:nvPr/>
          </p:nvSpPr>
          <p:spPr bwMode="auto">
            <a:xfrm>
              <a:off x="7899730" y="4298651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" name="Oval 5"/>
            <p:cNvSpPr>
              <a:spLocks noChangeArrowheads="1"/>
            </p:cNvSpPr>
            <p:nvPr/>
          </p:nvSpPr>
          <p:spPr bwMode="auto">
            <a:xfrm>
              <a:off x="8499805" y="4303413"/>
              <a:ext cx="76200" cy="76200"/>
            </a:xfrm>
            <a:prstGeom prst="ellipse">
              <a:avLst/>
            </a:prstGeom>
            <a:solidFill>
              <a:srgbClr val="C00000"/>
            </a:solidFill>
            <a:ln w="9525">
              <a:solidFill>
                <a:srgbClr val="C0000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cxnSp>
          <p:nvCxnSpPr>
            <p:cNvPr id="113" name="Straight Connector 112"/>
            <p:cNvCxnSpPr>
              <a:stCxn id="111" idx="6"/>
              <a:endCxn id="112" idx="2"/>
            </p:cNvCxnSpPr>
            <p:nvPr/>
          </p:nvCxnSpPr>
          <p:spPr bwMode="auto">
            <a:xfrm>
              <a:off x="7975930" y="4336751"/>
              <a:ext cx="523875" cy="4762"/>
            </a:xfrm>
            <a:prstGeom prst="line">
              <a:avLst/>
            </a:prstGeom>
            <a:solidFill>
              <a:schemeClr val="accent1"/>
            </a:solidFill>
            <a:ln w="25400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17" name="Straight Connector 116"/>
            <p:cNvCxnSpPr/>
            <p:nvPr/>
          </p:nvCxnSpPr>
          <p:spPr bwMode="auto">
            <a:xfrm rot="5400000">
              <a:off x="6974861" y="3885255"/>
              <a:ext cx="76388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92D050"/>
              </a:solidFill>
              <a:prstDash val="sysDot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19" name="Oval 5"/>
            <p:cNvSpPr>
              <a:spLocks noChangeArrowheads="1"/>
            </p:cNvSpPr>
            <p:nvPr/>
          </p:nvSpPr>
          <p:spPr bwMode="auto">
            <a:xfrm>
              <a:off x="7332992" y="4212926"/>
              <a:ext cx="76200" cy="76200"/>
            </a:xfrm>
            <a:prstGeom prst="ellipse">
              <a:avLst/>
            </a:prstGeom>
            <a:solidFill>
              <a:srgbClr val="92D050"/>
            </a:solidFill>
            <a:ln w="9525">
              <a:solidFill>
                <a:srgbClr val="92D050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381247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" grpId="0"/>
      <p:bldP spid="98" grpId="0" animBg="1"/>
      <p:bldP spid="9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Interval Trees</a:t>
            </a:r>
            <a:endParaRPr lang="en-US" dirty="0"/>
          </a:p>
        </p:txBody>
      </p:sp>
      <p:sp>
        <p:nvSpPr>
          <p:cNvPr id="444419" name="Text Box 3"/>
          <p:cNvSpPr txBox="1">
            <a:spLocks noChangeArrowheads="1"/>
          </p:cNvSpPr>
          <p:nvPr/>
        </p:nvSpPr>
        <p:spPr bwMode="auto">
          <a:xfrm>
            <a:off x="419100" y="1447800"/>
            <a:ext cx="584852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chemeClr val="accent2"/>
                </a:solidFill>
              </a:rPr>
              <a:t>Input:</a:t>
            </a:r>
            <a:r>
              <a:rPr lang="en-US" sz="2800" dirty="0"/>
              <a:t> A set </a:t>
            </a:r>
            <a:r>
              <a:rPr lang="en-US" sz="2800" i="1" dirty="0">
                <a:solidFill>
                  <a:srgbClr val="008380"/>
                </a:solidFill>
              </a:rPr>
              <a:t>I</a:t>
            </a:r>
            <a:r>
              <a:rPr lang="en-US" sz="2800" dirty="0" smtClean="0"/>
              <a:t> </a:t>
            </a:r>
            <a:r>
              <a:rPr lang="en-US" sz="2800" dirty="0"/>
              <a:t>of </a:t>
            </a:r>
            <a:r>
              <a:rPr lang="en-US" sz="2800" i="1" dirty="0" smtClean="0">
                <a:solidFill>
                  <a:srgbClr val="008A87"/>
                </a:solidFill>
              </a:rPr>
              <a:t>n</a:t>
            </a:r>
            <a:r>
              <a:rPr lang="en-US" sz="2800" dirty="0" smtClean="0"/>
              <a:t> intervals on the line.</a:t>
            </a:r>
            <a:endParaRPr lang="en-US" sz="2800" dirty="0"/>
          </a:p>
        </p:txBody>
      </p:sp>
      <p:sp>
        <p:nvSpPr>
          <p:cNvPr id="444420" name="Text Box 4"/>
          <p:cNvSpPr txBox="1">
            <a:spLocks noChangeArrowheads="1"/>
          </p:cNvSpPr>
          <p:nvPr/>
        </p:nvSpPr>
        <p:spPr bwMode="auto">
          <a:xfrm>
            <a:off x="419100" y="2169855"/>
            <a:ext cx="8170763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</a:rPr>
              <a:t>Idea:</a:t>
            </a:r>
            <a:r>
              <a:rPr lang="en-US" sz="2800" dirty="0" smtClean="0"/>
              <a:t> Partition </a:t>
            </a:r>
            <a:r>
              <a:rPr lang="en-US" sz="2800" i="1" dirty="0" smtClean="0">
                <a:solidFill>
                  <a:srgbClr val="008380"/>
                </a:solidFill>
              </a:rPr>
              <a:t>I</a:t>
            </a:r>
            <a:r>
              <a:rPr lang="en-US" sz="2800" dirty="0" smtClean="0"/>
              <a:t> into </a:t>
            </a:r>
            <a:r>
              <a:rPr lang="en-US" sz="2800" i="1" dirty="0" err="1" smtClean="0">
                <a:solidFill>
                  <a:srgbClr val="008380"/>
                </a:solidFill>
              </a:rPr>
              <a:t>I</a:t>
            </a:r>
            <a:r>
              <a:rPr lang="en-US" sz="2800" baseline="-25000" dirty="0" err="1" smtClean="0">
                <a:solidFill>
                  <a:srgbClr val="008380"/>
                </a:solidFill>
              </a:rPr>
              <a:t>left</a:t>
            </a:r>
            <a:r>
              <a:rPr lang="en-US" sz="2800" dirty="0" smtClean="0">
                <a:solidFill>
                  <a:srgbClr val="008380"/>
                </a:solidFill>
                <a:sym typeface="Symbol"/>
              </a:rPr>
              <a:t></a:t>
            </a:r>
            <a:r>
              <a:rPr lang="en-US" sz="2800" i="1" dirty="0">
                <a:solidFill>
                  <a:srgbClr val="008380"/>
                </a:solidFill>
              </a:rPr>
              <a:t> </a:t>
            </a:r>
            <a:r>
              <a:rPr lang="en-US" sz="2800" i="1" dirty="0" err="1" smtClean="0">
                <a:solidFill>
                  <a:srgbClr val="008380"/>
                </a:solidFill>
              </a:rPr>
              <a:t>I</a:t>
            </a:r>
            <a:r>
              <a:rPr lang="en-US" sz="2800" baseline="-25000" dirty="0" err="1" smtClean="0">
                <a:solidFill>
                  <a:srgbClr val="008380"/>
                </a:solidFill>
              </a:rPr>
              <a:t>mid</a:t>
            </a:r>
            <a:r>
              <a:rPr lang="en-US" sz="2800" baseline="-25000" dirty="0" smtClean="0">
                <a:solidFill>
                  <a:srgbClr val="008380"/>
                </a:solidFill>
              </a:rPr>
              <a:t> </a:t>
            </a:r>
            <a:r>
              <a:rPr lang="en-US" sz="2800" dirty="0" smtClean="0">
                <a:solidFill>
                  <a:srgbClr val="008380"/>
                </a:solidFill>
                <a:sym typeface="Symbol"/>
              </a:rPr>
              <a:t> </a:t>
            </a:r>
            <a:r>
              <a:rPr lang="en-US" sz="2800" i="1" dirty="0" err="1" smtClean="0">
                <a:solidFill>
                  <a:srgbClr val="008380"/>
                </a:solidFill>
              </a:rPr>
              <a:t>I</a:t>
            </a:r>
            <a:r>
              <a:rPr lang="en-US" sz="2800" baseline="-25000" dirty="0" err="1" smtClean="0">
                <a:solidFill>
                  <a:srgbClr val="008380"/>
                </a:solidFill>
              </a:rPr>
              <a:t>right</a:t>
            </a:r>
            <a:r>
              <a:rPr lang="en-US" sz="2800" baseline="-25000" dirty="0" smtClean="0">
                <a:solidFill>
                  <a:srgbClr val="008380"/>
                </a:solidFill>
              </a:rPr>
              <a:t> </a:t>
            </a:r>
            <a:r>
              <a:rPr lang="en-US" sz="2800" dirty="0" smtClean="0"/>
              <a:t>where </a:t>
            </a:r>
            <a:r>
              <a:rPr lang="en-US" sz="2800" i="1" dirty="0" err="1" smtClean="0">
                <a:solidFill>
                  <a:srgbClr val="008380"/>
                </a:solidFill>
              </a:rPr>
              <a:t>x</a:t>
            </a:r>
            <a:r>
              <a:rPr lang="en-US" sz="2800" baseline="-25000" dirty="0" err="1" smtClean="0">
                <a:solidFill>
                  <a:srgbClr val="008380"/>
                </a:solidFill>
              </a:rPr>
              <a:t>mid</a:t>
            </a:r>
            <a:r>
              <a:rPr lang="en-US" sz="2800" dirty="0" smtClean="0"/>
              <a:t> is the median of the </a:t>
            </a:r>
            <a:r>
              <a:rPr lang="en-US" sz="2800" dirty="0" smtClean="0">
                <a:solidFill>
                  <a:srgbClr val="008380"/>
                </a:solidFill>
              </a:rPr>
              <a:t>2</a:t>
            </a:r>
            <a:r>
              <a:rPr lang="en-US" sz="2800" i="1" dirty="0" smtClean="0">
                <a:solidFill>
                  <a:srgbClr val="008380"/>
                </a:solidFill>
              </a:rPr>
              <a:t>n</a:t>
            </a:r>
            <a:r>
              <a:rPr lang="en-US" sz="2800" dirty="0" smtClean="0"/>
              <a:t> endpoints.</a:t>
            </a:r>
            <a:br>
              <a:rPr lang="en-US" sz="2800" dirty="0" smtClean="0"/>
            </a:br>
            <a:r>
              <a:rPr lang="en-US" sz="2800" dirty="0"/>
              <a:t>Store </a:t>
            </a:r>
            <a:r>
              <a:rPr lang="en-US" sz="2800" i="1" dirty="0" err="1" smtClean="0">
                <a:solidFill>
                  <a:srgbClr val="008380"/>
                </a:solidFill>
              </a:rPr>
              <a:t>I</a:t>
            </a:r>
            <a:r>
              <a:rPr lang="en-US" sz="2800" baseline="-25000" dirty="0" err="1" smtClean="0">
                <a:solidFill>
                  <a:srgbClr val="008380"/>
                </a:solidFill>
              </a:rPr>
              <a:t>mid</a:t>
            </a:r>
            <a:r>
              <a:rPr lang="en-US" sz="2800" dirty="0"/>
              <a:t> </a:t>
            </a:r>
            <a:r>
              <a:rPr lang="en-US" sz="2800" dirty="0" smtClean="0"/>
              <a:t>twice as two lists of intervals: </a:t>
            </a:r>
            <a:r>
              <a:rPr lang="en-US" sz="2800" i="1" dirty="0" err="1">
                <a:solidFill>
                  <a:srgbClr val="008380"/>
                </a:solidFill>
              </a:rPr>
              <a:t>L</a:t>
            </a:r>
            <a:r>
              <a:rPr lang="en-US" sz="2800" baseline="-25000" dirty="0" err="1" smtClean="0">
                <a:solidFill>
                  <a:srgbClr val="008380"/>
                </a:solidFill>
              </a:rPr>
              <a:t>left</a:t>
            </a:r>
            <a:r>
              <a:rPr lang="en-US" sz="2800" dirty="0" smtClean="0"/>
              <a:t> sorted by left endpoint and as </a:t>
            </a:r>
            <a:r>
              <a:rPr lang="en-US" sz="2800" i="1" dirty="0" err="1">
                <a:solidFill>
                  <a:srgbClr val="008380"/>
                </a:solidFill>
              </a:rPr>
              <a:t>L</a:t>
            </a:r>
            <a:r>
              <a:rPr lang="en-US" sz="2800" baseline="-25000" dirty="0" err="1" smtClean="0">
                <a:solidFill>
                  <a:srgbClr val="008380"/>
                </a:solidFill>
              </a:rPr>
              <a:t>right</a:t>
            </a:r>
            <a:r>
              <a:rPr lang="en-US" sz="2800" dirty="0" smtClean="0"/>
              <a:t> sorted by right endpoint. </a:t>
            </a:r>
            <a:endParaRPr lang="en-US" sz="2800" dirty="0"/>
          </a:p>
        </p:txBody>
      </p:sp>
      <p:sp>
        <p:nvSpPr>
          <p:cNvPr id="4" name="Rectangle 3"/>
          <p:cNvSpPr/>
          <p:nvPr/>
        </p:nvSpPr>
        <p:spPr>
          <a:xfrm>
            <a:off x="3961367" y="1955513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8380"/>
                </a:solidFill>
                <a:sym typeface="Symbol"/>
              </a:rPr>
              <a:t></a:t>
            </a:r>
            <a:endParaRPr lang="en-US" dirty="0">
              <a:solidFill>
                <a:srgbClr val="00838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875767" y="1926938"/>
            <a:ext cx="28725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solidFill>
                  <a:srgbClr val="008380"/>
                </a:solidFill>
                <a:sym typeface="Symbol"/>
              </a:rPr>
              <a:t></a:t>
            </a:r>
            <a:endParaRPr lang="en-US" dirty="0">
              <a:solidFill>
                <a:srgbClr val="008380"/>
              </a:solidFill>
            </a:endParaRPr>
          </a:p>
        </p:txBody>
      </p:sp>
      <p:sp>
        <p:nvSpPr>
          <p:cNvPr id="7" name="Rectangular Callout 6"/>
          <p:cNvSpPr/>
          <p:nvPr/>
        </p:nvSpPr>
        <p:spPr bwMode="auto">
          <a:xfrm>
            <a:off x="5305425" y="1952625"/>
            <a:ext cx="1228725" cy="266699"/>
          </a:xfrm>
          <a:prstGeom prst="wedgeRectCallout">
            <a:avLst>
              <a:gd name="adj1" fmla="val -62694"/>
              <a:gd name="adj2" fmla="val 76785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r>
              <a:rPr lang="en-US" sz="1600" dirty="0"/>
              <a:t>d</a:t>
            </a:r>
            <a:r>
              <a:rPr lang="en-US" sz="1600" dirty="0" smtClean="0"/>
              <a:t>isjoint union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2257"/>
          <a:stretch/>
        </p:blipFill>
        <p:spPr>
          <a:xfrm>
            <a:off x="1861185" y="3962400"/>
            <a:ext cx="2844166" cy="1976247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6793762" y="4003388"/>
            <a:ext cx="125906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dirty="0" err="1" smtClean="0">
                <a:solidFill>
                  <a:srgbClr val="008380"/>
                </a:solidFill>
              </a:rPr>
              <a:t>I</a:t>
            </a:r>
            <a:r>
              <a:rPr lang="en-US" sz="1600" baseline="-25000" dirty="0" err="1" smtClean="0">
                <a:solidFill>
                  <a:srgbClr val="008380"/>
                </a:solidFill>
              </a:rPr>
              <a:t>mid</a:t>
            </a:r>
            <a:r>
              <a:rPr lang="en-US" sz="1600" i="1" dirty="0" smtClean="0">
                <a:solidFill>
                  <a:srgbClr val="008380"/>
                </a:solidFill>
              </a:rPr>
              <a:t> </a:t>
            </a:r>
            <a:r>
              <a:rPr lang="en-US" sz="1600" dirty="0" smtClean="0"/>
              <a:t>stored as</a:t>
            </a:r>
            <a:br>
              <a:rPr lang="en-US" sz="1600" dirty="0" smtClean="0"/>
            </a:br>
            <a:r>
              <a:rPr lang="en-US" sz="1600" i="1" dirty="0" smtClean="0">
                <a:solidFill>
                  <a:srgbClr val="008380"/>
                </a:solidFill>
              </a:rPr>
              <a:t> </a:t>
            </a:r>
            <a:r>
              <a:rPr lang="en-US" sz="1600" i="1" dirty="0" err="1" smtClean="0">
                <a:solidFill>
                  <a:srgbClr val="008380"/>
                </a:solidFill>
              </a:rPr>
              <a:t>L</a:t>
            </a:r>
            <a:r>
              <a:rPr lang="en-US" sz="1600" baseline="-25000" dirty="0" err="1" smtClean="0">
                <a:solidFill>
                  <a:srgbClr val="008380"/>
                </a:solidFill>
              </a:rPr>
              <a:t>left</a:t>
            </a:r>
            <a:r>
              <a:rPr lang="en-US" sz="1600" i="1" dirty="0" smtClean="0">
                <a:solidFill>
                  <a:srgbClr val="008380"/>
                </a:solidFill>
              </a:rPr>
              <a:t> , </a:t>
            </a:r>
            <a:r>
              <a:rPr lang="en-US" sz="1600" i="1" dirty="0" err="1" smtClean="0">
                <a:solidFill>
                  <a:srgbClr val="008380"/>
                </a:solidFill>
              </a:rPr>
              <a:t>L</a:t>
            </a:r>
            <a:r>
              <a:rPr lang="en-US" sz="1600" baseline="-25000" dirty="0" err="1" smtClean="0">
                <a:solidFill>
                  <a:srgbClr val="008380"/>
                </a:solidFill>
              </a:rPr>
              <a:t>right</a:t>
            </a:r>
            <a:endParaRPr lang="en-US" sz="1600" dirty="0"/>
          </a:p>
        </p:txBody>
      </p:sp>
      <p:sp>
        <p:nvSpPr>
          <p:cNvPr id="10" name="Oval 9"/>
          <p:cNvSpPr/>
          <p:nvPr/>
        </p:nvSpPr>
        <p:spPr bwMode="auto">
          <a:xfrm>
            <a:off x="6638925" y="4010025"/>
            <a:ext cx="1352550" cy="590550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rtlCol="0" anchor="ctr"/>
          <a:lstStyle/>
          <a:p>
            <a:pPr algn="ctr"/>
            <a:endParaRPr lang="en-US" sz="1600" i="1" dirty="0" smtClean="0"/>
          </a:p>
        </p:txBody>
      </p:sp>
      <p:sp>
        <p:nvSpPr>
          <p:cNvPr id="11" name="Isosceles Triangle 10"/>
          <p:cNvSpPr/>
          <p:nvPr/>
        </p:nvSpPr>
        <p:spPr bwMode="auto">
          <a:xfrm>
            <a:off x="5857875" y="4838700"/>
            <a:ext cx="1295400" cy="1419225"/>
          </a:xfrm>
          <a:prstGeom prst="triangl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i="1" dirty="0" smtClean="0"/>
          </a:p>
        </p:txBody>
      </p:sp>
      <p:sp>
        <p:nvSpPr>
          <p:cNvPr id="35" name="Isosceles Triangle 34"/>
          <p:cNvSpPr/>
          <p:nvPr/>
        </p:nvSpPr>
        <p:spPr bwMode="auto">
          <a:xfrm>
            <a:off x="7410450" y="4848225"/>
            <a:ext cx="1295400" cy="1419225"/>
          </a:xfrm>
          <a:prstGeom prst="triangl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i="1" dirty="0" smtClean="0"/>
          </a:p>
        </p:txBody>
      </p:sp>
      <p:cxnSp>
        <p:nvCxnSpPr>
          <p:cNvPr id="13" name="Straight Connector 12"/>
          <p:cNvCxnSpPr>
            <a:stCxn id="10" idx="4"/>
            <a:endCxn id="11" idx="0"/>
          </p:cNvCxnSpPr>
          <p:nvPr/>
        </p:nvCxnSpPr>
        <p:spPr bwMode="auto">
          <a:xfrm flipH="1">
            <a:off x="6505575" y="4600575"/>
            <a:ext cx="809625" cy="2381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Straight Connector 14"/>
          <p:cNvCxnSpPr>
            <a:stCxn id="10" idx="4"/>
            <a:endCxn id="35" idx="0"/>
          </p:cNvCxnSpPr>
          <p:nvPr/>
        </p:nvCxnSpPr>
        <p:spPr bwMode="auto">
          <a:xfrm>
            <a:off x="7315200" y="4600575"/>
            <a:ext cx="742950" cy="24765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6" name="TextBox 15"/>
          <p:cNvSpPr txBox="1"/>
          <p:nvPr/>
        </p:nvSpPr>
        <p:spPr>
          <a:xfrm>
            <a:off x="6124575" y="5353050"/>
            <a:ext cx="8370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interval</a:t>
            </a:r>
            <a:br>
              <a:rPr lang="en-US" sz="1600" dirty="0" smtClean="0"/>
            </a:br>
            <a:r>
              <a:rPr lang="en-US" sz="1600" dirty="0" smtClean="0"/>
              <a:t> tree for</a:t>
            </a:r>
            <a:br>
              <a:rPr lang="en-US" sz="1600" dirty="0" smtClean="0"/>
            </a:br>
            <a:r>
              <a:rPr lang="en-US" sz="1600" i="1" dirty="0" err="1">
                <a:solidFill>
                  <a:srgbClr val="008380"/>
                </a:solidFill>
              </a:rPr>
              <a:t>I</a:t>
            </a:r>
            <a:r>
              <a:rPr lang="en-US" sz="1600" baseline="-25000" dirty="0" err="1">
                <a:solidFill>
                  <a:srgbClr val="008380"/>
                </a:solidFill>
              </a:rPr>
              <a:t>left</a:t>
            </a:r>
            <a:endParaRPr lang="en-US" sz="1600" dirty="0"/>
          </a:p>
        </p:txBody>
      </p:sp>
      <p:sp>
        <p:nvSpPr>
          <p:cNvPr id="41" name="TextBox 40"/>
          <p:cNvSpPr txBox="1"/>
          <p:nvPr/>
        </p:nvSpPr>
        <p:spPr>
          <a:xfrm>
            <a:off x="7696200" y="5381625"/>
            <a:ext cx="83708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/>
              <a:t>interval</a:t>
            </a:r>
            <a:br>
              <a:rPr lang="en-US" sz="1600" dirty="0" smtClean="0"/>
            </a:br>
            <a:r>
              <a:rPr lang="en-US" sz="1600" dirty="0" smtClean="0"/>
              <a:t> tree for</a:t>
            </a:r>
            <a:br>
              <a:rPr lang="en-US" sz="1600" dirty="0" smtClean="0"/>
            </a:br>
            <a:r>
              <a:rPr lang="en-US" sz="1600" i="1" dirty="0" err="1" smtClean="0">
                <a:solidFill>
                  <a:srgbClr val="008380"/>
                </a:solidFill>
              </a:rPr>
              <a:t>I</a:t>
            </a:r>
            <a:r>
              <a:rPr lang="en-US" sz="1600" baseline="-25000" dirty="0" err="1" smtClean="0">
                <a:solidFill>
                  <a:srgbClr val="008380"/>
                </a:solidFill>
              </a:rPr>
              <a:t>right</a:t>
            </a: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Interval Trees</a:t>
            </a:r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8300" y="1052229"/>
            <a:ext cx="5543549" cy="2943295"/>
          </a:xfrm>
          <a:prstGeom prst="rect">
            <a:avLst/>
          </a:prstGeom>
        </p:spPr>
      </p:pic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98073" y="3783642"/>
            <a:ext cx="846970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Lemma:</a:t>
            </a:r>
            <a:r>
              <a:rPr lang="en-US" sz="2400" dirty="0" smtClean="0"/>
              <a:t> An interval tree on a set of </a:t>
            </a:r>
            <a:r>
              <a:rPr lang="en-US" sz="2400" i="1" dirty="0" smtClean="0">
                <a:solidFill>
                  <a:srgbClr val="008380"/>
                </a:solidFill>
              </a:rPr>
              <a:t>n</a:t>
            </a:r>
            <a:r>
              <a:rPr lang="en-US" sz="2400" dirty="0" smtClean="0"/>
              <a:t> intervals uses </a:t>
            </a:r>
            <a:r>
              <a:rPr lang="en-US" sz="2400" dirty="0" smtClean="0">
                <a:solidFill>
                  <a:srgbClr val="008380"/>
                </a:solidFill>
              </a:rPr>
              <a:t>O(</a:t>
            </a:r>
            <a:r>
              <a:rPr lang="en-US" sz="2400" i="1" dirty="0" smtClean="0">
                <a:solidFill>
                  <a:srgbClr val="008380"/>
                </a:solidFill>
              </a:rPr>
              <a:t>n</a:t>
            </a:r>
            <a:r>
              <a:rPr lang="en-US" sz="2400" dirty="0" smtClean="0">
                <a:solidFill>
                  <a:srgbClr val="008380"/>
                </a:solidFill>
              </a:rPr>
              <a:t>) </a:t>
            </a:r>
            <a:r>
              <a:rPr lang="en-US" sz="2400" dirty="0" smtClean="0"/>
              <a:t>space and has height </a:t>
            </a:r>
            <a:r>
              <a:rPr lang="en-US" sz="2400" dirty="0" smtClean="0">
                <a:solidFill>
                  <a:srgbClr val="008380"/>
                </a:solidFill>
              </a:rPr>
              <a:t>O(log </a:t>
            </a:r>
            <a:r>
              <a:rPr lang="en-US" sz="2400" i="1" dirty="0" smtClean="0">
                <a:solidFill>
                  <a:srgbClr val="008380"/>
                </a:solidFill>
              </a:rPr>
              <a:t>n</a:t>
            </a:r>
            <a:r>
              <a:rPr lang="en-US" sz="2400" dirty="0" smtClean="0">
                <a:solidFill>
                  <a:srgbClr val="008380"/>
                </a:solidFill>
              </a:rPr>
              <a:t>)</a:t>
            </a:r>
            <a:r>
              <a:rPr lang="en-US" sz="2400" dirty="0" smtClean="0"/>
              <a:t>. It can be constructed recursively in </a:t>
            </a:r>
            <a:r>
              <a:rPr lang="en-US" sz="2400" dirty="0" smtClean="0">
                <a:solidFill>
                  <a:srgbClr val="008380"/>
                </a:solidFill>
              </a:rPr>
              <a:t>O(</a:t>
            </a:r>
            <a:r>
              <a:rPr lang="en-US" sz="2400" i="1" dirty="0" smtClean="0">
                <a:solidFill>
                  <a:srgbClr val="008380"/>
                </a:solidFill>
              </a:rPr>
              <a:t>n</a:t>
            </a:r>
            <a:r>
              <a:rPr lang="en-US" sz="2400" dirty="0" smtClean="0">
                <a:solidFill>
                  <a:srgbClr val="008380"/>
                </a:solidFill>
              </a:rPr>
              <a:t> log </a:t>
            </a:r>
            <a:r>
              <a:rPr lang="en-US" sz="2400" i="1" dirty="0">
                <a:solidFill>
                  <a:srgbClr val="008380"/>
                </a:solidFill>
              </a:rPr>
              <a:t>n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  <a:r>
              <a:rPr lang="en-US" sz="2400" dirty="0"/>
              <a:t>. </a:t>
            </a:r>
            <a:r>
              <a:rPr lang="en-US" sz="2400" dirty="0" smtClean="0"/>
              <a:t>time.</a:t>
            </a:r>
          </a:p>
          <a:p>
            <a:r>
              <a:rPr lang="en-US" sz="2400" b="1" dirty="0" smtClean="0"/>
              <a:t>Proof: </a:t>
            </a:r>
            <a:r>
              <a:rPr lang="en-US" sz="2400" dirty="0" smtClean="0"/>
              <a:t>Each interval is stored in a set </a:t>
            </a:r>
            <a:r>
              <a:rPr lang="en-US" sz="2400" i="1" dirty="0" err="1">
                <a:solidFill>
                  <a:srgbClr val="008380"/>
                </a:solidFill>
              </a:rPr>
              <a:t>I</a:t>
            </a:r>
            <a:r>
              <a:rPr lang="en-US" sz="2400" baseline="-25000" dirty="0" err="1">
                <a:solidFill>
                  <a:srgbClr val="008380"/>
                </a:solidFill>
              </a:rPr>
              <a:t>mid</a:t>
            </a:r>
            <a:r>
              <a:rPr lang="en-US" sz="2400" baseline="-25000" dirty="0">
                <a:solidFill>
                  <a:srgbClr val="008380"/>
                </a:solidFill>
              </a:rPr>
              <a:t> </a:t>
            </a:r>
            <a:r>
              <a:rPr lang="en-US" sz="2400" dirty="0" smtClean="0"/>
              <a:t>only once, hence </a:t>
            </a:r>
            <a:r>
              <a:rPr lang="en-US" sz="2400" dirty="0">
                <a:solidFill>
                  <a:srgbClr val="008380"/>
                </a:solidFill>
              </a:rPr>
              <a:t>O(</a:t>
            </a:r>
            <a:r>
              <a:rPr lang="en-US" sz="2400" i="1" dirty="0">
                <a:solidFill>
                  <a:srgbClr val="008380"/>
                </a:solidFill>
              </a:rPr>
              <a:t>n</a:t>
            </a:r>
            <a:r>
              <a:rPr lang="en-US" sz="2400" dirty="0">
                <a:solidFill>
                  <a:srgbClr val="008380"/>
                </a:solidFill>
              </a:rPr>
              <a:t>)</a:t>
            </a:r>
            <a:r>
              <a:rPr lang="en-US" sz="2400" dirty="0" smtClean="0"/>
              <a:t> space. In the worst case half the intervals are to the left and right of </a:t>
            </a:r>
            <a:r>
              <a:rPr lang="en-US" sz="2400" i="1" dirty="0" err="1">
                <a:solidFill>
                  <a:srgbClr val="008380"/>
                </a:solidFill>
              </a:rPr>
              <a:t>x</a:t>
            </a:r>
            <a:r>
              <a:rPr lang="en-US" sz="2400" baseline="-25000" dirty="0" err="1">
                <a:solidFill>
                  <a:srgbClr val="008380"/>
                </a:solidFill>
              </a:rPr>
              <a:t>mid</a:t>
            </a:r>
            <a:r>
              <a:rPr lang="en-US" sz="2400" dirty="0" smtClean="0"/>
              <a:t>, hence the height is </a:t>
            </a:r>
            <a:r>
              <a:rPr lang="en-US" sz="2400" dirty="0">
                <a:solidFill>
                  <a:srgbClr val="008380"/>
                </a:solidFill>
              </a:rPr>
              <a:t>O(log </a:t>
            </a:r>
            <a:r>
              <a:rPr lang="en-US" sz="2400" i="1" dirty="0">
                <a:solidFill>
                  <a:srgbClr val="008380"/>
                </a:solidFill>
              </a:rPr>
              <a:t>n</a:t>
            </a:r>
            <a:r>
              <a:rPr lang="en-US" sz="2400" dirty="0" smtClean="0">
                <a:solidFill>
                  <a:srgbClr val="008380"/>
                </a:solidFill>
              </a:rPr>
              <a:t>)</a:t>
            </a:r>
            <a:r>
              <a:rPr lang="en-US" sz="2400" dirty="0" smtClean="0"/>
              <a:t>. Constructing the (sorted) lists takes </a:t>
            </a:r>
            <a:r>
              <a:rPr lang="en-US" sz="2400" dirty="0" smtClean="0">
                <a:solidFill>
                  <a:srgbClr val="008380"/>
                </a:solidFill>
              </a:rPr>
              <a:t>O(</a:t>
            </a:r>
            <a:r>
              <a:rPr lang="en-US" sz="2400" i="1" dirty="0" smtClean="0">
                <a:solidFill>
                  <a:srgbClr val="008380"/>
                </a:solidFill>
              </a:rPr>
              <a:t>|I</a:t>
            </a:r>
            <a:r>
              <a:rPr lang="en-US" sz="2400" i="1" baseline="30000" dirty="0" smtClean="0">
                <a:solidFill>
                  <a:srgbClr val="008380"/>
                </a:solidFill>
              </a:rPr>
              <a:t>v</a:t>
            </a:r>
            <a:r>
              <a:rPr lang="en-US" sz="2400" i="1" dirty="0" smtClean="0">
                <a:solidFill>
                  <a:srgbClr val="008380"/>
                </a:solidFill>
              </a:rPr>
              <a:t>|</a:t>
            </a:r>
            <a:r>
              <a:rPr lang="en-US" sz="2400" dirty="0" smtClean="0">
                <a:solidFill>
                  <a:srgbClr val="008380"/>
                </a:solidFill>
              </a:rPr>
              <a:t> + |</a:t>
            </a:r>
            <a:r>
              <a:rPr lang="en-US" sz="2400" i="1" dirty="0" err="1" smtClean="0">
                <a:solidFill>
                  <a:srgbClr val="008380"/>
                </a:solidFill>
              </a:rPr>
              <a:t>I</a:t>
            </a:r>
            <a:r>
              <a:rPr lang="en-US" sz="2400" i="1" baseline="30000" dirty="0" err="1">
                <a:solidFill>
                  <a:srgbClr val="008380"/>
                </a:solidFill>
              </a:rPr>
              <a:t>v</a:t>
            </a:r>
            <a:r>
              <a:rPr lang="en-US" sz="2400" baseline="-25000" dirty="0" err="1" smtClean="0">
                <a:solidFill>
                  <a:srgbClr val="008380"/>
                </a:solidFill>
              </a:rPr>
              <a:t>mid</a:t>
            </a:r>
            <a:r>
              <a:rPr lang="en-US" sz="2400" dirty="0" smtClean="0">
                <a:solidFill>
                  <a:srgbClr val="008380"/>
                </a:solidFill>
              </a:rPr>
              <a:t>| log |</a:t>
            </a:r>
            <a:r>
              <a:rPr lang="en-US" sz="2400" i="1" dirty="0" err="1" smtClean="0">
                <a:solidFill>
                  <a:srgbClr val="008380"/>
                </a:solidFill>
              </a:rPr>
              <a:t>I</a:t>
            </a:r>
            <a:r>
              <a:rPr lang="en-US" sz="2400" i="1" baseline="30000" dirty="0" err="1">
                <a:solidFill>
                  <a:srgbClr val="008380"/>
                </a:solidFill>
              </a:rPr>
              <a:t>v</a:t>
            </a:r>
            <a:r>
              <a:rPr lang="en-US" sz="2400" baseline="-25000" dirty="0" err="1" smtClean="0">
                <a:solidFill>
                  <a:srgbClr val="008380"/>
                </a:solidFill>
              </a:rPr>
              <a:t>mid</a:t>
            </a:r>
            <a:r>
              <a:rPr lang="en-US" sz="2400" dirty="0" smtClean="0">
                <a:solidFill>
                  <a:srgbClr val="008380"/>
                </a:solidFill>
              </a:rPr>
              <a:t>|) </a:t>
            </a:r>
            <a:r>
              <a:rPr lang="en-US" sz="2400" dirty="0" smtClean="0"/>
              <a:t>time per vertex </a:t>
            </a:r>
            <a:r>
              <a:rPr lang="en-US" sz="2400" i="1" dirty="0" smtClean="0">
                <a:solidFill>
                  <a:srgbClr val="008380"/>
                </a:solidFill>
              </a:rPr>
              <a:t>v</a:t>
            </a:r>
            <a:r>
              <a:rPr lang="en-US" sz="2400" dirty="0" smtClean="0"/>
              <a:t>. </a:t>
            </a:r>
            <a:r>
              <a:rPr lang="en-US" sz="2400" baseline="-25000" dirty="0" smtClean="0">
                <a:solidFill>
                  <a:srgbClr val="008380"/>
                </a:solidFill>
              </a:rPr>
              <a:t> </a:t>
            </a:r>
            <a:endParaRPr lang="en-US" sz="2400" dirty="0"/>
          </a:p>
        </p:txBody>
      </p:sp>
      <p:sp>
        <p:nvSpPr>
          <p:cNvPr id="3" name="Rectangle 2"/>
          <p:cNvSpPr/>
          <p:nvPr/>
        </p:nvSpPr>
        <p:spPr bwMode="auto">
          <a:xfrm>
            <a:off x="7924800" y="6257925"/>
            <a:ext cx="200025" cy="200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i="1" dirty="0" smtClean="0"/>
          </a:p>
        </p:txBody>
      </p:sp>
    </p:spTree>
    <p:extLst>
      <p:ext uri="{BB962C8B-B14F-4D97-AF65-F5344CB8AC3E}">
        <p14:creationId xmlns:p14="http://schemas.microsoft.com/office/powerpoint/2010/main" val="2458207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CMPS 3130/6130 Computational Geometry</a:t>
            </a:r>
            <a:endParaRPr lang="en-US"/>
          </a:p>
        </p:txBody>
      </p:sp>
      <p:sp>
        <p:nvSpPr>
          <p:cNvPr id="444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Interval Tree Query</a:t>
            </a:r>
            <a:endParaRPr lang="en-US" dirty="0"/>
          </a:p>
        </p:txBody>
      </p:sp>
      <p:sp>
        <p:nvSpPr>
          <p:cNvPr id="19" name="Text Box 4"/>
          <p:cNvSpPr txBox="1">
            <a:spLocks noChangeArrowheads="1"/>
          </p:cNvSpPr>
          <p:nvPr/>
        </p:nvSpPr>
        <p:spPr bwMode="auto">
          <a:xfrm>
            <a:off x="398073" y="4212267"/>
            <a:ext cx="846970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</a:rPr>
              <a:t>Theorem:</a:t>
            </a:r>
            <a:r>
              <a:rPr lang="en-US" sz="2400" dirty="0" smtClean="0"/>
              <a:t> An interval tree on a set of </a:t>
            </a:r>
            <a:r>
              <a:rPr lang="en-US" sz="2400" i="1" dirty="0" smtClean="0">
                <a:solidFill>
                  <a:srgbClr val="008380"/>
                </a:solidFill>
              </a:rPr>
              <a:t>n</a:t>
            </a:r>
            <a:r>
              <a:rPr lang="en-US" sz="2400" dirty="0" smtClean="0"/>
              <a:t> intervals can be constructed in </a:t>
            </a:r>
            <a:r>
              <a:rPr lang="en-US" sz="2400" dirty="0">
                <a:solidFill>
                  <a:srgbClr val="008380"/>
                </a:solidFill>
              </a:rPr>
              <a:t>O(</a:t>
            </a:r>
            <a:r>
              <a:rPr lang="en-US" sz="2400" i="1" dirty="0">
                <a:solidFill>
                  <a:srgbClr val="008380"/>
                </a:solidFill>
              </a:rPr>
              <a:t>n</a:t>
            </a:r>
            <a:r>
              <a:rPr lang="en-US" sz="2400" dirty="0">
                <a:solidFill>
                  <a:srgbClr val="008380"/>
                </a:solidFill>
              </a:rPr>
              <a:t> log </a:t>
            </a:r>
            <a:r>
              <a:rPr lang="en-US" sz="2400" i="1" dirty="0" smtClean="0">
                <a:solidFill>
                  <a:srgbClr val="008380"/>
                </a:solidFill>
              </a:rPr>
              <a:t>n</a:t>
            </a:r>
            <a:r>
              <a:rPr lang="en-US" sz="2400" dirty="0" smtClean="0">
                <a:solidFill>
                  <a:srgbClr val="008380"/>
                </a:solidFill>
              </a:rPr>
              <a:t>) </a:t>
            </a:r>
            <a:r>
              <a:rPr lang="en-US" sz="2400" dirty="0" smtClean="0"/>
              <a:t>time and uses </a:t>
            </a:r>
            <a:r>
              <a:rPr lang="en-US" sz="2400" dirty="0" smtClean="0">
                <a:solidFill>
                  <a:srgbClr val="008380"/>
                </a:solidFill>
              </a:rPr>
              <a:t>O(</a:t>
            </a:r>
            <a:r>
              <a:rPr lang="en-US" sz="2400" i="1" dirty="0" smtClean="0">
                <a:solidFill>
                  <a:srgbClr val="008380"/>
                </a:solidFill>
              </a:rPr>
              <a:t>n</a:t>
            </a:r>
            <a:r>
              <a:rPr lang="en-US" sz="2400" dirty="0" smtClean="0">
                <a:solidFill>
                  <a:srgbClr val="008380"/>
                </a:solidFill>
              </a:rPr>
              <a:t>) </a:t>
            </a:r>
            <a:r>
              <a:rPr lang="en-US" sz="2400" dirty="0" smtClean="0"/>
              <a:t>space. All  intervals that contain a query point can be reported in </a:t>
            </a:r>
            <a:r>
              <a:rPr lang="en-US" sz="2400" dirty="0" smtClean="0">
                <a:solidFill>
                  <a:srgbClr val="008380"/>
                </a:solidFill>
              </a:rPr>
              <a:t>O(log </a:t>
            </a:r>
            <a:r>
              <a:rPr lang="en-US" sz="2400" i="1" dirty="0" smtClean="0">
                <a:solidFill>
                  <a:srgbClr val="008380"/>
                </a:solidFill>
              </a:rPr>
              <a:t>n + k</a:t>
            </a:r>
            <a:r>
              <a:rPr lang="en-US" sz="2400" dirty="0" smtClean="0">
                <a:solidFill>
                  <a:srgbClr val="008380"/>
                </a:solidFill>
              </a:rPr>
              <a:t>)  </a:t>
            </a:r>
            <a:r>
              <a:rPr lang="en-US" sz="2400" dirty="0" smtClean="0"/>
              <a:t>time, where </a:t>
            </a:r>
            <a:r>
              <a:rPr lang="en-US" sz="2400" i="1" dirty="0" smtClean="0">
                <a:solidFill>
                  <a:srgbClr val="008380"/>
                </a:solidFill>
              </a:rPr>
              <a:t>k</a:t>
            </a:r>
            <a:r>
              <a:rPr lang="en-US" sz="2400" dirty="0" smtClean="0">
                <a:solidFill>
                  <a:srgbClr val="008380"/>
                </a:solidFill>
              </a:rPr>
              <a:t> =</a:t>
            </a:r>
            <a:r>
              <a:rPr lang="en-US" sz="2400" dirty="0" smtClean="0"/>
              <a:t> #reported intervals. </a:t>
            </a:r>
            <a:br>
              <a:rPr lang="en-US" sz="2400" dirty="0" smtClean="0"/>
            </a:br>
            <a:r>
              <a:rPr lang="en-US" sz="2400" b="1" dirty="0" smtClean="0"/>
              <a:t>Proof: </a:t>
            </a:r>
            <a:r>
              <a:rPr lang="en-US" sz="2400" dirty="0" smtClean="0"/>
              <a:t>We spend </a:t>
            </a:r>
            <a:r>
              <a:rPr lang="en-US" sz="2400" dirty="0" smtClean="0">
                <a:solidFill>
                  <a:srgbClr val="008380"/>
                </a:solidFill>
              </a:rPr>
              <a:t>O(1+</a:t>
            </a:r>
            <a:r>
              <a:rPr lang="en-US" sz="2400" i="1" dirty="0" smtClean="0">
                <a:solidFill>
                  <a:srgbClr val="008380"/>
                </a:solidFill>
              </a:rPr>
              <a:t>k</a:t>
            </a:r>
            <a:r>
              <a:rPr lang="en-US" sz="2400" i="1" baseline="-25000" dirty="0" smtClean="0">
                <a:solidFill>
                  <a:srgbClr val="008380"/>
                </a:solidFill>
              </a:rPr>
              <a:t>v</a:t>
            </a:r>
            <a:r>
              <a:rPr lang="en-US" sz="2400" dirty="0" smtClean="0">
                <a:solidFill>
                  <a:srgbClr val="008380"/>
                </a:solidFill>
              </a:rPr>
              <a:t>)</a:t>
            </a:r>
            <a:r>
              <a:rPr lang="en-US" sz="2400" dirty="0" smtClean="0"/>
              <a:t> time at vertex </a:t>
            </a:r>
            <a:r>
              <a:rPr lang="en-US" sz="2400" i="1" dirty="0" smtClean="0">
                <a:solidFill>
                  <a:srgbClr val="008380"/>
                </a:solidFill>
              </a:rPr>
              <a:t>v</a:t>
            </a:r>
            <a:r>
              <a:rPr lang="en-US" sz="2400" dirty="0" smtClean="0"/>
              <a:t>, where </a:t>
            </a:r>
            <a:r>
              <a:rPr lang="en-US" sz="2400" i="1" dirty="0" err="1">
                <a:solidFill>
                  <a:srgbClr val="008380"/>
                </a:solidFill>
              </a:rPr>
              <a:t>k</a:t>
            </a:r>
            <a:r>
              <a:rPr lang="en-US" sz="2400" i="1" baseline="-25000" dirty="0" err="1">
                <a:solidFill>
                  <a:srgbClr val="008380"/>
                </a:solidFill>
              </a:rPr>
              <a:t>v</a:t>
            </a:r>
            <a:r>
              <a:rPr lang="en-US" sz="2400" dirty="0" smtClean="0"/>
              <a:t> = #intervals reported at </a:t>
            </a:r>
            <a:r>
              <a:rPr lang="en-US" sz="2400" i="1" dirty="0" smtClean="0">
                <a:solidFill>
                  <a:srgbClr val="008380"/>
                </a:solidFill>
              </a:rPr>
              <a:t>v</a:t>
            </a:r>
            <a:r>
              <a:rPr lang="en-US" sz="2400" dirty="0" smtClean="0"/>
              <a:t>. We visit at most </a:t>
            </a:r>
            <a:r>
              <a:rPr lang="en-US" sz="2400" dirty="0" smtClean="0">
                <a:solidFill>
                  <a:srgbClr val="008380"/>
                </a:solidFill>
              </a:rPr>
              <a:t>1</a:t>
            </a:r>
            <a:r>
              <a:rPr lang="en-US" sz="2400" dirty="0" smtClean="0"/>
              <a:t> node at any depth.</a:t>
            </a:r>
            <a:endParaRPr lang="en-US" sz="24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139" y="1133475"/>
            <a:ext cx="6416685" cy="3183636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 bwMode="auto">
          <a:xfrm>
            <a:off x="7924800" y="6257925"/>
            <a:ext cx="200025" cy="200025"/>
          </a:xfrm>
          <a:prstGeom prst="rect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rot="0" spcFirstLastPara="0" vertOverflow="overflow" horzOverflow="overflow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600" i="1" dirty="0" smtClean="0"/>
          </a:p>
        </p:txBody>
      </p:sp>
    </p:spTree>
    <p:extLst>
      <p:ext uri="{BB962C8B-B14F-4D97-AF65-F5344CB8AC3E}">
        <p14:creationId xmlns:p14="http://schemas.microsoft.com/office/powerpoint/2010/main" val="3851806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759972"/>
            <a:ext cx="8575539" cy="471702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57289" y="4343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05126" y="3576634"/>
            <a:ext cx="609600" cy="409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81274" y="4700584"/>
            <a:ext cx="609600" cy="419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48116" y="3971926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1758" y="3845721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08612" y="4714879"/>
            <a:ext cx="53015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684940" y="4714879"/>
            <a:ext cx="725509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23034" y="3576634"/>
            <a:ext cx="68741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75434" y="3449634"/>
            <a:ext cx="343708" cy="31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66914" y="3067050"/>
            <a:ext cx="343708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4510" y="2978149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88973" y="4222748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28623" y="41232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561973" y="42375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/>
          <p:cNvSpPr/>
          <p:nvPr/>
        </p:nvSpPr>
        <p:spPr>
          <a:xfrm>
            <a:off x="0" y="5086351"/>
            <a:ext cx="8651739" cy="33146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76200" y="1813560"/>
            <a:ext cx="8382000" cy="2956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/>
          </a:p>
        </p:txBody>
      </p:sp>
      <p:sp>
        <p:nvSpPr>
          <p:cNvPr id="21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Segment Trees</a:t>
            </a:r>
            <a:endParaRPr lang="en-US" kern="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12959" y="1371600"/>
                <a:ext cx="7705493" cy="36933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600" dirty="0" smtClean="0"/>
                  <a:t>Let </a:t>
                </a:r>
                <a:r>
                  <a:rPr lang="en-US" sz="2600" i="1" dirty="0" smtClean="0">
                    <a:solidFill>
                      <a:srgbClr val="008380"/>
                    </a:solidFill>
                  </a:rPr>
                  <a:t>I=</a:t>
                </a:r>
                <a:r>
                  <a:rPr lang="en-US" sz="2600" dirty="0" smtClean="0">
                    <a:solidFill>
                      <a:srgbClr val="008380"/>
                    </a:solidFill>
                  </a:rPr>
                  <a:t>{</a:t>
                </a:r>
                <a:r>
                  <a:rPr lang="en-US" sz="2600" i="1" dirty="0" smtClean="0">
                    <a:solidFill>
                      <a:srgbClr val="008380"/>
                    </a:solidFill>
                  </a:rPr>
                  <a:t>s</a:t>
                </a:r>
                <a:r>
                  <a:rPr lang="en-US" sz="2600" i="1" baseline="-25000" dirty="0" smtClean="0">
                    <a:solidFill>
                      <a:srgbClr val="008380"/>
                    </a:solidFill>
                  </a:rPr>
                  <a:t>1</a:t>
                </a:r>
                <a:r>
                  <a:rPr lang="en-US" sz="2600" i="1" dirty="0" smtClean="0">
                    <a:solidFill>
                      <a:srgbClr val="008380"/>
                    </a:solidFill>
                  </a:rPr>
                  <a:t>,…,</a:t>
                </a:r>
                <a:r>
                  <a:rPr lang="en-US" sz="2600" i="1" dirty="0" err="1" smtClean="0">
                    <a:solidFill>
                      <a:srgbClr val="008380"/>
                    </a:solidFill>
                  </a:rPr>
                  <a:t>s</a:t>
                </a:r>
                <a:r>
                  <a:rPr lang="en-US" sz="2600" i="1" baseline="-25000" dirty="0" err="1" smtClean="0">
                    <a:solidFill>
                      <a:srgbClr val="008380"/>
                    </a:solidFill>
                  </a:rPr>
                  <a:t>n</a:t>
                </a:r>
                <a:r>
                  <a:rPr lang="en-US" sz="2600" dirty="0" smtClean="0">
                    <a:solidFill>
                      <a:srgbClr val="008380"/>
                    </a:solidFill>
                  </a:rPr>
                  <a:t>}</a:t>
                </a:r>
                <a:r>
                  <a:rPr lang="en-US" sz="2600" i="1" dirty="0" smtClean="0">
                    <a:solidFill>
                      <a:srgbClr val="008380"/>
                    </a:solidFill>
                  </a:rPr>
                  <a:t> </a:t>
                </a:r>
                <a:r>
                  <a:rPr lang="en-US" sz="2600" dirty="0" smtClean="0"/>
                  <a:t> be a set of </a:t>
                </a:r>
                <a:r>
                  <a:rPr lang="en-US" sz="2600" i="1" dirty="0" smtClean="0">
                    <a:solidFill>
                      <a:srgbClr val="008380"/>
                    </a:solidFill>
                  </a:rPr>
                  <a:t>n</a:t>
                </a:r>
                <a:r>
                  <a:rPr lang="en-US" sz="2600" dirty="0" smtClean="0"/>
                  <a:t> intervals (segments), and let </a:t>
                </a:r>
                <a:r>
                  <a:rPr lang="en-US" sz="2600" i="1" dirty="0" smtClean="0">
                    <a:solidFill>
                      <a:srgbClr val="008380"/>
                    </a:solidFill>
                  </a:rPr>
                  <a:t>p</a:t>
                </a:r>
                <a:r>
                  <a:rPr lang="en-US" sz="2600" baseline="-25000" dirty="0" smtClean="0">
                    <a:solidFill>
                      <a:srgbClr val="008380"/>
                    </a:solidFill>
                  </a:rPr>
                  <a:t>1</a:t>
                </a:r>
                <a:r>
                  <a:rPr lang="en-US" sz="2600" i="1" dirty="0" smtClean="0">
                    <a:solidFill>
                      <a:srgbClr val="008380"/>
                    </a:solidFill>
                  </a:rPr>
                  <a:t>, p</a:t>
                </a:r>
                <a:r>
                  <a:rPr lang="en-US" sz="2600" baseline="-25000" dirty="0" smtClean="0">
                    <a:solidFill>
                      <a:srgbClr val="008380"/>
                    </a:solidFill>
                  </a:rPr>
                  <a:t>2</a:t>
                </a:r>
                <a:r>
                  <a:rPr lang="en-US" sz="2600" i="1" dirty="0" smtClean="0">
                    <a:solidFill>
                      <a:srgbClr val="008380"/>
                    </a:solidFill>
                  </a:rPr>
                  <a:t>, …,p</a:t>
                </a:r>
                <a:r>
                  <a:rPr lang="en-US" sz="2600" baseline="-25000" dirty="0" smtClean="0">
                    <a:solidFill>
                      <a:srgbClr val="008380"/>
                    </a:solidFill>
                  </a:rPr>
                  <a:t>m</a:t>
                </a:r>
                <a:r>
                  <a:rPr lang="en-US" sz="2600" i="1" dirty="0" smtClean="0">
                    <a:solidFill>
                      <a:srgbClr val="008380"/>
                    </a:solidFill>
                  </a:rPr>
                  <a:t> </a:t>
                </a:r>
                <a:r>
                  <a:rPr lang="en-US" sz="2600" dirty="0" smtClean="0"/>
                  <a:t>be the sorted list of distinct interval endpoints of </a:t>
                </a:r>
                <a:r>
                  <a:rPr lang="en-US" sz="2600" i="1" dirty="0" smtClean="0">
                    <a:solidFill>
                      <a:srgbClr val="008380"/>
                    </a:solidFill>
                  </a:rPr>
                  <a:t>I</a:t>
                </a:r>
                <a:r>
                  <a:rPr lang="en-US" sz="2600" dirty="0" smtClean="0"/>
                  <a:t>.</a:t>
                </a: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600" dirty="0" smtClean="0"/>
                  <a:t>Partition the real line into </a:t>
                </a:r>
                <a:r>
                  <a:rPr lang="en-US" sz="2600" dirty="0" smtClean="0">
                    <a:solidFill>
                      <a:srgbClr val="B036A7"/>
                    </a:solidFill>
                  </a:rPr>
                  <a:t>elementary intervals</a:t>
                </a:r>
                <a:r>
                  <a:rPr lang="en-US" sz="2600" dirty="0" smtClean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−∞,</m:t>
                          </m:r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600" b="0" i="1" smtClean="0">
                          <a:solidFill>
                            <a:srgbClr val="008380"/>
                          </a:solidFill>
                          <a:latin typeface="Cambria Math"/>
                        </a:rPr>
                        <m:t>,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</m:d>
                      <m:r>
                        <a:rPr lang="en-US" sz="2600" b="0" i="1" smtClean="0">
                          <a:solidFill>
                            <a:srgbClr val="008380"/>
                          </a:solidFill>
                          <a:latin typeface="Cambria Math"/>
                        </a:rPr>
                        <m:t>,</m:t>
                      </m:r>
                      <m:d>
                        <m:dPr>
                          <m:ctrlP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d>
                      <m:r>
                        <a:rPr lang="en-US" sz="2600" b="0" i="1" smtClean="0">
                          <a:solidFill>
                            <a:srgbClr val="008380"/>
                          </a:solidFill>
                          <a:latin typeface="Cambria Math"/>
                        </a:rPr>
                        <m:t>,…,</m:t>
                      </m:r>
                      <m:d>
                        <m:dPr>
                          <m:ctrlP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𝑚</m:t>
                              </m:r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−1</m:t>
                              </m:r>
                            </m:sub>
                          </m:sSub>
                          <m: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e>
                      </m:d>
                      <m:r>
                        <a:rPr lang="en-US" sz="2600" b="0" i="1" smtClean="0">
                          <a:solidFill>
                            <a:srgbClr val="008380"/>
                          </a:solidFill>
                          <a:latin typeface="Cambria Math"/>
                        </a:rPr>
                        <m:t>,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</m:e>
                      </m:d>
                      <m:r>
                        <a:rPr lang="en-US" sz="2600" b="0" i="1" smtClean="0">
                          <a:solidFill>
                            <a:srgbClr val="008380"/>
                          </a:solidFill>
                          <a:latin typeface="Cambria Math"/>
                        </a:rPr>
                        <m:t>,</m:t>
                      </m:r>
                      <m:d>
                        <m:dPr>
                          <m:ctrlP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𝑝</m:t>
                              </m:r>
                            </m:e>
                            <m:sub>
                              <m:r>
                                <a:rPr lang="en-US" sz="2600" b="0" i="1" smtClean="0">
                                  <a:solidFill>
                                    <a:srgbClr val="008380"/>
                                  </a:solidFill>
                                  <a:latin typeface="Cambria Math"/>
                                </a:rPr>
                                <m:t>𝑚</m:t>
                              </m:r>
                            </m:sub>
                          </m:sSub>
                          <m:r>
                            <a:rPr lang="en-US" sz="2600" b="0" i="1" smtClean="0">
                              <a:solidFill>
                                <a:srgbClr val="008380"/>
                              </a:solidFill>
                              <a:latin typeface="Cambria Math"/>
                            </a:rPr>
                            <m:t>,∞</m:t>
                          </m:r>
                        </m:e>
                      </m:d>
                    </m:oMath>
                  </m:oMathPara>
                </a14:m>
                <a:endParaRPr lang="en-US" sz="2600" b="0" dirty="0" smtClean="0">
                  <a:solidFill>
                    <a:srgbClr val="008380"/>
                  </a:solidFill>
                </a:endParaRPr>
              </a:p>
              <a:p>
                <a:pPr marL="457200" indent="-457200">
                  <a:buFont typeface="Arial" panose="020B0604020202020204" pitchFamily="34" charset="0"/>
                  <a:buChar char="•"/>
                </a:pPr>
                <a:r>
                  <a:rPr lang="en-US" sz="2600" dirty="0" smtClean="0"/>
                  <a:t>Construct a balanced binary search tree T with leaves corresponding to the elementary intervals</a:t>
                </a:r>
              </a:p>
              <a:p>
                <a:endParaRPr lang="en-US" sz="2600" dirty="0" smtClean="0"/>
              </a:p>
              <a:p>
                <a:endParaRPr lang="en-US" sz="26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959" y="1371600"/>
                <a:ext cx="7705493" cy="3693319"/>
              </a:xfrm>
              <a:prstGeom prst="rect">
                <a:avLst/>
              </a:prstGeom>
              <a:blipFill rotWithShape="1">
                <a:blip r:embed="rId3"/>
                <a:stretch>
                  <a:fillRect l="-1187" t="-1485" r="-64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885522" y="610283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1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089746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2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937240" y="609911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3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119268" y="61102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4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6122878" y="6087967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5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6602381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6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7427570" y="609911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7</a:t>
            </a:r>
            <a:endParaRPr lang="en-US" sz="1800" dirty="0">
              <a:solidFill>
                <a:srgbClr val="0083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06306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animBg="1"/>
      <p:bldP spid="2" grpId="0" uiExpand="1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759972"/>
            <a:ext cx="8575539" cy="471702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57289" y="4343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05126" y="3576634"/>
            <a:ext cx="609600" cy="409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81274" y="4700584"/>
            <a:ext cx="609600" cy="419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48116" y="3971926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1758" y="3845721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08612" y="4714879"/>
            <a:ext cx="53015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684940" y="4714879"/>
            <a:ext cx="725509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23034" y="3576634"/>
            <a:ext cx="68741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75434" y="3449634"/>
            <a:ext cx="343708" cy="31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66914" y="3067050"/>
            <a:ext cx="343708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4510" y="2978149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88973" y="4222748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28623" y="41232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561973" y="42375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243840" y="1169578"/>
            <a:ext cx="8329524" cy="8925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err="1" smtClean="0">
                <a:solidFill>
                  <a:srgbClr val="008380"/>
                </a:solidFill>
              </a:rPr>
              <a:t>Int</a:t>
            </a:r>
            <a:r>
              <a:rPr lang="en-US" sz="2600" dirty="0" smtClean="0">
                <a:solidFill>
                  <a:srgbClr val="008380"/>
                </a:solidFill>
              </a:rPr>
              <a:t>(</a:t>
            </a:r>
            <a:r>
              <a:rPr lang="en-US" sz="2600" dirty="0" smtClean="0">
                <a:solidFill>
                  <a:srgbClr val="008380"/>
                </a:solidFill>
                <a:latin typeface="Symbol" panose="05050102010706020507" pitchFamily="18" charset="2"/>
              </a:rPr>
              <a:t>m</a:t>
            </a:r>
            <a:r>
              <a:rPr lang="en-US" sz="2600" dirty="0" smtClean="0">
                <a:solidFill>
                  <a:srgbClr val="008380"/>
                </a:solidFill>
              </a:rPr>
              <a:t>)</a:t>
            </a:r>
            <a:r>
              <a:rPr lang="en-US" sz="2600" dirty="0" smtClean="0"/>
              <a:t>:=</a:t>
            </a:r>
            <a:r>
              <a:rPr lang="en-US" sz="2600" dirty="0" smtClean="0">
                <a:solidFill>
                  <a:srgbClr val="B036A7"/>
                </a:solidFill>
              </a:rPr>
              <a:t>elementary</a:t>
            </a:r>
            <a:r>
              <a:rPr lang="en-US" sz="2600" dirty="0" smtClean="0"/>
              <a:t> </a:t>
            </a:r>
            <a:r>
              <a:rPr lang="en-US" sz="2600" dirty="0" smtClean="0">
                <a:solidFill>
                  <a:srgbClr val="B036A7"/>
                </a:solidFill>
              </a:rPr>
              <a:t>interval</a:t>
            </a:r>
            <a:r>
              <a:rPr lang="en-US" sz="2600" dirty="0" smtClean="0"/>
              <a:t> corresponding to leaf </a:t>
            </a:r>
            <a:r>
              <a:rPr lang="en-US" sz="2600" dirty="0" smtClean="0">
                <a:solidFill>
                  <a:srgbClr val="008380"/>
                </a:solidFill>
                <a:latin typeface="Symbol" panose="05050102010706020507" pitchFamily="18" charset="2"/>
              </a:rPr>
              <a:t>m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600" dirty="0" err="1" smtClean="0">
                <a:solidFill>
                  <a:srgbClr val="008380"/>
                </a:solidFill>
              </a:rPr>
              <a:t>Int</a:t>
            </a:r>
            <a:r>
              <a:rPr lang="en-US" sz="2600" dirty="0" smtClean="0">
                <a:solidFill>
                  <a:srgbClr val="008380"/>
                </a:solidFill>
              </a:rPr>
              <a:t>(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dirty="0" smtClean="0">
                <a:solidFill>
                  <a:srgbClr val="008380"/>
                </a:solidFill>
              </a:rPr>
              <a:t>)</a:t>
            </a:r>
            <a:r>
              <a:rPr lang="en-US" sz="2600" dirty="0" smtClean="0"/>
              <a:t>:=union of </a:t>
            </a:r>
            <a:r>
              <a:rPr lang="en-US" sz="2600" dirty="0" err="1">
                <a:solidFill>
                  <a:srgbClr val="008380"/>
                </a:solidFill>
              </a:rPr>
              <a:t>Int</a:t>
            </a:r>
            <a:r>
              <a:rPr lang="en-US" sz="2600" dirty="0">
                <a:solidFill>
                  <a:srgbClr val="008380"/>
                </a:solidFill>
              </a:rPr>
              <a:t>(</a:t>
            </a:r>
            <a:r>
              <a:rPr lang="en-US" sz="2600" dirty="0">
                <a:solidFill>
                  <a:srgbClr val="008380"/>
                </a:solidFill>
                <a:latin typeface="Symbol" panose="05050102010706020507" pitchFamily="18" charset="2"/>
              </a:rPr>
              <a:t>m</a:t>
            </a:r>
            <a:r>
              <a:rPr lang="en-US" sz="2600" dirty="0">
                <a:solidFill>
                  <a:srgbClr val="008380"/>
                </a:solidFill>
              </a:rPr>
              <a:t>)</a:t>
            </a:r>
            <a:r>
              <a:rPr lang="en-US" sz="2600" dirty="0" smtClean="0"/>
              <a:t> of all leaves in subtree rooted at 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endParaRPr lang="en-US" sz="2600" i="1" dirty="0">
              <a:solidFill>
                <a:srgbClr val="008380"/>
              </a:solidFill>
            </a:endParaRP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Elementary Intervals</a:t>
            </a:r>
            <a:endParaRPr lang="en-US" kern="0" dirty="0"/>
          </a:p>
        </p:txBody>
      </p:sp>
      <p:sp>
        <p:nvSpPr>
          <p:cNvPr id="28" name="Rectangle 27"/>
          <p:cNvSpPr/>
          <p:nvPr/>
        </p:nvSpPr>
        <p:spPr>
          <a:xfrm>
            <a:off x="885522" y="610283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1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89746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2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937240" y="609911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3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119268" y="61102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4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122878" y="6087967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5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602381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6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427570" y="609911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7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93071" y="3146138"/>
            <a:ext cx="309700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i="1" dirty="0">
                <a:solidFill>
                  <a:schemeClr val="accent1">
                    <a:lumMod val="50000"/>
                  </a:schemeClr>
                </a:solidFill>
              </a:rPr>
              <a:t>v</a:t>
            </a:r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 bwMode="auto">
          <a:xfrm>
            <a:off x="3295650" y="5133975"/>
            <a:ext cx="2009775" cy="0"/>
          </a:xfrm>
          <a:prstGeom prst="line">
            <a:avLst/>
          </a:prstGeom>
          <a:solidFill>
            <a:schemeClr val="accent1"/>
          </a:solidFill>
          <a:ln w="254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" name="Rectangle 5"/>
          <p:cNvSpPr/>
          <p:nvPr/>
        </p:nvSpPr>
        <p:spPr>
          <a:xfrm>
            <a:off x="3416746" y="4746338"/>
            <a:ext cx="829073" cy="430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200" dirty="0" err="1" smtClean="0">
                <a:solidFill>
                  <a:schemeClr val="accent1">
                    <a:lumMod val="50000"/>
                  </a:schemeClr>
                </a:solidFill>
              </a:rPr>
              <a:t>Int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en-US" sz="2200" i="1" dirty="0" smtClean="0">
                <a:solidFill>
                  <a:schemeClr val="accent1">
                    <a:lumMod val="50000"/>
                  </a:schemeClr>
                </a:solidFill>
              </a:rPr>
              <a:t>v</a:t>
            </a:r>
            <a:r>
              <a:rPr lang="en-US" sz="2200" dirty="0" smtClean="0">
                <a:solidFill>
                  <a:schemeClr val="accent1">
                    <a:lumMod val="50000"/>
                  </a:schemeClr>
                </a:solidFill>
              </a:rPr>
              <a:t>)</a:t>
            </a:r>
            <a:endParaRPr lang="en-US" sz="22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583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759972"/>
            <a:ext cx="8575539" cy="4717028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57289" y="4343400"/>
            <a:ext cx="609600" cy="304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905126" y="3576634"/>
            <a:ext cx="609600" cy="4095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2581274" y="4700584"/>
            <a:ext cx="609600" cy="4191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4048116" y="3971926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4141758" y="3845721"/>
            <a:ext cx="530156" cy="2524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5608612" y="4714879"/>
            <a:ext cx="53015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6684940" y="4714879"/>
            <a:ext cx="725509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6723034" y="3576634"/>
            <a:ext cx="687416" cy="3714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6875434" y="3449634"/>
            <a:ext cx="343708" cy="31273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966914" y="3067050"/>
            <a:ext cx="343708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4544510" y="2978149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7688973" y="4222748"/>
            <a:ext cx="1057752" cy="46037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7428623" y="41232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>
            <a:off x="7561973" y="4237552"/>
            <a:ext cx="209550" cy="1100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8669214" y="2631873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</a:t>
            </a:r>
            <a:r>
              <a:rPr lang="en-US" baseline="-25000" dirty="0" smtClean="0"/>
              <a:t>1</a:t>
            </a:r>
            <a:endParaRPr lang="en-US" baseline="-25000" dirty="0"/>
          </a:p>
        </p:txBody>
      </p:sp>
      <p:sp>
        <p:nvSpPr>
          <p:cNvPr id="23" name="TextBox 22"/>
          <p:cNvSpPr txBox="1"/>
          <p:nvPr/>
        </p:nvSpPr>
        <p:spPr>
          <a:xfrm>
            <a:off x="8705248" y="3187648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</a:t>
            </a:r>
            <a:r>
              <a:rPr lang="en-US" baseline="-25000" dirty="0"/>
              <a:t>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724111" y="3568576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</a:t>
            </a:r>
            <a:r>
              <a:rPr lang="en-US" baseline="-25000" dirty="0"/>
              <a:t>3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791018" y="4146653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</a:t>
            </a:r>
            <a:r>
              <a:rPr lang="en-US" baseline="-25000" dirty="0" smtClean="0"/>
              <a:t>4</a:t>
            </a:r>
            <a:endParaRPr lang="en-US" baseline="-25000" dirty="0"/>
          </a:p>
        </p:txBody>
      </p:sp>
      <p:sp>
        <p:nvSpPr>
          <p:cNvPr id="26" name="TextBox 25"/>
          <p:cNvSpPr txBox="1"/>
          <p:nvPr/>
        </p:nvSpPr>
        <p:spPr>
          <a:xfrm>
            <a:off x="8791018" y="4755882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s</a:t>
            </a:r>
            <a:r>
              <a:rPr lang="en-US" baseline="-25000" dirty="0"/>
              <a:t>5</a:t>
            </a:r>
          </a:p>
        </p:txBody>
      </p:sp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Segment Trees</a:t>
            </a:r>
            <a:endParaRPr lang="en-US" kern="0" dirty="0"/>
          </a:p>
        </p:txBody>
      </p:sp>
      <p:sp>
        <p:nvSpPr>
          <p:cNvPr id="28" name="Rectangle 27"/>
          <p:cNvSpPr/>
          <p:nvPr/>
        </p:nvSpPr>
        <p:spPr>
          <a:xfrm>
            <a:off x="885522" y="610283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1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89746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2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937240" y="609911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3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119268" y="61102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4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122878" y="6087967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5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602381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6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427570" y="609911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7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88085" y="1002310"/>
            <a:ext cx="89755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Each vertex 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dirty="0" smtClean="0"/>
              <a:t> stores (1) </a:t>
            </a:r>
            <a:r>
              <a:rPr lang="en-US" sz="2600" dirty="0" err="1" smtClean="0">
                <a:solidFill>
                  <a:srgbClr val="008380"/>
                </a:solidFill>
              </a:rPr>
              <a:t>Int</a:t>
            </a:r>
            <a:r>
              <a:rPr lang="en-US" sz="2600" dirty="0" smtClean="0">
                <a:solidFill>
                  <a:srgbClr val="008380"/>
                </a:solidFill>
              </a:rPr>
              <a:t>(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dirty="0" smtClean="0">
                <a:solidFill>
                  <a:srgbClr val="008380"/>
                </a:solidFill>
              </a:rPr>
              <a:t>)</a:t>
            </a:r>
            <a:r>
              <a:rPr lang="en-US" sz="2600" dirty="0"/>
              <a:t> </a:t>
            </a:r>
            <a:r>
              <a:rPr lang="en-US" sz="2600" dirty="0" smtClean="0"/>
              <a:t>and (2) the canonical subset </a:t>
            </a:r>
            <a:r>
              <a:rPr lang="en-US" sz="2600" dirty="0" smtClean="0">
                <a:solidFill>
                  <a:srgbClr val="008380"/>
                </a:solidFill>
              </a:rPr>
              <a:t>I(v)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I</a:t>
            </a:r>
            <a:r>
              <a:rPr lang="en-US" sz="2600" dirty="0" smtClean="0">
                <a:sym typeface="Symbol"/>
              </a:rPr>
              <a:t>:</a:t>
            </a:r>
            <a:endParaRPr lang="en-US" sz="2600" dirty="0"/>
          </a:p>
          <a:p>
            <a:r>
              <a:rPr lang="en-US" sz="2600" dirty="0" smtClean="0">
                <a:solidFill>
                  <a:srgbClr val="008380"/>
                </a:solidFill>
              </a:rPr>
              <a:t>	I(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dirty="0" smtClean="0">
                <a:solidFill>
                  <a:srgbClr val="008380"/>
                </a:solidFill>
              </a:rPr>
              <a:t>):=</a:t>
            </a:r>
            <a:r>
              <a:rPr lang="en-US" sz="2800" dirty="0" smtClean="0">
                <a:solidFill>
                  <a:srgbClr val="008380"/>
                </a:solidFill>
              </a:rPr>
              <a:t> </a:t>
            </a:r>
            <a:r>
              <a:rPr lang="en-US" sz="2800" dirty="0">
                <a:solidFill>
                  <a:srgbClr val="008380"/>
                </a:solidFill>
              </a:rPr>
              <a:t>{</a:t>
            </a:r>
            <a:r>
              <a:rPr lang="en-US" sz="2800" i="1" dirty="0" err="1" smtClean="0">
                <a:solidFill>
                  <a:srgbClr val="008380"/>
                </a:solidFill>
              </a:rPr>
              <a:t>s</a:t>
            </a:r>
            <a:r>
              <a:rPr lang="en-US" sz="2800" dirty="0" err="1" smtClean="0">
                <a:solidFill>
                  <a:srgbClr val="008380"/>
                </a:solidFill>
                <a:sym typeface="Symbol"/>
              </a:rPr>
              <a:t>I</a:t>
            </a:r>
            <a:r>
              <a:rPr lang="en-US" sz="2800" dirty="0" smtClean="0">
                <a:solidFill>
                  <a:srgbClr val="008380"/>
                </a:solidFill>
              </a:rPr>
              <a:t> </a:t>
            </a:r>
            <a:r>
              <a:rPr lang="en-US" sz="2800" dirty="0">
                <a:solidFill>
                  <a:srgbClr val="008380"/>
                </a:solidFill>
              </a:rPr>
              <a:t>| </a:t>
            </a:r>
            <a:r>
              <a:rPr lang="en-US" sz="2800" dirty="0" err="1">
                <a:solidFill>
                  <a:srgbClr val="008380"/>
                </a:solidFill>
              </a:rPr>
              <a:t>Int</a:t>
            </a:r>
            <a:r>
              <a:rPr lang="en-US" sz="2800" dirty="0">
                <a:solidFill>
                  <a:srgbClr val="008380"/>
                </a:solidFill>
              </a:rPr>
              <a:t>(</a:t>
            </a:r>
            <a:r>
              <a:rPr lang="en-US" sz="2800" i="1" dirty="0">
                <a:solidFill>
                  <a:srgbClr val="008380"/>
                </a:solidFill>
              </a:rPr>
              <a:t>v</a:t>
            </a:r>
            <a:r>
              <a:rPr lang="en-US" sz="2800" dirty="0">
                <a:solidFill>
                  <a:srgbClr val="008380"/>
                </a:solidFill>
              </a:rPr>
              <a:t>) 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 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s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  </a:t>
            </a:r>
            <a:r>
              <a:rPr lang="en-US" sz="2800" dirty="0">
                <a:sym typeface="Symbol"/>
              </a:rPr>
              <a:t>and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800" dirty="0" err="1">
                <a:solidFill>
                  <a:srgbClr val="008380"/>
                </a:solidFill>
                <a:sym typeface="Symbol"/>
              </a:rPr>
              <a:t>Int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(parent(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))  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s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}</a:t>
            </a:r>
            <a:endParaRPr lang="en-US" sz="2800" dirty="0">
              <a:solidFill>
                <a:srgbClr val="008380"/>
              </a:solidFill>
            </a:endParaRPr>
          </a:p>
        </p:txBody>
      </p:sp>
      <p:sp>
        <p:nvSpPr>
          <p:cNvPr id="2" name="Rounded Rectangular Callout 1"/>
          <p:cNvSpPr/>
          <p:nvPr/>
        </p:nvSpPr>
        <p:spPr bwMode="auto">
          <a:xfrm>
            <a:off x="6701883" y="178419"/>
            <a:ext cx="2141034" cy="769434"/>
          </a:xfrm>
          <a:prstGeom prst="wedgeRoundRectCallout">
            <a:avLst>
              <a:gd name="adj1" fmla="val -82080"/>
              <a:gd name="adj2" fmla="val 123370"/>
              <a:gd name="adj3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/>
          <a:lstStyle/>
          <a:p>
            <a:pPr algn="ctr"/>
            <a:r>
              <a:rPr lang="en-US" sz="2000" dirty="0" smtClean="0"/>
              <a:t>Store segments as high as possible</a:t>
            </a:r>
          </a:p>
        </p:txBody>
      </p:sp>
    </p:spTree>
    <p:extLst>
      <p:ext uri="{BB962C8B-B14F-4D97-AF65-F5344CB8AC3E}">
        <p14:creationId xmlns:p14="http://schemas.microsoft.com/office/powerpoint/2010/main" val="3261127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1759972"/>
            <a:ext cx="8575539" cy="4717028"/>
          </a:xfrm>
          <a:prstGeom prst="rect">
            <a:avLst/>
          </a:prstGeom>
        </p:spPr>
      </p:pic>
      <p:sp>
        <p:nvSpPr>
          <p:cNvPr id="27" name="Rectangle 2"/>
          <p:cNvSpPr txBox="1">
            <a:spLocks noChangeArrowheads="1"/>
          </p:cNvSpPr>
          <p:nvPr/>
        </p:nvSpPr>
        <p:spPr bwMode="auto">
          <a:xfrm>
            <a:off x="1447800" y="152400"/>
            <a:ext cx="7543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2pPr>
            <a:lvl3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3pPr>
            <a:lvl4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4pPr>
            <a:lvl5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r>
              <a:rPr lang="en-US" kern="0" dirty="0" smtClean="0"/>
              <a:t>Segment Trees</a:t>
            </a:r>
            <a:endParaRPr lang="en-US" kern="0" dirty="0"/>
          </a:p>
        </p:txBody>
      </p:sp>
      <p:sp>
        <p:nvSpPr>
          <p:cNvPr id="28" name="Rectangle 27"/>
          <p:cNvSpPr/>
          <p:nvPr/>
        </p:nvSpPr>
        <p:spPr>
          <a:xfrm>
            <a:off x="885522" y="6102835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>
                <a:solidFill>
                  <a:srgbClr val="008380"/>
                </a:solidFill>
              </a:rPr>
              <a:t>p</a:t>
            </a:r>
            <a:r>
              <a:rPr lang="en-US" sz="1800" baseline="-25000" dirty="0">
                <a:solidFill>
                  <a:srgbClr val="008380"/>
                </a:solidFill>
              </a:rPr>
              <a:t>1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089746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2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3937240" y="609911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3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5119268" y="61102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4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6122878" y="6087967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5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602381" y="6087969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6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7427570" y="6099118"/>
            <a:ext cx="3770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800" i="1" dirty="0" smtClean="0">
                <a:solidFill>
                  <a:srgbClr val="008380"/>
                </a:solidFill>
              </a:rPr>
              <a:t>p</a:t>
            </a:r>
            <a:r>
              <a:rPr lang="en-US" sz="1800" baseline="-25000" dirty="0" smtClean="0">
                <a:solidFill>
                  <a:srgbClr val="008380"/>
                </a:solidFill>
              </a:rPr>
              <a:t>7</a:t>
            </a:r>
            <a:endParaRPr lang="en-US" sz="1800" dirty="0">
              <a:solidFill>
                <a:srgbClr val="008380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188085" y="1002310"/>
            <a:ext cx="897553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600" dirty="0" smtClean="0"/>
              <a:t>Each vertex 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dirty="0" smtClean="0"/>
              <a:t> stores (1) </a:t>
            </a:r>
            <a:r>
              <a:rPr lang="en-US" sz="2600" dirty="0" err="1" smtClean="0">
                <a:solidFill>
                  <a:srgbClr val="008380"/>
                </a:solidFill>
              </a:rPr>
              <a:t>Int</a:t>
            </a:r>
            <a:r>
              <a:rPr lang="en-US" sz="2600" dirty="0" smtClean="0">
                <a:solidFill>
                  <a:srgbClr val="008380"/>
                </a:solidFill>
              </a:rPr>
              <a:t>(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dirty="0" smtClean="0">
                <a:solidFill>
                  <a:srgbClr val="008380"/>
                </a:solidFill>
              </a:rPr>
              <a:t>)</a:t>
            </a:r>
            <a:r>
              <a:rPr lang="en-US" sz="2600" dirty="0"/>
              <a:t> </a:t>
            </a:r>
            <a:r>
              <a:rPr lang="en-US" sz="2600" dirty="0" smtClean="0"/>
              <a:t>and (2) the canonical subset </a:t>
            </a:r>
            <a:r>
              <a:rPr lang="en-US" sz="2600" dirty="0" smtClean="0">
                <a:solidFill>
                  <a:srgbClr val="008380"/>
                </a:solidFill>
              </a:rPr>
              <a:t>I(v)</a:t>
            </a:r>
            <a:r>
              <a:rPr lang="en-US" sz="2600" dirty="0" smtClean="0">
                <a:solidFill>
                  <a:srgbClr val="008380"/>
                </a:solidFill>
                <a:sym typeface="Symbol"/>
              </a:rPr>
              <a:t>I</a:t>
            </a:r>
            <a:r>
              <a:rPr lang="en-US" sz="2600" dirty="0" smtClean="0">
                <a:sym typeface="Symbol"/>
              </a:rPr>
              <a:t>:</a:t>
            </a:r>
            <a:endParaRPr lang="en-US" sz="2600" dirty="0"/>
          </a:p>
          <a:p>
            <a:r>
              <a:rPr lang="en-US" sz="2600" dirty="0" smtClean="0">
                <a:solidFill>
                  <a:srgbClr val="008380"/>
                </a:solidFill>
              </a:rPr>
              <a:t>	I(</a:t>
            </a:r>
            <a:r>
              <a:rPr lang="en-US" sz="2600" i="1" dirty="0" smtClean="0">
                <a:solidFill>
                  <a:srgbClr val="008380"/>
                </a:solidFill>
              </a:rPr>
              <a:t>v</a:t>
            </a:r>
            <a:r>
              <a:rPr lang="en-US" sz="2600" dirty="0" smtClean="0">
                <a:solidFill>
                  <a:srgbClr val="008380"/>
                </a:solidFill>
              </a:rPr>
              <a:t>):=</a:t>
            </a:r>
            <a:r>
              <a:rPr lang="en-US" sz="2800" dirty="0" smtClean="0">
                <a:solidFill>
                  <a:srgbClr val="008380"/>
                </a:solidFill>
              </a:rPr>
              <a:t> </a:t>
            </a:r>
            <a:r>
              <a:rPr lang="en-US" sz="2800" dirty="0">
                <a:solidFill>
                  <a:srgbClr val="008380"/>
                </a:solidFill>
              </a:rPr>
              <a:t>{</a:t>
            </a:r>
            <a:r>
              <a:rPr lang="en-US" sz="2800" i="1" dirty="0" err="1" smtClean="0">
                <a:solidFill>
                  <a:srgbClr val="008380"/>
                </a:solidFill>
              </a:rPr>
              <a:t>s</a:t>
            </a:r>
            <a:r>
              <a:rPr lang="en-US" sz="2800" dirty="0" err="1" smtClean="0">
                <a:solidFill>
                  <a:srgbClr val="008380"/>
                </a:solidFill>
                <a:sym typeface="Symbol"/>
              </a:rPr>
              <a:t>I</a:t>
            </a:r>
            <a:r>
              <a:rPr lang="en-US" sz="2800" dirty="0" smtClean="0">
                <a:solidFill>
                  <a:srgbClr val="008380"/>
                </a:solidFill>
              </a:rPr>
              <a:t> </a:t>
            </a:r>
            <a:r>
              <a:rPr lang="en-US" sz="2800" dirty="0">
                <a:solidFill>
                  <a:srgbClr val="008380"/>
                </a:solidFill>
              </a:rPr>
              <a:t>| </a:t>
            </a:r>
            <a:r>
              <a:rPr lang="en-US" sz="2800" dirty="0" err="1">
                <a:solidFill>
                  <a:srgbClr val="008380"/>
                </a:solidFill>
              </a:rPr>
              <a:t>Int</a:t>
            </a:r>
            <a:r>
              <a:rPr lang="en-US" sz="2800" dirty="0">
                <a:solidFill>
                  <a:srgbClr val="008380"/>
                </a:solidFill>
              </a:rPr>
              <a:t>(</a:t>
            </a:r>
            <a:r>
              <a:rPr lang="en-US" sz="2800" i="1" dirty="0">
                <a:solidFill>
                  <a:srgbClr val="008380"/>
                </a:solidFill>
              </a:rPr>
              <a:t>v</a:t>
            </a:r>
            <a:r>
              <a:rPr lang="en-US" sz="2800" dirty="0">
                <a:solidFill>
                  <a:srgbClr val="008380"/>
                </a:solidFill>
              </a:rPr>
              <a:t>) 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 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s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  </a:t>
            </a:r>
            <a:r>
              <a:rPr lang="en-US" sz="2800" dirty="0">
                <a:sym typeface="Symbol"/>
              </a:rPr>
              <a:t>and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 </a:t>
            </a:r>
            <a:r>
              <a:rPr lang="en-US" sz="2800" dirty="0" err="1">
                <a:solidFill>
                  <a:srgbClr val="008380"/>
                </a:solidFill>
                <a:sym typeface="Symbol"/>
              </a:rPr>
              <a:t>Int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(parent(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v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))  </a:t>
            </a:r>
            <a:r>
              <a:rPr lang="en-US" sz="2800" i="1" dirty="0">
                <a:solidFill>
                  <a:srgbClr val="008380"/>
                </a:solidFill>
                <a:sym typeface="Symbol"/>
              </a:rPr>
              <a:t>s</a:t>
            </a:r>
            <a:r>
              <a:rPr lang="en-US" sz="2800" dirty="0">
                <a:solidFill>
                  <a:srgbClr val="008380"/>
                </a:solidFill>
                <a:sym typeface="Symbol"/>
              </a:rPr>
              <a:t>}</a:t>
            </a:r>
            <a:endParaRPr lang="en-US" sz="2800" dirty="0">
              <a:solidFill>
                <a:srgbClr val="008380"/>
              </a:solidFill>
            </a:endParaRPr>
          </a:p>
        </p:txBody>
      </p:sp>
      <p:sp>
        <p:nvSpPr>
          <p:cNvPr id="36" name="Rounded Rectangular Callout 35"/>
          <p:cNvSpPr/>
          <p:nvPr/>
        </p:nvSpPr>
        <p:spPr bwMode="auto">
          <a:xfrm>
            <a:off x="6701883" y="178419"/>
            <a:ext cx="2141034" cy="769434"/>
          </a:xfrm>
          <a:prstGeom prst="wedgeRoundRectCallout">
            <a:avLst>
              <a:gd name="adj1" fmla="val -82080"/>
              <a:gd name="adj2" fmla="val 123370"/>
              <a:gd name="adj3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square" rtlCol="0" anchor="ctr"/>
          <a:lstStyle/>
          <a:p>
            <a:pPr algn="ctr"/>
            <a:r>
              <a:rPr lang="en-US" sz="2000" dirty="0" smtClean="0"/>
              <a:t>Store segments as high as possible</a:t>
            </a:r>
          </a:p>
        </p:txBody>
      </p:sp>
    </p:spTree>
    <p:extLst>
      <p:ext uri="{BB962C8B-B14F-4D97-AF65-F5344CB8AC3E}">
        <p14:creationId xmlns:p14="http://schemas.microsoft.com/office/powerpoint/2010/main" val="102632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EFAULTMAGNIFICATION" val="1.5"/>
  <p:tag name="TEX2PSBATCH" val="latex --interaction=nonstopmode %.tex; dvips -D 300 -o %.ps %.dvi"/>
  <p:tag name="TEX2PS" val="latex %.tex; dvips -D 300 -o %.ps %.dvi"/>
  <p:tag name="DEFAULTDISPLAYSOURCE" val="\documentclass{slides}\pagestyle{empty}&#10;\input{macros}&#10;\begin{document}&#10;$ $&#10;\end{document}&#10;"/>
  <p:tag name="USEBOLDAMS" val="False"/>
  <p:tag name="EMBEDFONTS" val="False"/>
  <p:tag name="USEAMSFONTS" val="False"/>
  <p:tag name="TEXPOINTINIT" val=""/>
</p:tagLst>
</file>

<file path=ppt/theme/theme1.xml><?xml version="1.0" encoding="utf-8"?>
<a:theme xmlns:a="http://schemas.openxmlformats.org/drawingml/2006/main" name="Lecture-07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CCCCFF"/>
      </a:accent1>
      <a:accent2>
        <a:srgbClr val="CC0000"/>
      </a:accent2>
      <a:accent3>
        <a:srgbClr val="FFFFFF"/>
      </a:accent3>
      <a:accent4>
        <a:srgbClr val="000000"/>
      </a:accent4>
      <a:accent5>
        <a:srgbClr val="E2E2FF"/>
      </a:accent5>
      <a:accent6>
        <a:srgbClr val="B90000"/>
      </a:accent6>
      <a:hlink>
        <a:srgbClr val="CC0000"/>
      </a:hlink>
      <a:folHlink>
        <a:srgbClr val="FF5050"/>
      </a:folHlink>
    </a:clrScheme>
    <a:fontScheme name="Lecture-07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noFill/>
        <a:ln w="9525">
          <a:solidFill>
            <a:schemeClr val="tx1"/>
          </a:solidFill>
          <a:round/>
          <a:headEnd/>
          <a:tailEnd/>
        </a:ln>
        <a:effectLst/>
      </a:spPr>
      <a:bodyPr wrap="none" rtlCol="0" anchor="ctr"/>
      <a:lstStyle>
        <a:defPPr algn="ctr">
          <a:defRPr sz="1600" i="1" dirty="0" smtClean="0"/>
        </a:defPPr>
      </a:lstStyle>
    </a:spDef>
    <a:lnDef>
      <a:spPr bwMode="auto"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</a:objectDefaults>
  <a:extraClrSchemeLst>
    <a:extraClrScheme>
      <a:clrScheme name="Lecture-07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ecture-07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ecture-07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9999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B90000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D:\Documents and Settings\cel\6046\lecture-notes\Lecture-07.ppt</Template>
  <TotalTime>19463</TotalTime>
  <Words>829</Words>
  <Application>Microsoft Office PowerPoint</Application>
  <PresentationFormat>Letter Paper (8.5x11 in)</PresentationFormat>
  <Paragraphs>142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 Unicode MS</vt:lpstr>
      <vt:lpstr>Arial</vt:lpstr>
      <vt:lpstr>Cambria Math</vt:lpstr>
      <vt:lpstr>Symbol</vt:lpstr>
      <vt:lpstr>Times New Roman</vt:lpstr>
      <vt:lpstr>Lecture-07</vt:lpstr>
      <vt:lpstr>CMPS 3130/6130 Computational Geometry Spring 2017</vt:lpstr>
      <vt:lpstr>Windowing</vt:lpstr>
      <vt:lpstr>Interval Trees</vt:lpstr>
      <vt:lpstr>Interval Trees</vt:lpstr>
      <vt:lpstr>Interval Tree Query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2D Windowing Revisited</vt:lpstr>
      <vt:lpstr>2D Windowing Revisited</vt:lpstr>
      <vt:lpstr>2D Windowing Revisited</vt:lpstr>
      <vt:lpstr>2D Windowing Summary</vt:lpstr>
    </vt:vector>
  </TitlesOfParts>
  <Company>MIT Laboratory for Compuer Science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Augmenting data structures</dc:subject>
  <dc:creator>Charles E. Leiserson</dc:creator>
  <cp:lastModifiedBy>carola</cp:lastModifiedBy>
  <cp:revision>351</cp:revision>
  <dcterms:created xsi:type="dcterms:W3CDTF">2001-09-03T00:33:29Z</dcterms:created>
  <dcterms:modified xsi:type="dcterms:W3CDTF">2017-04-11T20:28:34Z</dcterms:modified>
</cp:coreProperties>
</file>