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284" r:id="rId2"/>
    <p:sldId id="293" r:id="rId3"/>
    <p:sldId id="294" r:id="rId4"/>
    <p:sldId id="295" r:id="rId5"/>
    <p:sldId id="296" r:id="rId6"/>
    <p:sldId id="298" r:id="rId7"/>
    <p:sldId id="299" r:id="rId8"/>
    <p:sldId id="300" r:id="rId9"/>
    <p:sldId id="301" r:id="rId10"/>
    <p:sldId id="305" r:id="rId11"/>
    <p:sldId id="306" r:id="rId12"/>
    <p:sldId id="307" r:id="rId13"/>
    <p:sldId id="308" r:id="rId14"/>
    <p:sldId id="309" r:id="rId15"/>
  </p:sldIdLst>
  <p:sldSz cx="9144000" cy="6858000" type="screen4x3"/>
  <p:notesSz cx="9601200" cy="7315200"/>
  <p:custDataLst>
    <p:tags r:id="rId1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FFCCCC"/>
    <a:srgbClr val="050000"/>
    <a:srgbClr val="FFFF00"/>
    <a:srgbClr val="2E5352"/>
    <a:srgbClr val="FFBFBF"/>
    <a:srgbClr val="CC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 snapToGrid="0">
      <p:cViewPr varScale="1">
        <p:scale>
          <a:sx n="96" d="100"/>
          <a:sy n="96" d="100"/>
        </p:scale>
        <p:origin x="840" y="90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29B7E879-3CE3-42D6-A9A8-A967B5E59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857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3A739396-96C0-412C-B46F-0FC61C531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28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BAD93B-DDE4-4E43-8690-F541E721B9C6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0730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8D87145-5A5E-4ACF-92BA-DD89AA39B796}" type="slidenum">
              <a:rPr lang="en-US" altLang="en-US" sz="1300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867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9F3F8-5D3E-46C1-8898-9DC7AD5C64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12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CD1A63-CA07-466F-AD21-413454A4D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70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9A494-3775-4D90-A45A-DE621AFA61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8A2B1-7CF9-440C-BB2B-0C6EBB21AB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91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8D055-C31E-4032-A0A6-FF1FE1B895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42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ED61D-BD4C-433A-830F-57F67B7CC8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2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3C308-A0F2-4AEF-B5F7-105418A281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03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9D619-4719-4A53-B15F-1577F7C4A4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9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64E0E-F7CB-4974-AE3D-51946A5141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81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5DB03-F109-4C3F-BA1A-9BF2741962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85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E3E29-BC18-42FF-8981-1EE0D9BBFD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74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1/24/17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7B83A5C-31EC-4033-809A-D96F22361D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64E2D00-D780-4F3D-AC4E-F1EF441A3C3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smtClean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smtClean="0">
                <a:solidFill>
                  <a:srgbClr val="009999"/>
                </a:solidFill>
              </a:rPr>
            </a:br>
            <a:r>
              <a:rPr lang="en-US" altLang="en-US" sz="2800" smtClean="0">
                <a:solidFill>
                  <a:srgbClr val="009999"/>
                </a:solidFill>
              </a:rPr>
              <a:t>Spring 2017</a:t>
            </a:r>
            <a:endParaRPr lang="en-US" altLang="en-US" sz="280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 smtClean="0">
                <a:solidFill>
                  <a:schemeClr val="accent2"/>
                </a:solidFill>
              </a:rPr>
              <a:t>Plane Sweep Algorithms II</a:t>
            </a:r>
            <a:br>
              <a:rPr lang="en-US" altLang="en-US" sz="4000" b="1" i="1" smtClean="0">
                <a:solidFill>
                  <a:schemeClr val="accent2"/>
                </a:solidFill>
              </a:rPr>
            </a:br>
            <a:r>
              <a:rPr lang="en-US" altLang="en-US" sz="2800" b="1" smtClean="0"/>
              <a:t>Carola Wenk</a:t>
            </a:r>
            <a:endParaRPr lang="en-US" altLang="en-US" sz="2800" smtClean="0"/>
          </a:p>
        </p:txBody>
      </p:sp>
      <p:sp>
        <p:nvSpPr>
          <p:cNvPr id="2055" name="Oval 25"/>
          <p:cNvSpPr>
            <a:spLocks noChangeArrowheads="1"/>
          </p:cNvSpPr>
          <p:nvPr/>
        </p:nvSpPr>
        <p:spPr bwMode="auto">
          <a:xfrm>
            <a:off x="4022725" y="35194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6" name="Oval 26"/>
          <p:cNvSpPr>
            <a:spLocks noChangeArrowheads="1"/>
          </p:cNvSpPr>
          <p:nvPr/>
        </p:nvSpPr>
        <p:spPr bwMode="auto">
          <a:xfrm>
            <a:off x="4738688" y="16764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7" name="Oval 27"/>
          <p:cNvSpPr>
            <a:spLocks noChangeArrowheads="1"/>
          </p:cNvSpPr>
          <p:nvPr/>
        </p:nvSpPr>
        <p:spPr bwMode="auto">
          <a:xfrm>
            <a:off x="5127625" y="2833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8" name="Oval 28"/>
          <p:cNvSpPr>
            <a:spLocks noChangeArrowheads="1"/>
          </p:cNvSpPr>
          <p:nvPr/>
        </p:nvSpPr>
        <p:spPr bwMode="auto">
          <a:xfrm>
            <a:off x="5737225" y="3595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9" name="Oval 29"/>
          <p:cNvSpPr>
            <a:spLocks noChangeArrowheads="1"/>
          </p:cNvSpPr>
          <p:nvPr/>
        </p:nvSpPr>
        <p:spPr bwMode="auto">
          <a:xfrm>
            <a:off x="7245350" y="293211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0" name="Oval 30"/>
          <p:cNvSpPr>
            <a:spLocks noChangeArrowheads="1"/>
          </p:cNvSpPr>
          <p:nvPr/>
        </p:nvSpPr>
        <p:spPr bwMode="auto">
          <a:xfrm>
            <a:off x="6180138" y="18891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1" name="Oval 31"/>
          <p:cNvSpPr>
            <a:spLocks noChangeArrowheads="1"/>
          </p:cNvSpPr>
          <p:nvPr/>
        </p:nvSpPr>
        <p:spPr bwMode="auto">
          <a:xfrm>
            <a:off x="3619500" y="20955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2" name="Oval 32"/>
          <p:cNvSpPr>
            <a:spLocks noChangeArrowheads="1"/>
          </p:cNvSpPr>
          <p:nvPr/>
        </p:nvSpPr>
        <p:spPr bwMode="auto">
          <a:xfrm>
            <a:off x="3375025" y="29241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3" name="Oval 33"/>
          <p:cNvSpPr>
            <a:spLocks noChangeArrowheads="1"/>
          </p:cNvSpPr>
          <p:nvPr/>
        </p:nvSpPr>
        <p:spPr bwMode="auto">
          <a:xfrm>
            <a:off x="2589213" y="15160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64" name="Oval 34"/>
          <p:cNvSpPr>
            <a:spLocks noChangeArrowheads="1"/>
          </p:cNvSpPr>
          <p:nvPr/>
        </p:nvSpPr>
        <p:spPr bwMode="auto">
          <a:xfrm>
            <a:off x="2132013" y="35274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59" name="Line 35"/>
          <p:cNvSpPr>
            <a:spLocks noChangeShapeType="1"/>
          </p:cNvSpPr>
          <p:nvPr/>
        </p:nvSpPr>
        <p:spPr bwMode="auto">
          <a:xfrm flipH="1">
            <a:off x="1409700" y="1416050"/>
            <a:ext cx="7938" cy="27066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6" name="Line 46"/>
          <p:cNvSpPr>
            <a:spLocks noChangeShapeType="1"/>
          </p:cNvSpPr>
          <p:nvPr/>
        </p:nvSpPr>
        <p:spPr bwMode="auto">
          <a:xfrm flipV="1">
            <a:off x="2171700" y="2963863"/>
            <a:ext cx="1265238" cy="617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7" name="Line 48"/>
          <p:cNvSpPr>
            <a:spLocks noChangeShapeType="1"/>
          </p:cNvSpPr>
          <p:nvPr/>
        </p:nvSpPr>
        <p:spPr bwMode="auto">
          <a:xfrm>
            <a:off x="2628900" y="1562100"/>
            <a:ext cx="2560638" cy="1311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8" name="Line 49"/>
          <p:cNvSpPr>
            <a:spLocks noChangeShapeType="1"/>
          </p:cNvSpPr>
          <p:nvPr/>
        </p:nvSpPr>
        <p:spPr bwMode="auto">
          <a:xfrm flipV="1">
            <a:off x="4076700" y="1714500"/>
            <a:ext cx="715963" cy="1851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9" name="Line 51"/>
          <p:cNvSpPr>
            <a:spLocks noChangeShapeType="1"/>
          </p:cNvSpPr>
          <p:nvPr/>
        </p:nvSpPr>
        <p:spPr bwMode="auto">
          <a:xfrm flipV="1">
            <a:off x="3665538" y="1943100"/>
            <a:ext cx="2566987" cy="212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70" name="Line 52"/>
          <p:cNvSpPr>
            <a:spLocks noChangeShapeType="1"/>
          </p:cNvSpPr>
          <p:nvPr/>
        </p:nvSpPr>
        <p:spPr bwMode="auto">
          <a:xfrm flipV="1">
            <a:off x="5783263" y="2979738"/>
            <a:ext cx="1493837" cy="661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6434 3.7037E-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C93C336-B66D-4146-97EA-AAD886A708D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Event Handling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9700"/>
            <a:ext cx="8312150" cy="190341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Left segment endpoint</a:t>
            </a: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b="1" smtClean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Add new segment 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to sweep line status</a:t>
            </a: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Test </a:t>
            </a:r>
            <a:r>
              <a:rPr lang="en-US" altLang="en-US" sz="2000" b="1" smtClean="0">
                <a:solidFill>
                  <a:srgbClr val="0000CC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adjacent segments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on sweep line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for intersection with </a:t>
            </a:r>
            <a:r>
              <a:rPr lang="en-US" altLang="en-US" sz="2000" b="1" smtClean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new segment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(see Lemma)</a:t>
            </a: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Add </a:t>
            </a:r>
            <a:r>
              <a:rPr lang="en-US" altLang="en-US" sz="2000" b="1" smtClean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new intersection points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to event queue</a:t>
            </a:r>
          </a:p>
        </p:txBody>
      </p:sp>
      <p:sp>
        <p:nvSpPr>
          <p:cNvPr id="11271" name="Oval 4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2" name="Oval 5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3" name="Oval 7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4" name="Oval 8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5" name="Oval 9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6" name="Oval 10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7" name="Oval 11"/>
          <p:cNvSpPr>
            <a:spLocks noChangeArrowheads="1"/>
          </p:cNvSpPr>
          <p:nvPr/>
        </p:nvSpPr>
        <p:spPr bwMode="auto">
          <a:xfrm>
            <a:off x="3367088" y="42862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8" name="Oval 12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9" name="Oval 13"/>
          <p:cNvSpPr>
            <a:spLocks noChangeArrowheads="1"/>
          </p:cNvSpPr>
          <p:nvPr/>
        </p:nvSpPr>
        <p:spPr bwMode="auto">
          <a:xfrm>
            <a:off x="2108200" y="49053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0" name="Line 14"/>
          <p:cNvSpPr>
            <a:spLocks noChangeShapeType="1"/>
          </p:cNvSpPr>
          <p:nvPr/>
        </p:nvSpPr>
        <p:spPr bwMode="auto">
          <a:xfrm flipH="1">
            <a:off x="3846513" y="326548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1" name="Line 15"/>
          <p:cNvSpPr>
            <a:spLocks noChangeShapeType="1"/>
          </p:cNvSpPr>
          <p:nvPr/>
        </p:nvSpPr>
        <p:spPr bwMode="auto">
          <a:xfrm flipV="1">
            <a:off x="2157413" y="4327525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2" name="Line 16"/>
          <p:cNvSpPr>
            <a:spLocks noChangeShapeType="1"/>
          </p:cNvSpPr>
          <p:nvPr/>
        </p:nvSpPr>
        <p:spPr bwMode="auto">
          <a:xfrm>
            <a:off x="2620963" y="3419475"/>
            <a:ext cx="2081212" cy="10668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3" name="Line 17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4" name="Line 18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5" name="Line 19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6" name="Text Box 20"/>
          <p:cNvSpPr txBox="1">
            <a:spLocks noChangeArrowheads="1"/>
          </p:cNvSpPr>
          <p:nvPr/>
        </p:nvSpPr>
        <p:spPr bwMode="auto">
          <a:xfrm>
            <a:off x="1873250" y="45085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a</a:t>
            </a:r>
          </a:p>
        </p:txBody>
      </p:sp>
      <p:sp>
        <p:nvSpPr>
          <p:cNvPr id="11287" name="Text Box 21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b</a:t>
            </a:r>
          </a:p>
        </p:txBody>
      </p:sp>
      <p:sp>
        <p:nvSpPr>
          <p:cNvPr id="11288" name="Text Box 22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</a:p>
        </p:txBody>
      </p:sp>
      <p:sp>
        <p:nvSpPr>
          <p:cNvPr id="11289" name="Text Box 23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1290" name="Text Box 24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FFC000"/>
                </a:solidFill>
              </a:rPr>
              <a:t>e</a:t>
            </a:r>
          </a:p>
        </p:txBody>
      </p:sp>
      <p:sp>
        <p:nvSpPr>
          <p:cNvPr id="11291" name="Text Box 25"/>
          <p:cNvSpPr txBox="1">
            <a:spLocks noChangeArrowheads="1"/>
          </p:cNvSpPr>
          <p:nvPr/>
        </p:nvSpPr>
        <p:spPr bwMode="auto">
          <a:xfrm>
            <a:off x="3670300" y="5383213"/>
            <a:ext cx="3905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/>
              <a:t>b</a:t>
            </a:r>
            <a:br>
              <a:rPr lang="en-US" altLang="en-US" sz="2000" i="1"/>
            </a:br>
            <a:r>
              <a:rPr lang="en-US" altLang="en-US" sz="2000" i="1"/>
              <a:t>d</a:t>
            </a:r>
          </a:p>
        </p:txBody>
      </p:sp>
      <p:sp>
        <p:nvSpPr>
          <p:cNvPr id="210971" name="Line 27"/>
          <p:cNvSpPr>
            <a:spLocks noChangeShapeType="1"/>
          </p:cNvSpPr>
          <p:nvPr/>
        </p:nvSpPr>
        <p:spPr bwMode="auto">
          <a:xfrm flipH="1">
            <a:off x="4016375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0972" name="Text Box 28"/>
          <p:cNvSpPr txBox="1">
            <a:spLocks noChangeArrowheads="1"/>
          </p:cNvSpPr>
          <p:nvPr/>
        </p:nvSpPr>
        <p:spPr bwMode="auto">
          <a:xfrm>
            <a:off x="3840163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b</a:t>
            </a:r>
            <a:r>
              <a:rPr lang="en-US" altLang="en-US" sz="2000" i="1"/>
              <a:t/>
            </a:r>
            <a:br>
              <a:rPr lang="en-US" altLang="en-US" sz="2000" i="1"/>
            </a:br>
            <a:r>
              <a:rPr lang="en-US" altLang="en-US" sz="2000" i="1">
                <a:solidFill>
                  <a:srgbClr val="FFC000"/>
                </a:solidFill>
              </a:rPr>
              <a:t>e</a:t>
            </a:r>
            <a:r>
              <a:rPr lang="en-US" altLang="en-US" sz="2000" i="1"/>
              <a:t/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10973" name="Oval 29"/>
          <p:cNvSpPr>
            <a:spLocks noChangeArrowheads="1"/>
          </p:cNvSpPr>
          <p:nvPr/>
        </p:nvSpPr>
        <p:spPr bwMode="auto">
          <a:xfrm>
            <a:off x="4319588" y="4267200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5" name="Oval 30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71" grpId="0" animBg="1"/>
      <p:bldP spid="210972" grpId="0"/>
      <p:bldP spid="2109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C4CE776-A5C3-45E0-A7C3-9D35AE692210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Event Handling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417638"/>
            <a:ext cx="7970838" cy="17049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2. Intersection point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Report new intersection point</a:t>
            </a:r>
          </a:p>
          <a:p>
            <a:pPr marL="990600" lvl="1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Two segments </a:t>
            </a:r>
            <a:r>
              <a:rPr lang="en-US" altLang="en-US" sz="2000" b="1" smtClean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change order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along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→ Test </a:t>
            </a:r>
            <a:r>
              <a:rPr lang="en-US" altLang="en-US" sz="2000" smtClean="0">
                <a:solidFill>
                  <a:srgbClr val="0000CC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new adjacent segments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for new intersection points (to insert into event queue)</a:t>
            </a:r>
          </a:p>
        </p:txBody>
      </p:sp>
      <p:sp>
        <p:nvSpPr>
          <p:cNvPr id="12295" name="Oval 29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6" name="Oval 30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7" name="Oval 32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8" name="Oval 33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299" name="Oval 34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0" name="Oval 35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1" name="Oval 36"/>
          <p:cNvSpPr>
            <a:spLocks noChangeArrowheads="1"/>
          </p:cNvSpPr>
          <p:nvPr/>
        </p:nvSpPr>
        <p:spPr bwMode="auto">
          <a:xfrm>
            <a:off x="3367088" y="42862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2" name="Oval 37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3" name="Oval 38"/>
          <p:cNvSpPr>
            <a:spLocks noChangeArrowheads="1"/>
          </p:cNvSpPr>
          <p:nvPr/>
        </p:nvSpPr>
        <p:spPr bwMode="auto">
          <a:xfrm>
            <a:off x="2108200" y="49053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4" name="Line 39"/>
          <p:cNvSpPr>
            <a:spLocks noChangeShapeType="1"/>
          </p:cNvSpPr>
          <p:nvPr/>
        </p:nvSpPr>
        <p:spPr bwMode="auto">
          <a:xfrm flipH="1">
            <a:off x="4349750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5" name="Line 40"/>
          <p:cNvSpPr>
            <a:spLocks noChangeShapeType="1"/>
          </p:cNvSpPr>
          <p:nvPr/>
        </p:nvSpPr>
        <p:spPr bwMode="auto">
          <a:xfrm flipV="1">
            <a:off x="2157413" y="4327525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6" name="Line 41"/>
          <p:cNvSpPr>
            <a:spLocks noChangeShapeType="1"/>
          </p:cNvSpPr>
          <p:nvPr/>
        </p:nvSpPr>
        <p:spPr bwMode="auto">
          <a:xfrm>
            <a:off x="2620963" y="3419475"/>
            <a:ext cx="2103437" cy="1066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7" name="Line 42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8" name="Line 43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9" name="Line 44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10" name="Text Box 45"/>
          <p:cNvSpPr txBox="1">
            <a:spLocks noChangeArrowheads="1"/>
          </p:cNvSpPr>
          <p:nvPr/>
        </p:nvSpPr>
        <p:spPr bwMode="auto">
          <a:xfrm>
            <a:off x="1873250" y="45085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a</a:t>
            </a:r>
          </a:p>
        </p:txBody>
      </p:sp>
      <p:sp>
        <p:nvSpPr>
          <p:cNvPr id="12311" name="Text Box 46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2312" name="Text Box 47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12313" name="Text Box 48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2314" name="Text Box 49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12315" name="Text Box 50"/>
          <p:cNvSpPr txBox="1">
            <a:spLocks noChangeArrowheads="1"/>
          </p:cNvSpPr>
          <p:nvPr/>
        </p:nvSpPr>
        <p:spPr bwMode="auto">
          <a:xfrm>
            <a:off x="4173538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c</a:t>
            </a:r>
            <a:r>
              <a:rPr lang="en-US" altLang="en-US" sz="2000" i="1"/>
              <a:t/>
            </a:r>
            <a:br>
              <a:rPr lang="en-US" altLang="en-US" sz="2000" i="1"/>
            </a:br>
            <a:r>
              <a:rPr lang="en-US" altLang="en-US" sz="2000" i="1">
                <a:solidFill>
                  <a:schemeClr val="accent2"/>
                </a:solidFill>
              </a:rPr>
              <a:t>e</a:t>
            </a:r>
            <a:br>
              <a:rPr lang="en-US" altLang="en-US" sz="2000" i="1">
                <a:solidFill>
                  <a:schemeClr val="accent2"/>
                </a:solidFill>
              </a:rPr>
            </a:br>
            <a:r>
              <a:rPr lang="en-US" altLang="en-US" sz="2000" i="1">
                <a:solidFill>
                  <a:schemeClr val="accent2"/>
                </a:solidFill>
              </a:rPr>
              <a:t>b</a:t>
            </a:r>
            <a:r>
              <a:rPr lang="en-US" altLang="en-US" sz="2000" i="1"/>
              <a:t/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2316" name="Line 51"/>
          <p:cNvSpPr>
            <a:spLocks noChangeShapeType="1"/>
          </p:cNvSpPr>
          <p:nvPr/>
        </p:nvSpPr>
        <p:spPr bwMode="auto">
          <a:xfrm flipH="1">
            <a:off x="4016375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17" name="Text Box 52"/>
          <p:cNvSpPr txBox="1">
            <a:spLocks noChangeArrowheads="1"/>
          </p:cNvSpPr>
          <p:nvPr/>
        </p:nvSpPr>
        <p:spPr bwMode="auto">
          <a:xfrm>
            <a:off x="3840163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>
                <a:solidFill>
                  <a:schemeClr val="accent2"/>
                </a:solidFill>
              </a:rPr>
              <a:t>b</a:t>
            </a:r>
            <a:br>
              <a:rPr lang="en-US" altLang="en-US" sz="2000" i="1">
                <a:solidFill>
                  <a:schemeClr val="accent2"/>
                </a:solidFill>
              </a:rPr>
            </a:br>
            <a:r>
              <a:rPr lang="en-US" altLang="en-US" sz="2000" i="1">
                <a:solidFill>
                  <a:schemeClr val="accent2"/>
                </a:solidFill>
              </a:rPr>
              <a:t>e</a:t>
            </a:r>
            <a:br>
              <a:rPr lang="en-US" altLang="en-US" sz="2000" i="1">
                <a:solidFill>
                  <a:schemeClr val="accent2"/>
                </a:solidFill>
              </a:rPr>
            </a:br>
            <a:r>
              <a:rPr lang="en-US" altLang="en-US" sz="2000" i="1"/>
              <a:t>d</a:t>
            </a:r>
          </a:p>
        </p:txBody>
      </p:sp>
      <p:sp>
        <p:nvSpPr>
          <p:cNvPr id="12318" name="Oval 53"/>
          <p:cNvSpPr>
            <a:spLocks noChangeArrowheads="1"/>
          </p:cNvSpPr>
          <p:nvPr/>
        </p:nvSpPr>
        <p:spPr bwMode="auto">
          <a:xfrm>
            <a:off x="4319588" y="4267200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2022" name="Rectangle 54"/>
          <p:cNvSpPr>
            <a:spLocks noChangeArrowheads="1"/>
          </p:cNvSpPr>
          <p:nvPr/>
        </p:nvSpPr>
        <p:spPr bwMode="auto">
          <a:xfrm>
            <a:off x="5205413" y="5235575"/>
            <a:ext cx="3808412" cy="11874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Note: “new” intersection might have been already detected earlier.</a:t>
            </a:r>
          </a:p>
        </p:txBody>
      </p:sp>
      <p:sp>
        <p:nvSpPr>
          <p:cNvPr id="12320" name="Oval 55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" name="Oval 29"/>
          <p:cNvSpPr>
            <a:spLocks noChangeArrowheads="1"/>
          </p:cNvSpPr>
          <p:nvPr/>
        </p:nvSpPr>
        <p:spPr bwMode="auto">
          <a:xfrm>
            <a:off x="4449763" y="4041775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02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0132911-D803-44F2-8C82-6F61F3BCB9D4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Event Handling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4163"/>
            <a:ext cx="8312150" cy="1468437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3. Right segment endpoint</a:t>
            </a:r>
          </a:p>
          <a:p>
            <a:pPr marL="838200" lvl="1" indent="-3810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Delete segment from sweep line status</a:t>
            </a:r>
          </a:p>
          <a:p>
            <a:pPr marL="838200" lvl="1" indent="-3810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b="1" smtClean="0">
                <a:solidFill>
                  <a:srgbClr val="0000CC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Two segments become adjacent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. Check for intersection points (to insert in event queue)</a:t>
            </a:r>
          </a:p>
          <a:p>
            <a:pPr marL="838200" lvl="1" indent="-381000"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0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319" name="Oval 4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1" name="Oval 6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367088" y="42862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2108200" y="49053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29" name="Line 14"/>
          <p:cNvSpPr>
            <a:spLocks noChangeShapeType="1"/>
          </p:cNvSpPr>
          <p:nvPr/>
        </p:nvSpPr>
        <p:spPr bwMode="auto">
          <a:xfrm flipH="1">
            <a:off x="4532313" y="326548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auto">
          <a:xfrm flipV="1">
            <a:off x="2157413" y="4327525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1" name="Line 16"/>
          <p:cNvSpPr>
            <a:spLocks noChangeShapeType="1"/>
          </p:cNvSpPr>
          <p:nvPr/>
        </p:nvSpPr>
        <p:spPr bwMode="auto">
          <a:xfrm>
            <a:off x="2620963" y="3419475"/>
            <a:ext cx="2049462" cy="1052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2" name="Line 17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3" name="Line 18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4" name="Line 19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5" name="Text Box 20"/>
          <p:cNvSpPr txBox="1">
            <a:spLocks noChangeArrowheads="1"/>
          </p:cNvSpPr>
          <p:nvPr/>
        </p:nvSpPr>
        <p:spPr bwMode="auto">
          <a:xfrm>
            <a:off x="1873250" y="45085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a</a:t>
            </a:r>
          </a:p>
        </p:txBody>
      </p:sp>
      <p:sp>
        <p:nvSpPr>
          <p:cNvPr id="13336" name="Text Box 21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b</a:t>
            </a:r>
          </a:p>
        </p:txBody>
      </p:sp>
      <p:sp>
        <p:nvSpPr>
          <p:cNvPr id="13337" name="Text Box 22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13338" name="Text Box 23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3339" name="Text Box 24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13340" name="Text Box 25"/>
          <p:cNvSpPr txBox="1">
            <a:spLocks noChangeArrowheads="1"/>
          </p:cNvSpPr>
          <p:nvPr/>
        </p:nvSpPr>
        <p:spPr bwMode="auto">
          <a:xfrm>
            <a:off x="4356100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chemeClr val="tx2"/>
                </a:solidFill>
              </a:rPr>
              <a:t>e</a:t>
            </a:r>
            <a:r>
              <a:rPr lang="en-US" altLang="en-US" sz="2000" i="1"/>
              <a:t/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c</a:t>
            </a:r>
            <a:r>
              <a:rPr lang="en-US" altLang="en-US" sz="2000" i="1">
                <a:solidFill>
                  <a:schemeClr val="tx2"/>
                </a:solidFill>
              </a:rPr>
              <a:t/>
            </a:r>
            <a:br>
              <a:rPr lang="en-US" altLang="en-US" sz="2000" i="1">
                <a:solidFill>
                  <a:schemeClr val="tx2"/>
                </a:solidFill>
              </a:rPr>
            </a:br>
            <a:r>
              <a:rPr lang="en-US" altLang="en-US" sz="2000" i="1">
                <a:solidFill>
                  <a:schemeClr val="tx2"/>
                </a:solidFill>
              </a:rPr>
              <a:t>b</a:t>
            </a:r>
            <a:r>
              <a:rPr lang="en-US" altLang="en-US" sz="2000" i="1"/>
              <a:t/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3341" name="Line 26"/>
          <p:cNvSpPr>
            <a:spLocks noChangeShapeType="1"/>
          </p:cNvSpPr>
          <p:nvPr/>
        </p:nvSpPr>
        <p:spPr bwMode="auto">
          <a:xfrm flipH="1">
            <a:off x="4687888" y="326548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42" name="Text Box 27"/>
          <p:cNvSpPr txBox="1">
            <a:spLocks noChangeArrowheads="1"/>
          </p:cNvSpPr>
          <p:nvPr/>
        </p:nvSpPr>
        <p:spPr bwMode="auto">
          <a:xfrm>
            <a:off x="4511675" y="5383213"/>
            <a:ext cx="3905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e</a:t>
            </a:r>
            <a:br>
              <a:rPr lang="en-US" altLang="en-US" sz="2000" i="1"/>
            </a:br>
            <a:r>
              <a:rPr lang="en-US" altLang="en-US" sz="2000" i="1">
                <a:solidFill>
                  <a:srgbClr val="0000CC"/>
                </a:solidFill>
              </a:rPr>
              <a:t>c</a:t>
            </a:r>
            <a:br>
              <a:rPr lang="en-US" altLang="en-US" sz="2000" i="1">
                <a:solidFill>
                  <a:srgbClr val="0000CC"/>
                </a:solidFill>
              </a:rPr>
            </a:br>
            <a:r>
              <a:rPr lang="en-US" alt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13343" name="Oval 28"/>
          <p:cNvSpPr>
            <a:spLocks noChangeArrowheads="1"/>
          </p:cNvSpPr>
          <p:nvPr/>
        </p:nvSpPr>
        <p:spPr bwMode="auto">
          <a:xfrm>
            <a:off x="4319588" y="4267200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7223125" y="4313238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F64B28A-D9DA-4C3E-AB44-844ECD7CD32A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Intersection Lemma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5155"/>
            <a:ext cx="7772400" cy="3878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/>
              <a:t>Lemma:</a:t>
            </a:r>
            <a:r>
              <a:rPr lang="en-US" altLang="en-US" sz="2400" dirty="0" smtClean="0"/>
              <a:t> Let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s</a:t>
            </a:r>
            <a:r>
              <a:rPr lang="en-US" altLang="en-US" sz="2400" dirty="0" smtClean="0"/>
              <a:t>,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s’</a:t>
            </a:r>
            <a:r>
              <a:rPr lang="en-US" altLang="en-US" sz="2400" dirty="0" smtClean="0"/>
              <a:t> be two non-vertical segments whose interiors intersect in a single point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p</a:t>
            </a:r>
            <a:r>
              <a:rPr lang="en-US" altLang="en-US" sz="2400" dirty="0" smtClean="0"/>
              <a:t>. Assume there is no third segment passing through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p</a:t>
            </a:r>
            <a:r>
              <a:rPr lang="en-US" altLang="en-US" sz="2400" dirty="0" smtClean="0"/>
              <a:t>. Then there is an event point to the left of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p</a:t>
            </a:r>
            <a:r>
              <a:rPr lang="en-US" altLang="en-US" sz="2400" dirty="0" smtClean="0"/>
              <a:t> where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s</a:t>
            </a:r>
            <a:r>
              <a:rPr lang="en-US" altLang="en-US" sz="2400" dirty="0" smtClean="0"/>
              <a:t> and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s’</a:t>
            </a:r>
            <a:r>
              <a:rPr lang="en-US" altLang="en-US" sz="2400" dirty="0" smtClean="0"/>
              <a:t> become adjacent (and hence are tested for intersection).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/>
              <a:t>Proof:</a:t>
            </a:r>
            <a:r>
              <a:rPr lang="en-US" altLang="en-US" sz="2400" dirty="0" smtClean="0"/>
              <a:t> Consider placement of sweep line infinitesimally left of </a:t>
            </a:r>
            <a:r>
              <a:rPr lang="en-US" altLang="en-US" sz="2400" i="1" dirty="0" smtClean="0">
                <a:solidFill>
                  <a:srgbClr val="008380"/>
                </a:solidFill>
              </a:rPr>
              <a:t>p</a:t>
            </a:r>
            <a:r>
              <a:rPr lang="en-US" altLang="en-US" sz="2400" dirty="0" smtClean="0"/>
              <a:t>. 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Segments </a:t>
            </a:r>
            <a:r>
              <a:rPr lang="en-US" altLang="en-US" sz="2400" i="1" dirty="0" smtClean="0">
                <a:solidFill>
                  <a:srgbClr val="00838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and </a:t>
            </a:r>
            <a:r>
              <a:rPr lang="en-US" altLang="en-US" sz="2400" i="1" dirty="0" smtClean="0">
                <a:solidFill>
                  <a:srgbClr val="008380"/>
                </a:solidFill>
                <a:cs typeface="Times New Roman" panose="02020603050405020304" pitchFamily="18" charset="0"/>
              </a:rPr>
              <a:t>s’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are adjacent along sweep line. Hence there must have been a </a:t>
            </a:r>
            <a:r>
              <a:rPr lang="en-US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previous event point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where </a:t>
            </a:r>
            <a:r>
              <a:rPr lang="en-US" altLang="en-US" sz="2400" i="1" dirty="0" smtClean="0">
                <a:solidFill>
                  <a:srgbClr val="00838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and </a:t>
            </a:r>
            <a:r>
              <a:rPr lang="en-US" altLang="en-US" sz="2400" i="1" dirty="0" smtClean="0">
                <a:solidFill>
                  <a:srgbClr val="008380"/>
                </a:solidFill>
                <a:cs typeface="Times New Roman" panose="02020603050405020304" pitchFamily="18" charset="0"/>
              </a:rPr>
              <a:t>s’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become adjacent.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3208338" y="5402263"/>
            <a:ext cx="1912937" cy="731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3124200" y="5219700"/>
            <a:ext cx="2430463" cy="663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45" name="Oval 6"/>
          <p:cNvSpPr>
            <a:spLocks noChangeArrowheads="1"/>
          </p:cNvSpPr>
          <p:nvPr/>
        </p:nvSpPr>
        <p:spPr bwMode="auto">
          <a:xfrm>
            <a:off x="4518025" y="5567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346" name="Text Box 7"/>
          <p:cNvSpPr txBox="1">
            <a:spLocks noChangeArrowheads="1"/>
          </p:cNvSpPr>
          <p:nvPr/>
        </p:nvSpPr>
        <p:spPr bwMode="auto">
          <a:xfrm>
            <a:off x="4471988" y="55594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3038475" y="57578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s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3168650" y="489585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s’</a:t>
            </a:r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3589338" y="5707063"/>
            <a:ext cx="952500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 flipV="1">
            <a:off x="3581400" y="5189538"/>
            <a:ext cx="1311275" cy="639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3810000" y="5083175"/>
            <a:ext cx="2522538" cy="131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4030" name="Oval 14"/>
          <p:cNvSpPr>
            <a:spLocks noChangeArrowheads="1"/>
          </p:cNvSpPr>
          <p:nvPr/>
        </p:nvSpPr>
        <p:spPr bwMode="auto">
          <a:xfrm>
            <a:off x="4175125" y="5468938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>
            <a:off x="4481513" y="4978400"/>
            <a:ext cx="0" cy="1373188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4032" name="Line 16"/>
          <p:cNvSpPr>
            <a:spLocks noChangeShapeType="1"/>
          </p:cNvSpPr>
          <p:nvPr/>
        </p:nvSpPr>
        <p:spPr bwMode="auto">
          <a:xfrm flipH="1">
            <a:off x="4206875" y="4956175"/>
            <a:ext cx="7938" cy="1395413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0" grpId="0" animBg="1"/>
      <p:bldP spid="214031" grpId="0" animBg="1"/>
      <p:bldP spid="2140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B0511AF-097F-4C7B-A8FD-257FA7B5122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Runtime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7826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cs typeface="Times New Roman" panose="02020603050405020304" pitchFamily="18" charset="0"/>
              </a:rPr>
              <a:t>Sweep line status updates: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O(log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800" smtClean="0">
                <a:cs typeface="Times New Roman" panose="02020603050405020304" pitchFamily="18" charset="0"/>
              </a:rPr>
              <a:t>Event queue operations: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O(log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),</a:t>
            </a:r>
            <a:r>
              <a:rPr lang="en-US" altLang="en-US" sz="2800" smtClean="0">
                <a:cs typeface="Times New Roman" panose="02020603050405020304" pitchFamily="18" charset="0"/>
              </a:rPr>
              <a:t> as the total number of stored events is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2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, and each operation takes time </a:t>
            </a:r>
            <a:b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O(log(2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)) = O(log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= O(log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sz="2800" smtClean="0">
              <a:solidFill>
                <a:srgbClr val="00838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smtClean="0">
                <a:solidFill>
                  <a:schemeClr val="tx2"/>
                </a:solidFill>
                <a:cs typeface="Times New Roman" panose="02020603050405020304" pitchFamily="18" charset="0"/>
              </a:rPr>
              <a:t>There are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+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800" smtClean="0">
                <a:solidFill>
                  <a:schemeClr val="tx2"/>
                </a:solidFill>
                <a:cs typeface="Times New Roman" panose="02020603050405020304" pitchFamily="18" charset="0"/>
              </a:rPr>
              <a:t> events. Hence the total runtime is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O((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+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) 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367" name="AutoShape 16"/>
          <p:cNvSpPr>
            <a:spLocks noChangeArrowheads="1"/>
          </p:cNvSpPr>
          <p:nvPr/>
        </p:nvSpPr>
        <p:spPr bwMode="auto">
          <a:xfrm>
            <a:off x="2500313" y="4395788"/>
            <a:ext cx="1211262" cy="366712"/>
          </a:xfrm>
          <a:prstGeom prst="wedgeRectCallout">
            <a:avLst>
              <a:gd name="adj1" fmla="val 7796"/>
              <a:gd name="adj2" fmla="val -120130"/>
            </a:avLst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k</a:t>
            </a:r>
            <a:r>
              <a:rPr lang="en-US" altLang="en-US" sz="2000">
                <a:solidFill>
                  <a:srgbClr val="009999"/>
                </a:solidFill>
              </a:rPr>
              <a:t> = O(</a:t>
            </a:r>
            <a:r>
              <a:rPr lang="en-US" altLang="en-US" sz="2000" i="1">
                <a:solidFill>
                  <a:srgbClr val="009999"/>
                </a:solidFill>
              </a:rPr>
              <a:t>n</a:t>
            </a:r>
            <a:r>
              <a:rPr lang="en-US" altLang="en-US" sz="2000" baseline="30000">
                <a:solidFill>
                  <a:srgbClr val="009999"/>
                </a:solidFill>
              </a:rPr>
              <a:t>2</a:t>
            </a:r>
            <a:r>
              <a:rPr lang="en-US" altLang="en-US" sz="2000">
                <a:solidFill>
                  <a:srgbClr val="009999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89DA25B-2FA1-4C2D-8A2B-04D5D48D4C7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Geometric Intersections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Important and basic problem in Computational Geometry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Solid modeling: Build shapes by applying set operations (intersection, union).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Robotics: Collision detection and avoidance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Geographic information systems: Overlay two subdivisions (e.g., road network and river network)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Computer graphics: Ray shooting to render scenes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D3CFCE-9057-4119-9C0F-1CCE02D39AF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Line Segment Intersection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1668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Input: A set </a:t>
            </a:r>
            <a:r>
              <a:rPr lang="en-US" altLang="en-US" sz="2800" i="1" smtClean="0">
                <a:solidFill>
                  <a:srgbClr val="008380"/>
                </a:solidFill>
              </a:rPr>
              <a:t>S</a:t>
            </a:r>
            <a:r>
              <a:rPr lang="en-US" altLang="en-US" sz="2800" smtClean="0">
                <a:solidFill>
                  <a:srgbClr val="008380"/>
                </a:solidFill>
              </a:rPr>
              <a:t>={</a:t>
            </a:r>
            <a:r>
              <a:rPr lang="en-US" altLang="en-US" sz="2800" i="1" smtClean="0">
                <a:solidFill>
                  <a:srgbClr val="008380"/>
                </a:solidFill>
              </a:rPr>
              <a:t>s</a:t>
            </a:r>
            <a:r>
              <a:rPr lang="en-US" altLang="en-US" sz="2800" baseline="-25000" smtClean="0">
                <a:solidFill>
                  <a:srgbClr val="008380"/>
                </a:solidFill>
              </a:rPr>
              <a:t>1</a:t>
            </a:r>
            <a:r>
              <a:rPr lang="en-US" altLang="en-US" sz="2800" smtClean="0">
                <a:solidFill>
                  <a:srgbClr val="008380"/>
                </a:solidFill>
              </a:rPr>
              <a:t>, …, </a:t>
            </a:r>
            <a:r>
              <a:rPr lang="en-US" altLang="en-US" sz="2800" i="1" smtClean="0">
                <a:solidFill>
                  <a:srgbClr val="008380"/>
                </a:solidFill>
              </a:rPr>
              <a:t>s</a:t>
            </a:r>
            <a:r>
              <a:rPr lang="en-US" altLang="en-US" sz="2800" baseline="-25000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</a:rPr>
              <a:t>}</a:t>
            </a:r>
            <a:r>
              <a:rPr lang="en-US" altLang="en-US" sz="2800" smtClean="0"/>
              <a:t> of (closed) line segments in </a:t>
            </a:r>
            <a:r>
              <a:rPr lang="en-US" altLang="en-US" sz="2800" b="1" smtClean="0">
                <a:solidFill>
                  <a:srgbClr val="008380"/>
                </a:solidFill>
              </a:rPr>
              <a:t>R</a:t>
            </a:r>
            <a:r>
              <a:rPr lang="en-US" altLang="en-US" sz="2800" baseline="30000" smtClean="0">
                <a:solidFill>
                  <a:srgbClr val="008380"/>
                </a:solidFill>
              </a:rPr>
              <a:t>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Output: All </a:t>
            </a:r>
            <a:r>
              <a:rPr lang="en-US" altLang="en-US" sz="2800" b="1" smtClean="0">
                <a:solidFill>
                  <a:schemeClr val="accent2"/>
                </a:solidFill>
              </a:rPr>
              <a:t>intersection points</a:t>
            </a:r>
            <a:r>
              <a:rPr lang="en-US" altLang="en-US" sz="2800" smtClean="0"/>
              <a:t> between segments in </a:t>
            </a:r>
            <a:r>
              <a:rPr lang="en-US" altLang="en-US" sz="2800" i="1" smtClean="0">
                <a:solidFill>
                  <a:srgbClr val="008380"/>
                </a:solidFill>
              </a:rPr>
              <a:t>S</a:t>
            </a:r>
          </a:p>
        </p:txBody>
      </p:sp>
      <p:sp>
        <p:nvSpPr>
          <p:cNvPr id="4103" name="Line 4"/>
          <p:cNvSpPr>
            <a:spLocks noChangeShapeType="1"/>
          </p:cNvSpPr>
          <p:nvPr/>
        </p:nvSpPr>
        <p:spPr bwMode="auto">
          <a:xfrm flipV="1">
            <a:off x="1812925" y="4778375"/>
            <a:ext cx="1243013" cy="84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>
            <a:off x="2414588" y="4738688"/>
            <a:ext cx="2614612" cy="10144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5" name="Line 6"/>
          <p:cNvSpPr>
            <a:spLocks noChangeShapeType="1"/>
          </p:cNvSpPr>
          <p:nvPr/>
        </p:nvSpPr>
        <p:spPr bwMode="auto">
          <a:xfrm flipH="1" flipV="1">
            <a:off x="4732338" y="3460750"/>
            <a:ext cx="14287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6" name="Line 7"/>
          <p:cNvSpPr>
            <a:spLocks noChangeShapeType="1"/>
          </p:cNvSpPr>
          <p:nvPr/>
        </p:nvSpPr>
        <p:spPr bwMode="auto">
          <a:xfrm>
            <a:off x="3587750" y="3762375"/>
            <a:ext cx="534988" cy="134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7" name="Line 8"/>
          <p:cNvSpPr>
            <a:spLocks noChangeShapeType="1"/>
          </p:cNvSpPr>
          <p:nvPr/>
        </p:nvSpPr>
        <p:spPr bwMode="auto">
          <a:xfrm flipV="1">
            <a:off x="4418013" y="4343400"/>
            <a:ext cx="1547812" cy="1401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8" name="Line 9"/>
          <p:cNvSpPr>
            <a:spLocks noChangeShapeType="1"/>
          </p:cNvSpPr>
          <p:nvPr/>
        </p:nvSpPr>
        <p:spPr bwMode="auto">
          <a:xfrm>
            <a:off x="4510088" y="3763963"/>
            <a:ext cx="2355850" cy="1782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541838" y="553402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  <p:bldP spid="197642" grpId="0" animBg="1"/>
      <p:bldP spid="197643" grpId="0" animBg="1"/>
      <p:bldP spid="197644" grpId="0" animBg="1"/>
      <p:bldP spid="1976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9E4E0C7-94D4-4FE4-B777-46D7E35EDAD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Line Segment Intersection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/>
              <a:t> line segments can intersect as few as </a:t>
            </a:r>
            <a:r>
              <a:rPr lang="en-US" altLang="en-US" sz="2400" smtClean="0">
                <a:solidFill>
                  <a:srgbClr val="008380"/>
                </a:solidFill>
              </a:rPr>
              <a:t>0</a:t>
            </a:r>
            <a:r>
              <a:rPr lang="en-US" altLang="en-US" sz="2400" smtClean="0"/>
              <a:t> and as many as        </a:t>
            </a:r>
            <a:br>
              <a:rPr lang="en-US" altLang="en-US" sz="2400" smtClean="0"/>
            </a:br>
            <a:r>
              <a:rPr lang="en-US" altLang="en-US" sz="2400" smtClean="0"/>
              <a:t>       </a:t>
            </a:r>
            <a:r>
              <a:rPr lang="en-US" altLang="en-US" sz="2400" smtClean="0">
                <a:solidFill>
                  <a:srgbClr val="008380"/>
                </a:solidFill>
              </a:rPr>
              <a:t>=O(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baseline="30000" smtClean="0">
                <a:solidFill>
                  <a:srgbClr val="008380"/>
                </a:solidFill>
              </a:rPr>
              <a:t>2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  <a:r>
              <a:rPr lang="en-US" altLang="en-US" sz="2400" smtClean="0"/>
              <a:t> times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/>
              <a:t>Simple algorithm: Try out all pairs of line segments</a:t>
            </a:r>
            <a:br>
              <a:rPr lang="en-US" altLang="en-US" sz="2400" smtClean="0"/>
            </a:br>
            <a:r>
              <a:rPr lang="en-US" altLang="en-US" sz="2400" smtClean="0">
                <a:cs typeface="Times New Roman" panose="02020603050405020304" pitchFamily="18" charset="0"/>
              </a:rPr>
              <a:t>→ Takes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smtClean="0">
                <a:solidFill>
                  <a:srgbClr val="00838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</a:rPr>
              <a:t> time</a:t>
            </a:r>
            <a:br>
              <a:rPr lang="en-US" altLang="en-US" sz="2400" smtClean="0">
                <a:cs typeface="Times New Roman" panose="02020603050405020304" pitchFamily="18" charset="0"/>
              </a:rPr>
            </a:br>
            <a:r>
              <a:rPr lang="en-US" altLang="en-US" sz="2400" smtClean="0">
                <a:cs typeface="Times New Roman" panose="02020603050405020304" pitchFamily="18" charset="0"/>
              </a:rPr>
              <a:t>→ Is optimal in worst case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</a:rPr>
              <a:t>Challenge: Develop an </a:t>
            </a:r>
            <a:r>
              <a:rPr lang="en-US" altLang="en-US" sz="2400" b="1" smtClean="0">
                <a:solidFill>
                  <a:schemeClr val="accent2"/>
                </a:solidFill>
                <a:cs typeface="Times New Roman" panose="02020603050405020304" pitchFamily="18" charset="0"/>
              </a:rPr>
              <a:t>output-sensitive algorithm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</a:rPr>
              <a:t>Runtime depends on size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000" smtClean="0">
                <a:cs typeface="Times New Roman" panose="02020603050405020304" pitchFamily="18" charset="0"/>
              </a:rPr>
              <a:t> of the output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</a:rPr>
              <a:t>Here: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</a:rPr>
              <a:t>0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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baseline="30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, where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is a constant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Our algorithm will have runtime: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O( (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n+k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sz="2000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Best possible runtime: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+ k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       </a:t>
            </a:r>
            <a:b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O(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baseline="30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in worst case, but better in general</a:t>
            </a:r>
            <a:endParaRPr lang="en-US" altLang="en-US" sz="2000" smtClean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27" name="AutoShape 14"/>
          <p:cNvSpPr>
            <a:spLocks noChangeArrowheads="1"/>
          </p:cNvSpPr>
          <p:nvPr/>
        </p:nvSpPr>
        <p:spPr bwMode="auto">
          <a:xfrm>
            <a:off x="1219200" y="2074863"/>
            <a:ext cx="358775" cy="433387"/>
          </a:xfrm>
          <a:prstGeom prst="bracketPair">
            <a:avLst>
              <a:gd name="adj" fmla="val 16667"/>
            </a:avLst>
          </a:prstGeom>
          <a:noFill/>
          <a:ln w="25400">
            <a:solidFill>
              <a:srgbClr val="0083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1106488" y="1914525"/>
            <a:ext cx="593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9999"/>
                </a:solidFill>
              </a:rPr>
              <a:t>n</a:t>
            </a:r>
            <a:br>
              <a:rPr lang="en-US" altLang="en-US" sz="2000">
                <a:solidFill>
                  <a:srgbClr val="009999"/>
                </a:solidFill>
              </a:rPr>
            </a:br>
            <a:r>
              <a:rPr lang="en-US" altLang="en-US" sz="2000">
                <a:solidFill>
                  <a:srgbClr val="009999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2E532D1-4561-49E1-BA11-544311514EC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Complexity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4540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/>
              <a:t>Why is runtime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+ k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optimal?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The </a:t>
            </a:r>
            <a:r>
              <a:rPr lang="en-US" altLang="en-US" sz="240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problem requires </a:t>
            </a:r>
            <a:r>
              <a:rPr lang="en-US" altLang="en-US" sz="2400" smtClean="0">
                <a:solidFill>
                  <a:srgbClr val="008380"/>
                </a:solidFill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 in algebraic decision tree model of computation (Ben-Or ’83)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: Given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real numbers, are all of them distinct?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Solve </a:t>
            </a:r>
            <a:r>
              <a:rPr lang="en-US" altLang="en-US" sz="240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using </a:t>
            </a:r>
            <a:r>
              <a:rPr lang="en-US" altLang="en-US" sz="240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line segment intersection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Take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numbers, convert into vertical line segments. There is an intersection iff there are duplicate numbers.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If we could solve line segment intersection in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time, i.e., strictly faster than </a:t>
            </a:r>
            <a:r>
              <a:rPr lang="el-GR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Θ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, then </a:t>
            </a:r>
            <a:r>
              <a:rPr lang="en-US" altLang="en-US" sz="2000" smtClean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element uniqueness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could be solved faster. Contradiction.</a:t>
            </a:r>
            <a:endParaRPr lang="el-GR" altLang="en-US" sz="20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95E29F1-B57E-4460-84DD-1241AB0A1A42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Plane sweep </a:t>
            </a:r>
            <a:br>
              <a:rPr lang="en-US" altLang="en-US" sz="4000" smtClean="0"/>
            </a:br>
            <a:r>
              <a:rPr lang="en-US" altLang="en-US" sz="4000" smtClean="0"/>
              <a:t>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b="1" smtClean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Cleanliness property: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All intersections to the left of sweep line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have been reported</a:t>
            </a:r>
            <a:endParaRPr lang="el-GR" altLang="en-US" sz="2400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b="1" smtClean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Sweep line status: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Store segments that intersect the sweep line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, ordered along the intersection with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b="1" smtClean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Events: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Points in time when sweep line status changes combinatorially (i.e., the order of segments intersecting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 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changes)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→ Endpoints of segments (insert in beginning)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→ Intersection points (compute on the fly during plane sweep)</a:t>
            </a:r>
          </a:p>
        </p:txBody>
      </p:sp>
      <p:pic>
        <p:nvPicPr>
          <p:cNvPr id="71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7" t="50209" r="21355" b="17958"/>
          <a:stretch>
            <a:fillRect/>
          </a:stretch>
        </p:blipFill>
        <p:spPr bwMode="auto">
          <a:xfrm>
            <a:off x="4603750" y="107950"/>
            <a:ext cx="44386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00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65100" algn="ctr">
                <a:solidFill>
                  <a:srgbClr val="FFFF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5F25AFA-9477-46C3-834D-ADCB1F631A81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General position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mtClean="0">
                <a:cs typeface="Times New Roman" panose="02020603050405020304" pitchFamily="18" charset="0"/>
                <a:sym typeface="Symbol" panose="05050102010706020507" pitchFamily="18" charset="2"/>
              </a:rPr>
              <a:t>Assume that “nasty” special cases don’t happen: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mtClean="0">
                <a:cs typeface="Times New Roman" panose="02020603050405020304" pitchFamily="18" charset="0"/>
                <a:sym typeface="Symbol" panose="05050102010706020507" pitchFamily="18" charset="2"/>
              </a:rPr>
              <a:t>No line segment is vertical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mtClean="0">
                <a:cs typeface="Times New Roman" panose="02020603050405020304" pitchFamily="18" charset="0"/>
                <a:sym typeface="Symbol" panose="05050102010706020507" pitchFamily="18" charset="2"/>
              </a:rPr>
              <a:t>Two segments intersect in at most one point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mtClean="0">
                <a:cs typeface="Times New Roman" panose="02020603050405020304" pitchFamily="18" charset="0"/>
                <a:sym typeface="Symbol" panose="05050102010706020507" pitchFamily="18" charset="2"/>
              </a:rPr>
              <a:t>No three segments intersect in a common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736EB36-BE6F-45EC-968F-33CB7D4FDE5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Event Queue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Need to keep events sorted: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Lexicographic order (first by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-coordinate, and if two events have same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-coordinate then by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-coordinate)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Need to be able to remove next point, and insert new points in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Need to make sure not to process same event twice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Use a priority queue (heap), and possibly extract multiples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Or, use balanced binary search tree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1/24/17</a:t>
            </a:r>
            <a:endParaRPr lang="en-US" altLang="en-US" sz="140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734C659-792A-47AC-9F45-EFFB9208427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Sweep Line Status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333500"/>
            <a:ext cx="8624888" cy="2497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Store segments that intersect the sweep line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, ordered along the intersection with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Need to insert, delete, and find adjacent neighbor in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O(log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Use </a:t>
            </a:r>
            <a:r>
              <a:rPr lang="en-US" altLang="en-US" sz="2400" b="1" smtClean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balanced binary search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tree, storing the order in which segments intersect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 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in leaves</a:t>
            </a:r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3983038" y="48355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4730750" y="3533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49" name="Oval 7"/>
          <p:cNvSpPr>
            <a:spLocks noChangeArrowheads="1"/>
          </p:cNvSpPr>
          <p:nvPr/>
        </p:nvSpPr>
        <p:spPr bwMode="auto">
          <a:xfrm>
            <a:off x="3641725" y="52609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0" name="Oval 8"/>
          <p:cNvSpPr>
            <a:spLocks noChangeArrowheads="1"/>
          </p:cNvSpPr>
          <p:nvPr/>
        </p:nvSpPr>
        <p:spPr bwMode="auto">
          <a:xfrm>
            <a:off x="7542213" y="42418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1" name="Oval 9"/>
          <p:cNvSpPr>
            <a:spLocks noChangeArrowheads="1"/>
          </p:cNvSpPr>
          <p:nvPr/>
        </p:nvSpPr>
        <p:spPr bwMode="auto">
          <a:xfrm>
            <a:off x="7566025" y="43624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2" name="Oval 10"/>
          <p:cNvSpPr>
            <a:spLocks noChangeArrowheads="1"/>
          </p:cNvSpPr>
          <p:nvPr/>
        </p:nvSpPr>
        <p:spPr bwMode="auto">
          <a:xfrm>
            <a:off x="3611563" y="39528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2581275" y="337343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2620963" y="3419475"/>
            <a:ext cx="2081212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 flipV="1">
            <a:off x="4030663" y="3571875"/>
            <a:ext cx="754062" cy="1317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3657600" y="4013200"/>
            <a:ext cx="3968750" cy="374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 flipV="1">
            <a:off x="3686175" y="4271963"/>
            <a:ext cx="3894138" cy="1028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8" name="Text Box 21"/>
          <p:cNvSpPr txBox="1">
            <a:spLocks noChangeArrowheads="1"/>
          </p:cNvSpPr>
          <p:nvPr/>
        </p:nvSpPr>
        <p:spPr bwMode="auto">
          <a:xfrm>
            <a:off x="2536825" y="33956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b</a:t>
            </a:r>
          </a:p>
        </p:txBody>
      </p:sp>
      <p:sp>
        <p:nvSpPr>
          <p:cNvPr id="10259" name="Text Box 22"/>
          <p:cNvSpPr txBox="1">
            <a:spLocks noChangeArrowheads="1"/>
          </p:cNvSpPr>
          <p:nvPr/>
        </p:nvSpPr>
        <p:spPr bwMode="auto">
          <a:xfrm>
            <a:off x="5783263" y="376078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</a:p>
        </p:txBody>
      </p:sp>
      <p:sp>
        <p:nvSpPr>
          <p:cNvPr id="10260" name="Text Box 23"/>
          <p:cNvSpPr txBox="1">
            <a:spLocks noChangeArrowheads="1"/>
          </p:cNvSpPr>
          <p:nvPr/>
        </p:nvSpPr>
        <p:spPr bwMode="auto">
          <a:xfrm>
            <a:off x="5805488" y="46529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d</a:t>
            </a: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4084638" y="4546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10262" name="Line 26"/>
          <p:cNvSpPr>
            <a:spLocks noChangeShapeType="1"/>
          </p:cNvSpPr>
          <p:nvPr/>
        </p:nvSpPr>
        <p:spPr bwMode="auto">
          <a:xfrm flipH="1">
            <a:off x="4016375" y="326548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63" name="Text Box 27"/>
          <p:cNvSpPr txBox="1">
            <a:spLocks noChangeArrowheads="1"/>
          </p:cNvSpPr>
          <p:nvPr/>
        </p:nvSpPr>
        <p:spPr bwMode="auto">
          <a:xfrm>
            <a:off x="3840163" y="5383213"/>
            <a:ext cx="39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 i="1"/>
              <a:t>c</a:t>
            </a:r>
            <a:br>
              <a:rPr lang="en-US" altLang="en-US" sz="2000" i="1"/>
            </a:br>
            <a:r>
              <a:rPr lang="en-US" altLang="en-US" sz="2000" i="1"/>
              <a:t>b</a:t>
            </a:r>
            <a:br>
              <a:rPr lang="en-US" altLang="en-US" sz="2000" i="1"/>
            </a:br>
            <a:r>
              <a:rPr lang="en-US" altLang="en-US" sz="2000" i="1"/>
              <a:t>e</a:t>
            </a:r>
            <a:br>
              <a:rPr lang="en-US" altLang="en-US" sz="2000" i="1"/>
            </a:br>
            <a:r>
              <a:rPr lang="en-US" altLang="en-US" sz="2000" i="1"/>
              <a:t>d</a:t>
            </a:r>
          </a:p>
        </p:txBody>
      </p:sp>
      <p:sp>
        <p:nvSpPr>
          <p:cNvPr id="10264" name="Oval 29"/>
          <p:cNvSpPr>
            <a:spLocks noChangeArrowheads="1"/>
          </p:cNvSpPr>
          <p:nvPr/>
        </p:nvSpPr>
        <p:spPr bwMode="auto">
          <a:xfrm>
            <a:off x="4638675" y="44243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854" name="Line 30"/>
          <p:cNvSpPr>
            <a:spLocks noChangeShapeType="1"/>
          </p:cNvSpPr>
          <p:nvPr/>
        </p:nvSpPr>
        <p:spPr bwMode="auto">
          <a:xfrm>
            <a:off x="4137025" y="5608638"/>
            <a:ext cx="190500" cy="904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5" name="Line 31"/>
          <p:cNvSpPr>
            <a:spLocks noChangeShapeType="1"/>
          </p:cNvSpPr>
          <p:nvPr/>
        </p:nvSpPr>
        <p:spPr bwMode="auto">
          <a:xfrm flipV="1">
            <a:off x="4160838" y="5797550"/>
            <a:ext cx="174625" cy="6191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6" name="Line 32"/>
          <p:cNvSpPr>
            <a:spLocks noChangeShapeType="1"/>
          </p:cNvSpPr>
          <p:nvPr/>
        </p:nvSpPr>
        <p:spPr bwMode="auto">
          <a:xfrm>
            <a:off x="4137025" y="6119813"/>
            <a:ext cx="190500" cy="904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7" name="Line 33"/>
          <p:cNvSpPr>
            <a:spLocks noChangeShapeType="1"/>
          </p:cNvSpPr>
          <p:nvPr/>
        </p:nvSpPr>
        <p:spPr bwMode="auto">
          <a:xfrm>
            <a:off x="4456113" y="5784850"/>
            <a:ext cx="182562" cy="18891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8" name="Line 34"/>
          <p:cNvSpPr>
            <a:spLocks noChangeShapeType="1"/>
          </p:cNvSpPr>
          <p:nvPr/>
        </p:nvSpPr>
        <p:spPr bwMode="auto">
          <a:xfrm flipV="1">
            <a:off x="4433888" y="6057900"/>
            <a:ext cx="228600" cy="2063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59" name="Line 35"/>
          <p:cNvSpPr>
            <a:spLocks noChangeShapeType="1"/>
          </p:cNvSpPr>
          <p:nvPr/>
        </p:nvSpPr>
        <p:spPr bwMode="auto">
          <a:xfrm flipV="1">
            <a:off x="4152900" y="6323013"/>
            <a:ext cx="174625" cy="61912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54" grpId="0" animBg="1"/>
      <p:bldP spid="205855" grpId="0" animBg="1"/>
      <p:bldP spid="205856" grpId="0" animBg="1"/>
      <p:bldP spid="205857" grpId="0" animBg="1"/>
      <p:bldP spid="205858" grpId="0" animBg="1"/>
      <p:bldP spid="20585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5379</TotalTime>
  <Words>800</Words>
  <Application>Microsoft Office PowerPoint</Application>
  <PresentationFormat>On-screen Show (4:3)</PresentationFormat>
  <Paragraphs>149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Comic Sans MS</vt:lpstr>
      <vt:lpstr>Symbol</vt:lpstr>
      <vt:lpstr>Times New Roman</vt:lpstr>
      <vt:lpstr>Default Design</vt:lpstr>
      <vt:lpstr>CMPS 3130/6130 Computational Geometry Spring 2017</vt:lpstr>
      <vt:lpstr>Geometric Intersections</vt:lpstr>
      <vt:lpstr>Line Segment Intersection</vt:lpstr>
      <vt:lpstr>Line Segment Intersection</vt:lpstr>
      <vt:lpstr>Complexity</vt:lpstr>
      <vt:lpstr>Plane sweep  algorithm</vt:lpstr>
      <vt:lpstr>General position</vt:lpstr>
      <vt:lpstr>Event Queue</vt:lpstr>
      <vt:lpstr>Sweep Line Status</vt:lpstr>
      <vt:lpstr>Event Handling</vt:lpstr>
      <vt:lpstr>Event Handling</vt:lpstr>
      <vt:lpstr>Event Handling</vt:lpstr>
      <vt:lpstr>Intersection Lemma</vt:lpstr>
      <vt:lpstr>Runtime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170</cp:revision>
  <dcterms:created xsi:type="dcterms:W3CDTF">2001-09-03T00:33:29Z</dcterms:created>
  <dcterms:modified xsi:type="dcterms:W3CDTF">2017-01-25T00:48:01Z</dcterms:modified>
</cp:coreProperties>
</file>