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3"/>
  </p:notesMasterIdLst>
  <p:handoutMasterIdLst>
    <p:handoutMasterId r:id="rId14"/>
  </p:handoutMasterIdLst>
  <p:sldIdLst>
    <p:sldId id="284" r:id="rId2"/>
    <p:sldId id="290" r:id="rId3"/>
    <p:sldId id="286" r:id="rId4"/>
    <p:sldId id="291" r:id="rId5"/>
    <p:sldId id="289" r:id="rId6"/>
    <p:sldId id="288" r:id="rId7"/>
    <p:sldId id="302" r:id="rId8"/>
    <p:sldId id="303" r:id="rId9"/>
    <p:sldId id="304" r:id="rId10"/>
    <p:sldId id="305" r:id="rId11"/>
    <p:sldId id="292" r:id="rId12"/>
  </p:sldIdLst>
  <p:sldSz cx="9144000" cy="6858000" type="screen4x3"/>
  <p:notesSz cx="9601200" cy="7315200"/>
  <p:custDataLst>
    <p:tags r:id="rId15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37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050000"/>
    <a:srgbClr val="FFFF00"/>
    <a:srgbClr val="008380"/>
    <a:srgbClr val="2E5352"/>
    <a:srgbClr val="FFBFBF"/>
    <a:srgbClr val="CC99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713" autoAdjust="0"/>
  </p:normalViewPr>
  <p:slideViewPr>
    <p:cSldViewPr snapToGrid="0">
      <p:cViewPr varScale="1">
        <p:scale>
          <a:sx n="96" d="100"/>
          <a:sy n="96" d="100"/>
        </p:scale>
        <p:origin x="840" y="90"/>
      </p:cViewPr>
      <p:guideLst>
        <p:guide orient="horz" pos="4319"/>
        <p:guide pos="3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fld id="{3B388886-3F09-4C8A-9A44-B5520F05B8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2267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fld id="{F4317E8F-F39E-4028-9B43-315AB0520F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50728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0739A2C-3C87-4530-9E13-CC1952563568}" type="slidenum">
              <a:rPr lang="en-US" altLang="en-US" sz="1300"/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487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E722FC-029A-4507-A2D1-C01C4DDBA0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401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BABFA4-B6A6-4D1C-A195-A51A7F93CB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3013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D52317-43EB-4D56-A179-5F52020D03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769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92E301-C64D-4D48-B1F8-79C9F160EB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56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02F904-9855-4DC8-AECC-EA2F3FAA2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942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EBC7F8-E5E0-4C43-9AA1-C52B6A9A59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6626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9CAF1-B9B6-4776-9143-D0AADD64C2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49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953A3B-5590-4860-96C3-745FBFAD50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135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EA551-C9C2-477B-9F14-5FFB3DD26A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022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A4948C-F98B-468B-9895-498B00913A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809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30810C-7279-4AC8-A18D-DC321DF6DC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4431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2612A49-8560-49DC-B94A-421785D936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48E4AA8-041B-455E-87C1-B8D0D01127E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 smtClean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 smtClean="0">
                <a:solidFill>
                  <a:srgbClr val="009999"/>
                </a:solidFill>
              </a:rPr>
            </a:br>
            <a:r>
              <a:rPr lang="en-US" altLang="en-US" sz="2800" dirty="0" smtClean="0">
                <a:solidFill>
                  <a:srgbClr val="009999"/>
                </a:solidFill>
              </a:rPr>
              <a:t>Spring </a:t>
            </a:r>
            <a:r>
              <a:rPr lang="en-US" altLang="en-US" sz="2800" dirty="0" smtClean="0">
                <a:solidFill>
                  <a:srgbClr val="009999"/>
                </a:solidFill>
              </a:rPr>
              <a:t>2017</a:t>
            </a:r>
            <a:endParaRPr lang="en-US" altLang="en-US" sz="2800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4000" b="1" i="1" smtClean="0">
                <a:solidFill>
                  <a:schemeClr val="accent2"/>
                </a:solidFill>
              </a:rPr>
              <a:t>Plane Sweep Algorithms I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smtClean="0"/>
              <a:t>Carola Wenk</a:t>
            </a:r>
            <a:endParaRPr lang="en-US" altLang="en-US" sz="2800" smtClean="0"/>
          </a:p>
        </p:txBody>
      </p:sp>
      <p:sp>
        <p:nvSpPr>
          <p:cNvPr id="2055" name="Oval 25"/>
          <p:cNvSpPr>
            <a:spLocks noChangeArrowheads="1"/>
          </p:cNvSpPr>
          <p:nvPr/>
        </p:nvSpPr>
        <p:spPr bwMode="auto">
          <a:xfrm>
            <a:off x="4022725" y="351948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56" name="Oval 26"/>
          <p:cNvSpPr>
            <a:spLocks noChangeArrowheads="1"/>
          </p:cNvSpPr>
          <p:nvPr/>
        </p:nvSpPr>
        <p:spPr bwMode="auto">
          <a:xfrm>
            <a:off x="4738688" y="16764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57" name="Oval 27"/>
          <p:cNvSpPr>
            <a:spLocks noChangeArrowheads="1"/>
          </p:cNvSpPr>
          <p:nvPr/>
        </p:nvSpPr>
        <p:spPr bwMode="auto">
          <a:xfrm>
            <a:off x="5127625" y="283368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58" name="Oval 28"/>
          <p:cNvSpPr>
            <a:spLocks noChangeArrowheads="1"/>
          </p:cNvSpPr>
          <p:nvPr/>
        </p:nvSpPr>
        <p:spPr bwMode="auto">
          <a:xfrm>
            <a:off x="5737225" y="359568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59" name="Oval 29"/>
          <p:cNvSpPr>
            <a:spLocks noChangeArrowheads="1"/>
          </p:cNvSpPr>
          <p:nvPr/>
        </p:nvSpPr>
        <p:spPr bwMode="auto">
          <a:xfrm>
            <a:off x="7245350" y="293211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60" name="Oval 30"/>
          <p:cNvSpPr>
            <a:spLocks noChangeArrowheads="1"/>
          </p:cNvSpPr>
          <p:nvPr/>
        </p:nvSpPr>
        <p:spPr bwMode="auto">
          <a:xfrm>
            <a:off x="6180138" y="188912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61" name="Oval 31"/>
          <p:cNvSpPr>
            <a:spLocks noChangeArrowheads="1"/>
          </p:cNvSpPr>
          <p:nvPr/>
        </p:nvSpPr>
        <p:spPr bwMode="auto">
          <a:xfrm>
            <a:off x="3619500" y="20955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62" name="Oval 32"/>
          <p:cNvSpPr>
            <a:spLocks noChangeArrowheads="1"/>
          </p:cNvSpPr>
          <p:nvPr/>
        </p:nvSpPr>
        <p:spPr bwMode="auto">
          <a:xfrm>
            <a:off x="3375025" y="29241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63" name="Oval 33"/>
          <p:cNvSpPr>
            <a:spLocks noChangeArrowheads="1"/>
          </p:cNvSpPr>
          <p:nvPr/>
        </p:nvSpPr>
        <p:spPr bwMode="auto">
          <a:xfrm>
            <a:off x="2589213" y="151606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64" name="Oval 34"/>
          <p:cNvSpPr>
            <a:spLocks noChangeArrowheads="1"/>
          </p:cNvSpPr>
          <p:nvPr/>
        </p:nvSpPr>
        <p:spPr bwMode="auto">
          <a:xfrm>
            <a:off x="2132013" y="352742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059" name="Line 35"/>
          <p:cNvSpPr>
            <a:spLocks noChangeShapeType="1"/>
          </p:cNvSpPr>
          <p:nvPr/>
        </p:nvSpPr>
        <p:spPr bwMode="auto">
          <a:xfrm flipH="1">
            <a:off x="1409700" y="1416050"/>
            <a:ext cx="7938" cy="2706688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6" name="Line 46"/>
          <p:cNvSpPr>
            <a:spLocks noChangeShapeType="1"/>
          </p:cNvSpPr>
          <p:nvPr/>
        </p:nvSpPr>
        <p:spPr bwMode="auto">
          <a:xfrm flipV="1">
            <a:off x="2171700" y="2963863"/>
            <a:ext cx="1265238" cy="6175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7" name="Line 48"/>
          <p:cNvSpPr>
            <a:spLocks noChangeShapeType="1"/>
          </p:cNvSpPr>
          <p:nvPr/>
        </p:nvSpPr>
        <p:spPr bwMode="auto">
          <a:xfrm>
            <a:off x="2628900" y="1562100"/>
            <a:ext cx="2560638" cy="1311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8" name="Line 49"/>
          <p:cNvSpPr>
            <a:spLocks noChangeShapeType="1"/>
          </p:cNvSpPr>
          <p:nvPr/>
        </p:nvSpPr>
        <p:spPr bwMode="auto">
          <a:xfrm flipV="1">
            <a:off x="4076700" y="1714500"/>
            <a:ext cx="715963" cy="18510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9" name="Line 51"/>
          <p:cNvSpPr>
            <a:spLocks noChangeShapeType="1"/>
          </p:cNvSpPr>
          <p:nvPr/>
        </p:nvSpPr>
        <p:spPr bwMode="auto">
          <a:xfrm flipV="1">
            <a:off x="3665538" y="1943100"/>
            <a:ext cx="2566987" cy="2127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70" name="Line 52"/>
          <p:cNvSpPr>
            <a:spLocks noChangeShapeType="1"/>
          </p:cNvSpPr>
          <p:nvPr/>
        </p:nvSpPr>
        <p:spPr bwMode="auto">
          <a:xfrm flipV="1">
            <a:off x="5783263" y="2979738"/>
            <a:ext cx="1493837" cy="661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7 L 0.6434 3.7037E-7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29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5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 1D range query</a:t>
            </a:r>
          </a:p>
        </p:txBody>
      </p:sp>
      <p:sp>
        <p:nvSpPr>
          <p:cNvPr id="11267" name="Oval 3"/>
          <p:cNvSpPr>
            <a:spLocks noChangeArrowheads="1"/>
          </p:cNvSpPr>
          <p:nvPr/>
        </p:nvSpPr>
        <p:spPr bwMode="auto">
          <a:xfrm>
            <a:off x="4267200" y="12192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805363" y="1066800"/>
            <a:ext cx="7572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/>
              <a:t>root</a:t>
            </a: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3733800" y="16764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4267200" y="21336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4800600" y="25908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4267200" y="30480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cxnSp>
        <p:nvCxnSpPr>
          <p:cNvPr id="11273" name="AutoShape 9"/>
          <p:cNvCxnSpPr>
            <a:cxnSpLocks noChangeShapeType="1"/>
            <a:stCxn id="11269" idx="7"/>
            <a:endCxn id="11267" idx="3"/>
          </p:cNvCxnSpPr>
          <p:nvPr/>
        </p:nvCxnSpPr>
        <p:spPr bwMode="auto">
          <a:xfrm flipV="1">
            <a:off x="4124325" y="16097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4" name="AutoShape 10"/>
          <p:cNvCxnSpPr>
            <a:cxnSpLocks noChangeShapeType="1"/>
            <a:stCxn id="11269" idx="5"/>
            <a:endCxn id="11270" idx="1"/>
          </p:cNvCxnSpPr>
          <p:nvPr/>
        </p:nvCxnSpPr>
        <p:spPr bwMode="auto">
          <a:xfrm>
            <a:off x="4124325" y="20669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5" name="AutoShape 11"/>
          <p:cNvCxnSpPr>
            <a:cxnSpLocks noChangeShapeType="1"/>
            <a:stCxn id="11270" idx="5"/>
            <a:endCxn id="11271" idx="1"/>
          </p:cNvCxnSpPr>
          <p:nvPr/>
        </p:nvCxnSpPr>
        <p:spPr bwMode="auto">
          <a:xfrm>
            <a:off x="4657725" y="25241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6" name="AutoShape 12"/>
          <p:cNvCxnSpPr>
            <a:cxnSpLocks noChangeShapeType="1"/>
            <a:stCxn id="11271" idx="3"/>
            <a:endCxn id="11272" idx="7"/>
          </p:cNvCxnSpPr>
          <p:nvPr/>
        </p:nvCxnSpPr>
        <p:spPr bwMode="auto">
          <a:xfrm flipH="1">
            <a:off x="4657725" y="29813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7" name="AutoShape 13"/>
          <p:cNvCxnSpPr>
            <a:cxnSpLocks noChangeShapeType="1"/>
            <a:stCxn id="11269" idx="3"/>
          </p:cNvCxnSpPr>
          <p:nvPr/>
        </p:nvCxnSpPr>
        <p:spPr bwMode="auto">
          <a:xfrm flipH="1">
            <a:off x="3581400" y="20669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8" name="AutoShape 14"/>
          <p:cNvCxnSpPr>
            <a:cxnSpLocks noChangeShapeType="1"/>
            <a:stCxn id="11270" idx="3"/>
          </p:cNvCxnSpPr>
          <p:nvPr/>
        </p:nvCxnSpPr>
        <p:spPr bwMode="auto">
          <a:xfrm flipH="1">
            <a:off x="4114800" y="25241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9" name="AutoShape 15"/>
          <p:cNvCxnSpPr>
            <a:cxnSpLocks noChangeShapeType="1"/>
            <a:stCxn id="11271" idx="5"/>
          </p:cNvCxnSpPr>
          <p:nvPr/>
        </p:nvCxnSpPr>
        <p:spPr bwMode="auto">
          <a:xfrm>
            <a:off x="5191125" y="29813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0" name="AutoShape 16"/>
          <p:cNvCxnSpPr>
            <a:cxnSpLocks noChangeShapeType="1"/>
            <a:stCxn id="11267" idx="5"/>
          </p:cNvCxnSpPr>
          <p:nvPr/>
        </p:nvCxnSpPr>
        <p:spPr bwMode="auto">
          <a:xfrm>
            <a:off x="4657725" y="16097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2743200" y="2833688"/>
            <a:ext cx="1574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/>
              <a:t>split node</a:t>
            </a:r>
          </a:p>
        </p:txBody>
      </p:sp>
      <p:sp>
        <p:nvSpPr>
          <p:cNvPr id="11282" name="Oval 18"/>
          <p:cNvSpPr>
            <a:spLocks noChangeArrowheads="1"/>
          </p:cNvSpPr>
          <p:nvPr/>
        </p:nvSpPr>
        <p:spPr bwMode="auto">
          <a:xfrm>
            <a:off x="2971800" y="35052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sp>
        <p:nvSpPr>
          <p:cNvPr id="11283" name="Oval 19"/>
          <p:cNvSpPr>
            <a:spLocks noChangeArrowheads="1"/>
          </p:cNvSpPr>
          <p:nvPr/>
        </p:nvSpPr>
        <p:spPr bwMode="auto">
          <a:xfrm>
            <a:off x="1295400" y="40386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sp>
        <p:nvSpPr>
          <p:cNvPr id="11284" name="Oval 20"/>
          <p:cNvSpPr>
            <a:spLocks noChangeArrowheads="1"/>
          </p:cNvSpPr>
          <p:nvPr/>
        </p:nvSpPr>
        <p:spPr bwMode="auto">
          <a:xfrm>
            <a:off x="1828800" y="45720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sp>
        <p:nvSpPr>
          <p:cNvPr id="11285" name="Oval 21"/>
          <p:cNvSpPr>
            <a:spLocks noChangeArrowheads="1"/>
          </p:cNvSpPr>
          <p:nvPr/>
        </p:nvSpPr>
        <p:spPr bwMode="auto">
          <a:xfrm>
            <a:off x="2362200" y="51054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sp>
        <p:nvSpPr>
          <p:cNvPr id="11286" name="Oval 22"/>
          <p:cNvSpPr>
            <a:spLocks noChangeArrowheads="1"/>
          </p:cNvSpPr>
          <p:nvPr/>
        </p:nvSpPr>
        <p:spPr bwMode="auto">
          <a:xfrm>
            <a:off x="5410200" y="39624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cxnSp>
        <p:nvCxnSpPr>
          <p:cNvPr id="11287" name="AutoShape 23"/>
          <p:cNvCxnSpPr>
            <a:cxnSpLocks noChangeShapeType="1"/>
            <a:stCxn id="11282" idx="7"/>
            <a:endCxn id="11272" idx="3"/>
          </p:cNvCxnSpPr>
          <p:nvPr/>
        </p:nvCxnSpPr>
        <p:spPr bwMode="auto">
          <a:xfrm flipV="1">
            <a:off x="3362325" y="3438525"/>
            <a:ext cx="971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8" name="AutoShape 24"/>
          <p:cNvCxnSpPr>
            <a:cxnSpLocks noChangeShapeType="1"/>
            <a:stCxn id="11282" idx="2"/>
            <a:endCxn id="11283" idx="7"/>
          </p:cNvCxnSpPr>
          <p:nvPr/>
        </p:nvCxnSpPr>
        <p:spPr bwMode="auto">
          <a:xfrm flipH="1">
            <a:off x="1685925" y="3733800"/>
            <a:ext cx="1285875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9" name="AutoShape 25"/>
          <p:cNvCxnSpPr>
            <a:cxnSpLocks noChangeShapeType="1"/>
            <a:stCxn id="11283" idx="5"/>
            <a:endCxn id="11284" idx="1"/>
          </p:cNvCxnSpPr>
          <p:nvPr/>
        </p:nvCxnSpPr>
        <p:spPr bwMode="auto">
          <a:xfrm>
            <a:off x="1685925" y="4429125"/>
            <a:ext cx="20955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0" name="AutoShape 26"/>
          <p:cNvCxnSpPr>
            <a:cxnSpLocks noChangeShapeType="1"/>
            <a:stCxn id="11284" idx="5"/>
            <a:endCxn id="11285" idx="1"/>
          </p:cNvCxnSpPr>
          <p:nvPr/>
        </p:nvCxnSpPr>
        <p:spPr bwMode="auto">
          <a:xfrm>
            <a:off x="2219325" y="4962525"/>
            <a:ext cx="20955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91" name="AutoShape 27"/>
          <p:cNvSpPr>
            <a:spLocks noChangeArrowheads="1"/>
          </p:cNvSpPr>
          <p:nvPr/>
        </p:nvSpPr>
        <p:spPr bwMode="auto">
          <a:xfrm>
            <a:off x="3505200" y="4114800"/>
            <a:ext cx="685800" cy="21336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1292" name="AutoShape 28"/>
          <p:cNvCxnSpPr>
            <a:cxnSpLocks noChangeShapeType="1"/>
            <a:stCxn id="11291" idx="0"/>
            <a:endCxn id="11282" idx="5"/>
          </p:cNvCxnSpPr>
          <p:nvPr/>
        </p:nvCxnSpPr>
        <p:spPr bwMode="auto">
          <a:xfrm flipH="1" flipV="1">
            <a:off x="3362325" y="3895725"/>
            <a:ext cx="4857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93" name="AutoShape 29"/>
          <p:cNvSpPr>
            <a:spLocks noChangeArrowheads="1"/>
          </p:cNvSpPr>
          <p:nvPr/>
        </p:nvSpPr>
        <p:spPr bwMode="auto">
          <a:xfrm>
            <a:off x="2819400" y="5715000"/>
            <a:ext cx="381000" cy="5334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1294" name="AutoShape 30"/>
          <p:cNvCxnSpPr>
            <a:cxnSpLocks noChangeShapeType="1"/>
            <a:stCxn id="11285" idx="5"/>
            <a:endCxn id="11293" idx="0"/>
          </p:cNvCxnSpPr>
          <p:nvPr/>
        </p:nvCxnSpPr>
        <p:spPr bwMode="auto">
          <a:xfrm>
            <a:off x="2752725" y="5495925"/>
            <a:ext cx="2571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5" name="AutoShape 31"/>
          <p:cNvCxnSpPr>
            <a:cxnSpLocks noChangeShapeType="1"/>
            <a:stCxn id="11283" idx="3"/>
          </p:cNvCxnSpPr>
          <p:nvPr/>
        </p:nvCxnSpPr>
        <p:spPr bwMode="auto">
          <a:xfrm flipH="1">
            <a:off x="1143000" y="44291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6" name="AutoShape 32"/>
          <p:cNvCxnSpPr>
            <a:cxnSpLocks noChangeShapeType="1"/>
            <a:stCxn id="11284" idx="3"/>
          </p:cNvCxnSpPr>
          <p:nvPr/>
        </p:nvCxnSpPr>
        <p:spPr bwMode="auto">
          <a:xfrm flipH="1">
            <a:off x="1676400" y="49625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7" name="AutoShape 33"/>
          <p:cNvCxnSpPr>
            <a:cxnSpLocks noChangeShapeType="1"/>
            <a:stCxn id="11285" idx="3"/>
          </p:cNvCxnSpPr>
          <p:nvPr/>
        </p:nvCxnSpPr>
        <p:spPr bwMode="auto">
          <a:xfrm flipH="1">
            <a:off x="2209800" y="54959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98" name="Oval 34"/>
          <p:cNvSpPr>
            <a:spLocks noChangeArrowheads="1"/>
          </p:cNvSpPr>
          <p:nvPr/>
        </p:nvSpPr>
        <p:spPr bwMode="auto">
          <a:xfrm>
            <a:off x="6019800" y="35052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cxnSp>
        <p:nvCxnSpPr>
          <p:cNvPr id="11299" name="AutoShape 35"/>
          <p:cNvCxnSpPr>
            <a:cxnSpLocks noChangeShapeType="1"/>
            <a:stCxn id="11272" idx="5"/>
            <a:endCxn id="11298" idx="2"/>
          </p:cNvCxnSpPr>
          <p:nvPr/>
        </p:nvCxnSpPr>
        <p:spPr bwMode="auto">
          <a:xfrm>
            <a:off x="4657725" y="3438525"/>
            <a:ext cx="1362075" cy="2952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00" name="AutoShape 36"/>
          <p:cNvCxnSpPr>
            <a:cxnSpLocks noChangeShapeType="1"/>
            <a:stCxn id="11286" idx="7"/>
            <a:endCxn id="11298" idx="3"/>
          </p:cNvCxnSpPr>
          <p:nvPr/>
        </p:nvCxnSpPr>
        <p:spPr bwMode="auto">
          <a:xfrm flipV="1">
            <a:off x="5800725" y="38957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1" name="AutoShape 37"/>
          <p:cNvSpPr>
            <a:spLocks noChangeArrowheads="1"/>
          </p:cNvSpPr>
          <p:nvPr/>
        </p:nvSpPr>
        <p:spPr bwMode="auto">
          <a:xfrm>
            <a:off x="4953000" y="4572000"/>
            <a:ext cx="533400" cy="16764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1302" name="AutoShape 38"/>
          <p:cNvCxnSpPr>
            <a:cxnSpLocks noChangeShapeType="1"/>
            <a:stCxn id="11301" idx="0"/>
            <a:endCxn id="11286" idx="3"/>
          </p:cNvCxnSpPr>
          <p:nvPr/>
        </p:nvCxnSpPr>
        <p:spPr bwMode="auto">
          <a:xfrm flipV="1">
            <a:off x="5219700" y="4352925"/>
            <a:ext cx="2571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3" name="Oval 39"/>
          <p:cNvSpPr>
            <a:spLocks noChangeArrowheads="1"/>
          </p:cNvSpPr>
          <p:nvPr/>
        </p:nvSpPr>
        <p:spPr bwMode="auto">
          <a:xfrm>
            <a:off x="6019800" y="44196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sp>
        <p:nvSpPr>
          <p:cNvPr id="11304" name="AutoShape 40"/>
          <p:cNvSpPr>
            <a:spLocks noChangeArrowheads="1"/>
          </p:cNvSpPr>
          <p:nvPr/>
        </p:nvSpPr>
        <p:spPr bwMode="auto">
          <a:xfrm>
            <a:off x="5638800" y="5029200"/>
            <a:ext cx="457200" cy="12192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1305" name="AutoShape 41"/>
          <p:cNvCxnSpPr>
            <a:cxnSpLocks noChangeShapeType="1"/>
            <a:stCxn id="11304" idx="0"/>
            <a:endCxn id="11303" idx="3"/>
          </p:cNvCxnSpPr>
          <p:nvPr/>
        </p:nvCxnSpPr>
        <p:spPr bwMode="auto">
          <a:xfrm flipV="1">
            <a:off x="5867400" y="4810125"/>
            <a:ext cx="2190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6" name="Oval 42"/>
          <p:cNvSpPr>
            <a:spLocks noChangeArrowheads="1"/>
          </p:cNvSpPr>
          <p:nvPr/>
        </p:nvSpPr>
        <p:spPr bwMode="auto">
          <a:xfrm>
            <a:off x="6629400" y="48768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sp>
        <p:nvSpPr>
          <p:cNvPr id="11307" name="AutoShape 43"/>
          <p:cNvSpPr>
            <a:spLocks noChangeArrowheads="1"/>
          </p:cNvSpPr>
          <p:nvPr/>
        </p:nvSpPr>
        <p:spPr bwMode="auto">
          <a:xfrm>
            <a:off x="6248400" y="5486400"/>
            <a:ext cx="381000" cy="7620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8" name="AutoShape 44"/>
          <p:cNvSpPr>
            <a:spLocks noChangeArrowheads="1"/>
          </p:cNvSpPr>
          <p:nvPr/>
        </p:nvSpPr>
        <p:spPr bwMode="auto">
          <a:xfrm>
            <a:off x="6934200" y="5867400"/>
            <a:ext cx="304800" cy="3810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1309" name="AutoShape 45"/>
          <p:cNvCxnSpPr>
            <a:cxnSpLocks noChangeShapeType="1"/>
            <a:stCxn id="11307" idx="0"/>
            <a:endCxn id="11306" idx="3"/>
          </p:cNvCxnSpPr>
          <p:nvPr/>
        </p:nvCxnSpPr>
        <p:spPr bwMode="auto">
          <a:xfrm flipV="1">
            <a:off x="6438900" y="5267325"/>
            <a:ext cx="2571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10" name="AutoShape 46"/>
          <p:cNvCxnSpPr>
            <a:cxnSpLocks noChangeShapeType="1"/>
            <a:stCxn id="11286" idx="5"/>
            <a:endCxn id="11303" idx="1"/>
          </p:cNvCxnSpPr>
          <p:nvPr/>
        </p:nvCxnSpPr>
        <p:spPr bwMode="auto">
          <a:xfrm>
            <a:off x="5800725" y="43529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11" name="AutoShape 47"/>
          <p:cNvCxnSpPr>
            <a:cxnSpLocks noChangeShapeType="1"/>
            <a:stCxn id="11303" idx="5"/>
            <a:endCxn id="11306" idx="1"/>
          </p:cNvCxnSpPr>
          <p:nvPr/>
        </p:nvCxnSpPr>
        <p:spPr bwMode="auto">
          <a:xfrm>
            <a:off x="6410325" y="48101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12" name="Oval 48"/>
          <p:cNvSpPr>
            <a:spLocks noChangeArrowheads="1"/>
          </p:cNvSpPr>
          <p:nvPr/>
        </p:nvSpPr>
        <p:spPr bwMode="auto">
          <a:xfrm>
            <a:off x="7239000" y="53340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accent1"/>
              </a:solidFill>
            </a:endParaRPr>
          </a:p>
        </p:txBody>
      </p:sp>
      <p:cxnSp>
        <p:nvCxnSpPr>
          <p:cNvPr id="11313" name="AutoShape 49"/>
          <p:cNvCxnSpPr>
            <a:cxnSpLocks noChangeShapeType="1"/>
            <a:stCxn id="11308" idx="0"/>
            <a:endCxn id="11312" idx="3"/>
          </p:cNvCxnSpPr>
          <p:nvPr/>
        </p:nvCxnSpPr>
        <p:spPr bwMode="auto">
          <a:xfrm flipV="1">
            <a:off x="7086600" y="57245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14" name="AutoShape 50"/>
          <p:cNvCxnSpPr>
            <a:cxnSpLocks noChangeShapeType="1"/>
            <a:stCxn id="11306" idx="5"/>
            <a:endCxn id="11312" idx="1"/>
          </p:cNvCxnSpPr>
          <p:nvPr/>
        </p:nvCxnSpPr>
        <p:spPr bwMode="auto">
          <a:xfrm>
            <a:off x="7019925" y="52673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15" name="AutoShape 51"/>
          <p:cNvCxnSpPr>
            <a:cxnSpLocks noChangeShapeType="1"/>
            <a:stCxn id="11312" idx="5"/>
          </p:cNvCxnSpPr>
          <p:nvPr/>
        </p:nvCxnSpPr>
        <p:spPr bwMode="auto">
          <a:xfrm>
            <a:off x="7629525" y="57245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16" name="Line 52"/>
          <p:cNvSpPr>
            <a:spLocks noChangeShapeType="1"/>
          </p:cNvSpPr>
          <p:nvPr/>
        </p:nvSpPr>
        <p:spPr bwMode="auto">
          <a:xfrm>
            <a:off x="2819400" y="6400800"/>
            <a:ext cx="449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smtClean="0">
                <a:solidFill>
                  <a:schemeClr val="tx1"/>
                </a:solidFill>
              </a:rPr>
              <a:t>1/24/17</a:t>
            </a: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131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D922A58-A7EF-46DB-8534-DB34E1287D32}" type="slidenum">
              <a:rPr lang="en-US" altLang="en-US" sz="1400">
                <a:solidFill>
                  <a:schemeClr val="tx1"/>
                </a:solidFill>
              </a:rPr>
              <a:pPr eaLnBrk="1" hangingPunct="1"/>
              <a:t>10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13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69FA61A-B3E6-4300-AE81-73350AAC2AB3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Plane Sweep: An Algorithm Design Technique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8151813" cy="46402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Plane sweep algorithms (also called sweep line algorithms) are a special kind of incremental algorithms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Their correctness follows inductively by maintaining the cleanliness property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 smtClean="0"/>
              <a:t>Common</a:t>
            </a:r>
            <a:r>
              <a:rPr lang="en-US" altLang="en-US" smtClean="0"/>
              <a:t> runtimes in the plane are </a:t>
            </a:r>
            <a:r>
              <a:rPr lang="en-US" altLang="en-US" smtClean="0">
                <a:solidFill>
                  <a:srgbClr val="008380"/>
                </a:solidFill>
              </a:rPr>
              <a:t>O(</a:t>
            </a:r>
            <a:r>
              <a:rPr lang="en-US" altLang="en-US" i="1" smtClean="0">
                <a:solidFill>
                  <a:srgbClr val="008380"/>
                </a:solidFill>
              </a:rPr>
              <a:t>n</a:t>
            </a:r>
            <a:r>
              <a:rPr lang="en-US" altLang="en-US" smtClean="0">
                <a:solidFill>
                  <a:srgbClr val="008380"/>
                </a:solidFill>
              </a:rPr>
              <a:t> log </a:t>
            </a:r>
            <a:r>
              <a:rPr lang="en-US" altLang="en-US" i="1" smtClean="0">
                <a:solidFill>
                  <a:srgbClr val="008380"/>
                </a:solidFill>
              </a:rPr>
              <a:t>n</a:t>
            </a:r>
            <a:r>
              <a:rPr lang="en-US" altLang="en-US" smtClean="0">
                <a:solidFill>
                  <a:srgbClr val="008380"/>
                </a:solidFill>
              </a:rPr>
              <a:t>)</a:t>
            </a:r>
            <a:r>
              <a:rPr lang="en-US" altLang="en-US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i="1" smtClean="0">
                <a:solidFill>
                  <a:srgbClr val="008380"/>
                </a:solidFill>
              </a:rPr>
              <a:t>n</a:t>
            </a:r>
            <a:r>
              <a:rPr lang="en-US" altLang="en-US" smtClean="0"/>
              <a:t> events are processed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Update of sweep line status takes </a:t>
            </a:r>
            <a:r>
              <a:rPr lang="en-US" altLang="en-US" smtClean="0">
                <a:solidFill>
                  <a:srgbClr val="008380"/>
                </a:solidFill>
              </a:rPr>
              <a:t>O(log </a:t>
            </a:r>
            <a:r>
              <a:rPr lang="en-US" altLang="en-US" i="1" smtClean="0">
                <a:solidFill>
                  <a:srgbClr val="008380"/>
                </a:solidFill>
              </a:rPr>
              <a:t>n</a:t>
            </a:r>
            <a:r>
              <a:rPr lang="en-US" altLang="en-US" smtClean="0">
                <a:solidFill>
                  <a:srgbClr val="008380"/>
                </a:solidFill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Update of event queue: </a:t>
            </a:r>
            <a:r>
              <a:rPr lang="en-US" altLang="en-US" smtClean="0">
                <a:solidFill>
                  <a:srgbClr val="008380"/>
                </a:solidFill>
              </a:rPr>
              <a:t>O(log </a:t>
            </a:r>
            <a:r>
              <a:rPr lang="en-US" altLang="en-US" i="1" smtClean="0">
                <a:solidFill>
                  <a:srgbClr val="008380"/>
                </a:solidFill>
              </a:rPr>
              <a:t>n</a:t>
            </a:r>
            <a:r>
              <a:rPr lang="en-US" altLang="en-US" smtClean="0">
                <a:solidFill>
                  <a:srgbClr val="008380"/>
                </a:solidFill>
              </a:rPr>
              <a:t>)</a:t>
            </a:r>
            <a:r>
              <a:rPr lang="en-US" altLang="en-US" smtClean="0"/>
              <a:t> per event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F11020C-8D33-4FFA-B659-A558B0772B27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3077" name="Line 16"/>
          <p:cNvSpPr>
            <a:spLocks noChangeShapeType="1"/>
          </p:cNvSpPr>
          <p:nvPr/>
        </p:nvSpPr>
        <p:spPr bwMode="auto">
          <a:xfrm>
            <a:off x="2536825" y="5075238"/>
            <a:ext cx="641350" cy="585787"/>
          </a:xfrm>
          <a:prstGeom prst="line">
            <a:avLst/>
          </a:prstGeom>
          <a:noFill/>
          <a:ln w="1651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Closest Pair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882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smtClean="0"/>
              <a:t>Problem:</a:t>
            </a:r>
            <a:r>
              <a:rPr lang="en-US" altLang="en-US" sz="2800" smtClean="0"/>
              <a:t> Given </a:t>
            </a:r>
            <a:r>
              <a:rPr lang="en-US" altLang="en-US" sz="2800" i="1" smtClean="0">
                <a:solidFill>
                  <a:srgbClr val="008380"/>
                </a:solidFill>
              </a:rPr>
              <a:t>P</a:t>
            </a:r>
            <a:r>
              <a:rPr lang="en-US" altLang="en-US" sz="2800" smtClean="0">
                <a:solidFill>
                  <a:srgbClr val="008380"/>
                </a:solidFill>
                <a:sym typeface="Symbol" panose="05050102010706020507" pitchFamily="18" charset="2"/>
              </a:rPr>
              <a:t></a:t>
            </a:r>
            <a:r>
              <a:rPr lang="en-US" altLang="en-US" sz="2800" b="1" smtClean="0">
                <a:solidFill>
                  <a:srgbClr val="008380"/>
                </a:solidFill>
                <a:sym typeface="Symbol" panose="05050102010706020507" pitchFamily="18" charset="2"/>
              </a:rPr>
              <a:t>R</a:t>
            </a:r>
            <a:r>
              <a:rPr lang="en-US" altLang="en-US" sz="2800" baseline="30000" smtClean="0">
                <a:solidFill>
                  <a:srgbClr val="008380"/>
                </a:solidFill>
                <a:sym typeface="Symbol" panose="05050102010706020507" pitchFamily="18" charset="2"/>
              </a:rPr>
              <a:t>2</a:t>
            </a:r>
            <a:r>
              <a:rPr lang="en-US" altLang="en-US" sz="2800" smtClean="0">
                <a:sym typeface="Symbol" panose="05050102010706020507" pitchFamily="18" charset="2"/>
              </a:rPr>
              <a:t>, </a:t>
            </a:r>
            <a:r>
              <a:rPr lang="en-US" altLang="en-US" sz="2800" smtClean="0">
                <a:solidFill>
                  <a:srgbClr val="008380"/>
                </a:solidFill>
                <a:sym typeface="Symbol" panose="05050102010706020507" pitchFamily="18" charset="2"/>
              </a:rPr>
              <a:t>|</a:t>
            </a:r>
            <a:r>
              <a:rPr lang="en-US" altLang="en-US" sz="2800" i="1" smtClean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2800" smtClean="0">
                <a:solidFill>
                  <a:srgbClr val="008380"/>
                </a:solidFill>
                <a:sym typeface="Symbol" panose="05050102010706020507" pitchFamily="18" charset="2"/>
              </a:rPr>
              <a:t>|=</a:t>
            </a:r>
            <a:r>
              <a:rPr lang="en-US" altLang="en-US" sz="2800" i="1" smtClean="0">
                <a:solidFill>
                  <a:srgbClr val="008380"/>
                </a:solidFill>
                <a:sym typeface="Symbol" panose="05050102010706020507" pitchFamily="18" charset="2"/>
              </a:rPr>
              <a:t>n</a:t>
            </a:r>
            <a:r>
              <a:rPr lang="en-US" altLang="en-US" sz="2800" smtClean="0">
                <a:sym typeface="Symbol" panose="05050102010706020507" pitchFamily="18" charset="2"/>
              </a:rPr>
              <a:t>, find the distance between the closest pair in </a:t>
            </a:r>
            <a:r>
              <a:rPr lang="en-US" altLang="en-US" sz="2800" i="1" smtClean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</a:p>
        </p:txBody>
      </p:sp>
      <p:sp>
        <p:nvSpPr>
          <p:cNvPr id="3080" name="Oval 5"/>
          <p:cNvSpPr>
            <a:spLocks noChangeArrowheads="1"/>
          </p:cNvSpPr>
          <p:nvPr/>
        </p:nvSpPr>
        <p:spPr bwMode="auto">
          <a:xfrm>
            <a:off x="3146425" y="561498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81" name="Oval 6"/>
          <p:cNvSpPr>
            <a:spLocks noChangeArrowheads="1"/>
          </p:cNvSpPr>
          <p:nvPr/>
        </p:nvSpPr>
        <p:spPr bwMode="auto">
          <a:xfrm>
            <a:off x="3770313" y="33528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82" name="Oval 7"/>
          <p:cNvSpPr>
            <a:spLocks noChangeArrowheads="1"/>
          </p:cNvSpPr>
          <p:nvPr/>
        </p:nvSpPr>
        <p:spPr bwMode="auto">
          <a:xfrm>
            <a:off x="4251325" y="492918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83" name="Oval 8"/>
          <p:cNvSpPr>
            <a:spLocks noChangeArrowheads="1"/>
          </p:cNvSpPr>
          <p:nvPr/>
        </p:nvSpPr>
        <p:spPr bwMode="auto">
          <a:xfrm>
            <a:off x="4860925" y="569118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84" name="Oval 9"/>
          <p:cNvSpPr>
            <a:spLocks noChangeArrowheads="1"/>
          </p:cNvSpPr>
          <p:nvPr/>
        </p:nvSpPr>
        <p:spPr bwMode="auto">
          <a:xfrm>
            <a:off x="6369050" y="502761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85" name="Oval 10"/>
          <p:cNvSpPr>
            <a:spLocks noChangeArrowheads="1"/>
          </p:cNvSpPr>
          <p:nvPr/>
        </p:nvSpPr>
        <p:spPr bwMode="auto">
          <a:xfrm>
            <a:off x="5303838" y="398462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86" name="Oval 11"/>
          <p:cNvSpPr>
            <a:spLocks noChangeArrowheads="1"/>
          </p:cNvSpPr>
          <p:nvPr/>
        </p:nvSpPr>
        <p:spPr bwMode="auto">
          <a:xfrm>
            <a:off x="2743200" y="41910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87" name="Oval 12"/>
          <p:cNvSpPr>
            <a:spLocks noChangeArrowheads="1"/>
          </p:cNvSpPr>
          <p:nvPr/>
        </p:nvSpPr>
        <p:spPr bwMode="auto">
          <a:xfrm>
            <a:off x="2498725" y="50196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88" name="Oval 13"/>
          <p:cNvSpPr>
            <a:spLocks noChangeArrowheads="1"/>
          </p:cNvSpPr>
          <p:nvPr/>
        </p:nvSpPr>
        <p:spPr bwMode="auto">
          <a:xfrm>
            <a:off x="1712913" y="361156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89" name="Oval 14"/>
          <p:cNvSpPr>
            <a:spLocks noChangeArrowheads="1"/>
          </p:cNvSpPr>
          <p:nvPr/>
        </p:nvSpPr>
        <p:spPr bwMode="auto">
          <a:xfrm>
            <a:off x="1255713" y="562292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BC9A7AB-5661-402F-A64F-8F4B64ECE8AD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Plane Sweep: An Algorithm Design Technique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977188" cy="23923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Simulate sweeping a vertical line from left to right across the plane.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Maintain </a:t>
            </a:r>
            <a:r>
              <a:rPr lang="en-US" altLang="en-US" sz="2000" b="1" smtClean="0">
                <a:solidFill>
                  <a:schemeClr val="accent2"/>
                </a:solidFill>
              </a:rPr>
              <a:t>cleanliness property</a:t>
            </a:r>
            <a:r>
              <a:rPr lang="en-US" altLang="en-US" sz="2000" smtClean="0"/>
              <a:t>: At any point in time, to the left of sweep line everything is clean, i.e., properly processed.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2000" b="1" smtClean="0">
                <a:solidFill>
                  <a:schemeClr val="accent2"/>
                </a:solidFill>
              </a:rPr>
              <a:t>Sweep line status</a:t>
            </a:r>
            <a:r>
              <a:rPr lang="en-US" altLang="en-US" sz="2000" smtClean="0"/>
              <a:t>: Store information along sweep line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b="1" smtClean="0">
                <a:solidFill>
                  <a:schemeClr val="accent2"/>
                </a:solidFill>
              </a:rPr>
              <a:t>Events</a:t>
            </a:r>
            <a:r>
              <a:rPr lang="en-US" altLang="en-US" sz="2000" smtClean="0"/>
              <a:t>: Discrete points in time when sweep line status needs to be updated</a:t>
            </a:r>
          </a:p>
        </p:txBody>
      </p:sp>
      <p:sp>
        <p:nvSpPr>
          <p:cNvPr id="4103" name="Oval 5"/>
          <p:cNvSpPr>
            <a:spLocks noChangeArrowheads="1"/>
          </p:cNvSpPr>
          <p:nvPr/>
        </p:nvSpPr>
        <p:spPr bwMode="auto">
          <a:xfrm>
            <a:off x="3146425" y="561498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4" name="Oval 6"/>
          <p:cNvSpPr>
            <a:spLocks noChangeArrowheads="1"/>
          </p:cNvSpPr>
          <p:nvPr/>
        </p:nvSpPr>
        <p:spPr bwMode="auto">
          <a:xfrm>
            <a:off x="3862388" y="37719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5" name="Oval 7"/>
          <p:cNvSpPr>
            <a:spLocks noChangeArrowheads="1"/>
          </p:cNvSpPr>
          <p:nvPr/>
        </p:nvSpPr>
        <p:spPr bwMode="auto">
          <a:xfrm>
            <a:off x="4251325" y="492918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6" name="Oval 8"/>
          <p:cNvSpPr>
            <a:spLocks noChangeArrowheads="1"/>
          </p:cNvSpPr>
          <p:nvPr/>
        </p:nvSpPr>
        <p:spPr bwMode="auto">
          <a:xfrm>
            <a:off x="4860925" y="569118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7" name="Oval 9"/>
          <p:cNvSpPr>
            <a:spLocks noChangeArrowheads="1"/>
          </p:cNvSpPr>
          <p:nvPr/>
        </p:nvSpPr>
        <p:spPr bwMode="auto">
          <a:xfrm>
            <a:off x="6369050" y="502761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8" name="Oval 10"/>
          <p:cNvSpPr>
            <a:spLocks noChangeArrowheads="1"/>
          </p:cNvSpPr>
          <p:nvPr/>
        </p:nvSpPr>
        <p:spPr bwMode="auto">
          <a:xfrm>
            <a:off x="5303838" y="398462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9" name="Oval 11"/>
          <p:cNvSpPr>
            <a:spLocks noChangeArrowheads="1"/>
          </p:cNvSpPr>
          <p:nvPr/>
        </p:nvSpPr>
        <p:spPr bwMode="auto">
          <a:xfrm>
            <a:off x="2743200" y="41910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10" name="Oval 12"/>
          <p:cNvSpPr>
            <a:spLocks noChangeArrowheads="1"/>
          </p:cNvSpPr>
          <p:nvPr/>
        </p:nvSpPr>
        <p:spPr bwMode="auto">
          <a:xfrm>
            <a:off x="2498725" y="50196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11" name="Oval 13"/>
          <p:cNvSpPr>
            <a:spLocks noChangeArrowheads="1"/>
          </p:cNvSpPr>
          <p:nvPr/>
        </p:nvSpPr>
        <p:spPr bwMode="auto">
          <a:xfrm>
            <a:off x="1712913" y="361156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12" name="Oval 14"/>
          <p:cNvSpPr>
            <a:spLocks noChangeArrowheads="1"/>
          </p:cNvSpPr>
          <p:nvPr/>
        </p:nvSpPr>
        <p:spPr bwMode="auto">
          <a:xfrm>
            <a:off x="1255713" y="562292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9455" name="Line 15"/>
          <p:cNvSpPr>
            <a:spLocks noChangeShapeType="1"/>
          </p:cNvSpPr>
          <p:nvPr/>
        </p:nvSpPr>
        <p:spPr bwMode="auto">
          <a:xfrm flipH="1">
            <a:off x="533400" y="3511550"/>
            <a:ext cx="7938" cy="2706688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9456" name="Line 16"/>
          <p:cNvSpPr>
            <a:spLocks noChangeShapeType="1"/>
          </p:cNvSpPr>
          <p:nvPr/>
        </p:nvSpPr>
        <p:spPr bwMode="auto">
          <a:xfrm flipH="1">
            <a:off x="1296988" y="3511550"/>
            <a:ext cx="7937" cy="2706688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9457" name="Line 17"/>
          <p:cNvSpPr>
            <a:spLocks noChangeShapeType="1"/>
          </p:cNvSpPr>
          <p:nvPr/>
        </p:nvSpPr>
        <p:spPr bwMode="auto">
          <a:xfrm flipH="1">
            <a:off x="1754188" y="3519488"/>
            <a:ext cx="7937" cy="2706687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9458" name="Line 18"/>
          <p:cNvSpPr>
            <a:spLocks noChangeShapeType="1"/>
          </p:cNvSpPr>
          <p:nvPr/>
        </p:nvSpPr>
        <p:spPr bwMode="auto">
          <a:xfrm flipH="1">
            <a:off x="2540000" y="3509963"/>
            <a:ext cx="7938" cy="2706687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9459" name="Line 19"/>
          <p:cNvSpPr>
            <a:spLocks noChangeShapeType="1"/>
          </p:cNvSpPr>
          <p:nvPr/>
        </p:nvSpPr>
        <p:spPr bwMode="auto">
          <a:xfrm flipH="1">
            <a:off x="2782888" y="3521075"/>
            <a:ext cx="7937" cy="2706688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9460" name="Line 20"/>
          <p:cNvSpPr>
            <a:spLocks noChangeShapeType="1"/>
          </p:cNvSpPr>
          <p:nvPr/>
        </p:nvSpPr>
        <p:spPr bwMode="auto">
          <a:xfrm flipH="1">
            <a:off x="3178175" y="3513138"/>
            <a:ext cx="7938" cy="2706687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9461" name="Line 21"/>
          <p:cNvSpPr>
            <a:spLocks noChangeShapeType="1"/>
          </p:cNvSpPr>
          <p:nvPr/>
        </p:nvSpPr>
        <p:spPr bwMode="auto">
          <a:xfrm flipH="1">
            <a:off x="3895725" y="3521075"/>
            <a:ext cx="7938" cy="2706688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9462" name="Line 22"/>
          <p:cNvSpPr>
            <a:spLocks noChangeShapeType="1"/>
          </p:cNvSpPr>
          <p:nvPr/>
        </p:nvSpPr>
        <p:spPr bwMode="auto">
          <a:xfrm flipH="1">
            <a:off x="4292600" y="3521075"/>
            <a:ext cx="7938" cy="2706688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9463" name="Line 23"/>
          <p:cNvSpPr>
            <a:spLocks noChangeShapeType="1"/>
          </p:cNvSpPr>
          <p:nvPr/>
        </p:nvSpPr>
        <p:spPr bwMode="auto">
          <a:xfrm flipH="1">
            <a:off x="4902200" y="3521075"/>
            <a:ext cx="7938" cy="2706688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9464" name="Line 24"/>
          <p:cNvSpPr>
            <a:spLocks noChangeShapeType="1"/>
          </p:cNvSpPr>
          <p:nvPr/>
        </p:nvSpPr>
        <p:spPr bwMode="auto">
          <a:xfrm flipH="1">
            <a:off x="5337175" y="3521075"/>
            <a:ext cx="7938" cy="2706688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9465" name="Line 25"/>
          <p:cNvSpPr>
            <a:spLocks noChangeShapeType="1"/>
          </p:cNvSpPr>
          <p:nvPr/>
        </p:nvSpPr>
        <p:spPr bwMode="auto">
          <a:xfrm flipH="1">
            <a:off x="6411913" y="3521075"/>
            <a:ext cx="7937" cy="2706688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7 L 0.6434 3.7037E-7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894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3" grpId="0" build="p"/>
      <p:bldP spid="189455" grpId="0" animBg="1"/>
      <p:bldP spid="189455" grpId="1" animBg="1"/>
      <p:bldP spid="189456" grpId="0" animBg="1"/>
      <p:bldP spid="189456" grpId="1" animBg="1"/>
      <p:bldP spid="189457" grpId="0" animBg="1"/>
      <p:bldP spid="189457" grpId="1" animBg="1"/>
      <p:bldP spid="189458" grpId="0" animBg="1"/>
      <p:bldP spid="189458" grpId="1" animBg="1"/>
      <p:bldP spid="189459" grpId="0" animBg="1"/>
      <p:bldP spid="189459" grpId="1" animBg="1"/>
      <p:bldP spid="189460" grpId="0" animBg="1"/>
      <p:bldP spid="189460" grpId="1" animBg="1"/>
      <p:bldP spid="189461" grpId="0" animBg="1"/>
      <p:bldP spid="189461" grpId="1" animBg="1"/>
      <p:bldP spid="189462" grpId="0" animBg="1"/>
      <p:bldP spid="189462" grpId="1" animBg="1"/>
      <p:bldP spid="189463" grpId="0" animBg="1"/>
      <p:bldP spid="189463" grpId="1" animBg="1"/>
      <p:bldP spid="189464" grpId="0" animBg="1"/>
      <p:bldP spid="189464" grpId="1" animBg="1"/>
      <p:bldP spid="18946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63B22E9-0B5D-4A9B-B142-51F73E9C7CA3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Plane Sweep: An Algorithm Design Technique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977188" cy="23923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Simulate sweeping a vertical line from left to right across the plane.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Maintain </a:t>
            </a:r>
            <a:r>
              <a:rPr lang="en-US" altLang="en-US" sz="2000" b="1" smtClean="0">
                <a:solidFill>
                  <a:schemeClr val="accent2"/>
                </a:solidFill>
              </a:rPr>
              <a:t>cleanliness property</a:t>
            </a:r>
            <a:r>
              <a:rPr lang="en-US" altLang="en-US" sz="2000" smtClean="0"/>
              <a:t>: At any point in time, to the left of sweep line everything is clean, i.e., properly processed.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2000" b="1" smtClean="0">
                <a:solidFill>
                  <a:schemeClr val="accent2"/>
                </a:solidFill>
              </a:rPr>
              <a:t>Sweep line status</a:t>
            </a:r>
            <a:r>
              <a:rPr lang="en-US" altLang="en-US" sz="2000" smtClean="0"/>
              <a:t>: Store information along sweep line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b="1" smtClean="0">
                <a:solidFill>
                  <a:schemeClr val="accent2"/>
                </a:solidFill>
              </a:rPr>
              <a:t>Events</a:t>
            </a:r>
            <a:r>
              <a:rPr lang="en-US" altLang="en-US" sz="2000" smtClean="0"/>
              <a:t>: Discrete points in time when sweep line status needs to be updated</a:t>
            </a:r>
          </a:p>
        </p:txBody>
      </p:sp>
      <p:sp>
        <p:nvSpPr>
          <p:cNvPr id="5127" name="Rectangle 4"/>
          <p:cNvSpPr>
            <a:spLocks noChangeArrowheads="1"/>
          </p:cNvSpPr>
          <p:nvPr/>
        </p:nvSpPr>
        <p:spPr bwMode="auto">
          <a:xfrm>
            <a:off x="835025" y="3603625"/>
            <a:ext cx="7532688" cy="2695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/>
              <a:t>Algorithm</a:t>
            </a:r>
            <a:r>
              <a:rPr lang="en-US" altLang="en-US" sz="1800"/>
              <a:t> Generic_Plane_Sweep: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8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/>
              <a:t>Initialize </a:t>
            </a:r>
            <a:r>
              <a:rPr lang="en-US" altLang="en-US" sz="1800" b="1">
                <a:solidFill>
                  <a:schemeClr val="accent2"/>
                </a:solidFill>
              </a:rPr>
              <a:t>sweep line status</a:t>
            </a:r>
            <a:r>
              <a:rPr lang="en-US" altLang="en-US" sz="1800"/>
              <a:t> </a:t>
            </a:r>
            <a:r>
              <a:rPr lang="en-US" altLang="en-US" sz="1800" i="1">
                <a:solidFill>
                  <a:srgbClr val="008380"/>
                </a:solidFill>
              </a:rPr>
              <a:t>S</a:t>
            </a:r>
            <a:r>
              <a:rPr lang="en-US" altLang="en-US" sz="1800"/>
              <a:t> at time </a:t>
            </a:r>
            <a:r>
              <a:rPr lang="en-US" altLang="en-US" sz="1800" i="1">
                <a:solidFill>
                  <a:srgbClr val="008380"/>
                </a:solidFill>
              </a:rPr>
              <a:t>x</a:t>
            </a:r>
            <a:r>
              <a:rPr lang="en-US" altLang="en-US" sz="1800">
                <a:solidFill>
                  <a:srgbClr val="008380"/>
                </a:solidFill>
              </a:rPr>
              <a:t>=-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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Store initial events in </a:t>
            </a:r>
            <a:r>
              <a:rPr lang="en-US" altLang="en-US" sz="1800" b="1">
                <a:solidFill>
                  <a:schemeClr val="accent2"/>
                </a:solidFill>
              </a:rPr>
              <a:t>event queue </a:t>
            </a:r>
            <a:r>
              <a:rPr lang="en-US" altLang="en-US" sz="1800" i="1">
                <a:solidFill>
                  <a:srgbClr val="008380"/>
                </a:solidFill>
              </a:rPr>
              <a:t>Q</a:t>
            </a:r>
            <a:r>
              <a:rPr lang="en-US" altLang="en-US" sz="1800"/>
              <a:t>, a priority queue ordered by </a:t>
            </a:r>
            <a:r>
              <a:rPr lang="en-US" altLang="en-US" sz="1800" i="1">
                <a:solidFill>
                  <a:srgbClr val="008380"/>
                </a:solidFill>
              </a:rPr>
              <a:t>x</a:t>
            </a:r>
            <a:r>
              <a:rPr lang="en-US" altLang="en-US" sz="1800"/>
              <a:t>-coordinate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ym typeface="Symbol" panose="05050102010706020507" pitchFamily="18" charset="2"/>
              </a:rPr>
              <a:t>while 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Q </a:t>
            </a:r>
            <a:r>
              <a:rPr lang="en-US" altLang="en-US" sz="1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≠ </a:t>
            </a:r>
            <a:r>
              <a:rPr lang="en-US" altLang="en-US" sz="1800"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CC9900"/>
                </a:solidFill>
                <a:sym typeface="Symbol" panose="05050102010706020507" pitchFamily="18" charset="2"/>
              </a:rPr>
              <a:t>	// extract next event e: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1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e = Q</a:t>
            </a:r>
            <a:r>
              <a:rPr lang="en-US" altLang="en-US" sz="1800">
                <a:cs typeface="Times New Roman" panose="02020603050405020304" pitchFamily="18" charset="0"/>
                <a:sym typeface="Symbol" panose="05050102010706020507" pitchFamily="18" charset="2"/>
              </a:rPr>
              <a:t>.extractMin();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CC99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	// handle event: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CC99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1800">
                <a:cs typeface="Times New Roman" panose="02020603050405020304" pitchFamily="18" charset="0"/>
                <a:sym typeface="Symbol" panose="05050102010706020507" pitchFamily="18" charset="2"/>
              </a:rPr>
              <a:t>Update sweep line status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cs typeface="Times New Roman" panose="02020603050405020304" pitchFamily="18" charset="0"/>
                <a:sym typeface="Symbol" panose="05050102010706020507" pitchFamily="18" charset="2"/>
              </a:rPr>
              <a:t>	Discover new upcoming events and insert them into </a:t>
            </a:r>
            <a:r>
              <a:rPr lang="en-US" altLang="en-US" sz="1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E793CB6-F9AE-4712-81CD-8A26345ECAA5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1082675" y="3254375"/>
            <a:ext cx="7307263" cy="814388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Plane sweep for</a:t>
            </a:r>
            <a:br>
              <a:rPr lang="en-US" altLang="en-US" sz="4000" smtClean="0"/>
            </a:br>
            <a:r>
              <a:rPr lang="en-US" altLang="en-US" sz="4000" smtClean="0"/>
              <a:t>Closest Pair</a:t>
            </a:r>
          </a:p>
        </p:txBody>
      </p:sp>
      <p:sp>
        <p:nvSpPr>
          <p:cNvPr id="6151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smtClean="0"/>
              <a:t>Problem:</a:t>
            </a:r>
            <a:r>
              <a:rPr lang="en-US" altLang="en-US" sz="2800" smtClean="0"/>
              <a:t> Given </a:t>
            </a:r>
            <a:r>
              <a:rPr lang="en-US" altLang="en-US" sz="2800" i="1" smtClean="0">
                <a:solidFill>
                  <a:srgbClr val="008380"/>
                </a:solidFill>
              </a:rPr>
              <a:t>P</a:t>
            </a:r>
            <a:r>
              <a:rPr lang="en-US" altLang="en-US" sz="2800" smtClean="0">
                <a:solidFill>
                  <a:srgbClr val="008380"/>
                </a:solidFill>
                <a:sym typeface="Symbol" panose="05050102010706020507" pitchFamily="18" charset="2"/>
              </a:rPr>
              <a:t></a:t>
            </a:r>
            <a:r>
              <a:rPr lang="en-US" altLang="en-US" sz="2800" b="1" smtClean="0">
                <a:solidFill>
                  <a:srgbClr val="008380"/>
                </a:solidFill>
                <a:sym typeface="Symbol" panose="05050102010706020507" pitchFamily="18" charset="2"/>
              </a:rPr>
              <a:t>R</a:t>
            </a:r>
            <a:r>
              <a:rPr lang="en-US" altLang="en-US" sz="2800" baseline="30000" smtClean="0">
                <a:solidFill>
                  <a:srgbClr val="008380"/>
                </a:solidFill>
                <a:sym typeface="Symbol" panose="05050102010706020507" pitchFamily="18" charset="2"/>
              </a:rPr>
              <a:t>2</a:t>
            </a:r>
            <a:r>
              <a:rPr lang="en-US" altLang="en-US" sz="2800" smtClean="0">
                <a:sym typeface="Symbol" panose="05050102010706020507" pitchFamily="18" charset="2"/>
              </a:rPr>
              <a:t>, </a:t>
            </a:r>
            <a:r>
              <a:rPr lang="en-US" altLang="en-US" sz="2800" smtClean="0">
                <a:solidFill>
                  <a:srgbClr val="008380"/>
                </a:solidFill>
                <a:sym typeface="Symbol" panose="05050102010706020507" pitchFamily="18" charset="2"/>
              </a:rPr>
              <a:t>|</a:t>
            </a:r>
            <a:r>
              <a:rPr lang="en-US" altLang="en-US" sz="2800" i="1" smtClean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2800" smtClean="0">
                <a:solidFill>
                  <a:srgbClr val="008380"/>
                </a:solidFill>
                <a:sym typeface="Symbol" panose="05050102010706020507" pitchFamily="18" charset="2"/>
              </a:rPr>
              <a:t>|=</a:t>
            </a:r>
            <a:r>
              <a:rPr lang="en-US" altLang="en-US" sz="2800" i="1" smtClean="0">
                <a:solidFill>
                  <a:srgbClr val="008380"/>
                </a:solidFill>
                <a:sym typeface="Symbol" panose="05050102010706020507" pitchFamily="18" charset="2"/>
              </a:rPr>
              <a:t>n</a:t>
            </a:r>
            <a:r>
              <a:rPr lang="en-US" altLang="en-US" sz="2800" smtClean="0">
                <a:sym typeface="Symbol" panose="05050102010706020507" pitchFamily="18" charset="2"/>
              </a:rPr>
              <a:t>, find the distance of the closest pair in </a:t>
            </a:r>
            <a:r>
              <a:rPr lang="en-US" altLang="en-US" sz="2800" i="1" smtClean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smtClean="0">
                <a:solidFill>
                  <a:schemeClr val="accent2"/>
                </a:solidFill>
              </a:rPr>
              <a:t>Sweep line status:</a:t>
            </a:r>
            <a:r>
              <a:rPr lang="en-US" altLang="en-US" sz="28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Store current distance </a:t>
            </a:r>
            <a:r>
              <a:rPr lang="el-GR" altLang="en-US" sz="2400" smtClean="0">
                <a:cs typeface="Times New Roman" panose="02020603050405020304" pitchFamily="18" charset="0"/>
              </a:rPr>
              <a:t>Δ</a:t>
            </a:r>
            <a:r>
              <a:rPr lang="en-US" altLang="en-US" sz="2400" smtClean="0">
                <a:cs typeface="Times New Roman" panose="02020603050405020304" pitchFamily="18" charset="0"/>
              </a:rPr>
              <a:t> of closest pair of points to the left of sweep 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cs typeface="Times New Roman" panose="02020603050405020304" pitchFamily="18" charset="0"/>
              </a:rPr>
              <a:t>Store points in </a:t>
            </a:r>
            <a:r>
              <a:rPr lang="el-GR" altLang="en-US" sz="2400" smtClean="0">
                <a:cs typeface="Times New Roman" panose="02020603050405020304" pitchFamily="18" charset="0"/>
              </a:rPr>
              <a:t>Δ</a:t>
            </a:r>
            <a:r>
              <a:rPr lang="en-US" altLang="en-US" sz="2400" smtClean="0">
                <a:cs typeface="Times New Roman" panose="02020603050405020304" pitchFamily="18" charset="0"/>
              </a:rPr>
              <a:t>-strip left of sweep 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cs typeface="Times New Roman" panose="02020603050405020304" pitchFamily="18" charset="0"/>
              </a:rPr>
              <a:t>Store pointer to leftmost point in strip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smtClean="0">
                <a:solidFill>
                  <a:schemeClr val="accent2"/>
                </a:solidFill>
                <a:cs typeface="Times New Roman" panose="02020603050405020304" pitchFamily="18" charset="0"/>
              </a:rPr>
              <a:t>Events:</a:t>
            </a:r>
            <a:r>
              <a:rPr lang="en-US" altLang="en-US" sz="2800" smtClean="0">
                <a:cs typeface="Times New Roman" panose="02020603050405020304" pitchFamily="18" charset="0"/>
              </a:rPr>
              <a:t> All points in 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800" smtClean="0">
                <a:cs typeface="Times New Roman" panose="02020603050405020304" pitchFamily="18" charset="0"/>
              </a:rPr>
              <a:t>. No new events will be added during the sweep. </a:t>
            </a:r>
            <a:br>
              <a:rPr lang="en-US" altLang="en-US" sz="2800" smtClean="0">
                <a:cs typeface="Times New Roman" panose="02020603050405020304" pitchFamily="18" charset="0"/>
              </a:rPr>
            </a:br>
            <a:r>
              <a:rPr lang="en-US" altLang="en-US" sz="2800" smtClean="0">
                <a:cs typeface="Times New Roman" panose="02020603050405020304" pitchFamily="18" charset="0"/>
              </a:rPr>
              <a:t>→ Presort 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800" smtClean="0">
                <a:cs typeface="Times New Roman" panose="02020603050405020304" pitchFamily="18" charset="0"/>
              </a:rPr>
              <a:t> by 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800" smtClean="0">
                <a:cs typeface="Times New Roman" panose="02020603050405020304" pitchFamily="18" charset="0"/>
              </a:rPr>
              <a:t>-coordinate. </a:t>
            </a:r>
            <a:endParaRPr lang="en-US" altLang="en-US" sz="2800" smtClean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152" name="AutoShape 5"/>
          <p:cNvSpPr>
            <a:spLocks noChangeArrowheads="1"/>
          </p:cNvSpPr>
          <p:nvPr/>
        </p:nvSpPr>
        <p:spPr bwMode="auto">
          <a:xfrm>
            <a:off x="4602163" y="2720975"/>
            <a:ext cx="2492375" cy="449263"/>
          </a:xfrm>
          <a:prstGeom prst="wedgeRectCallout">
            <a:avLst>
              <a:gd name="adj1" fmla="val -51657"/>
              <a:gd name="adj2" fmla="val 110778"/>
            </a:avLst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Cleanliness property</a:t>
            </a:r>
          </a:p>
        </p:txBody>
      </p:sp>
      <p:pic>
        <p:nvPicPr>
          <p:cNvPr id="615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7" t="50209" r="21355" b="17958"/>
          <a:stretch>
            <a:fillRect/>
          </a:stretch>
        </p:blipFill>
        <p:spPr bwMode="auto">
          <a:xfrm>
            <a:off x="4603750" y="107950"/>
            <a:ext cx="4438650" cy="167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749DB7C-D9A6-43A1-8B88-C987A49B14CC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Plane sweep for</a:t>
            </a:r>
            <a:br>
              <a:rPr lang="en-US" altLang="en-US" sz="4000" smtClean="0"/>
            </a:br>
            <a:r>
              <a:rPr lang="en-US" altLang="en-US" sz="4000" smtClean="0"/>
              <a:t>Closest Pair, II</a:t>
            </a:r>
          </a:p>
        </p:txBody>
      </p:sp>
      <p:sp>
        <p:nvSpPr>
          <p:cNvPr id="717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431925" y="1838325"/>
            <a:ext cx="73533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Presort </a:t>
            </a:r>
            <a:r>
              <a:rPr lang="en-US" altLang="en-US" sz="1800" i="1" smtClean="0">
                <a:solidFill>
                  <a:srgbClr val="008380"/>
                </a:solidFill>
              </a:rPr>
              <a:t>P</a:t>
            </a:r>
            <a:r>
              <a:rPr lang="en-US" altLang="en-US" sz="1800" smtClean="0"/>
              <a:t> by </a:t>
            </a:r>
            <a:r>
              <a:rPr lang="en-US" altLang="en-US" sz="1800" i="1" smtClean="0">
                <a:solidFill>
                  <a:srgbClr val="008380"/>
                </a:solidFill>
              </a:rPr>
              <a:t>x</a:t>
            </a:r>
            <a:r>
              <a:rPr lang="en-US" altLang="en-US" sz="1800" smtClean="0"/>
              <a:t>-coordinate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smtClean="0"/>
              <a:t>How to store points in </a:t>
            </a:r>
            <a:r>
              <a:rPr lang="el-GR" altLang="en-US" sz="1800" smtClean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800" smtClean="0">
                <a:cs typeface="Times New Roman" panose="02020603050405020304" pitchFamily="18" charset="0"/>
              </a:rPr>
              <a:t>-strip?</a:t>
            </a:r>
            <a:endParaRPr lang="en-US" altLang="en-US" sz="180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>
                <a:cs typeface="Times New Roman" panose="02020603050405020304" pitchFamily="18" charset="0"/>
              </a:rPr>
              <a:t>Store points in </a:t>
            </a:r>
            <a:r>
              <a:rPr lang="el-GR" altLang="en-US" sz="1600" smtClean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600" smtClean="0">
                <a:cs typeface="Times New Roman" panose="02020603050405020304" pitchFamily="18" charset="0"/>
              </a:rPr>
              <a:t>-strip left of sweep line in a balanced binary search tree, ordered by </a:t>
            </a:r>
            <a:r>
              <a:rPr lang="en-US" altLang="en-US" sz="1600" i="1" smtClean="0">
                <a:solidFill>
                  <a:srgbClr val="008380"/>
                </a:solidFill>
                <a:cs typeface="Times New Roman" panose="02020603050405020304" pitchFamily="18" charset="0"/>
              </a:rPr>
              <a:t>y</a:t>
            </a:r>
            <a:r>
              <a:rPr lang="en-US" altLang="en-US" sz="1600" smtClean="0">
                <a:cs typeface="Times New Roman" panose="02020603050405020304" pitchFamily="18" charset="0"/>
              </a:rPr>
              <a:t>-coordinate</a:t>
            </a:r>
            <a:br>
              <a:rPr lang="en-US" altLang="en-US" sz="1600" smtClean="0">
                <a:cs typeface="Times New Roman" panose="02020603050405020304" pitchFamily="18" charset="0"/>
              </a:rPr>
            </a:br>
            <a:r>
              <a:rPr lang="en-US" altLang="en-US" sz="1600" smtClean="0">
                <a:cs typeface="Times New Roman" panose="02020603050405020304" pitchFamily="18" charset="0"/>
              </a:rPr>
              <a:t>→ Add point, delete point, and search in </a:t>
            </a:r>
            <a:r>
              <a:rPr lang="en-US" altLang="en-US" sz="1600" smtClean="0">
                <a:solidFill>
                  <a:srgbClr val="008380"/>
                </a:solidFill>
                <a:cs typeface="Times New Roman" panose="02020603050405020304" pitchFamily="18" charset="0"/>
              </a:rPr>
              <a:t>O(log </a:t>
            </a:r>
            <a:r>
              <a:rPr lang="en-US" altLang="en-US" sz="1600" i="1" smtClean="0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smtClean="0">
                <a:solidFill>
                  <a:srgbClr val="008380"/>
                </a:solidFill>
                <a:cs typeface="Times New Roman" panose="02020603050405020304" pitchFamily="18" charset="0"/>
              </a:rPr>
              <a:t>)</a:t>
            </a:r>
            <a:r>
              <a:rPr lang="en-US" altLang="en-US" sz="1600" smtClean="0">
                <a:cs typeface="Times New Roman" panose="02020603050405020304" pitchFamily="18" charset="0"/>
              </a:rPr>
              <a:t> time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b="1" smtClean="0">
                <a:solidFill>
                  <a:schemeClr val="accent2"/>
                </a:solidFill>
                <a:cs typeface="Times New Roman" panose="02020603050405020304" pitchFamily="18" charset="0"/>
              </a:rPr>
              <a:t>Event handling: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>
                <a:cs typeface="Times New Roman" panose="02020603050405020304" pitchFamily="18" charset="0"/>
              </a:rPr>
              <a:t>New event: Sweep line advances to point </a:t>
            </a:r>
            <a:r>
              <a:rPr lang="en-US" altLang="en-US" sz="1600" i="1" smtClean="0">
                <a:solidFill>
                  <a:srgbClr val="00838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16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altLang="en-US" sz="16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>
                <a:cs typeface="Times New Roman" panose="02020603050405020304" pitchFamily="18" charset="0"/>
                <a:sym typeface="Symbol" panose="05050102010706020507" pitchFamily="18" charset="2"/>
              </a:rPr>
              <a:t>Update sweep line status: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400" smtClean="0">
                <a:cs typeface="Times New Roman" panose="02020603050405020304" pitchFamily="18" charset="0"/>
                <a:sym typeface="Symbol" panose="05050102010706020507" pitchFamily="18" charset="2"/>
              </a:rPr>
              <a:t>Delete points outside </a:t>
            </a:r>
            <a:r>
              <a:rPr lang="el-GR" altLang="en-US" sz="1400" smtClean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400" smtClean="0">
                <a:cs typeface="Times New Roman" panose="02020603050405020304" pitchFamily="18" charset="0"/>
              </a:rPr>
              <a:t>-strip from search tree by using previous leftmost point in strip and </a:t>
            </a:r>
            <a:r>
              <a:rPr lang="en-US" altLang="en-US" sz="1400" i="1" smtClean="0">
                <a:solidFill>
                  <a:srgbClr val="00838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1400" smtClean="0">
                <a:cs typeface="Times New Roman" panose="02020603050405020304" pitchFamily="18" charset="0"/>
              </a:rPr>
              <a:t>-order on </a:t>
            </a:r>
            <a:r>
              <a:rPr lang="en-US" altLang="en-US" sz="1400" i="1" smtClean="0">
                <a:solidFill>
                  <a:srgbClr val="008380"/>
                </a:solidFill>
                <a:cs typeface="Times New Roman" panose="02020603050405020304" pitchFamily="18" charset="0"/>
              </a:rPr>
              <a:t>P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400" smtClean="0">
                <a:cs typeface="Times New Roman" panose="02020603050405020304" pitchFamily="18" charset="0"/>
                <a:sym typeface="Symbol" panose="05050102010706020507" pitchFamily="18" charset="2"/>
              </a:rPr>
              <a:t>Compute candidate points that may have distance </a:t>
            </a:r>
            <a:r>
              <a:rPr lang="en-US" altLang="en-US" sz="1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l-GR" altLang="en-US" sz="1400" smtClean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400" smtClean="0">
                <a:cs typeface="Times New Roman" panose="02020603050405020304" pitchFamily="18" charset="0"/>
              </a:rPr>
              <a:t> from </a:t>
            </a:r>
            <a:r>
              <a:rPr lang="en-US" altLang="en-US" sz="1400" i="1" smtClean="0">
                <a:solidFill>
                  <a:srgbClr val="00838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1400" smtClean="0">
                <a:cs typeface="Times New Roman" panose="02020603050405020304" pitchFamily="18" charset="0"/>
              </a:rPr>
              <a:t>: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en-US" sz="1400" smtClean="0">
                <a:cs typeface="Times New Roman" panose="02020603050405020304" pitchFamily="18" charset="0"/>
                <a:sym typeface="Symbol" panose="05050102010706020507" pitchFamily="18" charset="2"/>
              </a:rPr>
              <a:t>Perform a search in the search tree to find points in </a:t>
            </a:r>
            <a:r>
              <a:rPr lang="el-GR" altLang="en-US" sz="1400" smtClean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400" smtClean="0">
                <a:cs typeface="Times New Roman" panose="02020603050405020304" pitchFamily="18" charset="0"/>
                <a:sym typeface="Symbol" panose="05050102010706020507" pitchFamily="18" charset="2"/>
              </a:rPr>
              <a:t>–strip whose </a:t>
            </a:r>
            <a:r>
              <a:rPr lang="en-US" altLang="en-US" sz="1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altLang="en-US" sz="1400" smtClean="0">
                <a:cs typeface="Times New Roman" panose="02020603050405020304" pitchFamily="18" charset="0"/>
                <a:sym typeface="Symbol" panose="05050102010706020507" pitchFamily="18" charset="2"/>
              </a:rPr>
              <a:t>-coordinates are at most </a:t>
            </a:r>
            <a:r>
              <a:rPr lang="el-GR" altLang="en-US" sz="1400" smtClean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400" smtClean="0">
                <a:cs typeface="Times New Roman" panose="02020603050405020304" pitchFamily="18" charset="0"/>
                <a:sym typeface="Symbol" panose="05050102010706020507" pitchFamily="18" charset="2"/>
              </a:rPr>
              <a:t> away from </a:t>
            </a:r>
            <a:r>
              <a:rPr lang="en-US" altLang="en-US" sz="1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1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r>
              <a:rPr lang="en-US" altLang="en-US" sz="1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altLang="en-US" sz="1400" smtClean="0"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  <a:br>
              <a:rPr lang="en-US" altLang="en-US" sz="1400" smtClean="0"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1400" smtClean="0">
                <a:cs typeface="Times New Roman" panose="02020603050405020304" pitchFamily="18" charset="0"/>
              </a:rPr>
              <a:t>→ </a:t>
            </a:r>
            <a:r>
              <a:rPr lang="el-GR" altLang="en-US" sz="1400" smtClean="0">
                <a:solidFill>
                  <a:srgbClr val="008380"/>
                </a:solidFill>
                <a:cs typeface="Times New Roman" panose="02020603050405020304" pitchFamily="18" charset="0"/>
              </a:rPr>
              <a:t>Δ </a:t>
            </a:r>
            <a:r>
              <a:rPr lang="en-US" altLang="en-US" sz="1400" smtClean="0">
                <a:solidFill>
                  <a:srgbClr val="008380"/>
                </a:solidFill>
                <a:cs typeface="Times New Roman" panose="02020603050405020304" pitchFamily="18" charset="0"/>
              </a:rPr>
              <a:t>x 2</a:t>
            </a:r>
            <a:r>
              <a:rPr lang="el-GR" altLang="en-US" sz="1400" smtClean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400" smtClean="0">
                <a:solidFill>
                  <a:srgbClr val="00838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400" smtClean="0">
                <a:cs typeface="Times New Roman" panose="02020603050405020304" pitchFamily="18" charset="0"/>
              </a:rPr>
              <a:t>rectangle</a:t>
            </a:r>
            <a:endParaRPr lang="en-US" altLang="en-US" sz="1400" smtClean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3" eaLnBrk="1" hangingPunct="1">
              <a:lnSpc>
                <a:spcPct val="80000"/>
              </a:lnSpc>
            </a:pPr>
            <a:r>
              <a:rPr lang="en-US" altLang="en-US" sz="1400" smtClean="0">
                <a:cs typeface="Times New Roman" panose="02020603050405020304" pitchFamily="18" charset="0"/>
                <a:sym typeface="Symbol" panose="05050102010706020507" pitchFamily="18" charset="2"/>
              </a:rPr>
              <a:t>Because of the cleanliness property each pair of these points has distance </a:t>
            </a:r>
            <a:r>
              <a:rPr lang="en-US" altLang="en-US" sz="1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l-GR" altLang="en-US" sz="1400" smtClean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400" smtClean="0"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  <a:br>
              <a:rPr lang="en-US" altLang="en-US" sz="1400" smtClean="0"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1400" smtClean="0">
                <a:cs typeface="Times New Roman" panose="02020603050405020304" pitchFamily="18" charset="0"/>
              </a:rPr>
              <a:t>→ A </a:t>
            </a:r>
            <a:r>
              <a:rPr lang="el-GR" altLang="en-US" sz="1400" smtClean="0">
                <a:solidFill>
                  <a:srgbClr val="008380"/>
                </a:solidFill>
                <a:cs typeface="Times New Roman" panose="02020603050405020304" pitchFamily="18" charset="0"/>
              </a:rPr>
              <a:t>Δ </a:t>
            </a:r>
            <a:r>
              <a:rPr lang="en-US" altLang="en-US" sz="1400" smtClean="0">
                <a:solidFill>
                  <a:srgbClr val="008380"/>
                </a:solidFill>
                <a:cs typeface="Times New Roman" panose="02020603050405020304" pitchFamily="18" charset="0"/>
              </a:rPr>
              <a:t>x 2</a:t>
            </a:r>
            <a:r>
              <a:rPr lang="el-GR" altLang="en-US" sz="1400" smtClean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r>
              <a:rPr lang="en-US" altLang="en-US" sz="1400" smtClean="0">
                <a:solidFill>
                  <a:srgbClr val="00838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400" smtClean="0">
                <a:cs typeface="Times New Roman" panose="02020603050405020304" pitchFamily="18" charset="0"/>
              </a:rPr>
              <a:t>rectangle can contain at most 6 such points.</a:t>
            </a:r>
            <a:endParaRPr lang="en-US" altLang="en-US" sz="1400" smtClean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altLang="en-US" sz="1400" smtClean="0">
                <a:cs typeface="Times New Roman" panose="02020603050405020304" pitchFamily="18" charset="0"/>
                <a:sym typeface="Symbol" panose="05050102010706020507" pitchFamily="18" charset="2"/>
              </a:rPr>
              <a:t>Check distance of these points to </a:t>
            </a:r>
            <a:r>
              <a:rPr lang="en-US" altLang="en-US" sz="1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1400" smtClean="0">
                <a:cs typeface="Times New Roman" panose="02020603050405020304" pitchFamily="18" charset="0"/>
                <a:sym typeface="Symbol" panose="05050102010706020507" pitchFamily="18" charset="2"/>
              </a:rPr>
              <a:t>, and possibly update </a:t>
            </a:r>
            <a:r>
              <a:rPr lang="el-GR" altLang="en-US" sz="1400" smtClean="0">
                <a:solidFill>
                  <a:srgbClr val="008380"/>
                </a:solidFill>
                <a:cs typeface="Times New Roman" panose="02020603050405020304" pitchFamily="18" charset="0"/>
              </a:rPr>
              <a:t>Δ</a:t>
            </a:r>
            <a:endParaRPr lang="en-US" altLang="en-US" sz="1400" smtClean="0">
              <a:solidFill>
                <a:srgbClr val="00838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1600" smtClean="0">
                <a:cs typeface="Times New Roman" panose="02020603050405020304" pitchFamily="18" charset="0"/>
              </a:rPr>
              <a:t>No new events necessary to discover</a:t>
            </a:r>
          </a:p>
        </p:txBody>
      </p:sp>
      <p:pic>
        <p:nvPicPr>
          <p:cNvPr id="717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7" t="50209" r="21355" b="17958"/>
          <a:stretch>
            <a:fillRect/>
          </a:stretch>
        </p:blipFill>
        <p:spPr bwMode="auto">
          <a:xfrm>
            <a:off x="4603750" y="107950"/>
            <a:ext cx="4438650" cy="167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128588" y="1747838"/>
            <a:ext cx="1289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9999"/>
                </a:solidFill>
              </a:rPr>
              <a:t>O(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 log 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)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79375" y="3725863"/>
            <a:ext cx="182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9999"/>
                </a:solidFill>
              </a:rPr>
              <a:t>O(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 log 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) </a:t>
            </a:r>
            <a:r>
              <a:rPr lang="en-US" altLang="en-US" sz="1800"/>
              <a:t>total</a:t>
            </a:r>
          </a:p>
        </p:txBody>
      </p:sp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71438" y="4279900"/>
            <a:ext cx="2332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9999"/>
                </a:solidFill>
              </a:rPr>
              <a:t>O(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 log 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 + 6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) </a:t>
            </a:r>
            <a:r>
              <a:rPr lang="en-US" altLang="en-US" sz="1800"/>
              <a:t>total</a:t>
            </a:r>
          </a:p>
        </p:txBody>
      </p:sp>
      <p:sp>
        <p:nvSpPr>
          <p:cNvPr id="7179" name="Text Box 10"/>
          <p:cNvSpPr txBox="1">
            <a:spLocks noChangeArrowheads="1"/>
          </p:cNvSpPr>
          <p:nvPr/>
        </p:nvSpPr>
        <p:spPr bwMode="auto">
          <a:xfrm>
            <a:off x="71438" y="5219700"/>
            <a:ext cx="182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9999"/>
                </a:solidFill>
              </a:rPr>
              <a:t>O(6</a:t>
            </a:r>
            <a:r>
              <a:rPr lang="en-US" altLang="en-US" sz="1800" i="1">
                <a:solidFill>
                  <a:srgbClr val="009999"/>
                </a:solidFill>
              </a:rPr>
              <a:t>n</a:t>
            </a:r>
            <a:r>
              <a:rPr lang="en-US" altLang="en-US" sz="1800">
                <a:solidFill>
                  <a:srgbClr val="009999"/>
                </a:solidFill>
              </a:rPr>
              <a:t>) </a:t>
            </a:r>
            <a:r>
              <a:rPr lang="en-US" altLang="en-US" sz="1800"/>
              <a:t>total</a:t>
            </a:r>
          </a:p>
        </p:txBody>
      </p:sp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114300" y="6057900"/>
            <a:ext cx="2867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Total runtime:</a:t>
            </a:r>
            <a:r>
              <a:rPr lang="en-US" altLang="en-US" sz="2000">
                <a:solidFill>
                  <a:srgbClr val="009999"/>
                </a:solidFill>
              </a:rPr>
              <a:t> O(</a:t>
            </a:r>
            <a:r>
              <a:rPr lang="en-US" altLang="en-US" sz="2000" i="1">
                <a:solidFill>
                  <a:srgbClr val="009999"/>
                </a:solidFill>
              </a:rPr>
              <a:t>n</a:t>
            </a:r>
            <a:r>
              <a:rPr lang="en-US" altLang="en-US" sz="2000">
                <a:solidFill>
                  <a:srgbClr val="009999"/>
                </a:solidFill>
              </a:rPr>
              <a:t> log </a:t>
            </a:r>
            <a:r>
              <a:rPr lang="en-US" altLang="en-US" sz="2000" i="1">
                <a:solidFill>
                  <a:srgbClr val="009999"/>
                </a:solidFill>
              </a:rPr>
              <a:t>n</a:t>
            </a:r>
            <a:r>
              <a:rPr lang="en-US" altLang="en-US" sz="2000">
                <a:solidFill>
                  <a:srgbClr val="009999"/>
                </a:solidFill>
              </a:rPr>
              <a:t>)</a:t>
            </a:r>
          </a:p>
        </p:txBody>
      </p:sp>
      <p:sp>
        <p:nvSpPr>
          <p:cNvPr id="7181" name="Line 12"/>
          <p:cNvSpPr>
            <a:spLocks noChangeShapeType="1"/>
          </p:cNvSpPr>
          <p:nvPr/>
        </p:nvSpPr>
        <p:spPr bwMode="auto">
          <a:xfrm flipV="1">
            <a:off x="106363" y="5959475"/>
            <a:ext cx="1798637" cy="635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82" name="Rectangle 15"/>
          <p:cNvSpPr>
            <a:spLocks noChangeArrowheads="1"/>
          </p:cNvSpPr>
          <p:nvPr/>
        </p:nvSpPr>
        <p:spPr bwMode="auto">
          <a:xfrm>
            <a:off x="7315200" y="5157788"/>
            <a:ext cx="609600" cy="13716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83" name="Line 16"/>
          <p:cNvSpPr>
            <a:spLocks noChangeShapeType="1"/>
          </p:cNvSpPr>
          <p:nvPr/>
        </p:nvSpPr>
        <p:spPr bwMode="auto">
          <a:xfrm>
            <a:off x="7315200" y="584358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84" name="AutoShape 17"/>
          <p:cNvSpPr>
            <a:spLocks/>
          </p:cNvSpPr>
          <p:nvPr/>
        </p:nvSpPr>
        <p:spPr bwMode="auto">
          <a:xfrm>
            <a:off x="8001000" y="5157788"/>
            <a:ext cx="76200" cy="685800"/>
          </a:xfrm>
          <a:prstGeom prst="rightBrace">
            <a:avLst>
              <a:gd name="adj1" fmla="val 75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85" name="AutoShape 18"/>
          <p:cNvSpPr>
            <a:spLocks/>
          </p:cNvSpPr>
          <p:nvPr/>
        </p:nvSpPr>
        <p:spPr bwMode="auto">
          <a:xfrm>
            <a:off x="8001000" y="5843588"/>
            <a:ext cx="76200" cy="685800"/>
          </a:xfrm>
          <a:prstGeom prst="rightBrace">
            <a:avLst>
              <a:gd name="adj1" fmla="val 75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86" name="Rectangle 19"/>
          <p:cNvSpPr>
            <a:spLocks noChangeArrowheads="1"/>
          </p:cNvSpPr>
          <p:nvPr/>
        </p:nvSpPr>
        <p:spPr bwMode="auto">
          <a:xfrm>
            <a:off x="8077200" y="5310188"/>
            <a:ext cx="298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n-US" sz="1400">
                <a:solidFill>
                  <a:srgbClr val="008380"/>
                </a:solidFill>
              </a:rPr>
              <a:t>Δ</a:t>
            </a:r>
            <a:endParaRPr lang="en-US" altLang="en-US" sz="1400">
              <a:solidFill>
                <a:srgbClr val="008380"/>
              </a:solidFill>
            </a:endParaRPr>
          </a:p>
        </p:txBody>
      </p:sp>
      <p:sp>
        <p:nvSpPr>
          <p:cNvPr id="7187" name="Rectangle 20"/>
          <p:cNvSpPr>
            <a:spLocks noChangeArrowheads="1"/>
          </p:cNvSpPr>
          <p:nvPr/>
        </p:nvSpPr>
        <p:spPr bwMode="auto">
          <a:xfrm>
            <a:off x="8077200" y="6072188"/>
            <a:ext cx="298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n-US" sz="1400">
                <a:solidFill>
                  <a:srgbClr val="008380"/>
                </a:solidFill>
              </a:rPr>
              <a:t>Δ</a:t>
            </a:r>
            <a:endParaRPr lang="en-US" altLang="en-US" sz="1400">
              <a:solidFill>
                <a:srgbClr val="008380"/>
              </a:solidFill>
            </a:endParaRPr>
          </a:p>
        </p:txBody>
      </p:sp>
      <p:sp>
        <p:nvSpPr>
          <p:cNvPr id="7188" name="AutoShape 21"/>
          <p:cNvSpPr>
            <a:spLocks/>
          </p:cNvSpPr>
          <p:nvPr/>
        </p:nvSpPr>
        <p:spPr bwMode="auto">
          <a:xfrm rot="5400000">
            <a:off x="7581900" y="6283325"/>
            <a:ext cx="76200" cy="609600"/>
          </a:xfrm>
          <a:prstGeom prst="rightBrace">
            <a:avLst>
              <a:gd name="adj1" fmla="val 66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89" name="Rectangle 22"/>
          <p:cNvSpPr>
            <a:spLocks noChangeArrowheads="1"/>
          </p:cNvSpPr>
          <p:nvPr/>
        </p:nvSpPr>
        <p:spPr bwMode="auto">
          <a:xfrm>
            <a:off x="7467600" y="6551613"/>
            <a:ext cx="298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n-US" sz="1400">
                <a:solidFill>
                  <a:srgbClr val="008380"/>
                </a:solidFill>
              </a:rPr>
              <a:t>Δ</a:t>
            </a:r>
            <a:endParaRPr lang="en-US" altLang="en-US" sz="1400">
              <a:solidFill>
                <a:srgbClr val="008380"/>
              </a:solidFill>
            </a:endParaRPr>
          </a:p>
        </p:txBody>
      </p:sp>
      <p:sp>
        <p:nvSpPr>
          <p:cNvPr id="7190" name="Oval 23"/>
          <p:cNvSpPr>
            <a:spLocks noChangeArrowheads="1"/>
          </p:cNvSpPr>
          <p:nvPr/>
        </p:nvSpPr>
        <p:spPr bwMode="auto">
          <a:xfrm>
            <a:off x="7869238" y="58102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1" name="Oval 24"/>
          <p:cNvSpPr>
            <a:spLocks noChangeArrowheads="1"/>
          </p:cNvSpPr>
          <p:nvPr/>
        </p:nvSpPr>
        <p:spPr bwMode="auto">
          <a:xfrm>
            <a:off x="7896225" y="511968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2" name="Oval 25"/>
          <p:cNvSpPr>
            <a:spLocks noChangeArrowheads="1"/>
          </p:cNvSpPr>
          <p:nvPr/>
        </p:nvSpPr>
        <p:spPr bwMode="auto">
          <a:xfrm>
            <a:off x="7277100" y="51149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3" name="Oval 26"/>
          <p:cNvSpPr>
            <a:spLocks noChangeArrowheads="1"/>
          </p:cNvSpPr>
          <p:nvPr/>
        </p:nvSpPr>
        <p:spPr bwMode="auto">
          <a:xfrm>
            <a:off x="7270750" y="579913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4" name="Oval 27"/>
          <p:cNvSpPr>
            <a:spLocks noChangeArrowheads="1"/>
          </p:cNvSpPr>
          <p:nvPr/>
        </p:nvSpPr>
        <p:spPr bwMode="auto">
          <a:xfrm>
            <a:off x="7273925" y="648176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5" name="Oval 28"/>
          <p:cNvSpPr>
            <a:spLocks noChangeArrowheads="1"/>
          </p:cNvSpPr>
          <p:nvPr/>
        </p:nvSpPr>
        <p:spPr bwMode="auto">
          <a:xfrm>
            <a:off x="7878763" y="647700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6" name="Oval 1"/>
          <p:cNvSpPr>
            <a:spLocks noChangeArrowheads="1"/>
          </p:cNvSpPr>
          <p:nvPr/>
        </p:nvSpPr>
        <p:spPr bwMode="auto">
          <a:xfrm>
            <a:off x="2133600" y="3781425"/>
            <a:ext cx="266700" cy="276225"/>
          </a:xfrm>
          <a:prstGeom prst="ellipse">
            <a:avLst/>
          </a:prstGeom>
          <a:noFill/>
          <a:ln w="15875" algn="ctr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7197" name="Oval 28"/>
          <p:cNvSpPr>
            <a:spLocks noChangeArrowheads="1"/>
          </p:cNvSpPr>
          <p:nvPr/>
        </p:nvSpPr>
        <p:spPr bwMode="auto">
          <a:xfrm>
            <a:off x="2143125" y="4200525"/>
            <a:ext cx="266700" cy="276225"/>
          </a:xfrm>
          <a:prstGeom prst="ellipse">
            <a:avLst/>
          </a:prstGeom>
          <a:noFill/>
          <a:ln w="15875" algn="ctr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7198" name="Oval 29"/>
          <p:cNvSpPr>
            <a:spLocks noChangeArrowheads="1"/>
          </p:cNvSpPr>
          <p:nvPr/>
        </p:nvSpPr>
        <p:spPr bwMode="auto">
          <a:xfrm>
            <a:off x="2133600" y="5248275"/>
            <a:ext cx="266700" cy="276225"/>
          </a:xfrm>
          <a:prstGeom prst="ellipse">
            <a:avLst/>
          </a:prstGeom>
          <a:noFill/>
          <a:ln w="15875" algn="ctr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7030A0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AC54AD2-8BA9-4A8D-AF4A-C96F517787C2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1368425" y="161925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Balanced Binary Search Tree </a:t>
            </a:r>
            <a:br>
              <a:rPr lang="en-US" altLang="en-US" sz="4000" smtClean="0"/>
            </a:br>
            <a:r>
              <a:rPr lang="en-US" altLang="en-US" sz="4000" smtClean="0"/>
              <a:t> -- a bit different</a:t>
            </a:r>
          </a:p>
        </p:txBody>
      </p:sp>
      <p:sp>
        <p:nvSpPr>
          <p:cNvPr id="8198" name="Oval 3"/>
          <p:cNvSpPr>
            <a:spLocks noChangeArrowheads="1"/>
          </p:cNvSpPr>
          <p:nvPr/>
        </p:nvSpPr>
        <p:spPr bwMode="auto">
          <a:xfrm>
            <a:off x="2590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9" name="Rectangle 4"/>
          <p:cNvSpPr>
            <a:spLocks noChangeArrowheads="1"/>
          </p:cNvSpPr>
          <p:nvPr/>
        </p:nvSpPr>
        <p:spPr bwMode="auto">
          <a:xfrm>
            <a:off x="2286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</a:p>
        </p:txBody>
      </p:sp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914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</a:p>
        </p:txBody>
      </p:sp>
      <p:sp>
        <p:nvSpPr>
          <p:cNvPr id="8201" name="Rectangle 6"/>
          <p:cNvSpPr>
            <a:spLocks noChangeArrowheads="1"/>
          </p:cNvSpPr>
          <p:nvPr/>
        </p:nvSpPr>
        <p:spPr bwMode="auto">
          <a:xfrm>
            <a:off x="1600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8</a:t>
            </a:r>
          </a:p>
        </p:txBody>
      </p:sp>
      <p:sp>
        <p:nvSpPr>
          <p:cNvPr id="8202" name="Rectangle 7"/>
          <p:cNvSpPr>
            <a:spLocks noChangeArrowheads="1"/>
          </p:cNvSpPr>
          <p:nvPr/>
        </p:nvSpPr>
        <p:spPr bwMode="auto">
          <a:xfrm>
            <a:off x="2286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12</a:t>
            </a:r>
          </a:p>
        </p:txBody>
      </p:sp>
      <p:sp>
        <p:nvSpPr>
          <p:cNvPr id="8203" name="Rectangle 8"/>
          <p:cNvSpPr>
            <a:spLocks noChangeArrowheads="1"/>
          </p:cNvSpPr>
          <p:nvPr/>
        </p:nvSpPr>
        <p:spPr bwMode="auto">
          <a:xfrm>
            <a:off x="2971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14</a:t>
            </a:r>
          </a:p>
        </p:txBody>
      </p:sp>
      <p:sp>
        <p:nvSpPr>
          <p:cNvPr id="8204" name="Rectangle 9"/>
          <p:cNvSpPr>
            <a:spLocks noChangeArrowheads="1"/>
          </p:cNvSpPr>
          <p:nvPr/>
        </p:nvSpPr>
        <p:spPr bwMode="auto">
          <a:xfrm>
            <a:off x="3657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17</a:t>
            </a:r>
          </a:p>
        </p:txBody>
      </p:sp>
      <p:sp>
        <p:nvSpPr>
          <p:cNvPr id="8205" name="Rectangle 10"/>
          <p:cNvSpPr>
            <a:spLocks noChangeArrowheads="1"/>
          </p:cNvSpPr>
          <p:nvPr/>
        </p:nvSpPr>
        <p:spPr bwMode="auto">
          <a:xfrm>
            <a:off x="4343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26</a:t>
            </a:r>
          </a:p>
        </p:txBody>
      </p:sp>
      <p:sp>
        <p:nvSpPr>
          <p:cNvPr id="8206" name="Rectangle 11"/>
          <p:cNvSpPr>
            <a:spLocks noChangeArrowheads="1"/>
          </p:cNvSpPr>
          <p:nvPr/>
        </p:nvSpPr>
        <p:spPr bwMode="auto">
          <a:xfrm>
            <a:off x="5029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35</a:t>
            </a:r>
          </a:p>
        </p:txBody>
      </p:sp>
      <p:sp>
        <p:nvSpPr>
          <p:cNvPr id="8207" name="Rectangle 12"/>
          <p:cNvSpPr>
            <a:spLocks noChangeArrowheads="1"/>
          </p:cNvSpPr>
          <p:nvPr/>
        </p:nvSpPr>
        <p:spPr bwMode="auto">
          <a:xfrm>
            <a:off x="5715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41</a:t>
            </a:r>
          </a:p>
        </p:txBody>
      </p:sp>
      <p:sp>
        <p:nvSpPr>
          <p:cNvPr id="8208" name="Rectangle 13"/>
          <p:cNvSpPr>
            <a:spLocks noChangeArrowheads="1"/>
          </p:cNvSpPr>
          <p:nvPr/>
        </p:nvSpPr>
        <p:spPr bwMode="auto">
          <a:xfrm>
            <a:off x="6400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42</a:t>
            </a:r>
          </a:p>
        </p:txBody>
      </p:sp>
      <p:sp>
        <p:nvSpPr>
          <p:cNvPr id="8209" name="Rectangle 14"/>
          <p:cNvSpPr>
            <a:spLocks noChangeArrowheads="1"/>
          </p:cNvSpPr>
          <p:nvPr/>
        </p:nvSpPr>
        <p:spPr bwMode="auto">
          <a:xfrm>
            <a:off x="7086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43</a:t>
            </a:r>
          </a:p>
        </p:txBody>
      </p:sp>
      <p:sp>
        <p:nvSpPr>
          <p:cNvPr id="8210" name="Rectangle 15"/>
          <p:cNvSpPr>
            <a:spLocks noChangeArrowheads="1"/>
          </p:cNvSpPr>
          <p:nvPr/>
        </p:nvSpPr>
        <p:spPr bwMode="auto">
          <a:xfrm>
            <a:off x="7696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59</a:t>
            </a:r>
          </a:p>
        </p:txBody>
      </p:sp>
      <p:sp>
        <p:nvSpPr>
          <p:cNvPr id="8211" name="Rectangle 16"/>
          <p:cNvSpPr>
            <a:spLocks noChangeArrowheads="1"/>
          </p:cNvSpPr>
          <p:nvPr/>
        </p:nvSpPr>
        <p:spPr bwMode="auto">
          <a:xfrm>
            <a:off x="8382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61</a:t>
            </a:r>
          </a:p>
        </p:txBody>
      </p:sp>
      <p:sp>
        <p:nvSpPr>
          <p:cNvPr id="8212" name="Oval 17"/>
          <p:cNvSpPr>
            <a:spLocks noChangeArrowheads="1"/>
          </p:cNvSpPr>
          <p:nvPr/>
        </p:nvSpPr>
        <p:spPr bwMode="auto">
          <a:xfrm>
            <a:off x="1219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213" name="AutoShape 18"/>
          <p:cNvCxnSpPr>
            <a:cxnSpLocks noChangeShapeType="1"/>
            <a:stCxn id="8212" idx="3"/>
            <a:endCxn id="8200" idx="0"/>
          </p:cNvCxnSpPr>
          <p:nvPr/>
        </p:nvCxnSpPr>
        <p:spPr bwMode="auto">
          <a:xfrm flipH="1">
            <a:off x="1181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14" name="AutoShape 19"/>
          <p:cNvCxnSpPr>
            <a:cxnSpLocks noChangeShapeType="1"/>
            <a:stCxn id="8212" idx="5"/>
            <a:endCxn id="8201" idx="0"/>
          </p:cNvCxnSpPr>
          <p:nvPr/>
        </p:nvCxnSpPr>
        <p:spPr bwMode="auto">
          <a:xfrm>
            <a:off x="1739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15" name="AutoShape 20"/>
          <p:cNvCxnSpPr>
            <a:cxnSpLocks noChangeShapeType="1"/>
            <a:stCxn id="8198" idx="3"/>
            <a:endCxn id="8202" idx="0"/>
          </p:cNvCxnSpPr>
          <p:nvPr/>
        </p:nvCxnSpPr>
        <p:spPr bwMode="auto">
          <a:xfrm flipH="1">
            <a:off x="2552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16" name="AutoShape 21"/>
          <p:cNvCxnSpPr>
            <a:cxnSpLocks noChangeShapeType="1"/>
            <a:stCxn id="8198" idx="5"/>
            <a:endCxn id="8203" idx="0"/>
          </p:cNvCxnSpPr>
          <p:nvPr/>
        </p:nvCxnSpPr>
        <p:spPr bwMode="auto">
          <a:xfrm>
            <a:off x="3111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217" name="Oval 22"/>
          <p:cNvSpPr>
            <a:spLocks noChangeArrowheads="1"/>
          </p:cNvSpPr>
          <p:nvPr/>
        </p:nvSpPr>
        <p:spPr bwMode="auto">
          <a:xfrm>
            <a:off x="4648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218" name="AutoShape 23"/>
          <p:cNvCxnSpPr>
            <a:cxnSpLocks noChangeShapeType="1"/>
            <a:stCxn id="8205" idx="0"/>
            <a:endCxn id="8217" idx="3"/>
          </p:cNvCxnSpPr>
          <p:nvPr/>
        </p:nvCxnSpPr>
        <p:spPr bwMode="auto">
          <a:xfrm flipV="1">
            <a:off x="4610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19" name="AutoShape 24"/>
          <p:cNvCxnSpPr>
            <a:cxnSpLocks noChangeShapeType="1"/>
            <a:stCxn id="8206" idx="0"/>
            <a:endCxn id="8217" idx="5"/>
          </p:cNvCxnSpPr>
          <p:nvPr/>
        </p:nvCxnSpPr>
        <p:spPr bwMode="auto">
          <a:xfrm flipH="1" flipV="1">
            <a:off x="5168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220" name="Oval 25"/>
          <p:cNvSpPr>
            <a:spLocks noChangeArrowheads="1"/>
          </p:cNvSpPr>
          <p:nvPr/>
        </p:nvSpPr>
        <p:spPr bwMode="auto">
          <a:xfrm>
            <a:off x="6019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221" name="AutoShape 26"/>
          <p:cNvCxnSpPr>
            <a:cxnSpLocks noChangeShapeType="1"/>
            <a:stCxn id="8207" idx="0"/>
            <a:endCxn id="8220" idx="3"/>
          </p:cNvCxnSpPr>
          <p:nvPr/>
        </p:nvCxnSpPr>
        <p:spPr bwMode="auto">
          <a:xfrm flipV="1">
            <a:off x="598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22" name="AutoShape 27"/>
          <p:cNvCxnSpPr>
            <a:cxnSpLocks noChangeShapeType="1"/>
            <a:stCxn id="8208" idx="0"/>
            <a:endCxn id="8220" idx="5"/>
          </p:cNvCxnSpPr>
          <p:nvPr/>
        </p:nvCxnSpPr>
        <p:spPr bwMode="auto">
          <a:xfrm flipH="1" flipV="1">
            <a:off x="6540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223" name="Oval 28"/>
          <p:cNvSpPr>
            <a:spLocks noChangeArrowheads="1"/>
          </p:cNvSpPr>
          <p:nvPr/>
        </p:nvSpPr>
        <p:spPr bwMode="auto">
          <a:xfrm>
            <a:off x="80010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224" name="AutoShape 29"/>
          <p:cNvCxnSpPr>
            <a:cxnSpLocks noChangeShapeType="1"/>
            <a:stCxn id="8210" idx="0"/>
            <a:endCxn id="8223" idx="3"/>
          </p:cNvCxnSpPr>
          <p:nvPr/>
        </p:nvCxnSpPr>
        <p:spPr bwMode="auto">
          <a:xfrm flipV="1">
            <a:off x="7962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25" name="AutoShape 30"/>
          <p:cNvCxnSpPr>
            <a:cxnSpLocks noChangeShapeType="1"/>
            <a:stCxn id="8211" idx="0"/>
            <a:endCxn id="8223" idx="5"/>
          </p:cNvCxnSpPr>
          <p:nvPr/>
        </p:nvCxnSpPr>
        <p:spPr bwMode="auto">
          <a:xfrm flipH="1" flipV="1">
            <a:off x="852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226" name="Oval 31"/>
          <p:cNvSpPr>
            <a:spLocks noChangeArrowheads="1"/>
          </p:cNvSpPr>
          <p:nvPr/>
        </p:nvSpPr>
        <p:spPr bwMode="auto">
          <a:xfrm>
            <a:off x="685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227" name="AutoShape 32"/>
          <p:cNvCxnSpPr>
            <a:cxnSpLocks noChangeShapeType="1"/>
            <a:stCxn id="8199" idx="0"/>
            <a:endCxn id="8226" idx="3"/>
          </p:cNvCxnSpPr>
          <p:nvPr/>
        </p:nvCxnSpPr>
        <p:spPr bwMode="auto">
          <a:xfrm flipV="1">
            <a:off x="495300" y="3644900"/>
            <a:ext cx="279400" cy="469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28" name="AutoShape 33"/>
          <p:cNvCxnSpPr>
            <a:cxnSpLocks noChangeShapeType="1"/>
            <a:stCxn id="8212" idx="0"/>
            <a:endCxn id="8226" idx="5"/>
          </p:cNvCxnSpPr>
          <p:nvPr/>
        </p:nvCxnSpPr>
        <p:spPr bwMode="auto">
          <a:xfrm flipH="1" flipV="1">
            <a:off x="12065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229" name="Oval 34"/>
          <p:cNvSpPr>
            <a:spLocks noChangeArrowheads="1"/>
          </p:cNvSpPr>
          <p:nvPr/>
        </p:nvSpPr>
        <p:spPr bwMode="auto">
          <a:xfrm>
            <a:off x="31242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230" name="Oval 35"/>
          <p:cNvSpPr>
            <a:spLocks noChangeArrowheads="1"/>
          </p:cNvSpPr>
          <p:nvPr/>
        </p:nvSpPr>
        <p:spPr bwMode="auto">
          <a:xfrm>
            <a:off x="53340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231" name="Oval 36"/>
          <p:cNvSpPr>
            <a:spLocks noChangeArrowheads="1"/>
          </p:cNvSpPr>
          <p:nvPr/>
        </p:nvSpPr>
        <p:spPr bwMode="auto">
          <a:xfrm>
            <a:off x="7543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232" name="AutoShape 37"/>
          <p:cNvCxnSpPr>
            <a:cxnSpLocks noChangeShapeType="1"/>
            <a:stCxn id="8198" idx="0"/>
            <a:endCxn id="8229" idx="3"/>
          </p:cNvCxnSpPr>
          <p:nvPr/>
        </p:nvCxnSpPr>
        <p:spPr bwMode="auto">
          <a:xfrm flipV="1">
            <a:off x="28956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33" name="AutoShape 38"/>
          <p:cNvCxnSpPr>
            <a:cxnSpLocks noChangeShapeType="1"/>
            <a:stCxn id="8204" idx="0"/>
            <a:endCxn id="8229" idx="5"/>
          </p:cNvCxnSpPr>
          <p:nvPr/>
        </p:nvCxnSpPr>
        <p:spPr bwMode="auto">
          <a:xfrm flipH="1" flipV="1">
            <a:off x="36449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34" name="AutoShape 39"/>
          <p:cNvCxnSpPr>
            <a:cxnSpLocks noChangeShapeType="1"/>
            <a:stCxn id="8217" idx="0"/>
            <a:endCxn id="8230" idx="3"/>
          </p:cNvCxnSpPr>
          <p:nvPr/>
        </p:nvCxnSpPr>
        <p:spPr bwMode="auto">
          <a:xfrm flipV="1">
            <a:off x="49530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35" name="AutoShape 40"/>
          <p:cNvCxnSpPr>
            <a:cxnSpLocks noChangeShapeType="1"/>
            <a:stCxn id="8220" idx="0"/>
            <a:endCxn id="8230" idx="5"/>
          </p:cNvCxnSpPr>
          <p:nvPr/>
        </p:nvCxnSpPr>
        <p:spPr bwMode="auto">
          <a:xfrm flipH="1" flipV="1">
            <a:off x="58547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36" name="AutoShape 41"/>
          <p:cNvCxnSpPr>
            <a:cxnSpLocks noChangeShapeType="1"/>
            <a:stCxn id="8209" idx="0"/>
            <a:endCxn id="8231" idx="3"/>
          </p:cNvCxnSpPr>
          <p:nvPr/>
        </p:nvCxnSpPr>
        <p:spPr bwMode="auto">
          <a:xfrm flipV="1">
            <a:off x="73533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37" name="AutoShape 42"/>
          <p:cNvCxnSpPr>
            <a:cxnSpLocks noChangeShapeType="1"/>
            <a:stCxn id="8223" idx="0"/>
            <a:endCxn id="8231" idx="5"/>
          </p:cNvCxnSpPr>
          <p:nvPr/>
        </p:nvCxnSpPr>
        <p:spPr bwMode="auto">
          <a:xfrm flipH="1" flipV="1">
            <a:off x="8064500" y="3644900"/>
            <a:ext cx="2413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238" name="Oval 43"/>
          <p:cNvSpPr>
            <a:spLocks noChangeArrowheads="1"/>
          </p:cNvSpPr>
          <p:nvPr/>
        </p:nvSpPr>
        <p:spPr bwMode="auto">
          <a:xfrm>
            <a:off x="6477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239" name="Oval 44"/>
          <p:cNvSpPr>
            <a:spLocks noChangeArrowheads="1"/>
          </p:cNvSpPr>
          <p:nvPr/>
        </p:nvSpPr>
        <p:spPr bwMode="auto">
          <a:xfrm>
            <a:off x="1905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240" name="AutoShape 45"/>
          <p:cNvCxnSpPr>
            <a:cxnSpLocks noChangeShapeType="1"/>
            <a:stCxn id="8226" idx="7"/>
            <a:endCxn id="8239" idx="3"/>
          </p:cNvCxnSpPr>
          <p:nvPr/>
        </p:nvCxnSpPr>
        <p:spPr bwMode="auto">
          <a:xfrm flipV="1">
            <a:off x="12065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41" name="AutoShape 46"/>
          <p:cNvCxnSpPr>
            <a:cxnSpLocks noChangeShapeType="1"/>
            <a:stCxn id="8229" idx="1"/>
            <a:endCxn id="8239" idx="5"/>
          </p:cNvCxnSpPr>
          <p:nvPr/>
        </p:nvCxnSpPr>
        <p:spPr bwMode="auto">
          <a:xfrm flipH="1" flipV="1">
            <a:off x="24257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42" name="AutoShape 47"/>
          <p:cNvCxnSpPr>
            <a:cxnSpLocks noChangeShapeType="1"/>
            <a:stCxn id="8230" idx="7"/>
            <a:endCxn id="8238" idx="3"/>
          </p:cNvCxnSpPr>
          <p:nvPr/>
        </p:nvCxnSpPr>
        <p:spPr bwMode="auto">
          <a:xfrm flipV="1">
            <a:off x="5854700" y="2730500"/>
            <a:ext cx="711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43" name="AutoShape 48"/>
          <p:cNvCxnSpPr>
            <a:cxnSpLocks noChangeShapeType="1"/>
            <a:stCxn id="8238" idx="5"/>
            <a:endCxn id="8231" idx="1"/>
          </p:cNvCxnSpPr>
          <p:nvPr/>
        </p:nvCxnSpPr>
        <p:spPr bwMode="auto">
          <a:xfrm>
            <a:off x="6997700" y="2730500"/>
            <a:ext cx="6350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244" name="Oval 49"/>
          <p:cNvSpPr>
            <a:spLocks noChangeArrowheads="1"/>
          </p:cNvSpPr>
          <p:nvPr/>
        </p:nvSpPr>
        <p:spPr bwMode="auto">
          <a:xfrm>
            <a:off x="4191000" y="12954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245" name="AutoShape 50"/>
          <p:cNvCxnSpPr>
            <a:cxnSpLocks noChangeShapeType="1"/>
            <a:stCxn id="8239" idx="7"/>
            <a:endCxn id="8244" idx="3"/>
          </p:cNvCxnSpPr>
          <p:nvPr/>
        </p:nvCxnSpPr>
        <p:spPr bwMode="auto">
          <a:xfrm flipV="1">
            <a:off x="2425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246" name="AutoShape 51"/>
          <p:cNvCxnSpPr>
            <a:cxnSpLocks noChangeShapeType="1"/>
            <a:stCxn id="8244" idx="5"/>
            <a:endCxn id="8238" idx="1"/>
          </p:cNvCxnSpPr>
          <p:nvPr/>
        </p:nvCxnSpPr>
        <p:spPr bwMode="auto">
          <a:xfrm>
            <a:off x="4711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247" name="Rectangle 52"/>
          <p:cNvSpPr>
            <a:spLocks noChangeArrowheads="1"/>
          </p:cNvSpPr>
          <p:nvPr/>
        </p:nvSpPr>
        <p:spPr bwMode="auto">
          <a:xfrm>
            <a:off x="73025" y="5805488"/>
            <a:ext cx="9067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solidFill>
                  <a:srgbClr val="008A87"/>
                </a:solidFill>
              </a:rPr>
              <a:t>key</a:t>
            </a:r>
            <a:r>
              <a:rPr lang="en-US" altLang="en-US" sz="2800">
                <a:solidFill>
                  <a:srgbClr val="008A87"/>
                </a:solidFill>
              </a:rPr>
              <a:t>[</a:t>
            </a:r>
            <a:r>
              <a:rPr lang="en-US" altLang="en-US" sz="2800" i="1">
                <a:solidFill>
                  <a:srgbClr val="008A87"/>
                </a:solidFill>
              </a:rPr>
              <a:t>x</a:t>
            </a:r>
            <a:r>
              <a:rPr lang="en-US" altLang="en-US" sz="2800">
                <a:solidFill>
                  <a:srgbClr val="008A87"/>
                </a:solidFill>
              </a:rPr>
              <a:t>]</a:t>
            </a:r>
            <a:r>
              <a:rPr lang="en-US" altLang="en-US" sz="2800"/>
              <a:t> is the maximum key of any leaf in the left subtree of </a:t>
            </a:r>
            <a:r>
              <a:rPr lang="en-US" altLang="en-US" sz="2800" i="1">
                <a:solidFill>
                  <a:srgbClr val="008A87"/>
                </a:solidFill>
              </a:rPr>
              <a:t>x</a:t>
            </a:r>
            <a:r>
              <a:rPr lang="en-US" altLang="en-US" sz="2800" i="1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BB18F3E-71D6-4CC2-82B2-AF4B9C6909CD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9221" name="Oval 3"/>
          <p:cNvSpPr>
            <a:spLocks noChangeArrowheads="1"/>
          </p:cNvSpPr>
          <p:nvPr/>
        </p:nvSpPr>
        <p:spPr bwMode="auto">
          <a:xfrm>
            <a:off x="2590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12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2286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</a:p>
        </p:txBody>
      </p:sp>
      <p:sp>
        <p:nvSpPr>
          <p:cNvPr id="9223" name="Rectangle 5"/>
          <p:cNvSpPr>
            <a:spLocks noChangeArrowheads="1"/>
          </p:cNvSpPr>
          <p:nvPr/>
        </p:nvSpPr>
        <p:spPr bwMode="auto">
          <a:xfrm>
            <a:off x="914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</a:p>
        </p:txBody>
      </p:sp>
      <p:sp>
        <p:nvSpPr>
          <p:cNvPr id="9224" name="Rectangle 6"/>
          <p:cNvSpPr>
            <a:spLocks noChangeArrowheads="1"/>
          </p:cNvSpPr>
          <p:nvPr/>
        </p:nvSpPr>
        <p:spPr bwMode="auto">
          <a:xfrm>
            <a:off x="1600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8</a:t>
            </a:r>
          </a:p>
        </p:txBody>
      </p:sp>
      <p:sp>
        <p:nvSpPr>
          <p:cNvPr id="9225" name="Rectangle 7"/>
          <p:cNvSpPr>
            <a:spLocks noChangeArrowheads="1"/>
          </p:cNvSpPr>
          <p:nvPr/>
        </p:nvSpPr>
        <p:spPr bwMode="auto">
          <a:xfrm>
            <a:off x="2286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12</a:t>
            </a:r>
          </a:p>
        </p:txBody>
      </p:sp>
      <p:sp>
        <p:nvSpPr>
          <p:cNvPr id="9226" name="Rectangle 8"/>
          <p:cNvSpPr>
            <a:spLocks noChangeArrowheads="1"/>
          </p:cNvSpPr>
          <p:nvPr/>
        </p:nvSpPr>
        <p:spPr bwMode="auto">
          <a:xfrm>
            <a:off x="2971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14</a:t>
            </a:r>
          </a:p>
        </p:txBody>
      </p:sp>
      <p:sp>
        <p:nvSpPr>
          <p:cNvPr id="9227" name="Rectangle 9"/>
          <p:cNvSpPr>
            <a:spLocks noChangeArrowheads="1"/>
          </p:cNvSpPr>
          <p:nvPr/>
        </p:nvSpPr>
        <p:spPr bwMode="auto">
          <a:xfrm>
            <a:off x="3657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17</a:t>
            </a:r>
          </a:p>
        </p:txBody>
      </p:sp>
      <p:sp>
        <p:nvSpPr>
          <p:cNvPr id="9228" name="Rectangle 10"/>
          <p:cNvSpPr>
            <a:spLocks noChangeArrowheads="1"/>
          </p:cNvSpPr>
          <p:nvPr/>
        </p:nvSpPr>
        <p:spPr bwMode="auto">
          <a:xfrm>
            <a:off x="4343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26</a:t>
            </a:r>
          </a:p>
        </p:txBody>
      </p:sp>
      <p:sp>
        <p:nvSpPr>
          <p:cNvPr id="9229" name="Rectangle 11"/>
          <p:cNvSpPr>
            <a:spLocks noChangeArrowheads="1"/>
          </p:cNvSpPr>
          <p:nvPr/>
        </p:nvSpPr>
        <p:spPr bwMode="auto">
          <a:xfrm>
            <a:off x="5029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35</a:t>
            </a:r>
          </a:p>
        </p:txBody>
      </p:sp>
      <p:sp>
        <p:nvSpPr>
          <p:cNvPr id="9230" name="Rectangle 12"/>
          <p:cNvSpPr>
            <a:spLocks noChangeArrowheads="1"/>
          </p:cNvSpPr>
          <p:nvPr/>
        </p:nvSpPr>
        <p:spPr bwMode="auto">
          <a:xfrm>
            <a:off x="5715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41</a:t>
            </a:r>
          </a:p>
        </p:txBody>
      </p:sp>
      <p:sp>
        <p:nvSpPr>
          <p:cNvPr id="9231" name="Rectangle 13"/>
          <p:cNvSpPr>
            <a:spLocks noChangeArrowheads="1"/>
          </p:cNvSpPr>
          <p:nvPr/>
        </p:nvSpPr>
        <p:spPr bwMode="auto">
          <a:xfrm>
            <a:off x="6400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42</a:t>
            </a:r>
          </a:p>
        </p:txBody>
      </p:sp>
      <p:sp>
        <p:nvSpPr>
          <p:cNvPr id="9232" name="Rectangle 14"/>
          <p:cNvSpPr>
            <a:spLocks noChangeArrowheads="1"/>
          </p:cNvSpPr>
          <p:nvPr/>
        </p:nvSpPr>
        <p:spPr bwMode="auto">
          <a:xfrm>
            <a:off x="7086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43</a:t>
            </a:r>
          </a:p>
        </p:txBody>
      </p:sp>
      <p:sp>
        <p:nvSpPr>
          <p:cNvPr id="9233" name="Rectangle 15"/>
          <p:cNvSpPr>
            <a:spLocks noChangeArrowheads="1"/>
          </p:cNvSpPr>
          <p:nvPr/>
        </p:nvSpPr>
        <p:spPr bwMode="auto">
          <a:xfrm>
            <a:off x="7696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59</a:t>
            </a:r>
          </a:p>
        </p:txBody>
      </p:sp>
      <p:sp>
        <p:nvSpPr>
          <p:cNvPr id="9234" name="Rectangle 16"/>
          <p:cNvSpPr>
            <a:spLocks noChangeArrowheads="1"/>
          </p:cNvSpPr>
          <p:nvPr/>
        </p:nvSpPr>
        <p:spPr bwMode="auto">
          <a:xfrm>
            <a:off x="8382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61</a:t>
            </a:r>
          </a:p>
        </p:txBody>
      </p:sp>
      <p:sp>
        <p:nvSpPr>
          <p:cNvPr id="9235" name="Oval 17"/>
          <p:cNvSpPr>
            <a:spLocks noChangeArrowheads="1"/>
          </p:cNvSpPr>
          <p:nvPr/>
        </p:nvSpPr>
        <p:spPr bwMode="auto">
          <a:xfrm>
            <a:off x="1219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9236" name="AutoShape 18"/>
          <p:cNvCxnSpPr>
            <a:cxnSpLocks noChangeShapeType="1"/>
            <a:stCxn id="9235" idx="3"/>
            <a:endCxn id="9223" idx="0"/>
          </p:cNvCxnSpPr>
          <p:nvPr/>
        </p:nvCxnSpPr>
        <p:spPr bwMode="auto">
          <a:xfrm flipH="1">
            <a:off x="1181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37" name="AutoShape 19"/>
          <p:cNvCxnSpPr>
            <a:cxnSpLocks noChangeShapeType="1"/>
            <a:stCxn id="9235" idx="5"/>
            <a:endCxn id="9224" idx="0"/>
          </p:cNvCxnSpPr>
          <p:nvPr/>
        </p:nvCxnSpPr>
        <p:spPr bwMode="auto">
          <a:xfrm>
            <a:off x="1739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38" name="AutoShape 20"/>
          <p:cNvCxnSpPr>
            <a:cxnSpLocks noChangeShapeType="1"/>
            <a:stCxn id="9221" idx="3"/>
            <a:endCxn id="9225" idx="0"/>
          </p:cNvCxnSpPr>
          <p:nvPr/>
        </p:nvCxnSpPr>
        <p:spPr bwMode="auto">
          <a:xfrm flipH="1">
            <a:off x="2552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39" name="AutoShape 21"/>
          <p:cNvCxnSpPr>
            <a:cxnSpLocks noChangeShapeType="1"/>
            <a:stCxn id="9221" idx="5"/>
            <a:endCxn id="9226" idx="0"/>
          </p:cNvCxnSpPr>
          <p:nvPr/>
        </p:nvCxnSpPr>
        <p:spPr bwMode="auto">
          <a:xfrm>
            <a:off x="3111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240" name="Oval 22"/>
          <p:cNvSpPr>
            <a:spLocks noChangeArrowheads="1"/>
          </p:cNvSpPr>
          <p:nvPr/>
        </p:nvSpPr>
        <p:spPr bwMode="auto">
          <a:xfrm>
            <a:off x="4648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26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9241" name="AutoShape 23"/>
          <p:cNvCxnSpPr>
            <a:cxnSpLocks noChangeShapeType="1"/>
            <a:stCxn id="9228" idx="0"/>
            <a:endCxn id="9240" idx="3"/>
          </p:cNvCxnSpPr>
          <p:nvPr/>
        </p:nvCxnSpPr>
        <p:spPr bwMode="auto">
          <a:xfrm flipV="1">
            <a:off x="4610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42" name="AutoShape 24"/>
          <p:cNvCxnSpPr>
            <a:cxnSpLocks noChangeShapeType="1"/>
            <a:stCxn id="9229" idx="0"/>
            <a:endCxn id="9240" idx="5"/>
          </p:cNvCxnSpPr>
          <p:nvPr/>
        </p:nvCxnSpPr>
        <p:spPr bwMode="auto">
          <a:xfrm flipH="1" flipV="1">
            <a:off x="5168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243" name="Oval 25"/>
          <p:cNvSpPr>
            <a:spLocks noChangeArrowheads="1"/>
          </p:cNvSpPr>
          <p:nvPr/>
        </p:nvSpPr>
        <p:spPr bwMode="auto">
          <a:xfrm>
            <a:off x="6019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41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9244" name="AutoShape 26"/>
          <p:cNvCxnSpPr>
            <a:cxnSpLocks noChangeShapeType="1"/>
            <a:stCxn id="9230" idx="0"/>
            <a:endCxn id="9243" idx="3"/>
          </p:cNvCxnSpPr>
          <p:nvPr/>
        </p:nvCxnSpPr>
        <p:spPr bwMode="auto">
          <a:xfrm flipV="1">
            <a:off x="598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45" name="AutoShape 27"/>
          <p:cNvCxnSpPr>
            <a:cxnSpLocks noChangeShapeType="1"/>
            <a:stCxn id="9231" idx="0"/>
            <a:endCxn id="9243" idx="5"/>
          </p:cNvCxnSpPr>
          <p:nvPr/>
        </p:nvCxnSpPr>
        <p:spPr bwMode="auto">
          <a:xfrm flipH="1" flipV="1">
            <a:off x="6540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246" name="Oval 28"/>
          <p:cNvSpPr>
            <a:spLocks noChangeArrowheads="1"/>
          </p:cNvSpPr>
          <p:nvPr/>
        </p:nvSpPr>
        <p:spPr bwMode="auto">
          <a:xfrm>
            <a:off x="80010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59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9247" name="AutoShape 29"/>
          <p:cNvCxnSpPr>
            <a:cxnSpLocks noChangeShapeType="1"/>
            <a:stCxn id="9233" idx="0"/>
            <a:endCxn id="9246" idx="3"/>
          </p:cNvCxnSpPr>
          <p:nvPr/>
        </p:nvCxnSpPr>
        <p:spPr bwMode="auto">
          <a:xfrm flipV="1">
            <a:off x="7962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48" name="AutoShape 30"/>
          <p:cNvCxnSpPr>
            <a:cxnSpLocks noChangeShapeType="1"/>
            <a:stCxn id="9234" idx="0"/>
            <a:endCxn id="9246" idx="5"/>
          </p:cNvCxnSpPr>
          <p:nvPr/>
        </p:nvCxnSpPr>
        <p:spPr bwMode="auto">
          <a:xfrm flipH="1" flipV="1">
            <a:off x="852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249" name="Oval 31"/>
          <p:cNvSpPr>
            <a:spLocks noChangeArrowheads="1"/>
          </p:cNvSpPr>
          <p:nvPr/>
        </p:nvSpPr>
        <p:spPr bwMode="auto">
          <a:xfrm>
            <a:off x="685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9250" name="AutoShape 32"/>
          <p:cNvCxnSpPr>
            <a:cxnSpLocks noChangeShapeType="1"/>
            <a:stCxn id="9222" idx="0"/>
            <a:endCxn id="9249" idx="3"/>
          </p:cNvCxnSpPr>
          <p:nvPr/>
        </p:nvCxnSpPr>
        <p:spPr bwMode="auto">
          <a:xfrm flipV="1">
            <a:off x="495300" y="3644900"/>
            <a:ext cx="279400" cy="469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51" name="AutoShape 33"/>
          <p:cNvCxnSpPr>
            <a:cxnSpLocks noChangeShapeType="1"/>
            <a:stCxn id="9235" idx="0"/>
            <a:endCxn id="9249" idx="5"/>
          </p:cNvCxnSpPr>
          <p:nvPr/>
        </p:nvCxnSpPr>
        <p:spPr bwMode="auto">
          <a:xfrm flipH="1" flipV="1">
            <a:off x="12065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252" name="Oval 34"/>
          <p:cNvSpPr>
            <a:spLocks noChangeArrowheads="1"/>
          </p:cNvSpPr>
          <p:nvPr/>
        </p:nvSpPr>
        <p:spPr bwMode="auto">
          <a:xfrm>
            <a:off x="31242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14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253" name="Oval 35"/>
          <p:cNvSpPr>
            <a:spLocks noChangeArrowheads="1"/>
          </p:cNvSpPr>
          <p:nvPr/>
        </p:nvSpPr>
        <p:spPr bwMode="auto">
          <a:xfrm>
            <a:off x="53340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35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254" name="Oval 36"/>
          <p:cNvSpPr>
            <a:spLocks noChangeArrowheads="1"/>
          </p:cNvSpPr>
          <p:nvPr/>
        </p:nvSpPr>
        <p:spPr bwMode="auto">
          <a:xfrm>
            <a:off x="7543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43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9255" name="AutoShape 37"/>
          <p:cNvCxnSpPr>
            <a:cxnSpLocks noChangeShapeType="1"/>
            <a:stCxn id="9221" idx="0"/>
            <a:endCxn id="9252" idx="3"/>
          </p:cNvCxnSpPr>
          <p:nvPr/>
        </p:nvCxnSpPr>
        <p:spPr bwMode="auto">
          <a:xfrm flipV="1">
            <a:off x="28956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56" name="AutoShape 38"/>
          <p:cNvCxnSpPr>
            <a:cxnSpLocks noChangeShapeType="1"/>
            <a:stCxn id="9227" idx="0"/>
            <a:endCxn id="9252" idx="5"/>
          </p:cNvCxnSpPr>
          <p:nvPr/>
        </p:nvCxnSpPr>
        <p:spPr bwMode="auto">
          <a:xfrm flipH="1" flipV="1">
            <a:off x="36449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57" name="AutoShape 39"/>
          <p:cNvCxnSpPr>
            <a:cxnSpLocks noChangeShapeType="1"/>
            <a:stCxn id="9240" idx="0"/>
            <a:endCxn id="9253" idx="3"/>
          </p:cNvCxnSpPr>
          <p:nvPr/>
        </p:nvCxnSpPr>
        <p:spPr bwMode="auto">
          <a:xfrm flipV="1">
            <a:off x="49530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58" name="AutoShape 40"/>
          <p:cNvCxnSpPr>
            <a:cxnSpLocks noChangeShapeType="1"/>
            <a:stCxn id="9243" idx="0"/>
            <a:endCxn id="9253" idx="5"/>
          </p:cNvCxnSpPr>
          <p:nvPr/>
        </p:nvCxnSpPr>
        <p:spPr bwMode="auto">
          <a:xfrm flipH="1" flipV="1">
            <a:off x="58547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59" name="AutoShape 41"/>
          <p:cNvCxnSpPr>
            <a:cxnSpLocks noChangeShapeType="1"/>
            <a:stCxn id="9232" idx="0"/>
            <a:endCxn id="9254" idx="3"/>
          </p:cNvCxnSpPr>
          <p:nvPr/>
        </p:nvCxnSpPr>
        <p:spPr bwMode="auto">
          <a:xfrm flipV="1">
            <a:off x="73533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60" name="AutoShape 42"/>
          <p:cNvCxnSpPr>
            <a:cxnSpLocks noChangeShapeType="1"/>
            <a:stCxn id="9246" idx="0"/>
            <a:endCxn id="9254" idx="5"/>
          </p:cNvCxnSpPr>
          <p:nvPr/>
        </p:nvCxnSpPr>
        <p:spPr bwMode="auto">
          <a:xfrm flipH="1" flipV="1">
            <a:off x="8064500" y="3644900"/>
            <a:ext cx="2413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261" name="Oval 43"/>
          <p:cNvSpPr>
            <a:spLocks noChangeArrowheads="1"/>
          </p:cNvSpPr>
          <p:nvPr/>
        </p:nvSpPr>
        <p:spPr bwMode="auto">
          <a:xfrm>
            <a:off x="6477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42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262" name="Oval 44"/>
          <p:cNvSpPr>
            <a:spLocks noChangeArrowheads="1"/>
          </p:cNvSpPr>
          <p:nvPr/>
        </p:nvSpPr>
        <p:spPr bwMode="auto">
          <a:xfrm>
            <a:off x="1905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8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9263" name="AutoShape 45"/>
          <p:cNvCxnSpPr>
            <a:cxnSpLocks noChangeShapeType="1"/>
            <a:stCxn id="9249" idx="7"/>
            <a:endCxn id="9262" idx="3"/>
          </p:cNvCxnSpPr>
          <p:nvPr/>
        </p:nvCxnSpPr>
        <p:spPr bwMode="auto">
          <a:xfrm flipV="1">
            <a:off x="12065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64" name="AutoShape 46"/>
          <p:cNvCxnSpPr>
            <a:cxnSpLocks noChangeShapeType="1"/>
            <a:stCxn id="9252" idx="1"/>
            <a:endCxn id="9262" idx="5"/>
          </p:cNvCxnSpPr>
          <p:nvPr/>
        </p:nvCxnSpPr>
        <p:spPr bwMode="auto">
          <a:xfrm flipH="1" flipV="1">
            <a:off x="24257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65" name="AutoShape 47"/>
          <p:cNvCxnSpPr>
            <a:cxnSpLocks noChangeShapeType="1"/>
            <a:stCxn id="9253" idx="7"/>
            <a:endCxn id="9261" idx="3"/>
          </p:cNvCxnSpPr>
          <p:nvPr/>
        </p:nvCxnSpPr>
        <p:spPr bwMode="auto">
          <a:xfrm flipV="1">
            <a:off x="5854700" y="2730500"/>
            <a:ext cx="711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66" name="AutoShape 48"/>
          <p:cNvCxnSpPr>
            <a:cxnSpLocks noChangeShapeType="1"/>
            <a:stCxn id="9261" idx="5"/>
            <a:endCxn id="9254" idx="1"/>
          </p:cNvCxnSpPr>
          <p:nvPr/>
        </p:nvCxnSpPr>
        <p:spPr bwMode="auto">
          <a:xfrm>
            <a:off x="6997700" y="2730500"/>
            <a:ext cx="6350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267" name="Oval 49"/>
          <p:cNvSpPr>
            <a:spLocks noChangeArrowheads="1"/>
          </p:cNvSpPr>
          <p:nvPr/>
        </p:nvSpPr>
        <p:spPr bwMode="auto">
          <a:xfrm>
            <a:off x="4191000" y="12954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17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9268" name="AutoShape 50"/>
          <p:cNvCxnSpPr>
            <a:cxnSpLocks noChangeShapeType="1"/>
            <a:stCxn id="9262" idx="7"/>
            <a:endCxn id="9267" idx="3"/>
          </p:cNvCxnSpPr>
          <p:nvPr/>
        </p:nvCxnSpPr>
        <p:spPr bwMode="auto">
          <a:xfrm flipV="1">
            <a:off x="2425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69" name="AutoShape 51"/>
          <p:cNvCxnSpPr>
            <a:cxnSpLocks noChangeShapeType="1"/>
            <a:stCxn id="9267" idx="5"/>
            <a:endCxn id="9261" idx="1"/>
          </p:cNvCxnSpPr>
          <p:nvPr/>
        </p:nvCxnSpPr>
        <p:spPr bwMode="auto">
          <a:xfrm>
            <a:off x="4711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208948" name="Group 52"/>
          <p:cNvGrpSpPr>
            <a:grpSpLocks/>
          </p:cNvGrpSpPr>
          <p:nvPr/>
        </p:nvGrpSpPr>
        <p:grpSpPr bwMode="auto">
          <a:xfrm>
            <a:off x="7315200" y="1066800"/>
            <a:ext cx="1676400" cy="1371600"/>
            <a:chOff x="4608" y="672"/>
            <a:chExt cx="1056" cy="864"/>
          </a:xfrm>
        </p:grpSpPr>
        <p:sp>
          <p:nvSpPr>
            <p:cNvPr id="9273" name="Oval 53"/>
            <p:cNvSpPr>
              <a:spLocks noChangeArrowheads="1"/>
            </p:cNvSpPr>
            <p:nvPr/>
          </p:nvSpPr>
          <p:spPr bwMode="auto">
            <a:xfrm>
              <a:off x="4992" y="672"/>
              <a:ext cx="288" cy="28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solidFill>
                    <a:srgbClr val="008A87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x</a:t>
              </a:r>
            </a:p>
          </p:txBody>
        </p:sp>
        <p:sp>
          <p:nvSpPr>
            <p:cNvPr id="9274" name="AutoShape 54"/>
            <p:cNvSpPr>
              <a:spLocks noChangeArrowheads="1"/>
            </p:cNvSpPr>
            <p:nvPr/>
          </p:nvSpPr>
          <p:spPr bwMode="auto">
            <a:xfrm>
              <a:off x="4608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008A87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 </a:t>
              </a:r>
              <a:r>
                <a:rPr lang="en-US" altLang="en-US" sz="2800" i="1">
                  <a:solidFill>
                    <a:srgbClr val="008A87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x</a:t>
              </a:r>
              <a:endParaRPr lang="en-US" altLang="en-US" sz="28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9275" name="AutoShape 55"/>
            <p:cNvSpPr>
              <a:spLocks noChangeArrowheads="1"/>
            </p:cNvSpPr>
            <p:nvPr/>
          </p:nvSpPr>
          <p:spPr bwMode="auto">
            <a:xfrm>
              <a:off x="5136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008A87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&gt; </a:t>
              </a:r>
              <a:r>
                <a:rPr lang="en-US" altLang="en-US" sz="2800" i="1">
                  <a:solidFill>
                    <a:srgbClr val="008A87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x</a:t>
              </a:r>
              <a:endParaRPr lang="en-US" altLang="en-US" sz="28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cxnSp>
          <p:nvCxnSpPr>
            <p:cNvPr id="9276" name="AutoShape 56"/>
            <p:cNvCxnSpPr>
              <a:cxnSpLocks noChangeShapeType="1"/>
              <a:stCxn id="9273" idx="3"/>
              <a:endCxn id="9274" idx="0"/>
            </p:cNvCxnSpPr>
            <p:nvPr/>
          </p:nvCxnSpPr>
          <p:spPr bwMode="auto">
            <a:xfrm flipH="1">
              <a:off x="4872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9277" name="AutoShape 57"/>
            <p:cNvCxnSpPr>
              <a:cxnSpLocks noChangeShapeType="1"/>
              <a:stCxn id="9273" idx="5"/>
              <a:endCxn id="9275" idx="0"/>
            </p:cNvCxnSpPr>
            <p:nvPr/>
          </p:nvCxnSpPr>
          <p:spPr bwMode="auto">
            <a:xfrm>
              <a:off x="5238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9271" name="Rectangle 62"/>
          <p:cNvSpPr>
            <a:spLocks noGrp="1" noChangeArrowheads="1"/>
          </p:cNvSpPr>
          <p:nvPr>
            <p:ph type="title"/>
          </p:nvPr>
        </p:nvSpPr>
        <p:spPr>
          <a:xfrm>
            <a:off x="1368425" y="161925"/>
            <a:ext cx="7543800" cy="1143000"/>
          </a:xfrm>
          <a:noFill/>
        </p:spPr>
        <p:txBody>
          <a:bodyPr/>
          <a:lstStyle/>
          <a:p>
            <a:pPr eaLnBrk="1" hangingPunct="1"/>
            <a:r>
              <a:rPr lang="en-US" altLang="en-US" sz="4000" smtClean="0"/>
              <a:t>Balanced Binary Search Tree </a:t>
            </a:r>
            <a:br>
              <a:rPr lang="en-US" altLang="en-US" sz="4000" smtClean="0"/>
            </a:br>
            <a:r>
              <a:rPr lang="en-US" altLang="en-US" sz="4000" smtClean="0"/>
              <a:t> -- a bit different</a:t>
            </a:r>
          </a:p>
        </p:txBody>
      </p:sp>
      <p:sp>
        <p:nvSpPr>
          <p:cNvPr id="9272" name="Rectangle 63"/>
          <p:cNvSpPr>
            <a:spLocks noChangeArrowheads="1"/>
          </p:cNvSpPr>
          <p:nvPr/>
        </p:nvSpPr>
        <p:spPr bwMode="auto">
          <a:xfrm>
            <a:off x="73025" y="5805488"/>
            <a:ext cx="9067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solidFill>
                  <a:srgbClr val="008A87"/>
                </a:solidFill>
              </a:rPr>
              <a:t>key</a:t>
            </a:r>
            <a:r>
              <a:rPr lang="en-US" altLang="en-US" sz="2800">
                <a:solidFill>
                  <a:srgbClr val="008A87"/>
                </a:solidFill>
              </a:rPr>
              <a:t>[</a:t>
            </a:r>
            <a:r>
              <a:rPr lang="en-US" altLang="en-US" sz="2800" i="1">
                <a:solidFill>
                  <a:srgbClr val="008A87"/>
                </a:solidFill>
              </a:rPr>
              <a:t>x</a:t>
            </a:r>
            <a:r>
              <a:rPr lang="en-US" altLang="en-US" sz="2800">
                <a:solidFill>
                  <a:srgbClr val="008A87"/>
                </a:solidFill>
              </a:rPr>
              <a:t>]</a:t>
            </a:r>
            <a:r>
              <a:rPr lang="en-US" altLang="en-US" sz="2800"/>
              <a:t> is the maximum key of any leaf in the left subtree of </a:t>
            </a:r>
            <a:r>
              <a:rPr lang="en-US" altLang="en-US" sz="2800" i="1">
                <a:solidFill>
                  <a:srgbClr val="008A87"/>
                </a:solidFill>
              </a:rPr>
              <a:t>x</a:t>
            </a:r>
            <a:r>
              <a:rPr lang="en-US" altLang="en-US" sz="2800" i="1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02313B9-EFF8-48DB-BFC7-0775956D54A5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grpSp>
        <p:nvGrpSpPr>
          <p:cNvPr id="209922" name="Group 2"/>
          <p:cNvGrpSpPr>
            <a:grpSpLocks/>
          </p:cNvGrpSpPr>
          <p:nvPr/>
        </p:nvGrpSpPr>
        <p:grpSpPr bwMode="auto">
          <a:xfrm>
            <a:off x="1562100" y="3048000"/>
            <a:ext cx="4800600" cy="2590800"/>
            <a:chOff x="1008" y="1920"/>
            <a:chExt cx="3024" cy="1632"/>
          </a:xfrm>
        </p:grpSpPr>
        <p:sp>
          <p:nvSpPr>
            <p:cNvPr id="10326" name="Rectangle 3"/>
            <p:cNvSpPr>
              <a:spLocks noChangeArrowheads="1"/>
            </p:cNvSpPr>
            <p:nvPr/>
          </p:nvSpPr>
          <p:spPr bwMode="auto">
            <a:xfrm>
              <a:off x="1008" y="3024"/>
              <a:ext cx="432" cy="52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0327" name="Rectangle 4"/>
            <p:cNvSpPr>
              <a:spLocks noChangeArrowheads="1"/>
            </p:cNvSpPr>
            <p:nvPr/>
          </p:nvSpPr>
          <p:spPr bwMode="auto">
            <a:xfrm>
              <a:off x="3600" y="3024"/>
              <a:ext cx="432" cy="52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0328" name="Rectangle 5"/>
            <p:cNvSpPr>
              <a:spLocks noChangeArrowheads="1"/>
            </p:cNvSpPr>
            <p:nvPr/>
          </p:nvSpPr>
          <p:spPr bwMode="auto">
            <a:xfrm>
              <a:off x="2736" y="2496"/>
              <a:ext cx="864" cy="1056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0329" name="Rectangle 6"/>
            <p:cNvSpPr>
              <a:spLocks noChangeArrowheads="1"/>
            </p:cNvSpPr>
            <p:nvPr/>
          </p:nvSpPr>
          <p:spPr bwMode="auto">
            <a:xfrm>
              <a:off x="1440" y="1920"/>
              <a:ext cx="1296" cy="163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</p:grpSp>
      <p:sp>
        <p:nvSpPr>
          <p:cNvPr id="10246" name="Oval 7"/>
          <p:cNvSpPr>
            <a:spLocks noChangeArrowheads="1"/>
          </p:cNvSpPr>
          <p:nvPr/>
        </p:nvSpPr>
        <p:spPr bwMode="auto">
          <a:xfrm>
            <a:off x="2590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12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1600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8</a:t>
            </a:r>
          </a:p>
        </p:txBody>
      </p:sp>
      <p:sp>
        <p:nvSpPr>
          <p:cNvPr id="10248" name="Rectangle 9"/>
          <p:cNvSpPr>
            <a:spLocks noChangeArrowheads="1"/>
          </p:cNvSpPr>
          <p:nvPr/>
        </p:nvSpPr>
        <p:spPr bwMode="auto">
          <a:xfrm>
            <a:off x="2286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12</a:t>
            </a:r>
          </a:p>
        </p:txBody>
      </p:sp>
      <p:sp>
        <p:nvSpPr>
          <p:cNvPr id="10249" name="Rectangle 10"/>
          <p:cNvSpPr>
            <a:spLocks noChangeArrowheads="1"/>
          </p:cNvSpPr>
          <p:nvPr/>
        </p:nvSpPr>
        <p:spPr bwMode="auto">
          <a:xfrm>
            <a:off x="2971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14</a:t>
            </a:r>
          </a:p>
        </p:txBody>
      </p:sp>
      <p:sp>
        <p:nvSpPr>
          <p:cNvPr id="10250" name="Rectangle 11"/>
          <p:cNvSpPr>
            <a:spLocks noChangeArrowheads="1"/>
          </p:cNvSpPr>
          <p:nvPr/>
        </p:nvSpPr>
        <p:spPr bwMode="auto">
          <a:xfrm>
            <a:off x="3657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17</a:t>
            </a:r>
          </a:p>
        </p:txBody>
      </p:sp>
      <p:sp>
        <p:nvSpPr>
          <p:cNvPr id="10251" name="Rectangle 12"/>
          <p:cNvSpPr>
            <a:spLocks noChangeArrowheads="1"/>
          </p:cNvSpPr>
          <p:nvPr/>
        </p:nvSpPr>
        <p:spPr bwMode="auto">
          <a:xfrm>
            <a:off x="4343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26</a:t>
            </a:r>
          </a:p>
        </p:txBody>
      </p:sp>
      <p:sp>
        <p:nvSpPr>
          <p:cNvPr id="10252" name="Rectangle 13"/>
          <p:cNvSpPr>
            <a:spLocks noChangeArrowheads="1"/>
          </p:cNvSpPr>
          <p:nvPr/>
        </p:nvSpPr>
        <p:spPr bwMode="auto">
          <a:xfrm>
            <a:off x="5029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35</a:t>
            </a:r>
          </a:p>
        </p:txBody>
      </p:sp>
      <p:sp>
        <p:nvSpPr>
          <p:cNvPr id="10253" name="Rectangle 14"/>
          <p:cNvSpPr>
            <a:spLocks noChangeArrowheads="1"/>
          </p:cNvSpPr>
          <p:nvPr/>
        </p:nvSpPr>
        <p:spPr bwMode="auto">
          <a:xfrm>
            <a:off x="5715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41</a:t>
            </a:r>
          </a:p>
        </p:txBody>
      </p:sp>
      <p:sp>
        <p:nvSpPr>
          <p:cNvPr id="10254" name="Oval 15"/>
          <p:cNvSpPr>
            <a:spLocks noChangeArrowheads="1"/>
          </p:cNvSpPr>
          <p:nvPr/>
        </p:nvSpPr>
        <p:spPr bwMode="auto">
          <a:xfrm>
            <a:off x="4648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26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255" name="Oval 16"/>
          <p:cNvSpPr>
            <a:spLocks noChangeArrowheads="1"/>
          </p:cNvSpPr>
          <p:nvPr/>
        </p:nvSpPr>
        <p:spPr bwMode="auto">
          <a:xfrm>
            <a:off x="31242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14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256" name="Rectangle 18"/>
          <p:cNvSpPr>
            <a:spLocks noChangeArrowheads="1"/>
          </p:cNvSpPr>
          <p:nvPr/>
        </p:nvSpPr>
        <p:spPr bwMode="auto">
          <a:xfrm>
            <a:off x="2286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</a:p>
        </p:txBody>
      </p:sp>
      <p:sp>
        <p:nvSpPr>
          <p:cNvPr id="10257" name="Rectangle 19"/>
          <p:cNvSpPr>
            <a:spLocks noChangeArrowheads="1"/>
          </p:cNvSpPr>
          <p:nvPr/>
        </p:nvSpPr>
        <p:spPr bwMode="auto">
          <a:xfrm>
            <a:off x="914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</a:p>
        </p:txBody>
      </p:sp>
      <p:sp>
        <p:nvSpPr>
          <p:cNvPr id="10258" name="Rectangle 20"/>
          <p:cNvSpPr>
            <a:spLocks noChangeArrowheads="1"/>
          </p:cNvSpPr>
          <p:nvPr/>
        </p:nvSpPr>
        <p:spPr bwMode="auto">
          <a:xfrm>
            <a:off x="6400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42</a:t>
            </a:r>
          </a:p>
        </p:txBody>
      </p:sp>
      <p:sp>
        <p:nvSpPr>
          <p:cNvPr id="10259" name="Rectangle 21"/>
          <p:cNvSpPr>
            <a:spLocks noChangeArrowheads="1"/>
          </p:cNvSpPr>
          <p:nvPr/>
        </p:nvSpPr>
        <p:spPr bwMode="auto">
          <a:xfrm>
            <a:off x="7086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43</a:t>
            </a:r>
          </a:p>
        </p:txBody>
      </p:sp>
      <p:sp>
        <p:nvSpPr>
          <p:cNvPr id="10260" name="Rectangle 22"/>
          <p:cNvSpPr>
            <a:spLocks noChangeArrowheads="1"/>
          </p:cNvSpPr>
          <p:nvPr/>
        </p:nvSpPr>
        <p:spPr bwMode="auto">
          <a:xfrm>
            <a:off x="7696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59</a:t>
            </a:r>
          </a:p>
        </p:txBody>
      </p:sp>
      <p:sp>
        <p:nvSpPr>
          <p:cNvPr id="10261" name="Rectangle 23"/>
          <p:cNvSpPr>
            <a:spLocks noChangeArrowheads="1"/>
          </p:cNvSpPr>
          <p:nvPr/>
        </p:nvSpPr>
        <p:spPr bwMode="auto">
          <a:xfrm>
            <a:off x="8382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61</a:t>
            </a:r>
          </a:p>
        </p:txBody>
      </p:sp>
      <p:sp>
        <p:nvSpPr>
          <p:cNvPr id="10262" name="Oval 24"/>
          <p:cNvSpPr>
            <a:spLocks noChangeArrowheads="1"/>
          </p:cNvSpPr>
          <p:nvPr/>
        </p:nvSpPr>
        <p:spPr bwMode="auto">
          <a:xfrm>
            <a:off x="1219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0263" name="AutoShape 25"/>
          <p:cNvCxnSpPr>
            <a:cxnSpLocks noChangeShapeType="1"/>
            <a:stCxn id="10262" idx="3"/>
            <a:endCxn id="10257" idx="0"/>
          </p:cNvCxnSpPr>
          <p:nvPr/>
        </p:nvCxnSpPr>
        <p:spPr bwMode="auto">
          <a:xfrm flipH="1">
            <a:off x="1181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64" name="AutoShape 26"/>
          <p:cNvCxnSpPr>
            <a:cxnSpLocks noChangeShapeType="1"/>
            <a:stCxn id="10262" idx="5"/>
            <a:endCxn id="10317" idx="0"/>
          </p:cNvCxnSpPr>
          <p:nvPr/>
        </p:nvCxnSpPr>
        <p:spPr bwMode="auto">
          <a:xfrm>
            <a:off x="1739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65" name="AutoShape 27"/>
          <p:cNvCxnSpPr>
            <a:cxnSpLocks noChangeShapeType="1"/>
            <a:stCxn id="10316" idx="3"/>
            <a:endCxn id="10318" idx="0"/>
          </p:cNvCxnSpPr>
          <p:nvPr/>
        </p:nvCxnSpPr>
        <p:spPr bwMode="auto">
          <a:xfrm flipH="1">
            <a:off x="2552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66" name="AutoShape 28"/>
          <p:cNvCxnSpPr>
            <a:cxnSpLocks noChangeShapeType="1"/>
            <a:stCxn id="10316" idx="5"/>
            <a:endCxn id="10319" idx="0"/>
          </p:cNvCxnSpPr>
          <p:nvPr/>
        </p:nvCxnSpPr>
        <p:spPr bwMode="auto">
          <a:xfrm>
            <a:off x="3111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67" name="AutoShape 29"/>
          <p:cNvCxnSpPr>
            <a:cxnSpLocks noChangeShapeType="1"/>
            <a:stCxn id="10321" idx="0"/>
            <a:endCxn id="10324" idx="3"/>
          </p:cNvCxnSpPr>
          <p:nvPr/>
        </p:nvCxnSpPr>
        <p:spPr bwMode="auto">
          <a:xfrm flipV="1">
            <a:off x="4610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68" name="AutoShape 30"/>
          <p:cNvCxnSpPr>
            <a:cxnSpLocks noChangeShapeType="1"/>
            <a:stCxn id="10322" idx="0"/>
            <a:endCxn id="10324" idx="5"/>
          </p:cNvCxnSpPr>
          <p:nvPr/>
        </p:nvCxnSpPr>
        <p:spPr bwMode="auto">
          <a:xfrm flipH="1" flipV="1">
            <a:off x="5168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269" name="Oval 31"/>
          <p:cNvSpPr>
            <a:spLocks noChangeArrowheads="1"/>
          </p:cNvSpPr>
          <p:nvPr/>
        </p:nvSpPr>
        <p:spPr bwMode="auto">
          <a:xfrm>
            <a:off x="6019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41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0270" name="AutoShape 32"/>
          <p:cNvCxnSpPr>
            <a:cxnSpLocks noChangeShapeType="1"/>
            <a:stCxn id="10323" idx="0"/>
            <a:endCxn id="10269" idx="3"/>
          </p:cNvCxnSpPr>
          <p:nvPr/>
        </p:nvCxnSpPr>
        <p:spPr bwMode="auto">
          <a:xfrm flipV="1">
            <a:off x="598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71" name="AutoShape 33"/>
          <p:cNvCxnSpPr>
            <a:cxnSpLocks noChangeShapeType="1"/>
            <a:stCxn id="10258" idx="0"/>
            <a:endCxn id="10269" idx="5"/>
          </p:cNvCxnSpPr>
          <p:nvPr/>
        </p:nvCxnSpPr>
        <p:spPr bwMode="auto">
          <a:xfrm flipH="1" flipV="1">
            <a:off x="6540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272" name="Oval 34"/>
          <p:cNvSpPr>
            <a:spLocks noChangeArrowheads="1"/>
          </p:cNvSpPr>
          <p:nvPr/>
        </p:nvSpPr>
        <p:spPr bwMode="auto">
          <a:xfrm>
            <a:off x="80010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59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0273" name="AutoShape 35"/>
          <p:cNvCxnSpPr>
            <a:cxnSpLocks noChangeShapeType="1"/>
            <a:stCxn id="10260" idx="0"/>
            <a:endCxn id="10272" idx="3"/>
          </p:cNvCxnSpPr>
          <p:nvPr/>
        </p:nvCxnSpPr>
        <p:spPr bwMode="auto">
          <a:xfrm flipV="1">
            <a:off x="7962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74" name="AutoShape 36"/>
          <p:cNvCxnSpPr>
            <a:cxnSpLocks noChangeShapeType="1"/>
            <a:stCxn id="10261" idx="0"/>
            <a:endCxn id="10272" idx="5"/>
          </p:cNvCxnSpPr>
          <p:nvPr/>
        </p:nvCxnSpPr>
        <p:spPr bwMode="auto">
          <a:xfrm flipH="1" flipV="1">
            <a:off x="852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275" name="Oval 37"/>
          <p:cNvSpPr>
            <a:spLocks noChangeArrowheads="1"/>
          </p:cNvSpPr>
          <p:nvPr/>
        </p:nvSpPr>
        <p:spPr bwMode="auto">
          <a:xfrm>
            <a:off x="685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0276" name="AutoShape 38"/>
          <p:cNvCxnSpPr>
            <a:cxnSpLocks noChangeShapeType="1"/>
            <a:stCxn id="10256" idx="0"/>
            <a:endCxn id="10275" idx="3"/>
          </p:cNvCxnSpPr>
          <p:nvPr/>
        </p:nvCxnSpPr>
        <p:spPr bwMode="auto">
          <a:xfrm flipV="1">
            <a:off x="495300" y="3644900"/>
            <a:ext cx="279400" cy="469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77" name="AutoShape 39"/>
          <p:cNvCxnSpPr>
            <a:cxnSpLocks noChangeShapeType="1"/>
            <a:stCxn id="10262" idx="0"/>
            <a:endCxn id="10275" idx="5"/>
          </p:cNvCxnSpPr>
          <p:nvPr/>
        </p:nvCxnSpPr>
        <p:spPr bwMode="auto">
          <a:xfrm flipH="1" flipV="1">
            <a:off x="12065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209960" name="Group 40"/>
          <p:cNvGrpSpPr>
            <a:grpSpLocks/>
          </p:cNvGrpSpPr>
          <p:nvPr/>
        </p:nvGrpSpPr>
        <p:grpSpPr bwMode="auto">
          <a:xfrm>
            <a:off x="1600200" y="3124200"/>
            <a:ext cx="4648200" cy="2362200"/>
            <a:chOff x="1008" y="1968"/>
            <a:chExt cx="2928" cy="1488"/>
          </a:xfrm>
        </p:grpSpPr>
        <p:sp>
          <p:nvSpPr>
            <p:cNvPr id="10316" name="Oval 41"/>
            <p:cNvSpPr>
              <a:spLocks noChangeArrowheads="1"/>
            </p:cNvSpPr>
            <p:nvPr/>
          </p:nvSpPr>
          <p:spPr bwMode="auto">
            <a:xfrm>
              <a:off x="1632" y="2544"/>
              <a:ext cx="384" cy="384"/>
            </a:xfrm>
            <a:prstGeom prst="ellipse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12</a:t>
              </a:r>
              <a:endParaRPr lang="en-US" altLang="en-US" sz="2800">
                <a:solidFill>
                  <a:schemeClr val="accent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0317" name="Rectangle 42"/>
            <p:cNvSpPr>
              <a:spLocks noChangeArrowheads="1"/>
            </p:cNvSpPr>
            <p:nvPr/>
          </p:nvSpPr>
          <p:spPr bwMode="auto">
            <a:xfrm>
              <a:off x="1008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8</a:t>
              </a:r>
            </a:p>
          </p:txBody>
        </p:sp>
        <p:sp>
          <p:nvSpPr>
            <p:cNvPr id="10318" name="Rectangle 43"/>
            <p:cNvSpPr>
              <a:spLocks noChangeArrowheads="1"/>
            </p:cNvSpPr>
            <p:nvPr/>
          </p:nvSpPr>
          <p:spPr bwMode="auto">
            <a:xfrm>
              <a:off x="1440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12</a:t>
              </a:r>
            </a:p>
          </p:txBody>
        </p:sp>
        <p:sp>
          <p:nvSpPr>
            <p:cNvPr id="10319" name="Rectangle 44"/>
            <p:cNvSpPr>
              <a:spLocks noChangeArrowheads="1"/>
            </p:cNvSpPr>
            <p:nvPr/>
          </p:nvSpPr>
          <p:spPr bwMode="auto">
            <a:xfrm>
              <a:off x="1872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14</a:t>
              </a:r>
            </a:p>
          </p:txBody>
        </p:sp>
        <p:sp>
          <p:nvSpPr>
            <p:cNvPr id="10320" name="Rectangle 45"/>
            <p:cNvSpPr>
              <a:spLocks noChangeArrowheads="1"/>
            </p:cNvSpPr>
            <p:nvPr/>
          </p:nvSpPr>
          <p:spPr bwMode="auto">
            <a:xfrm>
              <a:off x="2304" y="2544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17</a:t>
              </a:r>
            </a:p>
          </p:txBody>
        </p:sp>
        <p:sp>
          <p:nvSpPr>
            <p:cNvPr id="10321" name="Rectangle 46"/>
            <p:cNvSpPr>
              <a:spLocks noChangeArrowheads="1"/>
            </p:cNvSpPr>
            <p:nvPr/>
          </p:nvSpPr>
          <p:spPr bwMode="auto">
            <a:xfrm>
              <a:off x="2736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26</a:t>
              </a:r>
            </a:p>
          </p:txBody>
        </p:sp>
        <p:sp>
          <p:nvSpPr>
            <p:cNvPr id="10322" name="Rectangle 47"/>
            <p:cNvSpPr>
              <a:spLocks noChangeArrowheads="1"/>
            </p:cNvSpPr>
            <p:nvPr/>
          </p:nvSpPr>
          <p:spPr bwMode="auto">
            <a:xfrm>
              <a:off x="3168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35</a:t>
              </a:r>
            </a:p>
          </p:txBody>
        </p:sp>
        <p:sp>
          <p:nvSpPr>
            <p:cNvPr id="10323" name="Rectangle 48"/>
            <p:cNvSpPr>
              <a:spLocks noChangeArrowheads="1"/>
            </p:cNvSpPr>
            <p:nvPr/>
          </p:nvSpPr>
          <p:spPr bwMode="auto">
            <a:xfrm>
              <a:off x="3600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41</a:t>
              </a:r>
            </a:p>
          </p:txBody>
        </p:sp>
        <p:sp>
          <p:nvSpPr>
            <p:cNvPr id="10324" name="Oval 49"/>
            <p:cNvSpPr>
              <a:spLocks noChangeArrowheads="1"/>
            </p:cNvSpPr>
            <p:nvPr/>
          </p:nvSpPr>
          <p:spPr bwMode="auto">
            <a:xfrm>
              <a:off x="2928" y="2544"/>
              <a:ext cx="384" cy="384"/>
            </a:xfrm>
            <a:prstGeom prst="ellipse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26</a:t>
              </a:r>
              <a:endParaRPr lang="en-US" altLang="en-US" sz="2800">
                <a:solidFill>
                  <a:schemeClr val="accent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0325" name="Oval 50"/>
            <p:cNvSpPr>
              <a:spLocks noChangeArrowheads="1"/>
            </p:cNvSpPr>
            <p:nvPr/>
          </p:nvSpPr>
          <p:spPr bwMode="auto">
            <a:xfrm>
              <a:off x="1968" y="1968"/>
              <a:ext cx="384" cy="384"/>
            </a:xfrm>
            <a:prstGeom prst="ellipse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14</a:t>
              </a:r>
              <a:endParaRPr lang="en-US" altLang="en-US" sz="2800">
                <a:solidFill>
                  <a:schemeClr val="accent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sp>
        <p:nvSpPr>
          <p:cNvPr id="10279" name="Oval 51"/>
          <p:cNvSpPr>
            <a:spLocks noChangeArrowheads="1"/>
          </p:cNvSpPr>
          <p:nvPr/>
        </p:nvSpPr>
        <p:spPr bwMode="auto">
          <a:xfrm>
            <a:off x="53340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35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280" name="Oval 52"/>
          <p:cNvSpPr>
            <a:spLocks noChangeArrowheads="1"/>
          </p:cNvSpPr>
          <p:nvPr/>
        </p:nvSpPr>
        <p:spPr bwMode="auto">
          <a:xfrm>
            <a:off x="7543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43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0281" name="AutoShape 53"/>
          <p:cNvCxnSpPr>
            <a:cxnSpLocks noChangeShapeType="1"/>
            <a:stCxn id="10316" idx="0"/>
            <a:endCxn id="10325" idx="3"/>
          </p:cNvCxnSpPr>
          <p:nvPr/>
        </p:nvCxnSpPr>
        <p:spPr bwMode="auto">
          <a:xfrm flipV="1">
            <a:off x="28956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82" name="AutoShape 54"/>
          <p:cNvCxnSpPr>
            <a:cxnSpLocks noChangeShapeType="1"/>
            <a:stCxn id="10320" idx="0"/>
            <a:endCxn id="10325" idx="5"/>
          </p:cNvCxnSpPr>
          <p:nvPr/>
        </p:nvCxnSpPr>
        <p:spPr bwMode="auto">
          <a:xfrm flipH="1" flipV="1">
            <a:off x="36449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83" name="AutoShape 55"/>
          <p:cNvCxnSpPr>
            <a:cxnSpLocks noChangeShapeType="1"/>
            <a:stCxn id="10324" idx="0"/>
            <a:endCxn id="10279" idx="3"/>
          </p:cNvCxnSpPr>
          <p:nvPr/>
        </p:nvCxnSpPr>
        <p:spPr bwMode="auto">
          <a:xfrm flipV="1">
            <a:off x="49530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84" name="AutoShape 56"/>
          <p:cNvCxnSpPr>
            <a:cxnSpLocks noChangeShapeType="1"/>
            <a:stCxn id="10269" idx="0"/>
            <a:endCxn id="10279" idx="5"/>
          </p:cNvCxnSpPr>
          <p:nvPr/>
        </p:nvCxnSpPr>
        <p:spPr bwMode="auto">
          <a:xfrm flipH="1" flipV="1">
            <a:off x="58547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85" name="AutoShape 57"/>
          <p:cNvCxnSpPr>
            <a:cxnSpLocks noChangeShapeType="1"/>
            <a:stCxn id="10259" idx="0"/>
            <a:endCxn id="10280" idx="3"/>
          </p:cNvCxnSpPr>
          <p:nvPr/>
        </p:nvCxnSpPr>
        <p:spPr bwMode="auto">
          <a:xfrm flipV="1">
            <a:off x="73533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86" name="AutoShape 58"/>
          <p:cNvCxnSpPr>
            <a:cxnSpLocks noChangeShapeType="1"/>
            <a:stCxn id="10272" idx="0"/>
            <a:endCxn id="10280" idx="5"/>
          </p:cNvCxnSpPr>
          <p:nvPr/>
        </p:nvCxnSpPr>
        <p:spPr bwMode="auto">
          <a:xfrm flipH="1" flipV="1">
            <a:off x="8064500" y="3644900"/>
            <a:ext cx="2413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287" name="Oval 59"/>
          <p:cNvSpPr>
            <a:spLocks noChangeArrowheads="1"/>
          </p:cNvSpPr>
          <p:nvPr/>
        </p:nvSpPr>
        <p:spPr bwMode="auto">
          <a:xfrm>
            <a:off x="6477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42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288" name="Oval 60"/>
          <p:cNvSpPr>
            <a:spLocks noChangeArrowheads="1"/>
          </p:cNvSpPr>
          <p:nvPr/>
        </p:nvSpPr>
        <p:spPr bwMode="auto">
          <a:xfrm>
            <a:off x="1905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8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0289" name="AutoShape 61"/>
          <p:cNvCxnSpPr>
            <a:cxnSpLocks noChangeShapeType="1"/>
            <a:stCxn id="10275" idx="7"/>
            <a:endCxn id="10288" idx="3"/>
          </p:cNvCxnSpPr>
          <p:nvPr/>
        </p:nvCxnSpPr>
        <p:spPr bwMode="auto">
          <a:xfrm flipV="1">
            <a:off x="12065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90" name="AutoShape 62"/>
          <p:cNvCxnSpPr>
            <a:cxnSpLocks noChangeShapeType="1"/>
            <a:stCxn id="10325" idx="1"/>
            <a:endCxn id="10288" idx="5"/>
          </p:cNvCxnSpPr>
          <p:nvPr/>
        </p:nvCxnSpPr>
        <p:spPr bwMode="auto">
          <a:xfrm flipH="1" flipV="1">
            <a:off x="24257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91" name="AutoShape 63"/>
          <p:cNvCxnSpPr>
            <a:cxnSpLocks noChangeShapeType="1"/>
            <a:stCxn id="10279" idx="7"/>
            <a:endCxn id="10287" idx="3"/>
          </p:cNvCxnSpPr>
          <p:nvPr/>
        </p:nvCxnSpPr>
        <p:spPr bwMode="auto">
          <a:xfrm flipV="1">
            <a:off x="5854700" y="2730500"/>
            <a:ext cx="711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92" name="AutoShape 64"/>
          <p:cNvCxnSpPr>
            <a:cxnSpLocks noChangeShapeType="1"/>
            <a:stCxn id="10287" idx="5"/>
            <a:endCxn id="10280" idx="1"/>
          </p:cNvCxnSpPr>
          <p:nvPr/>
        </p:nvCxnSpPr>
        <p:spPr bwMode="auto">
          <a:xfrm>
            <a:off x="6997700" y="2730500"/>
            <a:ext cx="6350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293" name="Oval 65"/>
          <p:cNvSpPr>
            <a:spLocks noChangeArrowheads="1"/>
          </p:cNvSpPr>
          <p:nvPr/>
        </p:nvSpPr>
        <p:spPr bwMode="auto">
          <a:xfrm>
            <a:off x="4191000" y="12954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17</a:t>
            </a:r>
            <a:endParaRPr lang="en-US" altLang="en-US" sz="2800">
              <a:solidFill>
                <a:schemeClr val="accent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0294" name="AutoShape 66"/>
          <p:cNvCxnSpPr>
            <a:cxnSpLocks noChangeShapeType="1"/>
            <a:stCxn id="10288" idx="7"/>
            <a:endCxn id="10293" idx="3"/>
          </p:cNvCxnSpPr>
          <p:nvPr/>
        </p:nvCxnSpPr>
        <p:spPr bwMode="auto">
          <a:xfrm flipV="1">
            <a:off x="2425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295" name="AutoShape 67"/>
          <p:cNvCxnSpPr>
            <a:cxnSpLocks noChangeShapeType="1"/>
            <a:stCxn id="10293" idx="5"/>
            <a:endCxn id="10287" idx="1"/>
          </p:cNvCxnSpPr>
          <p:nvPr/>
        </p:nvCxnSpPr>
        <p:spPr bwMode="auto">
          <a:xfrm>
            <a:off x="4711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296" name="Text Box 68"/>
          <p:cNvSpPr txBox="1">
            <a:spLocks noChangeArrowheads="1"/>
          </p:cNvSpPr>
          <p:nvPr/>
        </p:nvSpPr>
        <p:spPr bwMode="auto">
          <a:xfrm>
            <a:off x="1927225" y="5791200"/>
            <a:ext cx="39147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R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ANGE</a:t>
            </a: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-Q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UERY</a:t>
            </a:r>
            <a:r>
              <a:rPr lang="en-US" altLang="en-US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([7, 41])</a:t>
            </a:r>
            <a:endParaRPr lang="en-US" altLang="en-US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297" name="Line 69"/>
          <p:cNvSpPr>
            <a:spLocks noChangeShapeType="1"/>
          </p:cNvSpPr>
          <p:nvPr/>
        </p:nvSpPr>
        <p:spPr bwMode="auto">
          <a:xfrm>
            <a:off x="1524000" y="5791200"/>
            <a:ext cx="4724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98" name="Group 70"/>
          <p:cNvGrpSpPr>
            <a:grpSpLocks/>
          </p:cNvGrpSpPr>
          <p:nvPr/>
        </p:nvGrpSpPr>
        <p:grpSpPr bwMode="auto">
          <a:xfrm>
            <a:off x="7315200" y="1066800"/>
            <a:ext cx="1676400" cy="1371600"/>
            <a:chOff x="4608" y="672"/>
            <a:chExt cx="1056" cy="864"/>
          </a:xfrm>
        </p:grpSpPr>
        <p:sp>
          <p:nvSpPr>
            <p:cNvPr id="10311" name="Oval 71"/>
            <p:cNvSpPr>
              <a:spLocks noChangeArrowheads="1"/>
            </p:cNvSpPr>
            <p:nvPr/>
          </p:nvSpPr>
          <p:spPr bwMode="auto">
            <a:xfrm>
              <a:off x="4992" y="672"/>
              <a:ext cx="288" cy="28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solidFill>
                    <a:srgbClr val="008A87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x</a:t>
              </a:r>
            </a:p>
          </p:txBody>
        </p:sp>
        <p:sp>
          <p:nvSpPr>
            <p:cNvPr id="10312" name="AutoShape 72"/>
            <p:cNvSpPr>
              <a:spLocks noChangeArrowheads="1"/>
            </p:cNvSpPr>
            <p:nvPr/>
          </p:nvSpPr>
          <p:spPr bwMode="auto">
            <a:xfrm>
              <a:off x="4608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008A87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 </a:t>
              </a:r>
              <a:r>
                <a:rPr lang="en-US" altLang="en-US" sz="2800" i="1">
                  <a:solidFill>
                    <a:srgbClr val="008A87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x</a:t>
              </a:r>
              <a:endParaRPr lang="en-US" altLang="en-US" sz="28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0313" name="AutoShape 73"/>
            <p:cNvSpPr>
              <a:spLocks noChangeArrowheads="1"/>
            </p:cNvSpPr>
            <p:nvPr/>
          </p:nvSpPr>
          <p:spPr bwMode="auto">
            <a:xfrm>
              <a:off x="5136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008A87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&gt; </a:t>
              </a:r>
              <a:r>
                <a:rPr lang="en-US" altLang="en-US" sz="2800" i="1">
                  <a:solidFill>
                    <a:srgbClr val="008A87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x</a:t>
              </a:r>
              <a:endParaRPr lang="en-US" altLang="en-US" sz="28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cxnSp>
          <p:nvCxnSpPr>
            <p:cNvPr id="10314" name="AutoShape 74"/>
            <p:cNvCxnSpPr>
              <a:cxnSpLocks noChangeShapeType="1"/>
              <a:stCxn id="10311" idx="3"/>
              <a:endCxn id="10312" idx="0"/>
            </p:cNvCxnSpPr>
            <p:nvPr/>
          </p:nvCxnSpPr>
          <p:spPr bwMode="auto">
            <a:xfrm flipH="1">
              <a:off x="4872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0315" name="AutoShape 75"/>
            <p:cNvCxnSpPr>
              <a:cxnSpLocks noChangeShapeType="1"/>
              <a:stCxn id="10311" idx="5"/>
              <a:endCxn id="10313" idx="0"/>
            </p:cNvCxnSpPr>
            <p:nvPr/>
          </p:nvCxnSpPr>
          <p:spPr bwMode="auto">
            <a:xfrm>
              <a:off x="5238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10299" name="Rectangle 76"/>
          <p:cNvSpPr>
            <a:spLocks noChangeArrowheads="1"/>
          </p:cNvSpPr>
          <p:nvPr/>
        </p:nvSpPr>
        <p:spPr bwMode="auto">
          <a:xfrm>
            <a:off x="1368425" y="161925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chemeClr val="tx2"/>
                </a:solidFill>
              </a:rPr>
              <a:t>Balanced Binary Search Tree </a:t>
            </a:r>
            <a:br>
              <a:rPr lang="en-US" altLang="en-US" sz="4000" b="1">
                <a:solidFill>
                  <a:schemeClr val="tx2"/>
                </a:solidFill>
              </a:rPr>
            </a:br>
            <a:r>
              <a:rPr lang="en-US" altLang="en-US" sz="4000" b="1">
                <a:solidFill>
                  <a:schemeClr val="tx2"/>
                </a:solidFill>
              </a:rPr>
              <a:t> -- a bit different</a:t>
            </a:r>
          </a:p>
        </p:txBody>
      </p:sp>
      <p:grpSp>
        <p:nvGrpSpPr>
          <p:cNvPr id="210017" name="Group 97"/>
          <p:cNvGrpSpPr>
            <a:grpSpLocks/>
          </p:cNvGrpSpPr>
          <p:nvPr/>
        </p:nvGrpSpPr>
        <p:grpSpPr bwMode="auto">
          <a:xfrm>
            <a:off x="687388" y="1293813"/>
            <a:ext cx="4113212" cy="4200525"/>
            <a:chOff x="433" y="815"/>
            <a:chExt cx="2591" cy="2646"/>
          </a:xfrm>
        </p:grpSpPr>
        <p:sp>
          <p:nvSpPr>
            <p:cNvPr id="10306" name="Oval 80"/>
            <p:cNvSpPr>
              <a:spLocks noChangeArrowheads="1"/>
            </p:cNvSpPr>
            <p:nvPr/>
          </p:nvSpPr>
          <p:spPr bwMode="auto">
            <a:xfrm>
              <a:off x="1205" y="1396"/>
              <a:ext cx="379" cy="380"/>
            </a:xfrm>
            <a:prstGeom prst="ellipse">
              <a:avLst/>
            </a:prstGeom>
            <a:solidFill>
              <a:srgbClr val="339966">
                <a:alpha val="50195"/>
              </a:srgbClr>
            </a:solidFill>
            <a:ln w="3175" algn="ctr">
              <a:solidFill>
                <a:srgbClr val="3399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0307" name="Oval 82"/>
            <p:cNvSpPr>
              <a:spLocks noChangeArrowheads="1"/>
            </p:cNvSpPr>
            <p:nvPr/>
          </p:nvSpPr>
          <p:spPr bwMode="auto">
            <a:xfrm>
              <a:off x="2645" y="815"/>
              <a:ext cx="379" cy="380"/>
            </a:xfrm>
            <a:prstGeom prst="ellipse">
              <a:avLst/>
            </a:prstGeom>
            <a:solidFill>
              <a:srgbClr val="339966">
                <a:alpha val="50195"/>
              </a:srgbClr>
            </a:solidFill>
            <a:ln w="3175" algn="ctr">
              <a:solidFill>
                <a:srgbClr val="3399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0308" name="Oval 83"/>
            <p:cNvSpPr>
              <a:spLocks noChangeArrowheads="1"/>
            </p:cNvSpPr>
            <p:nvPr/>
          </p:nvSpPr>
          <p:spPr bwMode="auto">
            <a:xfrm>
              <a:off x="773" y="2543"/>
              <a:ext cx="379" cy="380"/>
            </a:xfrm>
            <a:prstGeom prst="ellipse">
              <a:avLst/>
            </a:prstGeom>
            <a:solidFill>
              <a:srgbClr val="339966">
                <a:alpha val="50195"/>
              </a:srgbClr>
            </a:solidFill>
            <a:ln w="3175" algn="ctr">
              <a:solidFill>
                <a:srgbClr val="3399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0309" name="Oval 85"/>
            <p:cNvSpPr>
              <a:spLocks noChangeArrowheads="1"/>
            </p:cNvSpPr>
            <p:nvPr/>
          </p:nvSpPr>
          <p:spPr bwMode="auto">
            <a:xfrm>
              <a:off x="433" y="1963"/>
              <a:ext cx="379" cy="380"/>
            </a:xfrm>
            <a:prstGeom prst="ellipse">
              <a:avLst/>
            </a:prstGeom>
            <a:solidFill>
              <a:srgbClr val="339966">
                <a:alpha val="50195"/>
              </a:srgbClr>
            </a:solidFill>
            <a:ln w="3175" algn="ctr">
              <a:solidFill>
                <a:srgbClr val="3399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0310" name="Rectangle 86"/>
            <p:cNvSpPr>
              <a:spLocks noChangeArrowheads="1"/>
            </p:cNvSpPr>
            <p:nvPr/>
          </p:nvSpPr>
          <p:spPr bwMode="auto">
            <a:xfrm>
              <a:off x="1008" y="3120"/>
              <a:ext cx="341" cy="341"/>
            </a:xfrm>
            <a:prstGeom prst="rect">
              <a:avLst/>
            </a:prstGeom>
            <a:solidFill>
              <a:srgbClr val="339966">
                <a:alpha val="50195"/>
              </a:srgbClr>
            </a:solidFill>
            <a:ln w="3175" algn="ctr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</p:grpSp>
      <p:grpSp>
        <p:nvGrpSpPr>
          <p:cNvPr id="210018" name="Group 98"/>
          <p:cNvGrpSpPr>
            <a:grpSpLocks/>
          </p:cNvGrpSpPr>
          <p:nvPr/>
        </p:nvGrpSpPr>
        <p:grpSpPr bwMode="auto">
          <a:xfrm>
            <a:off x="5335588" y="2216150"/>
            <a:ext cx="1752600" cy="3286125"/>
            <a:chOff x="3361" y="1396"/>
            <a:chExt cx="1104" cy="2070"/>
          </a:xfrm>
        </p:grpSpPr>
        <p:sp>
          <p:nvSpPr>
            <p:cNvPr id="10302" name="Oval 84"/>
            <p:cNvSpPr>
              <a:spLocks noChangeArrowheads="1"/>
            </p:cNvSpPr>
            <p:nvPr/>
          </p:nvSpPr>
          <p:spPr bwMode="auto">
            <a:xfrm>
              <a:off x="4086" y="1396"/>
              <a:ext cx="379" cy="380"/>
            </a:xfrm>
            <a:prstGeom prst="ellipse">
              <a:avLst/>
            </a:prstGeom>
            <a:solidFill>
              <a:srgbClr val="339966">
                <a:alpha val="50195"/>
              </a:srgbClr>
            </a:solidFill>
            <a:ln w="3175" algn="ctr">
              <a:solidFill>
                <a:srgbClr val="3399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0303" name="Oval 88"/>
            <p:cNvSpPr>
              <a:spLocks noChangeArrowheads="1"/>
            </p:cNvSpPr>
            <p:nvPr/>
          </p:nvSpPr>
          <p:spPr bwMode="auto">
            <a:xfrm>
              <a:off x="3361" y="1967"/>
              <a:ext cx="379" cy="380"/>
            </a:xfrm>
            <a:prstGeom prst="ellipse">
              <a:avLst/>
            </a:prstGeom>
            <a:solidFill>
              <a:srgbClr val="339966">
                <a:alpha val="50195"/>
              </a:srgbClr>
            </a:solidFill>
            <a:ln w="3175" algn="ctr">
              <a:solidFill>
                <a:srgbClr val="3399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0304" name="Oval 89"/>
            <p:cNvSpPr>
              <a:spLocks noChangeArrowheads="1"/>
            </p:cNvSpPr>
            <p:nvPr/>
          </p:nvSpPr>
          <p:spPr bwMode="auto">
            <a:xfrm>
              <a:off x="3792" y="2543"/>
              <a:ext cx="379" cy="380"/>
            </a:xfrm>
            <a:prstGeom prst="ellipse">
              <a:avLst/>
            </a:prstGeom>
            <a:solidFill>
              <a:srgbClr val="339966">
                <a:alpha val="50195"/>
              </a:srgbClr>
            </a:solidFill>
            <a:ln w="3175" algn="ctr">
              <a:solidFill>
                <a:srgbClr val="3399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0305" name="Rectangle 96"/>
            <p:cNvSpPr>
              <a:spLocks noChangeArrowheads="1"/>
            </p:cNvSpPr>
            <p:nvPr/>
          </p:nvSpPr>
          <p:spPr bwMode="auto">
            <a:xfrm>
              <a:off x="3600" y="3125"/>
              <a:ext cx="341" cy="341"/>
            </a:xfrm>
            <a:prstGeom prst="rect">
              <a:avLst/>
            </a:prstGeom>
            <a:solidFill>
              <a:srgbClr val="339966">
                <a:alpha val="50195"/>
              </a:srgbClr>
            </a:solidFill>
            <a:ln w="3175" algn="ctr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0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09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5170</TotalTime>
  <Words>617</Words>
  <Application>Microsoft Office PowerPoint</Application>
  <PresentationFormat>On-screen Show (4:3)</PresentationFormat>
  <Paragraphs>186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Times New Roman</vt:lpstr>
      <vt:lpstr>Arial</vt:lpstr>
      <vt:lpstr>Symbol</vt:lpstr>
      <vt:lpstr>Arial Unicode MS</vt:lpstr>
      <vt:lpstr>Default Design</vt:lpstr>
      <vt:lpstr>CMPS 3130/6130 Computational Geometry Spring 2017</vt:lpstr>
      <vt:lpstr>Closest Pair</vt:lpstr>
      <vt:lpstr>Plane Sweep: An Algorithm Design Technique</vt:lpstr>
      <vt:lpstr>Plane Sweep: An Algorithm Design Technique</vt:lpstr>
      <vt:lpstr>Plane sweep for Closest Pair</vt:lpstr>
      <vt:lpstr>Plane sweep for Closest Pair, II</vt:lpstr>
      <vt:lpstr>Balanced Binary Search Tree   -- a bit different</vt:lpstr>
      <vt:lpstr>Balanced Binary Search Tree   -- a bit different</vt:lpstr>
      <vt:lpstr>PowerPoint Presentation</vt:lpstr>
      <vt:lpstr>General 1D range query</vt:lpstr>
      <vt:lpstr>Plane Sweep: An Algorithm Design Technique</vt:lpstr>
    </vt:vector>
  </TitlesOfParts>
  <Company>toc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</cp:lastModifiedBy>
  <cp:revision>170</cp:revision>
  <dcterms:created xsi:type="dcterms:W3CDTF">2001-09-03T00:33:29Z</dcterms:created>
  <dcterms:modified xsi:type="dcterms:W3CDTF">2017-01-24T20:11:11Z</dcterms:modified>
</cp:coreProperties>
</file>