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05" r:id="rId2"/>
    <p:sldId id="283" r:id="rId3"/>
    <p:sldId id="284" r:id="rId4"/>
    <p:sldId id="308" r:id="rId5"/>
    <p:sldId id="285" r:id="rId6"/>
    <p:sldId id="309" r:id="rId7"/>
    <p:sldId id="286" r:id="rId8"/>
    <p:sldId id="310" r:id="rId9"/>
    <p:sldId id="313" r:id="rId10"/>
    <p:sldId id="314" r:id="rId11"/>
    <p:sldId id="315" r:id="rId12"/>
  </p:sldIdLst>
  <p:sldSz cx="9144000" cy="6858000" type="letter"/>
  <p:notesSz cx="9601200" cy="7315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B036A7"/>
    <a:srgbClr val="B036B0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78" autoAdjust="0"/>
  </p:normalViewPr>
  <p:slideViewPr>
    <p:cSldViewPr snapToGrid="0" showGuides="1">
      <p:cViewPr varScale="1">
        <p:scale>
          <a:sx n="96" d="100"/>
          <a:sy n="96" d="100"/>
        </p:scale>
        <p:origin x="870" y="90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4-11T21:30:39.5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15822 16492,'0'0,"0"0,18 0,-18 0,17 0,-17 0,18 0,0 18,-1-18,-17 0,36 0,-36 0,17 0,1 0,-1 0,-17 0,18 0,0 18,-1-18,1 0,0 0,-1 0,19 0,-36 0,35 0,-35 0,17 17,1-17,0 0,-18 0,35 18,-17-18,-1 0,1 0,17 0,-35 0,36 0,-36 0,17 0,1 0,-1 0,1 0,0 0,17 0,0 0,1 0,-19 0,18 0,1 0,-1 0,18 0,-18 0,18 0,-18 0,-17 0,17 0,-17 0,17 0,-17 0,0 0,-1 0,1 0,-1 0,1 0,0 0,17 0,0 0,1 0,-19 0,1 0,17 0,-17 0,-1 0,-17 0,36 0,-19 0,1 0,0 0,-18 0,17 0,-17 0,18 0,-1 0,-17 0,18 0,0 0,-1 0,1 0,0 0,-1 0,-17 0,18 0,0 0,-1 0,19 0,-19 0,1 0,17 0,0 0,-17 0,0 0,35 0,-36 18,18-18,-17 0,35 0,-35 0,-1 0,19 0,-19 0,-17 0,36 0,-19 0,18 0,1 0,-1 0,0 0,-17 0,17 0,-17 0,-1 0,19 0,-19-18,1 18,17 0,-35 0,18 0,0 0,-1 0,1 0,-1 0,1 0,0 0,-1 0,1 0,17 0,-35 0,36 0,-1 0,0 0,-17-18,17 18,0 0,-17 0,17 0,1 0,-19 0,1 0,-18 0,17 0,-17 0,18 0,0 0,-1 0,-17 0,18 0,-18 0,18 0,-18 0,0 0,0-17,0 17,0-18,0 0,0 1,0 17,0-18,0 18,0-18,0-17,0 18,0-19,0 19,0-1,0 0,0-35,0 36,0-1,0-17,0 17,0-17,0 17,0-35,0 36,0-1,0 0,0-17,0 0,0 17,0-17,0 17,0 1,0-19,0 19,0-18,0 17,0 18,0-35,0 35,0-18,0-17,0 17,0 0,0 1,0-1,0 1,0-19,0 19,0-1,0-17,0 17,0 0,0-17,0 17,0 1,0-36,0 35,0 1,0-19,0 19,0 17,0-36,0 19,0-1,0 1,0-1,-18 0,18-17,0 17,0 1,0-1,0 0,0-17,0 17,0 18,0-35,0 18,0-19,0 19,0-1,0 0,0-17,0 35,0-18,0-17,0 18,0-1,0 0,0 1,0-1,0 0,0 1,0-19,0 36,-18-17,18 17,0-18,0 1,0 17,-17-18,17 0,0 1,0-1,-18 18,18-35,0 17,-18 0,18 18,0-17,0 17,0-18,0 18,-17-17,17-1,0 18,0 0,0-18,-18 18,1 0,-1 0,18 0,-35 0,35 0,-18 0,0 0,1 0,17 0,-18 0,0 0,1 0,-1 0,0 0,1 0,17 0,-18 0,1 0,-1 0,-17 0,17 0,0 0,1 0,17 0,-18 0,0 0,1 0,17 0,-35 0,35 0,-18 0,0 0,1 0,-19 0,19 0,17 0,-36 0,19 0,-1 0,1 0,-1 0,0 0,1 0,-1 0,0 0,-17 0,17 0,-17 0,0 18,0-18,-1 0,19 0,-19 18,1-18,17 17,-17-17,18 0,-1 0,-17 0,17 0,0 0,-17 0,0 18,17-18,-17 0,17 17,-17 1,-18-18,0 0,35 0,-17 0,-18 0,36 0,-36 18,35-18,-17 0,17 0,-35 0,36 0,-1 17,-17-17,17 0,0 0,-34 0,34 0,0 0,1 0,-19 0,19 0,-19 0,1 0,0 0,17 0,1 0,-19 0,1 0,17 0,1 0,-1 0,0 0,18 0,-17 0,-1 0,1 0,-1 0,18 0,-35 0,35 0,-18 0,0 0,1 0,-19 0,36 0,-17 0,17 0,-18 0,1 18,-1-18,18 0,-35 0,35 0,-18 0,0 0,1 0,-1 0,18 0,-35 0,35 0,-18 0,18 0,-35 0,35 0,-18 0,18 0,-17 0,-1 0,0 0,18 0,-17 0,-1 0,0 0,18 0,-17 0,-1 0,18 0,-18 0,18 0,-17 0,17 0,-18 0,1 0,-1 0,18-18,-18 18,1 0,17 0,-18 0,18 0,0 0,-18 0,1 0,17 0,-18 0,18 0,-18 0,1-17,-1 17,18 0,-17 0,17 0,0 0,0 17,0 1,0-18,-18 18,18-1,0 1,0 0,0-1,0 18,0 1,0 17,0-36,0 1,0 17,0 18,0-35,0 17,0 0,0 1,0 16,0-16,0-19,-18 19,18-19,0 1,0 35,0-18,0 18,0-18,0-17,0 0,0 35,0-36,0 1,0-1,0 19,0-36,0 35,0-17,0-1,0 1,0-18,0 35,0-35,0 18,0 0,0-1,0 1,0-18,0 35,0 0,0-17,0 0,0-1,0 19,0-19,0 1,0-1,0 1,0 0,0-1,0 1,0-18,0 35,0-35,0 18,0 0,0-1,0 1,0-18,0 35,0-35,0 18,0-1,18 1,-18 0,0-1,0 1,0-18,0 35,0-35,0 18,18-1,-18 1,0-18,0 18,17-1,-17 1,0 0,0-1,0 1,0-18,0 18,0-1,18-17,-18 18,0 0,0-1,0-17,0 18,0-18,0 17,0-17,0 18,0 0,0-18,0 17,0-17,0 18,0 0,0-18,0 17,0-17,17 0,-17 18,0-18,0 18,0-18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4-11T21:41:29.5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10830 17427,'0'0,"0"0,0 0,0-17,0 17,0-18,18 0,-18 1,0-1,18 0,-1-17,-17 17,0 1,0-36,18 18,-18 17,17-17,-17-1,18 1,-18 0,0 17,18-35,-18 53,17-35,-17-18,18 36,-18-1,35-17,-35 17,0 0,18-17,-18 17,18-17,17 0,-35 17,17-17,1 17,-18 1,18 17,-1-36,-17 1,36 17,-1-17,0 18,-17-19,17-17,-17 53,17-35,0 0,-35 17,71-35,-18 18,-18 0,18 17,0 18,-18-18,1 1,16-1,-34 18,17-35,1 35,-19-18,19 18,-19 0,18 0,-17 0,0 0,17 0,-17 0,17 0,0 0,18 0,-35 0,-1 0,19 0,-1 0,-35 0,35 18,-17-18,-1 35,36-17,-17 17,-19 18,1 0,35-18,-18 36,18-18,-18 35,-17 0,0-53,-1 1,1 16,0 1,-18 0,0 0,0 0,0-18,0 1,0 17,0-18,0 18,0-18,0 0,0 1,-18 17,0-18,1 0,-19 0,-34 18,35-17,-1 34,-17-35,18 1,0 34,-1-34,1 16,0-34,0 17,-1-17,36 0,-53 17,18 0,0 0,0-35,17 18,0 0,1-18,-1 0,-17 17,35-17,-18 18,-17-18,17 0,1 0,-1 0,-17 0,-1 0,1 0,-18 0,18 0,0 0,-1 0,1 0,-18 0,18 0,0-35,-18 17,0 0,18-17,-18 18,0-36,0 35,17-17,1 17,0 0,0-17,-1 35,36 0,-17-35,-1 35,0-18,1 18,-1 0,18-17,-17 17,17 0,0-18,0 18,0 0,0 0,17-18,-17 18</inkml:trace>
  <inkml:trace contextRef="#ctx0" brushRef="#br0" timeOffset="2028.013">12965 17815,'0'-53,"0"-17,-36 17,1-53,0 0,-18 18,18 17,-54-52,54 52,0-17,0 53,17-18,18 0,0 18,0 0,0 17,0-35,0 18,0 17,0 0,0-17,35 18,-17-36,17 35,-17-17,17-1,0 1,-17-18,35 36,-18-36,18 17,-18 1,1-18,-1 36,-17-19,17 36,-18-35,19 35,-19-18,1 1,-18 17,18-18,17 0,-35 18,35-17,-17 17,-1 0,19 0,-19 0,1 0,35-18,-35 18,-1 0,18 0,1 0,-1 0,0 18,1-1,16-17,-34 53,35-35,-18 35,1-35,-1 17,35 0,-52 18,35-35,-18 17,1 0,-1 1,-18 16,19-16,-19-1,19 0,-1 18,-35-18,18 1,17 17,-35-18,35 0,-17-17,-18 52,0-34,0-1,0 0,0 18,0 0,0 0,0 18,-35-36,17 0,0 18,-17 0,17 0,1-18,-19 0,19 18,-19-35,1 35,18-18,-1-17,-17 17,35 0,-53-17,53 0,-36 17,19-35,-18 35,17-35,0 0,-17 18,0-18,17 17,-35-17,0 0,0 0,0 0,-17 0,17 0,0 0,0 0,0 0,18 0,-18 0,18 0,17 0,0 0,1 0,-1 0,18 0,0 0</inkml:trace>
  <inkml:trace contextRef="#ctx0" brushRef="#br0" timeOffset="4227.6271">7038 13441,'0'0,"0"0,35 0,-17 0,17 0,18 0,0 0,35-18,-35 18,18 0,17 0,-35 0,17 0,18 0,-52 0,17 0,-18 0,0 0,1 0,16 0,-16 0,17 0,0 0,-1 0,19 0,-18 0,17 0,1 0,17 0,0 0,18 0,18 0,-36 0,18 0,-36 0,1 0,-18-17,0 17,17 0,-17 0,-18 0,18 0,18 0,-18 0,-36 0,54 0,0 0,-36 0,35 0,-17 0,-35 0,35 0,0 0,-36 0,1 0,0 17,-18-17,17 0,1 0</inkml:trace>
  <inkml:trace contextRef="#ctx0" brushRef="#br1" timeOffset="13106.0842">5186 13370,'0'0,"0"0,17 0,1 0,0 0,-1 0,19 0,-19 0,19 0,17 0,-1 0,19 0,-18 0,-18 0,18 0,0 0,0 0,0 0,-18 0,18 0,-18 0,-17 0,0 0,-1 0,1 0,17 0,-17 0,-18 0,35 0,-35 0</inkml:trace>
  <inkml:trace contextRef="#ctx0" brushRef="#br1" timeOffset="14868.8955">15363 12541,'-17'0,"-18"0,17 0,-17 0,-1 0,-17 0,18 0,0-17,-18 17,0-18,-35 0,35 18,-18-17,18-1,-35 0,53 18,-18 0,18 0,0 0,-18 0,-18 0,53 0,-17 0,18 0,-36 0,35 0,-17 0,-1 0,1 0,0 0,17 18,-35 0,53-1,-17 1,-19 17,19 1,-1-19,0 36,1-18,17 18,0 0,0 0,0 0,0 0,0 18,0 17,53-53,-36 36,36-36,0 35,18-17,-1-17,-17 16,53-52,-35 36,34-1,1-17,-35-18,17 17,-17-17,-19 0,1 0,36 0,-36 18,17-18,18 0,-52 0,-1-18,18-17,0 17,-18-35,18 18,-35-53,-1 53,18-36,-17-17,0 0,-18-18,17 53,-17-18,0 1,0 35,0-18,0 17,0 1,0 0,0-18,0 35,0 1,0-19,-17 36,17-17,-18 17,0-18,1 18,-18 0</inkml:trace>
  <inkml:trace contextRef="#ctx0" brushRef="#br1" timeOffset="16226.1042">13335 14111,'0'0,"-18"0,1 0,-1 0,-17 0,0 0,-18 0,0 0,-35 0,35 0,-18 0,0 0,19 0,-19 0,36 0,-53 0,35 0,53 0,-53 0,0 0,0 0,35 0,-35 18,0-18,36 0,-19 0,1 17,0 1,-18 0,18 17,17-17,-17-1,35 36,-35-18,35 1,0 17,0 0,0-1,0 1,35-17,-18 52,1-35,35 17,-35-17,35 18,-18-1,0 1,18-36,0 36,-35-36,17 0,-18 1,19-19,-1 1,0 17,18-35,-35 0,35 0,-18 0,18 0,18 0,-1 0,1-18,-1-17,-17-18,18-35,-36 35,18-35,0 35,-18-35,36 17,-36 18,-35-35,18 18,-18 34,17-17,-17 1,18-1,-18 17,0 1,0 0,0 0,0-18,0 35,-18 0,18-17,0 17,0 1,0-19,0 36,-17 0,17-17,0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2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Proof Sketch:</a:t>
                </a:r>
                <a:r>
                  <a:rPr lang="en-US" sz="2800" dirty="0" smtClean="0"/>
                  <a:t> </a:t>
                </a:r>
                <a:endParaRPr lang="en-US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Sum of # visited vertices in </a:t>
                </a:r>
                <a:r>
                  <a:rPr lang="en-US" sz="2800" dirty="0" err="1" smtClean="0"/>
                  <a:t>ReportSubtree</a:t>
                </a:r>
                <a:r>
                  <a:rPr lang="en-US" sz="2800" dirty="0" smtClean="0"/>
                  <a:t> is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# visited vertices that are not in one of the reported subtrees = O(# regions(v) intersected by a query line)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dirty="0" smtClean="0">
                    <a:sym typeface="Symbol"/>
                  </a:rPr>
                  <a:t>Consider intersections with a </a:t>
                </a:r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  <a:sym typeface="Symbol"/>
                  </a:rPr>
                  <a:t>vertical line </a:t>
                </a:r>
                <a:r>
                  <a:rPr lang="en-US" sz="2800" dirty="0" smtClean="0">
                    <a:sym typeface="Symbol"/>
                  </a:rPr>
                  <a:t>only.</a:t>
                </a:r>
                <a:br>
                  <a:rPr lang="en-US" sz="2800" dirty="0" smtClean="0">
                    <a:sym typeface="Symbol"/>
                  </a:rPr>
                </a:br>
                <a:r>
                  <a:rPr lang="en-US" sz="2800" dirty="0" smtClean="0">
                    <a:sym typeface="Symbol"/>
                  </a:rPr>
                  <a:t>Let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sz="2800" dirty="0" smtClean="0">
                    <a:sym typeface="Symbol"/>
                  </a:rPr>
                  <a:t>= # intersected regions in </a:t>
                </a:r>
                <a:r>
                  <a:rPr lang="en-US" sz="2800" dirty="0" err="1" smtClean="0">
                    <a:sym typeface="Symbol"/>
                  </a:rPr>
                  <a:t>kd</a:t>
                </a:r>
                <a:r>
                  <a:rPr lang="en-US" sz="2800" dirty="0" smtClean="0">
                    <a:sym typeface="Symbol"/>
                  </a:rPr>
                  <a:t>-tree of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ym typeface="Symbol"/>
                  </a:rPr>
                  <a:t> points whose root contains a vertical splitting line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2 + 2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/4), </a:t>
                </a:r>
                <a:r>
                  <a:rPr lang="en-US" sz="2800" dirty="0" smtClean="0">
                    <a:sym typeface="Symbol"/>
                  </a:rPr>
                  <a:t>for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&gt;1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</a:t>
                </a:r>
                <a:endParaRPr lang="en-US" sz="2800" dirty="0" smtClean="0">
                  <a:solidFill>
                    <a:srgbClr val="008380"/>
                  </a:solidFill>
                </a:endParaRPr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534" b="-337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34"/>
          <p:cNvSpPr>
            <a:spLocks noChangeAspect="1" noChangeArrowheads="1"/>
          </p:cNvSpPr>
          <p:nvPr/>
        </p:nvSpPr>
        <p:spPr bwMode="auto">
          <a:xfrm>
            <a:off x="5136876" y="450229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7" name="Oval 34"/>
          <p:cNvSpPr>
            <a:spLocks noChangeAspect="1" noChangeArrowheads="1"/>
          </p:cNvSpPr>
          <p:nvPr/>
        </p:nvSpPr>
        <p:spPr bwMode="auto">
          <a:xfrm>
            <a:off x="4424254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8" name="Oval 34"/>
          <p:cNvSpPr>
            <a:spLocks noChangeAspect="1" noChangeArrowheads="1"/>
          </p:cNvSpPr>
          <p:nvPr/>
        </p:nvSpPr>
        <p:spPr bwMode="auto">
          <a:xfrm>
            <a:off x="5642512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" name="Oval 34"/>
          <p:cNvSpPr>
            <a:spLocks noChangeAspect="1" noChangeArrowheads="1"/>
          </p:cNvSpPr>
          <p:nvPr/>
        </p:nvSpPr>
        <p:spPr bwMode="auto">
          <a:xfrm>
            <a:off x="5339424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0" name="Oval 34"/>
          <p:cNvSpPr>
            <a:spLocks noChangeAspect="1" noChangeArrowheads="1"/>
          </p:cNvSpPr>
          <p:nvPr/>
        </p:nvSpPr>
        <p:spPr bwMode="auto">
          <a:xfrm>
            <a:off x="5979203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1" name="Oval 34"/>
          <p:cNvSpPr>
            <a:spLocks noChangeAspect="1" noChangeArrowheads="1"/>
          </p:cNvSpPr>
          <p:nvPr/>
        </p:nvSpPr>
        <p:spPr bwMode="auto">
          <a:xfrm>
            <a:off x="41059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2" name="Oval 34"/>
          <p:cNvSpPr>
            <a:spLocks noChangeAspect="1" noChangeArrowheads="1"/>
          </p:cNvSpPr>
          <p:nvPr/>
        </p:nvSpPr>
        <p:spPr bwMode="auto">
          <a:xfrm>
            <a:off x="47075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cxnSp>
        <p:nvCxnSpPr>
          <p:cNvPr id="26" name="Straight Connector 25"/>
          <p:cNvCxnSpPr>
            <a:stCxn id="6" idx="4"/>
            <a:endCxn id="7" idx="0"/>
          </p:cNvCxnSpPr>
          <p:nvPr/>
        </p:nvCxnSpPr>
        <p:spPr bwMode="auto">
          <a:xfrm flipH="1">
            <a:off x="4569920" y="4793627"/>
            <a:ext cx="712622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 bwMode="auto">
          <a:xfrm>
            <a:off x="5282542" y="4793627"/>
            <a:ext cx="505636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4"/>
            <a:endCxn id="11" idx="0"/>
          </p:cNvCxnSpPr>
          <p:nvPr/>
        </p:nvCxnSpPr>
        <p:spPr bwMode="auto">
          <a:xfrm flipH="1">
            <a:off x="4251577" y="5427077"/>
            <a:ext cx="318343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0"/>
            <a:endCxn id="7" idx="4"/>
          </p:cNvCxnSpPr>
          <p:nvPr/>
        </p:nvCxnSpPr>
        <p:spPr bwMode="auto">
          <a:xfrm flipH="1" flipV="1">
            <a:off x="4569920" y="5427077"/>
            <a:ext cx="28325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8" idx="4"/>
            <a:endCxn id="9" idx="0"/>
          </p:cNvCxnSpPr>
          <p:nvPr/>
        </p:nvCxnSpPr>
        <p:spPr bwMode="auto">
          <a:xfrm flipH="1">
            <a:off x="5485090" y="5427077"/>
            <a:ext cx="30308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8" idx="4"/>
            <a:endCxn id="10" idx="0"/>
          </p:cNvCxnSpPr>
          <p:nvPr/>
        </p:nvCxnSpPr>
        <p:spPr bwMode="auto">
          <a:xfrm>
            <a:off x="5788178" y="5427077"/>
            <a:ext cx="336691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7727316" y="469050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964743" y="4403685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5"/>
          <p:cNvSpPr>
            <a:spLocks noChangeArrowheads="1"/>
          </p:cNvSpPr>
          <p:nvPr/>
        </p:nvSpPr>
        <p:spPr bwMode="auto">
          <a:xfrm>
            <a:off x="7276727" y="521917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763168" y="4505093"/>
            <a:ext cx="0" cy="15500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738467" y="4331330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 flipV="1">
            <a:off x="6436561" y="5248570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365142" y="49305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312579" y="5248569"/>
            <a:ext cx="2621" cy="817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278363" y="589228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012588" y="4337824"/>
            <a:ext cx="0" cy="910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6654986" y="4288193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111691" y="46240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9" name="Oval 5"/>
          <p:cNvSpPr>
            <a:spLocks noChangeArrowheads="1"/>
          </p:cNvSpPr>
          <p:nvPr/>
        </p:nvSpPr>
        <p:spPr bwMode="auto">
          <a:xfrm>
            <a:off x="8225403" y="5523126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8697472" y="60174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7114478" y="4103649"/>
            <a:ext cx="11151" cy="227484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7759838" y="5557088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459587" y="502133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34"/>
          <p:cNvSpPr>
            <a:spLocks noChangeAspect="1" noChangeArrowheads="1"/>
          </p:cNvSpPr>
          <p:nvPr/>
        </p:nvSpPr>
        <p:spPr bwMode="auto">
          <a:xfrm>
            <a:off x="5146594" y="4503231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89" name="Oval 34"/>
          <p:cNvSpPr>
            <a:spLocks noChangeAspect="1" noChangeArrowheads="1"/>
          </p:cNvSpPr>
          <p:nvPr/>
        </p:nvSpPr>
        <p:spPr bwMode="auto">
          <a:xfrm>
            <a:off x="4440350" y="514628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0" name="Oval 34"/>
          <p:cNvSpPr>
            <a:spLocks noChangeAspect="1" noChangeArrowheads="1"/>
          </p:cNvSpPr>
          <p:nvPr/>
        </p:nvSpPr>
        <p:spPr bwMode="auto">
          <a:xfrm>
            <a:off x="4102097" y="5867396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1" name="Oval 34"/>
          <p:cNvSpPr>
            <a:spLocks noChangeAspect="1" noChangeArrowheads="1"/>
          </p:cNvSpPr>
          <p:nvPr/>
        </p:nvSpPr>
        <p:spPr bwMode="auto">
          <a:xfrm>
            <a:off x="4711697" y="5852528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472431" y="473334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4080510" y="5508436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4675885" y="5498867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5332965" y="548610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4501" y="5495678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4641" y="4720590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866960" y="4464000"/>
              <a:ext cx="3772080" cy="2007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7600" y="4454640"/>
                <a:ext cx="3790800" cy="202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799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275080"/>
            <a:ext cx="8379217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800" b="1" dirty="0" smtClean="0"/>
              <a:t>Range trees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Query time: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A87"/>
                </a:solidFill>
              </a:rPr>
              <a:t>O(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>
                <a:solidFill>
                  <a:srgbClr val="008A87"/>
                </a:solidFill>
              </a:rPr>
              <a:t> + log</a:t>
            </a:r>
            <a:r>
              <a:rPr lang="en-US" i="1" baseline="30000" dirty="0" smtClean="0">
                <a:solidFill>
                  <a:srgbClr val="008A87"/>
                </a:solidFill>
              </a:rPr>
              <a:t>d-1</a:t>
            </a:r>
            <a:r>
              <a:rPr lang="en-US" dirty="0" smtClean="0">
                <a:solidFill>
                  <a:srgbClr val="008A87"/>
                </a:solidFill>
              </a:rPr>
              <a:t> </a:t>
            </a:r>
            <a:r>
              <a:rPr lang="en-US" i="1" dirty="0" smtClean="0">
                <a:solidFill>
                  <a:srgbClr val="008A87"/>
                </a:solidFill>
              </a:rPr>
              <a:t>n</a:t>
            </a:r>
            <a:r>
              <a:rPr lang="en-US" dirty="0" smtClean="0">
                <a:solidFill>
                  <a:srgbClr val="008A87"/>
                </a:solidFill>
              </a:rPr>
              <a:t>)</a:t>
            </a:r>
            <a:r>
              <a:rPr lang="en-US" dirty="0" smtClean="0"/>
              <a:t> to report 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/>
              <a:t> points</a:t>
            </a:r>
          </a:p>
          <a:p>
            <a:pPr>
              <a:lnSpc>
                <a:spcPct val="90000"/>
              </a:lnSpc>
            </a:pPr>
            <a:r>
              <a:rPr lang="en-US" dirty="0"/>
              <a:t>			</a:t>
            </a:r>
            <a:r>
              <a:rPr lang="en-US" sz="2200" dirty="0" smtClean="0"/>
              <a:t>(uses </a:t>
            </a:r>
            <a:r>
              <a:rPr lang="en-US" sz="2200" dirty="0"/>
              <a:t>fractional cascading in the 	last </a:t>
            </a:r>
            <a:r>
              <a:rPr lang="en-US" sz="2200" dirty="0" smtClean="0"/>
              <a:t>dimension)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Space: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Preprocessing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sz="3600" dirty="0">
              <a:solidFill>
                <a:srgbClr val="008A87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24" y="152400"/>
            <a:ext cx="8768576" cy="1143000"/>
          </a:xfrm>
        </p:spPr>
        <p:txBody>
          <a:bodyPr/>
          <a:lstStyle/>
          <a:p>
            <a:r>
              <a:rPr lang="en-US" sz="3800" dirty="0" smtClean="0"/>
              <a:t>Summary Orthogonal Range Searching</a:t>
            </a:r>
            <a:endParaRPr lang="en-US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3800" b="1" dirty="0" smtClean="0"/>
                  <a:t>KD-trees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accent2"/>
                    </a:solidFill>
                  </a:rPr>
                  <a:t>Query time: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</a:rPr>
                  <a:t> </a:t>
                </a:r>
                <a:r>
                  <a:rPr lang="en-US" dirty="0" smtClean="0"/>
                  <a:t>to report 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k</a:t>
                </a:r>
                <a:r>
                  <a:rPr lang="en-US" dirty="0" smtClean="0"/>
                  <a:t> points</a:t>
                </a:r>
                <a:endParaRPr lang="en-US" sz="2200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Space:</a:t>
                </a:r>
                <a:r>
                  <a:rPr lang="en-US" dirty="0"/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n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Preprocessing time: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log 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sz="3600" dirty="0">
                  <a:solidFill>
                    <a:srgbClr val="008A87"/>
                  </a:solidFill>
                </a:endParaRP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blipFill rotWithShape="1">
                <a:blip r:embed="rId2"/>
                <a:stretch>
                  <a:fillRect l="-2692" t="-7205" r="-1305" b="-8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66936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Input:</a:t>
            </a:r>
            <a:r>
              <a:rPr lang="en-US" sz="3000" dirty="0"/>
              <a:t> A set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</a:t>
            </a:r>
            <a:r>
              <a:rPr lang="en-US" sz="3000" dirty="0"/>
              <a:t>points in </a:t>
            </a:r>
            <a:r>
              <a:rPr lang="en-US" sz="3000" i="1" dirty="0">
                <a:solidFill>
                  <a:srgbClr val="008A87"/>
                </a:solidFill>
              </a:rPr>
              <a:t>d</a:t>
            </a:r>
            <a:r>
              <a:rPr lang="en-US" sz="3000" dirty="0"/>
              <a:t> </a:t>
            </a:r>
            <a:r>
              <a:rPr lang="en-US" sz="3000" dirty="0" smtClean="0"/>
              <a:t>dimensions</a:t>
            </a:r>
            <a:endParaRPr lang="en-US" sz="3000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Task:</a:t>
            </a:r>
            <a:r>
              <a:rPr lang="en-US" sz="3000" dirty="0" smtClean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into a data structure that allows fast orthogonal range queries. Given an axis-aligned </a:t>
            </a:r>
            <a:r>
              <a:rPr lang="en-US" sz="3000" b="1" i="1" dirty="0"/>
              <a:t>box</a:t>
            </a:r>
            <a:r>
              <a:rPr lang="en-US" sz="3000" dirty="0"/>
              <a:t>  (in 2D, a rectangle)</a:t>
            </a:r>
          </a:p>
          <a:p>
            <a:pPr lvl="1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Are there any points?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How many are there?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range searching: KD-trees</a:t>
            </a:r>
            <a:endParaRPr lang="en-US" dirty="0"/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61075"/>
            <a:ext cx="6693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dirty="0" smtClean="0"/>
              <a:t>Let us start in 2D:</a:t>
            </a:r>
          </a:p>
          <a:p>
            <a:r>
              <a:rPr lang="en-US" sz="3000" b="1" dirty="0" smtClean="0">
                <a:solidFill>
                  <a:schemeClr val="accent2"/>
                </a:solidFill>
              </a:rPr>
              <a:t>Input:</a:t>
            </a:r>
            <a:r>
              <a:rPr lang="en-US" sz="3000" dirty="0" smtClean="0"/>
              <a:t> A set </a:t>
            </a:r>
            <a:r>
              <a:rPr lang="en-US" sz="3000" i="1" dirty="0" smtClean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points in </a:t>
            </a:r>
            <a:r>
              <a:rPr lang="en-US" sz="3000" dirty="0">
                <a:solidFill>
                  <a:srgbClr val="008A87"/>
                </a:solidFill>
              </a:rPr>
              <a:t>2</a:t>
            </a:r>
            <a:r>
              <a:rPr lang="en-US" sz="3000" dirty="0" smtClean="0"/>
              <a:t> dimensions</a:t>
            </a:r>
            <a:endParaRPr lang="en-US" sz="3000" dirty="0"/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557343"/>
            <a:ext cx="7505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Task:</a:t>
            </a:r>
            <a:r>
              <a:rPr lang="en-US" sz="3000" dirty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into a data structure that allows fast </a:t>
            </a:r>
            <a:r>
              <a:rPr lang="en-US" sz="3000" dirty="0" smtClean="0"/>
              <a:t>2D orthogonal </a:t>
            </a:r>
            <a:r>
              <a:rPr lang="en-US" sz="3000" dirty="0"/>
              <a:t>range </a:t>
            </a:r>
            <a:r>
              <a:rPr lang="en-US" sz="3000" dirty="0" smtClean="0"/>
              <a:t>queries:</a:t>
            </a:r>
            <a:br>
              <a:rPr lang="en-US" sz="3000" dirty="0" smtClean="0"/>
            </a:br>
            <a:r>
              <a:rPr lang="en-US" sz="3000" dirty="0" smtClean="0"/>
              <a:t>Report all points in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that lie in the query rectangle </a:t>
            </a:r>
            <a:r>
              <a:rPr lang="en-US" sz="3000" dirty="0" smtClean="0">
                <a:solidFill>
                  <a:srgbClr val="008380"/>
                </a:solidFill>
              </a:rPr>
              <a:t>[</a:t>
            </a:r>
            <a:r>
              <a:rPr lang="en-US" sz="3000" i="1" dirty="0" err="1" smtClean="0">
                <a:solidFill>
                  <a:srgbClr val="008380"/>
                </a:solidFill>
              </a:rPr>
              <a:t>x,x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 </a:t>
            </a:r>
            <a:r>
              <a:rPr lang="en-US" sz="3000" dirty="0" smtClean="0">
                <a:solidFill>
                  <a:srgbClr val="008380"/>
                </a:solidFill>
                <a:sym typeface="Symbol"/>
              </a:rPr>
              <a:t></a:t>
            </a:r>
            <a:r>
              <a:rPr lang="en-US" sz="3000" dirty="0" smtClean="0">
                <a:solidFill>
                  <a:srgbClr val="008380"/>
                </a:solidFill>
              </a:rPr>
              <a:t> [</a:t>
            </a:r>
            <a:r>
              <a:rPr lang="en-US" sz="3000" i="1" dirty="0" err="1" smtClean="0">
                <a:solidFill>
                  <a:srgbClr val="008380"/>
                </a:solidFill>
              </a:rPr>
              <a:t>y,y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</a:t>
            </a:r>
            <a:endParaRPr lang="en-US" sz="3000" dirty="0">
              <a:solidFill>
                <a:srgbClr val="00838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00525"/>
            <a:ext cx="2133600" cy="1971675"/>
            <a:chOff x="4176" y="2646"/>
            <a:chExt cx="1344" cy="1242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2646"/>
              <a:ext cx="0" cy="12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848" y="321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" name="Rectangle 4"/>
          <p:cNvSpPr/>
          <p:nvPr/>
        </p:nvSpPr>
        <p:spPr>
          <a:xfrm>
            <a:off x="7100192" y="6194138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x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239000" y="5429250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305800" y="5438775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8128892" y="6172200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x'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6629400" y="5638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6637831" y="4876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6194223" y="532736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6213273" y="4539675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y'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 trees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460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Idea:</a:t>
            </a:r>
            <a:r>
              <a:rPr lang="en-US" sz="2800" dirty="0" smtClean="0"/>
              <a:t> Recursively split </a:t>
            </a:r>
            <a:r>
              <a:rPr lang="en-US" sz="2800" i="1" dirty="0" smtClean="0">
                <a:solidFill>
                  <a:srgbClr val="008380"/>
                </a:solidFill>
              </a:rPr>
              <a:t>P</a:t>
            </a:r>
            <a:r>
              <a:rPr lang="en-US" sz="2800" dirty="0" smtClean="0"/>
              <a:t> into two sets of the same size, alternatingly along a vertical or horizontal line through the median in </a:t>
            </a:r>
            <a:r>
              <a:rPr lang="en-US" sz="2800" i="1" dirty="0" smtClean="0">
                <a:solidFill>
                  <a:srgbClr val="008380"/>
                </a:solidFill>
              </a:rPr>
              <a:t>x</a:t>
            </a:r>
            <a:r>
              <a:rPr lang="en-US" sz="2800" dirty="0" smtClean="0"/>
              <a:t>- or </a:t>
            </a:r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r>
              <a:rPr lang="en-US" sz="2800" dirty="0" smtClean="0"/>
              <a:t>-coordinates.</a:t>
            </a:r>
            <a:endParaRPr lang="en-US" sz="2800" dirty="0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2009279" y="37544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1198892" y="34496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656979" y="34877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1737483" y="501422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530438" y="4316235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198892" y="46688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15475" y="4075673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324138" y="451770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3266579" y="470698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2981982" y="537297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47379" y="3129039"/>
            <a:ext cx="0" cy="264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09279" y="295796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1669121" y="348016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7226" y="3325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14078" y="4193798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637593" y="4347474"/>
            <a:ext cx="1409786" cy="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322092" y="4468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6538" y="41161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2038802" y="4552950"/>
            <a:ext cx="1809298" cy="28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431509" y="41923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cxnSp>
        <p:nvCxnSpPr>
          <p:cNvPr id="41" name="Straight Connector 40"/>
          <p:cNvCxnSpPr>
            <a:endCxn id="42" idx="1"/>
          </p:cNvCxnSpPr>
          <p:nvPr/>
        </p:nvCxnSpPr>
        <p:spPr bwMode="auto">
          <a:xfrm flipH="1">
            <a:off x="1555877" y="4347473"/>
            <a:ext cx="12661" cy="142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55877" y="557666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4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249737" y="3013980"/>
            <a:ext cx="0" cy="13334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37076" y="290027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020082" y="4555808"/>
            <a:ext cx="0" cy="1204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695079" y="557426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046887" y="521102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2343731" y="344744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9</a:t>
            </a:r>
            <a:endParaRPr lang="en-US" sz="2000" baseline="-25000" dirty="0"/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683754" y="3152990"/>
            <a:ext cx="0" cy="14129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691882" y="2976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40422" y="388413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10</a:t>
            </a:r>
            <a:endParaRPr lang="en-US" sz="2000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277478" y="463911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8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637593" y="4713143"/>
            <a:ext cx="93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961" y="450685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8</a:t>
            </a:r>
            <a:endParaRPr lang="en-US" sz="20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944620" y="4587751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49513" y="49728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3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2047379" y="5411077"/>
            <a:ext cx="98466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2131621" y="5031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9</a:t>
            </a:r>
          </a:p>
        </p:txBody>
      </p:sp>
      <p:sp>
        <p:nvSpPr>
          <p:cNvPr id="73" name="Oval 34"/>
          <p:cNvSpPr>
            <a:spLocks noChangeAspect="1" noChangeArrowheads="1"/>
          </p:cNvSpPr>
          <p:nvPr/>
        </p:nvSpPr>
        <p:spPr bwMode="auto">
          <a:xfrm>
            <a:off x="6738316" y="257445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74" name="Oval 34"/>
          <p:cNvSpPr>
            <a:spLocks noChangeAspect="1" noChangeArrowheads="1"/>
          </p:cNvSpPr>
          <p:nvPr/>
        </p:nvSpPr>
        <p:spPr bwMode="auto">
          <a:xfrm>
            <a:off x="5584170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sp>
        <p:nvSpPr>
          <p:cNvPr id="75" name="Oval 34"/>
          <p:cNvSpPr>
            <a:spLocks noChangeAspect="1" noChangeArrowheads="1"/>
          </p:cNvSpPr>
          <p:nvPr/>
        </p:nvSpPr>
        <p:spPr bwMode="auto">
          <a:xfrm>
            <a:off x="7740358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Oval 34"/>
          <p:cNvSpPr>
            <a:spLocks noChangeAspect="1" noChangeArrowheads="1"/>
          </p:cNvSpPr>
          <p:nvPr/>
        </p:nvSpPr>
        <p:spPr bwMode="auto">
          <a:xfrm>
            <a:off x="7188776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77" name="Oval 34"/>
          <p:cNvSpPr>
            <a:spLocks noChangeAspect="1" noChangeArrowheads="1"/>
          </p:cNvSpPr>
          <p:nvPr/>
        </p:nvSpPr>
        <p:spPr bwMode="auto">
          <a:xfrm>
            <a:off x="8370598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7</a:t>
            </a:r>
            <a:endParaRPr lang="en-US" sz="1600" baseline="-25000" dirty="0"/>
          </a:p>
        </p:txBody>
      </p:sp>
      <p:sp>
        <p:nvSpPr>
          <p:cNvPr id="78" name="Oval 34"/>
          <p:cNvSpPr>
            <a:spLocks noChangeAspect="1" noChangeArrowheads="1"/>
          </p:cNvSpPr>
          <p:nvPr/>
        </p:nvSpPr>
        <p:spPr bwMode="auto">
          <a:xfrm>
            <a:off x="5017245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79" name="Oval 34"/>
          <p:cNvSpPr>
            <a:spLocks noChangeAspect="1" noChangeArrowheads="1"/>
          </p:cNvSpPr>
          <p:nvPr/>
        </p:nvSpPr>
        <p:spPr bwMode="auto">
          <a:xfrm>
            <a:off x="6104590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0" name="Oval 34"/>
          <p:cNvSpPr>
            <a:spLocks noChangeAspect="1" noChangeArrowheads="1"/>
          </p:cNvSpPr>
          <p:nvPr/>
        </p:nvSpPr>
        <p:spPr bwMode="auto">
          <a:xfrm>
            <a:off x="6898451" y="4617016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81" name="Oval 34"/>
          <p:cNvSpPr>
            <a:spLocks noChangeAspect="1" noChangeArrowheads="1"/>
          </p:cNvSpPr>
          <p:nvPr/>
        </p:nvSpPr>
        <p:spPr bwMode="auto">
          <a:xfrm>
            <a:off x="4599454" y="4576053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8</a:t>
            </a:r>
          </a:p>
        </p:txBody>
      </p:sp>
      <p:sp>
        <p:nvSpPr>
          <p:cNvPr id="51" name="Rectangle 50"/>
          <p:cNvSpPr>
            <a:spLocks noChangeAspect="1"/>
          </p:cNvSpPr>
          <p:nvPr/>
        </p:nvSpPr>
        <p:spPr bwMode="auto">
          <a:xfrm>
            <a:off x="4319309" y="512807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4899282" y="514312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310262" y="460792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768814" y="4608134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352487" y="463098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6585089" y="512170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165062" y="513675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7591782" y="463911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8093474" y="467306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9</a:t>
            </a: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8673447" y="468811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62" name="Straight Connector 61"/>
          <p:cNvCxnSpPr>
            <a:stCxn id="73" idx="4"/>
            <a:endCxn id="74" idx="0"/>
          </p:cNvCxnSpPr>
          <p:nvPr/>
        </p:nvCxnSpPr>
        <p:spPr bwMode="auto">
          <a:xfrm flipH="1">
            <a:off x="5730679" y="2867471"/>
            <a:ext cx="1154146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73" idx="4"/>
            <a:endCxn id="75" idx="0"/>
          </p:cNvCxnSpPr>
          <p:nvPr/>
        </p:nvCxnSpPr>
        <p:spPr bwMode="auto">
          <a:xfrm>
            <a:off x="6884825" y="2867471"/>
            <a:ext cx="1002042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4" idx="4"/>
            <a:endCxn id="78" idx="0"/>
          </p:cNvCxnSpPr>
          <p:nvPr/>
        </p:nvCxnSpPr>
        <p:spPr bwMode="auto">
          <a:xfrm flipH="1">
            <a:off x="5163754" y="3504584"/>
            <a:ext cx="566925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79" idx="0"/>
            <a:endCxn id="74" idx="4"/>
          </p:cNvCxnSpPr>
          <p:nvPr/>
        </p:nvCxnSpPr>
        <p:spPr bwMode="auto">
          <a:xfrm flipH="1" flipV="1">
            <a:off x="5730679" y="3504584"/>
            <a:ext cx="52042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75" idx="4"/>
            <a:endCxn id="76" idx="0"/>
          </p:cNvCxnSpPr>
          <p:nvPr/>
        </p:nvCxnSpPr>
        <p:spPr bwMode="auto">
          <a:xfrm flipH="1">
            <a:off x="7335285" y="3504584"/>
            <a:ext cx="551582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5" idx="4"/>
            <a:endCxn id="77" idx="0"/>
          </p:cNvCxnSpPr>
          <p:nvPr/>
        </p:nvCxnSpPr>
        <p:spPr bwMode="auto">
          <a:xfrm>
            <a:off x="7886867" y="3504584"/>
            <a:ext cx="63024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81" idx="0"/>
            <a:endCxn id="78" idx="4"/>
          </p:cNvCxnSpPr>
          <p:nvPr/>
        </p:nvCxnSpPr>
        <p:spPr bwMode="auto">
          <a:xfrm flipV="1">
            <a:off x="4745963" y="4222181"/>
            <a:ext cx="417791" cy="3538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86" idx="0"/>
            <a:endCxn id="78" idx="4"/>
          </p:cNvCxnSpPr>
          <p:nvPr/>
        </p:nvCxnSpPr>
        <p:spPr bwMode="auto">
          <a:xfrm flipH="1" flipV="1">
            <a:off x="5163754" y="4222181"/>
            <a:ext cx="283668" cy="3857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87" idx="0"/>
            <a:endCxn id="79" idx="3"/>
          </p:cNvCxnSpPr>
          <p:nvPr/>
        </p:nvCxnSpPr>
        <p:spPr bwMode="auto">
          <a:xfrm flipV="1">
            <a:off x="5905974" y="4179270"/>
            <a:ext cx="241527" cy="428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88" idx="0"/>
            <a:endCxn id="79" idx="4"/>
          </p:cNvCxnSpPr>
          <p:nvPr/>
        </p:nvCxnSpPr>
        <p:spPr bwMode="auto">
          <a:xfrm flipH="1" flipV="1">
            <a:off x="6251099" y="4222181"/>
            <a:ext cx="238548" cy="4088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51" idx="0"/>
            <a:endCxn id="81" idx="4"/>
          </p:cNvCxnSpPr>
          <p:nvPr/>
        </p:nvCxnSpPr>
        <p:spPr bwMode="auto">
          <a:xfrm flipV="1">
            <a:off x="4456469" y="4869070"/>
            <a:ext cx="289494" cy="259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81" idx="4"/>
            <a:endCxn id="85" idx="0"/>
          </p:cNvCxnSpPr>
          <p:nvPr/>
        </p:nvCxnSpPr>
        <p:spPr bwMode="auto">
          <a:xfrm>
            <a:off x="4745963" y="4869070"/>
            <a:ext cx="290479" cy="2740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89" idx="0"/>
            <a:endCxn id="80" idx="4"/>
          </p:cNvCxnSpPr>
          <p:nvPr/>
        </p:nvCxnSpPr>
        <p:spPr bwMode="auto">
          <a:xfrm flipV="1">
            <a:off x="6722249" y="4910033"/>
            <a:ext cx="322711" cy="211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90" idx="0"/>
            <a:endCxn id="80" idx="4"/>
          </p:cNvCxnSpPr>
          <p:nvPr/>
        </p:nvCxnSpPr>
        <p:spPr bwMode="auto">
          <a:xfrm flipH="1" flipV="1">
            <a:off x="7044960" y="4910033"/>
            <a:ext cx="257262" cy="2267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80" idx="0"/>
            <a:endCxn id="76" idx="4"/>
          </p:cNvCxnSpPr>
          <p:nvPr/>
        </p:nvCxnSpPr>
        <p:spPr bwMode="auto">
          <a:xfrm flipV="1">
            <a:off x="7044960" y="4222181"/>
            <a:ext cx="290325" cy="3948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91" idx="0"/>
            <a:endCxn id="76" idx="4"/>
          </p:cNvCxnSpPr>
          <p:nvPr/>
        </p:nvCxnSpPr>
        <p:spPr bwMode="auto">
          <a:xfrm flipH="1" flipV="1">
            <a:off x="7335285" y="4222181"/>
            <a:ext cx="393657" cy="4169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92" idx="0"/>
            <a:endCxn id="77" idx="4"/>
          </p:cNvCxnSpPr>
          <p:nvPr/>
        </p:nvCxnSpPr>
        <p:spPr bwMode="auto">
          <a:xfrm flipV="1">
            <a:off x="8230634" y="4222181"/>
            <a:ext cx="286473" cy="4508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93" idx="0"/>
            <a:endCxn id="77" idx="4"/>
          </p:cNvCxnSpPr>
          <p:nvPr/>
        </p:nvCxnSpPr>
        <p:spPr bwMode="auto">
          <a:xfrm flipH="1" flipV="1">
            <a:off x="8517107" y="4222181"/>
            <a:ext cx="293500" cy="4659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857231" y="2944793"/>
            <a:ext cx="1242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705119" y="2964736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/>
              <a:t>8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2" name="TextBox 151"/>
          <p:cNvSpPr txBox="1"/>
          <p:nvPr/>
        </p:nvSpPr>
        <p:spPr>
          <a:xfrm>
            <a:off x="4393894" y="369833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131184" y="3678437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661362" y="366713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8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8479907" y="36899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274674" y="4276555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6575637" y="4267211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7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7318245" y="271347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6942494" y="405824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5150205" y="351329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0" name="TextBox 99"/>
          <p:cNvSpPr txBox="1"/>
          <p:nvPr/>
        </p:nvSpPr>
        <p:spPr>
          <a:xfrm>
            <a:off x="6003870" y="348658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717946" y="407481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214713" y="412682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324316" y="419442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680988" y="421585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320540" y="48713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319031" y="348530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683230" y="4820995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880625" y="493297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8313038" y="34972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192947" y="487298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050075" y="269748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8006915" y="424512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390518" y="4079973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21" name="TextBox 120"/>
          <p:cNvSpPr txBox="1"/>
          <p:nvPr/>
        </p:nvSpPr>
        <p:spPr>
          <a:xfrm>
            <a:off x="8585264" y="421841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1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8" grpId="0"/>
      <p:bldP spid="40" grpId="0"/>
      <p:bldP spid="42" grpId="0"/>
      <p:bldP spid="45" grpId="0"/>
      <p:bldP spid="49" grpId="0"/>
      <p:bldP spid="54" grpId="0"/>
      <p:bldP spid="58" grpId="0"/>
      <p:bldP spid="66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5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3" grpId="0"/>
      <p:bldP spid="151" grpId="0"/>
      <p:bldP spid="152" grpId="0"/>
      <p:bldP spid="153" grpId="0"/>
      <p:bldP spid="154" grpId="0"/>
      <p:bldP spid="155" grpId="0"/>
      <p:bldP spid="156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BuildKDTree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724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Idea:</a:t>
            </a:r>
            <a:r>
              <a:rPr lang="en-US" sz="2200" dirty="0" smtClean="0"/>
              <a:t> Recursively split </a:t>
            </a:r>
            <a:r>
              <a:rPr lang="en-US" sz="2200" i="1" dirty="0" smtClean="0">
                <a:solidFill>
                  <a:srgbClr val="008380"/>
                </a:solidFill>
              </a:rPr>
              <a:t>P</a:t>
            </a:r>
            <a:r>
              <a:rPr lang="en-US" sz="2200" dirty="0" smtClean="0"/>
              <a:t> into two sets of the same size, alternatingly along a vertical or horizontal line through the median in </a:t>
            </a:r>
            <a:r>
              <a:rPr lang="en-US" sz="2200" i="1" dirty="0" smtClean="0">
                <a:solidFill>
                  <a:srgbClr val="008380"/>
                </a:solidFill>
              </a:rPr>
              <a:t>x</a:t>
            </a:r>
            <a:r>
              <a:rPr lang="en-US" sz="2200" dirty="0" smtClean="0"/>
              <a:t>- or </a:t>
            </a:r>
            <a:r>
              <a:rPr lang="en-US" sz="2200" i="1" dirty="0" smtClean="0">
                <a:solidFill>
                  <a:srgbClr val="008380"/>
                </a:solidFill>
              </a:rPr>
              <a:t>y</a:t>
            </a:r>
            <a:r>
              <a:rPr lang="en-US" sz="2200" dirty="0" smtClean="0"/>
              <a:t>-coordinates.</a:t>
            </a:r>
            <a:endParaRPr lang="en-US" sz="2200" dirty="0"/>
          </a:p>
        </p:txBody>
      </p:sp>
      <p:grpSp>
        <p:nvGrpSpPr>
          <p:cNvPr id="5" name="Group 4"/>
          <p:cNvGrpSpPr/>
          <p:nvPr/>
        </p:nvGrpSpPr>
        <p:grpSpPr>
          <a:xfrm>
            <a:off x="28575" y="2124075"/>
            <a:ext cx="5718810" cy="4248531"/>
            <a:chOff x="1725930" y="3008376"/>
            <a:chExt cx="4183380" cy="290703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5930" y="4150614"/>
              <a:ext cx="4114800" cy="1764792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036"/>
            <a:stretch/>
          </p:blipFill>
          <p:spPr>
            <a:xfrm>
              <a:off x="1771650" y="3008376"/>
              <a:ext cx="4137660" cy="1228344"/>
            </a:xfrm>
            <a:prstGeom prst="rect">
              <a:avLst/>
            </a:prstGeom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6123128" y="2038350"/>
            <a:ext cx="2554782" cy="2273253"/>
            <a:chOff x="327961" y="2900274"/>
            <a:chExt cx="3534195" cy="3144738"/>
          </a:xfrm>
        </p:grpSpPr>
        <p:sp>
          <p:nvSpPr>
            <p:cNvPr id="94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TextBox 108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123" name="Straight Connector 122"/>
            <p:cNvCxnSpPr>
              <a:endCxn id="124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7" name="TextBox 136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grpSp>
        <p:nvGrpSpPr>
          <p:cNvPr id="201" name="Group 200"/>
          <p:cNvGrpSpPr>
            <a:grpSpLocks noChangeAspect="1"/>
          </p:cNvGrpSpPr>
          <p:nvPr/>
        </p:nvGrpSpPr>
        <p:grpSpPr>
          <a:xfrm>
            <a:off x="5410541" y="4181475"/>
            <a:ext cx="3733459" cy="2293248"/>
            <a:chOff x="4319309" y="2574454"/>
            <a:chExt cx="4628458" cy="2842994"/>
          </a:xfrm>
        </p:grpSpPr>
        <p:sp>
          <p:nvSpPr>
            <p:cNvPr id="202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203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04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05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06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7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08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09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10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11" name="Rectangle 210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12" name="Rectangle 211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13" name="Rectangle 212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14" name="Rectangle 213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5" name="Rectangle 214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16" name="Rectangle 215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17" name="Rectangle 216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18" name="Rectangle 217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219" name="Rectangle 218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20" name="Rectangle 219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221" name="Straight Connector 220"/>
            <p:cNvCxnSpPr>
              <a:stCxn id="202" idx="4"/>
              <a:endCxn id="203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>
              <a:stCxn id="202" idx="4"/>
              <a:endCxn id="204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222"/>
            <p:cNvCxnSpPr>
              <a:stCxn id="203" idx="4"/>
              <a:endCxn id="207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223"/>
            <p:cNvCxnSpPr>
              <a:stCxn id="208" idx="0"/>
              <a:endCxn id="203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>
              <a:stCxn id="204" idx="4"/>
              <a:endCxn id="205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04" idx="4"/>
              <a:endCxn id="206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stCxn id="210" idx="0"/>
              <a:endCxn id="207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stCxn id="213" idx="0"/>
              <a:endCxn id="207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14" idx="0"/>
              <a:endCxn id="208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>
              <a:stCxn id="215" idx="0"/>
              <a:endCxn id="208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>
              <a:stCxn id="211" idx="0"/>
              <a:endCxn id="210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>
              <a:stCxn id="210" idx="4"/>
              <a:endCxn id="212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16" idx="0"/>
              <a:endCxn id="209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17" idx="0"/>
              <a:endCxn id="209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09" idx="0"/>
              <a:endCxn id="205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18" idx="0"/>
              <a:endCxn id="205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>
              <a:stCxn id="219" idx="0"/>
              <a:endCxn id="206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>
              <a:stCxn id="220" idx="0"/>
              <a:endCxn id="206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6"/>
          <p:cNvGrpSpPr/>
          <p:nvPr/>
        </p:nvGrpSpPr>
        <p:grpSpPr>
          <a:xfrm>
            <a:off x="5337810" y="4277326"/>
            <a:ext cx="3806190" cy="2037715"/>
            <a:chOff x="5337810" y="4277326"/>
            <a:chExt cx="3806190" cy="2037715"/>
          </a:xfrm>
        </p:grpSpPr>
        <p:sp>
          <p:nvSpPr>
            <p:cNvPr id="85" name="TextBox 84"/>
            <p:cNvSpPr txBox="1"/>
            <p:nvPr/>
          </p:nvSpPr>
          <p:spPr>
            <a:xfrm>
              <a:off x="7790478" y="428975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80175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16627" y="491106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715080" y="489031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522683" y="549820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078758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977263" y="544017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450904" y="54568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7810" y="59660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791121" y="488932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270920" y="5926914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796061" y="601389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604399" y="489864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687961" y="596730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752884" y="42773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353935" y="54795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71184" y="545782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827130" y="545881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Sort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P </a:t>
                </a:r>
                <a:r>
                  <a:rPr lang="en-US" sz="2800" dirty="0" smtClean="0"/>
                  <a:t>separately by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x</a:t>
                </a:r>
                <a:r>
                  <a:rPr lang="en-US" sz="2800" dirty="0" smtClean="0"/>
                  <a:t>- and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y</a:t>
                </a:r>
                <a:r>
                  <a:rPr lang="en-US" sz="2800" dirty="0" smtClean="0"/>
                  <a:t>-coordinate in advance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Use these two sorted lists to find the median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Pass sorted lists into the recursive calls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Runtime: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                    ,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+2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 panose="02040503050406030204" pitchFamily="18" charset="0"/>
                                          <a:sym typeface="Symbol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𝑂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)                                              </m:t>
                          </m:r>
                        </m:e>
                      </m:func>
                    </m:oMath>
                  </m:oMathPara>
                </a14:m>
                <a:endParaRPr lang="en-US" sz="2800" b="0" dirty="0" smtClean="0">
                  <a:sym typeface="Symbol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Storage: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, because binary tree on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/>
                  <a:t> leaves, and each internal node has two children.</a:t>
                </a:r>
                <a:endParaRPr lang="en-US" sz="2800" dirty="0"/>
              </a:p>
              <a:p>
                <a:pPr marL="457200" indent="-457200">
                  <a:buFont typeface="Symbol"/>
                  <a:buChar char="Þ"/>
                </a:pPr>
                <a:endParaRPr lang="en-US" sz="2800" b="0" dirty="0" smtClean="0">
                  <a:sym typeface="Symbol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blipFill rotWithShape="0">
                <a:blip r:embed="rId2"/>
                <a:stretch>
                  <a:fillRect l="-1332" t="-1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</a:t>
            </a:r>
            <a:endParaRPr lang="en-US" dirty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45420" y="1257300"/>
            <a:ext cx="4601846" cy="2826648"/>
            <a:chOff x="4319309" y="2574454"/>
            <a:chExt cx="4628458" cy="2842994"/>
          </a:xfrm>
        </p:grpSpPr>
        <p:sp>
          <p:nvSpPr>
            <p:cNvPr id="15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16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17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18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19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2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rgbClr val="B036A7">
                <a:alpha val="3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3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31" name="Rectangle 30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32" name="Rectangle 31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33" name="Rectangle 32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34" name="Straight Connector 33"/>
            <p:cNvCxnSpPr>
              <a:stCxn id="15" idx="4"/>
              <a:endCxn id="16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5" idx="4"/>
              <a:endCxn id="17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stCxn id="16" idx="4"/>
              <a:endCxn id="20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1" idx="0"/>
              <a:endCxn id="16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17" idx="4"/>
              <a:endCxn id="18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7" idx="4"/>
              <a:endCxn id="19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23" idx="0"/>
              <a:endCxn id="20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6" idx="0"/>
              <a:endCxn id="20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27" idx="0"/>
              <a:endCxn id="21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28" idx="0"/>
              <a:endCxn id="21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24" idx="0"/>
              <a:endCxn id="23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23" idx="4"/>
              <a:endCxn id="25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29" idx="0"/>
              <a:endCxn id="22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0" idx="0"/>
              <a:endCxn id="22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22" idx="0"/>
              <a:endCxn id="18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0"/>
              <a:endCxn id="18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32" idx="0"/>
              <a:endCxn id="19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33" idx="0"/>
              <a:endCxn id="19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5275403" y="1400035"/>
            <a:ext cx="3325672" cy="2959193"/>
            <a:chOff x="327961" y="2900274"/>
            <a:chExt cx="3534195" cy="314473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82" name="Straight Connector 81"/>
            <p:cNvCxnSpPr>
              <a:endCxn id="83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09575" y="4838700"/>
            <a:ext cx="8267700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lc</a:t>
            </a:r>
            <a:r>
              <a:rPr lang="en-US" dirty="0" smtClean="0"/>
              <a:t>(v)=</a:t>
            </a:r>
            <a:r>
              <a:rPr lang="en-US" dirty="0" err="1" smtClean="0"/>
              <a:t>left_child</a:t>
            </a:r>
            <a:r>
              <a:rPr lang="en-US" dirty="0" smtClean="0"/>
              <a:t>(v)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region(</a:t>
            </a:r>
            <a:r>
              <a:rPr lang="en-US" dirty="0" err="1" smtClean="0"/>
              <a:t>lc</a:t>
            </a:r>
            <a:r>
              <a:rPr lang="en-US" dirty="0" smtClean="0"/>
              <a:t>(v)) = region(v)</a:t>
            </a:r>
            <a:r>
              <a:rPr lang="en-US" dirty="0" smtClean="0">
                <a:sym typeface="Symbol"/>
              </a:rPr>
              <a:t>l(v)</a:t>
            </a:r>
            <a:r>
              <a:rPr lang="en-US" baseline="30000" dirty="0" smtClean="0">
                <a:sym typeface="Symbol"/>
              </a:rPr>
              <a:t>left</a:t>
            </a:r>
          </a:p>
          <a:p>
            <a:r>
              <a:rPr lang="en-US" dirty="0" smtClean="0">
                <a:sym typeface="Symbol"/>
              </a:rPr>
              <a:t> Can be computed on the fly in constant time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117850" y="3133725"/>
            <a:ext cx="53893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B036B0"/>
                </a:solidFill>
              </a:rPr>
              <a:t>=v</a:t>
            </a:r>
            <a:endParaRPr lang="en-US" sz="2600" dirty="0">
              <a:solidFill>
                <a:srgbClr val="B036B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96100" y="2965450"/>
            <a:ext cx="920750" cy="1466850"/>
          </a:xfrm>
          <a:prstGeom prst="rect">
            <a:avLst/>
          </a:prstGeom>
          <a:solidFill>
            <a:srgbClr val="B036A7">
              <a:alpha val="1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9" name="Freeform 8"/>
          <p:cNvSpPr/>
          <p:nvPr/>
        </p:nvSpPr>
        <p:spPr bwMode="auto">
          <a:xfrm>
            <a:off x="2305050" y="3270250"/>
            <a:ext cx="1422400" cy="920750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B036A7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686205" y="4270088"/>
            <a:ext cx="14237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/>
              <a:t>region(v)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291840" y="1428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87274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16330" y="2190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962150" y="2179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10540" y="29108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253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270760" y="28422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680210" y="2868930"/>
            <a:ext cx="35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5146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318510" y="21640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2625090" y="34480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91440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290060" y="2175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166110" y="34861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19300" y="1413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030980" y="28765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547110" y="28498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59630" y="28651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73" y="1271239"/>
            <a:ext cx="4866615" cy="3368622"/>
          </a:xfrm>
          <a:prstGeom prst="rect">
            <a:avLst/>
          </a:prstGeom>
        </p:spPr>
      </p:pic>
      <p:sp>
        <p:nvSpPr>
          <p:cNvPr id="100" name="Oval 34"/>
          <p:cNvSpPr>
            <a:spLocks noChangeAspect="1" noChangeArrowheads="1"/>
          </p:cNvSpPr>
          <p:nvPr/>
        </p:nvSpPr>
        <p:spPr bwMode="auto">
          <a:xfrm>
            <a:off x="6674776" y="27598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1" name="Oval 34"/>
          <p:cNvSpPr>
            <a:spLocks noChangeAspect="1" noChangeArrowheads="1"/>
          </p:cNvSpPr>
          <p:nvPr/>
        </p:nvSpPr>
        <p:spPr bwMode="auto">
          <a:xfrm>
            <a:off x="5527265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102" name="Oval 34"/>
          <p:cNvSpPr>
            <a:spLocks noChangeAspect="1" noChangeArrowheads="1"/>
          </p:cNvSpPr>
          <p:nvPr/>
        </p:nvSpPr>
        <p:spPr bwMode="auto">
          <a:xfrm>
            <a:off x="7671056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03" name="Oval 34"/>
          <p:cNvSpPr>
            <a:spLocks noChangeAspect="1" noChangeArrowheads="1"/>
          </p:cNvSpPr>
          <p:nvPr/>
        </p:nvSpPr>
        <p:spPr bwMode="auto">
          <a:xfrm>
            <a:off x="7306796" y="163243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04" name="Oval 34"/>
          <p:cNvSpPr>
            <a:spLocks noChangeAspect="1" noChangeArrowheads="1"/>
          </p:cNvSpPr>
          <p:nvPr/>
        </p:nvSpPr>
        <p:spPr bwMode="auto">
          <a:xfrm>
            <a:off x="855802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7</a:t>
            </a:r>
            <a:endParaRPr lang="en-US" sz="1400" baseline="-25000" dirty="0"/>
          </a:p>
        </p:txBody>
      </p:sp>
      <p:sp>
        <p:nvSpPr>
          <p:cNvPr id="105" name="Oval 34"/>
          <p:cNvSpPr>
            <a:spLocks noChangeAspect="1" noChangeArrowheads="1"/>
          </p:cNvSpPr>
          <p:nvPr/>
        </p:nvSpPr>
        <p:spPr bwMode="auto">
          <a:xfrm>
            <a:off x="4963600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06" name="Oval 34"/>
          <p:cNvSpPr>
            <a:spLocks noChangeAspect="1" noChangeArrowheads="1"/>
          </p:cNvSpPr>
          <p:nvPr/>
        </p:nvSpPr>
        <p:spPr bwMode="auto">
          <a:xfrm>
            <a:off x="569544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07" name="Oval 34"/>
          <p:cNvSpPr>
            <a:spLocks noChangeAspect="1" noChangeArrowheads="1"/>
          </p:cNvSpPr>
          <p:nvPr/>
        </p:nvSpPr>
        <p:spPr bwMode="auto">
          <a:xfrm>
            <a:off x="4548211" y="226608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8</a:t>
            </a: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 bwMode="auto">
          <a:xfrm>
            <a:off x="4269677" y="281493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1</a:t>
            </a: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 bwMode="auto">
          <a:xfrm>
            <a:off x="4846315" y="2829894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2</a:t>
            </a:r>
            <a:endParaRPr lang="en-US" sz="1400" baseline="-25000" dirty="0"/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5108882" y="229142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 bwMode="auto">
          <a:xfrm>
            <a:off x="5482248" y="23233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 bwMode="auto">
          <a:xfrm>
            <a:off x="5967315" y="232069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 bwMode="auto">
          <a:xfrm>
            <a:off x="6370030" y="280859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 bwMode="auto">
          <a:xfrm>
            <a:off x="666726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 bwMode="auto">
          <a:xfrm>
            <a:off x="711058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7</a:t>
            </a: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 bwMode="auto">
          <a:xfrm>
            <a:off x="8377742" y="236253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9</a:t>
            </a: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 bwMode="auto">
          <a:xfrm>
            <a:off x="8859130" y="2377499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18" name="Straight Connector 117"/>
          <p:cNvCxnSpPr>
            <a:stCxn id="100" idx="4"/>
            <a:endCxn id="101" idx="0"/>
          </p:cNvCxnSpPr>
          <p:nvPr/>
        </p:nvCxnSpPr>
        <p:spPr bwMode="auto">
          <a:xfrm flipH="1">
            <a:off x="5672932" y="567321"/>
            <a:ext cx="1147510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0" idx="4"/>
            <a:endCxn id="102" idx="0"/>
          </p:cNvCxnSpPr>
          <p:nvPr/>
        </p:nvCxnSpPr>
        <p:spPr bwMode="auto">
          <a:xfrm>
            <a:off x="6820442" y="567321"/>
            <a:ext cx="996281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1" idx="4"/>
            <a:endCxn id="105" idx="0"/>
          </p:cNvCxnSpPr>
          <p:nvPr/>
        </p:nvCxnSpPr>
        <p:spPr bwMode="auto">
          <a:xfrm flipH="1">
            <a:off x="5109267" y="1200771"/>
            <a:ext cx="563665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06" idx="0"/>
            <a:endCxn id="101" idx="4"/>
          </p:cNvCxnSpPr>
          <p:nvPr/>
        </p:nvCxnSpPr>
        <p:spPr bwMode="auto">
          <a:xfrm flipH="1" flipV="1">
            <a:off x="5672931" y="1200771"/>
            <a:ext cx="16817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02" idx="4"/>
            <a:endCxn id="103" idx="0"/>
          </p:cNvCxnSpPr>
          <p:nvPr/>
        </p:nvCxnSpPr>
        <p:spPr bwMode="auto">
          <a:xfrm flipH="1">
            <a:off x="7452462" y="1200771"/>
            <a:ext cx="364260" cy="431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2" idx="4"/>
            <a:endCxn id="104" idx="0"/>
          </p:cNvCxnSpPr>
          <p:nvPr/>
        </p:nvCxnSpPr>
        <p:spPr bwMode="auto">
          <a:xfrm>
            <a:off x="7816722" y="1200771"/>
            <a:ext cx="88696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07" idx="0"/>
            <a:endCxn id="105" idx="4"/>
          </p:cNvCxnSpPr>
          <p:nvPr/>
        </p:nvCxnSpPr>
        <p:spPr bwMode="auto">
          <a:xfrm flipV="1">
            <a:off x="4693878" y="1914242"/>
            <a:ext cx="415389" cy="35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10" idx="0"/>
            <a:endCxn id="105" idx="4"/>
          </p:cNvCxnSpPr>
          <p:nvPr/>
        </p:nvCxnSpPr>
        <p:spPr bwMode="auto">
          <a:xfrm flipH="1" flipV="1">
            <a:off x="5109266" y="1914242"/>
            <a:ext cx="135988" cy="3771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11" idx="0"/>
            <a:endCxn id="106" idx="4"/>
          </p:cNvCxnSpPr>
          <p:nvPr/>
        </p:nvCxnSpPr>
        <p:spPr bwMode="auto">
          <a:xfrm flipV="1">
            <a:off x="5618620" y="1914242"/>
            <a:ext cx="222489" cy="4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12" idx="0"/>
          </p:cNvCxnSpPr>
          <p:nvPr/>
        </p:nvCxnSpPr>
        <p:spPr bwMode="auto">
          <a:xfrm flipH="1" flipV="1">
            <a:off x="5866510" y="1914242"/>
            <a:ext cx="237176" cy="4064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108" idx="0"/>
            <a:endCxn id="107" idx="4"/>
          </p:cNvCxnSpPr>
          <p:nvPr/>
        </p:nvCxnSpPr>
        <p:spPr bwMode="auto">
          <a:xfrm flipV="1">
            <a:off x="4406048" y="2557412"/>
            <a:ext cx="287830" cy="257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07" idx="4"/>
            <a:endCxn id="109" idx="0"/>
          </p:cNvCxnSpPr>
          <p:nvPr/>
        </p:nvCxnSpPr>
        <p:spPr bwMode="auto">
          <a:xfrm>
            <a:off x="4693878" y="2557412"/>
            <a:ext cx="288809" cy="272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13" idx="0"/>
            <a:endCxn id="134" idx="4"/>
          </p:cNvCxnSpPr>
          <p:nvPr/>
        </p:nvCxnSpPr>
        <p:spPr bwMode="auto">
          <a:xfrm flipV="1">
            <a:off x="6506402" y="2592422"/>
            <a:ext cx="440600" cy="216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34" idx="0"/>
            <a:endCxn id="103" idx="4"/>
          </p:cNvCxnSpPr>
          <p:nvPr/>
        </p:nvCxnSpPr>
        <p:spPr bwMode="auto">
          <a:xfrm flipV="1">
            <a:off x="6947002" y="1923767"/>
            <a:ext cx="505460" cy="3773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6" idx="0"/>
            <a:endCxn id="104" idx="4"/>
          </p:cNvCxnSpPr>
          <p:nvPr/>
        </p:nvCxnSpPr>
        <p:spPr bwMode="auto">
          <a:xfrm flipV="1">
            <a:off x="8514114" y="1914242"/>
            <a:ext cx="189575" cy="448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117" idx="0"/>
            <a:endCxn id="104" idx="4"/>
          </p:cNvCxnSpPr>
          <p:nvPr/>
        </p:nvCxnSpPr>
        <p:spPr bwMode="auto">
          <a:xfrm flipH="1" flipV="1">
            <a:off x="8703689" y="1914242"/>
            <a:ext cx="291812" cy="4632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34"/>
          <p:cNvSpPr>
            <a:spLocks noChangeAspect="1" noChangeArrowheads="1"/>
          </p:cNvSpPr>
          <p:nvPr/>
        </p:nvSpPr>
        <p:spPr bwMode="auto">
          <a:xfrm>
            <a:off x="6801336" y="23010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9</a:t>
            </a:r>
          </a:p>
        </p:txBody>
      </p:sp>
      <p:cxnSp>
        <p:nvCxnSpPr>
          <p:cNvPr id="135" name="Straight Connector 134"/>
          <p:cNvCxnSpPr>
            <a:stCxn id="136" idx="0"/>
            <a:endCxn id="103" idx="4"/>
          </p:cNvCxnSpPr>
          <p:nvPr/>
        </p:nvCxnSpPr>
        <p:spPr bwMode="auto">
          <a:xfrm flipH="1" flipV="1">
            <a:off x="7452462" y="1923767"/>
            <a:ext cx="600944" cy="443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>
            <a:spLocks noChangeAspect="1"/>
          </p:cNvSpPr>
          <p:nvPr/>
        </p:nvSpPr>
        <p:spPr bwMode="auto">
          <a:xfrm>
            <a:off x="7917034" y="23668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8</a:t>
            </a:r>
            <a:endParaRPr lang="en-US" sz="1400" baseline="-25000" dirty="0"/>
          </a:p>
        </p:txBody>
      </p:sp>
      <p:sp>
        <p:nvSpPr>
          <p:cNvPr id="137" name="Oval 34"/>
          <p:cNvSpPr>
            <a:spLocks noChangeAspect="1" noChangeArrowheads="1"/>
          </p:cNvSpPr>
          <p:nvPr/>
        </p:nvSpPr>
        <p:spPr bwMode="auto">
          <a:xfrm>
            <a:off x="7220436" y="281544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38" name="Straight Connector 137"/>
          <p:cNvCxnSpPr>
            <a:stCxn id="137" idx="0"/>
            <a:endCxn id="134" idx="4"/>
          </p:cNvCxnSpPr>
          <p:nvPr/>
        </p:nvCxnSpPr>
        <p:spPr bwMode="auto">
          <a:xfrm flipH="1" flipV="1">
            <a:off x="6947002" y="2592422"/>
            <a:ext cx="419100" cy="22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Oval 34"/>
          <p:cNvSpPr>
            <a:spLocks noChangeAspect="1" noChangeArrowheads="1"/>
          </p:cNvSpPr>
          <p:nvPr/>
        </p:nvSpPr>
        <p:spPr bwMode="auto">
          <a:xfrm>
            <a:off x="696643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cxnSp>
        <p:nvCxnSpPr>
          <p:cNvPr id="140" name="Straight Connector 139"/>
          <p:cNvCxnSpPr>
            <a:stCxn id="139" idx="1"/>
            <a:endCxn id="137" idx="4"/>
          </p:cNvCxnSpPr>
          <p:nvPr/>
        </p:nvCxnSpPr>
        <p:spPr bwMode="auto">
          <a:xfrm flipV="1">
            <a:off x="7009101" y="3106772"/>
            <a:ext cx="357001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14" idx="0"/>
            <a:endCxn id="139" idx="4"/>
          </p:cNvCxnSpPr>
          <p:nvPr/>
        </p:nvCxnSpPr>
        <p:spPr bwMode="auto">
          <a:xfrm flipV="1">
            <a:off x="6803640" y="3544922"/>
            <a:ext cx="3084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115" idx="0"/>
            <a:endCxn id="139" idx="4"/>
          </p:cNvCxnSpPr>
          <p:nvPr/>
        </p:nvCxnSpPr>
        <p:spPr bwMode="auto">
          <a:xfrm flipH="1" flipV="1">
            <a:off x="7112102" y="3544922"/>
            <a:ext cx="1348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>
            <a:spLocks noChangeAspect="1"/>
          </p:cNvSpPr>
          <p:nvPr/>
        </p:nvSpPr>
        <p:spPr bwMode="auto">
          <a:xfrm>
            <a:off x="756261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 bwMode="auto">
          <a:xfrm>
            <a:off x="799323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13</a:t>
            </a:r>
            <a:endParaRPr lang="en-US" sz="1400" baseline="-25000" dirty="0"/>
          </a:p>
        </p:txBody>
      </p:sp>
      <p:sp>
        <p:nvSpPr>
          <p:cNvPr id="145" name="Oval 34"/>
          <p:cNvSpPr>
            <a:spLocks noChangeAspect="1" noChangeArrowheads="1"/>
          </p:cNvSpPr>
          <p:nvPr/>
        </p:nvSpPr>
        <p:spPr bwMode="auto">
          <a:xfrm>
            <a:off x="776018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cxnSp>
        <p:nvCxnSpPr>
          <p:cNvPr id="146" name="Straight Connector 145"/>
          <p:cNvCxnSpPr>
            <a:stCxn id="145" idx="1"/>
            <a:endCxn id="137" idx="4"/>
          </p:cNvCxnSpPr>
          <p:nvPr/>
        </p:nvCxnSpPr>
        <p:spPr bwMode="auto">
          <a:xfrm flipH="1" flipV="1">
            <a:off x="7366102" y="3106772"/>
            <a:ext cx="436749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3" idx="0"/>
            <a:endCxn id="145" idx="4"/>
          </p:cNvCxnSpPr>
          <p:nvPr/>
        </p:nvCxnSpPr>
        <p:spPr bwMode="auto">
          <a:xfrm flipV="1">
            <a:off x="7698990" y="3544922"/>
            <a:ext cx="2068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144" idx="0"/>
            <a:endCxn id="145" idx="4"/>
          </p:cNvCxnSpPr>
          <p:nvPr/>
        </p:nvCxnSpPr>
        <p:spPr bwMode="auto">
          <a:xfrm flipH="1" flipV="1">
            <a:off x="7905852" y="3544922"/>
            <a:ext cx="2237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34"/>
          <p:cNvSpPr>
            <a:spLocks noChangeAspect="1" noChangeArrowheads="1"/>
          </p:cNvSpPr>
          <p:nvPr/>
        </p:nvSpPr>
        <p:spPr bwMode="auto">
          <a:xfrm>
            <a:off x="7312951" y="16380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0" name="Oval 34"/>
          <p:cNvSpPr>
            <a:spLocks noChangeAspect="1" noChangeArrowheads="1"/>
          </p:cNvSpPr>
          <p:nvPr/>
        </p:nvSpPr>
        <p:spPr bwMode="auto">
          <a:xfrm>
            <a:off x="6684301" y="2759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1" name="Oval 34"/>
          <p:cNvSpPr>
            <a:spLocks noChangeAspect="1" noChangeArrowheads="1"/>
          </p:cNvSpPr>
          <p:nvPr/>
        </p:nvSpPr>
        <p:spPr bwMode="auto">
          <a:xfrm>
            <a:off x="5531776" y="9236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2" name="Oval 34"/>
          <p:cNvSpPr>
            <a:spLocks noChangeAspect="1" noChangeArrowheads="1"/>
          </p:cNvSpPr>
          <p:nvPr/>
        </p:nvSpPr>
        <p:spPr bwMode="auto">
          <a:xfrm>
            <a:off x="7684426" y="9141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3" name="Oval 34"/>
          <p:cNvSpPr>
            <a:spLocks noChangeAspect="1" noChangeArrowheads="1"/>
          </p:cNvSpPr>
          <p:nvPr/>
        </p:nvSpPr>
        <p:spPr bwMode="auto">
          <a:xfrm>
            <a:off x="4969801" y="162853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4" name="Oval 34"/>
          <p:cNvSpPr>
            <a:spLocks noChangeAspect="1" noChangeArrowheads="1"/>
          </p:cNvSpPr>
          <p:nvPr/>
        </p:nvSpPr>
        <p:spPr bwMode="auto">
          <a:xfrm>
            <a:off x="8570251" y="161901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 bwMode="auto">
          <a:xfrm>
            <a:off x="8871257" y="238667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 bwMode="auto">
          <a:xfrm>
            <a:off x="5108882" y="23009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7" name="Oval 34"/>
          <p:cNvSpPr>
            <a:spLocks noChangeAspect="1" noChangeArrowheads="1"/>
          </p:cNvSpPr>
          <p:nvPr/>
        </p:nvSpPr>
        <p:spPr bwMode="auto">
          <a:xfrm>
            <a:off x="6808126" y="22952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8" name="Rectangle 157"/>
          <p:cNvSpPr>
            <a:spLocks noChangeAspect="1"/>
          </p:cNvSpPr>
          <p:nvPr/>
        </p:nvSpPr>
        <p:spPr bwMode="auto">
          <a:xfrm>
            <a:off x="6375707" y="28248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9" name="Rectangle 158"/>
          <p:cNvSpPr>
            <a:spLocks noChangeAspect="1"/>
          </p:cNvSpPr>
          <p:nvPr/>
        </p:nvSpPr>
        <p:spPr bwMode="auto">
          <a:xfrm>
            <a:off x="8375957" y="23676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0" name="Rectangle 159"/>
          <p:cNvSpPr>
            <a:spLocks noChangeAspect="1"/>
          </p:cNvSpPr>
          <p:nvPr/>
        </p:nvSpPr>
        <p:spPr bwMode="auto">
          <a:xfrm>
            <a:off x="7928282" y="23771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1" name="Oval 34"/>
          <p:cNvSpPr>
            <a:spLocks noChangeAspect="1" noChangeArrowheads="1"/>
          </p:cNvSpPr>
          <p:nvPr/>
        </p:nvSpPr>
        <p:spPr bwMode="auto">
          <a:xfrm>
            <a:off x="7227226" y="2819164"/>
            <a:ext cx="291332" cy="291332"/>
          </a:xfrm>
          <a:prstGeom prst="ellipse">
            <a:avLst/>
          </a:prstGeom>
          <a:solidFill>
            <a:schemeClr val="accent1">
              <a:lumMod val="50000"/>
              <a:alpha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62" name="Freeform 161"/>
          <p:cNvSpPr/>
          <p:nvPr/>
        </p:nvSpPr>
        <p:spPr bwMode="auto">
          <a:xfrm>
            <a:off x="6438857" y="2828689"/>
            <a:ext cx="2009775" cy="1266825"/>
          </a:xfrm>
          <a:custGeom>
            <a:avLst/>
            <a:gdLst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2009775 w 2009775"/>
              <a:gd name="connsiteY4" fmla="*/ 1266825 h 1266825"/>
              <a:gd name="connsiteX0" fmla="*/ 0 w 2390775"/>
              <a:gd name="connsiteY0" fmla="*/ 1257300 h 1266825"/>
              <a:gd name="connsiteX1" fmla="*/ 790575 w 2390775"/>
              <a:gd name="connsiteY1" fmla="*/ 19050 h 1266825"/>
              <a:gd name="connsiteX2" fmla="*/ 1057275 w 2390775"/>
              <a:gd name="connsiteY2" fmla="*/ 0 h 1266825"/>
              <a:gd name="connsiteX3" fmla="*/ 2009775 w 2390775"/>
              <a:gd name="connsiteY3" fmla="*/ 1266825 h 1266825"/>
              <a:gd name="connsiteX4" fmla="*/ 2390775 w 2390775"/>
              <a:gd name="connsiteY4" fmla="*/ 1123950 h 1266825"/>
              <a:gd name="connsiteX0" fmla="*/ 47625 w 2057400"/>
              <a:gd name="connsiteY0" fmla="*/ 1257300 h 1266825"/>
              <a:gd name="connsiteX1" fmla="*/ 838200 w 2057400"/>
              <a:gd name="connsiteY1" fmla="*/ 19050 h 1266825"/>
              <a:gd name="connsiteX2" fmla="*/ 1104900 w 2057400"/>
              <a:gd name="connsiteY2" fmla="*/ 0 h 1266825"/>
              <a:gd name="connsiteX3" fmla="*/ 2057400 w 2057400"/>
              <a:gd name="connsiteY3" fmla="*/ 1266825 h 1266825"/>
              <a:gd name="connsiteX4" fmla="*/ 0 w 2057400"/>
              <a:gd name="connsiteY4" fmla="*/ 1257300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0 w 2009775"/>
              <a:gd name="connsiteY4" fmla="*/ 12541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9775" h="1266825">
                <a:moveTo>
                  <a:pt x="0" y="1257300"/>
                </a:moveTo>
                <a:lnTo>
                  <a:pt x="790575" y="19050"/>
                </a:lnTo>
                <a:lnTo>
                  <a:pt x="1057275" y="0"/>
                </a:lnTo>
                <a:lnTo>
                  <a:pt x="2009775" y="1266825"/>
                </a:lnTo>
                <a:lnTo>
                  <a:pt x="0" y="1254125"/>
                </a:lnTo>
              </a:path>
            </a:pathLst>
          </a:custGeom>
          <a:noFill/>
          <a:ln w="222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5"/>
          <p:cNvSpPr>
            <a:spLocks noChangeArrowheads="1"/>
          </p:cNvSpPr>
          <p:nvPr/>
        </p:nvSpPr>
        <p:spPr bwMode="auto">
          <a:xfrm>
            <a:off x="5642039" y="4389418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Oval 5"/>
          <p:cNvSpPr>
            <a:spLocks noChangeArrowheads="1"/>
          </p:cNvSpPr>
          <p:nvPr/>
        </p:nvSpPr>
        <p:spPr bwMode="auto">
          <a:xfrm>
            <a:off x="4879466" y="410260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Oval 5"/>
          <p:cNvSpPr>
            <a:spLocks noChangeArrowheads="1"/>
          </p:cNvSpPr>
          <p:nvPr/>
        </p:nvSpPr>
        <p:spPr bwMode="auto">
          <a:xfrm>
            <a:off x="6251523" y="413845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Oval 5"/>
          <p:cNvSpPr>
            <a:spLocks noChangeArrowheads="1"/>
          </p:cNvSpPr>
          <p:nvPr/>
        </p:nvSpPr>
        <p:spPr bwMode="auto">
          <a:xfrm>
            <a:off x="5386279" y="557490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Oval 5"/>
          <p:cNvSpPr>
            <a:spLocks noChangeArrowheads="1"/>
          </p:cNvSpPr>
          <p:nvPr/>
        </p:nvSpPr>
        <p:spPr bwMode="auto">
          <a:xfrm>
            <a:off x="5191450" y="491809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Oval 5"/>
          <p:cNvSpPr>
            <a:spLocks noChangeArrowheads="1"/>
          </p:cNvSpPr>
          <p:nvPr/>
        </p:nvSpPr>
        <p:spPr bwMode="auto">
          <a:xfrm>
            <a:off x="4879466" y="524986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Oval 5"/>
          <p:cNvSpPr>
            <a:spLocks noChangeArrowheads="1"/>
          </p:cNvSpPr>
          <p:nvPr/>
        </p:nvSpPr>
        <p:spPr bwMode="auto">
          <a:xfrm>
            <a:off x="6400668" y="469172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Oval 5"/>
          <p:cNvSpPr>
            <a:spLocks noChangeArrowheads="1"/>
          </p:cNvSpPr>
          <p:nvPr/>
        </p:nvSpPr>
        <p:spPr bwMode="auto">
          <a:xfrm>
            <a:off x="5938320" y="510767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Oval 5"/>
          <p:cNvSpPr>
            <a:spLocks noChangeArrowheads="1"/>
          </p:cNvSpPr>
          <p:nvPr/>
        </p:nvSpPr>
        <p:spPr bwMode="auto">
          <a:xfrm>
            <a:off x="7002956" y="52857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Oval 5"/>
          <p:cNvSpPr>
            <a:spLocks noChangeArrowheads="1"/>
          </p:cNvSpPr>
          <p:nvPr/>
        </p:nvSpPr>
        <p:spPr bwMode="auto">
          <a:xfrm>
            <a:off x="6817701" y="5912483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3" name="Straight Connector 172"/>
          <p:cNvCxnSpPr/>
          <p:nvPr/>
        </p:nvCxnSpPr>
        <p:spPr bwMode="auto">
          <a:xfrm>
            <a:off x="5677891" y="3800941"/>
            <a:ext cx="0" cy="24914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5642039" y="36399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75" name="TextBox 174"/>
          <p:cNvSpPr txBox="1"/>
          <p:nvPr/>
        </p:nvSpPr>
        <p:spPr>
          <a:xfrm>
            <a:off x="5321950" y="413135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5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576779" y="398605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176056" y="480287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cxnSp>
        <p:nvCxnSpPr>
          <p:cNvPr id="178" name="Straight Connector 177"/>
          <p:cNvCxnSpPr/>
          <p:nvPr/>
        </p:nvCxnSpPr>
        <p:spPr bwMode="auto">
          <a:xfrm flipV="1">
            <a:off x="4351284" y="4947487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5806220" y="478221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067992" y="4729839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181" name="Straight Connector 180"/>
          <p:cNvCxnSpPr/>
          <p:nvPr/>
        </p:nvCxnSpPr>
        <p:spPr bwMode="auto">
          <a:xfrm flipV="1">
            <a:off x="5669820" y="5140839"/>
            <a:ext cx="1702547" cy="2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6980355" y="480154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cxnSp>
        <p:nvCxnSpPr>
          <p:cNvPr id="183" name="Straight Connector 182"/>
          <p:cNvCxnSpPr>
            <a:endCxn id="184" idx="1"/>
          </p:cNvCxnSpPr>
          <p:nvPr/>
        </p:nvCxnSpPr>
        <p:spPr bwMode="auto">
          <a:xfrm flipH="1">
            <a:off x="5215388" y="4947486"/>
            <a:ext cx="11914" cy="1377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215388" y="6104156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185" name="Straight Connector 184"/>
          <p:cNvCxnSpPr/>
          <p:nvPr/>
        </p:nvCxnSpPr>
        <p:spPr bwMode="auto">
          <a:xfrm>
            <a:off x="4927311" y="3692671"/>
            <a:ext cx="0" cy="1254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4915397" y="358567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6853553" y="5143529"/>
            <a:ext cx="0" cy="1133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6642975" y="6101898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6885126" y="576008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956757" y="4100565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9</a:t>
            </a:r>
            <a:endParaRPr lang="en-US" sz="1600" baseline="-25000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>
            <a:off x="6276719" y="3823479"/>
            <a:ext cx="0" cy="1329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6284367" y="365732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7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24144" y="4511485"/>
            <a:ext cx="553392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7013212" y="522191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8</a:t>
            </a:r>
          </a:p>
        </p:txBody>
      </p:sp>
      <p:cxnSp>
        <p:nvCxnSpPr>
          <p:cNvPr id="195" name="Straight Connector 194"/>
          <p:cNvCxnSpPr/>
          <p:nvPr/>
        </p:nvCxnSpPr>
        <p:spPr bwMode="auto">
          <a:xfrm>
            <a:off x="4351284" y="5291581"/>
            <a:ext cx="8760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4059921" y="5097467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197" name="TextBox 196"/>
          <p:cNvSpPr txBox="1"/>
          <p:nvPr/>
        </p:nvSpPr>
        <p:spPr>
          <a:xfrm>
            <a:off x="4640195" y="5173587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5303499" y="5535980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3</a:t>
            </a:r>
          </a:p>
        </p:txBody>
      </p:sp>
      <p:cxnSp>
        <p:nvCxnSpPr>
          <p:cNvPr id="199" name="Straight Connector 198"/>
          <p:cNvCxnSpPr>
            <a:endCxn id="172" idx="2"/>
          </p:cNvCxnSpPr>
          <p:nvPr/>
        </p:nvCxnSpPr>
        <p:spPr bwMode="auto">
          <a:xfrm>
            <a:off x="5677891" y="5948335"/>
            <a:ext cx="11398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5706362" y="586412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201" name="Oval 5"/>
          <p:cNvSpPr>
            <a:spLocks noChangeArrowheads="1"/>
          </p:cNvSpPr>
          <p:nvPr/>
        </p:nvSpPr>
        <p:spPr bwMode="auto">
          <a:xfrm>
            <a:off x="5844408" y="54384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5639284" y="5391595"/>
            <a:ext cx="420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sp>
        <p:nvSpPr>
          <p:cNvPr id="203" name="Oval 5"/>
          <p:cNvSpPr>
            <a:spLocks noChangeArrowheads="1"/>
          </p:cNvSpPr>
          <p:nvPr/>
        </p:nvSpPr>
        <p:spPr bwMode="auto">
          <a:xfrm>
            <a:off x="6370188" y="554516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6368264" y="547287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05" name="Oval 5"/>
          <p:cNvSpPr>
            <a:spLocks noChangeArrowheads="1"/>
          </p:cNvSpPr>
          <p:nvPr/>
        </p:nvSpPr>
        <p:spPr bwMode="auto">
          <a:xfrm>
            <a:off x="6473058" y="52733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6496534" y="509314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13</a:t>
            </a:r>
            <a:endParaRPr lang="en-US" sz="1600" baseline="-25000" dirty="0"/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5985418" y="5151089"/>
            <a:ext cx="0" cy="800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5909562" y="5552973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5680618" y="5482081"/>
            <a:ext cx="3086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5604762" y="5156098"/>
            <a:ext cx="375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cxnSp>
        <p:nvCxnSpPr>
          <p:cNvPr id="211" name="Straight Connector 210"/>
          <p:cNvCxnSpPr/>
          <p:nvPr/>
        </p:nvCxnSpPr>
        <p:spPr bwMode="auto">
          <a:xfrm>
            <a:off x="5985418" y="5573685"/>
            <a:ext cx="8799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6039737" y="5270398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5528218" y="50812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7990" y="5118409"/>
            <a:ext cx="3590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nodes does a search touch?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6620" y="434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682752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5" name="TextBox 214"/>
          <p:cNvSpPr txBox="1"/>
          <p:nvPr/>
        </p:nvSpPr>
        <p:spPr>
          <a:xfrm>
            <a:off x="5071110" y="1196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5745480" y="11849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17" name="TextBox 216"/>
          <p:cNvSpPr txBox="1"/>
          <p:nvPr/>
        </p:nvSpPr>
        <p:spPr>
          <a:xfrm>
            <a:off x="4465320" y="191643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8" name="TextBox 217"/>
          <p:cNvSpPr txBox="1"/>
          <p:nvPr/>
        </p:nvSpPr>
        <p:spPr>
          <a:xfrm>
            <a:off x="514731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9" name="TextBox 218"/>
          <p:cNvSpPr txBox="1"/>
          <p:nvPr/>
        </p:nvSpPr>
        <p:spPr>
          <a:xfrm>
            <a:off x="5996940" y="18592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5463540" y="18516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21" name="TextBox 220"/>
          <p:cNvSpPr txBox="1"/>
          <p:nvPr/>
        </p:nvSpPr>
        <p:spPr>
          <a:xfrm>
            <a:off x="4434840" y="2560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2" name="TextBox 221"/>
          <p:cNvSpPr txBox="1"/>
          <p:nvPr/>
        </p:nvSpPr>
        <p:spPr>
          <a:xfrm>
            <a:off x="7387590" y="11696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3" name="TextBox 222"/>
          <p:cNvSpPr txBox="1"/>
          <p:nvPr/>
        </p:nvSpPr>
        <p:spPr>
          <a:xfrm>
            <a:off x="6511290" y="24422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4" name="TextBox 223"/>
          <p:cNvSpPr txBox="1"/>
          <p:nvPr/>
        </p:nvSpPr>
        <p:spPr>
          <a:xfrm>
            <a:off x="6743700" y="33947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5" name="TextBox 224"/>
          <p:cNvSpPr txBox="1"/>
          <p:nvPr/>
        </p:nvSpPr>
        <p:spPr>
          <a:xfrm>
            <a:off x="4800600" y="254889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8244840" y="1181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7" name="TextBox 226"/>
          <p:cNvSpPr txBox="1"/>
          <p:nvPr/>
        </p:nvSpPr>
        <p:spPr>
          <a:xfrm>
            <a:off x="7139940" y="34594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8" name="TextBox 227"/>
          <p:cNvSpPr txBox="1"/>
          <p:nvPr/>
        </p:nvSpPr>
        <p:spPr>
          <a:xfrm>
            <a:off x="7120890" y="24917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9" name="TextBox 228"/>
          <p:cNvSpPr txBox="1"/>
          <p:nvPr/>
        </p:nvSpPr>
        <p:spPr>
          <a:xfrm>
            <a:off x="8039100" y="34442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30" name="TextBox 229"/>
          <p:cNvSpPr txBox="1"/>
          <p:nvPr/>
        </p:nvSpPr>
        <p:spPr>
          <a:xfrm>
            <a:off x="7547610" y="34099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5974080" y="419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3" name="TextBox 232"/>
          <p:cNvSpPr txBox="1"/>
          <p:nvPr/>
        </p:nvSpPr>
        <p:spPr>
          <a:xfrm>
            <a:off x="8260080" y="18935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4" name="TextBox 233"/>
          <p:cNvSpPr txBox="1"/>
          <p:nvPr/>
        </p:nvSpPr>
        <p:spPr>
          <a:xfrm>
            <a:off x="688086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5" name="TextBox 234"/>
          <p:cNvSpPr txBox="1"/>
          <p:nvPr/>
        </p:nvSpPr>
        <p:spPr>
          <a:xfrm>
            <a:off x="7650480" y="18669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6" name="TextBox 235"/>
          <p:cNvSpPr txBox="1"/>
          <p:nvPr/>
        </p:nvSpPr>
        <p:spPr>
          <a:xfrm>
            <a:off x="8854440" y="18821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754380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657760" y="5130720"/>
              <a:ext cx="1207080" cy="8388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8400" y="5121360"/>
                <a:ext cx="1225800" cy="85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4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21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Theorem:</a:t>
                </a:r>
                <a:r>
                  <a:rPr lang="en-US" sz="2800" dirty="0" smtClean="0"/>
                  <a:t> A </a:t>
                </a:r>
                <a:r>
                  <a:rPr lang="en-US" sz="2800" dirty="0" err="1" smtClean="0"/>
                  <a:t>kd</a:t>
                </a:r>
                <a:r>
                  <a:rPr lang="en-US" sz="2800" dirty="0" smtClean="0"/>
                  <a:t>-tree for a set of n points in the plane can be constructed in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time and uses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space. A rectangular range query can be answered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800" dirty="0" smtClean="0"/>
                  <a:t> time, where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=</a:t>
                </a:r>
                <a:r>
                  <a:rPr lang="en-US" sz="2800" dirty="0" smtClean="0"/>
                  <a:t> # reported points. </a:t>
                </a:r>
                <a:br>
                  <a:rPr lang="en-US" sz="2800" dirty="0" smtClean="0"/>
                </a:br>
                <a:r>
                  <a:rPr lang="en-US" sz="2800" dirty="0" smtClean="0"/>
                  <a:t>(Generalization to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d</a:t>
                </a:r>
                <a:r>
                  <a:rPr lang="en-US" sz="2800" dirty="0" smtClean="0"/>
                  <a:t> dimensions: Also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construction time and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space, but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800" dirty="0" smtClean="0"/>
                  <a:t>query time.)</a:t>
                </a:r>
                <a:endParaRPr lang="en-US" sz="2800" dirty="0"/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862" r="-641" b="-428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808080"/>
          </a:outerShdw>
        </a:effectLst>
      </a:spPr>
      <a:bodyPr wrap="none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19143</TotalTime>
  <Words>704</Words>
  <Application>Microsoft Office PowerPoint</Application>
  <PresentationFormat>Letter Paper (8.5x11 in)</PresentationFormat>
  <Paragraphs>333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Cambria Math</vt:lpstr>
      <vt:lpstr>Symbol</vt:lpstr>
      <vt:lpstr>Times New Roman</vt:lpstr>
      <vt:lpstr>Lecture-07</vt:lpstr>
      <vt:lpstr>CMPS 3130/6130 Computational Geometry Spring 2017</vt:lpstr>
      <vt:lpstr>Orthogonal range searching</vt:lpstr>
      <vt:lpstr>Orthogonal range searching: KD-trees</vt:lpstr>
      <vt:lpstr>KD trees</vt:lpstr>
      <vt:lpstr>BuildKDTree</vt:lpstr>
      <vt:lpstr>BuildKDTree Analysis</vt:lpstr>
      <vt:lpstr>Regions</vt:lpstr>
      <vt:lpstr>SearchKDTree</vt:lpstr>
      <vt:lpstr>SearchKDTree Analysis</vt:lpstr>
      <vt:lpstr>SearchKDTree Analysis</vt:lpstr>
      <vt:lpstr>Summary Orthogonal Range Searching</vt:lpstr>
    </vt:vector>
  </TitlesOfParts>
  <Company>MIT Laboratory for Compuer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Wenk, Carola</cp:lastModifiedBy>
  <cp:revision>329</cp:revision>
  <dcterms:created xsi:type="dcterms:W3CDTF">2001-09-03T00:33:29Z</dcterms:created>
  <dcterms:modified xsi:type="dcterms:W3CDTF">2017-04-11T21:56:47Z</dcterms:modified>
</cp:coreProperties>
</file>