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305" r:id="rId2"/>
    <p:sldId id="283" r:id="rId3"/>
    <p:sldId id="284" r:id="rId4"/>
    <p:sldId id="308" r:id="rId5"/>
    <p:sldId id="285" r:id="rId6"/>
    <p:sldId id="309" r:id="rId7"/>
    <p:sldId id="286" r:id="rId8"/>
    <p:sldId id="310" r:id="rId9"/>
    <p:sldId id="313" r:id="rId10"/>
    <p:sldId id="314" r:id="rId11"/>
    <p:sldId id="315" r:id="rId12"/>
  </p:sldIdLst>
  <p:sldSz cx="9144000" cy="6858000" type="letter"/>
  <p:notesSz cx="9601200" cy="73152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B036A7"/>
    <a:srgbClr val="B036B0"/>
    <a:srgbClr val="FF9900"/>
    <a:srgbClr val="CCFF66"/>
    <a:srgbClr val="FFCCCC"/>
    <a:srgbClr val="008A87"/>
    <a:srgbClr val="FFFF66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978" autoAdjust="0"/>
  </p:normalViewPr>
  <p:slideViewPr>
    <p:cSldViewPr snapToGrid="0" showGuides="1">
      <p:cViewPr varScale="1">
        <p:scale>
          <a:sx n="67" d="100"/>
          <a:sy n="67" d="100"/>
        </p:scale>
        <p:origin x="1186" y="62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2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2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4/11/17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2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4/11/17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Orthogonal Range Searching II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450727" y="28027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46027" y="1697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327027" y="2536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8604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34888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4479427" y="27646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5089027" y="2688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4936627" y="3298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3"/>
          <p:cNvSpPr>
            <a:spLocks noChangeArrowheads="1"/>
          </p:cNvSpPr>
          <p:nvPr/>
        </p:nvSpPr>
        <p:spPr bwMode="auto">
          <a:xfrm>
            <a:off x="3946027" y="2917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717427" y="3221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4708027" y="1926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5089027" y="18502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V="1">
            <a:off x="3107827" y="29932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5400000" flipV="1">
            <a:off x="3412627" y="32980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19"/>
          <p:cNvGrpSpPr>
            <a:grpSpLocks/>
          </p:cNvGrpSpPr>
          <p:nvPr/>
        </p:nvGrpSpPr>
        <p:grpSpPr bwMode="auto">
          <a:xfrm>
            <a:off x="3717427" y="2307411"/>
            <a:ext cx="1066800" cy="762000"/>
            <a:chOff x="4416" y="3168"/>
            <a:chExt cx="672" cy="480"/>
          </a:xfrm>
        </p:grpSpPr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SearchKDTree</a:t>
            </a:r>
            <a:r>
              <a:rPr lang="en-US" dirty="0" smtClean="0"/>
              <a:t>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6467" name="Text Box 3"/>
              <p:cNvSpPr txBox="1">
                <a:spLocks noChangeArrowheads="1"/>
              </p:cNvSpPr>
              <p:nvPr/>
            </p:nvSpPr>
            <p:spPr bwMode="auto">
              <a:xfrm>
                <a:off x="307590" y="1371600"/>
                <a:ext cx="8557632" cy="3975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accent2"/>
                    </a:solidFill>
                  </a:rPr>
                  <a:t>Proof Sketch:</a:t>
                </a:r>
                <a:r>
                  <a:rPr lang="en-US" sz="2800" dirty="0" smtClean="0"/>
                  <a:t> </a:t>
                </a:r>
                <a:endParaRPr lang="en-US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Sum of # visited vertices in </a:t>
                </a:r>
                <a:r>
                  <a:rPr lang="en-US" sz="2800" dirty="0" err="1" smtClean="0"/>
                  <a:t>ReportSubtree</a:t>
                </a:r>
                <a:r>
                  <a:rPr lang="en-US" sz="2800" dirty="0" smtClean="0"/>
                  <a:t> is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k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# visited vertices that are not in one of the reported subtrees = O(# regions(v) intersected by a query line)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dirty="0" smtClean="0">
                    <a:sym typeface="Symbol"/>
                  </a:rPr>
                  <a:t>Consider intersections with a </a:t>
                </a:r>
                <a:r>
                  <a:rPr lang="en-US" sz="2800" dirty="0" smtClean="0">
                    <a:solidFill>
                      <a:schemeClr val="accent1">
                        <a:lumMod val="50000"/>
                      </a:schemeClr>
                    </a:solidFill>
                    <a:sym typeface="Symbol"/>
                  </a:rPr>
                  <a:t>vertical line </a:t>
                </a:r>
                <a:r>
                  <a:rPr lang="en-US" sz="2800" dirty="0" smtClean="0">
                    <a:sym typeface="Symbol"/>
                  </a:rPr>
                  <a:t>only.</a:t>
                </a:r>
                <a:br>
                  <a:rPr lang="en-US" sz="2800" dirty="0" smtClean="0">
                    <a:sym typeface="Symbol"/>
                  </a:rPr>
                </a:br>
                <a:r>
                  <a:rPr lang="en-US" sz="2800" dirty="0" smtClean="0">
                    <a:sym typeface="Symbol"/>
                  </a:rPr>
                  <a:t>Let 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) </a:t>
                </a:r>
                <a:r>
                  <a:rPr lang="en-US" sz="2800" dirty="0" smtClean="0">
                    <a:sym typeface="Symbol"/>
                  </a:rPr>
                  <a:t>= # intersected regions in </a:t>
                </a:r>
                <a:r>
                  <a:rPr lang="en-US" sz="2800" dirty="0" err="1" smtClean="0">
                    <a:sym typeface="Symbol"/>
                  </a:rPr>
                  <a:t>kd</a:t>
                </a:r>
                <a:r>
                  <a:rPr lang="en-US" sz="2800" dirty="0" smtClean="0">
                    <a:sym typeface="Symbol"/>
                  </a:rPr>
                  <a:t>-tree of 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ym typeface="Symbol"/>
                  </a:rPr>
                  <a:t> points whose root contains a vertical splitting line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(n) = 2 + 2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/4), </a:t>
                </a:r>
                <a:r>
                  <a:rPr lang="en-US" sz="2800" dirty="0" smtClean="0">
                    <a:sym typeface="Symbol"/>
                  </a:rPr>
                  <a:t>for 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&gt;1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(n) =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)</a:t>
                </a:r>
                <a:endParaRPr lang="en-US" sz="2800" dirty="0" smtClean="0">
                  <a:solidFill>
                    <a:srgbClr val="008380"/>
                  </a:solidFill>
                </a:endParaRPr>
              </a:p>
            </p:txBody>
          </p:sp>
        </mc:Choice>
        <mc:Fallback xmlns="">
          <p:sp>
            <p:nvSpPr>
              <p:cNvPr id="4464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590" y="1371600"/>
                <a:ext cx="8557632" cy="3975127"/>
              </a:xfrm>
              <a:prstGeom prst="rect">
                <a:avLst/>
              </a:prstGeom>
              <a:blipFill rotWithShape="1">
                <a:blip r:embed="rId2"/>
                <a:stretch>
                  <a:fillRect l="-1425" t="-1534" b="-337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34"/>
          <p:cNvSpPr>
            <a:spLocks noChangeAspect="1" noChangeArrowheads="1"/>
          </p:cNvSpPr>
          <p:nvPr/>
        </p:nvSpPr>
        <p:spPr bwMode="auto">
          <a:xfrm>
            <a:off x="5136876" y="450229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7" name="Oval 34"/>
          <p:cNvSpPr>
            <a:spLocks noChangeAspect="1" noChangeArrowheads="1"/>
          </p:cNvSpPr>
          <p:nvPr/>
        </p:nvSpPr>
        <p:spPr bwMode="auto">
          <a:xfrm>
            <a:off x="4424254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8" name="Oval 34"/>
          <p:cNvSpPr>
            <a:spLocks noChangeAspect="1" noChangeArrowheads="1"/>
          </p:cNvSpPr>
          <p:nvPr/>
        </p:nvSpPr>
        <p:spPr bwMode="auto">
          <a:xfrm>
            <a:off x="5642512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" name="Oval 34"/>
          <p:cNvSpPr>
            <a:spLocks noChangeAspect="1" noChangeArrowheads="1"/>
          </p:cNvSpPr>
          <p:nvPr/>
        </p:nvSpPr>
        <p:spPr bwMode="auto">
          <a:xfrm>
            <a:off x="5339424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0" name="Oval 34"/>
          <p:cNvSpPr>
            <a:spLocks noChangeAspect="1" noChangeArrowheads="1"/>
          </p:cNvSpPr>
          <p:nvPr/>
        </p:nvSpPr>
        <p:spPr bwMode="auto">
          <a:xfrm>
            <a:off x="5979203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1" name="Oval 34"/>
          <p:cNvSpPr>
            <a:spLocks noChangeAspect="1" noChangeArrowheads="1"/>
          </p:cNvSpPr>
          <p:nvPr/>
        </p:nvSpPr>
        <p:spPr bwMode="auto">
          <a:xfrm>
            <a:off x="41059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3</a:t>
            </a:r>
            <a:endParaRPr lang="en-US" sz="1400" baseline="-25000" dirty="0"/>
          </a:p>
        </p:txBody>
      </p:sp>
      <p:sp>
        <p:nvSpPr>
          <p:cNvPr id="12" name="Oval 34"/>
          <p:cNvSpPr>
            <a:spLocks noChangeAspect="1" noChangeArrowheads="1"/>
          </p:cNvSpPr>
          <p:nvPr/>
        </p:nvSpPr>
        <p:spPr bwMode="auto">
          <a:xfrm>
            <a:off x="47075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cxnSp>
        <p:nvCxnSpPr>
          <p:cNvPr id="26" name="Straight Connector 25"/>
          <p:cNvCxnSpPr>
            <a:stCxn id="6" idx="4"/>
            <a:endCxn id="7" idx="0"/>
          </p:cNvCxnSpPr>
          <p:nvPr/>
        </p:nvCxnSpPr>
        <p:spPr bwMode="auto">
          <a:xfrm flipH="1">
            <a:off x="4569920" y="4793627"/>
            <a:ext cx="712622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6" idx="4"/>
            <a:endCxn id="8" idx="0"/>
          </p:cNvCxnSpPr>
          <p:nvPr/>
        </p:nvCxnSpPr>
        <p:spPr bwMode="auto">
          <a:xfrm>
            <a:off x="5282542" y="4793627"/>
            <a:ext cx="505636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7" idx="4"/>
            <a:endCxn id="11" idx="0"/>
          </p:cNvCxnSpPr>
          <p:nvPr/>
        </p:nvCxnSpPr>
        <p:spPr bwMode="auto">
          <a:xfrm flipH="1">
            <a:off x="4251577" y="5427077"/>
            <a:ext cx="318343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0"/>
            <a:endCxn id="7" idx="4"/>
          </p:cNvCxnSpPr>
          <p:nvPr/>
        </p:nvCxnSpPr>
        <p:spPr bwMode="auto">
          <a:xfrm flipH="1" flipV="1">
            <a:off x="4569920" y="5427077"/>
            <a:ext cx="283257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8" idx="4"/>
            <a:endCxn id="9" idx="0"/>
          </p:cNvCxnSpPr>
          <p:nvPr/>
        </p:nvCxnSpPr>
        <p:spPr bwMode="auto">
          <a:xfrm flipH="1">
            <a:off x="5485090" y="5427077"/>
            <a:ext cx="30308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8" idx="4"/>
            <a:endCxn id="10" idx="0"/>
          </p:cNvCxnSpPr>
          <p:nvPr/>
        </p:nvCxnSpPr>
        <p:spPr bwMode="auto">
          <a:xfrm>
            <a:off x="5788178" y="5427077"/>
            <a:ext cx="336691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5"/>
          <p:cNvSpPr>
            <a:spLocks noChangeArrowheads="1"/>
          </p:cNvSpPr>
          <p:nvPr/>
        </p:nvSpPr>
        <p:spPr bwMode="auto">
          <a:xfrm>
            <a:off x="7727316" y="4690501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5"/>
          <p:cNvSpPr>
            <a:spLocks noChangeArrowheads="1"/>
          </p:cNvSpPr>
          <p:nvPr/>
        </p:nvSpPr>
        <p:spPr bwMode="auto">
          <a:xfrm>
            <a:off x="6964743" y="4403685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5"/>
          <p:cNvSpPr>
            <a:spLocks noChangeArrowheads="1"/>
          </p:cNvSpPr>
          <p:nvPr/>
        </p:nvSpPr>
        <p:spPr bwMode="auto">
          <a:xfrm>
            <a:off x="7276727" y="5219174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7763168" y="4505093"/>
            <a:ext cx="0" cy="15500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7738467" y="4331330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cxnSp>
        <p:nvCxnSpPr>
          <p:cNvPr id="70" name="Straight Connector 69"/>
          <p:cNvCxnSpPr/>
          <p:nvPr/>
        </p:nvCxnSpPr>
        <p:spPr bwMode="auto">
          <a:xfrm flipV="1">
            <a:off x="6436561" y="5248570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6365142" y="493056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2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7312579" y="5248569"/>
            <a:ext cx="2621" cy="817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7278363" y="5892283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4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7012588" y="4337824"/>
            <a:ext cx="0" cy="910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6654986" y="4288193"/>
            <a:ext cx="31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3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111691" y="4624039"/>
            <a:ext cx="1847850" cy="1181100"/>
          </a:xfrm>
          <a:prstGeom prst="rect">
            <a:avLst/>
          </a:prstGeom>
          <a:solidFill>
            <a:schemeClr val="accent1">
              <a:lumMod val="50000"/>
              <a:alpha val="18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79" name="Oval 5"/>
          <p:cNvSpPr>
            <a:spLocks noChangeArrowheads="1"/>
          </p:cNvSpPr>
          <p:nvPr/>
        </p:nvSpPr>
        <p:spPr bwMode="auto">
          <a:xfrm>
            <a:off x="8225403" y="5523126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5"/>
          <p:cNvSpPr>
            <a:spLocks noChangeArrowheads="1"/>
          </p:cNvSpPr>
          <p:nvPr/>
        </p:nvSpPr>
        <p:spPr bwMode="auto">
          <a:xfrm>
            <a:off x="8697472" y="601749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7114478" y="4103649"/>
            <a:ext cx="11151" cy="2274849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7759838" y="5557088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Oval 5"/>
          <p:cNvSpPr>
            <a:spLocks noChangeArrowheads="1"/>
          </p:cNvSpPr>
          <p:nvPr/>
        </p:nvSpPr>
        <p:spPr bwMode="auto">
          <a:xfrm>
            <a:off x="8459587" y="502133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34"/>
          <p:cNvSpPr>
            <a:spLocks noChangeAspect="1" noChangeArrowheads="1"/>
          </p:cNvSpPr>
          <p:nvPr/>
        </p:nvSpPr>
        <p:spPr bwMode="auto">
          <a:xfrm>
            <a:off x="5146594" y="4503231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89" name="Oval 34"/>
          <p:cNvSpPr>
            <a:spLocks noChangeAspect="1" noChangeArrowheads="1"/>
          </p:cNvSpPr>
          <p:nvPr/>
        </p:nvSpPr>
        <p:spPr bwMode="auto">
          <a:xfrm>
            <a:off x="4440350" y="514628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0" name="Oval 34"/>
          <p:cNvSpPr>
            <a:spLocks noChangeAspect="1" noChangeArrowheads="1"/>
          </p:cNvSpPr>
          <p:nvPr/>
        </p:nvSpPr>
        <p:spPr bwMode="auto">
          <a:xfrm>
            <a:off x="4102097" y="5867396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1" name="Oval 34"/>
          <p:cNvSpPr>
            <a:spLocks noChangeAspect="1" noChangeArrowheads="1"/>
          </p:cNvSpPr>
          <p:nvPr/>
        </p:nvSpPr>
        <p:spPr bwMode="auto">
          <a:xfrm>
            <a:off x="4711697" y="5852528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5472431" y="4733349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40" name="TextBox 39"/>
          <p:cNvSpPr txBox="1"/>
          <p:nvPr/>
        </p:nvSpPr>
        <p:spPr>
          <a:xfrm>
            <a:off x="4080510" y="5508436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41" name="TextBox 40"/>
          <p:cNvSpPr txBox="1"/>
          <p:nvPr/>
        </p:nvSpPr>
        <p:spPr>
          <a:xfrm>
            <a:off x="4675885" y="5498867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5332965" y="5486109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5944501" y="5495678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64641" y="4720590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7799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77838" y="1275080"/>
            <a:ext cx="8379217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800" b="1" dirty="0" smtClean="0"/>
              <a:t>Range trees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chemeClr val="accent2"/>
                </a:solidFill>
              </a:rPr>
              <a:t>Query time: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A87"/>
                </a:solidFill>
              </a:rPr>
              <a:t>O(</a:t>
            </a:r>
            <a:r>
              <a:rPr lang="en-US" i="1" dirty="0" smtClean="0">
                <a:solidFill>
                  <a:srgbClr val="008A87"/>
                </a:solidFill>
              </a:rPr>
              <a:t>k</a:t>
            </a:r>
            <a:r>
              <a:rPr lang="en-US" dirty="0" smtClean="0">
                <a:solidFill>
                  <a:srgbClr val="008A87"/>
                </a:solidFill>
              </a:rPr>
              <a:t> + log</a:t>
            </a:r>
            <a:r>
              <a:rPr lang="en-US" i="1" baseline="30000" dirty="0" smtClean="0">
                <a:solidFill>
                  <a:srgbClr val="008A87"/>
                </a:solidFill>
              </a:rPr>
              <a:t>d-1</a:t>
            </a:r>
            <a:r>
              <a:rPr lang="en-US" dirty="0" smtClean="0">
                <a:solidFill>
                  <a:srgbClr val="008A87"/>
                </a:solidFill>
              </a:rPr>
              <a:t> </a:t>
            </a:r>
            <a:r>
              <a:rPr lang="en-US" i="1" dirty="0" smtClean="0">
                <a:solidFill>
                  <a:srgbClr val="008A87"/>
                </a:solidFill>
              </a:rPr>
              <a:t>n</a:t>
            </a:r>
            <a:r>
              <a:rPr lang="en-US" dirty="0" smtClean="0">
                <a:solidFill>
                  <a:srgbClr val="008A87"/>
                </a:solidFill>
              </a:rPr>
              <a:t>)</a:t>
            </a:r>
            <a:r>
              <a:rPr lang="en-US" dirty="0" smtClean="0"/>
              <a:t> to report </a:t>
            </a:r>
            <a:r>
              <a:rPr lang="en-US" i="1" dirty="0" smtClean="0">
                <a:solidFill>
                  <a:srgbClr val="008A87"/>
                </a:solidFill>
              </a:rPr>
              <a:t>k</a:t>
            </a:r>
            <a:r>
              <a:rPr lang="en-US" dirty="0" smtClean="0"/>
              <a:t> points</a:t>
            </a:r>
          </a:p>
          <a:p>
            <a:pPr>
              <a:lnSpc>
                <a:spcPct val="90000"/>
              </a:lnSpc>
            </a:pPr>
            <a:r>
              <a:rPr lang="en-US" dirty="0"/>
              <a:t>			</a:t>
            </a:r>
            <a:r>
              <a:rPr lang="en-US" sz="2200" dirty="0" smtClean="0"/>
              <a:t>(uses </a:t>
            </a:r>
            <a:r>
              <a:rPr lang="en-US" sz="2200" dirty="0"/>
              <a:t>fractional cascading in the 	last </a:t>
            </a:r>
            <a:r>
              <a:rPr lang="en-US" sz="2200" dirty="0" smtClean="0"/>
              <a:t>dimension)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Space: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Preprocessing time: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sz="3600" dirty="0">
              <a:solidFill>
                <a:srgbClr val="008A87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024" y="152400"/>
            <a:ext cx="8768576" cy="1143000"/>
          </a:xfrm>
        </p:spPr>
        <p:txBody>
          <a:bodyPr/>
          <a:lstStyle/>
          <a:p>
            <a:r>
              <a:rPr lang="en-US" sz="3800" dirty="0" smtClean="0"/>
              <a:t>Summary Orthogonal Range Searching</a:t>
            </a:r>
            <a:endParaRPr lang="en-US" sz="3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3800" b="1" dirty="0" smtClean="0"/>
                  <a:t>KD-trees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b="1" dirty="0" smtClean="0">
                    <a:solidFill>
                      <a:schemeClr val="accent2"/>
                    </a:solidFill>
                  </a:rPr>
                  <a:t>Query time: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sup>
                    </m:sSup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𝑘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8380"/>
                    </a:solidFill>
                  </a:rPr>
                  <a:t> </a:t>
                </a:r>
                <a:r>
                  <a:rPr lang="en-US" dirty="0" smtClean="0"/>
                  <a:t>to report </a:t>
                </a:r>
                <a:r>
                  <a:rPr lang="en-US" i="1" dirty="0" smtClean="0">
                    <a:solidFill>
                      <a:srgbClr val="008A87"/>
                    </a:solidFill>
                  </a:rPr>
                  <a:t>k</a:t>
                </a:r>
                <a:r>
                  <a:rPr lang="en-US" dirty="0" smtClean="0"/>
                  <a:t> points</a:t>
                </a:r>
                <a:endParaRPr lang="en-US" sz="2200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Space:</a:t>
                </a:r>
                <a:r>
                  <a:rPr lang="en-US" dirty="0"/>
                  <a:t> </a:t>
                </a:r>
                <a:r>
                  <a:rPr lang="en-US" dirty="0" smtClean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 smtClean="0">
                    <a:solidFill>
                      <a:srgbClr val="008A87"/>
                    </a:solidFill>
                  </a:rPr>
                  <a:t>n</a:t>
                </a:r>
                <a:r>
                  <a:rPr lang="en-US" dirty="0" smtClean="0">
                    <a:solidFill>
                      <a:srgbClr val="008A87"/>
                    </a:solidFill>
                  </a:rPr>
                  <a:t>)</a:t>
                </a: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Preprocessing time: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 </a:t>
                </a:r>
                <a:r>
                  <a:rPr lang="en-US" dirty="0" smtClean="0">
                    <a:solidFill>
                      <a:srgbClr val="008A87"/>
                    </a:solidFill>
                  </a:rPr>
                  <a:t>log 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)</a:t>
                </a:r>
                <a:endParaRPr lang="en-US" sz="3600" dirty="0">
                  <a:solidFill>
                    <a:srgbClr val="008A87"/>
                  </a:solidFill>
                </a:endParaRPr>
              </a:p>
            </p:txBody>
          </p:sp>
        </mc:Choice>
        <mc:Fallback xmlns="">
          <p:sp>
            <p:nvSpPr>
              <p:cNvPr id="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blipFill rotWithShape="1">
                <a:blip r:embed="rId2"/>
                <a:stretch>
                  <a:fillRect l="-2692" t="-7205" r="-1305" b="-83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0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Orthogonal range searching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66936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chemeClr val="accent2"/>
                </a:solidFill>
              </a:rPr>
              <a:t>Input:</a:t>
            </a:r>
            <a:r>
              <a:rPr lang="en-US" sz="3000" dirty="0"/>
              <a:t> A set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of </a:t>
            </a:r>
            <a:r>
              <a:rPr lang="en-US" sz="3000" i="1" dirty="0" smtClean="0">
                <a:solidFill>
                  <a:srgbClr val="008A87"/>
                </a:solidFill>
              </a:rPr>
              <a:t>n</a:t>
            </a:r>
            <a:r>
              <a:rPr lang="en-US" sz="3000" dirty="0" smtClean="0"/>
              <a:t> </a:t>
            </a:r>
            <a:r>
              <a:rPr lang="en-US" sz="3000" dirty="0"/>
              <a:t>points in </a:t>
            </a:r>
            <a:r>
              <a:rPr lang="en-US" sz="3000" i="1" dirty="0">
                <a:solidFill>
                  <a:srgbClr val="008A87"/>
                </a:solidFill>
              </a:rPr>
              <a:t>d</a:t>
            </a:r>
            <a:r>
              <a:rPr lang="en-US" sz="3000" dirty="0"/>
              <a:t> </a:t>
            </a:r>
            <a:r>
              <a:rPr lang="en-US" sz="3000" dirty="0" smtClean="0"/>
              <a:t>dimensions</a:t>
            </a:r>
            <a:endParaRPr lang="en-US" sz="3000" dirty="0"/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2169855"/>
            <a:ext cx="817076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Task:</a:t>
            </a:r>
            <a:r>
              <a:rPr lang="en-US" sz="3000" dirty="0" smtClean="0"/>
              <a:t> Process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 smtClean="0"/>
              <a:t> into a data structure that allows fast orthogonal range queries. Given an axis-aligned </a:t>
            </a:r>
            <a:r>
              <a:rPr lang="en-US" sz="3000" b="1" i="1" dirty="0"/>
              <a:t>box</a:t>
            </a:r>
            <a:r>
              <a:rPr lang="en-US" sz="3000" dirty="0"/>
              <a:t>  (in 2D, a rectangle)</a:t>
            </a:r>
          </a:p>
          <a:p>
            <a:pPr lvl="1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Report on the points inside the box: 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Are there any points?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How many are there?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List the points.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972300" y="53721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74676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8486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3820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70104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8001000" y="5334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610600" y="5257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458200" y="5867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467600" y="5486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239000" y="5791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8229600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610600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629400" y="5562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V="1">
            <a:off x="6934200" y="5867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4876800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39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Orthogonal range searching: KD-trees</a:t>
            </a:r>
            <a:endParaRPr lang="en-US" dirty="0"/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419100" y="1461075"/>
            <a:ext cx="66936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dirty="0" smtClean="0"/>
              <a:t>Let us start in 2D:</a:t>
            </a:r>
          </a:p>
          <a:p>
            <a:r>
              <a:rPr lang="en-US" sz="3000" b="1" dirty="0" smtClean="0">
                <a:solidFill>
                  <a:schemeClr val="accent2"/>
                </a:solidFill>
              </a:rPr>
              <a:t>Input:</a:t>
            </a:r>
            <a:r>
              <a:rPr lang="en-US" sz="3000" dirty="0" smtClean="0"/>
              <a:t> A set </a:t>
            </a:r>
            <a:r>
              <a:rPr lang="en-US" sz="3000" i="1" dirty="0" smtClean="0">
                <a:solidFill>
                  <a:srgbClr val="008380"/>
                </a:solidFill>
              </a:rPr>
              <a:t>P</a:t>
            </a:r>
            <a:r>
              <a:rPr lang="en-US" sz="3000" dirty="0" smtClean="0"/>
              <a:t> of </a:t>
            </a:r>
            <a:r>
              <a:rPr lang="en-US" sz="3000" i="1" dirty="0" smtClean="0">
                <a:solidFill>
                  <a:srgbClr val="008A87"/>
                </a:solidFill>
              </a:rPr>
              <a:t>n</a:t>
            </a:r>
            <a:r>
              <a:rPr lang="en-US" sz="3000" dirty="0" smtClean="0"/>
              <a:t> points in </a:t>
            </a:r>
            <a:r>
              <a:rPr lang="en-US" sz="3000" dirty="0">
                <a:solidFill>
                  <a:srgbClr val="008A87"/>
                </a:solidFill>
              </a:rPr>
              <a:t>2</a:t>
            </a:r>
            <a:r>
              <a:rPr lang="en-US" sz="3000" dirty="0" smtClean="0"/>
              <a:t> dimensions</a:t>
            </a:r>
            <a:endParaRPr lang="en-US" sz="3000" dirty="0"/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419100" y="2557343"/>
            <a:ext cx="75057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accent2"/>
                </a:solidFill>
              </a:rPr>
              <a:t>Task:</a:t>
            </a:r>
            <a:r>
              <a:rPr lang="en-US" sz="3000" dirty="0"/>
              <a:t> Process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into a data structure that allows fast </a:t>
            </a:r>
            <a:r>
              <a:rPr lang="en-US" sz="3000" dirty="0" smtClean="0"/>
              <a:t>2D orthogonal </a:t>
            </a:r>
            <a:r>
              <a:rPr lang="en-US" sz="3000" dirty="0"/>
              <a:t>range </a:t>
            </a:r>
            <a:r>
              <a:rPr lang="en-US" sz="3000" dirty="0" smtClean="0"/>
              <a:t>queries:</a:t>
            </a:r>
            <a:br>
              <a:rPr lang="en-US" sz="3000" dirty="0" smtClean="0"/>
            </a:br>
            <a:r>
              <a:rPr lang="en-US" sz="3000" dirty="0" smtClean="0"/>
              <a:t>Report all points in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 smtClean="0"/>
              <a:t> that lie in the query rectangle </a:t>
            </a:r>
            <a:r>
              <a:rPr lang="en-US" sz="3000" dirty="0" smtClean="0">
                <a:solidFill>
                  <a:srgbClr val="008380"/>
                </a:solidFill>
              </a:rPr>
              <a:t>[</a:t>
            </a:r>
            <a:r>
              <a:rPr lang="en-US" sz="3000" i="1" dirty="0" err="1" smtClean="0">
                <a:solidFill>
                  <a:srgbClr val="008380"/>
                </a:solidFill>
              </a:rPr>
              <a:t>x,x</a:t>
            </a:r>
            <a:r>
              <a:rPr lang="en-US" sz="3000" i="1" dirty="0" smtClean="0">
                <a:solidFill>
                  <a:srgbClr val="008380"/>
                </a:solidFill>
              </a:rPr>
              <a:t>’</a:t>
            </a:r>
            <a:r>
              <a:rPr lang="en-US" sz="3000" dirty="0" smtClean="0">
                <a:solidFill>
                  <a:srgbClr val="008380"/>
                </a:solidFill>
              </a:rPr>
              <a:t>] </a:t>
            </a:r>
            <a:r>
              <a:rPr lang="en-US" sz="3000" dirty="0" smtClean="0">
                <a:solidFill>
                  <a:srgbClr val="008380"/>
                </a:solidFill>
                <a:sym typeface="Symbol"/>
              </a:rPr>
              <a:t></a:t>
            </a:r>
            <a:r>
              <a:rPr lang="en-US" sz="3000" dirty="0" smtClean="0">
                <a:solidFill>
                  <a:srgbClr val="008380"/>
                </a:solidFill>
              </a:rPr>
              <a:t> [</a:t>
            </a:r>
            <a:r>
              <a:rPr lang="en-US" sz="3000" i="1" dirty="0" err="1" smtClean="0">
                <a:solidFill>
                  <a:srgbClr val="008380"/>
                </a:solidFill>
              </a:rPr>
              <a:t>y,y</a:t>
            </a:r>
            <a:r>
              <a:rPr lang="en-US" sz="3000" i="1" dirty="0" smtClean="0">
                <a:solidFill>
                  <a:srgbClr val="008380"/>
                </a:solidFill>
              </a:rPr>
              <a:t>’</a:t>
            </a:r>
            <a:r>
              <a:rPr lang="en-US" sz="3000" dirty="0" smtClean="0">
                <a:solidFill>
                  <a:srgbClr val="008380"/>
                </a:solidFill>
              </a:rPr>
              <a:t>]</a:t>
            </a:r>
            <a:endParaRPr lang="en-US" sz="3000" dirty="0">
              <a:solidFill>
                <a:srgbClr val="008380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29400" y="4200525"/>
            <a:ext cx="2133600" cy="1971675"/>
            <a:chOff x="4176" y="2646"/>
            <a:chExt cx="1344" cy="1242"/>
          </a:xfrm>
        </p:grpSpPr>
        <p:sp>
          <p:nvSpPr>
            <p:cNvPr id="445447" name="Oval 7"/>
            <p:cNvSpPr>
              <a:spLocks noChangeArrowheads="1"/>
            </p:cNvSpPr>
            <p:nvPr/>
          </p:nvSpPr>
          <p:spPr bwMode="auto">
            <a:xfrm>
              <a:off x="4392" y="33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8" name="Oval 8"/>
            <p:cNvSpPr>
              <a:spLocks noChangeArrowheads="1"/>
            </p:cNvSpPr>
            <p:nvPr/>
          </p:nvSpPr>
          <p:spPr bwMode="auto">
            <a:xfrm>
              <a:off x="4704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9" name="Oval 9"/>
            <p:cNvSpPr>
              <a:spLocks noChangeArrowheads="1"/>
            </p:cNvSpPr>
            <p:nvPr/>
          </p:nvSpPr>
          <p:spPr bwMode="auto">
            <a:xfrm>
              <a:off x="4944" y="321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0" name="Oval 10"/>
            <p:cNvSpPr>
              <a:spLocks noChangeArrowheads="1"/>
            </p:cNvSpPr>
            <p:nvPr/>
          </p:nvSpPr>
          <p:spPr bwMode="auto">
            <a:xfrm>
              <a:off x="5280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1" name="Oval 11"/>
            <p:cNvSpPr>
              <a:spLocks noChangeArrowheads="1"/>
            </p:cNvSpPr>
            <p:nvPr/>
          </p:nvSpPr>
          <p:spPr bwMode="auto">
            <a:xfrm>
              <a:off x="4416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5040" y="336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5424" y="331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5328" y="369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4704" y="345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4560" y="36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5184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5424" y="27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9" name="Line 19"/>
            <p:cNvSpPr>
              <a:spLocks noChangeShapeType="1"/>
            </p:cNvSpPr>
            <p:nvPr/>
          </p:nvSpPr>
          <p:spPr bwMode="auto">
            <a:xfrm flipV="1">
              <a:off x="4176" y="2646"/>
              <a:ext cx="0" cy="12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60" name="Line 20"/>
            <p:cNvSpPr>
              <a:spLocks noChangeShapeType="1"/>
            </p:cNvSpPr>
            <p:nvPr/>
          </p:nvSpPr>
          <p:spPr bwMode="auto">
            <a:xfrm rot="5400000" flipV="1">
              <a:off x="4848" y="321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072"/>
              <a:ext cx="672" cy="480"/>
              <a:chOff x="4416" y="3168"/>
              <a:chExt cx="672" cy="480"/>
            </a:xfrm>
          </p:grpSpPr>
          <p:sp>
            <p:nvSpPr>
              <p:cNvPr id="445462" name="Rectangle 22"/>
              <p:cNvSpPr>
                <a:spLocks noChangeArrowheads="1"/>
              </p:cNvSpPr>
              <p:nvPr/>
            </p:nvSpPr>
            <p:spPr bwMode="auto">
              <a:xfrm>
                <a:off x="4416" y="3168"/>
                <a:ext cx="672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288"/>
                <a:chOff x="4560" y="3312"/>
                <a:chExt cx="384" cy="288"/>
              </a:xfrm>
            </p:grpSpPr>
            <p:sp>
              <p:nvSpPr>
                <p:cNvPr id="445464" name="Oval 24"/>
                <p:cNvSpPr>
                  <a:spLocks noChangeArrowheads="1"/>
                </p:cNvSpPr>
                <p:nvPr/>
              </p:nvSpPr>
              <p:spPr bwMode="auto">
                <a:xfrm>
                  <a:off x="4800" y="331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5" name="Oval 25"/>
                <p:cNvSpPr>
                  <a:spLocks noChangeArrowheads="1"/>
                </p:cNvSpPr>
                <p:nvPr/>
              </p:nvSpPr>
              <p:spPr bwMode="auto">
                <a:xfrm>
                  <a:off x="4896" y="3456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6" name="Oval 26"/>
                <p:cNvSpPr>
                  <a:spLocks noChangeArrowheads="1"/>
                </p:cNvSpPr>
                <p:nvPr/>
              </p:nvSpPr>
              <p:spPr bwMode="auto">
                <a:xfrm>
                  <a:off x="4560" y="355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" name="Rectangle 4"/>
          <p:cNvSpPr/>
          <p:nvPr/>
        </p:nvSpPr>
        <p:spPr>
          <a:xfrm>
            <a:off x="7100192" y="6194138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8380"/>
                </a:solidFill>
              </a:rPr>
              <a:t>x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239000" y="5429250"/>
            <a:ext cx="0" cy="7429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8305800" y="5438775"/>
            <a:ext cx="0" cy="7429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8128892" y="6172200"/>
            <a:ext cx="420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008380"/>
                </a:solidFill>
              </a:rPr>
              <a:t>x'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6629400" y="5638800"/>
            <a:ext cx="9165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6637831" y="4876800"/>
            <a:ext cx="9165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6194223" y="5327363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008380"/>
                </a:solidFill>
              </a:rPr>
              <a:t>y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6213273" y="4539675"/>
            <a:ext cx="420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008380"/>
                </a:solidFill>
              </a:rPr>
              <a:t>y'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KD trees</a:t>
            </a:r>
            <a:endParaRPr lang="en-US" dirty="0"/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84601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Idea:</a:t>
            </a:r>
            <a:r>
              <a:rPr lang="en-US" sz="2800" dirty="0" smtClean="0"/>
              <a:t> Recursively split </a:t>
            </a:r>
            <a:r>
              <a:rPr lang="en-US" sz="2800" i="1" dirty="0" smtClean="0">
                <a:solidFill>
                  <a:srgbClr val="008380"/>
                </a:solidFill>
              </a:rPr>
              <a:t>P</a:t>
            </a:r>
            <a:r>
              <a:rPr lang="en-US" sz="2800" dirty="0" smtClean="0"/>
              <a:t> into two sets of the same size, alternatingly along a vertical or horizontal line through the median in </a:t>
            </a:r>
            <a:r>
              <a:rPr lang="en-US" sz="2800" i="1" dirty="0" smtClean="0">
                <a:solidFill>
                  <a:srgbClr val="008380"/>
                </a:solidFill>
              </a:rPr>
              <a:t>x</a:t>
            </a:r>
            <a:r>
              <a:rPr lang="en-US" sz="2800" dirty="0" smtClean="0"/>
              <a:t>- or </a:t>
            </a:r>
            <a:r>
              <a:rPr lang="en-US" sz="2800" i="1" dirty="0" smtClean="0">
                <a:solidFill>
                  <a:srgbClr val="008380"/>
                </a:solidFill>
              </a:rPr>
              <a:t>y</a:t>
            </a:r>
            <a:r>
              <a:rPr lang="en-US" sz="2800" dirty="0" smtClean="0"/>
              <a:t>-coordinates.</a:t>
            </a:r>
            <a:endParaRPr lang="en-US" sz="2800" dirty="0"/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2009279" y="37544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5"/>
          <p:cNvSpPr>
            <a:spLocks noChangeArrowheads="1"/>
          </p:cNvSpPr>
          <p:nvPr/>
        </p:nvSpPr>
        <p:spPr bwMode="auto">
          <a:xfrm>
            <a:off x="1198892" y="34496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2656979" y="34877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5"/>
          <p:cNvSpPr>
            <a:spLocks noChangeArrowheads="1"/>
          </p:cNvSpPr>
          <p:nvPr/>
        </p:nvSpPr>
        <p:spPr bwMode="auto">
          <a:xfrm>
            <a:off x="1737483" y="5014227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1530438" y="4316235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1198892" y="46688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2815475" y="4075673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2324138" y="451770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3266579" y="470698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2981982" y="5372977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047379" y="3129039"/>
            <a:ext cx="0" cy="26476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009279" y="2957966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1669121" y="348016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7226" y="332575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14078" y="4193798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637593" y="4347474"/>
            <a:ext cx="1409786" cy="68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322092" y="446875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6538" y="411618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2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 flipV="1">
            <a:off x="2038802" y="4552950"/>
            <a:ext cx="1809298" cy="28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431509" y="419238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cxnSp>
        <p:nvCxnSpPr>
          <p:cNvPr id="41" name="Straight Connector 40"/>
          <p:cNvCxnSpPr>
            <a:endCxn id="42" idx="1"/>
          </p:cNvCxnSpPr>
          <p:nvPr/>
        </p:nvCxnSpPr>
        <p:spPr bwMode="auto">
          <a:xfrm flipH="1">
            <a:off x="1555877" y="4347473"/>
            <a:ext cx="12661" cy="1429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555877" y="5576669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4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1249737" y="3013980"/>
            <a:ext cx="0" cy="13334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237076" y="290027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3020082" y="4555808"/>
            <a:ext cx="0" cy="12048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695079" y="557426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3046887" y="521102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2343731" y="344744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9</a:t>
            </a:r>
            <a:endParaRPr lang="en-US" sz="2000" baseline="-25000" dirty="0"/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683754" y="3152990"/>
            <a:ext cx="0" cy="14129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691882" y="297641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7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840422" y="388413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10</a:t>
            </a:r>
            <a:endParaRPr lang="en-US" sz="2000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3277478" y="463911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8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637593" y="4713143"/>
            <a:ext cx="93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27961" y="4506859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8</a:t>
            </a:r>
            <a:endParaRPr lang="en-US" sz="2000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944620" y="4587751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649513" y="497286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3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2047379" y="5411077"/>
            <a:ext cx="98466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2131621" y="503141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9</a:t>
            </a:r>
          </a:p>
        </p:txBody>
      </p:sp>
      <p:sp>
        <p:nvSpPr>
          <p:cNvPr id="73" name="Oval 34"/>
          <p:cNvSpPr>
            <a:spLocks noChangeAspect="1" noChangeArrowheads="1"/>
          </p:cNvSpPr>
          <p:nvPr/>
        </p:nvSpPr>
        <p:spPr bwMode="auto">
          <a:xfrm>
            <a:off x="6738316" y="257445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74" name="Oval 34"/>
          <p:cNvSpPr>
            <a:spLocks noChangeAspect="1" noChangeArrowheads="1"/>
          </p:cNvSpPr>
          <p:nvPr/>
        </p:nvSpPr>
        <p:spPr bwMode="auto">
          <a:xfrm>
            <a:off x="5584170" y="3211567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2</a:t>
            </a:r>
          </a:p>
        </p:txBody>
      </p:sp>
      <p:sp>
        <p:nvSpPr>
          <p:cNvPr id="75" name="Oval 34"/>
          <p:cNvSpPr>
            <a:spLocks noChangeAspect="1" noChangeArrowheads="1"/>
          </p:cNvSpPr>
          <p:nvPr/>
        </p:nvSpPr>
        <p:spPr bwMode="auto">
          <a:xfrm>
            <a:off x="7740358" y="3211567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3</a:t>
            </a:r>
          </a:p>
        </p:txBody>
      </p:sp>
      <p:sp>
        <p:nvSpPr>
          <p:cNvPr id="76" name="Oval 34"/>
          <p:cNvSpPr>
            <a:spLocks noChangeAspect="1" noChangeArrowheads="1"/>
          </p:cNvSpPr>
          <p:nvPr/>
        </p:nvSpPr>
        <p:spPr bwMode="auto">
          <a:xfrm>
            <a:off x="7188776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77" name="Oval 34"/>
          <p:cNvSpPr>
            <a:spLocks noChangeAspect="1" noChangeArrowheads="1"/>
          </p:cNvSpPr>
          <p:nvPr/>
        </p:nvSpPr>
        <p:spPr bwMode="auto">
          <a:xfrm>
            <a:off x="8370598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7</a:t>
            </a:r>
            <a:endParaRPr lang="en-US" sz="1600" baseline="-25000" dirty="0"/>
          </a:p>
        </p:txBody>
      </p:sp>
      <p:sp>
        <p:nvSpPr>
          <p:cNvPr id="78" name="Oval 34"/>
          <p:cNvSpPr>
            <a:spLocks noChangeAspect="1" noChangeArrowheads="1"/>
          </p:cNvSpPr>
          <p:nvPr/>
        </p:nvSpPr>
        <p:spPr bwMode="auto">
          <a:xfrm>
            <a:off x="5017245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4</a:t>
            </a:r>
            <a:endParaRPr lang="en-US" sz="1600" baseline="-25000" dirty="0"/>
          </a:p>
        </p:txBody>
      </p:sp>
      <p:sp>
        <p:nvSpPr>
          <p:cNvPr id="79" name="Oval 34"/>
          <p:cNvSpPr>
            <a:spLocks noChangeAspect="1" noChangeArrowheads="1"/>
          </p:cNvSpPr>
          <p:nvPr/>
        </p:nvSpPr>
        <p:spPr bwMode="auto">
          <a:xfrm>
            <a:off x="6104590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5</a:t>
            </a:r>
            <a:endParaRPr lang="en-US" sz="1600" baseline="-25000" dirty="0"/>
          </a:p>
        </p:txBody>
      </p:sp>
      <p:sp>
        <p:nvSpPr>
          <p:cNvPr id="80" name="Oval 34"/>
          <p:cNvSpPr>
            <a:spLocks noChangeAspect="1" noChangeArrowheads="1"/>
          </p:cNvSpPr>
          <p:nvPr/>
        </p:nvSpPr>
        <p:spPr bwMode="auto">
          <a:xfrm>
            <a:off x="6898451" y="4617016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9</a:t>
            </a:r>
          </a:p>
        </p:txBody>
      </p:sp>
      <p:sp>
        <p:nvSpPr>
          <p:cNvPr id="81" name="Oval 34"/>
          <p:cNvSpPr>
            <a:spLocks noChangeAspect="1" noChangeArrowheads="1"/>
          </p:cNvSpPr>
          <p:nvPr/>
        </p:nvSpPr>
        <p:spPr bwMode="auto">
          <a:xfrm>
            <a:off x="4599454" y="4576053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8</a:t>
            </a:r>
          </a:p>
        </p:txBody>
      </p:sp>
      <p:sp>
        <p:nvSpPr>
          <p:cNvPr id="51" name="Rectangle 50"/>
          <p:cNvSpPr>
            <a:spLocks noChangeAspect="1"/>
          </p:cNvSpPr>
          <p:nvPr/>
        </p:nvSpPr>
        <p:spPr bwMode="auto">
          <a:xfrm>
            <a:off x="4319309" y="5128079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/>
              <a:t>1</a:t>
            </a: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4899282" y="514312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5310262" y="4607929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3</a:t>
            </a:r>
            <a:endParaRPr lang="en-US" sz="1600" baseline="-25000" dirty="0"/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5768814" y="4608134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4</a:t>
            </a:r>
            <a:endParaRPr lang="en-US" sz="1600" baseline="-25000" dirty="0"/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6352487" y="4630982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5</a:t>
            </a:r>
            <a:endParaRPr lang="en-US" sz="1600" baseline="-25000" dirty="0"/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6585089" y="512170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7165062" y="5136757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/>
              <a:t>7</a:t>
            </a: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7591782" y="4639112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8</a:t>
            </a:r>
            <a:endParaRPr lang="en-US" sz="1600" baseline="-25000" dirty="0"/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8093474" y="467306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/>
              <a:t>9</a:t>
            </a: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8673447" y="4688117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10</a:t>
            </a:r>
            <a:endParaRPr lang="en-US" sz="1600" baseline="-25000" dirty="0"/>
          </a:p>
        </p:txBody>
      </p:sp>
      <p:cxnSp>
        <p:nvCxnSpPr>
          <p:cNvPr id="62" name="Straight Connector 61"/>
          <p:cNvCxnSpPr>
            <a:stCxn id="73" idx="4"/>
            <a:endCxn id="74" idx="0"/>
          </p:cNvCxnSpPr>
          <p:nvPr/>
        </p:nvCxnSpPr>
        <p:spPr bwMode="auto">
          <a:xfrm flipH="1">
            <a:off x="5730679" y="2867471"/>
            <a:ext cx="1154146" cy="34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73" idx="4"/>
            <a:endCxn id="75" idx="0"/>
          </p:cNvCxnSpPr>
          <p:nvPr/>
        </p:nvCxnSpPr>
        <p:spPr bwMode="auto">
          <a:xfrm>
            <a:off x="6884825" y="2867471"/>
            <a:ext cx="1002042" cy="34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74" idx="4"/>
            <a:endCxn id="78" idx="0"/>
          </p:cNvCxnSpPr>
          <p:nvPr/>
        </p:nvCxnSpPr>
        <p:spPr bwMode="auto">
          <a:xfrm flipH="1">
            <a:off x="5163754" y="3504584"/>
            <a:ext cx="566925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>
            <a:stCxn id="79" idx="0"/>
            <a:endCxn id="74" idx="4"/>
          </p:cNvCxnSpPr>
          <p:nvPr/>
        </p:nvCxnSpPr>
        <p:spPr bwMode="auto">
          <a:xfrm flipH="1" flipV="1">
            <a:off x="5730679" y="3504584"/>
            <a:ext cx="520420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75" idx="4"/>
            <a:endCxn id="76" idx="0"/>
          </p:cNvCxnSpPr>
          <p:nvPr/>
        </p:nvCxnSpPr>
        <p:spPr bwMode="auto">
          <a:xfrm flipH="1">
            <a:off x="7335285" y="3504584"/>
            <a:ext cx="551582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75" idx="4"/>
            <a:endCxn id="77" idx="0"/>
          </p:cNvCxnSpPr>
          <p:nvPr/>
        </p:nvCxnSpPr>
        <p:spPr bwMode="auto">
          <a:xfrm>
            <a:off x="7886867" y="3504584"/>
            <a:ext cx="630240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81" idx="0"/>
            <a:endCxn id="78" idx="4"/>
          </p:cNvCxnSpPr>
          <p:nvPr/>
        </p:nvCxnSpPr>
        <p:spPr bwMode="auto">
          <a:xfrm flipV="1">
            <a:off x="4745963" y="4222181"/>
            <a:ext cx="417791" cy="3538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86" idx="0"/>
            <a:endCxn id="78" idx="4"/>
          </p:cNvCxnSpPr>
          <p:nvPr/>
        </p:nvCxnSpPr>
        <p:spPr bwMode="auto">
          <a:xfrm flipH="1" flipV="1">
            <a:off x="5163754" y="4222181"/>
            <a:ext cx="283668" cy="3857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87" idx="0"/>
            <a:endCxn id="79" idx="3"/>
          </p:cNvCxnSpPr>
          <p:nvPr/>
        </p:nvCxnSpPr>
        <p:spPr bwMode="auto">
          <a:xfrm flipV="1">
            <a:off x="5905974" y="4179270"/>
            <a:ext cx="241527" cy="428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88" idx="0"/>
            <a:endCxn id="79" idx="4"/>
          </p:cNvCxnSpPr>
          <p:nvPr/>
        </p:nvCxnSpPr>
        <p:spPr bwMode="auto">
          <a:xfrm flipH="1" flipV="1">
            <a:off x="6251099" y="4222181"/>
            <a:ext cx="238548" cy="4088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51" idx="0"/>
            <a:endCxn id="81" idx="4"/>
          </p:cNvCxnSpPr>
          <p:nvPr/>
        </p:nvCxnSpPr>
        <p:spPr bwMode="auto">
          <a:xfrm flipV="1">
            <a:off x="4456469" y="4869070"/>
            <a:ext cx="289494" cy="2590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81" idx="4"/>
            <a:endCxn id="85" idx="0"/>
          </p:cNvCxnSpPr>
          <p:nvPr/>
        </p:nvCxnSpPr>
        <p:spPr bwMode="auto">
          <a:xfrm>
            <a:off x="4745963" y="4869070"/>
            <a:ext cx="290479" cy="2740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89" idx="0"/>
            <a:endCxn id="80" idx="4"/>
          </p:cNvCxnSpPr>
          <p:nvPr/>
        </p:nvCxnSpPr>
        <p:spPr bwMode="auto">
          <a:xfrm flipV="1">
            <a:off x="6722249" y="4910033"/>
            <a:ext cx="322711" cy="211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90" idx="0"/>
            <a:endCxn id="80" idx="4"/>
          </p:cNvCxnSpPr>
          <p:nvPr/>
        </p:nvCxnSpPr>
        <p:spPr bwMode="auto">
          <a:xfrm flipH="1" flipV="1">
            <a:off x="7044960" y="4910033"/>
            <a:ext cx="257262" cy="2267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>
            <a:stCxn id="80" idx="0"/>
            <a:endCxn id="76" idx="4"/>
          </p:cNvCxnSpPr>
          <p:nvPr/>
        </p:nvCxnSpPr>
        <p:spPr bwMode="auto">
          <a:xfrm flipV="1">
            <a:off x="7044960" y="4222181"/>
            <a:ext cx="290325" cy="3948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91" idx="0"/>
            <a:endCxn id="76" idx="4"/>
          </p:cNvCxnSpPr>
          <p:nvPr/>
        </p:nvCxnSpPr>
        <p:spPr bwMode="auto">
          <a:xfrm flipH="1" flipV="1">
            <a:off x="7335285" y="4222181"/>
            <a:ext cx="393657" cy="4169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92" idx="0"/>
            <a:endCxn id="77" idx="4"/>
          </p:cNvCxnSpPr>
          <p:nvPr/>
        </p:nvCxnSpPr>
        <p:spPr bwMode="auto">
          <a:xfrm flipV="1">
            <a:off x="8230634" y="4222181"/>
            <a:ext cx="286473" cy="4508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93" idx="0"/>
            <a:endCxn id="77" idx="4"/>
          </p:cNvCxnSpPr>
          <p:nvPr/>
        </p:nvCxnSpPr>
        <p:spPr bwMode="auto">
          <a:xfrm flipH="1" flipV="1">
            <a:off x="8517107" y="4222181"/>
            <a:ext cx="293500" cy="4659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857231" y="2944793"/>
            <a:ext cx="1242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</a:t>
            </a:r>
            <a:r>
              <a:rPr lang="en-US" sz="1200" dirty="0"/>
              <a:t>p</a:t>
            </a:r>
            <a:r>
              <a:rPr lang="en-US" sz="1200" baseline="-25000" dirty="0"/>
              <a:t>1</a:t>
            </a:r>
            <a:r>
              <a:rPr lang="en-US" sz="1200" dirty="0" smtClean="0"/>
              <a:t>,</a:t>
            </a:r>
            <a:r>
              <a:rPr lang="en-US" sz="1200" dirty="0"/>
              <a:t>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5</a:t>
            </a:r>
            <a:r>
              <a:rPr lang="en-US" sz="1200" dirty="0" smtClean="0"/>
              <a:t>}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7705119" y="2964736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, p</a:t>
            </a:r>
            <a:r>
              <a:rPr lang="en-US" sz="1200" baseline="-25000" dirty="0"/>
              <a:t>7</a:t>
            </a:r>
            <a:r>
              <a:rPr lang="en-US" sz="1200" dirty="0" smtClean="0"/>
              <a:t>, p</a:t>
            </a:r>
            <a:r>
              <a:rPr lang="en-US" sz="1200" baseline="-25000" dirty="0"/>
              <a:t>8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9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10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2" name="TextBox 151"/>
          <p:cNvSpPr txBox="1"/>
          <p:nvPr/>
        </p:nvSpPr>
        <p:spPr>
          <a:xfrm>
            <a:off x="4393894" y="3698331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</a:t>
            </a:r>
            <a:r>
              <a:rPr lang="en-US" sz="1200" dirty="0"/>
              <a:t>p</a:t>
            </a:r>
            <a:r>
              <a:rPr lang="en-US" sz="1200" baseline="-25000" dirty="0"/>
              <a:t>1</a:t>
            </a:r>
            <a:r>
              <a:rPr lang="en-US" sz="1200" dirty="0" smtClean="0"/>
              <a:t>,</a:t>
            </a:r>
            <a:r>
              <a:rPr lang="en-US" sz="1200" dirty="0"/>
              <a:t>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3" name="TextBox 152"/>
          <p:cNvSpPr txBox="1"/>
          <p:nvPr/>
        </p:nvSpPr>
        <p:spPr>
          <a:xfrm>
            <a:off x="6131184" y="3678437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5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4" name="TextBox 153"/>
          <p:cNvSpPr txBox="1"/>
          <p:nvPr/>
        </p:nvSpPr>
        <p:spPr>
          <a:xfrm>
            <a:off x="6661362" y="3667136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, p</a:t>
            </a:r>
            <a:r>
              <a:rPr lang="en-US" sz="1200" baseline="-25000" dirty="0"/>
              <a:t>7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8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5" name="TextBox 154"/>
          <p:cNvSpPr txBox="1"/>
          <p:nvPr/>
        </p:nvSpPr>
        <p:spPr>
          <a:xfrm>
            <a:off x="8479907" y="36899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9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10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6" name="TextBox 155"/>
          <p:cNvSpPr txBox="1"/>
          <p:nvPr/>
        </p:nvSpPr>
        <p:spPr>
          <a:xfrm>
            <a:off x="4274674" y="4276555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</a:t>
            </a:r>
            <a:r>
              <a:rPr lang="en-US" sz="1200" dirty="0"/>
              <a:t>p</a:t>
            </a:r>
            <a:r>
              <a:rPr lang="en-US" sz="1200" baseline="-25000" dirty="0"/>
              <a:t>1</a:t>
            </a:r>
            <a:r>
              <a:rPr lang="en-US" sz="1200" dirty="0" smtClean="0"/>
              <a:t>,</a:t>
            </a:r>
            <a:r>
              <a:rPr lang="en-US" sz="1200" dirty="0"/>
              <a:t>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94" name="TextBox 93"/>
          <p:cNvSpPr txBox="1"/>
          <p:nvPr/>
        </p:nvSpPr>
        <p:spPr>
          <a:xfrm>
            <a:off x="6575637" y="4267211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7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96" name="TextBox 95"/>
          <p:cNvSpPr txBox="1"/>
          <p:nvPr/>
        </p:nvSpPr>
        <p:spPr>
          <a:xfrm>
            <a:off x="7318245" y="2713476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97" name="TextBox 96"/>
          <p:cNvSpPr txBox="1"/>
          <p:nvPr/>
        </p:nvSpPr>
        <p:spPr>
          <a:xfrm>
            <a:off x="6942494" y="405824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99" name="TextBox 98"/>
          <p:cNvSpPr txBox="1"/>
          <p:nvPr/>
        </p:nvSpPr>
        <p:spPr>
          <a:xfrm>
            <a:off x="5150205" y="3513294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0" name="TextBox 99"/>
          <p:cNvSpPr txBox="1"/>
          <p:nvPr/>
        </p:nvSpPr>
        <p:spPr>
          <a:xfrm>
            <a:off x="6003870" y="3486582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717946" y="4074812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5214713" y="412682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6324316" y="4194421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5680988" y="4215851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320540" y="487139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319031" y="3485300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6683230" y="4820995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880625" y="4932970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8313038" y="349729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7192947" y="4872984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050075" y="2697480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8" name="TextBox 117"/>
          <p:cNvSpPr txBox="1"/>
          <p:nvPr/>
        </p:nvSpPr>
        <p:spPr>
          <a:xfrm>
            <a:off x="8006915" y="4245126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20" name="TextBox 119"/>
          <p:cNvSpPr txBox="1"/>
          <p:nvPr/>
        </p:nvSpPr>
        <p:spPr>
          <a:xfrm>
            <a:off x="7390518" y="4079973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21" name="TextBox 120"/>
          <p:cNvSpPr txBox="1"/>
          <p:nvPr/>
        </p:nvSpPr>
        <p:spPr>
          <a:xfrm>
            <a:off x="8585264" y="4218416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917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8" grpId="0"/>
      <p:bldP spid="40" grpId="0"/>
      <p:bldP spid="42" grpId="0"/>
      <p:bldP spid="45" grpId="0"/>
      <p:bldP spid="49" grpId="0"/>
      <p:bldP spid="54" grpId="0"/>
      <p:bldP spid="58" grpId="0"/>
      <p:bldP spid="66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51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33" grpId="0"/>
      <p:bldP spid="151" grpId="0"/>
      <p:bldP spid="152" grpId="0"/>
      <p:bldP spid="153" grpId="0"/>
      <p:bldP spid="154" grpId="0"/>
      <p:bldP spid="155" grpId="0"/>
      <p:bldP spid="156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BuildKDTree</a:t>
            </a:r>
            <a:endParaRPr lang="en-US" dirty="0"/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87249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Idea:</a:t>
            </a:r>
            <a:r>
              <a:rPr lang="en-US" sz="2200" dirty="0" smtClean="0"/>
              <a:t> Recursively split </a:t>
            </a:r>
            <a:r>
              <a:rPr lang="en-US" sz="2200" i="1" dirty="0" smtClean="0">
                <a:solidFill>
                  <a:srgbClr val="008380"/>
                </a:solidFill>
              </a:rPr>
              <a:t>P</a:t>
            </a:r>
            <a:r>
              <a:rPr lang="en-US" sz="2200" dirty="0" smtClean="0"/>
              <a:t> into two sets of the same size, alternatingly along a vertical or horizontal line through the median in </a:t>
            </a:r>
            <a:r>
              <a:rPr lang="en-US" sz="2200" i="1" dirty="0" smtClean="0">
                <a:solidFill>
                  <a:srgbClr val="008380"/>
                </a:solidFill>
              </a:rPr>
              <a:t>x</a:t>
            </a:r>
            <a:r>
              <a:rPr lang="en-US" sz="2200" dirty="0" smtClean="0"/>
              <a:t>- or </a:t>
            </a:r>
            <a:r>
              <a:rPr lang="en-US" sz="2200" i="1" dirty="0" smtClean="0">
                <a:solidFill>
                  <a:srgbClr val="008380"/>
                </a:solidFill>
              </a:rPr>
              <a:t>y</a:t>
            </a:r>
            <a:r>
              <a:rPr lang="en-US" sz="2200" dirty="0" smtClean="0"/>
              <a:t>-coordinates.</a:t>
            </a:r>
            <a:endParaRPr lang="en-US" sz="2200" dirty="0"/>
          </a:p>
        </p:txBody>
      </p:sp>
      <p:grpSp>
        <p:nvGrpSpPr>
          <p:cNvPr id="5" name="Group 4"/>
          <p:cNvGrpSpPr/>
          <p:nvPr/>
        </p:nvGrpSpPr>
        <p:grpSpPr>
          <a:xfrm>
            <a:off x="28575" y="2124075"/>
            <a:ext cx="5718810" cy="4248531"/>
            <a:chOff x="1725930" y="3008376"/>
            <a:chExt cx="4183380" cy="290703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5930" y="4150614"/>
              <a:ext cx="4114800" cy="1764792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036"/>
            <a:stretch/>
          </p:blipFill>
          <p:spPr>
            <a:xfrm>
              <a:off x="1771650" y="3008376"/>
              <a:ext cx="4137660" cy="1228344"/>
            </a:xfrm>
            <a:prstGeom prst="rect">
              <a:avLst/>
            </a:prstGeom>
          </p:spPr>
        </p:pic>
      </p:grp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6123128" y="2038350"/>
            <a:ext cx="2554782" cy="2273253"/>
            <a:chOff x="327961" y="2900274"/>
            <a:chExt cx="3534195" cy="3144738"/>
          </a:xfrm>
        </p:grpSpPr>
        <p:sp>
          <p:nvSpPr>
            <p:cNvPr id="94" name="Oval 5"/>
            <p:cNvSpPr>
              <a:spLocks noChangeArrowheads="1"/>
            </p:cNvSpPr>
            <p:nvPr/>
          </p:nvSpPr>
          <p:spPr bwMode="auto">
            <a:xfrm>
              <a:off x="2009279" y="37544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1198892" y="34496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2656979" y="34877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5"/>
            <p:cNvSpPr>
              <a:spLocks noChangeArrowheads="1"/>
            </p:cNvSpPr>
            <p:nvPr/>
          </p:nvSpPr>
          <p:spPr bwMode="auto">
            <a:xfrm>
              <a:off x="1737483" y="501422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5"/>
            <p:cNvSpPr>
              <a:spLocks noChangeArrowheads="1"/>
            </p:cNvSpPr>
            <p:nvPr/>
          </p:nvSpPr>
          <p:spPr bwMode="auto">
            <a:xfrm>
              <a:off x="1530438" y="4316235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5"/>
            <p:cNvSpPr>
              <a:spLocks noChangeArrowheads="1"/>
            </p:cNvSpPr>
            <p:nvPr/>
          </p:nvSpPr>
          <p:spPr bwMode="auto">
            <a:xfrm>
              <a:off x="1198892" y="46688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2815475" y="407567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5"/>
            <p:cNvSpPr>
              <a:spLocks noChangeArrowheads="1"/>
            </p:cNvSpPr>
            <p:nvPr/>
          </p:nvSpPr>
          <p:spPr bwMode="auto">
            <a:xfrm>
              <a:off x="2324138" y="451770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5"/>
            <p:cNvSpPr>
              <a:spLocks noChangeArrowheads="1"/>
            </p:cNvSpPr>
            <p:nvPr/>
          </p:nvSpPr>
          <p:spPr bwMode="auto">
            <a:xfrm>
              <a:off x="3266579" y="4706989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5"/>
            <p:cNvSpPr>
              <a:spLocks noChangeArrowheads="1"/>
            </p:cNvSpPr>
            <p:nvPr/>
          </p:nvSpPr>
          <p:spPr bwMode="auto">
            <a:xfrm>
              <a:off x="2981982" y="537297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>
              <a:off x="2047379" y="3129039"/>
              <a:ext cx="0" cy="26476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TextBox 108"/>
            <p:cNvSpPr txBox="1"/>
            <p:nvPr/>
          </p:nvSpPr>
          <p:spPr>
            <a:xfrm>
              <a:off x="2009279" y="2957966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1</a:t>
              </a:r>
              <a:endParaRPr lang="en-US" sz="1600" baseline="-25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669121" y="348016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5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877226" y="3325760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4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514079" y="4193798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cxnSp>
          <p:nvCxnSpPr>
            <p:cNvPr id="115" name="Straight Connector 114"/>
            <p:cNvCxnSpPr/>
            <p:nvPr/>
          </p:nvCxnSpPr>
          <p:spPr bwMode="auto">
            <a:xfrm flipV="1">
              <a:off x="637593" y="4347474"/>
              <a:ext cx="1409786" cy="68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7" name="TextBox 116"/>
            <p:cNvSpPr txBox="1"/>
            <p:nvPr/>
          </p:nvSpPr>
          <p:spPr>
            <a:xfrm>
              <a:off x="2322092" y="446875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36538" y="41161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 flipV="1">
              <a:off x="2038802" y="4552950"/>
              <a:ext cx="1809298" cy="28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1" name="TextBox 120"/>
            <p:cNvSpPr txBox="1"/>
            <p:nvPr/>
          </p:nvSpPr>
          <p:spPr>
            <a:xfrm>
              <a:off x="3431509" y="41923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3</a:t>
              </a:r>
              <a:endParaRPr lang="en-US" sz="1600" baseline="-25000" dirty="0"/>
            </a:p>
          </p:txBody>
        </p:sp>
        <p:cxnSp>
          <p:nvCxnSpPr>
            <p:cNvPr id="123" name="Straight Connector 122"/>
            <p:cNvCxnSpPr>
              <a:endCxn id="124" idx="1"/>
            </p:cNvCxnSpPr>
            <p:nvPr/>
          </p:nvCxnSpPr>
          <p:spPr bwMode="auto">
            <a:xfrm flipH="1">
              <a:off x="1555877" y="4347473"/>
              <a:ext cx="12661" cy="1463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1555877" y="55766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4</a:t>
              </a:r>
            </a:p>
          </p:txBody>
        </p:sp>
        <p:cxnSp>
          <p:nvCxnSpPr>
            <p:cNvPr id="126" name="Straight Connector 125"/>
            <p:cNvCxnSpPr/>
            <p:nvPr/>
          </p:nvCxnSpPr>
          <p:spPr bwMode="auto">
            <a:xfrm>
              <a:off x="1249737" y="3013980"/>
              <a:ext cx="0" cy="13334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TextBox 126"/>
            <p:cNvSpPr txBox="1"/>
            <p:nvPr/>
          </p:nvSpPr>
          <p:spPr>
            <a:xfrm>
              <a:off x="1237076" y="290027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5</a:t>
              </a:r>
              <a:endParaRPr lang="en-US" sz="1600" baseline="-25000" dirty="0"/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3020082" y="4555808"/>
              <a:ext cx="0" cy="1204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0" name="TextBox 129"/>
            <p:cNvSpPr txBox="1"/>
            <p:nvPr/>
          </p:nvSpPr>
          <p:spPr>
            <a:xfrm>
              <a:off x="2695079" y="55742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046887" y="521102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343731" y="344744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9</a:t>
              </a:r>
              <a:endParaRPr lang="en-US" sz="1600" baseline="-25000" dirty="0"/>
            </a:p>
          </p:txBody>
        </p:sp>
        <p:cxnSp>
          <p:nvCxnSpPr>
            <p:cNvPr id="136" name="Straight Connector 135"/>
            <p:cNvCxnSpPr/>
            <p:nvPr/>
          </p:nvCxnSpPr>
          <p:spPr bwMode="auto">
            <a:xfrm>
              <a:off x="2683754" y="3152990"/>
              <a:ext cx="0" cy="1412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7" name="TextBox 136"/>
            <p:cNvSpPr txBox="1"/>
            <p:nvPr/>
          </p:nvSpPr>
          <p:spPr>
            <a:xfrm>
              <a:off x="2691882" y="2976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840423" y="3884134"/>
              <a:ext cx="588090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10</a:t>
              </a:r>
              <a:endParaRPr lang="en-US" sz="1600" baseline="-25000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277478" y="463911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8</a:t>
              </a:r>
            </a:p>
          </p:txBody>
        </p:sp>
        <p:cxnSp>
          <p:nvCxnSpPr>
            <p:cNvPr id="142" name="Straight Connector 141"/>
            <p:cNvCxnSpPr/>
            <p:nvPr/>
          </p:nvCxnSpPr>
          <p:spPr bwMode="auto">
            <a:xfrm>
              <a:off x="637593" y="4713143"/>
              <a:ext cx="93094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327961" y="450685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8</a:t>
              </a:r>
              <a:endParaRPr lang="en-US" sz="1600" baseline="-250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944619" y="4587751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649513" y="4972867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148" name="Straight Connector 147"/>
            <p:cNvCxnSpPr/>
            <p:nvPr/>
          </p:nvCxnSpPr>
          <p:spPr bwMode="auto">
            <a:xfrm>
              <a:off x="2047379" y="5411077"/>
              <a:ext cx="98466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TextBox 148"/>
            <p:cNvSpPr txBox="1"/>
            <p:nvPr/>
          </p:nvSpPr>
          <p:spPr>
            <a:xfrm>
              <a:off x="2131621" y="5031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9</a:t>
              </a:r>
            </a:p>
          </p:txBody>
        </p:sp>
      </p:grpSp>
      <p:grpSp>
        <p:nvGrpSpPr>
          <p:cNvPr id="201" name="Group 200"/>
          <p:cNvGrpSpPr>
            <a:grpSpLocks noChangeAspect="1"/>
          </p:cNvGrpSpPr>
          <p:nvPr/>
        </p:nvGrpSpPr>
        <p:grpSpPr>
          <a:xfrm>
            <a:off x="5410541" y="4181475"/>
            <a:ext cx="3733459" cy="2293248"/>
            <a:chOff x="4319309" y="2574454"/>
            <a:chExt cx="4628458" cy="2842994"/>
          </a:xfrm>
        </p:grpSpPr>
        <p:sp>
          <p:nvSpPr>
            <p:cNvPr id="202" name="Oval 34"/>
            <p:cNvSpPr>
              <a:spLocks noChangeAspect="1" noChangeArrowheads="1"/>
            </p:cNvSpPr>
            <p:nvPr/>
          </p:nvSpPr>
          <p:spPr bwMode="auto">
            <a:xfrm>
              <a:off x="6738316" y="257445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1</a:t>
              </a:r>
              <a:endParaRPr lang="en-US" sz="1400" baseline="-25000" dirty="0"/>
            </a:p>
          </p:txBody>
        </p:sp>
        <p:sp>
          <p:nvSpPr>
            <p:cNvPr id="203" name="Oval 34"/>
            <p:cNvSpPr>
              <a:spLocks noChangeAspect="1" noChangeArrowheads="1"/>
            </p:cNvSpPr>
            <p:nvPr/>
          </p:nvSpPr>
          <p:spPr bwMode="auto">
            <a:xfrm>
              <a:off x="5584170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204" name="Oval 34"/>
            <p:cNvSpPr>
              <a:spLocks noChangeAspect="1" noChangeArrowheads="1"/>
            </p:cNvSpPr>
            <p:nvPr/>
          </p:nvSpPr>
          <p:spPr bwMode="auto">
            <a:xfrm>
              <a:off x="7740358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205" name="Oval 34"/>
            <p:cNvSpPr>
              <a:spLocks noChangeAspect="1" noChangeArrowheads="1"/>
            </p:cNvSpPr>
            <p:nvPr/>
          </p:nvSpPr>
          <p:spPr bwMode="auto">
            <a:xfrm>
              <a:off x="7188776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206" name="Oval 34"/>
            <p:cNvSpPr>
              <a:spLocks noChangeAspect="1" noChangeArrowheads="1"/>
            </p:cNvSpPr>
            <p:nvPr/>
          </p:nvSpPr>
          <p:spPr bwMode="auto">
            <a:xfrm>
              <a:off x="8370598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7</a:t>
              </a:r>
              <a:endParaRPr lang="en-US" sz="1400" baseline="-25000" dirty="0"/>
            </a:p>
          </p:txBody>
        </p:sp>
        <p:sp>
          <p:nvSpPr>
            <p:cNvPr id="207" name="Oval 34"/>
            <p:cNvSpPr>
              <a:spLocks noChangeAspect="1" noChangeArrowheads="1"/>
            </p:cNvSpPr>
            <p:nvPr/>
          </p:nvSpPr>
          <p:spPr bwMode="auto">
            <a:xfrm>
              <a:off x="5017245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08" name="Oval 34"/>
            <p:cNvSpPr>
              <a:spLocks noChangeAspect="1" noChangeArrowheads="1"/>
            </p:cNvSpPr>
            <p:nvPr/>
          </p:nvSpPr>
          <p:spPr bwMode="auto">
            <a:xfrm>
              <a:off x="6104590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09" name="Oval 34"/>
            <p:cNvSpPr>
              <a:spLocks noChangeAspect="1" noChangeArrowheads="1"/>
            </p:cNvSpPr>
            <p:nvPr/>
          </p:nvSpPr>
          <p:spPr bwMode="auto">
            <a:xfrm>
              <a:off x="6898451" y="4617016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10" name="Oval 34"/>
            <p:cNvSpPr>
              <a:spLocks noChangeAspect="1" noChangeArrowheads="1"/>
            </p:cNvSpPr>
            <p:nvPr/>
          </p:nvSpPr>
          <p:spPr bwMode="auto">
            <a:xfrm>
              <a:off x="4599454" y="4576053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211" name="Rectangle 210"/>
            <p:cNvSpPr>
              <a:spLocks noChangeAspect="1"/>
            </p:cNvSpPr>
            <p:nvPr/>
          </p:nvSpPr>
          <p:spPr bwMode="auto">
            <a:xfrm>
              <a:off x="4319309" y="512807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212" name="Rectangle 211"/>
            <p:cNvSpPr>
              <a:spLocks noChangeAspect="1"/>
            </p:cNvSpPr>
            <p:nvPr/>
          </p:nvSpPr>
          <p:spPr bwMode="auto">
            <a:xfrm>
              <a:off x="4899282" y="514312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2</a:t>
              </a:r>
              <a:endParaRPr lang="en-US" sz="1400" baseline="-25000" dirty="0"/>
            </a:p>
          </p:txBody>
        </p:sp>
        <p:sp>
          <p:nvSpPr>
            <p:cNvPr id="213" name="Rectangle 212"/>
            <p:cNvSpPr>
              <a:spLocks noChangeAspect="1"/>
            </p:cNvSpPr>
            <p:nvPr/>
          </p:nvSpPr>
          <p:spPr bwMode="auto">
            <a:xfrm>
              <a:off x="5310262" y="460792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3</a:t>
              </a:r>
              <a:endParaRPr lang="en-US" sz="1400" baseline="-25000" dirty="0"/>
            </a:p>
          </p:txBody>
        </p:sp>
        <p:sp>
          <p:nvSpPr>
            <p:cNvPr id="214" name="Rectangle 213"/>
            <p:cNvSpPr>
              <a:spLocks noChangeAspect="1"/>
            </p:cNvSpPr>
            <p:nvPr/>
          </p:nvSpPr>
          <p:spPr bwMode="auto">
            <a:xfrm>
              <a:off x="5768814" y="4608134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15" name="Rectangle 214"/>
            <p:cNvSpPr>
              <a:spLocks noChangeAspect="1"/>
            </p:cNvSpPr>
            <p:nvPr/>
          </p:nvSpPr>
          <p:spPr bwMode="auto">
            <a:xfrm>
              <a:off x="6352487" y="463098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16" name="Rectangle 215"/>
            <p:cNvSpPr>
              <a:spLocks noChangeAspect="1"/>
            </p:cNvSpPr>
            <p:nvPr/>
          </p:nvSpPr>
          <p:spPr bwMode="auto">
            <a:xfrm>
              <a:off x="6585089" y="512170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217" name="Rectangle 216"/>
            <p:cNvSpPr>
              <a:spLocks noChangeAspect="1"/>
            </p:cNvSpPr>
            <p:nvPr/>
          </p:nvSpPr>
          <p:spPr bwMode="auto">
            <a:xfrm>
              <a:off x="7165062" y="513675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218" name="Rectangle 217"/>
            <p:cNvSpPr>
              <a:spLocks noChangeAspect="1"/>
            </p:cNvSpPr>
            <p:nvPr/>
          </p:nvSpPr>
          <p:spPr bwMode="auto">
            <a:xfrm>
              <a:off x="7591782" y="463911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8</a:t>
              </a:r>
              <a:endParaRPr lang="en-US" sz="1400" baseline="-25000" dirty="0"/>
            </a:p>
          </p:txBody>
        </p:sp>
        <p:sp>
          <p:nvSpPr>
            <p:cNvPr id="219" name="Rectangle 218"/>
            <p:cNvSpPr>
              <a:spLocks noChangeAspect="1"/>
            </p:cNvSpPr>
            <p:nvPr/>
          </p:nvSpPr>
          <p:spPr bwMode="auto">
            <a:xfrm>
              <a:off x="8093474" y="467306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20" name="Rectangle 219"/>
            <p:cNvSpPr>
              <a:spLocks noChangeAspect="1"/>
            </p:cNvSpPr>
            <p:nvPr/>
          </p:nvSpPr>
          <p:spPr bwMode="auto">
            <a:xfrm>
              <a:off x="8673447" y="468811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10</a:t>
              </a:r>
              <a:endParaRPr lang="en-US" sz="1400" baseline="-25000" dirty="0"/>
            </a:p>
          </p:txBody>
        </p:sp>
        <p:cxnSp>
          <p:nvCxnSpPr>
            <p:cNvPr id="221" name="Straight Connector 220"/>
            <p:cNvCxnSpPr>
              <a:stCxn id="202" idx="4"/>
              <a:endCxn id="203" idx="0"/>
            </p:cNvCxnSpPr>
            <p:nvPr/>
          </p:nvCxnSpPr>
          <p:spPr bwMode="auto">
            <a:xfrm flipH="1">
              <a:off x="5730679" y="2867471"/>
              <a:ext cx="1154146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221"/>
            <p:cNvCxnSpPr>
              <a:stCxn id="202" idx="4"/>
              <a:endCxn id="204" idx="0"/>
            </p:cNvCxnSpPr>
            <p:nvPr/>
          </p:nvCxnSpPr>
          <p:spPr bwMode="auto">
            <a:xfrm>
              <a:off x="6884825" y="2867471"/>
              <a:ext cx="1002042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3" name="Straight Connector 222"/>
            <p:cNvCxnSpPr>
              <a:stCxn id="203" idx="4"/>
              <a:endCxn id="207" idx="0"/>
            </p:cNvCxnSpPr>
            <p:nvPr/>
          </p:nvCxnSpPr>
          <p:spPr bwMode="auto">
            <a:xfrm flipH="1">
              <a:off x="5163754" y="3504584"/>
              <a:ext cx="566925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4" name="Straight Connector 223"/>
            <p:cNvCxnSpPr>
              <a:stCxn id="208" idx="0"/>
              <a:endCxn id="203" idx="4"/>
            </p:cNvCxnSpPr>
            <p:nvPr/>
          </p:nvCxnSpPr>
          <p:spPr bwMode="auto">
            <a:xfrm flipH="1" flipV="1">
              <a:off x="5730679" y="3504584"/>
              <a:ext cx="52042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>
              <a:stCxn id="204" idx="4"/>
              <a:endCxn id="205" idx="0"/>
            </p:cNvCxnSpPr>
            <p:nvPr/>
          </p:nvCxnSpPr>
          <p:spPr bwMode="auto">
            <a:xfrm flipH="1">
              <a:off x="7335285" y="3504584"/>
              <a:ext cx="551582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>
              <a:stCxn id="204" idx="4"/>
              <a:endCxn id="206" idx="0"/>
            </p:cNvCxnSpPr>
            <p:nvPr/>
          </p:nvCxnSpPr>
          <p:spPr bwMode="auto">
            <a:xfrm>
              <a:off x="7886867" y="3504584"/>
              <a:ext cx="63024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>
              <a:stCxn id="210" idx="0"/>
              <a:endCxn id="207" idx="4"/>
            </p:cNvCxnSpPr>
            <p:nvPr/>
          </p:nvCxnSpPr>
          <p:spPr bwMode="auto">
            <a:xfrm flipV="1">
              <a:off x="4745963" y="4222181"/>
              <a:ext cx="417791" cy="3538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>
              <a:stCxn id="213" idx="0"/>
              <a:endCxn id="207" idx="4"/>
            </p:cNvCxnSpPr>
            <p:nvPr/>
          </p:nvCxnSpPr>
          <p:spPr bwMode="auto">
            <a:xfrm flipH="1" flipV="1">
              <a:off x="5163754" y="4222181"/>
              <a:ext cx="283668" cy="3857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28"/>
            <p:cNvCxnSpPr>
              <a:stCxn id="214" idx="0"/>
              <a:endCxn id="208" idx="3"/>
            </p:cNvCxnSpPr>
            <p:nvPr/>
          </p:nvCxnSpPr>
          <p:spPr bwMode="auto">
            <a:xfrm flipV="1">
              <a:off x="5905974" y="4179270"/>
              <a:ext cx="241527" cy="4288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Straight Connector 229"/>
            <p:cNvCxnSpPr>
              <a:stCxn id="215" idx="0"/>
              <a:endCxn id="208" idx="4"/>
            </p:cNvCxnSpPr>
            <p:nvPr/>
          </p:nvCxnSpPr>
          <p:spPr bwMode="auto">
            <a:xfrm flipH="1" flipV="1">
              <a:off x="6251099" y="4222181"/>
              <a:ext cx="238548" cy="40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>
              <a:stCxn id="211" idx="0"/>
              <a:endCxn id="210" idx="4"/>
            </p:cNvCxnSpPr>
            <p:nvPr/>
          </p:nvCxnSpPr>
          <p:spPr bwMode="auto">
            <a:xfrm flipV="1">
              <a:off x="4456469" y="4869070"/>
              <a:ext cx="289494" cy="2590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>
              <a:stCxn id="210" idx="4"/>
              <a:endCxn id="212" idx="0"/>
            </p:cNvCxnSpPr>
            <p:nvPr/>
          </p:nvCxnSpPr>
          <p:spPr bwMode="auto">
            <a:xfrm>
              <a:off x="4745963" y="4869070"/>
              <a:ext cx="290479" cy="2740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>
              <a:stCxn id="216" idx="0"/>
              <a:endCxn id="209" idx="4"/>
            </p:cNvCxnSpPr>
            <p:nvPr/>
          </p:nvCxnSpPr>
          <p:spPr bwMode="auto">
            <a:xfrm flipV="1">
              <a:off x="6722249" y="4910033"/>
              <a:ext cx="322711" cy="2116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>
              <a:stCxn id="217" idx="0"/>
              <a:endCxn id="209" idx="4"/>
            </p:cNvCxnSpPr>
            <p:nvPr/>
          </p:nvCxnSpPr>
          <p:spPr bwMode="auto">
            <a:xfrm flipH="1" flipV="1">
              <a:off x="7044960" y="4910033"/>
              <a:ext cx="257262" cy="2267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34"/>
            <p:cNvCxnSpPr>
              <a:stCxn id="209" idx="0"/>
              <a:endCxn id="205" idx="4"/>
            </p:cNvCxnSpPr>
            <p:nvPr/>
          </p:nvCxnSpPr>
          <p:spPr bwMode="auto">
            <a:xfrm flipV="1">
              <a:off x="7044960" y="4222181"/>
              <a:ext cx="290325" cy="3948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>
              <a:stCxn id="218" idx="0"/>
              <a:endCxn id="205" idx="4"/>
            </p:cNvCxnSpPr>
            <p:nvPr/>
          </p:nvCxnSpPr>
          <p:spPr bwMode="auto">
            <a:xfrm flipH="1" flipV="1">
              <a:off x="7335285" y="4222181"/>
              <a:ext cx="393657" cy="416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36"/>
            <p:cNvCxnSpPr>
              <a:stCxn id="219" idx="0"/>
              <a:endCxn id="206" idx="4"/>
            </p:cNvCxnSpPr>
            <p:nvPr/>
          </p:nvCxnSpPr>
          <p:spPr bwMode="auto">
            <a:xfrm flipV="1">
              <a:off x="8230634" y="4222181"/>
              <a:ext cx="286473" cy="450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>
              <a:stCxn id="220" idx="0"/>
              <a:endCxn id="206" idx="4"/>
            </p:cNvCxnSpPr>
            <p:nvPr/>
          </p:nvCxnSpPr>
          <p:spPr bwMode="auto">
            <a:xfrm flipH="1" flipV="1">
              <a:off x="8517107" y="4222181"/>
              <a:ext cx="293500" cy="465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6"/>
          <p:cNvGrpSpPr/>
          <p:nvPr/>
        </p:nvGrpSpPr>
        <p:grpSpPr>
          <a:xfrm>
            <a:off x="5337810" y="4277326"/>
            <a:ext cx="3806190" cy="2037715"/>
            <a:chOff x="5337810" y="4277326"/>
            <a:chExt cx="3806190" cy="2037715"/>
          </a:xfrm>
        </p:grpSpPr>
        <p:sp>
          <p:nvSpPr>
            <p:cNvPr id="85" name="TextBox 84"/>
            <p:cNvSpPr txBox="1"/>
            <p:nvPr/>
          </p:nvSpPr>
          <p:spPr>
            <a:xfrm>
              <a:off x="7790478" y="428975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380175" y="547646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016627" y="491106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715080" y="489031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522683" y="549820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078758" y="547646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977263" y="5440179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450904" y="545682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337810" y="596606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791121" y="4889320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270920" y="5926914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796061" y="601389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604399" y="4898640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687961" y="5967300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752884" y="427732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8353935" y="547956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971184" y="545782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8827130" y="5458819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BuildKDTree</a:t>
            </a:r>
            <a:r>
              <a:rPr lang="en-US" dirty="0" smtClean="0"/>
              <a:t>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38150" y="1419225"/>
                <a:ext cx="8239125" cy="5345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Sort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P </a:t>
                </a:r>
                <a:r>
                  <a:rPr lang="en-US" sz="2800" dirty="0" smtClean="0"/>
                  <a:t>separately by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x</a:t>
                </a:r>
                <a:r>
                  <a:rPr lang="en-US" sz="2800" dirty="0" smtClean="0"/>
                  <a:t>- and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y</a:t>
                </a:r>
                <a:r>
                  <a:rPr lang="en-US" sz="2800" dirty="0" smtClean="0"/>
                  <a:t>-coordinate in advance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Use these two sorted lists to find the median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Pass sorted lists into the recursive calls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Runtime: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                    ,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=1</m:t>
                              </m:r>
                            </m:e>
                            <m:e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+2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 panose="02040503050406030204" pitchFamily="18" charset="0"/>
                                          <a:sym typeface="Symbol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/>
                                          <a:sym typeface="Symbol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/>
                                          <a:sym typeface="Symbol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, 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&gt;1</m:t>
                              </m:r>
                            </m:e>
                          </m:eqArr>
                        </m:e>
                      </m:d>
                    </m:oMath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𝑂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log</m:t>
                          </m:r>
                        </m:fName>
                        <m:e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𝑛</m:t>
                          </m:r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)                                              </m:t>
                          </m:r>
                        </m:e>
                      </m:func>
                    </m:oMath>
                  </m:oMathPara>
                </a14:m>
                <a:endParaRPr lang="en-US" sz="2800" b="0" dirty="0" smtClean="0">
                  <a:sym typeface="Symbol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Storage: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 smtClean="0"/>
                  <a:t>, </a:t>
                </a:r>
                <a:r>
                  <a:rPr lang="en-US" sz="2800" dirty="0" smtClean="0"/>
                  <a:t>because binary </a:t>
                </a:r>
                <a:r>
                  <a:rPr lang="en-US" sz="2800" dirty="0" smtClean="0"/>
                  <a:t>tree on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/>
                  <a:t> </a:t>
                </a:r>
                <a:r>
                  <a:rPr lang="en-US" sz="2800" dirty="0" smtClean="0"/>
                  <a:t>leaves, and each internal node has two children.</a:t>
                </a:r>
                <a:endParaRPr lang="en-US" sz="2800" dirty="0"/>
              </a:p>
              <a:p>
                <a:pPr marL="457200" indent="-457200">
                  <a:buFont typeface="Symbol"/>
                  <a:buChar char="Þ"/>
                </a:pPr>
                <a:endParaRPr lang="en-US" sz="2800" b="0" dirty="0" smtClean="0">
                  <a:sym typeface="Symbol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1419225"/>
                <a:ext cx="8239125" cy="5345951"/>
              </a:xfrm>
              <a:prstGeom prst="rect">
                <a:avLst/>
              </a:prstGeom>
              <a:blipFill rotWithShape="0">
                <a:blip r:embed="rId2"/>
                <a:stretch>
                  <a:fillRect l="-1332" t="-1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86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Regions</a:t>
            </a:r>
            <a:endParaRPr lang="en-US" dirty="0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345420" y="1257300"/>
            <a:ext cx="4601846" cy="2826648"/>
            <a:chOff x="4319309" y="2574454"/>
            <a:chExt cx="4628458" cy="2842994"/>
          </a:xfrm>
        </p:grpSpPr>
        <p:sp>
          <p:nvSpPr>
            <p:cNvPr id="15" name="Oval 34"/>
            <p:cNvSpPr>
              <a:spLocks noChangeAspect="1" noChangeArrowheads="1"/>
            </p:cNvSpPr>
            <p:nvPr/>
          </p:nvSpPr>
          <p:spPr bwMode="auto">
            <a:xfrm>
              <a:off x="6738316" y="257445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1</a:t>
              </a:r>
              <a:endParaRPr lang="en-US" sz="1400" baseline="-25000" dirty="0"/>
            </a:p>
          </p:txBody>
        </p:sp>
        <p:sp>
          <p:nvSpPr>
            <p:cNvPr id="16" name="Oval 34"/>
            <p:cNvSpPr>
              <a:spLocks noChangeAspect="1" noChangeArrowheads="1"/>
            </p:cNvSpPr>
            <p:nvPr/>
          </p:nvSpPr>
          <p:spPr bwMode="auto">
            <a:xfrm>
              <a:off x="5584170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17" name="Oval 34"/>
            <p:cNvSpPr>
              <a:spLocks noChangeAspect="1" noChangeArrowheads="1"/>
            </p:cNvSpPr>
            <p:nvPr/>
          </p:nvSpPr>
          <p:spPr bwMode="auto">
            <a:xfrm>
              <a:off x="7740358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18" name="Oval 34"/>
            <p:cNvSpPr>
              <a:spLocks noChangeAspect="1" noChangeArrowheads="1"/>
            </p:cNvSpPr>
            <p:nvPr/>
          </p:nvSpPr>
          <p:spPr bwMode="auto">
            <a:xfrm>
              <a:off x="7188776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19" name="Oval 34"/>
            <p:cNvSpPr>
              <a:spLocks noChangeAspect="1" noChangeArrowheads="1"/>
            </p:cNvSpPr>
            <p:nvPr/>
          </p:nvSpPr>
          <p:spPr bwMode="auto">
            <a:xfrm>
              <a:off x="8370598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7</a:t>
              </a:r>
              <a:endParaRPr lang="en-US" sz="1400" baseline="-25000" dirty="0"/>
            </a:p>
          </p:txBody>
        </p:sp>
        <p:sp>
          <p:nvSpPr>
            <p:cNvPr id="20" name="Oval 34"/>
            <p:cNvSpPr>
              <a:spLocks noChangeAspect="1" noChangeArrowheads="1"/>
            </p:cNvSpPr>
            <p:nvPr/>
          </p:nvSpPr>
          <p:spPr bwMode="auto">
            <a:xfrm>
              <a:off x="5017245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1" name="Oval 34"/>
            <p:cNvSpPr>
              <a:spLocks noChangeAspect="1" noChangeArrowheads="1"/>
            </p:cNvSpPr>
            <p:nvPr/>
          </p:nvSpPr>
          <p:spPr bwMode="auto">
            <a:xfrm>
              <a:off x="6104590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2" name="Oval 34"/>
            <p:cNvSpPr>
              <a:spLocks noChangeAspect="1" noChangeArrowheads="1"/>
            </p:cNvSpPr>
            <p:nvPr/>
          </p:nvSpPr>
          <p:spPr bwMode="auto">
            <a:xfrm>
              <a:off x="6898451" y="4617016"/>
              <a:ext cx="293017" cy="293017"/>
            </a:xfrm>
            <a:prstGeom prst="ellipse">
              <a:avLst/>
            </a:prstGeom>
            <a:solidFill>
              <a:srgbClr val="B036A7">
                <a:alpha val="32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3" name="Oval 34"/>
            <p:cNvSpPr>
              <a:spLocks noChangeAspect="1" noChangeArrowheads="1"/>
            </p:cNvSpPr>
            <p:nvPr/>
          </p:nvSpPr>
          <p:spPr bwMode="auto">
            <a:xfrm>
              <a:off x="4599454" y="4576053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4319309" y="512807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4899282" y="514312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2</a:t>
              </a:r>
              <a:endParaRPr lang="en-US" sz="1400" baseline="-25000" dirty="0"/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5310262" y="460792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3</a:t>
              </a:r>
              <a:endParaRPr lang="en-US" sz="1400" baseline="-25000" dirty="0"/>
            </a:p>
          </p:txBody>
        </p:sp>
        <p:sp>
          <p:nvSpPr>
            <p:cNvPr id="27" name="Rectangle 26"/>
            <p:cNvSpPr>
              <a:spLocks noChangeAspect="1"/>
            </p:cNvSpPr>
            <p:nvPr/>
          </p:nvSpPr>
          <p:spPr bwMode="auto">
            <a:xfrm>
              <a:off x="5768814" y="4608134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 bwMode="auto">
            <a:xfrm>
              <a:off x="6352487" y="463098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9" name="Rectangle 28"/>
            <p:cNvSpPr>
              <a:spLocks noChangeAspect="1"/>
            </p:cNvSpPr>
            <p:nvPr/>
          </p:nvSpPr>
          <p:spPr bwMode="auto">
            <a:xfrm>
              <a:off x="6585089" y="512170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30" name="Rectangle 29"/>
            <p:cNvSpPr>
              <a:spLocks noChangeAspect="1"/>
            </p:cNvSpPr>
            <p:nvPr/>
          </p:nvSpPr>
          <p:spPr bwMode="auto">
            <a:xfrm>
              <a:off x="7165062" y="513675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31" name="Rectangle 30"/>
            <p:cNvSpPr>
              <a:spLocks noChangeAspect="1"/>
            </p:cNvSpPr>
            <p:nvPr/>
          </p:nvSpPr>
          <p:spPr bwMode="auto">
            <a:xfrm>
              <a:off x="7591782" y="463911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8</a:t>
              </a:r>
              <a:endParaRPr lang="en-US" sz="1400" baseline="-25000" dirty="0"/>
            </a:p>
          </p:txBody>
        </p:sp>
        <p:sp>
          <p:nvSpPr>
            <p:cNvPr id="32" name="Rectangle 31"/>
            <p:cNvSpPr>
              <a:spLocks noChangeAspect="1"/>
            </p:cNvSpPr>
            <p:nvPr/>
          </p:nvSpPr>
          <p:spPr bwMode="auto">
            <a:xfrm>
              <a:off x="8093474" y="467306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33" name="Rectangle 32"/>
            <p:cNvSpPr>
              <a:spLocks noChangeAspect="1"/>
            </p:cNvSpPr>
            <p:nvPr/>
          </p:nvSpPr>
          <p:spPr bwMode="auto">
            <a:xfrm>
              <a:off x="8673447" y="468811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10</a:t>
              </a:r>
              <a:endParaRPr lang="en-US" sz="1400" baseline="-25000" dirty="0"/>
            </a:p>
          </p:txBody>
        </p:sp>
        <p:cxnSp>
          <p:nvCxnSpPr>
            <p:cNvPr id="34" name="Straight Connector 33"/>
            <p:cNvCxnSpPr>
              <a:stCxn id="15" idx="4"/>
              <a:endCxn id="16" idx="0"/>
            </p:cNvCxnSpPr>
            <p:nvPr/>
          </p:nvCxnSpPr>
          <p:spPr bwMode="auto">
            <a:xfrm flipH="1">
              <a:off x="5730679" y="2867471"/>
              <a:ext cx="1154146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5" idx="4"/>
              <a:endCxn id="17" idx="0"/>
            </p:cNvCxnSpPr>
            <p:nvPr/>
          </p:nvCxnSpPr>
          <p:spPr bwMode="auto">
            <a:xfrm>
              <a:off x="6884825" y="2867471"/>
              <a:ext cx="1002042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>
              <a:stCxn id="16" idx="4"/>
              <a:endCxn id="20" idx="0"/>
            </p:cNvCxnSpPr>
            <p:nvPr/>
          </p:nvCxnSpPr>
          <p:spPr bwMode="auto">
            <a:xfrm flipH="1">
              <a:off x="5163754" y="3504584"/>
              <a:ext cx="566925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21" idx="0"/>
              <a:endCxn id="16" idx="4"/>
            </p:cNvCxnSpPr>
            <p:nvPr/>
          </p:nvCxnSpPr>
          <p:spPr bwMode="auto">
            <a:xfrm flipH="1" flipV="1">
              <a:off x="5730679" y="3504584"/>
              <a:ext cx="52042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>
              <a:stCxn id="17" idx="4"/>
              <a:endCxn id="18" idx="0"/>
            </p:cNvCxnSpPr>
            <p:nvPr/>
          </p:nvCxnSpPr>
          <p:spPr bwMode="auto">
            <a:xfrm flipH="1">
              <a:off x="7335285" y="3504584"/>
              <a:ext cx="551582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7" idx="4"/>
              <a:endCxn id="19" idx="0"/>
            </p:cNvCxnSpPr>
            <p:nvPr/>
          </p:nvCxnSpPr>
          <p:spPr bwMode="auto">
            <a:xfrm>
              <a:off x="7886867" y="3504584"/>
              <a:ext cx="63024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stCxn id="23" idx="0"/>
              <a:endCxn id="20" idx="4"/>
            </p:cNvCxnSpPr>
            <p:nvPr/>
          </p:nvCxnSpPr>
          <p:spPr bwMode="auto">
            <a:xfrm flipV="1">
              <a:off x="4745963" y="4222181"/>
              <a:ext cx="417791" cy="3538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6" idx="0"/>
              <a:endCxn id="20" idx="4"/>
            </p:cNvCxnSpPr>
            <p:nvPr/>
          </p:nvCxnSpPr>
          <p:spPr bwMode="auto">
            <a:xfrm flipH="1" flipV="1">
              <a:off x="5163754" y="4222181"/>
              <a:ext cx="283668" cy="3857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27" idx="0"/>
              <a:endCxn id="21" idx="3"/>
            </p:cNvCxnSpPr>
            <p:nvPr/>
          </p:nvCxnSpPr>
          <p:spPr bwMode="auto">
            <a:xfrm flipV="1">
              <a:off x="5905974" y="4179270"/>
              <a:ext cx="241527" cy="4288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28" idx="0"/>
              <a:endCxn id="21" idx="4"/>
            </p:cNvCxnSpPr>
            <p:nvPr/>
          </p:nvCxnSpPr>
          <p:spPr bwMode="auto">
            <a:xfrm flipH="1" flipV="1">
              <a:off x="6251099" y="4222181"/>
              <a:ext cx="238548" cy="40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>
              <a:stCxn id="24" idx="0"/>
              <a:endCxn id="23" idx="4"/>
            </p:cNvCxnSpPr>
            <p:nvPr/>
          </p:nvCxnSpPr>
          <p:spPr bwMode="auto">
            <a:xfrm flipV="1">
              <a:off x="4456469" y="4869070"/>
              <a:ext cx="289494" cy="2590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23" idx="4"/>
              <a:endCxn id="25" idx="0"/>
            </p:cNvCxnSpPr>
            <p:nvPr/>
          </p:nvCxnSpPr>
          <p:spPr bwMode="auto">
            <a:xfrm>
              <a:off x="4745963" y="4869070"/>
              <a:ext cx="290479" cy="2740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29" idx="0"/>
              <a:endCxn id="22" idx="4"/>
            </p:cNvCxnSpPr>
            <p:nvPr/>
          </p:nvCxnSpPr>
          <p:spPr bwMode="auto">
            <a:xfrm flipV="1">
              <a:off x="6722249" y="4910033"/>
              <a:ext cx="322711" cy="2116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30" idx="0"/>
              <a:endCxn id="22" idx="4"/>
            </p:cNvCxnSpPr>
            <p:nvPr/>
          </p:nvCxnSpPr>
          <p:spPr bwMode="auto">
            <a:xfrm flipH="1" flipV="1">
              <a:off x="7044960" y="4910033"/>
              <a:ext cx="257262" cy="2267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22" idx="0"/>
              <a:endCxn id="18" idx="4"/>
            </p:cNvCxnSpPr>
            <p:nvPr/>
          </p:nvCxnSpPr>
          <p:spPr bwMode="auto">
            <a:xfrm flipV="1">
              <a:off x="7044960" y="4222181"/>
              <a:ext cx="290325" cy="3948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31" idx="0"/>
              <a:endCxn id="18" idx="4"/>
            </p:cNvCxnSpPr>
            <p:nvPr/>
          </p:nvCxnSpPr>
          <p:spPr bwMode="auto">
            <a:xfrm flipH="1" flipV="1">
              <a:off x="7335285" y="4222181"/>
              <a:ext cx="393657" cy="416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>
              <a:stCxn id="32" idx="0"/>
              <a:endCxn id="19" idx="4"/>
            </p:cNvCxnSpPr>
            <p:nvPr/>
          </p:nvCxnSpPr>
          <p:spPr bwMode="auto">
            <a:xfrm flipV="1">
              <a:off x="8230634" y="4222181"/>
              <a:ext cx="286473" cy="450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>
              <a:stCxn id="33" idx="0"/>
              <a:endCxn id="19" idx="4"/>
            </p:cNvCxnSpPr>
            <p:nvPr/>
          </p:nvCxnSpPr>
          <p:spPr bwMode="auto">
            <a:xfrm flipH="1" flipV="1">
              <a:off x="8517107" y="4222181"/>
              <a:ext cx="293500" cy="465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5275403" y="1400035"/>
            <a:ext cx="3325672" cy="2959193"/>
            <a:chOff x="327961" y="2900274"/>
            <a:chExt cx="3534195" cy="3144738"/>
          </a:xfrm>
        </p:grpSpPr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2009279" y="37544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5"/>
            <p:cNvSpPr>
              <a:spLocks noChangeArrowheads="1"/>
            </p:cNvSpPr>
            <p:nvPr/>
          </p:nvSpPr>
          <p:spPr bwMode="auto">
            <a:xfrm>
              <a:off x="1198892" y="34496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5"/>
            <p:cNvSpPr>
              <a:spLocks noChangeArrowheads="1"/>
            </p:cNvSpPr>
            <p:nvPr/>
          </p:nvSpPr>
          <p:spPr bwMode="auto">
            <a:xfrm>
              <a:off x="2656979" y="34877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5"/>
            <p:cNvSpPr>
              <a:spLocks noChangeArrowheads="1"/>
            </p:cNvSpPr>
            <p:nvPr/>
          </p:nvSpPr>
          <p:spPr bwMode="auto">
            <a:xfrm>
              <a:off x="1737483" y="501422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5"/>
            <p:cNvSpPr>
              <a:spLocks noChangeArrowheads="1"/>
            </p:cNvSpPr>
            <p:nvPr/>
          </p:nvSpPr>
          <p:spPr bwMode="auto">
            <a:xfrm>
              <a:off x="1530438" y="4316235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5"/>
            <p:cNvSpPr>
              <a:spLocks noChangeArrowheads="1"/>
            </p:cNvSpPr>
            <p:nvPr/>
          </p:nvSpPr>
          <p:spPr bwMode="auto">
            <a:xfrm>
              <a:off x="1198892" y="46688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2815475" y="407567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5"/>
            <p:cNvSpPr>
              <a:spLocks noChangeArrowheads="1"/>
            </p:cNvSpPr>
            <p:nvPr/>
          </p:nvSpPr>
          <p:spPr bwMode="auto">
            <a:xfrm>
              <a:off x="2324138" y="451770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5"/>
            <p:cNvSpPr>
              <a:spLocks noChangeArrowheads="1"/>
            </p:cNvSpPr>
            <p:nvPr/>
          </p:nvSpPr>
          <p:spPr bwMode="auto">
            <a:xfrm>
              <a:off x="3266579" y="4706989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5"/>
            <p:cNvSpPr>
              <a:spLocks noChangeArrowheads="1"/>
            </p:cNvSpPr>
            <p:nvPr/>
          </p:nvSpPr>
          <p:spPr bwMode="auto">
            <a:xfrm>
              <a:off x="2981982" y="537297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>
              <a:off x="2047379" y="3129039"/>
              <a:ext cx="0" cy="26476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2009279" y="2957966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1</a:t>
              </a:r>
              <a:endParaRPr lang="en-US" sz="1600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69121" y="348016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5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77226" y="3325760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4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14079" y="4193798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flipV="1">
              <a:off x="637593" y="4347474"/>
              <a:ext cx="1409786" cy="68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322092" y="446875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36538" y="41161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V="1">
              <a:off x="2038802" y="4552950"/>
              <a:ext cx="1809298" cy="28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3431509" y="41923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3</a:t>
              </a:r>
              <a:endParaRPr lang="en-US" sz="1600" baseline="-25000" dirty="0"/>
            </a:p>
          </p:txBody>
        </p:sp>
        <p:cxnSp>
          <p:nvCxnSpPr>
            <p:cNvPr id="82" name="Straight Connector 81"/>
            <p:cNvCxnSpPr>
              <a:endCxn id="83" idx="1"/>
            </p:cNvCxnSpPr>
            <p:nvPr/>
          </p:nvCxnSpPr>
          <p:spPr bwMode="auto">
            <a:xfrm flipH="1">
              <a:off x="1555877" y="4347473"/>
              <a:ext cx="12661" cy="1463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1555877" y="55766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4</a:t>
              </a: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1249737" y="3013980"/>
              <a:ext cx="0" cy="13334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TextBox 84"/>
            <p:cNvSpPr txBox="1"/>
            <p:nvPr/>
          </p:nvSpPr>
          <p:spPr>
            <a:xfrm>
              <a:off x="1237076" y="290027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5</a:t>
              </a:r>
              <a:endParaRPr lang="en-US" sz="1600" baseline="-25000" dirty="0"/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3020082" y="4555808"/>
              <a:ext cx="0" cy="1204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2695079" y="55742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046887" y="521102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43731" y="344744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9</a:t>
              </a:r>
              <a:endParaRPr lang="en-US" sz="1600" baseline="-25000" dirty="0"/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2683754" y="3152990"/>
              <a:ext cx="0" cy="1412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>
              <a:off x="2691882" y="2976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840423" y="3884134"/>
              <a:ext cx="588090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10</a:t>
              </a:r>
              <a:endParaRPr lang="en-US" sz="1600" baseline="-25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277478" y="463911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8</a:t>
              </a: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637593" y="4713143"/>
              <a:ext cx="93094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>
              <a:off x="327961" y="450685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8</a:t>
              </a:r>
              <a:endParaRPr lang="en-US" sz="1600" baseline="-25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944619" y="4587751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649513" y="4972867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2047379" y="5411077"/>
              <a:ext cx="98466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2131621" y="5031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9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09575" y="4838700"/>
            <a:ext cx="8267700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lc</a:t>
            </a:r>
            <a:r>
              <a:rPr lang="en-US" dirty="0" smtClean="0"/>
              <a:t>(v)=</a:t>
            </a:r>
            <a:r>
              <a:rPr lang="en-US" dirty="0" err="1" smtClean="0"/>
              <a:t>left_child</a:t>
            </a:r>
            <a:r>
              <a:rPr lang="en-US" dirty="0" smtClean="0"/>
              <a:t>(v)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region(</a:t>
            </a:r>
            <a:r>
              <a:rPr lang="en-US" dirty="0" err="1" smtClean="0"/>
              <a:t>lc</a:t>
            </a:r>
            <a:r>
              <a:rPr lang="en-US" dirty="0" smtClean="0"/>
              <a:t>(v)) = region(v)</a:t>
            </a:r>
            <a:r>
              <a:rPr lang="en-US" dirty="0" smtClean="0">
                <a:sym typeface="Symbol"/>
              </a:rPr>
              <a:t>l(v)</a:t>
            </a:r>
            <a:r>
              <a:rPr lang="en-US" baseline="30000" dirty="0" smtClean="0">
                <a:sym typeface="Symbol"/>
              </a:rPr>
              <a:t>left</a:t>
            </a:r>
          </a:p>
          <a:p>
            <a:r>
              <a:rPr lang="en-US" dirty="0" smtClean="0">
                <a:sym typeface="Symbol"/>
              </a:rPr>
              <a:t> Can be computed on the fly in constant time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3117850" y="3133725"/>
            <a:ext cx="53893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B036B0"/>
                </a:solidFill>
              </a:rPr>
              <a:t>=v</a:t>
            </a:r>
            <a:endParaRPr lang="en-US" sz="2600" dirty="0">
              <a:solidFill>
                <a:srgbClr val="B036B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896100" y="2965450"/>
            <a:ext cx="920750" cy="1466850"/>
          </a:xfrm>
          <a:prstGeom prst="rect">
            <a:avLst/>
          </a:prstGeom>
          <a:solidFill>
            <a:srgbClr val="B036A7">
              <a:alpha val="19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9" name="Freeform 8"/>
          <p:cNvSpPr/>
          <p:nvPr/>
        </p:nvSpPr>
        <p:spPr bwMode="auto">
          <a:xfrm>
            <a:off x="2305050" y="3270250"/>
            <a:ext cx="1422400" cy="920750"/>
          </a:xfrm>
          <a:custGeom>
            <a:avLst/>
            <a:gdLst>
              <a:gd name="connsiteX0" fmla="*/ 25400 w 1422400"/>
              <a:gd name="connsiteY0" fmla="*/ 857250 h 920750"/>
              <a:gd name="connsiteX1" fmla="*/ 622300 w 1422400"/>
              <a:gd name="connsiteY1" fmla="*/ 0 h 920750"/>
              <a:gd name="connsiteX2" fmla="*/ 850900 w 1422400"/>
              <a:gd name="connsiteY2" fmla="*/ 0 h 920750"/>
              <a:gd name="connsiteX3" fmla="*/ 1422400 w 1422400"/>
              <a:gd name="connsiteY3" fmla="*/ 914400 h 920750"/>
              <a:gd name="connsiteX4" fmla="*/ 0 w 1422400"/>
              <a:gd name="connsiteY4" fmla="*/ 920750 h 920750"/>
              <a:gd name="connsiteX5" fmla="*/ 25400 w 1422400"/>
              <a:gd name="connsiteY5" fmla="*/ 857250 h 92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2400" h="920750">
                <a:moveTo>
                  <a:pt x="25400" y="857250"/>
                </a:moveTo>
                <a:lnTo>
                  <a:pt x="622300" y="0"/>
                </a:lnTo>
                <a:lnTo>
                  <a:pt x="850900" y="0"/>
                </a:lnTo>
                <a:lnTo>
                  <a:pt x="1422400" y="914400"/>
                </a:lnTo>
                <a:lnTo>
                  <a:pt x="0" y="920750"/>
                </a:lnTo>
                <a:lnTo>
                  <a:pt x="25400" y="857250"/>
                </a:lnTo>
                <a:close/>
              </a:path>
            </a:pathLst>
          </a:custGeom>
          <a:noFill/>
          <a:ln w="9525">
            <a:solidFill>
              <a:srgbClr val="B036A7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686205" y="4270088"/>
            <a:ext cx="14237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/>
              <a:t>region(v)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291840" y="14287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1" name="TextBox 100"/>
          <p:cNvSpPr txBox="1"/>
          <p:nvPr/>
        </p:nvSpPr>
        <p:spPr>
          <a:xfrm>
            <a:off x="2872740" y="28841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116330" y="21907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962150" y="21793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10540" y="29108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192530" y="28841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270760" y="28422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680210" y="2868930"/>
            <a:ext cx="35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251460" y="35433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318510" y="21640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2625090" y="34480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914400" y="35433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290060" y="21755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166110" y="34861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019300" y="14135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030980" y="28765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547110" y="28498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659630" y="28651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SearchKDTree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73" y="1271239"/>
            <a:ext cx="4866615" cy="3368622"/>
          </a:xfrm>
          <a:prstGeom prst="rect">
            <a:avLst/>
          </a:prstGeom>
        </p:spPr>
      </p:pic>
      <p:sp>
        <p:nvSpPr>
          <p:cNvPr id="100" name="Oval 34"/>
          <p:cNvSpPr>
            <a:spLocks noChangeAspect="1" noChangeArrowheads="1"/>
          </p:cNvSpPr>
          <p:nvPr/>
        </p:nvSpPr>
        <p:spPr bwMode="auto">
          <a:xfrm>
            <a:off x="6674776" y="27598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101" name="Oval 34"/>
          <p:cNvSpPr>
            <a:spLocks noChangeAspect="1" noChangeArrowheads="1"/>
          </p:cNvSpPr>
          <p:nvPr/>
        </p:nvSpPr>
        <p:spPr bwMode="auto">
          <a:xfrm>
            <a:off x="5527265" y="90943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102" name="Oval 34"/>
          <p:cNvSpPr>
            <a:spLocks noChangeAspect="1" noChangeArrowheads="1"/>
          </p:cNvSpPr>
          <p:nvPr/>
        </p:nvSpPr>
        <p:spPr bwMode="auto">
          <a:xfrm>
            <a:off x="7671056" y="90943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3</a:t>
            </a:r>
          </a:p>
        </p:txBody>
      </p:sp>
      <p:sp>
        <p:nvSpPr>
          <p:cNvPr id="103" name="Oval 34"/>
          <p:cNvSpPr>
            <a:spLocks noChangeAspect="1" noChangeArrowheads="1"/>
          </p:cNvSpPr>
          <p:nvPr/>
        </p:nvSpPr>
        <p:spPr bwMode="auto">
          <a:xfrm>
            <a:off x="7306796" y="163243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6</a:t>
            </a:r>
            <a:endParaRPr lang="en-US" sz="1400" baseline="-25000" dirty="0"/>
          </a:p>
        </p:txBody>
      </p:sp>
      <p:sp>
        <p:nvSpPr>
          <p:cNvPr id="104" name="Oval 34"/>
          <p:cNvSpPr>
            <a:spLocks noChangeAspect="1" noChangeArrowheads="1"/>
          </p:cNvSpPr>
          <p:nvPr/>
        </p:nvSpPr>
        <p:spPr bwMode="auto">
          <a:xfrm>
            <a:off x="8558023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7</a:t>
            </a:r>
            <a:endParaRPr lang="en-US" sz="1400" baseline="-25000" dirty="0"/>
          </a:p>
        </p:txBody>
      </p:sp>
      <p:sp>
        <p:nvSpPr>
          <p:cNvPr id="105" name="Oval 34"/>
          <p:cNvSpPr>
            <a:spLocks noChangeAspect="1" noChangeArrowheads="1"/>
          </p:cNvSpPr>
          <p:nvPr/>
        </p:nvSpPr>
        <p:spPr bwMode="auto">
          <a:xfrm>
            <a:off x="4963600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106" name="Oval 34"/>
          <p:cNvSpPr>
            <a:spLocks noChangeAspect="1" noChangeArrowheads="1"/>
          </p:cNvSpPr>
          <p:nvPr/>
        </p:nvSpPr>
        <p:spPr bwMode="auto">
          <a:xfrm>
            <a:off x="5695443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5</a:t>
            </a:r>
            <a:endParaRPr lang="en-US" sz="1400" baseline="-25000" dirty="0"/>
          </a:p>
        </p:txBody>
      </p:sp>
      <p:sp>
        <p:nvSpPr>
          <p:cNvPr id="107" name="Oval 34"/>
          <p:cNvSpPr>
            <a:spLocks noChangeAspect="1" noChangeArrowheads="1"/>
          </p:cNvSpPr>
          <p:nvPr/>
        </p:nvSpPr>
        <p:spPr bwMode="auto">
          <a:xfrm>
            <a:off x="4548211" y="226608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8</a:t>
            </a:r>
          </a:p>
        </p:txBody>
      </p:sp>
      <p:sp>
        <p:nvSpPr>
          <p:cNvPr id="108" name="Rectangle 107"/>
          <p:cNvSpPr>
            <a:spLocks noChangeAspect="1"/>
          </p:cNvSpPr>
          <p:nvPr/>
        </p:nvSpPr>
        <p:spPr bwMode="auto">
          <a:xfrm>
            <a:off x="4269677" y="2814932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/>
              <a:t>1</a:t>
            </a:r>
          </a:p>
        </p:txBody>
      </p:sp>
      <p:sp>
        <p:nvSpPr>
          <p:cNvPr id="109" name="Rectangle 108"/>
          <p:cNvSpPr>
            <a:spLocks noChangeAspect="1"/>
          </p:cNvSpPr>
          <p:nvPr/>
        </p:nvSpPr>
        <p:spPr bwMode="auto">
          <a:xfrm>
            <a:off x="4846315" y="2829894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2</a:t>
            </a:r>
            <a:endParaRPr lang="en-US" sz="1400" baseline="-25000" dirty="0"/>
          </a:p>
        </p:txBody>
      </p:sp>
      <p:sp>
        <p:nvSpPr>
          <p:cNvPr id="110" name="Rectangle 109"/>
          <p:cNvSpPr>
            <a:spLocks noChangeAspect="1"/>
          </p:cNvSpPr>
          <p:nvPr/>
        </p:nvSpPr>
        <p:spPr bwMode="auto">
          <a:xfrm>
            <a:off x="5108882" y="2291422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3</a:t>
            </a:r>
            <a:endParaRPr lang="en-US" sz="1400" baseline="-25000" dirty="0"/>
          </a:p>
        </p:txBody>
      </p:sp>
      <p:sp>
        <p:nvSpPr>
          <p:cNvPr id="111" name="Rectangle 110"/>
          <p:cNvSpPr>
            <a:spLocks noChangeAspect="1"/>
          </p:cNvSpPr>
          <p:nvPr/>
        </p:nvSpPr>
        <p:spPr bwMode="auto">
          <a:xfrm>
            <a:off x="5482248" y="232337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112" name="Rectangle 111"/>
          <p:cNvSpPr>
            <a:spLocks noChangeAspect="1"/>
          </p:cNvSpPr>
          <p:nvPr/>
        </p:nvSpPr>
        <p:spPr bwMode="auto">
          <a:xfrm>
            <a:off x="5967315" y="2320693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5</a:t>
            </a:r>
            <a:endParaRPr lang="en-US" sz="1400" baseline="-25000" dirty="0"/>
          </a:p>
        </p:txBody>
      </p:sp>
      <p:sp>
        <p:nvSpPr>
          <p:cNvPr id="113" name="Rectangle 112"/>
          <p:cNvSpPr>
            <a:spLocks noChangeAspect="1"/>
          </p:cNvSpPr>
          <p:nvPr/>
        </p:nvSpPr>
        <p:spPr bwMode="auto">
          <a:xfrm>
            <a:off x="6370030" y="280859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6</a:t>
            </a:r>
            <a:endParaRPr lang="en-US" sz="1400" baseline="-25000" dirty="0"/>
          </a:p>
        </p:txBody>
      </p:sp>
      <p:sp>
        <p:nvSpPr>
          <p:cNvPr id="114" name="Rectangle 113"/>
          <p:cNvSpPr>
            <a:spLocks noChangeAspect="1"/>
          </p:cNvSpPr>
          <p:nvPr/>
        </p:nvSpPr>
        <p:spPr bwMode="auto">
          <a:xfrm>
            <a:off x="6667268" y="3699860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11</a:t>
            </a:r>
            <a:endParaRPr lang="en-US" sz="1400" baseline="-25000" dirty="0"/>
          </a:p>
        </p:txBody>
      </p:sp>
      <p:sp>
        <p:nvSpPr>
          <p:cNvPr id="115" name="Rectangle 114"/>
          <p:cNvSpPr>
            <a:spLocks noChangeAspect="1"/>
          </p:cNvSpPr>
          <p:nvPr/>
        </p:nvSpPr>
        <p:spPr bwMode="auto">
          <a:xfrm>
            <a:off x="7110584" y="370672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/>
              <a:t>7</a:t>
            </a:r>
          </a:p>
        </p:txBody>
      </p:sp>
      <p:sp>
        <p:nvSpPr>
          <p:cNvPr id="116" name="Rectangle 115"/>
          <p:cNvSpPr>
            <a:spLocks noChangeAspect="1"/>
          </p:cNvSpPr>
          <p:nvPr/>
        </p:nvSpPr>
        <p:spPr bwMode="auto">
          <a:xfrm>
            <a:off x="8377742" y="236253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/>
              <a:t>9</a:t>
            </a:r>
          </a:p>
        </p:txBody>
      </p:sp>
      <p:sp>
        <p:nvSpPr>
          <p:cNvPr id="117" name="Rectangle 116"/>
          <p:cNvSpPr>
            <a:spLocks noChangeAspect="1"/>
          </p:cNvSpPr>
          <p:nvPr/>
        </p:nvSpPr>
        <p:spPr bwMode="auto">
          <a:xfrm>
            <a:off x="8859130" y="2377499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10</a:t>
            </a:r>
            <a:endParaRPr lang="en-US" sz="1400" baseline="-25000" dirty="0"/>
          </a:p>
        </p:txBody>
      </p:sp>
      <p:cxnSp>
        <p:nvCxnSpPr>
          <p:cNvPr id="118" name="Straight Connector 117"/>
          <p:cNvCxnSpPr>
            <a:stCxn id="100" idx="4"/>
            <a:endCxn id="101" idx="0"/>
          </p:cNvCxnSpPr>
          <p:nvPr/>
        </p:nvCxnSpPr>
        <p:spPr bwMode="auto">
          <a:xfrm flipH="1">
            <a:off x="5672932" y="567321"/>
            <a:ext cx="1147510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100" idx="4"/>
            <a:endCxn id="102" idx="0"/>
          </p:cNvCxnSpPr>
          <p:nvPr/>
        </p:nvCxnSpPr>
        <p:spPr bwMode="auto">
          <a:xfrm>
            <a:off x="6820442" y="567321"/>
            <a:ext cx="996281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1" idx="4"/>
            <a:endCxn id="105" idx="0"/>
          </p:cNvCxnSpPr>
          <p:nvPr/>
        </p:nvCxnSpPr>
        <p:spPr bwMode="auto">
          <a:xfrm flipH="1">
            <a:off x="5109267" y="1200771"/>
            <a:ext cx="563665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06" idx="0"/>
            <a:endCxn id="101" idx="4"/>
          </p:cNvCxnSpPr>
          <p:nvPr/>
        </p:nvCxnSpPr>
        <p:spPr bwMode="auto">
          <a:xfrm flipH="1" flipV="1">
            <a:off x="5672931" y="1200771"/>
            <a:ext cx="16817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02" idx="4"/>
            <a:endCxn id="103" idx="0"/>
          </p:cNvCxnSpPr>
          <p:nvPr/>
        </p:nvCxnSpPr>
        <p:spPr bwMode="auto">
          <a:xfrm flipH="1">
            <a:off x="7452462" y="1200771"/>
            <a:ext cx="364260" cy="4316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102" idx="4"/>
            <a:endCxn id="104" idx="0"/>
          </p:cNvCxnSpPr>
          <p:nvPr/>
        </p:nvCxnSpPr>
        <p:spPr bwMode="auto">
          <a:xfrm>
            <a:off x="7816722" y="1200771"/>
            <a:ext cx="886967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07" idx="0"/>
            <a:endCxn id="105" idx="4"/>
          </p:cNvCxnSpPr>
          <p:nvPr/>
        </p:nvCxnSpPr>
        <p:spPr bwMode="auto">
          <a:xfrm flipV="1">
            <a:off x="4693878" y="1914242"/>
            <a:ext cx="415389" cy="3518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10" idx="0"/>
            <a:endCxn id="105" idx="4"/>
          </p:cNvCxnSpPr>
          <p:nvPr/>
        </p:nvCxnSpPr>
        <p:spPr bwMode="auto">
          <a:xfrm flipH="1" flipV="1">
            <a:off x="5109266" y="1914242"/>
            <a:ext cx="135988" cy="3771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11" idx="0"/>
            <a:endCxn id="106" idx="4"/>
          </p:cNvCxnSpPr>
          <p:nvPr/>
        </p:nvCxnSpPr>
        <p:spPr bwMode="auto">
          <a:xfrm flipV="1">
            <a:off x="5618620" y="1914242"/>
            <a:ext cx="222489" cy="4091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112" idx="0"/>
          </p:cNvCxnSpPr>
          <p:nvPr/>
        </p:nvCxnSpPr>
        <p:spPr bwMode="auto">
          <a:xfrm flipH="1" flipV="1">
            <a:off x="5866510" y="1914242"/>
            <a:ext cx="237176" cy="4064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108" idx="0"/>
            <a:endCxn id="107" idx="4"/>
          </p:cNvCxnSpPr>
          <p:nvPr/>
        </p:nvCxnSpPr>
        <p:spPr bwMode="auto">
          <a:xfrm flipV="1">
            <a:off x="4406048" y="2557412"/>
            <a:ext cx="287830" cy="257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07" idx="4"/>
            <a:endCxn id="109" idx="0"/>
          </p:cNvCxnSpPr>
          <p:nvPr/>
        </p:nvCxnSpPr>
        <p:spPr bwMode="auto">
          <a:xfrm>
            <a:off x="4693878" y="2557412"/>
            <a:ext cx="288809" cy="272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113" idx="0"/>
            <a:endCxn id="134" idx="4"/>
          </p:cNvCxnSpPr>
          <p:nvPr/>
        </p:nvCxnSpPr>
        <p:spPr bwMode="auto">
          <a:xfrm flipV="1">
            <a:off x="6506402" y="2592422"/>
            <a:ext cx="440600" cy="216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134" idx="0"/>
            <a:endCxn id="103" idx="4"/>
          </p:cNvCxnSpPr>
          <p:nvPr/>
        </p:nvCxnSpPr>
        <p:spPr bwMode="auto">
          <a:xfrm flipV="1">
            <a:off x="6947002" y="1923767"/>
            <a:ext cx="505460" cy="3773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6" idx="0"/>
            <a:endCxn id="104" idx="4"/>
          </p:cNvCxnSpPr>
          <p:nvPr/>
        </p:nvCxnSpPr>
        <p:spPr bwMode="auto">
          <a:xfrm flipV="1">
            <a:off x="8514114" y="1914242"/>
            <a:ext cx="189575" cy="448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>
            <a:stCxn id="117" idx="0"/>
            <a:endCxn id="104" idx="4"/>
          </p:cNvCxnSpPr>
          <p:nvPr/>
        </p:nvCxnSpPr>
        <p:spPr bwMode="auto">
          <a:xfrm flipH="1" flipV="1">
            <a:off x="8703689" y="1914242"/>
            <a:ext cx="291812" cy="4632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34"/>
          <p:cNvSpPr>
            <a:spLocks noChangeAspect="1" noChangeArrowheads="1"/>
          </p:cNvSpPr>
          <p:nvPr/>
        </p:nvSpPr>
        <p:spPr bwMode="auto">
          <a:xfrm>
            <a:off x="6801336" y="23010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9</a:t>
            </a:r>
          </a:p>
        </p:txBody>
      </p:sp>
      <p:cxnSp>
        <p:nvCxnSpPr>
          <p:cNvPr id="135" name="Straight Connector 134"/>
          <p:cNvCxnSpPr>
            <a:stCxn id="136" idx="0"/>
            <a:endCxn id="103" idx="4"/>
          </p:cNvCxnSpPr>
          <p:nvPr/>
        </p:nvCxnSpPr>
        <p:spPr bwMode="auto">
          <a:xfrm flipH="1" flipV="1">
            <a:off x="7452462" y="1923767"/>
            <a:ext cx="600944" cy="443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>
            <a:spLocks noChangeAspect="1"/>
          </p:cNvSpPr>
          <p:nvPr/>
        </p:nvSpPr>
        <p:spPr bwMode="auto">
          <a:xfrm>
            <a:off x="7917034" y="236687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8</a:t>
            </a:r>
            <a:endParaRPr lang="en-US" sz="1400" baseline="-25000" dirty="0"/>
          </a:p>
        </p:txBody>
      </p:sp>
      <p:sp>
        <p:nvSpPr>
          <p:cNvPr id="137" name="Oval 34"/>
          <p:cNvSpPr>
            <a:spLocks noChangeAspect="1" noChangeArrowheads="1"/>
          </p:cNvSpPr>
          <p:nvPr/>
        </p:nvSpPr>
        <p:spPr bwMode="auto">
          <a:xfrm>
            <a:off x="7220436" y="281544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10</a:t>
            </a:r>
            <a:endParaRPr lang="en-US" sz="1400" baseline="-25000" dirty="0"/>
          </a:p>
        </p:txBody>
      </p:sp>
      <p:cxnSp>
        <p:nvCxnSpPr>
          <p:cNvPr id="138" name="Straight Connector 137"/>
          <p:cNvCxnSpPr>
            <a:stCxn id="137" idx="0"/>
            <a:endCxn id="134" idx="4"/>
          </p:cNvCxnSpPr>
          <p:nvPr/>
        </p:nvCxnSpPr>
        <p:spPr bwMode="auto">
          <a:xfrm flipH="1" flipV="1">
            <a:off x="6947002" y="2592422"/>
            <a:ext cx="419100" cy="2230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Oval 34"/>
          <p:cNvSpPr>
            <a:spLocks noChangeAspect="1" noChangeArrowheads="1"/>
          </p:cNvSpPr>
          <p:nvPr/>
        </p:nvSpPr>
        <p:spPr bwMode="auto">
          <a:xfrm>
            <a:off x="6966436" y="32535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11</a:t>
            </a:r>
            <a:endParaRPr lang="en-US" sz="1400" baseline="-25000" dirty="0"/>
          </a:p>
        </p:txBody>
      </p:sp>
      <p:cxnSp>
        <p:nvCxnSpPr>
          <p:cNvPr id="140" name="Straight Connector 139"/>
          <p:cNvCxnSpPr>
            <a:stCxn id="139" idx="1"/>
            <a:endCxn id="137" idx="4"/>
          </p:cNvCxnSpPr>
          <p:nvPr/>
        </p:nvCxnSpPr>
        <p:spPr bwMode="auto">
          <a:xfrm flipV="1">
            <a:off x="7009101" y="3106772"/>
            <a:ext cx="357001" cy="1894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114" idx="0"/>
            <a:endCxn id="139" idx="4"/>
          </p:cNvCxnSpPr>
          <p:nvPr/>
        </p:nvCxnSpPr>
        <p:spPr bwMode="auto">
          <a:xfrm flipV="1">
            <a:off x="6803640" y="3544922"/>
            <a:ext cx="308462" cy="154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stCxn id="115" idx="0"/>
            <a:endCxn id="139" idx="4"/>
          </p:cNvCxnSpPr>
          <p:nvPr/>
        </p:nvCxnSpPr>
        <p:spPr bwMode="auto">
          <a:xfrm flipH="1" flipV="1">
            <a:off x="7112102" y="3544922"/>
            <a:ext cx="134854" cy="1618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Rectangle 142"/>
          <p:cNvSpPr>
            <a:spLocks noChangeAspect="1"/>
          </p:cNvSpPr>
          <p:nvPr/>
        </p:nvSpPr>
        <p:spPr bwMode="auto">
          <a:xfrm>
            <a:off x="7562618" y="3699860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12</a:t>
            </a:r>
            <a:endParaRPr lang="en-US" sz="1400" baseline="-25000" dirty="0"/>
          </a:p>
        </p:txBody>
      </p:sp>
      <p:sp>
        <p:nvSpPr>
          <p:cNvPr id="144" name="Rectangle 143"/>
          <p:cNvSpPr>
            <a:spLocks noChangeAspect="1"/>
          </p:cNvSpPr>
          <p:nvPr/>
        </p:nvSpPr>
        <p:spPr bwMode="auto">
          <a:xfrm>
            <a:off x="7993234" y="370672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13</a:t>
            </a:r>
            <a:endParaRPr lang="en-US" sz="1400" baseline="-25000" dirty="0"/>
          </a:p>
        </p:txBody>
      </p:sp>
      <p:sp>
        <p:nvSpPr>
          <p:cNvPr id="145" name="Oval 34"/>
          <p:cNvSpPr>
            <a:spLocks noChangeAspect="1" noChangeArrowheads="1"/>
          </p:cNvSpPr>
          <p:nvPr/>
        </p:nvSpPr>
        <p:spPr bwMode="auto">
          <a:xfrm>
            <a:off x="7760186" y="32535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12</a:t>
            </a:r>
            <a:endParaRPr lang="en-US" sz="1400" baseline="-25000" dirty="0"/>
          </a:p>
        </p:txBody>
      </p:sp>
      <p:cxnSp>
        <p:nvCxnSpPr>
          <p:cNvPr id="146" name="Straight Connector 145"/>
          <p:cNvCxnSpPr>
            <a:stCxn id="145" idx="1"/>
            <a:endCxn id="137" idx="4"/>
          </p:cNvCxnSpPr>
          <p:nvPr/>
        </p:nvCxnSpPr>
        <p:spPr bwMode="auto">
          <a:xfrm flipH="1" flipV="1">
            <a:off x="7366102" y="3106772"/>
            <a:ext cx="436749" cy="1894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3" idx="0"/>
            <a:endCxn id="145" idx="4"/>
          </p:cNvCxnSpPr>
          <p:nvPr/>
        </p:nvCxnSpPr>
        <p:spPr bwMode="auto">
          <a:xfrm flipV="1">
            <a:off x="7698990" y="3544922"/>
            <a:ext cx="206862" cy="154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stCxn id="144" idx="0"/>
            <a:endCxn id="145" idx="4"/>
          </p:cNvCxnSpPr>
          <p:nvPr/>
        </p:nvCxnSpPr>
        <p:spPr bwMode="auto">
          <a:xfrm flipH="1" flipV="1">
            <a:off x="7905852" y="3544922"/>
            <a:ext cx="223754" cy="1618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Oval 34"/>
          <p:cNvSpPr>
            <a:spLocks noChangeAspect="1" noChangeArrowheads="1"/>
          </p:cNvSpPr>
          <p:nvPr/>
        </p:nvSpPr>
        <p:spPr bwMode="auto">
          <a:xfrm>
            <a:off x="7312951" y="163806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0" name="Oval 34"/>
          <p:cNvSpPr>
            <a:spLocks noChangeAspect="1" noChangeArrowheads="1"/>
          </p:cNvSpPr>
          <p:nvPr/>
        </p:nvSpPr>
        <p:spPr bwMode="auto">
          <a:xfrm>
            <a:off x="6684301" y="2759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1" name="Oval 34"/>
          <p:cNvSpPr>
            <a:spLocks noChangeAspect="1" noChangeArrowheads="1"/>
          </p:cNvSpPr>
          <p:nvPr/>
        </p:nvSpPr>
        <p:spPr bwMode="auto">
          <a:xfrm>
            <a:off x="5531776" y="9236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2" name="Oval 34"/>
          <p:cNvSpPr>
            <a:spLocks noChangeAspect="1" noChangeArrowheads="1"/>
          </p:cNvSpPr>
          <p:nvPr/>
        </p:nvSpPr>
        <p:spPr bwMode="auto">
          <a:xfrm>
            <a:off x="7684426" y="91416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3" name="Oval 34"/>
          <p:cNvSpPr>
            <a:spLocks noChangeAspect="1" noChangeArrowheads="1"/>
          </p:cNvSpPr>
          <p:nvPr/>
        </p:nvSpPr>
        <p:spPr bwMode="auto">
          <a:xfrm>
            <a:off x="4969801" y="162853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4" name="Oval 34"/>
          <p:cNvSpPr>
            <a:spLocks noChangeAspect="1" noChangeArrowheads="1"/>
          </p:cNvSpPr>
          <p:nvPr/>
        </p:nvSpPr>
        <p:spPr bwMode="auto">
          <a:xfrm>
            <a:off x="8570251" y="161901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5" name="Rectangle 154"/>
          <p:cNvSpPr>
            <a:spLocks noChangeAspect="1"/>
          </p:cNvSpPr>
          <p:nvPr/>
        </p:nvSpPr>
        <p:spPr bwMode="auto">
          <a:xfrm>
            <a:off x="8871257" y="238667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6" name="Rectangle 155"/>
          <p:cNvSpPr>
            <a:spLocks noChangeAspect="1"/>
          </p:cNvSpPr>
          <p:nvPr/>
        </p:nvSpPr>
        <p:spPr bwMode="auto">
          <a:xfrm>
            <a:off x="5108882" y="2300947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7" name="Oval 34"/>
          <p:cNvSpPr>
            <a:spLocks noChangeAspect="1" noChangeArrowheads="1"/>
          </p:cNvSpPr>
          <p:nvPr/>
        </p:nvSpPr>
        <p:spPr bwMode="auto">
          <a:xfrm>
            <a:off x="6808126" y="22952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8" name="Rectangle 157"/>
          <p:cNvSpPr>
            <a:spLocks noChangeAspect="1"/>
          </p:cNvSpPr>
          <p:nvPr/>
        </p:nvSpPr>
        <p:spPr bwMode="auto">
          <a:xfrm>
            <a:off x="6375707" y="282482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9" name="Rectangle 158"/>
          <p:cNvSpPr>
            <a:spLocks noChangeAspect="1"/>
          </p:cNvSpPr>
          <p:nvPr/>
        </p:nvSpPr>
        <p:spPr bwMode="auto">
          <a:xfrm>
            <a:off x="8375957" y="236762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60" name="Rectangle 159"/>
          <p:cNvSpPr>
            <a:spLocks noChangeAspect="1"/>
          </p:cNvSpPr>
          <p:nvPr/>
        </p:nvSpPr>
        <p:spPr bwMode="auto">
          <a:xfrm>
            <a:off x="7928282" y="2377147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61" name="Oval 34"/>
          <p:cNvSpPr>
            <a:spLocks noChangeAspect="1" noChangeArrowheads="1"/>
          </p:cNvSpPr>
          <p:nvPr/>
        </p:nvSpPr>
        <p:spPr bwMode="auto">
          <a:xfrm>
            <a:off x="7227226" y="2819164"/>
            <a:ext cx="291332" cy="291332"/>
          </a:xfrm>
          <a:prstGeom prst="ellipse">
            <a:avLst/>
          </a:prstGeom>
          <a:solidFill>
            <a:schemeClr val="accent1">
              <a:lumMod val="50000"/>
              <a:alpha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62" name="Freeform 161"/>
          <p:cNvSpPr/>
          <p:nvPr/>
        </p:nvSpPr>
        <p:spPr bwMode="auto">
          <a:xfrm>
            <a:off x="6438857" y="2828689"/>
            <a:ext cx="2009775" cy="1266825"/>
          </a:xfrm>
          <a:custGeom>
            <a:avLst/>
            <a:gdLst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4" fmla="*/ 2009775 w 2009775"/>
              <a:gd name="connsiteY4" fmla="*/ 1266825 h 1266825"/>
              <a:gd name="connsiteX0" fmla="*/ 0 w 2390775"/>
              <a:gd name="connsiteY0" fmla="*/ 1257300 h 1266825"/>
              <a:gd name="connsiteX1" fmla="*/ 790575 w 2390775"/>
              <a:gd name="connsiteY1" fmla="*/ 19050 h 1266825"/>
              <a:gd name="connsiteX2" fmla="*/ 1057275 w 2390775"/>
              <a:gd name="connsiteY2" fmla="*/ 0 h 1266825"/>
              <a:gd name="connsiteX3" fmla="*/ 2009775 w 2390775"/>
              <a:gd name="connsiteY3" fmla="*/ 1266825 h 1266825"/>
              <a:gd name="connsiteX4" fmla="*/ 2390775 w 2390775"/>
              <a:gd name="connsiteY4" fmla="*/ 1123950 h 1266825"/>
              <a:gd name="connsiteX0" fmla="*/ 47625 w 2057400"/>
              <a:gd name="connsiteY0" fmla="*/ 1257300 h 1266825"/>
              <a:gd name="connsiteX1" fmla="*/ 838200 w 2057400"/>
              <a:gd name="connsiteY1" fmla="*/ 19050 h 1266825"/>
              <a:gd name="connsiteX2" fmla="*/ 1104900 w 2057400"/>
              <a:gd name="connsiteY2" fmla="*/ 0 h 1266825"/>
              <a:gd name="connsiteX3" fmla="*/ 2057400 w 2057400"/>
              <a:gd name="connsiteY3" fmla="*/ 1266825 h 1266825"/>
              <a:gd name="connsiteX4" fmla="*/ 0 w 2057400"/>
              <a:gd name="connsiteY4" fmla="*/ 1257300 h 1266825"/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4" fmla="*/ 0 w 2009775"/>
              <a:gd name="connsiteY4" fmla="*/ 1254125 h 126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9775" h="1266825">
                <a:moveTo>
                  <a:pt x="0" y="1257300"/>
                </a:moveTo>
                <a:lnTo>
                  <a:pt x="790575" y="19050"/>
                </a:lnTo>
                <a:lnTo>
                  <a:pt x="1057275" y="0"/>
                </a:lnTo>
                <a:lnTo>
                  <a:pt x="2009775" y="1266825"/>
                </a:lnTo>
                <a:lnTo>
                  <a:pt x="0" y="1254125"/>
                </a:lnTo>
              </a:path>
            </a:pathLst>
          </a:custGeom>
          <a:noFill/>
          <a:ln w="222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5"/>
          <p:cNvSpPr>
            <a:spLocks noChangeArrowheads="1"/>
          </p:cNvSpPr>
          <p:nvPr/>
        </p:nvSpPr>
        <p:spPr bwMode="auto">
          <a:xfrm>
            <a:off x="5642039" y="4389418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Oval 5"/>
          <p:cNvSpPr>
            <a:spLocks noChangeArrowheads="1"/>
          </p:cNvSpPr>
          <p:nvPr/>
        </p:nvSpPr>
        <p:spPr bwMode="auto">
          <a:xfrm>
            <a:off x="4879466" y="410260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Oval 5"/>
          <p:cNvSpPr>
            <a:spLocks noChangeArrowheads="1"/>
          </p:cNvSpPr>
          <p:nvPr/>
        </p:nvSpPr>
        <p:spPr bwMode="auto">
          <a:xfrm>
            <a:off x="6251523" y="4138454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Oval 5"/>
          <p:cNvSpPr>
            <a:spLocks noChangeArrowheads="1"/>
          </p:cNvSpPr>
          <p:nvPr/>
        </p:nvSpPr>
        <p:spPr bwMode="auto">
          <a:xfrm>
            <a:off x="5386279" y="557490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Oval 5"/>
          <p:cNvSpPr>
            <a:spLocks noChangeArrowheads="1"/>
          </p:cNvSpPr>
          <p:nvPr/>
        </p:nvSpPr>
        <p:spPr bwMode="auto">
          <a:xfrm>
            <a:off x="5191450" y="4918091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Oval 5"/>
          <p:cNvSpPr>
            <a:spLocks noChangeArrowheads="1"/>
          </p:cNvSpPr>
          <p:nvPr/>
        </p:nvSpPr>
        <p:spPr bwMode="auto">
          <a:xfrm>
            <a:off x="4879466" y="524986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" name="Oval 5"/>
          <p:cNvSpPr>
            <a:spLocks noChangeArrowheads="1"/>
          </p:cNvSpPr>
          <p:nvPr/>
        </p:nvSpPr>
        <p:spPr bwMode="auto">
          <a:xfrm>
            <a:off x="6400668" y="469172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Oval 5"/>
          <p:cNvSpPr>
            <a:spLocks noChangeArrowheads="1"/>
          </p:cNvSpPr>
          <p:nvPr/>
        </p:nvSpPr>
        <p:spPr bwMode="auto">
          <a:xfrm>
            <a:off x="5938320" y="510767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" name="Oval 5"/>
          <p:cNvSpPr>
            <a:spLocks noChangeArrowheads="1"/>
          </p:cNvSpPr>
          <p:nvPr/>
        </p:nvSpPr>
        <p:spPr bwMode="auto">
          <a:xfrm>
            <a:off x="7002956" y="528579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Oval 5"/>
          <p:cNvSpPr>
            <a:spLocks noChangeArrowheads="1"/>
          </p:cNvSpPr>
          <p:nvPr/>
        </p:nvSpPr>
        <p:spPr bwMode="auto">
          <a:xfrm>
            <a:off x="6817701" y="5912483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3" name="Straight Connector 172"/>
          <p:cNvCxnSpPr/>
          <p:nvPr/>
        </p:nvCxnSpPr>
        <p:spPr bwMode="auto">
          <a:xfrm>
            <a:off x="5677891" y="3800941"/>
            <a:ext cx="0" cy="24914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5642039" y="363996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175" name="TextBox 174"/>
          <p:cNvSpPr txBox="1"/>
          <p:nvPr/>
        </p:nvSpPr>
        <p:spPr>
          <a:xfrm>
            <a:off x="5321950" y="4131354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5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4576779" y="3986056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4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5176056" y="4802878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cxnSp>
        <p:nvCxnSpPr>
          <p:cNvPr id="178" name="Straight Connector 177"/>
          <p:cNvCxnSpPr/>
          <p:nvPr/>
        </p:nvCxnSpPr>
        <p:spPr bwMode="auto">
          <a:xfrm flipV="1">
            <a:off x="4351284" y="4947487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5806220" y="4782216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7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067992" y="4729839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2</a:t>
            </a:r>
          </a:p>
        </p:txBody>
      </p:sp>
      <p:cxnSp>
        <p:nvCxnSpPr>
          <p:cNvPr id="181" name="Straight Connector 180"/>
          <p:cNvCxnSpPr/>
          <p:nvPr/>
        </p:nvCxnSpPr>
        <p:spPr bwMode="auto">
          <a:xfrm flipV="1">
            <a:off x="5669820" y="5140839"/>
            <a:ext cx="1702547" cy="2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6980355" y="4801544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3</a:t>
            </a:r>
            <a:endParaRPr lang="en-US" sz="1600" baseline="-25000" dirty="0"/>
          </a:p>
        </p:txBody>
      </p:sp>
      <p:cxnSp>
        <p:nvCxnSpPr>
          <p:cNvPr id="183" name="Straight Connector 182"/>
          <p:cNvCxnSpPr>
            <a:endCxn id="184" idx="1"/>
          </p:cNvCxnSpPr>
          <p:nvPr/>
        </p:nvCxnSpPr>
        <p:spPr bwMode="auto">
          <a:xfrm flipH="1">
            <a:off x="5215388" y="4947486"/>
            <a:ext cx="11914" cy="1377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215388" y="6104156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4</a:t>
            </a:r>
          </a:p>
        </p:txBody>
      </p:sp>
      <p:cxnSp>
        <p:nvCxnSpPr>
          <p:cNvPr id="185" name="Straight Connector 184"/>
          <p:cNvCxnSpPr/>
          <p:nvPr/>
        </p:nvCxnSpPr>
        <p:spPr bwMode="auto">
          <a:xfrm>
            <a:off x="4927311" y="3692671"/>
            <a:ext cx="0" cy="1254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TextBox 185"/>
          <p:cNvSpPr txBox="1"/>
          <p:nvPr/>
        </p:nvSpPr>
        <p:spPr>
          <a:xfrm>
            <a:off x="4915397" y="3585674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5</a:t>
            </a:r>
            <a:endParaRPr lang="en-US" sz="1600" baseline="-25000" dirty="0"/>
          </a:p>
        </p:txBody>
      </p:sp>
      <p:cxnSp>
        <p:nvCxnSpPr>
          <p:cNvPr id="187" name="Straight Connector 186"/>
          <p:cNvCxnSpPr/>
          <p:nvPr/>
        </p:nvCxnSpPr>
        <p:spPr bwMode="auto">
          <a:xfrm>
            <a:off x="6853553" y="5143529"/>
            <a:ext cx="0" cy="11337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6642975" y="6101898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189" name="TextBox 188"/>
          <p:cNvSpPr txBox="1"/>
          <p:nvPr/>
        </p:nvSpPr>
        <p:spPr>
          <a:xfrm>
            <a:off x="6885126" y="5760084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190" name="TextBox 189"/>
          <p:cNvSpPr txBox="1"/>
          <p:nvPr/>
        </p:nvSpPr>
        <p:spPr>
          <a:xfrm>
            <a:off x="5956757" y="4100565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9</a:t>
            </a:r>
            <a:endParaRPr lang="en-US" sz="1600" baseline="-25000" dirty="0"/>
          </a:p>
        </p:txBody>
      </p:sp>
      <p:cxnSp>
        <p:nvCxnSpPr>
          <p:cNvPr id="191" name="Straight Connector 190"/>
          <p:cNvCxnSpPr/>
          <p:nvPr/>
        </p:nvCxnSpPr>
        <p:spPr bwMode="auto">
          <a:xfrm>
            <a:off x="6276719" y="3823479"/>
            <a:ext cx="0" cy="1329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6284367" y="365732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7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6424144" y="4511485"/>
            <a:ext cx="553392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10</a:t>
            </a:r>
            <a:endParaRPr lang="en-US" sz="1600" baseline="-25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7013212" y="5221918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8</a:t>
            </a:r>
          </a:p>
        </p:txBody>
      </p:sp>
      <p:cxnSp>
        <p:nvCxnSpPr>
          <p:cNvPr id="195" name="Straight Connector 194"/>
          <p:cNvCxnSpPr/>
          <p:nvPr/>
        </p:nvCxnSpPr>
        <p:spPr bwMode="auto">
          <a:xfrm>
            <a:off x="4351284" y="5291581"/>
            <a:ext cx="8760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4059921" y="5097467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8</a:t>
            </a:r>
            <a:endParaRPr lang="en-US" sz="1600" baseline="-25000" dirty="0"/>
          </a:p>
        </p:txBody>
      </p:sp>
      <p:sp>
        <p:nvSpPr>
          <p:cNvPr id="197" name="TextBox 196"/>
          <p:cNvSpPr txBox="1"/>
          <p:nvPr/>
        </p:nvSpPr>
        <p:spPr>
          <a:xfrm>
            <a:off x="4640195" y="5173587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1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5303499" y="5535980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3</a:t>
            </a:r>
          </a:p>
        </p:txBody>
      </p:sp>
      <p:cxnSp>
        <p:nvCxnSpPr>
          <p:cNvPr id="199" name="Straight Connector 198"/>
          <p:cNvCxnSpPr>
            <a:endCxn id="172" idx="2"/>
          </p:cNvCxnSpPr>
          <p:nvPr/>
        </p:nvCxnSpPr>
        <p:spPr bwMode="auto">
          <a:xfrm>
            <a:off x="5677891" y="5948335"/>
            <a:ext cx="113981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5706362" y="5864123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9</a:t>
            </a:r>
          </a:p>
        </p:txBody>
      </p:sp>
      <p:sp>
        <p:nvSpPr>
          <p:cNvPr id="201" name="Oval 5"/>
          <p:cNvSpPr>
            <a:spLocks noChangeArrowheads="1"/>
          </p:cNvSpPr>
          <p:nvPr/>
        </p:nvSpPr>
        <p:spPr bwMode="auto">
          <a:xfrm>
            <a:off x="5844408" y="543848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5639284" y="5391595"/>
            <a:ext cx="420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11</a:t>
            </a:r>
            <a:endParaRPr lang="en-US" sz="1600" baseline="-25000" dirty="0"/>
          </a:p>
        </p:txBody>
      </p:sp>
      <p:sp>
        <p:nvSpPr>
          <p:cNvPr id="203" name="Oval 5"/>
          <p:cNvSpPr>
            <a:spLocks noChangeArrowheads="1"/>
          </p:cNvSpPr>
          <p:nvPr/>
        </p:nvSpPr>
        <p:spPr bwMode="auto">
          <a:xfrm>
            <a:off x="6370188" y="554516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" name="TextBox 203"/>
          <p:cNvSpPr txBox="1"/>
          <p:nvPr/>
        </p:nvSpPr>
        <p:spPr>
          <a:xfrm>
            <a:off x="6368264" y="547287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sp>
        <p:nvSpPr>
          <p:cNvPr id="205" name="Oval 5"/>
          <p:cNvSpPr>
            <a:spLocks noChangeArrowheads="1"/>
          </p:cNvSpPr>
          <p:nvPr/>
        </p:nvSpPr>
        <p:spPr bwMode="auto">
          <a:xfrm>
            <a:off x="6473058" y="527338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" name="TextBox 205"/>
          <p:cNvSpPr txBox="1"/>
          <p:nvPr/>
        </p:nvSpPr>
        <p:spPr>
          <a:xfrm>
            <a:off x="6496534" y="509314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13</a:t>
            </a:r>
            <a:endParaRPr lang="en-US" sz="1600" baseline="-25000" dirty="0"/>
          </a:p>
        </p:txBody>
      </p:sp>
      <p:cxnSp>
        <p:nvCxnSpPr>
          <p:cNvPr id="207" name="Straight Connector 206"/>
          <p:cNvCxnSpPr/>
          <p:nvPr/>
        </p:nvCxnSpPr>
        <p:spPr bwMode="auto">
          <a:xfrm>
            <a:off x="5985418" y="5151089"/>
            <a:ext cx="0" cy="800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8" name="TextBox 207"/>
          <p:cNvSpPr txBox="1"/>
          <p:nvPr/>
        </p:nvSpPr>
        <p:spPr>
          <a:xfrm>
            <a:off x="5909562" y="5552973"/>
            <a:ext cx="380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10</a:t>
            </a:r>
            <a:endParaRPr lang="en-US" sz="1600" baseline="-25000" dirty="0"/>
          </a:p>
        </p:txBody>
      </p:sp>
      <p:cxnSp>
        <p:nvCxnSpPr>
          <p:cNvPr id="209" name="Straight Connector 208"/>
          <p:cNvCxnSpPr/>
          <p:nvPr/>
        </p:nvCxnSpPr>
        <p:spPr bwMode="auto">
          <a:xfrm>
            <a:off x="5680618" y="5482081"/>
            <a:ext cx="3086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TextBox 209"/>
          <p:cNvSpPr txBox="1"/>
          <p:nvPr/>
        </p:nvSpPr>
        <p:spPr>
          <a:xfrm>
            <a:off x="5604762" y="5156098"/>
            <a:ext cx="375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11</a:t>
            </a:r>
            <a:endParaRPr lang="en-US" sz="1600" baseline="-25000" dirty="0"/>
          </a:p>
        </p:txBody>
      </p:sp>
      <p:cxnSp>
        <p:nvCxnSpPr>
          <p:cNvPr id="211" name="Straight Connector 210"/>
          <p:cNvCxnSpPr/>
          <p:nvPr/>
        </p:nvCxnSpPr>
        <p:spPr bwMode="auto">
          <a:xfrm>
            <a:off x="5985418" y="5573685"/>
            <a:ext cx="8799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6039737" y="5270398"/>
            <a:ext cx="380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5528218" y="5081239"/>
            <a:ext cx="1847850" cy="1181100"/>
          </a:xfrm>
          <a:prstGeom prst="rect">
            <a:avLst/>
          </a:prstGeom>
          <a:solidFill>
            <a:schemeClr val="accent1">
              <a:lumMod val="50000"/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67990" y="5118409"/>
            <a:ext cx="3590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nodes does a search touch?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6620" y="4343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14" name="TextBox 213"/>
          <p:cNvSpPr txBox="1"/>
          <p:nvPr/>
        </p:nvSpPr>
        <p:spPr>
          <a:xfrm>
            <a:off x="6827520" y="18897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15" name="TextBox 214"/>
          <p:cNvSpPr txBox="1"/>
          <p:nvPr/>
        </p:nvSpPr>
        <p:spPr>
          <a:xfrm>
            <a:off x="5071110" y="11963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16" name="TextBox 215"/>
          <p:cNvSpPr txBox="1"/>
          <p:nvPr/>
        </p:nvSpPr>
        <p:spPr>
          <a:xfrm>
            <a:off x="5745480" y="11849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17" name="TextBox 216"/>
          <p:cNvSpPr txBox="1"/>
          <p:nvPr/>
        </p:nvSpPr>
        <p:spPr>
          <a:xfrm>
            <a:off x="4465320" y="191643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18" name="TextBox 217"/>
          <p:cNvSpPr txBox="1"/>
          <p:nvPr/>
        </p:nvSpPr>
        <p:spPr>
          <a:xfrm>
            <a:off x="5147310" y="18897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19" name="TextBox 218"/>
          <p:cNvSpPr txBox="1"/>
          <p:nvPr/>
        </p:nvSpPr>
        <p:spPr>
          <a:xfrm>
            <a:off x="5996940" y="18592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20" name="TextBox 219"/>
          <p:cNvSpPr txBox="1"/>
          <p:nvPr/>
        </p:nvSpPr>
        <p:spPr>
          <a:xfrm>
            <a:off x="5463540" y="18516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21" name="TextBox 220"/>
          <p:cNvSpPr txBox="1"/>
          <p:nvPr/>
        </p:nvSpPr>
        <p:spPr>
          <a:xfrm>
            <a:off x="4434840" y="25603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2" name="TextBox 221"/>
          <p:cNvSpPr txBox="1"/>
          <p:nvPr/>
        </p:nvSpPr>
        <p:spPr>
          <a:xfrm>
            <a:off x="7387590" y="11696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3" name="TextBox 222"/>
          <p:cNvSpPr txBox="1"/>
          <p:nvPr/>
        </p:nvSpPr>
        <p:spPr>
          <a:xfrm>
            <a:off x="6511290" y="24422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4" name="TextBox 223"/>
          <p:cNvSpPr txBox="1"/>
          <p:nvPr/>
        </p:nvSpPr>
        <p:spPr>
          <a:xfrm>
            <a:off x="6743700" y="33947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5" name="TextBox 224"/>
          <p:cNvSpPr txBox="1"/>
          <p:nvPr/>
        </p:nvSpPr>
        <p:spPr>
          <a:xfrm>
            <a:off x="4800600" y="254889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6" name="TextBox 225"/>
          <p:cNvSpPr txBox="1"/>
          <p:nvPr/>
        </p:nvSpPr>
        <p:spPr>
          <a:xfrm>
            <a:off x="8244840" y="11811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7" name="TextBox 226"/>
          <p:cNvSpPr txBox="1"/>
          <p:nvPr/>
        </p:nvSpPr>
        <p:spPr>
          <a:xfrm>
            <a:off x="7139940" y="34594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8" name="TextBox 227"/>
          <p:cNvSpPr txBox="1"/>
          <p:nvPr/>
        </p:nvSpPr>
        <p:spPr>
          <a:xfrm>
            <a:off x="7120890" y="24917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9" name="TextBox 228"/>
          <p:cNvSpPr txBox="1"/>
          <p:nvPr/>
        </p:nvSpPr>
        <p:spPr>
          <a:xfrm>
            <a:off x="8039100" y="34442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30" name="TextBox 229"/>
          <p:cNvSpPr txBox="1"/>
          <p:nvPr/>
        </p:nvSpPr>
        <p:spPr>
          <a:xfrm>
            <a:off x="7547610" y="34099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32" name="TextBox 231"/>
          <p:cNvSpPr txBox="1"/>
          <p:nvPr/>
        </p:nvSpPr>
        <p:spPr>
          <a:xfrm>
            <a:off x="5974080" y="4191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33" name="TextBox 232"/>
          <p:cNvSpPr txBox="1"/>
          <p:nvPr/>
        </p:nvSpPr>
        <p:spPr>
          <a:xfrm>
            <a:off x="8260080" y="18935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34" name="TextBox 233"/>
          <p:cNvSpPr txBox="1"/>
          <p:nvPr/>
        </p:nvSpPr>
        <p:spPr>
          <a:xfrm>
            <a:off x="6880860" y="29489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35" name="TextBox 234"/>
          <p:cNvSpPr txBox="1"/>
          <p:nvPr/>
        </p:nvSpPr>
        <p:spPr>
          <a:xfrm>
            <a:off x="7650480" y="18669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36" name="TextBox 235"/>
          <p:cNvSpPr txBox="1"/>
          <p:nvPr/>
        </p:nvSpPr>
        <p:spPr>
          <a:xfrm>
            <a:off x="8854440" y="18821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37" name="TextBox 236"/>
          <p:cNvSpPr txBox="1"/>
          <p:nvPr/>
        </p:nvSpPr>
        <p:spPr>
          <a:xfrm>
            <a:off x="7543800" y="29489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8349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21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SearchKDTree</a:t>
            </a:r>
            <a:r>
              <a:rPr lang="en-US" dirty="0" smtClean="0"/>
              <a:t>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6467" name="Text Box 3"/>
              <p:cNvSpPr txBox="1">
                <a:spLocks noChangeArrowheads="1"/>
              </p:cNvSpPr>
              <p:nvPr/>
            </p:nvSpPr>
            <p:spPr bwMode="auto">
              <a:xfrm>
                <a:off x="307590" y="1371600"/>
                <a:ext cx="8557632" cy="32730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accent2"/>
                    </a:solidFill>
                  </a:rPr>
                  <a:t>Theorem:</a:t>
                </a:r>
                <a:r>
                  <a:rPr lang="en-US" sz="2800" dirty="0" smtClean="0"/>
                  <a:t> A </a:t>
                </a:r>
                <a:r>
                  <a:rPr lang="en-US" sz="2800" dirty="0" err="1" smtClean="0"/>
                  <a:t>kd</a:t>
                </a:r>
                <a:r>
                  <a:rPr lang="en-US" sz="2800" dirty="0" smtClean="0"/>
                  <a:t>-tree for a set of n points in the plane can be constructed in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 log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 </a:t>
                </a:r>
                <a:r>
                  <a:rPr lang="en-US" sz="2800" dirty="0" smtClean="0"/>
                  <a:t>time and uses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 smtClean="0"/>
                  <a:t> space. A rectangular range query can be answered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rad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800" dirty="0" smtClean="0"/>
                  <a:t> time, where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k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 =</a:t>
                </a:r>
                <a:r>
                  <a:rPr lang="en-US" sz="2800" dirty="0" smtClean="0"/>
                  <a:t> # reported points. </a:t>
                </a:r>
                <a:br>
                  <a:rPr lang="en-US" sz="2800" dirty="0" smtClean="0"/>
                </a:br>
                <a:r>
                  <a:rPr lang="en-US" sz="2800" dirty="0" smtClean="0"/>
                  <a:t>(Generalization to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d</a:t>
                </a:r>
                <a:r>
                  <a:rPr lang="en-US" sz="2800" dirty="0" smtClean="0"/>
                  <a:t> dimensions: Also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 log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 </a:t>
                </a:r>
                <a:r>
                  <a:rPr lang="en-US" sz="2800" dirty="0" smtClean="0"/>
                  <a:t>construction time and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 smtClean="0"/>
                  <a:t> space, but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sup>
                    </m:sSup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𝑘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sz="2800" dirty="0" smtClean="0"/>
                  <a:t>query time.)</a:t>
                </a:r>
                <a:endParaRPr lang="en-US" sz="2800" dirty="0"/>
              </a:p>
            </p:txBody>
          </p:sp>
        </mc:Choice>
        <mc:Fallback xmlns="">
          <p:sp>
            <p:nvSpPr>
              <p:cNvPr id="4464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590" y="1371600"/>
                <a:ext cx="8557632" cy="3273076"/>
              </a:xfrm>
              <a:prstGeom prst="rect">
                <a:avLst/>
              </a:prstGeom>
              <a:blipFill rotWithShape="1">
                <a:blip r:embed="rId2"/>
                <a:stretch>
                  <a:fillRect l="-1425" t="-1862" r="-641" b="-428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8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>
          <a:solidFill>
            <a:schemeClr val="tx1"/>
          </a:solidFill>
          <a:round/>
          <a:headEnd/>
          <a:tailEnd/>
        </a:ln>
        <a:effectLst>
          <a:outerShdw dist="107763" dir="2700000" algn="ctr" rotWithShape="0">
            <a:srgbClr val="808080"/>
          </a:outerShdw>
        </a:effectLst>
      </a:spPr>
      <a:bodyPr wrap="none" anchor="ctr"/>
      <a:lstStyle>
        <a:defPPr algn="ctr">
          <a:defRPr sz="1600" i="1" dirty="0" smtClean="0"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19090</TotalTime>
  <Words>704</Words>
  <Application>Microsoft Office PowerPoint</Application>
  <PresentationFormat>Letter Paper (8.5x11 in)</PresentationFormat>
  <Paragraphs>333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Cambria Math</vt:lpstr>
      <vt:lpstr>Symbol</vt:lpstr>
      <vt:lpstr>Times New Roman</vt:lpstr>
      <vt:lpstr>Lecture-07</vt:lpstr>
      <vt:lpstr>CMPS 3130/6130 Computational Geometry Spring 2017</vt:lpstr>
      <vt:lpstr>Orthogonal range searching</vt:lpstr>
      <vt:lpstr>Orthogonal range searching: KD-trees</vt:lpstr>
      <vt:lpstr>KD trees</vt:lpstr>
      <vt:lpstr>BuildKDTree</vt:lpstr>
      <vt:lpstr>BuildKDTree Analysis</vt:lpstr>
      <vt:lpstr>Regions</vt:lpstr>
      <vt:lpstr>SearchKDTree</vt:lpstr>
      <vt:lpstr>SearchKDTree Analysis</vt:lpstr>
      <vt:lpstr>SearchKDTree Analysis</vt:lpstr>
      <vt:lpstr>Summary Orthogonal Range Searching</vt:lpstr>
    </vt:vector>
  </TitlesOfParts>
  <Company>MIT Laboratory for Compuer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</cp:lastModifiedBy>
  <cp:revision>328</cp:revision>
  <dcterms:created xsi:type="dcterms:W3CDTF">2001-09-03T00:33:29Z</dcterms:created>
  <dcterms:modified xsi:type="dcterms:W3CDTF">2017-04-11T17:14:00Z</dcterms:modified>
</cp:coreProperties>
</file>