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305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7" r:id="rId22"/>
    <p:sldId id="306" r:id="rId23"/>
    <p:sldId id="303" r:id="rId24"/>
  </p:sldIdLst>
  <p:sldSz cx="9144000" cy="6858000" type="letter"/>
  <p:notesSz cx="9601200" cy="73152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FF9900"/>
    <a:srgbClr val="B036A7"/>
    <a:srgbClr val="B036B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58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86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4/6/17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4/6/17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1:</a:t>
            </a:r>
            <a:br>
              <a:rPr lang="en-US"/>
            </a:br>
            <a:r>
              <a:rPr lang="en-US"/>
              <a:t>Find the split node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800815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 dirty="0"/>
              <a:t>1D-R</a:t>
            </a:r>
            <a:r>
              <a:rPr lang="en-US" sz="2000" dirty="0"/>
              <a:t>ANGE</a:t>
            </a:r>
            <a:r>
              <a:rPr lang="en-US" sz="2400" dirty="0"/>
              <a:t>-Q</a:t>
            </a:r>
            <a:r>
              <a:rPr lang="en-US" sz="2000" dirty="0"/>
              <a:t>UERY</a:t>
            </a:r>
            <a:r>
              <a:rPr lang="en-US" sz="2400" dirty="0">
                <a:solidFill>
                  <a:srgbClr val="008A87"/>
                </a:solidFill>
              </a:rPr>
              <a:t>(</a:t>
            </a:r>
            <a:r>
              <a:rPr lang="en-US" sz="2400" i="1" dirty="0">
                <a:solidFill>
                  <a:srgbClr val="008A87"/>
                </a:solidFill>
              </a:rPr>
              <a:t>T</a:t>
            </a:r>
            <a:r>
              <a:rPr lang="en-US" sz="2400" dirty="0">
                <a:solidFill>
                  <a:srgbClr val="008A87"/>
                </a:solidFill>
              </a:rPr>
              <a:t>, [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, 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2</a:t>
            </a:r>
            <a:r>
              <a:rPr lang="en-US" sz="2400" dirty="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T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.root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while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not a leaf  and  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(</a:t>
            </a:r>
            <a:r>
              <a:rPr lang="en-US" sz="2400" i="1" dirty="0" smtClean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 smtClean="0">
                <a:solidFill>
                  <a:srgbClr val="008A87"/>
                </a:solidFill>
                <a:sym typeface="Symbol" pitchFamily="18" charset="2"/>
              </a:rPr>
              <a:t>2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or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 &lt; </a:t>
            </a:r>
            <a:r>
              <a:rPr lang="en-US" sz="2400" i="1" dirty="0" smtClean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 smtClean="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)</a:t>
            </a:r>
            <a:endParaRPr lang="en-US" sz="2000" dirty="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do if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then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left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else 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chemeClr val="tx2"/>
                </a:solidFill>
              </a:rPr>
              <a:t> is now the split node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[</a:t>
            </a:r>
            <a:r>
              <a:rPr lang="en-US" sz="2400" i="1" dirty="0">
                <a:solidFill>
                  <a:schemeClr val="accent2"/>
                </a:solidFill>
              </a:rPr>
              <a:t>traverse left and right from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i="1" dirty="0">
                <a:solidFill>
                  <a:schemeClr val="accent2"/>
                </a:solidFill>
              </a:rPr>
              <a:t> and report relevant subtrees</a:t>
            </a:r>
            <a:r>
              <a:rPr lang="en-US" sz="2400" dirty="0">
                <a:solidFill>
                  <a:schemeClr val="accent2"/>
                </a:solidFill>
              </a:rPr>
              <a:t>]</a:t>
            </a:r>
            <a:endParaRPr lang="en-US" sz="2400" b="1" dirty="0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2613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4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5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6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7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18" name="AutoShape 10"/>
            <p:cNvCxnSpPr>
              <a:cxnSpLocks noChangeShapeType="1"/>
              <a:stCxn id="452614" idx="7"/>
              <a:endCxn id="452613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19" name="AutoShape 11"/>
            <p:cNvCxnSpPr>
              <a:cxnSpLocks noChangeShapeType="1"/>
              <a:stCxn id="452614" idx="5"/>
              <a:endCxn id="452615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0" name="AutoShape 12"/>
            <p:cNvCxnSpPr>
              <a:cxnSpLocks noChangeShapeType="1"/>
              <a:stCxn id="452615" idx="5"/>
              <a:endCxn id="452616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1" name="AutoShape 13"/>
            <p:cNvCxnSpPr>
              <a:cxnSpLocks noChangeShapeType="1"/>
              <a:stCxn id="452616" idx="3"/>
              <a:endCxn id="452617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2" name="AutoShape 14"/>
            <p:cNvCxnSpPr>
              <a:cxnSpLocks noChangeShapeType="1"/>
              <a:stCxn id="452614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3" name="AutoShape 15"/>
            <p:cNvCxnSpPr>
              <a:cxnSpLocks noChangeShapeType="1"/>
              <a:stCxn id="452615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4" name="AutoShape 16"/>
            <p:cNvCxnSpPr>
              <a:cxnSpLocks noChangeShapeType="1"/>
              <a:stCxn id="452616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5" name="AutoShape 17"/>
            <p:cNvCxnSpPr>
              <a:cxnSpLocks noChangeShapeType="1"/>
              <a:stCxn id="452613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26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7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8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9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30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31" name="AutoShape 23"/>
            <p:cNvCxnSpPr>
              <a:cxnSpLocks noChangeShapeType="1"/>
              <a:stCxn id="452626" idx="7"/>
              <a:endCxn id="452617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2" name="AutoShape 24"/>
            <p:cNvCxnSpPr>
              <a:cxnSpLocks noChangeShapeType="1"/>
              <a:stCxn id="452626" idx="2"/>
              <a:endCxn id="452627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3" name="AutoShape 25"/>
            <p:cNvCxnSpPr>
              <a:cxnSpLocks noChangeShapeType="1"/>
              <a:stCxn id="452627" idx="5"/>
              <a:endCxn id="452628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4" name="AutoShape 26"/>
            <p:cNvCxnSpPr>
              <a:cxnSpLocks noChangeShapeType="1"/>
              <a:stCxn id="452628" idx="5"/>
              <a:endCxn id="452629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35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6" name="AutoShape 28"/>
            <p:cNvCxnSpPr>
              <a:cxnSpLocks noChangeShapeType="1"/>
              <a:stCxn id="452635" idx="0"/>
              <a:endCxn id="452626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2637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8" name="AutoShape 30"/>
            <p:cNvCxnSpPr>
              <a:cxnSpLocks noChangeShapeType="1"/>
              <a:stCxn id="452629" idx="5"/>
              <a:endCxn id="452637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9" name="AutoShape 31"/>
            <p:cNvCxnSpPr>
              <a:cxnSpLocks noChangeShapeType="1"/>
              <a:stCxn id="452627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0" name="AutoShape 32"/>
            <p:cNvCxnSpPr>
              <a:cxnSpLocks noChangeShapeType="1"/>
              <a:stCxn id="452628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1" name="AutoShape 33"/>
            <p:cNvCxnSpPr>
              <a:cxnSpLocks noChangeShapeType="1"/>
              <a:stCxn id="452629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2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43" name="AutoShape 35"/>
            <p:cNvCxnSpPr>
              <a:cxnSpLocks noChangeShapeType="1"/>
              <a:stCxn id="452617" idx="5"/>
              <a:endCxn id="452642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4" name="AutoShape 36"/>
            <p:cNvCxnSpPr>
              <a:cxnSpLocks noChangeShapeType="1"/>
              <a:stCxn id="452630" idx="7"/>
              <a:endCxn id="452642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5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6" name="AutoShape 38"/>
            <p:cNvCxnSpPr>
              <a:cxnSpLocks noChangeShapeType="1"/>
              <a:stCxn id="452645" idx="0"/>
              <a:endCxn id="452630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7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48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9" name="AutoShape 41"/>
            <p:cNvCxnSpPr>
              <a:cxnSpLocks noChangeShapeType="1"/>
              <a:stCxn id="452648" idx="0"/>
              <a:endCxn id="452647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0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51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52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53" name="AutoShape 45"/>
            <p:cNvCxnSpPr>
              <a:cxnSpLocks noChangeShapeType="1"/>
              <a:stCxn id="452651" idx="0"/>
              <a:endCxn id="452650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4" name="AutoShape 46"/>
            <p:cNvCxnSpPr>
              <a:cxnSpLocks noChangeShapeType="1"/>
              <a:stCxn id="452630" idx="5"/>
              <a:endCxn id="452647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5" name="AutoShape 47"/>
            <p:cNvCxnSpPr>
              <a:cxnSpLocks noChangeShapeType="1"/>
              <a:stCxn id="452647" idx="5"/>
              <a:endCxn id="452650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6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57" name="AutoShape 49"/>
            <p:cNvCxnSpPr>
              <a:cxnSpLocks noChangeShapeType="1"/>
              <a:stCxn id="452652" idx="0"/>
              <a:endCxn id="452656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8" name="AutoShape 50"/>
            <p:cNvCxnSpPr>
              <a:cxnSpLocks noChangeShapeType="1"/>
              <a:stCxn id="452650" idx="5"/>
              <a:endCxn id="452656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9" name="AutoShape 51"/>
            <p:cNvCxnSpPr>
              <a:cxnSpLocks noChangeShapeType="1"/>
              <a:stCxn id="452656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60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Text Box 53"/>
          <p:cNvSpPr txBox="1">
            <a:spLocks noChangeArrowheads="1"/>
          </p:cNvSpPr>
          <p:nvPr/>
        </p:nvSpPr>
        <p:spPr bwMode="auto">
          <a:xfrm>
            <a:off x="7562850" y="5029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dirty="0">
                <a:solidFill>
                  <a:srgbClr val="008A87"/>
                </a:solidFill>
              </a:rPr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2: Traverse left and right from split node</a:t>
            </a:r>
          </a:p>
        </p:txBody>
      </p:sp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8408071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 dirty="0"/>
              <a:t>1D-R</a:t>
            </a:r>
            <a:r>
              <a:rPr lang="en-US" sz="2000" dirty="0"/>
              <a:t>ANGE</a:t>
            </a:r>
            <a:r>
              <a:rPr lang="en-US" sz="2400" dirty="0"/>
              <a:t>-Q</a:t>
            </a:r>
            <a:r>
              <a:rPr lang="en-US" sz="2000" dirty="0"/>
              <a:t>UERY</a:t>
            </a:r>
            <a:r>
              <a:rPr lang="en-US" sz="2400" dirty="0">
                <a:solidFill>
                  <a:srgbClr val="008A87"/>
                </a:solidFill>
              </a:rPr>
              <a:t>(</a:t>
            </a:r>
            <a:r>
              <a:rPr lang="en-US" sz="2400" i="1" dirty="0">
                <a:solidFill>
                  <a:srgbClr val="008A87"/>
                </a:solidFill>
              </a:rPr>
              <a:t>T</a:t>
            </a:r>
            <a:r>
              <a:rPr lang="en-US" sz="2400" dirty="0">
                <a:solidFill>
                  <a:srgbClr val="008A87"/>
                </a:solidFill>
              </a:rPr>
              <a:t>, [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1</a:t>
            </a:r>
            <a:r>
              <a:rPr lang="en-US" sz="2400" dirty="0">
                <a:solidFill>
                  <a:srgbClr val="008A87"/>
                </a:solidFill>
              </a:rPr>
              <a:t>, </a:t>
            </a:r>
            <a:r>
              <a:rPr lang="en-US" sz="2400" i="1" dirty="0">
                <a:solidFill>
                  <a:srgbClr val="008A87"/>
                </a:solidFill>
              </a:rPr>
              <a:t>x</a:t>
            </a:r>
            <a:r>
              <a:rPr lang="en-US" sz="2400" i="1" baseline="-25000" dirty="0">
                <a:solidFill>
                  <a:srgbClr val="008A87"/>
                </a:solidFill>
              </a:rPr>
              <a:t>2</a:t>
            </a:r>
            <a:r>
              <a:rPr lang="en-US" sz="2400" dirty="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[</a:t>
            </a:r>
            <a:r>
              <a:rPr lang="en-US" sz="2400" i="1" dirty="0">
                <a:solidFill>
                  <a:schemeClr val="accent2"/>
                </a:solidFill>
              </a:rPr>
              <a:t>find the split node</a:t>
            </a:r>
            <a:r>
              <a:rPr lang="en-US" sz="2400" dirty="0">
                <a:solidFill>
                  <a:schemeClr val="accent2"/>
                </a:solidFill>
              </a:rPr>
              <a:t>]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i="1" dirty="0">
                <a:solidFill>
                  <a:srgbClr val="008A87"/>
                </a:solidFill>
              </a:rPr>
              <a:t>w</a:t>
            </a:r>
            <a:r>
              <a:rPr lang="en-US" sz="2400" dirty="0">
                <a:solidFill>
                  <a:schemeClr val="tx2"/>
                </a:solidFill>
              </a:rPr>
              <a:t> is now the split node</a:t>
            </a:r>
            <a:endParaRPr lang="en-US" sz="2400" b="1" dirty="0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if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a leaf</a:t>
            </a:r>
            <a:endParaRPr lang="en-US" sz="2000" dirty="0"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 then </a:t>
            </a:r>
            <a:r>
              <a:rPr lang="en-US" sz="2400" dirty="0">
                <a:sym typeface="Symbol" pitchFamily="18" charset="2"/>
              </a:rPr>
              <a:t>output the leaf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i="1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</a:t>
            </a:r>
            <a:endParaRPr lang="en-US" sz="2400" b="1" dirty="0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 else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 i="1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			     </a:t>
            </a:r>
            <a:r>
              <a:rPr lang="en-US" sz="2400" dirty="0">
                <a:solidFill>
                  <a:schemeClr val="accent2"/>
                </a:solidFill>
              </a:rPr>
              <a:t>//</a:t>
            </a:r>
            <a:r>
              <a:rPr lang="en-US" sz="2400" dirty="0">
                <a:solidFill>
                  <a:schemeClr val="tx2"/>
                </a:solidFill>
              </a:rPr>
              <a:t> Left traversal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b="1" dirty="0">
                <a:sym typeface="Symbol" pitchFamily="18" charset="2"/>
              </a:rPr>
              <a:t>while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is not a leaf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>
                <a:sym typeface="Symbol" pitchFamily="18" charset="2"/>
              </a:rPr>
              <a:t>do 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b="1" dirty="0">
                <a:solidFill>
                  <a:schemeClr val="tx2"/>
                </a:solidFill>
                <a:sym typeface="Symbol" pitchFamily="18" charset="2"/>
              </a:rPr>
              <a:t>     then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output </a:t>
            </a:r>
            <a:r>
              <a:rPr lang="en-US" sz="2400" dirty="0" smtClean="0">
                <a:sym typeface="Symbol" pitchFamily="18" charset="2"/>
              </a:rPr>
              <a:t>all leaves in the subtree </a:t>
            </a:r>
            <a:r>
              <a:rPr lang="en-US" sz="2400" dirty="0">
                <a:sym typeface="Symbol" pitchFamily="18" charset="2"/>
              </a:rPr>
              <a:t>rooted at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          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left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 dirty="0"/>
              <a:t>      else  </a:t>
            </a:r>
            <a:r>
              <a:rPr lang="en-US" sz="2400" i="1" dirty="0">
                <a:solidFill>
                  <a:srgbClr val="008A87"/>
                </a:solidFill>
              </a:rPr>
              <a:t>v</a:t>
            </a:r>
            <a:r>
              <a:rPr lang="en-US" sz="2400" dirty="0">
                <a:solidFill>
                  <a:srgbClr val="008A87"/>
                </a:solidFill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right</a:t>
            </a:r>
            <a:endParaRPr lang="en-US" sz="2400" dirty="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ym typeface="Symbol" pitchFamily="18" charset="2"/>
              </a:rPr>
              <a:t>   output the leaf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ym typeface="Symbol" pitchFamily="18" charset="2"/>
              </a:rPr>
              <a:t>if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 dirty="0" err="1" smtClean="0">
                <a:solidFill>
                  <a:srgbClr val="008A87"/>
                </a:solidFill>
                <a:sym typeface="Symbol" pitchFamily="18" charset="2"/>
              </a:rPr>
              <a:t>.</a:t>
            </a:r>
            <a:r>
              <a:rPr lang="en-US" sz="2400" i="1" dirty="0" err="1" smtClean="0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 dirty="0" smtClean="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 dirty="0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 dirty="0">
                <a:solidFill>
                  <a:srgbClr val="008A87"/>
                </a:solidFill>
                <a:sym typeface="Symbol" pitchFamily="18" charset="2"/>
              </a:rPr>
              <a:t>2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dirty="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sz="2400" i="1" dirty="0">
                <a:solidFill>
                  <a:schemeClr val="accent2"/>
                </a:solidFill>
                <a:sym typeface="Symbol" pitchFamily="18" charset="2"/>
              </a:rPr>
              <a:t>symmetrically for right traversal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sz="20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8377881" y="6477000"/>
            <a:ext cx="280087" cy="24507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716320"/>
            <a:ext cx="2438400" cy="1935162"/>
            <a:chOff x="3937" y="2670"/>
            <a:chExt cx="1679" cy="1332"/>
          </a:xfrm>
        </p:grpSpPr>
        <p:sp>
          <p:nvSpPr>
            <p:cNvPr id="453637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8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9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0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1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42" name="AutoShape 10"/>
            <p:cNvCxnSpPr>
              <a:cxnSpLocks noChangeShapeType="1"/>
              <a:stCxn id="453638" idx="7"/>
              <a:endCxn id="453637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3" name="AutoShape 11"/>
            <p:cNvCxnSpPr>
              <a:cxnSpLocks noChangeShapeType="1"/>
              <a:stCxn id="453638" idx="5"/>
              <a:endCxn id="453639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4" name="AutoShape 12"/>
            <p:cNvCxnSpPr>
              <a:cxnSpLocks noChangeShapeType="1"/>
              <a:stCxn id="453639" idx="5"/>
              <a:endCxn id="453640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5" name="AutoShape 13"/>
            <p:cNvCxnSpPr>
              <a:cxnSpLocks noChangeShapeType="1"/>
              <a:stCxn id="453640" idx="3"/>
              <a:endCxn id="453641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6" name="AutoShape 14"/>
            <p:cNvCxnSpPr>
              <a:cxnSpLocks noChangeShapeType="1"/>
              <a:stCxn id="453638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7" name="AutoShape 15"/>
            <p:cNvCxnSpPr>
              <a:cxnSpLocks noChangeShapeType="1"/>
              <a:stCxn id="453639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8" name="AutoShape 16"/>
            <p:cNvCxnSpPr>
              <a:cxnSpLocks noChangeShapeType="1"/>
              <a:stCxn id="453640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9" name="AutoShape 17"/>
            <p:cNvCxnSpPr>
              <a:cxnSpLocks noChangeShapeType="1"/>
              <a:stCxn id="453637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0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1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2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3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4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55" name="AutoShape 23"/>
            <p:cNvCxnSpPr>
              <a:cxnSpLocks noChangeShapeType="1"/>
              <a:stCxn id="453650" idx="7"/>
              <a:endCxn id="453641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6" name="AutoShape 24"/>
            <p:cNvCxnSpPr>
              <a:cxnSpLocks noChangeShapeType="1"/>
              <a:stCxn id="453650" idx="2"/>
              <a:endCxn id="453651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7" name="AutoShape 25"/>
            <p:cNvCxnSpPr>
              <a:cxnSpLocks noChangeShapeType="1"/>
              <a:stCxn id="453651" idx="5"/>
              <a:endCxn id="453652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8" name="AutoShape 26"/>
            <p:cNvCxnSpPr>
              <a:cxnSpLocks noChangeShapeType="1"/>
              <a:stCxn id="453652" idx="5"/>
              <a:endCxn id="453653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9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0" name="AutoShape 28"/>
            <p:cNvCxnSpPr>
              <a:cxnSpLocks noChangeShapeType="1"/>
              <a:stCxn id="453659" idx="0"/>
              <a:endCxn id="453650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3661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2" name="AutoShape 30"/>
            <p:cNvCxnSpPr>
              <a:cxnSpLocks noChangeShapeType="1"/>
              <a:stCxn id="453653" idx="5"/>
              <a:endCxn id="453661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3" name="AutoShape 31"/>
            <p:cNvCxnSpPr>
              <a:cxnSpLocks noChangeShapeType="1"/>
              <a:stCxn id="453651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4" name="AutoShape 32"/>
            <p:cNvCxnSpPr>
              <a:cxnSpLocks noChangeShapeType="1"/>
              <a:stCxn id="453652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5" name="AutoShape 33"/>
            <p:cNvCxnSpPr>
              <a:cxnSpLocks noChangeShapeType="1"/>
              <a:stCxn id="453653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6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67" name="AutoShape 35"/>
            <p:cNvCxnSpPr>
              <a:cxnSpLocks noChangeShapeType="1"/>
              <a:stCxn id="453641" idx="5"/>
              <a:endCxn id="453666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8" name="AutoShape 36"/>
            <p:cNvCxnSpPr>
              <a:cxnSpLocks noChangeShapeType="1"/>
              <a:stCxn id="453654" idx="7"/>
              <a:endCxn id="453666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9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0" name="AutoShape 38"/>
            <p:cNvCxnSpPr>
              <a:cxnSpLocks noChangeShapeType="1"/>
              <a:stCxn id="453669" idx="0"/>
              <a:endCxn id="453654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1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2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3" name="AutoShape 41"/>
            <p:cNvCxnSpPr>
              <a:cxnSpLocks noChangeShapeType="1"/>
              <a:stCxn id="453672" idx="0"/>
              <a:endCxn id="453671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4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5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6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7" name="AutoShape 45"/>
            <p:cNvCxnSpPr>
              <a:cxnSpLocks noChangeShapeType="1"/>
              <a:stCxn id="453675" idx="0"/>
              <a:endCxn id="453674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8" name="AutoShape 46"/>
            <p:cNvCxnSpPr>
              <a:cxnSpLocks noChangeShapeType="1"/>
              <a:stCxn id="453654" idx="5"/>
              <a:endCxn id="453671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9" name="AutoShape 47"/>
            <p:cNvCxnSpPr>
              <a:cxnSpLocks noChangeShapeType="1"/>
              <a:stCxn id="453671" idx="5"/>
              <a:endCxn id="453674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0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81" name="AutoShape 49"/>
            <p:cNvCxnSpPr>
              <a:cxnSpLocks noChangeShapeType="1"/>
              <a:stCxn id="453676" idx="0"/>
              <a:endCxn id="453680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2" name="AutoShape 50"/>
            <p:cNvCxnSpPr>
              <a:cxnSpLocks noChangeShapeType="1"/>
              <a:stCxn id="453674" idx="5"/>
              <a:endCxn id="453680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3" name="AutoShape 51"/>
            <p:cNvCxnSpPr>
              <a:cxnSpLocks noChangeShapeType="1"/>
              <a:stCxn id="453680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4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3685" name="Text Box 53"/>
          <p:cNvSpPr txBox="1">
            <a:spLocks noChangeArrowheads="1"/>
          </p:cNvSpPr>
          <p:nvPr/>
        </p:nvSpPr>
        <p:spPr bwMode="auto">
          <a:xfrm>
            <a:off x="7562850" y="531716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 dirty="0">
                <a:solidFill>
                  <a:srgbClr val="008A87"/>
                </a:solidFill>
              </a:rPr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1D-R</a:t>
            </a:r>
            <a:r>
              <a:rPr lang="en-US" sz="3200"/>
              <a:t>ANGE</a:t>
            </a:r>
            <a:r>
              <a:rPr lang="en-US"/>
              <a:t>-Q</a:t>
            </a:r>
            <a:r>
              <a:rPr lang="en-US" sz="3200"/>
              <a:t>UERY</a:t>
            </a:r>
            <a:endParaRPr lang="en-US"/>
          </a:p>
        </p:txBody>
      </p:sp>
      <p:sp>
        <p:nvSpPr>
          <p:cNvPr id="454659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4709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Answer to range query represented</a:t>
            </a:r>
            <a:br>
              <a:rPr lang="en-US"/>
            </a:br>
            <a:r>
              <a:rPr lang="en-US"/>
              <a:t>by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 found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r>
              <a:rPr lang="en-US"/>
              <a:t>Thus: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Can test for points in interval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report all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 in interval in 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O(k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count points in interval in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419100" y="5257800"/>
            <a:ext cx="826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49988" y="4238625"/>
            <a:ext cx="2665412" cy="2114550"/>
            <a:chOff x="3937" y="2670"/>
            <a:chExt cx="1679" cy="1332"/>
          </a:xfrm>
        </p:grpSpPr>
        <p:sp>
          <p:nvSpPr>
            <p:cNvPr id="454662" name="Oval 6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3" name="Oval 7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4" name="Oval 8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5" name="Oval 9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6" name="Oval 10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67" name="AutoShape 11"/>
            <p:cNvCxnSpPr>
              <a:cxnSpLocks noChangeShapeType="1"/>
              <a:stCxn id="454663" idx="7"/>
              <a:endCxn id="454662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8" name="AutoShape 12"/>
            <p:cNvCxnSpPr>
              <a:cxnSpLocks noChangeShapeType="1"/>
              <a:stCxn id="454663" idx="5"/>
              <a:endCxn id="454664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9" name="AutoShape 13"/>
            <p:cNvCxnSpPr>
              <a:cxnSpLocks noChangeShapeType="1"/>
              <a:stCxn id="454664" idx="5"/>
              <a:endCxn id="454665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0" name="AutoShape 14"/>
            <p:cNvCxnSpPr>
              <a:cxnSpLocks noChangeShapeType="1"/>
              <a:stCxn id="454665" idx="3"/>
              <a:endCxn id="454666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1" name="AutoShape 15"/>
            <p:cNvCxnSpPr>
              <a:cxnSpLocks noChangeShapeType="1"/>
              <a:stCxn id="454663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2" name="AutoShape 16"/>
            <p:cNvCxnSpPr>
              <a:cxnSpLocks noChangeShapeType="1"/>
              <a:stCxn id="454664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3" name="AutoShape 17"/>
            <p:cNvCxnSpPr>
              <a:cxnSpLocks noChangeShapeType="1"/>
              <a:stCxn id="454665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4" name="AutoShape 18"/>
            <p:cNvCxnSpPr>
              <a:cxnSpLocks noChangeShapeType="1"/>
              <a:stCxn id="454662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75" name="Oval 19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6" name="Oval 20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7" name="Oval 21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8" name="Oval 22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9" name="Oval 23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80" name="AutoShape 24"/>
            <p:cNvCxnSpPr>
              <a:cxnSpLocks noChangeShapeType="1"/>
              <a:stCxn id="454675" idx="7"/>
              <a:endCxn id="454666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1" name="AutoShape 25"/>
            <p:cNvCxnSpPr>
              <a:cxnSpLocks noChangeShapeType="1"/>
              <a:stCxn id="454675" idx="2"/>
              <a:endCxn id="454676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2" name="AutoShape 26"/>
            <p:cNvCxnSpPr>
              <a:cxnSpLocks noChangeShapeType="1"/>
              <a:stCxn id="454676" idx="5"/>
              <a:endCxn id="454677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3" name="AutoShape 27"/>
            <p:cNvCxnSpPr>
              <a:cxnSpLocks noChangeShapeType="1"/>
              <a:stCxn id="454677" idx="5"/>
              <a:endCxn id="454678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84" name="AutoShape 28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5" name="AutoShape 29"/>
            <p:cNvCxnSpPr>
              <a:cxnSpLocks noChangeShapeType="1"/>
              <a:stCxn id="454684" idx="0"/>
              <a:endCxn id="454675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4686" name="AutoShape 30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7" name="AutoShape 31"/>
            <p:cNvCxnSpPr>
              <a:cxnSpLocks noChangeShapeType="1"/>
              <a:stCxn id="454678" idx="5"/>
              <a:endCxn id="454686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8" name="AutoShape 32"/>
            <p:cNvCxnSpPr>
              <a:cxnSpLocks noChangeShapeType="1"/>
              <a:stCxn id="454676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9" name="AutoShape 33"/>
            <p:cNvCxnSpPr>
              <a:cxnSpLocks noChangeShapeType="1"/>
              <a:stCxn id="454677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0" name="AutoShape 34"/>
            <p:cNvCxnSpPr>
              <a:cxnSpLocks noChangeShapeType="1"/>
              <a:stCxn id="454678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1" name="Oval 35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92" name="AutoShape 36"/>
            <p:cNvCxnSpPr>
              <a:cxnSpLocks noChangeShapeType="1"/>
              <a:stCxn id="454666" idx="5"/>
              <a:endCxn id="454691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3" name="AutoShape 37"/>
            <p:cNvCxnSpPr>
              <a:cxnSpLocks noChangeShapeType="1"/>
              <a:stCxn id="454679" idx="7"/>
              <a:endCxn id="454691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4" name="AutoShape 38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5" name="AutoShape 39"/>
            <p:cNvCxnSpPr>
              <a:cxnSpLocks noChangeShapeType="1"/>
              <a:stCxn id="454694" idx="0"/>
              <a:endCxn id="454679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6" name="Oval 40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97" name="AutoShape 41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8" name="AutoShape 42"/>
            <p:cNvCxnSpPr>
              <a:cxnSpLocks noChangeShapeType="1"/>
              <a:stCxn id="454697" idx="0"/>
              <a:endCxn id="454696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9" name="Oval 43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700" name="AutoShape 44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01" name="AutoShape 45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702" name="AutoShape 46"/>
            <p:cNvCxnSpPr>
              <a:cxnSpLocks noChangeShapeType="1"/>
              <a:stCxn id="454700" idx="0"/>
              <a:endCxn id="454699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3" name="AutoShape 47"/>
            <p:cNvCxnSpPr>
              <a:cxnSpLocks noChangeShapeType="1"/>
              <a:stCxn id="454679" idx="5"/>
              <a:endCxn id="454696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4" name="AutoShape 48"/>
            <p:cNvCxnSpPr>
              <a:cxnSpLocks noChangeShapeType="1"/>
              <a:stCxn id="454696" idx="5"/>
              <a:endCxn id="454699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5" name="Oval 49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706" name="AutoShape 50"/>
            <p:cNvCxnSpPr>
              <a:cxnSpLocks noChangeShapeType="1"/>
              <a:stCxn id="454701" idx="0"/>
              <a:endCxn id="454705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7" name="AutoShape 51"/>
            <p:cNvCxnSpPr>
              <a:cxnSpLocks noChangeShapeType="1"/>
              <a:stCxn id="454699" idx="5"/>
              <a:endCxn id="454705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8" name="AutoShape 52"/>
            <p:cNvCxnSpPr>
              <a:cxnSpLocks noChangeShapeType="1"/>
              <a:stCxn id="454705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9" name="Line 53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5683" name="Oval 3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4" name="Oval 4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5" name="Oval 5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0" name="Oval 10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1" name="Oval 11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2" name="Oval 12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3" name="Oval 13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4" name="Oval 14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5696" name="Line 16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7" name="Line 17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5698" name="Rectangle 18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76400" y="4953000"/>
            <a:ext cx="609600" cy="457200"/>
            <a:chOff x="4560" y="3312"/>
            <a:chExt cx="384" cy="288"/>
          </a:xfrm>
        </p:grpSpPr>
        <p:sp>
          <p:nvSpPr>
            <p:cNvPr id="455700" name="Oval 20"/>
            <p:cNvSpPr>
              <a:spLocks noChangeArrowheads="1"/>
            </p:cNvSpPr>
            <p:nvPr/>
          </p:nvSpPr>
          <p:spPr bwMode="auto">
            <a:xfrm>
              <a:off x="4800" y="331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1" name="Oval 21"/>
            <p:cNvSpPr>
              <a:spLocks noChangeArrowheads="1"/>
            </p:cNvSpPr>
            <p:nvPr/>
          </p:nvSpPr>
          <p:spPr bwMode="auto">
            <a:xfrm>
              <a:off x="4896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2" name="Oval 22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0213" y="1219200"/>
            <a:ext cx="7850187" cy="4857750"/>
            <a:chOff x="271" y="768"/>
            <a:chExt cx="4945" cy="30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12" y="2496"/>
              <a:ext cx="672" cy="1248"/>
              <a:chOff x="912" y="2352"/>
              <a:chExt cx="672" cy="1248"/>
            </a:xfrm>
          </p:grpSpPr>
          <p:sp>
            <p:nvSpPr>
              <p:cNvPr id="456708" name="Rectangle 4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672" cy="124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09" name="Line 5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10" name="Line 6"/>
              <p:cNvSpPr>
                <a:spLocks noChangeShapeType="1"/>
              </p:cNvSpPr>
              <p:nvPr/>
            </p:nvSpPr>
            <p:spPr bwMode="auto">
              <a:xfrm>
                <a:off x="1584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6711" name="Text Box 7"/>
            <p:cNvSpPr txBox="1">
              <a:spLocks noChangeArrowheads="1"/>
            </p:cNvSpPr>
            <p:nvPr/>
          </p:nvSpPr>
          <p:spPr bwMode="auto">
            <a:xfrm>
              <a:off x="271" y="768"/>
              <a:ext cx="494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Store a </a:t>
              </a:r>
              <a:r>
                <a:rPr lang="en-US" b="1" i="1">
                  <a:solidFill>
                    <a:schemeClr val="accent2"/>
                  </a:solidFill>
                </a:rPr>
                <a:t>primary</a:t>
              </a:r>
              <a:r>
                <a:rPr lang="en-US"/>
                <a:t> 1D range tree for all the points</a:t>
              </a:r>
            </a:p>
            <a:p>
              <a:r>
                <a:rPr lang="en-US"/>
                <a:t>based on </a:t>
              </a:r>
              <a:r>
                <a:rPr lang="en-US" i="1">
                  <a:solidFill>
                    <a:srgbClr val="008A87"/>
                  </a:solidFill>
                </a:rPr>
                <a:t>x</a:t>
              </a:r>
              <a:r>
                <a:rPr lang="en-US"/>
                <a:t>-coordinate.</a:t>
              </a:r>
            </a:p>
          </p:txBody>
        </p:sp>
        <p:sp>
          <p:nvSpPr>
            <p:cNvPr id="456712" name="Oval 8"/>
            <p:cNvSpPr>
              <a:spLocks noChangeArrowheads="1"/>
            </p:cNvSpPr>
            <p:nvPr/>
          </p:nvSpPr>
          <p:spPr bwMode="auto">
            <a:xfrm>
              <a:off x="3662" y="249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3" name="Oval 9"/>
            <p:cNvSpPr>
              <a:spLocks noChangeArrowheads="1"/>
            </p:cNvSpPr>
            <p:nvPr/>
          </p:nvSpPr>
          <p:spPr bwMode="auto">
            <a:xfrm>
              <a:off x="3529" y="2611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4" name="Oval 10"/>
            <p:cNvSpPr>
              <a:spLocks noChangeArrowheads="1"/>
            </p:cNvSpPr>
            <p:nvPr/>
          </p:nvSpPr>
          <p:spPr bwMode="auto">
            <a:xfrm>
              <a:off x="3662" y="2725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5" name="Oval 11"/>
            <p:cNvSpPr>
              <a:spLocks noChangeArrowheads="1"/>
            </p:cNvSpPr>
            <p:nvPr/>
          </p:nvSpPr>
          <p:spPr bwMode="auto">
            <a:xfrm>
              <a:off x="3796" y="284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6" name="Oval 12"/>
            <p:cNvSpPr>
              <a:spLocks noChangeArrowheads="1"/>
            </p:cNvSpPr>
            <p:nvPr/>
          </p:nvSpPr>
          <p:spPr bwMode="auto">
            <a:xfrm>
              <a:off x="3662" y="2954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17" name="AutoShape 13"/>
            <p:cNvCxnSpPr>
              <a:cxnSpLocks noChangeShapeType="1"/>
              <a:stCxn id="456713" idx="7"/>
              <a:endCxn id="456712" idx="3"/>
            </p:cNvCxnSpPr>
            <p:nvPr/>
          </p:nvCxnSpPr>
          <p:spPr bwMode="auto">
            <a:xfrm flipV="1">
              <a:off x="3627" y="2594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8" name="AutoShape 14"/>
            <p:cNvCxnSpPr>
              <a:cxnSpLocks noChangeShapeType="1"/>
              <a:stCxn id="456713" idx="5"/>
              <a:endCxn id="456714" idx="1"/>
            </p:cNvCxnSpPr>
            <p:nvPr/>
          </p:nvCxnSpPr>
          <p:spPr bwMode="auto">
            <a:xfrm>
              <a:off x="3627" y="2709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9" name="AutoShape 15"/>
            <p:cNvCxnSpPr>
              <a:cxnSpLocks noChangeShapeType="1"/>
              <a:stCxn id="456714" idx="5"/>
              <a:endCxn id="456715" idx="1"/>
            </p:cNvCxnSpPr>
            <p:nvPr/>
          </p:nvCxnSpPr>
          <p:spPr bwMode="auto">
            <a:xfrm>
              <a:off x="3760" y="2823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0" name="AutoShape 16"/>
            <p:cNvCxnSpPr>
              <a:cxnSpLocks noChangeShapeType="1"/>
              <a:stCxn id="456715" idx="3"/>
              <a:endCxn id="456716" idx="7"/>
            </p:cNvCxnSpPr>
            <p:nvPr/>
          </p:nvCxnSpPr>
          <p:spPr bwMode="auto">
            <a:xfrm flipH="1">
              <a:off x="3760" y="2938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1" name="AutoShape 17"/>
            <p:cNvCxnSpPr>
              <a:cxnSpLocks noChangeShapeType="1"/>
              <a:stCxn id="456713" idx="3"/>
            </p:cNvCxnSpPr>
            <p:nvPr/>
          </p:nvCxnSpPr>
          <p:spPr bwMode="auto">
            <a:xfrm flipH="1">
              <a:off x="3490" y="27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2" name="AutoShape 18"/>
            <p:cNvCxnSpPr>
              <a:cxnSpLocks noChangeShapeType="1"/>
              <a:stCxn id="456714" idx="3"/>
            </p:cNvCxnSpPr>
            <p:nvPr/>
          </p:nvCxnSpPr>
          <p:spPr bwMode="auto">
            <a:xfrm flipH="1">
              <a:off x="3624" y="2823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3" name="AutoShape 19"/>
            <p:cNvCxnSpPr>
              <a:cxnSpLocks noChangeShapeType="1"/>
              <a:stCxn id="456715" idx="5"/>
            </p:cNvCxnSpPr>
            <p:nvPr/>
          </p:nvCxnSpPr>
          <p:spPr bwMode="auto">
            <a:xfrm>
              <a:off x="3893" y="2937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4" name="AutoShape 20"/>
            <p:cNvCxnSpPr>
              <a:cxnSpLocks noChangeShapeType="1"/>
              <a:stCxn id="456712" idx="5"/>
            </p:cNvCxnSpPr>
            <p:nvPr/>
          </p:nvCxnSpPr>
          <p:spPr bwMode="auto">
            <a:xfrm>
              <a:off x="3760" y="2594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25" name="Oval 21"/>
            <p:cNvSpPr>
              <a:spLocks noChangeArrowheads="1"/>
            </p:cNvSpPr>
            <p:nvPr/>
          </p:nvSpPr>
          <p:spPr bwMode="auto">
            <a:xfrm>
              <a:off x="3337" y="3069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6" name="Oval 22"/>
            <p:cNvSpPr>
              <a:spLocks noChangeArrowheads="1"/>
            </p:cNvSpPr>
            <p:nvPr/>
          </p:nvSpPr>
          <p:spPr bwMode="auto">
            <a:xfrm>
              <a:off x="2918" y="3202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7" name="Oval 23"/>
            <p:cNvSpPr>
              <a:spLocks noChangeArrowheads="1"/>
            </p:cNvSpPr>
            <p:nvPr/>
          </p:nvSpPr>
          <p:spPr bwMode="auto">
            <a:xfrm>
              <a:off x="3052" y="3336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8" name="Oval 24"/>
            <p:cNvSpPr>
              <a:spLocks noChangeArrowheads="1"/>
            </p:cNvSpPr>
            <p:nvPr/>
          </p:nvSpPr>
          <p:spPr bwMode="auto">
            <a:xfrm>
              <a:off x="3186" y="347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9" name="Oval 25"/>
            <p:cNvSpPr>
              <a:spLocks noChangeArrowheads="1"/>
            </p:cNvSpPr>
            <p:nvPr/>
          </p:nvSpPr>
          <p:spPr bwMode="auto">
            <a:xfrm>
              <a:off x="3949" y="318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30" name="AutoShape 26"/>
            <p:cNvCxnSpPr>
              <a:cxnSpLocks noChangeShapeType="1"/>
              <a:stCxn id="456725" idx="7"/>
              <a:endCxn id="456716" idx="3"/>
            </p:cNvCxnSpPr>
            <p:nvPr/>
          </p:nvCxnSpPr>
          <p:spPr bwMode="auto">
            <a:xfrm flipV="1">
              <a:off x="3436" y="3052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1" name="AutoShape 27"/>
            <p:cNvCxnSpPr>
              <a:cxnSpLocks noChangeShapeType="1"/>
              <a:stCxn id="456725" idx="2"/>
              <a:endCxn id="456726" idx="7"/>
            </p:cNvCxnSpPr>
            <p:nvPr/>
          </p:nvCxnSpPr>
          <p:spPr bwMode="auto">
            <a:xfrm flipH="1">
              <a:off x="3016" y="3127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2" name="AutoShape 28"/>
            <p:cNvCxnSpPr>
              <a:cxnSpLocks noChangeShapeType="1"/>
              <a:stCxn id="456726" idx="5"/>
              <a:endCxn id="456727" idx="1"/>
            </p:cNvCxnSpPr>
            <p:nvPr/>
          </p:nvCxnSpPr>
          <p:spPr bwMode="auto">
            <a:xfrm>
              <a:off x="3016" y="3301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3" name="AutoShape 29"/>
            <p:cNvCxnSpPr>
              <a:cxnSpLocks noChangeShapeType="1"/>
              <a:stCxn id="456727" idx="5"/>
              <a:endCxn id="456728" idx="1"/>
            </p:cNvCxnSpPr>
            <p:nvPr/>
          </p:nvCxnSpPr>
          <p:spPr bwMode="auto">
            <a:xfrm>
              <a:off x="3150" y="3434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4" name="AutoShape 30"/>
            <p:cNvSpPr>
              <a:spLocks noChangeArrowheads="1"/>
            </p:cNvSpPr>
            <p:nvPr/>
          </p:nvSpPr>
          <p:spPr bwMode="auto">
            <a:xfrm>
              <a:off x="3472" y="3221"/>
              <a:ext cx="171" cy="53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5" name="AutoShape 31"/>
            <p:cNvCxnSpPr>
              <a:cxnSpLocks noChangeShapeType="1"/>
              <a:stCxn id="456734" idx="0"/>
              <a:endCxn id="456725" idx="5"/>
            </p:cNvCxnSpPr>
            <p:nvPr/>
          </p:nvCxnSpPr>
          <p:spPr bwMode="auto">
            <a:xfrm flipH="1" flipV="1">
              <a:off x="3436" y="3167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6" name="AutoShape 32"/>
            <p:cNvSpPr>
              <a:spLocks noChangeArrowheads="1"/>
            </p:cNvSpPr>
            <p:nvPr/>
          </p:nvSpPr>
          <p:spPr bwMode="auto">
            <a:xfrm>
              <a:off x="3300" y="3622"/>
              <a:ext cx="95" cy="1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7" name="AutoShape 33"/>
            <p:cNvCxnSpPr>
              <a:cxnSpLocks noChangeShapeType="1"/>
              <a:stCxn id="456728" idx="5"/>
              <a:endCxn id="456736" idx="0"/>
            </p:cNvCxnSpPr>
            <p:nvPr/>
          </p:nvCxnSpPr>
          <p:spPr bwMode="auto">
            <a:xfrm>
              <a:off x="3283" y="3567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8" name="AutoShape 34"/>
            <p:cNvCxnSpPr>
              <a:cxnSpLocks noChangeShapeType="1"/>
              <a:stCxn id="456726" idx="3"/>
            </p:cNvCxnSpPr>
            <p:nvPr/>
          </p:nvCxnSpPr>
          <p:spPr bwMode="auto">
            <a:xfrm flipH="1">
              <a:off x="2880" y="3300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9" name="AutoShape 35"/>
            <p:cNvCxnSpPr>
              <a:cxnSpLocks noChangeShapeType="1"/>
              <a:stCxn id="456727" idx="3"/>
            </p:cNvCxnSpPr>
            <p:nvPr/>
          </p:nvCxnSpPr>
          <p:spPr bwMode="auto">
            <a:xfrm flipH="1">
              <a:off x="3013" y="3434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0" name="AutoShape 36"/>
            <p:cNvCxnSpPr>
              <a:cxnSpLocks noChangeShapeType="1"/>
              <a:stCxn id="456728" idx="3"/>
            </p:cNvCxnSpPr>
            <p:nvPr/>
          </p:nvCxnSpPr>
          <p:spPr bwMode="auto">
            <a:xfrm flipH="1">
              <a:off x="3148" y="356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1" name="Oval 37"/>
            <p:cNvSpPr>
              <a:spLocks noChangeArrowheads="1"/>
            </p:cNvSpPr>
            <p:nvPr/>
          </p:nvSpPr>
          <p:spPr bwMode="auto">
            <a:xfrm>
              <a:off x="4102" y="3069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42" name="AutoShape 38"/>
            <p:cNvCxnSpPr>
              <a:cxnSpLocks noChangeShapeType="1"/>
              <a:stCxn id="456716" idx="5"/>
              <a:endCxn id="456741" idx="2"/>
            </p:cNvCxnSpPr>
            <p:nvPr/>
          </p:nvCxnSpPr>
          <p:spPr bwMode="auto">
            <a:xfrm>
              <a:off x="3760" y="3052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3" name="AutoShape 39"/>
            <p:cNvCxnSpPr>
              <a:cxnSpLocks noChangeShapeType="1"/>
              <a:stCxn id="456729" idx="7"/>
              <a:endCxn id="456741" idx="3"/>
            </p:cNvCxnSpPr>
            <p:nvPr/>
          </p:nvCxnSpPr>
          <p:spPr bwMode="auto">
            <a:xfrm flipV="1">
              <a:off x="4046" y="3167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4" name="AutoShape 40"/>
            <p:cNvSpPr>
              <a:spLocks noChangeArrowheads="1"/>
            </p:cNvSpPr>
            <p:nvPr/>
          </p:nvSpPr>
          <p:spPr bwMode="auto">
            <a:xfrm>
              <a:off x="3834" y="3336"/>
              <a:ext cx="133" cy="4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5" name="AutoShape 41"/>
            <p:cNvCxnSpPr>
              <a:cxnSpLocks noChangeShapeType="1"/>
              <a:stCxn id="456744" idx="0"/>
              <a:endCxn id="456729" idx="3"/>
            </p:cNvCxnSpPr>
            <p:nvPr/>
          </p:nvCxnSpPr>
          <p:spPr bwMode="auto">
            <a:xfrm flipV="1">
              <a:off x="3901" y="3281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6" name="Oval 42"/>
            <p:cNvSpPr>
              <a:spLocks noChangeArrowheads="1"/>
            </p:cNvSpPr>
            <p:nvPr/>
          </p:nvSpPr>
          <p:spPr bwMode="auto">
            <a:xfrm>
              <a:off x="4102" y="329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47" name="AutoShape 43"/>
            <p:cNvSpPr>
              <a:spLocks noChangeArrowheads="1"/>
            </p:cNvSpPr>
            <p:nvPr/>
          </p:nvSpPr>
          <p:spPr bwMode="auto">
            <a:xfrm>
              <a:off x="4006" y="3451"/>
              <a:ext cx="114" cy="30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8" name="AutoShape 44"/>
            <p:cNvCxnSpPr>
              <a:cxnSpLocks noChangeShapeType="1"/>
              <a:stCxn id="456747" idx="0"/>
              <a:endCxn id="456746" idx="3"/>
            </p:cNvCxnSpPr>
            <p:nvPr/>
          </p:nvCxnSpPr>
          <p:spPr bwMode="auto">
            <a:xfrm flipV="1">
              <a:off x="4063" y="3395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9" name="Oval 45"/>
            <p:cNvSpPr>
              <a:spLocks noChangeArrowheads="1"/>
            </p:cNvSpPr>
            <p:nvPr/>
          </p:nvSpPr>
          <p:spPr bwMode="auto">
            <a:xfrm>
              <a:off x="4253" y="3412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50" name="AutoShape 46"/>
            <p:cNvSpPr>
              <a:spLocks noChangeArrowheads="1"/>
            </p:cNvSpPr>
            <p:nvPr/>
          </p:nvSpPr>
          <p:spPr bwMode="auto">
            <a:xfrm>
              <a:off x="4159" y="3565"/>
              <a:ext cx="94" cy="1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51" name="AutoShape 47"/>
            <p:cNvSpPr>
              <a:spLocks noChangeArrowheads="1"/>
            </p:cNvSpPr>
            <p:nvPr/>
          </p:nvSpPr>
          <p:spPr bwMode="auto">
            <a:xfrm>
              <a:off x="4330" y="3660"/>
              <a:ext cx="76" cy="9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52" name="AutoShape 48"/>
            <p:cNvCxnSpPr>
              <a:cxnSpLocks noChangeShapeType="1"/>
              <a:stCxn id="456750" idx="0"/>
              <a:endCxn id="456749" idx="3"/>
            </p:cNvCxnSpPr>
            <p:nvPr/>
          </p:nvCxnSpPr>
          <p:spPr bwMode="auto">
            <a:xfrm flipV="1">
              <a:off x="4206" y="3510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3" name="AutoShape 49"/>
            <p:cNvCxnSpPr>
              <a:cxnSpLocks noChangeShapeType="1"/>
              <a:stCxn id="456729" idx="5"/>
              <a:endCxn id="456746" idx="1"/>
            </p:cNvCxnSpPr>
            <p:nvPr/>
          </p:nvCxnSpPr>
          <p:spPr bwMode="auto">
            <a:xfrm>
              <a:off x="4046" y="328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4" name="AutoShape 50"/>
            <p:cNvCxnSpPr>
              <a:cxnSpLocks noChangeShapeType="1"/>
              <a:stCxn id="456746" idx="5"/>
              <a:endCxn id="456749" idx="1"/>
            </p:cNvCxnSpPr>
            <p:nvPr/>
          </p:nvCxnSpPr>
          <p:spPr bwMode="auto">
            <a:xfrm>
              <a:off x="4199" y="3395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5" name="Oval 51"/>
            <p:cNvSpPr>
              <a:spLocks noChangeArrowheads="1"/>
            </p:cNvSpPr>
            <p:nvPr/>
          </p:nvSpPr>
          <p:spPr bwMode="auto">
            <a:xfrm>
              <a:off x="4406" y="3527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56" name="AutoShape 52"/>
            <p:cNvCxnSpPr>
              <a:cxnSpLocks noChangeShapeType="1"/>
              <a:stCxn id="456751" idx="0"/>
              <a:endCxn id="456755" idx="3"/>
            </p:cNvCxnSpPr>
            <p:nvPr/>
          </p:nvCxnSpPr>
          <p:spPr bwMode="auto">
            <a:xfrm flipV="1">
              <a:off x="4369" y="3625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7" name="AutoShape 53"/>
            <p:cNvCxnSpPr>
              <a:cxnSpLocks noChangeShapeType="1"/>
              <a:stCxn id="456749" idx="5"/>
              <a:endCxn id="456755" idx="1"/>
            </p:cNvCxnSpPr>
            <p:nvPr/>
          </p:nvCxnSpPr>
          <p:spPr bwMode="auto">
            <a:xfrm>
              <a:off x="4352" y="3510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8" name="AutoShape 54"/>
            <p:cNvCxnSpPr>
              <a:cxnSpLocks noChangeShapeType="1"/>
              <a:stCxn id="456755" idx="5"/>
            </p:cNvCxnSpPr>
            <p:nvPr/>
          </p:nvCxnSpPr>
          <p:spPr bwMode="auto">
            <a:xfrm>
              <a:off x="4504" y="362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9" name="Line 55"/>
            <p:cNvSpPr>
              <a:spLocks noChangeShapeType="1"/>
            </p:cNvSpPr>
            <p:nvPr/>
          </p:nvSpPr>
          <p:spPr bwMode="auto">
            <a:xfrm>
              <a:off x="3300" y="3828"/>
              <a:ext cx="1126" cy="0"/>
            </a:xfrm>
            <a:prstGeom prst="line">
              <a:avLst/>
            </a:prstGeom>
            <a:noFill/>
            <a:ln w="19050">
              <a:solidFill>
                <a:srgbClr val="00838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0" name="Line 56"/>
            <p:cNvSpPr>
              <a:spLocks noChangeShapeType="1"/>
            </p:cNvSpPr>
            <p:nvPr/>
          </p:nvSpPr>
          <p:spPr bwMode="auto">
            <a:xfrm>
              <a:off x="2160" y="3168"/>
              <a:ext cx="528" cy="0"/>
            </a:xfrm>
            <a:prstGeom prst="line">
              <a:avLst/>
            </a:prstGeom>
            <a:noFill/>
            <a:ln w="76200">
              <a:solidFill>
                <a:srgbClr val="0083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6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6762" name="Oval 58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3" name="Oval 59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4" name="Oval 60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5" name="Oval 61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6" name="Oval 62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7" name="Oval 63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8" name="Oval 64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9" name="Oval 65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0" name="Oval 66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1" name="Oval 67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2" name="Oval 68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3" name="Oval 69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6775" name="Line 71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76" name="Line 72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77" name="Text Box 73"/>
          <p:cNvSpPr txBox="1">
            <a:spLocks noChangeArrowheads="1"/>
          </p:cNvSpPr>
          <p:nvPr/>
        </p:nvSpPr>
        <p:spPr bwMode="auto">
          <a:xfrm>
            <a:off x="442913" y="2209800"/>
            <a:ext cx="86502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Thus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 we can find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</a:t>
            </a:r>
          </a:p>
          <a:p>
            <a:r>
              <a:rPr lang="en-US"/>
              <a:t>representing the points with proper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-coordinate.</a:t>
            </a:r>
          </a:p>
        </p:txBody>
      </p:sp>
      <p:sp>
        <p:nvSpPr>
          <p:cNvPr id="456778" name="Text Box 74"/>
          <p:cNvSpPr txBox="1">
            <a:spLocks noChangeArrowheads="1"/>
          </p:cNvSpPr>
          <p:nvPr/>
        </p:nvSpPr>
        <p:spPr bwMode="auto">
          <a:xfrm>
            <a:off x="442913" y="3200400"/>
            <a:ext cx="843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 to restrict to points with proper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-coordinate?</a:t>
            </a:r>
          </a:p>
        </p:txBody>
      </p:sp>
      <p:sp>
        <p:nvSpPr>
          <p:cNvPr id="456779" name="Rectangle 75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2232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Idea:</a:t>
            </a:r>
            <a:r>
              <a:rPr lang="en-US"/>
              <a:t> In primary 1D range 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-coordinate,</a:t>
            </a:r>
          </a:p>
          <a:p>
            <a:r>
              <a:rPr lang="en-US" b="1" u="sng"/>
              <a:t>every</a:t>
            </a:r>
            <a:r>
              <a:rPr lang="en-US"/>
              <a:t> node stores a </a:t>
            </a:r>
            <a:r>
              <a:rPr lang="en-US" b="1" i="1">
                <a:solidFill>
                  <a:schemeClr val="accent2"/>
                </a:solidFill>
              </a:rPr>
              <a:t>secondary</a:t>
            </a:r>
            <a:r>
              <a:rPr lang="en-US"/>
              <a:t> 1D range tree</a:t>
            </a:r>
          </a:p>
          <a:p>
            <a:r>
              <a:rPr lang="en-US"/>
              <a:t>based on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 for all points in the subtree</a:t>
            </a:r>
          </a:p>
          <a:p>
            <a:r>
              <a:rPr lang="en-US"/>
              <a:t>of the node.  Recursively search within each.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9388" y="3276600"/>
            <a:ext cx="1066800" cy="1981200"/>
            <a:chOff x="912" y="2352"/>
            <a:chExt cx="672" cy="1248"/>
          </a:xfrm>
        </p:grpSpPr>
        <p:sp>
          <p:nvSpPr>
            <p:cNvPr id="457733" name="Rectangle 5"/>
            <p:cNvSpPr>
              <a:spLocks noChangeArrowheads="1"/>
            </p:cNvSpPr>
            <p:nvPr/>
          </p:nvSpPr>
          <p:spPr bwMode="auto">
            <a:xfrm>
              <a:off x="912" y="2352"/>
              <a:ext cx="672" cy="12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4" name="Line 6"/>
            <p:cNvSpPr>
              <a:spLocks noChangeShapeType="1"/>
            </p:cNvSpPr>
            <p:nvPr/>
          </p:nvSpPr>
          <p:spPr bwMode="auto">
            <a:xfrm>
              <a:off x="912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5" name="Line 7"/>
            <p:cNvSpPr>
              <a:spLocks noChangeShapeType="1"/>
            </p:cNvSpPr>
            <p:nvPr/>
          </p:nvSpPr>
          <p:spPr bwMode="auto">
            <a:xfrm>
              <a:off x="1584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1182688" y="45339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1677988" y="3429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Oval 10"/>
          <p:cNvSpPr>
            <a:spLocks noChangeArrowheads="1"/>
          </p:cNvSpPr>
          <p:nvPr/>
        </p:nvSpPr>
        <p:spPr bwMode="auto">
          <a:xfrm>
            <a:off x="2058988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9" name="Oval 11"/>
          <p:cNvSpPr>
            <a:spLocks noChangeArrowheads="1"/>
          </p:cNvSpPr>
          <p:nvPr/>
        </p:nvSpPr>
        <p:spPr bwMode="auto">
          <a:xfrm>
            <a:off x="25923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0" name="Oval 12"/>
          <p:cNvSpPr>
            <a:spLocks noChangeArrowheads="1"/>
          </p:cNvSpPr>
          <p:nvPr/>
        </p:nvSpPr>
        <p:spPr bwMode="auto">
          <a:xfrm>
            <a:off x="12207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1" name="Oval 13"/>
          <p:cNvSpPr>
            <a:spLocks noChangeArrowheads="1"/>
          </p:cNvSpPr>
          <p:nvPr/>
        </p:nvSpPr>
        <p:spPr bwMode="auto">
          <a:xfrm>
            <a:off x="2211388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2" name="Oval 14"/>
          <p:cNvSpPr>
            <a:spLocks noChangeArrowheads="1"/>
          </p:cNvSpPr>
          <p:nvPr/>
        </p:nvSpPr>
        <p:spPr bwMode="auto">
          <a:xfrm>
            <a:off x="2820988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3" name="Oval 15"/>
          <p:cNvSpPr>
            <a:spLocks noChangeArrowheads="1"/>
          </p:cNvSpPr>
          <p:nvPr/>
        </p:nvSpPr>
        <p:spPr bwMode="auto">
          <a:xfrm>
            <a:off x="2668588" y="5029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1677988" y="4648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1449388" y="4953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6" name="Oval 18"/>
          <p:cNvSpPr>
            <a:spLocks noChangeArrowheads="1"/>
          </p:cNvSpPr>
          <p:nvPr/>
        </p:nvSpPr>
        <p:spPr bwMode="auto">
          <a:xfrm>
            <a:off x="2439988" y="36576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7" name="Oval 19"/>
          <p:cNvSpPr>
            <a:spLocks noChangeArrowheads="1"/>
          </p:cNvSpPr>
          <p:nvPr/>
        </p:nvSpPr>
        <p:spPr bwMode="auto">
          <a:xfrm>
            <a:off x="2820988" y="3581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8" name="Line 20"/>
          <p:cNvSpPr>
            <a:spLocks noChangeShapeType="1"/>
          </p:cNvSpPr>
          <p:nvPr/>
        </p:nvSpPr>
        <p:spPr bwMode="auto">
          <a:xfrm flipV="1">
            <a:off x="915988" y="4876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9" name="Line 21"/>
          <p:cNvSpPr>
            <a:spLocks noChangeShapeType="1"/>
          </p:cNvSpPr>
          <p:nvPr/>
        </p:nvSpPr>
        <p:spPr bwMode="auto">
          <a:xfrm rot="5400000" flipV="1">
            <a:off x="1220788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449388" y="4038600"/>
            <a:ext cx="1066800" cy="762000"/>
            <a:chOff x="913" y="2544"/>
            <a:chExt cx="672" cy="480"/>
          </a:xfrm>
        </p:grpSpPr>
        <p:sp>
          <p:nvSpPr>
            <p:cNvPr id="457751" name="Rectangle 23"/>
            <p:cNvSpPr>
              <a:spLocks noChangeArrowheads="1"/>
            </p:cNvSpPr>
            <p:nvPr/>
          </p:nvSpPr>
          <p:spPr bwMode="auto">
            <a:xfrm>
              <a:off x="913" y="2544"/>
              <a:ext cx="672" cy="480"/>
            </a:xfrm>
            <a:prstGeom prst="rect">
              <a:avLst/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057" y="2688"/>
              <a:ext cx="384" cy="288"/>
              <a:chOff x="4560" y="3312"/>
              <a:chExt cx="384" cy="288"/>
            </a:xfrm>
          </p:grpSpPr>
          <p:sp>
            <p:nvSpPr>
              <p:cNvPr id="457753" name="Oval 25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4" name="Oval 26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5" name="Oval 27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7756" name="Oval 28"/>
          <p:cNvSpPr>
            <a:spLocks noChangeArrowheads="1"/>
          </p:cNvSpPr>
          <p:nvPr/>
        </p:nvSpPr>
        <p:spPr bwMode="auto">
          <a:xfrm>
            <a:off x="5815013" y="3276600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7" name="Oval 29"/>
          <p:cNvSpPr>
            <a:spLocks noChangeArrowheads="1"/>
          </p:cNvSpPr>
          <p:nvPr/>
        </p:nvSpPr>
        <p:spPr bwMode="auto">
          <a:xfrm>
            <a:off x="5603875" y="34591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8" name="Oval 30"/>
          <p:cNvSpPr>
            <a:spLocks noChangeArrowheads="1"/>
          </p:cNvSpPr>
          <p:nvPr/>
        </p:nvSpPr>
        <p:spPr bwMode="auto">
          <a:xfrm>
            <a:off x="5815013" y="3640138"/>
            <a:ext cx="182562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9" name="Oval 31"/>
          <p:cNvSpPr>
            <a:spLocks noChangeArrowheads="1"/>
          </p:cNvSpPr>
          <p:nvPr/>
        </p:nvSpPr>
        <p:spPr bwMode="auto">
          <a:xfrm>
            <a:off x="6027738" y="38227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60" name="Oval 32"/>
          <p:cNvSpPr>
            <a:spLocks noChangeArrowheads="1"/>
          </p:cNvSpPr>
          <p:nvPr/>
        </p:nvSpPr>
        <p:spPr bwMode="auto">
          <a:xfrm>
            <a:off x="5815013" y="40036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61" name="AutoShape 33"/>
          <p:cNvCxnSpPr>
            <a:cxnSpLocks noChangeShapeType="1"/>
            <a:stCxn id="457757" idx="7"/>
            <a:endCxn id="457756" idx="3"/>
          </p:cNvCxnSpPr>
          <p:nvPr/>
        </p:nvCxnSpPr>
        <p:spPr bwMode="auto">
          <a:xfrm flipV="1">
            <a:off x="5757863" y="3432175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2" name="AutoShape 34"/>
          <p:cNvCxnSpPr>
            <a:cxnSpLocks noChangeShapeType="1"/>
            <a:stCxn id="457757" idx="5"/>
            <a:endCxn id="457758" idx="1"/>
          </p:cNvCxnSpPr>
          <p:nvPr/>
        </p:nvCxnSpPr>
        <p:spPr bwMode="auto">
          <a:xfrm>
            <a:off x="5757863" y="3613150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3" name="AutoShape 35"/>
          <p:cNvCxnSpPr>
            <a:cxnSpLocks noChangeShapeType="1"/>
            <a:stCxn id="457758" idx="5"/>
            <a:endCxn id="457759" idx="1"/>
          </p:cNvCxnSpPr>
          <p:nvPr/>
        </p:nvCxnSpPr>
        <p:spPr bwMode="auto">
          <a:xfrm>
            <a:off x="5970588" y="3795713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4" name="AutoShape 36"/>
          <p:cNvCxnSpPr>
            <a:cxnSpLocks noChangeShapeType="1"/>
            <a:stCxn id="457759" idx="3"/>
            <a:endCxn id="457760" idx="7"/>
          </p:cNvCxnSpPr>
          <p:nvPr/>
        </p:nvCxnSpPr>
        <p:spPr bwMode="auto">
          <a:xfrm flipH="1">
            <a:off x="5970588" y="3976688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5" name="AutoShape 37"/>
          <p:cNvCxnSpPr>
            <a:cxnSpLocks noChangeShapeType="1"/>
            <a:stCxn id="457757" idx="3"/>
          </p:cNvCxnSpPr>
          <p:nvPr/>
        </p:nvCxnSpPr>
        <p:spPr bwMode="auto">
          <a:xfrm flipH="1">
            <a:off x="5541963" y="3613150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6" name="AutoShape 38"/>
          <p:cNvCxnSpPr>
            <a:cxnSpLocks noChangeShapeType="1"/>
            <a:stCxn id="457758" idx="3"/>
          </p:cNvCxnSpPr>
          <p:nvPr/>
        </p:nvCxnSpPr>
        <p:spPr bwMode="auto">
          <a:xfrm flipH="1">
            <a:off x="5754688" y="37957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7" name="AutoShape 39"/>
          <p:cNvCxnSpPr>
            <a:cxnSpLocks noChangeShapeType="1"/>
            <a:stCxn id="457759" idx="5"/>
          </p:cNvCxnSpPr>
          <p:nvPr/>
        </p:nvCxnSpPr>
        <p:spPr bwMode="auto">
          <a:xfrm>
            <a:off x="6181725" y="3976688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8" name="AutoShape 40"/>
          <p:cNvCxnSpPr>
            <a:cxnSpLocks noChangeShapeType="1"/>
            <a:stCxn id="457756" idx="5"/>
          </p:cNvCxnSpPr>
          <p:nvPr/>
        </p:nvCxnSpPr>
        <p:spPr bwMode="auto">
          <a:xfrm>
            <a:off x="5970588" y="3432175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69" name="Oval 41"/>
          <p:cNvSpPr>
            <a:spLocks noChangeArrowheads="1"/>
          </p:cNvSpPr>
          <p:nvPr/>
        </p:nvSpPr>
        <p:spPr bwMode="auto">
          <a:xfrm>
            <a:off x="5299075" y="4186238"/>
            <a:ext cx="184150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0" name="Oval 42"/>
          <p:cNvSpPr>
            <a:spLocks noChangeArrowheads="1"/>
          </p:cNvSpPr>
          <p:nvPr/>
        </p:nvSpPr>
        <p:spPr bwMode="auto">
          <a:xfrm>
            <a:off x="4633913" y="43973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1" name="Oval 43"/>
          <p:cNvSpPr>
            <a:spLocks noChangeArrowheads="1"/>
          </p:cNvSpPr>
          <p:nvPr/>
        </p:nvSpPr>
        <p:spPr bwMode="auto">
          <a:xfrm>
            <a:off x="4846638" y="4610100"/>
            <a:ext cx="180975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2" name="Oval 44"/>
          <p:cNvSpPr>
            <a:spLocks noChangeArrowheads="1"/>
          </p:cNvSpPr>
          <p:nvPr/>
        </p:nvSpPr>
        <p:spPr bwMode="auto">
          <a:xfrm>
            <a:off x="5059363" y="48228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3" name="Oval 45"/>
          <p:cNvSpPr>
            <a:spLocks noChangeArrowheads="1"/>
          </p:cNvSpPr>
          <p:nvPr/>
        </p:nvSpPr>
        <p:spPr bwMode="auto">
          <a:xfrm>
            <a:off x="6270625" y="4368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74" name="AutoShape 46"/>
          <p:cNvCxnSpPr>
            <a:cxnSpLocks noChangeShapeType="1"/>
            <a:stCxn id="457769" idx="7"/>
            <a:endCxn id="457760" idx="3"/>
          </p:cNvCxnSpPr>
          <p:nvPr/>
        </p:nvCxnSpPr>
        <p:spPr bwMode="auto">
          <a:xfrm flipV="1">
            <a:off x="5456238" y="4159250"/>
            <a:ext cx="38576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5" name="AutoShape 47"/>
          <p:cNvCxnSpPr>
            <a:cxnSpLocks noChangeShapeType="1"/>
            <a:stCxn id="457769" idx="2"/>
            <a:endCxn id="457770" idx="7"/>
          </p:cNvCxnSpPr>
          <p:nvPr/>
        </p:nvCxnSpPr>
        <p:spPr bwMode="auto">
          <a:xfrm flipH="1">
            <a:off x="4789488" y="4278313"/>
            <a:ext cx="509587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6" name="AutoShape 48"/>
          <p:cNvCxnSpPr>
            <a:cxnSpLocks noChangeShapeType="1"/>
            <a:stCxn id="457770" idx="5"/>
            <a:endCxn id="457771" idx="1"/>
          </p:cNvCxnSpPr>
          <p:nvPr/>
        </p:nvCxnSpPr>
        <p:spPr bwMode="auto">
          <a:xfrm>
            <a:off x="4789488" y="4552950"/>
            <a:ext cx="84137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7" name="AutoShape 49"/>
          <p:cNvCxnSpPr>
            <a:cxnSpLocks noChangeShapeType="1"/>
            <a:stCxn id="457771" idx="5"/>
            <a:endCxn id="457772" idx="1"/>
          </p:cNvCxnSpPr>
          <p:nvPr/>
        </p:nvCxnSpPr>
        <p:spPr bwMode="auto">
          <a:xfrm>
            <a:off x="5000625" y="4765675"/>
            <a:ext cx="85725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78" name="AutoShape 50"/>
          <p:cNvSpPr>
            <a:spLocks noChangeArrowheads="1"/>
          </p:cNvSpPr>
          <p:nvPr/>
        </p:nvSpPr>
        <p:spPr bwMode="auto">
          <a:xfrm>
            <a:off x="5513388" y="4427538"/>
            <a:ext cx="271462" cy="849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79" name="AutoShape 51"/>
          <p:cNvCxnSpPr>
            <a:cxnSpLocks noChangeShapeType="1"/>
            <a:stCxn id="457778" idx="0"/>
            <a:endCxn id="457769" idx="5"/>
          </p:cNvCxnSpPr>
          <p:nvPr/>
        </p:nvCxnSpPr>
        <p:spPr bwMode="auto">
          <a:xfrm flipH="1" flipV="1">
            <a:off x="5456238" y="4341813"/>
            <a:ext cx="193675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0" name="AutoShape 52"/>
          <p:cNvSpPr>
            <a:spLocks noChangeArrowheads="1"/>
          </p:cNvSpPr>
          <p:nvPr/>
        </p:nvSpPr>
        <p:spPr bwMode="auto">
          <a:xfrm>
            <a:off x="5240338" y="5064125"/>
            <a:ext cx="150812" cy="212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1" name="AutoShape 53"/>
          <p:cNvCxnSpPr>
            <a:cxnSpLocks noChangeShapeType="1"/>
            <a:stCxn id="457772" idx="5"/>
            <a:endCxn id="457780" idx="0"/>
          </p:cNvCxnSpPr>
          <p:nvPr/>
        </p:nvCxnSpPr>
        <p:spPr bwMode="auto">
          <a:xfrm>
            <a:off x="5213350" y="4976813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2" name="AutoShape 54"/>
          <p:cNvCxnSpPr>
            <a:cxnSpLocks noChangeShapeType="1"/>
            <a:stCxn id="457770" idx="3"/>
          </p:cNvCxnSpPr>
          <p:nvPr/>
        </p:nvCxnSpPr>
        <p:spPr bwMode="auto">
          <a:xfrm flipH="1">
            <a:off x="4573588" y="455295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3" name="AutoShape 55"/>
          <p:cNvCxnSpPr>
            <a:cxnSpLocks noChangeShapeType="1"/>
            <a:stCxn id="457771" idx="3"/>
          </p:cNvCxnSpPr>
          <p:nvPr/>
        </p:nvCxnSpPr>
        <p:spPr bwMode="auto">
          <a:xfrm flipH="1">
            <a:off x="4784725" y="4765675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4" name="AutoShape 56"/>
          <p:cNvCxnSpPr>
            <a:cxnSpLocks noChangeShapeType="1"/>
            <a:stCxn id="457772" idx="3"/>
          </p:cNvCxnSpPr>
          <p:nvPr/>
        </p:nvCxnSpPr>
        <p:spPr bwMode="auto">
          <a:xfrm flipH="1">
            <a:off x="4999038" y="49768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5" name="Oval 57"/>
          <p:cNvSpPr>
            <a:spLocks noChangeArrowheads="1"/>
          </p:cNvSpPr>
          <p:nvPr/>
        </p:nvSpPr>
        <p:spPr bwMode="auto">
          <a:xfrm>
            <a:off x="6513513" y="4186238"/>
            <a:ext cx="180975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86" name="AutoShape 58"/>
          <p:cNvCxnSpPr>
            <a:cxnSpLocks noChangeShapeType="1"/>
            <a:stCxn id="457760" idx="5"/>
            <a:endCxn id="457785" idx="2"/>
          </p:cNvCxnSpPr>
          <p:nvPr/>
        </p:nvCxnSpPr>
        <p:spPr bwMode="auto">
          <a:xfrm>
            <a:off x="5970588" y="4159250"/>
            <a:ext cx="542925" cy="119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7" name="AutoShape 59"/>
          <p:cNvCxnSpPr>
            <a:cxnSpLocks noChangeShapeType="1"/>
            <a:stCxn id="457773" idx="7"/>
            <a:endCxn id="457785" idx="3"/>
          </p:cNvCxnSpPr>
          <p:nvPr/>
        </p:nvCxnSpPr>
        <p:spPr bwMode="auto">
          <a:xfrm flipV="1">
            <a:off x="6424613" y="4341813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8" name="AutoShape 60"/>
          <p:cNvSpPr>
            <a:spLocks noChangeArrowheads="1"/>
          </p:cNvSpPr>
          <p:nvPr/>
        </p:nvSpPr>
        <p:spPr bwMode="auto">
          <a:xfrm>
            <a:off x="6088063" y="4610100"/>
            <a:ext cx="211137" cy="6667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9" name="AutoShape 61"/>
          <p:cNvCxnSpPr>
            <a:cxnSpLocks noChangeShapeType="1"/>
            <a:stCxn id="457788" idx="0"/>
            <a:endCxn id="457773" idx="3"/>
          </p:cNvCxnSpPr>
          <p:nvPr/>
        </p:nvCxnSpPr>
        <p:spPr bwMode="auto">
          <a:xfrm flipV="1">
            <a:off x="6194425" y="4522788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0" name="Oval 62"/>
          <p:cNvSpPr>
            <a:spLocks noChangeArrowheads="1"/>
          </p:cNvSpPr>
          <p:nvPr/>
        </p:nvSpPr>
        <p:spPr bwMode="auto">
          <a:xfrm>
            <a:off x="6513513" y="45497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1" name="AutoShape 63"/>
          <p:cNvSpPr>
            <a:spLocks noChangeArrowheads="1"/>
          </p:cNvSpPr>
          <p:nvPr/>
        </p:nvSpPr>
        <p:spPr bwMode="auto">
          <a:xfrm>
            <a:off x="6361113" y="4792663"/>
            <a:ext cx="180975" cy="4841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2" name="AutoShape 64"/>
          <p:cNvCxnSpPr>
            <a:cxnSpLocks noChangeShapeType="1"/>
            <a:stCxn id="457791" idx="0"/>
            <a:endCxn id="457790" idx="3"/>
          </p:cNvCxnSpPr>
          <p:nvPr/>
        </p:nvCxnSpPr>
        <p:spPr bwMode="auto">
          <a:xfrm flipV="1">
            <a:off x="6451600" y="4703763"/>
            <a:ext cx="889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3" name="Oval 65"/>
          <p:cNvSpPr>
            <a:spLocks noChangeArrowheads="1"/>
          </p:cNvSpPr>
          <p:nvPr/>
        </p:nvSpPr>
        <p:spPr bwMode="auto">
          <a:xfrm>
            <a:off x="6753225" y="4730750"/>
            <a:ext cx="184150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4" name="AutoShape 66"/>
          <p:cNvSpPr>
            <a:spLocks noChangeArrowheads="1"/>
          </p:cNvSpPr>
          <p:nvPr/>
        </p:nvSpPr>
        <p:spPr bwMode="auto">
          <a:xfrm>
            <a:off x="6604000" y="4973638"/>
            <a:ext cx="149225" cy="3032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95" name="AutoShape 67"/>
          <p:cNvSpPr>
            <a:spLocks noChangeArrowheads="1"/>
          </p:cNvSpPr>
          <p:nvPr/>
        </p:nvSpPr>
        <p:spPr bwMode="auto">
          <a:xfrm>
            <a:off x="6875463" y="5124450"/>
            <a:ext cx="12065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6" name="AutoShape 68"/>
          <p:cNvCxnSpPr>
            <a:cxnSpLocks noChangeShapeType="1"/>
            <a:stCxn id="457794" idx="0"/>
            <a:endCxn id="457793" idx="3"/>
          </p:cNvCxnSpPr>
          <p:nvPr/>
        </p:nvCxnSpPr>
        <p:spPr bwMode="auto">
          <a:xfrm flipV="1">
            <a:off x="6678613" y="4886325"/>
            <a:ext cx="101600" cy="87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7" name="AutoShape 69"/>
          <p:cNvCxnSpPr>
            <a:cxnSpLocks noChangeShapeType="1"/>
            <a:stCxn id="457773" idx="5"/>
            <a:endCxn id="457790" idx="1"/>
          </p:cNvCxnSpPr>
          <p:nvPr/>
        </p:nvCxnSpPr>
        <p:spPr bwMode="auto">
          <a:xfrm>
            <a:off x="6424613" y="4522788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8" name="AutoShape 70"/>
          <p:cNvCxnSpPr>
            <a:cxnSpLocks noChangeShapeType="1"/>
            <a:stCxn id="457790" idx="5"/>
            <a:endCxn id="457793" idx="1"/>
          </p:cNvCxnSpPr>
          <p:nvPr/>
        </p:nvCxnSpPr>
        <p:spPr bwMode="auto">
          <a:xfrm>
            <a:off x="6667500" y="4703763"/>
            <a:ext cx="112713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9" name="Oval 71"/>
          <p:cNvSpPr>
            <a:spLocks noChangeArrowheads="1"/>
          </p:cNvSpPr>
          <p:nvPr/>
        </p:nvSpPr>
        <p:spPr bwMode="auto">
          <a:xfrm>
            <a:off x="6996113" y="4913313"/>
            <a:ext cx="182562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800" name="AutoShape 72"/>
          <p:cNvCxnSpPr>
            <a:cxnSpLocks noChangeShapeType="1"/>
            <a:stCxn id="457795" idx="0"/>
            <a:endCxn id="457799" idx="3"/>
          </p:cNvCxnSpPr>
          <p:nvPr/>
        </p:nvCxnSpPr>
        <p:spPr bwMode="auto">
          <a:xfrm flipV="1">
            <a:off x="6935788" y="5067300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1" name="AutoShape 73"/>
          <p:cNvCxnSpPr>
            <a:cxnSpLocks noChangeShapeType="1"/>
            <a:stCxn id="457793" idx="5"/>
            <a:endCxn id="457799" idx="1"/>
          </p:cNvCxnSpPr>
          <p:nvPr/>
        </p:nvCxnSpPr>
        <p:spPr bwMode="auto">
          <a:xfrm>
            <a:off x="6910388" y="4886325"/>
            <a:ext cx="11271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2" name="AutoShape 74"/>
          <p:cNvCxnSpPr>
            <a:cxnSpLocks noChangeShapeType="1"/>
            <a:stCxn id="457799" idx="5"/>
          </p:cNvCxnSpPr>
          <p:nvPr/>
        </p:nvCxnSpPr>
        <p:spPr bwMode="auto">
          <a:xfrm>
            <a:off x="7151688" y="506730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803" name="Line 75"/>
          <p:cNvSpPr>
            <a:spLocks noChangeShapeType="1"/>
          </p:cNvSpPr>
          <p:nvPr/>
        </p:nvSpPr>
        <p:spPr bwMode="auto">
          <a:xfrm>
            <a:off x="5240338" y="5391150"/>
            <a:ext cx="1787525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4" name="Line 76"/>
          <p:cNvSpPr>
            <a:spLocks noChangeShapeType="1"/>
          </p:cNvSpPr>
          <p:nvPr/>
        </p:nvSpPr>
        <p:spPr bwMode="auto">
          <a:xfrm>
            <a:off x="3430588" y="4343400"/>
            <a:ext cx="838200" cy="0"/>
          </a:xfrm>
          <a:prstGeom prst="line">
            <a:avLst/>
          </a:prstGeom>
          <a:noFill/>
          <a:ln w="76200">
            <a:solidFill>
              <a:srgbClr val="0083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5" name="Oval 77"/>
          <p:cNvSpPr>
            <a:spLocks noChangeArrowheads="1"/>
          </p:cNvSpPr>
          <p:nvPr/>
        </p:nvSpPr>
        <p:spPr bwMode="auto">
          <a:xfrm>
            <a:off x="5278438" y="50482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6" name="Oval 78"/>
          <p:cNvSpPr>
            <a:spLocks noChangeArrowheads="1"/>
          </p:cNvSpPr>
          <p:nvPr/>
        </p:nvSpPr>
        <p:spPr bwMode="auto">
          <a:xfrm>
            <a:off x="5611813" y="4400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7" name="Oval 79"/>
          <p:cNvSpPr>
            <a:spLocks noChangeArrowheads="1"/>
          </p:cNvSpPr>
          <p:nvPr/>
        </p:nvSpPr>
        <p:spPr bwMode="auto">
          <a:xfrm>
            <a:off x="6154738" y="45910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8" name="Oval 80"/>
          <p:cNvSpPr>
            <a:spLocks noChangeArrowheads="1"/>
          </p:cNvSpPr>
          <p:nvPr/>
        </p:nvSpPr>
        <p:spPr bwMode="auto">
          <a:xfrm>
            <a:off x="6411913" y="4762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9" name="Oval 81"/>
          <p:cNvSpPr>
            <a:spLocks noChangeArrowheads="1"/>
          </p:cNvSpPr>
          <p:nvPr/>
        </p:nvSpPr>
        <p:spPr bwMode="auto">
          <a:xfrm>
            <a:off x="6640513" y="4933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0" name="Oval 82"/>
          <p:cNvSpPr>
            <a:spLocks noChangeArrowheads="1"/>
          </p:cNvSpPr>
          <p:nvPr/>
        </p:nvSpPr>
        <p:spPr bwMode="auto">
          <a:xfrm>
            <a:off x="6897688" y="5095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1" name="AutoShape 83"/>
          <p:cNvSpPr>
            <a:spLocks noChangeArrowheads="1"/>
          </p:cNvSpPr>
          <p:nvPr/>
        </p:nvSpPr>
        <p:spPr bwMode="auto">
          <a:xfrm>
            <a:off x="5521325" y="5551488"/>
            <a:ext cx="271463" cy="8493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2" name="AutoShape 84"/>
          <p:cNvSpPr>
            <a:spLocks noChangeArrowheads="1"/>
          </p:cNvSpPr>
          <p:nvPr/>
        </p:nvSpPr>
        <p:spPr bwMode="auto">
          <a:xfrm>
            <a:off x="5256213" y="6188075"/>
            <a:ext cx="150812" cy="212725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3" name="AutoShape 85"/>
          <p:cNvSpPr>
            <a:spLocks noChangeArrowheads="1"/>
          </p:cNvSpPr>
          <p:nvPr/>
        </p:nvSpPr>
        <p:spPr bwMode="auto">
          <a:xfrm>
            <a:off x="6103938" y="5734050"/>
            <a:ext cx="211137" cy="66675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4" name="AutoShape 86"/>
          <p:cNvSpPr>
            <a:spLocks noChangeArrowheads="1"/>
          </p:cNvSpPr>
          <p:nvPr/>
        </p:nvSpPr>
        <p:spPr bwMode="auto">
          <a:xfrm>
            <a:off x="6376988" y="5916613"/>
            <a:ext cx="180975" cy="484187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5" name="AutoShape 87"/>
          <p:cNvSpPr>
            <a:spLocks noChangeArrowheads="1"/>
          </p:cNvSpPr>
          <p:nvPr/>
        </p:nvSpPr>
        <p:spPr bwMode="auto">
          <a:xfrm>
            <a:off x="6619875" y="6097588"/>
            <a:ext cx="149225" cy="3032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6" name="AutoShape 88"/>
          <p:cNvSpPr>
            <a:spLocks noChangeArrowheads="1"/>
          </p:cNvSpPr>
          <p:nvPr/>
        </p:nvSpPr>
        <p:spPr bwMode="auto">
          <a:xfrm>
            <a:off x="6891338" y="6248400"/>
            <a:ext cx="120650" cy="152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7" name="Freeform 89"/>
          <p:cNvSpPr>
            <a:spLocks/>
          </p:cNvSpPr>
          <p:nvPr/>
        </p:nvSpPr>
        <p:spPr bwMode="auto">
          <a:xfrm>
            <a:off x="5065713" y="507682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8" name="Freeform 90"/>
          <p:cNvSpPr>
            <a:spLocks/>
          </p:cNvSpPr>
          <p:nvPr/>
        </p:nvSpPr>
        <p:spPr bwMode="auto">
          <a:xfrm>
            <a:off x="5402263" y="44481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9" name="Freeform 91"/>
          <p:cNvSpPr>
            <a:spLocks/>
          </p:cNvSpPr>
          <p:nvPr/>
        </p:nvSpPr>
        <p:spPr bwMode="auto">
          <a:xfrm>
            <a:off x="5929313" y="46291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0" name="Freeform 92"/>
          <p:cNvSpPr>
            <a:spLocks/>
          </p:cNvSpPr>
          <p:nvPr/>
        </p:nvSpPr>
        <p:spPr bwMode="auto">
          <a:xfrm>
            <a:off x="6189663" y="480060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1" name="Freeform 93"/>
          <p:cNvSpPr>
            <a:spLocks/>
          </p:cNvSpPr>
          <p:nvPr/>
        </p:nvSpPr>
        <p:spPr bwMode="auto">
          <a:xfrm>
            <a:off x="6421438" y="49720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2" name="Freeform 94"/>
          <p:cNvSpPr>
            <a:spLocks/>
          </p:cNvSpPr>
          <p:nvPr/>
        </p:nvSpPr>
        <p:spPr bwMode="auto">
          <a:xfrm>
            <a:off x="6672263" y="51339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3" name="Line 95"/>
          <p:cNvSpPr>
            <a:spLocks noChangeShapeType="1"/>
          </p:cNvSpPr>
          <p:nvPr/>
        </p:nvSpPr>
        <p:spPr bwMode="auto">
          <a:xfrm>
            <a:off x="5240338" y="6553200"/>
            <a:ext cx="17875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6096000" y="152400"/>
            <a:ext cx="914400" cy="1143000"/>
            <a:chOff x="576" y="1440"/>
            <a:chExt cx="576" cy="720"/>
          </a:xfrm>
        </p:grpSpPr>
        <p:sp>
          <p:nvSpPr>
            <p:cNvPr id="457825" name="Freeform 97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6" name="Freeform 98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7" name="Freeform 99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57828" name="Freeform 100"/>
          <p:cNvSpPr>
            <a:spLocks/>
          </p:cNvSpPr>
          <p:nvPr/>
        </p:nvSpPr>
        <p:spPr bwMode="auto">
          <a:xfrm>
            <a:off x="7239000" y="152400"/>
            <a:ext cx="685800" cy="762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29" name="Freeform 101"/>
          <p:cNvSpPr>
            <a:spLocks/>
          </p:cNvSpPr>
          <p:nvPr/>
        </p:nvSpPr>
        <p:spPr bwMode="auto">
          <a:xfrm>
            <a:off x="7296150" y="711200"/>
            <a:ext cx="228600" cy="203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30" name="Freeform 102"/>
          <p:cNvSpPr>
            <a:spLocks/>
          </p:cNvSpPr>
          <p:nvPr/>
        </p:nvSpPr>
        <p:spPr bwMode="auto">
          <a:xfrm>
            <a:off x="7410450" y="152400"/>
            <a:ext cx="171450" cy="5588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457831" name="AutoShape 103"/>
          <p:cNvCxnSpPr>
            <a:cxnSpLocks noChangeShapeType="1"/>
            <a:stCxn id="457826" idx="1"/>
            <a:endCxn id="457828" idx="1"/>
          </p:cNvCxnSpPr>
          <p:nvPr/>
        </p:nvCxnSpPr>
        <p:spPr bwMode="auto">
          <a:xfrm rot="16200000">
            <a:off x="6534150" y="-57150"/>
            <a:ext cx="838200" cy="1257300"/>
          </a:xfrm>
          <a:prstGeom prst="curvedConnector3">
            <a:avLst>
              <a:gd name="adj1" fmla="val 10132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8754" name="Freeform 2"/>
          <p:cNvSpPr>
            <a:spLocks/>
          </p:cNvSpPr>
          <p:nvPr/>
        </p:nvSpPr>
        <p:spPr bwMode="auto">
          <a:xfrm>
            <a:off x="209550" y="2190750"/>
            <a:ext cx="668338" cy="1289050"/>
          </a:xfrm>
          <a:custGeom>
            <a:avLst/>
            <a:gdLst/>
            <a:ahLst/>
            <a:cxnLst>
              <a:cxn ang="0">
                <a:pos x="190" y="722"/>
              </a:cxn>
              <a:cxn ang="0">
                <a:pos x="161" y="679"/>
              </a:cxn>
              <a:cxn ang="0">
                <a:pos x="26" y="454"/>
              </a:cxn>
              <a:cxn ang="0">
                <a:pos x="12" y="286"/>
              </a:cxn>
              <a:cxn ang="0">
                <a:pos x="98" y="166"/>
              </a:cxn>
              <a:cxn ang="0">
                <a:pos x="242" y="31"/>
              </a:cxn>
              <a:cxn ang="0">
                <a:pos x="362" y="26"/>
              </a:cxn>
              <a:cxn ang="0">
                <a:pos x="382" y="185"/>
              </a:cxn>
              <a:cxn ang="0">
                <a:pos x="367" y="362"/>
              </a:cxn>
              <a:cxn ang="0">
                <a:pos x="415" y="622"/>
              </a:cxn>
              <a:cxn ang="0">
                <a:pos x="406" y="761"/>
              </a:cxn>
              <a:cxn ang="0">
                <a:pos x="329" y="809"/>
              </a:cxn>
              <a:cxn ang="0">
                <a:pos x="190" y="722"/>
              </a:cxn>
            </a:cxnLst>
            <a:rect l="0" t="0" r="r" b="b"/>
            <a:pathLst>
              <a:path w="421" h="812">
                <a:moveTo>
                  <a:pt x="190" y="722"/>
                </a:moveTo>
                <a:cubicBezTo>
                  <a:pt x="162" y="700"/>
                  <a:pt x="188" y="724"/>
                  <a:pt x="161" y="679"/>
                </a:cubicBezTo>
                <a:cubicBezTo>
                  <a:pt x="134" y="634"/>
                  <a:pt x="51" y="520"/>
                  <a:pt x="26" y="454"/>
                </a:cubicBezTo>
                <a:cubicBezTo>
                  <a:pt x="1" y="388"/>
                  <a:pt x="0" y="334"/>
                  <a:pt x="12" y="286"/>
                </a:cubicBezTo>
                <a:cubicBezTo>
                  <a:pt x="24" y="238"/>
                  <a:pt x="60" y="208"/>
                  <a:pt x="98" y="166"/>
                </a:cubicBezTo>
                <a:cubicBezTo>
                  <a:pt x="136" y="124"/>
                  <a:pt x="198" y="54"/>
                  <a:pt x="242" y="31"/>
                </a:cubicBezTo>
                <a:cubicBezTo>
                  <a:pt x="286" y="8"/>
                  <a:pt x="339" y="0"/>
                  <a:pt x="362" y="26"/>
                </a:cubicBezTo>
                <a:cubicBezTo>
                  <a:pt x="385" y="52"/>
                  <a:pt x="381" y="129"/>
                  <a:pt x="382" y="185"/>
                </a:cubicBezTo>
                <a:cubicBezTo>
                  <a:pt x="383" y="241"/>
                  <a:pt x="362" y="289"/>
                  <a:pt x="367" y="362"/>
                </a:cubicBezTo>
                <a:cubicBezTo>
                  <a:pt x="372" y="435"/>
                  <a:pt x="409" y="556"/>
                  <a:pt x="415" y="622"/>
                </a:cubicBezTo>
                <a:cubicBezTo>
                  <a:pt x="421" y="688"/>
                  <a:pt x="420" y="730"/>
                  <a:pt x="406" y="761"/>
                </a:cubicBezTo>
                <a:cubicBezTo>
                  <a:pt x="392" y="792"/>
                  <a:pt x="364" y="812"/>
                  <a:pt x="329" y="809"/>
                </a:cubicBezTo>
                <a:cubicBezTo>
                  <a:pt x="294" y="806"/>
                  <a:pt x="218" y="744"/>
                  <a:pt x="190" y="722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5" name="Freeform 3"/>
          <p:cNvSpPr>
            <a:spLocks/>
          </p:cNvSpPr>
          <p:nvPr/>
        </p:nvSpPr>
        <p:spPr bwMode="auto">
          <a:xfrm>
            <a:off x="955675" y="1860550"/>
            <a:ext cx="647700" cy="1068388"/>
          </a:xfrm>
          <a:custGeom>
            <a:avLst/>
            <a:gdLst/>
            <a:ahLst/>
            <a:cxnLst>
              <a:cxn ang="0">
                <a:pos x="36" y="489"/>
              </a:cxn>
              <a:cxn ang="0">
                <a:pos x="3" y="263"/>
              </a:cxn>
              <a:cxn ang="0">
                <a:pos x="51" y="153"/>
              </a:cxn>
              <a:cxn ang="0">
                <a:pos x="219" y="33"/>
              </a:cxn>
              <a:cxn ang="0">
                <a:pos x="324" y="28"/>
              </a:cxn>
              <a:cxn ang="0">
                <a:pos x="396" y="201"/>
              </a:cxn>
              <a:cxn ang="0">
                <a:pos x="396" y="412"/>
              </a:cxn>
              <a:cxn ang="0">
                <a:pos x="377" y="566"/>
              </a:cxn>
              <a:cxn ang="0">
                <a:pos x="329" y="666"/>
              </a:cxn>
              <a:cxn ang="0">
                <a:pos x="171" y="609"/>
              </a:cxn>
              <a:cxn ang="0">
                <a:pos x="75" y="508"/>
              </a:cxn>
              <a:cxn ang="0">
                <a:pos x="36" y="489"/>
              </a:cxn>
            </a:cxnLst>
            <a:rect l="0" t="0" r="r" b="b"/>
            <a:pathLst>
              <a:path w="408" h="673">
                <a:moveTo>
                  <a:pt x="36" y="489"/>
                </a:moveTo>
                <a:cubicBezTo>
                  <a:pt x="24" y="448"/>
                  <a:pt x="0" y="319"/>
                  <a:pt x="3" y="263"/>
                </a:cubicBezTo>
                <a:cubicBezTo>
                  <a:pt x="6" y="207"/>
                  <a:pt x="15" y="191"/>
                  <a:pt x="51" y="153"/>
                </a:cubicBezTo>
                <a:cubicBezTo>
                  <a:pt x="87" y="115"/>
                  <a:pt x="174" y="54"/>
                  <a:pt x="219" y="33"/>
                </a:cubicBezTo>
                <a:cubicBezTo>
                  <a:pt x="264" y="12"/>
                  <a:pt x="295" y="0"/>
                  <a:pt x="324" y="28"/>
                </a:cubicBezTo>
                <a:cubicBezTo>
                  <a:pt x="353" y="56"/>
                  <a:pt x="384" y="137"/>
                  <a:pt x="396" y="201"/>
                </a:cubicBezTo>
                <a:cubicBezTo>
                  <a:pt x="408" y="265"/>
                  <a:pt x="399" y="351"/>
                  <a:pt x="396" y="412"/>
                </a:cubicBezTo>
                <a:cubicBezTo>
                  <a:pt x="393" y="473"/>
                  <a:pt x="388" y="524"/>
                  <a:pt x="377" y="566"/>
                </a:cubicBezTo>
                <a:cubicBezTo>
                  <a:pt x="366" y="608"/>
                  <a:pt x="363" y="659"/>
                  <a:pt x="329" y="666"/>
                </a:cubicBezTo>
                <a:cubicBezTo>
                  <a:pt x="295" y="673"/>
                  <a:pt x="213" y="635"/>
                  <a:pt x="171" y="609"/>
                </a:cubicBezTo>
                <a:cubicBezTo>
                  <a:pt x="129" y="583"/>
                  <a:pt x="95" y="531"/>
                  <a:pt x="75" y="508"/>
                </a:cubicBezTo>
                <a:cubicBezTo>
                  <a:pt x="55" y="485"/>
                  <a:pt x="48" y="530"/>
                  <a:pt x="36" y="489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6" name="Freeform 4"/>
          <p:cNvSpPr>
            <a:spLocks/>
          </p:cNvSpPr>
          <p:nvPr/>
        </p:nvSpPr>
        <p:spPr bwMode="auto">
          <a:xfrm>
            <a:off x="1636713" y="2011363"/>
            <a:ext cx="690562" cy="1711325"/>
          </a:xfrm>
          <a:custGeom>
            <a:avLst/>
            <a:gdLst/>
            <a:ahLst/>
            <a:cxnLst>
              <a:cxn ang="0">
                <a:pos x="11" y="567"/>
              </a:cxn>
              <a:cxn ang="0">
                <a:pos x="11" y="519"/>
              </a:cxn>
              <a:cxn ang="0">
                <a:pos x="73" y="355"/>
              </a:cxn>
              <a:cxn ang="0">
                <a:pos x="174" y="178"/>
              </a:cxn>
              <a:cxn ang="0">
                <a:pos x="222" y="53"/>
              </a:cxn>
              <a:cxn ang="0">
                <a:pos x="323" y="5"/>
              </a:cxn>
              <a:cxn ang="0">
                <a:pos x="375" y="82"/>
              </a:cxn>
              <a:cxn ang="0">
                <a:pos x="414" y="293"/>
              </a:cxn>
              <a:cxn ang="0">
                <a:pos x="395" y="485"/>
              </a:cxn>
              <a:cxn ang="0">
                <a:pos x="399" y="667"/>
              </a:cxn>
              <a:cxn ang="0">
                <a:pos x="414" y="850"/>
              </a:cxn>
              <a:cxn ang="0">
                <a:pos x="419" y="979"/>
              </a:cxn>
              <a:cxn ang="0">
                <a:pos x="318" y="1066"/>
              </a:cxn>
              <a:cxn ang="0">
                <a:pos x="121" y="907"/>
              </a:cxn>
              <a:cxn ang="0">
                <a:pos x="78" y="677"/>
              </a:cxn>
              <a:cxn ang="0">
                <a:pos x="11" y="567"/>
              </a:cxn>
            </a:cxnLst>
            <a:rect l="0" t="0" r="r" b="b"/>
            <a:pathLst>
              <a:path w="435" h="1078">
                <a:moveTo>
                  <a:pt x="11" y="567"/>
                </a:moveTo>
                <a:cubicBezTo>
                  <a:pt x="0" y="541"/>
                  <a:pt x="1" y="554"/>
                  <a:pt x="11" y="519"/>
                </a:cubicBezTo>
                <a:cubicBezTo>
                  <a:pt x="21" y="484"/>
                  <a:pt x="46" y="412"/>
                  <a:pt x="73" y="355"/>
                </a:cubicBezTo>
                <a:cubicBezTo>
                  <a:pt x="100" y="298"/>
                  <a:pt x="149" y="228"/>
                  <a:pt x="174" y="178"/>
                </a:cubicBezTo>
                <a:cubicBezTo>
                  <a:pt x="199" y="128"/>
                  <a:pt x="197" y="82"/>
                  <a:pt x="222" y="53"/>
                </a:cubicBezTo>
                <a:cubicBezTo>
                  <a:pt x="247" y="24"/>
                  <a:pt x="298" y="0"/>
                  <a:pt x="323" y="5"/>
                </a:cubicBezTo>
                <a:cubicBezTo>
                  <a:pt x="348" y="10"/>
                  <a:pt x="360" y="34"/>
                  <a:pt x="375" y="82"/>
                </a:cubicBezTo>
                <a:cubicBezTo>
                  <a:pt x="390" y="130"/>
                  <a:pt x="411" y="226"/>
                  <a:pt x="414" y="293"/>
                </a:cubicBezTo>
                <a:cubicBezTo>
                  <a:pt x="417" y="360"/>
                  <a:pt x="397" y="423"/>
                  <a:pt x="395" y="485"/>
                </a:cubicBezTo>
                <a:cubicBezTo>
                  <a:pt x="393" y="547"/>
                  <a:pt x="396" y="606"/>
                  <a:pt x="399" y="667"/>
                </a:cubicBezTo>
                <a:cubicBezTo>
                  <a:pt x="402" y="728"/>
                  <a:pt x="411" y="798"/>
                  <a:pt x="414" y="850"/>
                </a:cubicBezTo>
                <a:cubicBezTo>
                  <a:pt x="417" y="902"/>
                  <a:pt x="435" y="943"/>
                  <a:pt x="419" y="979"/>
                </a:cubicBezTo>
                <a:cubicBezTo>
                  <a:pt x="403" y="1015"/>
                  <a:pt x="368" y="1078"/>
                  <a:pt x="318" y="1066"/>
                </a:cubicBezTo>
                <a:cubicBezTo>
                  <a:pt x="268" y="1054"/>
                  <a:pt x="161" y="972"/>
                  <a:pt x="121" y="907"/>
                </a:cubicBezTo>
                <a:cubicBezTo>
                  <a:pt x="81" y="842"/>
                  <a:pt x="94" y="733"/>
                  <a:pt x="78" y="677"/>
                </a:cubicBezTo>
                <a:cubicBezTo>
                  <a:pt x="62" y="621"/>
                  <a:pt x="22" y="593"/>
                  <a:pt x="11" y="567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7" name="Freeform 5"/>
          <p:cNvSpPr>
            <a:spLocks/>
          </p:cNvSpPr>
          <p:nvPr/>
        </p:nvSpPr>
        <p:spPr bwMode="auto">
          <a:xfrm>
            <a:off x="8053388" y="2255838"/>
            <a:ext cx="933450" cy="1285875"/>
          </a:xfrm>
          <a:custGeom>
            <a:avLst/>
            <a:gdLst/>
            <a:ahLst/>
            <a:cxnLst>
              <a:cxn ang="0">
                <a:pos x="15" y="744"/>
              </a:cxn>
              <a:cxn ang="0">
                <a:pos x="25" y="369"/>
              </a:cxn>
              <a:cxn ang="0">
                <a:pos x="10" y="173"/>
              </a:cxn>
              <a:cxn ang="0">
                <a:pos x="87" y="14"/>
              </a:cxn>
              <a:cxn ang="0">
                <a:pos x="250" y="91"/>
              </a:cxn>
              <a:cxn ang="0">
                <a:pos x="370" y="206"/>
              </a:cxn>
              <a:cxn ang="0">
                <a:pos x="466" y="312"/>
              </a:cxn>
              <a:cxn ang="0">
                <a:pos x="567" y="427"/>
              </a:cxn>
              <a:cxn ang="0">
                <a:pos x="586" y="537"/>
              </a:cxn>
              <a:cxn ang="0">
                <a:pos x="553" y="609"/>
              </a:cxn>
              <a:cxn ang="0">
                <a:pos x="413" y="672"/>
              </a:cxn>
              <a:cxn ang="0">
                <a:pos x="265" y="739"/>
              </a:cxn>
              <a:cxn ang="0">
                <a:pos x="97" y="787"/>
              </a:cxn>
              <a:cxn ang="0">
                <a:pos x="44" y="768"/>
              </a:cxn>
              <a:cxn ang="0">
                <a:pos x="15" y="744"/>
              </a:cxn>
            </a:cxnLst>
            <a:rect l="0" t="0" r="r" b="b"/>
            <a:pathLst>
              <a:path w="588" h="810">
                <a:moveTo>
                  <a:pt x="15" y="744"/>
                </a:moveTo>
                <a:cubicBezTo>
                  <a:pt x="12" y="678"/>
                  <a:pt x="26" y="464"/>
                  <a:pt x="25" y="369"/>
                </a:cubicBezTo>
                <a:cubicBezTo>
                  <a:pt x="24" y="274"/>
                  <a:pt x="0" y="232"/>
                  <a:pt x="10" y="173"/>
                </a:cubicBezTo>
                <a:cubicBezTo>
                  <a:pt x="20" y="114"/>
                  <a:pt x="47" y="28"/>
                  <a:pt x="87" y="14"/>
                </a:cubicBezTo>
                <a:cubicBezTo>
                  <a:pt x="127" y="0"/>
                  <a:pt x="203" y="59"/>
                  <a:pt x="250" y="91"/>
                </a:cubicBezTo>
                <a:cubicBezTo>
                  <a:pt x="297" y="123"/>
                  <a:pt x="334" y="169"/>
                  <a:pt x="370" y="206"/>
                </a:cubicBezTo>
                <a:cubicBezTo>
                  <a:pt x="406" y="243"/>
                  <a:pt x="433" y="275"/>
                  <a:pt x="466" y="312"/>
                </a:cubicBezTo>
                <a:cubicBezTo>
                  <a:pt x="499" y="349"/>
                  <a:pt x="547" y="389"/>
                  <a:pt x="567" y="427"/>
                </a:cubicBezTo>
                <a:cubicBezTo>
                  <a:pt x="587" y="465"/>
                  <a:pt x="588" y="507"/>
                  <a:pt x="586" y="537"/>
                </a:cubicBezTo>
                <a:cubicBezTo>
                  <a:pt x="584" y="567"/>
                  <a:pt x="582" y="587"/>
                  <a:pt x="553" y="609"/>
                </a:cubicBezTo>
                <a:cubicBezTo>
                  <a:pt x="524" y="631"/>
                  <a:pt x="461" y="650"/>
                  <a:pt x="413" y="672"/>
                </a:cubicBezTo>
                <a:cubicBezTo>
                  <a:pt x="365" y="694"/>
                  <a:pt x="318" y="720"/>
                  <a:pt x="265" y="739"/>
                </a:cubicBezTo>
                <a:cubicBezTo>
                  <a:pt x="212" y="758"/>
                  <a:pt x="134" y="782"/>
                  <a:pt x="97" y="787"/>
                </a:cubicBezTo>
                <a:cubicBezTo>
                  <a:pt x="60" y="792"/>
                  <a:pt x="55" y="775"/>
                  <a:pt x="44" y="768"/>
                </a:cubicBezTo>
                <a:cubicBezTo>
                  <a:pt x="33" y="761"/>
                  <a:pt x="18" y="810"/>
                  <a:pt x="15" y="744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8" name="Freeform 6"/>
          <p:cNvSpPr>
            <a:spLocks/>
          </p:cNvSpPr>
          <p:nvPr/>
        </p:nvSpPr>
        <p:spPr bwMode="auto">
          <a:xfrm>
            <a:off x="6924675" y="1744663"/>
            <a:ext cx="1027113" cy="1970087"/>
          </a:xfrm>
          <a:custGeom>
            <a:avLst/>
            <a:gdLst/>
            <a:ahLst/>
            <a:cxnLst>
              <a:cxn ang="0">
                <a:pos x="83" y="5"/>
              </a:cxn>
              <a:cxn ang="0">
                <a:pos x="270" y="39"/>
              </a:cxn>
              <a:cxn ang="0">
                <a:pos x="395" y="67"/>
              </a:cxn>
              <a:cxn ang="0">
                <a:pos x="486" y="154"/>
              </a:cxn>
              <a:cxn ang="0">
                <a:pos x="524" y="283"/>
              </a:cxn>
              <a:cxn ang="0">
                <a:pos x="572" y="403"/>
              </a:cxn>
              <a:cxn ang="0">
                <a:pos x="620" y="495"/>
              </a:cxn>
              <a:cxn ang="0">
                <a:pos x="630" y="605"/>
              </a:cxn>
              <a:cxn ang="0">
                <a:pos x="520" y="787"/>
              </a:cxn>
              <a:cxn ang="0">
                <a:pos x="481" y="903"/>
              </a:cxn>
              <a:cxn ang="0">
                <a:pos x="424" y="1042"/>
              </a:cxn>
              <a:cxn ang="0">
                <a:pos x="337" y="1162"/>
              </a:cxn>
              <a:cxn ang="0">
                <a:pos x="203" y="1234"/>
              </a:cxn>
              <a:cxn ang="0">
                <a:pos x="83" y="1205"/>
              </a:cxn>
              <a:cxn ang="0">
                <a:pos x="64" y="1047"/>
              </a:cxn>
              <a:cxn ang="0">
                <a:pos x="68" y="850"/>
              </a:cxn>
              <a:cxn ang="0">
                <a:pos x="49" y="706"/>
              </a:cxn>
              <a:cxn ang="0">
                <a:pos x="20" y="485"/>
              </a:cxn>
              <a:cxn ang="0">
                <a:pos x="6" y="322"/>
              </a:cxn>
              <a:cxn ang="0">
                <a:pos x="1" y="159"/>
              </a:cxn>
              <a:cxn ang="0">
                <a:pos x="11" y="53"/>
              </a:cxn>
              <a:cxn ang="0">
                <a:pos x="49" y="10"/>
              </a:cxn>
              <a:cxn ang="0">
                <a:pos x="83" y="5"/>
              </a:cxn>
            </a:cxnLst>
            <a:rect l="0" t="0" r="r" b="b"/>
            <a:pathLst>
              <a:path w="647" h="1241">
                <a:moveTo>
                  <a:pt x="83" y="5"/>
                </a:moveTo>
                <a:cubicBezTo>
                  <a:pt x="120" y="10"/>
                  <a:pt x="218" y="29"/>
                  <a:pt x="270" y="39"/>
                </a:cubicBezTo>
                <a:cubicBezTo>
                  <a:pt x="322" y="49"/>
                  <a:pt x="359" y="48"/>
                  <a:pt x="395" y="67"/>
                </a:cubicBezTo>
                <a:cubicBezTo>
                  <a:pt x="431" y="86"/>
                  <a:pt x="464" y="118"/>
                  <a:pt x="486" y="154"/>
                </a:cubicBezTo>
                <a:cubicBezTo>
                  <a:pt x="508" y="190"/>
                  <a:pt x="510" y="241"/>
                  <a:pt x="524" y="283"/>
                </a:cubicBezTo>
                <a:cubicBezTo>
                  <a:pt x="538" y="325"/>
                  <a:pt x="556" y="368"/>
                  <a:pt x="572" y="403"/>
                </a:cubicBezTo>
                <a:cubicBezTo>
                  <a:pt x="588" y="438"/>
                  <a:pt x="610" y="461"/>
                  <a:pt x="620" y="495"/>
                </a:cubicBezTo>
                <a:cubicBezTo>
                  <a:pt x="630" y="529"/>
                  <a:pt x="647" y="556"/>
                  <a:pt x="630" y="605"/>
                </a:cubicBezTo>
                <a:cubicBezTo>
                  <a:pt x="613" y="654"/>
                  <a:pt x="545" y="737"/>
                  <a:pt x="520" y="787"/>
                </a:cubicBezTo>
                <a:cubicBezTo>
                  <a:pt x="495" y="837"/>
                  <a:pt x="497" y="861"/>
                  <a:pt x="481" y="903"/>
                </a:cubicBezTo>
                <a:cubicBezTo>
                  <a:pt x="465" y="945"/>
                  <a:pt x="448" y="999"/>
                  <a:pt x="424" y="1042"/>
                </a:cubicBezTo>
                <a:cubicBezTo>
                  <a:pt x="400" y="1085"/>
                  <a:pt x="374" y="1130"/>
                  <a:pt x="337" y="1162"/>
                </a:cubicBezTo>
                <a:cubicBezTo>
                  <a:pt x="300" y="1194"/>
                  <a:pt x="245" y="1227"/>
                  <a:pt x="203" y="1234"/>
                </a:cubicBezTo>
                <a:cubicBezTo>
                  <a:pt x="161" y="1241"/>
                  <a:pt x="106" y="1236"/>
                  <a:pt x="83" y="1205"/>
                </a:cubicBezTo>
                <a:cubicBezTo>
                  <a:pt x="60" y="1174"/>
                  <a:pt x="66" y="1106"/>
                  <a:pt x="64" y="1047"/>
                </a:cubicBezTo>
                <a:cubicBezTo>
                  <a:pt x="62" y="988"/>
                  <a:pt x="70" y="907"/>
                  <a:pt x="68" y="850"/>
                </a:cubicBezTo>
                <a:cubicBezTo>
                  <a:pt x="66" y="793"/>
                  <a:pt x="57" y="767"/>
                  <a:pt x="49" y="706"/>
                </a:cubicBezTo>
                <a:cubicBezTo>
                  <a:pt x="41" y="645"/>
                  <a:pt x="27" y="549"/>
                  <a:pt x="20" y="485"/>
                </a:cubicBezTo>
                <a:cubicBezTo>
                  <a:pt x="13" y="421"/>
                  <a:pt x="9" y="376"/>
                  <a:pt x="6" y="322"/>
                </a:cubicBezTo>
                <a:cubicBezTo>
                  <a:pt x="3" y="268"/>
                  <a:pt x="0" y="204"/>
                  <a:pt x="1" y="159"/>
                </a:cubicBezTo>
                <a:cubicBezTo>
                  <a:pt x="2" y="114"/>
                  <a:pt x="3" y="78"/>
                  <a:pt x="11" y="53"/>
                </a:cubicBezTo>
                <a:cubicBezTo>
                  <a:pt x="19" y="28"/>
                  <a:pt x="37" y="18"/>
                  <a:pt x="49" y="10"/>
                </a:cubicBezTo>
                <a:cubicBezTo>
                  <a:pt x="61" y="2"/>
                  <a:pt x="46" y="0"/>
                  <a:pt x="83" y="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9" name="Freeform 7"/>
          <p:cNvSpPr>
            <a:spLocks/>
          </p:cNvSpPr>
          <p:nvPr/>
        </p:nvSpPr>
        <p:spPr bwMode="auto">
          <a:xfrm>
            <a:off x="5524500" y="1746250"/>
            <a:ext cx="1344613" cy="1957388"/>
          </a:xfrm>
          <a:custGeom>
            <a:avLst/>
            <a:gdLst/>
            <a:ahLst/>
            <a:cxnLst>
              <a:cxn ang="0">
                <a:pos x="43" y="9"/>
              </a:cxn>
              <a:cxn ang="0">
                <a:pos x="283" y="14"/>
              </a:cxn>
              <a:cxn ang="0">
                <a:pos x="466" y="90"/>
              </a:cxn>
              <a:cxn ang="0">
                <a:pos x="576" y="153"/>
              </a:cxn>
              <a:cxn ang="0">
                <a:pos x="667" y="244"/>
              </a:cxn>
              <a:cxn ang="0">
                <a:pos x="739" y="364"/>
              </a:cxn>
              <a:cxn ang="0">
                <a:pos x="792" y="474"/>
              </a:cxn>
              <a:cxn ang="0">
                <a:pos x="835" y="561"/>
              </a:cxn>
              <a:cxn ang="0">
                <a:pos x="840" y="633"/>
              </a:cxn>
              <a:cxn ang="0">
                <a:pos x="840" y="734"/>
              </a:cxn>
              <a:cxn ang="0">
                <a:pos x="797" y="906"/>
              </a:cxn>
              <a:cxn ang="0">
                <a:pos x="734" y="1007"/>
              </a:cxn>
              <a:cxn ang="0">
                <a:pos x="624" y="1122"/>
              </a:cxn>
              <a:cxn ang="0">
                <a:pos x="456" y="1190"/>
              </a:cxn>
              <a:cxn ang="0">
                <a:pos x="250" y="1233"/>
              </a:cxn>
              <a:cxn ang="0">
                <a:pos x="120" y="1190"/>
              </a:cxn>
              <a:cxn ang="0">
                <a:pos x="34" y="1074"/>
              </a:cxn>
              <a:cxn ang="0">
                <a:pos x="14" y="892"/>
              </a:cxn>
              <a:cxn ang="0">
                <a:pos x="14" y="734"/>
              </a:cxn>
              <a:cxn ang="0">
                <a:pos x="24" y="546"/>
              </a:cxn>
              <a:cxn ang="0">
                <a:pos x="10" y="402"/>
              </a:cxn>
              <a:cxn ang="0">
                <a:pos x="14" y="254"/>
              </a:cxn>
              <a:cxn ang="0">
                <a:pos x="24" y="148"/>
              </a:cxn>
              <a:cxn ang="0">
                <a:pos x="24" y="62"/>
              </a:cxn>
              <a:cxn ang="0">
                <a:pos x="43" y="9"/>
              </a:cxn>
            </a:cxnLst>
            <a:rect l="0" t="0" r="r" b="b"/>
            <a:pathLst>
              <a:path w="847" h="1233">
                <a:moveTo>
                  <a:pt x="43" y="9"/>
                </a:moveTo>
                <a:cubicBezTo>
                  <a:pt x="86" y="1"/>
                  <a:pt x="212" y="0"/>
                  <a:pt x="283" y="14"/>
                </a:cubicBezTo>
                <a:cubicBezTo>
                  <a:pt x="354" y="28"/>
                  <a:pt x="417" y="67"/>
                  <a:pt x="466" y="90"/>
                </a:cubicBezTo>
                <a:cubicBezTo>
                  <a:pt x="515" y="113"/>
                  <a:pt x="542" y="127"/>
                  <a:pt x="576" y="153"/>
                </a:cubicBezTo>
                <a:cubicBezTo>
                  <a:pt x="610" y="179"/>
                  <a:pt x="640" y="209"/>
                  <a:pt x="667" y="244"/>
                </a:cubicBezTo>
                <a:cubicBezTo>
                  <a:pt x="694" y="279"/>
                  <a:pt x="718" y="326"/>
                  <a:pt x="739" y="364"/>
                </a:cubicBezTo>
                <a:cubicBezTo>
                  <a:pt x="760" y="402"/>
                  <a:pt x="776" y="441"/>
                  <a:pt x="792" y="474"/>
                </a:cubicBezTo>
                <a:cubicBezTo>
                  <a:pt x="808" y="507"/>
                  <a:pt x="827" y="535"/>
                  <a:pt x="835" y="561"/>
                </a:cubicBezTo>
                <a:cubicBezTo>
                  <a:pt x="843" y="587"/>
                  <a:pt x="839" y="604"/>
                  <a:pt x="840" y="633"/>
                </a:cubicBezTo>
                <a:cubicBezTo>
                  <a:pt x="841" y="662"/>
                  <a:pt x="847" y="689"/>
                  <a:pt x="840" y="734"/>
                </a:cubicBezTo>
                <a:cubicBezTo>
                  <a:pt x="833" y="779"/>
                  <a:pt x="815" y="861"/>
                  <a:pt x="797" y="906"/>
                </a:cubicBezTo>
                <a:cubicBezTo>
                  <a:pt x="779" y="951"/>
                  <a:pt x="763" y="971"/>
                  <a:pt x="734" y="1007"/>
                </a:cubicBezTo>
                <a:cubicBezTo>
                  <a:pt x="705" y="1043"/>
                  <a:pt x="670" y="1092"/>
                  <a:pt x="624" y="1122"/>
                </a:cubicBezTo>
                <a:cubicBezTo>
                  <a:pt x="578" y="1152"/>
                  <a:pt x="518" y="1171"/>
                  <a:pt x="456" y="1190"/>
                </a:cubicBezTo>
                <a:cubicBezTo>
                  <a:pt x="394" y="1209"/>
                  <a:pt x="306" y="1233"/>
                  <a:pt x="250" y="1233"/>
                </a:cubicBezTo>
                <a:cubicBezTo>
                  <a:pt x="194" y="1233"/>
                  <a:pt x="156" y="1216"/>
                  <a:pt x="120" y="1190"/>
                </a:cubicBezTo>
                <a:cubicBezTo>
                  <a:pt x="84" y="1164"/>
                  <a:pt x="52" y="1124"/>
                  <a:pt x="34" y="1074"/>
                </a:cubicBezTo>
                <a:cubicBezTo>
                  <a:pt x="16" y="1024"/>
                  <a:pt x="17" y="949"/>
                  <a:pt x="14" y="892"/>
                </a:cubicBezTo>
                <a:cubicBezTo>
                  <a:pt x="11" y="835"/>
                  <a:pt x="12" y="792"/>
                  <a:pt x="14" y="734"/>
                </a:cubicBezTo>
                <a:cubicBezTo>
                  <a:pt x="16" y="676"/>
                  <a:pt x="25" y="601"/>
                  <a:pt x="24" y="546"/>
                </a:cubicBezTo>
                <a:cubicBezTo>
                  <a:pt x="23" y="491"/>
                  <a:pt x="12" y="451"/>
                  <a:pt x="10" y="402"/>
                </a:cubicBezTo>
                <a:cubicBezTo>
                  <a:pt x="8" y="353"/>
                  <a:pt x="12" y="296"/>
                  <a:pt x="14" y="254"/>
                </a:cubicBezTo>
                <a:cubicBezTo>
                  <a:pt x="16" y="212"/>
                  <a:pt x="22" y="180"/>
                  <a:pt x="24" y="148"/>
                </a:cubicBezTo>
                <a:cubicBezTo>
                  <a:pt x="26" y="116"/>
                  <a:pt x="20" y="84"/>
                  <a:pt x="24" y="62"/>
                </a:cubicBezTo>
                <a:cubicBezTo>
                  <a:pt x="28" y="40"/>
                  <a:pt x="0" y="17"/>
                  <a:pt x="43" y="9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2451100" y="4048125"/>
            <a:ext cx="3028950" cy="1554163"/>
          </a:xfrm>
          <a:custGeom>
            <a:avLst/>
            <a:gdLst/>
            <a:ahLst/>
            <a:cxnLst>
              <a:cxn ang="0">
                <a:pos x="9" y="863"/>
              </a:cxn>
              <a:cxn ang="0">
                <a:pos x="76" y="546"/>
              </a:cxn>
              <a:cxn ang="0">
                <a:pos x="292" y="296"/>
              </a:cxn>
              <a:cxn ang="0">
                <a:pos x="628" y="100"/>
              </a:cxn>
              <a:cxn ang="0">
                <a:pos x="925" y="8"/>
              </a:cxn>
              <a:cxn ang="0">
                <a:pos x="1170" y="52"/>
              </a:cxn>
              <a:cxn ang="0">
                <a:pos x="1396" y="167"/>
              </a:cxn>
              <a:cxn ang="0">
                <a:pos x="1607" y="301"/>
              </a:cxn>
              <a:cxn ang="0">
                <a:pos x="1761" y="460"/>
              </a:cxn>
              <a:cxn ang="0">
                <a:pos x="1833" y="714"/>
              </a:cxn>
              <a:cxn ang="0">
                <a:pos x="1881" y="892"/>
              </a:cxn>
              <a:cxn ang="0">
                <a:pos x="1669" y="954"/>
              </a:cxn>
              <a:cxn ang="0">
                <a:pos x="1348" y="973"/>
              </a:cxn>
              <a:cxn ang="0">
                <a:pos x="1026" y="978"/>
              </a:cxn>
              <a:cxn ang="0">
                <a:pos x="719" y="964"/>
              </a:cxn>
              <a:cxn ang="0">
                <a:pos x="417" y="964"/>
              </a:cxn>
              <a:cxn ang="0">
                <a:pos x="138" y="959"/>
              </a:cxn>
              <a:cxn ang="0">
                <a:pos x="23" y="896"/>
              </a:cxn>
              <a:cxn ang="0">
                <a:pos x="9" y="863"/>
              </a:cxn>
            </a:cxnLst>
            <a:rect l="0" t="0" r="r" b="b"/>
            <a:pathLst>
              <a:path w="1908" h="979">
                <a:moveTo>
                  <a:pt x="9" y="863"/>
                </a:moveTo>
                <a:cubicBezTo>
                  <a:pt x="18" y="805"/>
                  <a:pt x="29" y="640"/>
                  <a:pt x="76" y="546"/>
                </a:cubicBezTo>
                <a:cubicBezTo>
                  <a:pt x="123" y="452"/>
                  <a:pt x="200" y="370"/>
                  <a:pt x="292" y="296"/>
                </a:cubicBezTo>
                <a:cubicBezTo>
                  <a:pt x="384" y="222"/>
                  <a:pt x="523" y="148"/>
                  <a:pt x="628" y="100"/>
                </a:cubicBezTo>
                <a:cubicBezTo>
                  <a:pt x="733" y="52"/>
                  <a:pt x="835" y="16"/>
                  <a:pt x="925" y="8"/>
                </a:cubicBezTo>
                <a:cubicBezTo>
                  <a:pt x="1015" y="0"/>
                  <a:pt x="1092" y="26"/>
                  <a:pt x="1170" y="52"/>
                </a:cubicBezTo>
                <a:cubicBezTo>
                  <a:pt x="1248" y="78"/>
                  <a:pt x="1323" y="126"/>
                  <a:pt x="1396" y="167"/>
                </a:cubicBezTo>
                <a:cubicBezTo>
                  <a:pt x="1469" y="208"/>
                  <a:pt x="1546" y="252"/>
                  <a:pt x="1607" y="301"/>
                </a:cubicBezTo>
                <a:cubicBezTo>
                  <a:pt x="1668" y="350"/>
                  <a:pt x="1723" y="391"/>
                  <a:pt x="1761" y="460"/>
                </a:cubicBezTo>
                <a:cubicBezTo>
                  <a:pt x="1799" y="529"/>
                  <a:pt x="1813" y="642"/>
                  <a:pt x="1833" y="714"/>
                </a:cubicBezTo>
                <a:cubicBezTo>
                  <a:pt x="1853" y="786"/>
                  <a:pt x="1908" y="852"/>
                  <a:pt x="1881" y="892"/>
                </a:cubicBezTo>
                <a:cubicBezTo>
                  <a:pt x="1854" y="932"/>
                  <a:pt x="1758" y="941"/>
                  <a:pt x="1669" y="954"/>
                </a:cubicBezTo>
                <a:cubicBezTo>
                  <a:pt x="1580" y="967"/>
                  <a:pt x="1455" y="969"/>
                  <a:pt x="1348" y="973"/>
                </a:cubicBezTo>
                <a:cubicBezTo>
                  <a:pt x="1241" y="977"/>
                  <a:pt x="1131" y="979"/>
                  <a:pt x="1026" y="978"/>
                </a:cubicBezTo>
                <a:cubicBezTo>
                  <a:pt x="921" y="977"/>
                  <a:pt x="820" y="966"/>
                  <a:pt x="719" y="964"/>
                </a:cubicBezTo>
                <a:cubicBezTo>
                  <a:pt x="618" y="962"/>
                  <a:pt x="514" y="965"/>
                  <a:pt x="417" y="964"/>
                </a:cubicBezTo>
                <a:cubicBezTo>
                  <a:pt x="320" y="963"/>
                  <a:pt x="204" y="970"/>
                  <a:pt x="138" y="959"/>
                </a:cubicBezTo>
                <a:cubicBezTo>
                  <a:pt x="72" y="948"/>
                  <a:pt x="44" y="914"/>
                  <a:pt x="23" y="896"/>
                </a:cubicBezTo>
                <a:cubicBezTo>
                  <a:pt x="2" y="878"/>
                  <a:pt x="0" y="921"/>
                  <a:pt x="9" y="863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1" name="Freeform 9"/>
          <p:cNvSpPr>
            <a:spLocks/>
          </p:cNvSpPr>
          <p:nvPr/>
        </p:nvSpPr>
        <p:spPr bwMode="auto">
          <a:xfrm>
            <a:off x="4095750" y="4494213"/>
            <a:ext cx="1162050" cy="996950"/>
          </a:xfrm>
          <a:custGeom>
            <a:avLst/>
            <a:gdLst/>
            <a:ahLst/>
            <a:cxnLst>
              <a:cxn ang="0">
                <a:pos x="14" y="587"/>
              </a:cxn>
              <a:cxn ang="0">
                <a:pos x="14" y="423"/>
              </a:cxn>
              <a:cxn ang="0">
                <a:pos x="101" y="222"/>
              </a:cxn>
              <a:cxn ang="0">
                <a:pos x="264" y="87"/>
              </a:cxn>
              <a:cxn ang="0">
                <a:pos x="384" y="1"/>
              </a:cxn>
              <a:cxn ang="0">
                <a:pos x="533" y="78"/>
              </a:cxn>
              <a:cxn ang="0">
                <a:pos x="686" y="217"/>
              </a:cxn>
              <a:cxn ang="0">
                <a:pos x="715" y="390"/>
              </a:cxn>
              <a:cxn ang="0">
                <a:pos x="720" y="548"/>
              </a:cxn>
              <a:cxn ang="0">
                <a:pos x="643" y="596"/>
              </a:cxn>
              <a:cxn ang="0">
                <a:pos x="307" y="625"/>
              </a:cxn>
              <a:cxn ang="0">
                <a:pos x="53" y="615"/>
              </a:cxn>
              <a:cxn ang="0">
                <a:pos x="14" y="587"/>
              </a:cxn>
            </a:cxnLst>
            <a:rect l="0" t="0" r="r" b="b"/>
            <a:pathLst>
              <a:path w="732" h="628">
                <a:moveTo>
                  <a:pt x="14" y="587"/>
                </a:moveTo>
                <a:cubicBezTo>
                  <a:pt x="7" y="555"/>
                  <a:pt x="0" y="484"/>
                  <a:pt x="14" y="423"/>
                </a:cubicBezTo>
                <a:cubicBezTo>
                  <a:pt x="28" y="362"/>
                  <a:pt x="59" y="278"/>
                  <a:pt x="101" y="222"/>
                </a:cubicBezTo>
                <a:cubicBezTo>
                  <a:pt x="143" y="166"/>
                  <a:pt x="217" y="124"/>
                  <a:pt x="264" y="87"/>
                </a:cubicBezTo>
                <a:cubicBezTo>
                  <a:pt x="311" y="50"/>
                  <a:pt x="339" y="2"/>
                  <a:pt x="384" y="1"/>
                </a:cubicBezTo>
                <a:cubicBezTo>
                  <a:pt x="429" y="0"/>
                  <a:pt x="483" y="42"/>
                  <a:pt x="533" y="78"/>
                </a:cubicBezTo>
                <a:cubicBezTo>
                  <a:pt x="583" y="114"/>
                  <a:pt x="656" y="165"/>
                  <a:pt x="686" y="217"/>
                </a:cubicBezTo>
                <a:cubicBezTo>
                  <a:pt x="716" y="269"/>
                  <a:pt x="709" y="335"/>
                  <a:pt x="715" y="390"/>
                </a:cubicBezTo>
                <a:cubicBezTo>
                  <a:pt x="721" y="445"/>
                  <a:pt x="732" y="514"/>
                  <a:pt x="720" y="548"/>
                </a:cubicBezTo>
                <a:cubicBezTo>
                  <a:pt x="708" y="582"/>
                  <a:pt x="712" y="583"/>
                  <a:pt x="643" y="596"/>
                </a:cubicBezTo>
                <a:cubicBezTo>
                  <a:pt x="574" y="609"/>
                  <a:pt x="405" y="622"/>
                  <a:pt x="307" y="625"/>
                </a:cubicBezTo>
                <a:cubicBezTo>
                  <a:pt x="209" y="628"/>
                  <a:pt x="100" y="622"/>
                  <a:pt x="53" y="615"/>
                </a:cubicBezTo>
                <a:cubicBezTo>
                  <a:pt x="6" y="608"/>
                  <a:pt x="21" y="619"/>
                  <a:pt x="14" y="587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2" name="Freeform 10"/>
          <p:cNvSpPr>
            <a:spLocks/>
          </p:cNvSpPr>
          <p:nvPr/>
        </p:nvSpPr>
        <p:spPr bwMode="auto">
          <a:xfrm>
            <a:off x="4095750" y="4832350"/>
            <a:ext cx="560388" cy="600075"/>
          </a:xfrm>
          <a:custGeom>
            <a:avLst/>
            <a:gdLst/>
            <a:ahLst/>
            <a:cxnLst>
              <a:cxn ang="0">
                <a:pos x="14" y="350"/>
              </a:cxn>
              <a:cxn ang="0">
                <a:pos x="9" y="230"/>
              </a:cxn>
              <a:cxn ang="0">
                <a:pos x="67" y="110"/>
              </a:cxn>
              <a:cxn ang="0">
                <a:pos x="125" y="14"/>
              </a:cxn>
              <a:cxn ang="0">
                <a:pos x="240" y="23"/>
              </a:cxn>
              <a:cxn ang="0">
                <a:pos x="293" y="95"/>
              </a:cxn>
              <a:cxn ang="0">
                <a:pos x="317" y="210"/>
              </a:cxn>
              <a:cxn ang="0">
                <a:pos x="345" y="282"/>
              </a:cxn>
              <a:cxn ang="0">
                <a:pos x="269" y="364"/>
              </a:cxn>
              <a:cxn ang="0">
                <a:pos x="139" y="369"/>
              </a:cxn>
              <a:cxn ang="0">
                <a:pos x="62" y="364"/>
              </a:cxn>
              <a:cxn ang="0">
                <a:pos x="14" y="350"/>
              </a:cxn>
            </a:cxnLst>
            <a:rect l="0" t="0" r="r" b="b"/>
            <a:pathLst>
              <a:path w="353" h="378">
                <a:moveTo>
                  <a:pt x="14" y="350"/>
                </a:moveTo>
                <a:cubicBezTo>
                  <a:pt x="5" y="328"/>
                  <a:pt x="0" y="270"/>
                  <a:pt x="9" y="230"/>
                </a:cubicBezTo>
                <a:cubicBezTo>
                  <a:pt x="18" y="190"/>
                  <a:pt x="48" y="146"/>
                  <a:pt x="67" y="110"/>
                </a:cubicBezTo>
                <a:cubicBezTo>
                  <a:pt x="86" y="74"/>
                  <a:pt x="96" y="28"/>
                  <a:pt x="125" y="14"/>
                </a:cubicBezTo>
                <a:cubicBezTo>
                  <a:pt x="154" y="0"/>
                  <a:pt x="212" y="10"/>
                  <a:pt x="240" y="23"/>
                </a:cubicBezTo>
                <a:cubicBezTo>
                  <a:pt x="268" y="36"/>
                  <a:pt x="280" y="64"/>
                  <a:pt x="293" y="95"/>
                </a:cubicBezTo>
                <a:cubicBezTo>
                  <a:pt x="306" y="126"/>
                  <a:pt x="308" y="179"/>
                  <a:pt x="317" y="210"/>
                </a:cubicBezTo>
                <a:cubicBezTo>
                  <a:pt x="326" y="241"/>
                  <a:pt x="353" y="256"/>
                  <a:pt x="345" y="282"/>
                </a:cubicBezTo>
                <a:cubicBezTo>
                  <a:pt x="337" y="308"/>
                  <a:pt x="303" y="350"/>
                  <a:pt x="269" y="364"/>
                </a:cubicBezTo>
                <a:cubicBezTo>
                  <a:pt x="235" y="378"/>
                  <a:pt x="173" y="369"/>
                  <a:pt x="139" y="369"/>
                </a:cubicBezTo>
                <a:cubicBezTo>
                  <a:pt x="105" y="369"/>
                  <a:pt x="81" y="369"/>
                  <a:pt x="62" y="364"/>
                </a:cubicBezTo>
                <a:cubicBezTo>
                  <a:pt x="43" y="359"/>
                  <a:pt x="23" y="372"/>
                  <a:pt x="14" y="350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3" name="Freeform 11"/>
          <p:cNvSpPr>
            <a:spLocks/>
          </p:cNvSpPr>
          <p:nvPr/>
        </p:nvSpPr>
        <p:spPr bwMode="auto">
          <a:xfrm>
            <a:off x="2517775" y="4427538"/>
            <a:ext cx="1592263" cy="1058862"/>
          </a:xfrm>
          <a:custGeom>
            <a:avLst/>
            <a:gdLst/>
            <a:ahLst/>
            <a:cxnLst>
              <a:cxn ang="0">
                <a:pos x="29" y="585"/>
              </a:cxn>
              <a:cxn ang="0">
                <a:pos x="87" y="288"/>
              </a:cxn>
              <a:cxn ang="0">
                <a:pos x="259" y="110"/>
              </a:cxn>
              <a:cxn ang="0">
                <a:pos x="461" y="0"/>
              </a:cxn>
              <a:cxn ang="0">
                <a:pos x="706" y="110"/>
              </a:cxn>
              <a:cxn ang="0">
                <a:pos x="859" y="297"/>
              </a:cxn>
              <a:cxn ang="0">
                <a:pos x="941" y="441"/>
              </a:cxn>
              <a:cxn ang="0">
                <a:pos x="994" y="595"/>
              </a:cxn>
              <a:cxn ang="0">
                <a:pos x="951" y="643"/>
              </a:cxn>
              <a:cxn ang="0">
                <a:pos x="888" y="643"/>
              </a:cxn>
              <a:cxn ang="0">
                <a:pos x="259" y="657"/>
              </a:cxn>
              <a:cxn ang="0">
                <a:pos x="29" y="585"/>
              </a:cxn>
            </a:cxnLst>
            <a:rect l="0" t="0" r="r" b="b"/>
            <a:pathLst>
              <a:path w="1003" h="667">
                <a:moveTo>
                  <a:pt x="29" y="585"/>
                </a:moveTo>
                <a:cubicBezTo>
                  <a:pt x="0" y="523"/>
                  <a:pt x="49" y="367"/>
                  <a:pt x="87" y="288"/>
                </a:cubicBezTo>
                <a:cubicBezTo>
                  <a:pt x="125" y="209"/>
                  <a:pt x="197" y="158"/>
                  <a:pt x="259" y="110"/>
                </a:cubicBezTo>
                <a:cubicBezTo>
                  <a:pt x="321" y="62"/>
                  <a:pt x="387" y="0"/>
                  <a:pt x="461" y="0"/>
                </a:cubicBezTo>
                <a:cubicBezTo>
                  <a:pt x="535" y="0"/>
                  <a:pt x="640" y="61"/>
                  <a:pt x="706" y="110"/>
                </a:cubicBezTo>
                <a:cubicBezTo>
                  <a:pt x="772" y="159"/>
                  <a:pt x="820" y="242"/>
                  <a:pt x="859" y="297"/>
                </a:cubicBezTo>
                <a:cubicBezTo>
                  <a:pt x="898" y="352"/>
                  <a:pt x="918" y="391"/>
                  <a:pt x="941" y="441"/>
                </a:cubicBezTo>
                <a:cubicBezTo>
                  <a:pt x="964" y="491"/>
                  <a:pt x="992" y="561"/>
                  <a:pt x="994" y="595"/>
                </a:cubicBezTo>
                <a:cubicBezTo>
                  <a:pt x="996" y="629"/>
                  <a:pt x="969" y="635"/>
                  <a:pt x="951" y="643"/>
                </a:cubicBezTo>
                <a:cubicBezTo>
                  <a:pt x="933" y="651"/>
                  <a:pt x="1003" y="641"/>
                  <a:pt x="888" y="643"/>
                </a:cubicBezTo>
                <a:cubicBezTo>
                  <a:pt x="773" y="645"/>
                  <a:pt x="401" y="667"/>
                  <a:pt x="259" y="657"/>
                </a:cubicBezTo>
                <a:cubicBezTo>
                  <a:pt x="117" y="647"/>
                  <a:pt x="58" y="647"/>
                  <a:pt x="29" y="58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4" name="Freeform 12"/>
          <p:cNvSpPr>
            <a:spLocks/>
          </p:cNvSpPr>
          <p:nvPr/>
        </p:nvSpPr>
        <p:spPr bwMode="auto">
          <a:xfrm>
            <a:off x="3282950" y="4814888"/>
            <a:ext cx="800100" cy="617537"/>
          </a:xfrm>
          <a:custGeom>
            <a:avLst/>
            <a:gdLst/>
            <a:ahLst/>
            <a:cxnLst>
              <a:cxn ang="0">
                <a:pos x="8" y="361"/>
              </a:cxn>
              <a:cxn ang="0">
                <a:pos x="32" y="217"/>
              </a:cxn>
              <a:cxn ang="0">
                <a:pos x="104" y="125"/>
              </a:cxn>
              <a:cxn ang="0">
                <a:pos x="171" y="49"/>
              </a:cxn>
              <a:cxn ang="0">
                <a:pos x="277" y="5"/>
              </a:cxn>
              <a:cxn ang="0">
                <a:pos x="368" y="82"/>
              </a:cxn>
              <a:cxn ang="0">
                <a:pos x="421" y="178"/>
              </a:cxn>
              <a:cxn ang="0">
                <a:pos x="469" y="245"/>
              </a:cxn>
              <a:cxn ang="0">
                <a:pos x="502" y="293"/>
              </a:cxn>
              <a:cxn ang="0">
                <a:pos x="459" y="375"/>
              </a:cxn>
              <a:cxn ang="0">
                <a:pos x="248" y="370"/>
              </a:cxn>
              <a:cxn ang="0">
                <a:pos x="80" y="385"/>
              </a:cxn>
              <a:cxn ang="0">
                <a:pos x="8" y="361"/>
              </a:cxn>
            </a:cxnLst>
            <a:rect l="0" t="0" r="r" b="b"/>
            <a:pathLst>
              <a:path w="504" h="389">
                <a:moveTo>
                  <a:pt x="8" y="361"/>
                </a:moveTo>
                <a:cubicBezTo>
                  <a:pt x="0" y="333"/>
                  <a:pt x="16" y="256"/>
                  <a:pt x="32" y="217"/>
                </a:cubicBezTo>
                <a:cubicBezTo>
                  <a:pt x="48" y="178"/>
                  <a:pt x="81" y="153"/>
                  <a:pt x="104" y="125"/>
                </a:cubicBezTo>
                <a:cubicBezTo>
                  <a:pt x="127" y="97"/>
                  <a:pt x="142" y="69"/>
                  <a:pt x="171" y="49"/>
                </a:cubicBezTo>
                <a:cubicBezTo>
                  <a:pt x="200" y="29"/>
                  <a:pt x="244" y="0"/>
                  <a:pt x="277" y="5"/>
                </a:cubicBezTo>
                <a:cubicBezTo>
                  <a:pt x="310" y="10"/>
                  <a:pt x="344" y="53"/>
                  <a:pt x="368" y="82"/>
                </a:cubicBezTo>
                <a:cubicBezTo>
                  <a:pt x="392" y="111"/>
                  <a:pt x="404" y="151"/>
                  <a:pt x="421" y="178"/>
                </a:cubicBezTo>
                <a:cubicBezTo>
                  <a:pt x="438" y="205"/>
                  <a:pt x="455" y="226"/>
                  <a:pt x="469" y="245"/>
                </a:cubicBezTo>
                <a:cubicBezTo>
                  <a:pt x="483" y="264"/>
                  <a:pt x="504" y="271"/>
                  <a:pt x="502" y="293"/>
                </a:cubicBezTo>
                <a:cubicBezTo>
                  <a:pt x="500" y="315"/>
                  <a:pt x="501" y="362"/>
                  <a:pt x="459" y="375"/>
                </a:cubicBezTo>
                <a:cubicBezTo>
                  <a:pt x="417" y="388"/>
                  <a:pt x="311" y="368"/>
                  <a:pt x="248" y="370"/>
                </a:cubicBezTo>
                <a:cubicBezTo>
                  <a:pt x="185" y="372"/>
                  <a:pt x="121" y="388"/>
                  <a:pt x="80" y="385"/>
                </a:cubicBezTo>
                <a:cubicBezTo>
                  <a:pt x="39" y="382"/>
                  <a:pt x="16" y="389"/>
                  <a:pt x="8" y="361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5" name="Freeform 13"/>
          <p:cNvSpPr>
            <a:spLocks/>
          </p:cNvSpPr>
          <p:nvPr/>
        </p:nvSpPr>
        <p:spPr bwMode="auto">
          <a:xfrm>
            <a:off x="2630488" y="4787900"/>
            <a:ext cx="661987" cy="652463"/>
          </a:xfrm>
          <a:custGeom>
            <a:avLst/>
            <a:gdLst/>
            <a:ahLst/>
            <a:cxnLst>
              <a:cxn ang="0">
                <a:pos x="6" y="363"/>
              </a:cxn>
              <a:cxn ang="0">
                <a:pos x="25" y="181"/>
              </a:cxn>
              <a:cxn ang="0">
                <a:pos x="102" y="70"/>
              </a:cxn>
              <a:cxn ang="0">
                <a:pos x="203" y="3"/>
              </a:cxn>
              <a:cxn ang="0">
                <a:pos x="308" y="51"/>
              </a:cxn>
              <a:cxn ang="0">
                <a:pos x="347" y="181"/>
              </a:cxn>
              <a:cxn ang="0">
                <a:pos x="395" y="262"/>
              </a:cxn>
              <a:cxn ang="0">
                <a:pos x="409" y="344"/>
              </a:cxn>
              <a:cxn ang="0">
                <a:pos x="347" y="402"/>
              </a:cxn>
              <a:cxn ang="0">
                <a:pos x="184" y="397"/>
              </a:cxn>
              <a:cxn ang="0">
                <a:pos x="59" y="387"/>
              </a:cxn>
              <a:cxn ang="0">
                <a:pos x="6" y="363"/>
              </a:cxn>
            </a:cxnLst>
            <a:rect l="0" t="0" r="r" b="b"/>
            <a:pathLst>
              <a:path w="417" h="411">
                <a:moveTo>
                  <a:pt x="6" y="363"/>
                </a:moveTo>
                <a:cubicBezTo>
                  <a:pt x="0" y="329"/>
                  <a:pt x="9" y="230"/>
                  <a:pt x="25" y="181"/>
                </a:cubicBezTo>
                <a:cubicBezTo>
                  <a:pt x="41" y="132"/>
                  <a:pt x="72" y="100"/>
                  <a:pt x="102" y="70"/>
                </a:cubicBezTo>
                <a:cubicBezTo>
                  <a:pt x="132" y="40"/>
                  <a:pt x="169" y="6"/>
                  <a:pt x="203" y="3"/>
                </a:cubicBezTo>
                <a:cubicBezTo>
                  <a:pt x="237" y="0"/>
                  <a:pt x="284" y="21"/>
                  <a:pt x="308" y="51"/>
                </a:cubicBezTo>
                <a:cubicBezTo>
                  <a:pt x="332" y="81"/>
                  <a:pt x="333" y="146"/>
                  <a:pt x="347" y="181"/>
                </a:cubicBezTo>
                <a:cubicBezTo>
                  <a:pt x="361" y="216"/>
                  <a:pt x="385" y="235"/>
                  <a:pt x="395" y="262"/>
                </a:cubicBezTo>
                <a:cubicBezTo>
                  <a:pt x="405" y="289"/>
                  <a:pt x="417" y="321"/>
                  <a:pt x="409" y="344"/>
                </a:cubicBezTo>
                <a:cubicBezTo>
                  <a:pt x="401" y="367"/>
                  <a:pt x="384" y="393"/>
                  <a:pt x="347" y="402"/>
                </a:cubicBezTo>
                <a:cubicBezTo>
                  <a:pt x="310" y="411"/>
                  <a:pt x="232" y="400"/>
                  <a:pt x="184" y="397"/>
                </a:cubicBezTo>
                <a:cubicBezTo>
                  <a:pt x="136" y="394"/>
                  <a:pt x="87" y="394"/>
                  <a:pt x="59" y="387"/>
                </a:cubicBezTo>
                <a:cubicBezTo>
                  <a:pt x="31" y="380"/>
                  <a:pt x="12" y="397"/>
                  <a:pt x="6" y="363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 example</a:t>
            </a:r>
          </a:p>
        </p:txBody>
      </p:sp>
      <p:sp>
        <p:nvSpPr>
          <p:cNvPr id="458767" name="Oval 15"/>
          <p:cNvSpPr>
            <a:spLocks noChangeArrowheads="1"/>
          </p:cNvSpPr>
          <p:nvPr/>
        </p:nvSpPr>
        <p:spPr bwMode="auto">
          <a:xfrm>
            <a:off x="2994025" y="219710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2763838" y="3455988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4113213" y="2397125"/>
            <a:ext cx="134937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0" name="Oval 18"/>
          <p:cNvSpPr>
            <a:spLocks noChangeArrowheads="1"/>
          </p:cNvSpPr>
          <p:nvPr/>
        </p:nvSpPr>
        <p:spPr bwMode="auto">
          <a:xfrm>
            <a:off x="4368800" y="3281363"/>
            <a:ext cx="134938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1" name="Oval 19"/>
          <p:cNvSpPr>
            <a:spLocks noChangeArrowheads="1"/>
          </p:cNvSpPr>
          <p:nvPr/>
        </p:nvSpPr>
        <p:spPr bwMode="auto">
          <a:xfrm>
            <a:off x="3814763" y="1960563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2" name="Oval 20"/>
          <p:cNvSpPr>
            <a:spLocks noChangeArrowheads="1"/>
          </p:cNvSpPr>
          <p:nvPr/>
        </p:nvSpPr>
        <p:spPr bwMode="auto">
          <a:xfrm>
            <a:off x="3311525" y="264795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3" name="Oval 21"/>
          <p:cNvSpPr>
            <a:spLocks noChangeArrowheads="1"/>
          </p:cNvSpPr>
          <p:nvPr/>
        </p:nvSpPr>
        <p:spPr bwMode="auto">
          <a:xfrm>
            <a:off x="4916488" y="3036888"/>
            <a:ext cx="134937" cy="106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4" name="Line 22"/>
          <p:cNvSpPr>
            <a:spLocks noChangeShapeType="1"/>
          </p:cNvSpPr>
          <p:nvPr/>
        </p:nvSpPr>
        <p:spPr bwMode="auto">
          <a:xfrm flipH="1" flipV="1">
            <a:off x="2559050" y="1347788"/>
            <a:ext cx="4763" cy="238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5" name="Line 23"/>
          <p:cNvSpPr>
            <a:spLocks noChangeShapeType="1"/>
          </p:cNvSpPr>
          <p:nvPr/>
        </p:nvSpPr>
        <p:spPr bwMode="auto">
          <a:xfrm rot="-5400000">
            <a:off x="4071938" y="2214563"/>
            <a:ext cx="11112" cy="3027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6" name="Line 24"/>
          <p:cNvSpPr>
            <a:spLocks noChangeShapeType="1"/>
          </p:cNvSpPr>
          <p:nvPr/>
        </p:nvSpPr>
        <p:spPr bwMode="auto">
          <a:xfrm>
            <a:off x="28305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7" name="Line 25"/>
          <p:cNvSpPr>
            <a:spLocks noChangeShapeType="1"/>
          </p:cNvSpPr>
          <p:nvPr/>
        </p:nvSpPr>
        <p:spPr bwMode="auto">
          <a:xfrm>
            <a:off x="31003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8" name="Line 26"/>
          <p:cNvSpPr>
            <a:spLocks noChangeShapeType="1"/>
          </p:cNvSpPr>
          <p:nvPr/>
        </p:nvSpPr>
        <p:spPr bwMode="auto">
          <a:xfrm>
            <a:off x="33702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9" name="Line 27"/>
          <p:cNvSpPr>
            <a:spLocks noChangeShapeType="1"/>
          </p:cNvSpPr>
          <p:nvPr/>
        </p:nvSpPr>
        <p:spPr bwMode="auto">
          <a:xfrm>
            <a:off x="36385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0" name="Line 28"/>
          <p:cNvSpPr>
            <a:spLocks noChangeShapeType="1"/>
          </p:cNvSpPr>
          <p:nvPr/>
        </p:nvSpPr>
        <p:spPr bwMode="auto">
          <a:xfrm>
            <a:off x="39084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1" name="Line 29"/>
          <p:cNvSpPr>
            <a:spLocks noChangeShapeType="1"/>
          </p:cNvSpPr>
          <p:nvPr/>
        </p:nvSpPr>
        <p:spPr bwMode="auto">
          <a:xfrm>
            <a:off x="41767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2" name="Line 30"/>
          <p:cNvSpPr>
            <a:spLocks noChangeShapeType="1"/>
          </p:cNvSpPr>
          <p:nvPr/>
        </p:nvSpPr>
        <p:spPr bwMode="auto">
          <a:xfrm>
            <a:off x="44465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3" name="Line 31"/>
          <p:cNvSpPr>
            <a:spLocks noChangeShapeType="1"/>
          </p:cNvSpPr>
          <p:nvPr/>
        </p:nvSpPr>
        <p:spPr bwMode="auto">
          <a:xfrm>
            <a:off x="47164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4" name="Line 32"/>
          <p:cNvSpPr>
            <a:spLocks noChangeShapeType="1"/>
          </p:cNvSpPr>
          <p:nvPr/>
        </p:nvSpPr>
        <p:spPr bwMode="auto">
          <a:xfrm>
            <a:off x="49847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52546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rot="-5400000">
            <a:off x="2561432" y="33869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7" name="Line 35"/>
          <p:cNvSpPr>
            <a:spLocks noChangeShapeType="1"/>
          </p:cNvSpPr>
          <p:nvPr/>
        </p:nvSpPr>
        <p:spPr bwMode="auto">
          <a:xfrm rot="-5400000">
            <a:off x="2561432" y="3172619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8" name="Line 36"/>
          <p:cNvSpPr>
            <a:spLocks noChangeShapeType="1"/>
          </p:cNvSpPr>
          <p:nvPr/>
        </p:nvSpPr>
        <p:spPr bwMode="auto">
          <a:xfrm rot="-5400000">
            <a:off x="2561432" y="29583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9" name="Line 37"/>
          <p:cNvSpPr>
            <a:spLocks noChangeShapeType="1"/>
          </p:cNvSpPr>
          <p:nvPr/>
        </p:nvSpPr>
        <p:spPr bwMode="auto">
          <a:xfrm rot="-5400000">
            <a:off x="2561432" y="274399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0" name="Line 38"/>
          <p:cNvSpPr>
            <a:spLocks noChangeShapeType="1"/>
          </p:cNvSpPr>
          <p:nvPr/>
        </p:nvSpPr>
        <p:spPr bwMode="auto">
          <a:xfrm rot="-5400000">
            <a:off x="2561432" y="2396331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1" name="Line 39"/>
          <p:cNvSpPr>
            <a:spLocks noChangeShapeType="1"/>
          </p:cNvSpPr>
          <p:nvPr/>
        </p:nvSpPr>
        <p:spPr bwMode="auto">
          <a:xfrm rot="-5400000">
            <a:off x="2561432" y="231695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2" name="Line 40"/>
          <p:cNvSpPr>
            <a:spLocks noChangeShapeType="1"/>
          </p:cNvSpPr>
          <p:nvPr/>
        </p:nvSpPr>
        <p:spPr bwMode="auto">
          <a:xfrm rot="-5400000">
            <a:off x="2561432" y="210264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3" name="Line 41"/>
          <p:cNvSpPr>
            <a:spLocks noChangeShapeType="1"/>
          </p:cNvSpPr>
          <p:nvPr/>
        </p:nvSpPr>
        <p:spPr bwMode="auto">
          <a:xfrm rot="-5400000">
            <a:off x="2561432" y="18883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4" name="Line 42"/>
          <p:cNvSpPr>
            <a:spLocks noChangeShapeType="1"/>
          </p:cNvSpPr>
          <p:nvPr/>
        </p:nvSpPr>
        <p:spPr bwMode="auto">
          <a:xfrm rot="-5400000">
            <a:off x="2561432" y="16756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5" name="Line 43"/>
          <p:cNvSpPr>
            <a:spLocks noChangeShapeType="1"/>
          </p:cNvSpPr>
          <p:nvPr/>
        </p:nvSpPr>
        <p:spPr bwMode="auto">
          <a:xfrm rot="-5400000">
            <a:off x="2561432" y="1326356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6" name="Oval 44"/>
          <p:cNvSpPr>
            <a:spLocks noChangeArrowheads="1"/>
          </p:cNvSpPr>
          <p:nvPr/>
        </p:nvSpPr>
        <p:spPr bwMode="auto">
          <a:xfrm>
            <a:off x="2746375" y="52022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797" name="Oval 45"/>
          <p:cNvSpPr>
            <a:spLocks noChangeArrowheads="1"/>
          </p:cNvSpPr>
          <p:nvPr/>
        </p:nvSpPr>
        <p:spPr bwMode="auto">
          <a:xfrm>
            <a:off x="30511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798" name="Oval 46"/>
          <p:cNvSpPr>
            <a:spLocks noChangeArrowheads="1"/>
          </p:cNvSpPr>
          <p:nvPr/>
        </p:nvSpPr>
        <p:spPr bwMode="auto">
          <a:xfrm>
            <a:off x="33178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799" name="Oval 47"/>
          <p:cNvSpPr>
            <a:spLocks noChangeArrowheads="1"/>
          </p:cNvSpPr>
          <p:nvPr/>
        </p:nvSpPr>
        <p:spPr bwMode="auto">
          <a:xfrm>
            <a:off x="38576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00" name="Oval 48"/>
          <p:cNvSpPr>
            <a:spLocks noChangeArrowheads="1"/>
          </p:cNvSpPr>
          <p:nvPr/>
        </p:nvSpPr>
        <p:spPr bwMode="auto">
          <a:xfrm>
            <a:off x="4140200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01" name="Oval 49"/>
          <p:cNvSpPr>
            <a:spLocks noChangeArrowheads="1"/>
          </p:cNvSpPr>
          <p:nvPr/>
        </p:nvSpPr>
        <p:spPr bwMode="auto">
          <a:xfrm>
            <a:off x="43910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02" name="Oval 50"/>
          <p:cNvSpPr>
            <a:spLocks noChangeArrowheads="1"/>
          </p:cNvSpPr>
          <p:nvPr/>
        </p:nvSpPr>
        <p:spPr bwMode="auto">
          <a:xfrm>
            <a:off x="4932363" y="4854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03" name="Oval 51"/>
          <p:cNvSpPr>
            <a:spLocks noChangeArrowheads="1"/>
          </p:cNvSpPr>
          <p:nvPr/>
        </p:nvSpPr>
        <p:spPr bwMode="auto">
          <a:xfrm>
            <a:off x="289242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</a:t>
            </a:r>
          </a:p>
        </p:txBody>
      </p:sp>
      <p:sp>
        <p:nvSpPr>
          <p:cNvPr id="458804" name="Oval 52"/>
          <p:cNvSpPr>
            <a:spLocks noChangeArrowheads="1"/>
          </p:cNvSpPr>
          <p:nvPr/>
        </p:nvSpPr>
        <p:spPr bwMode="auto">
          <a:xfrm>
            <a:off x="3600450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05" name="Oval 53"/>
          <p:cNvSpPr>
            <a:spLocks noChangeArrowheads="1"/>
          </p:cNvSpPr>
          <p:nvPr/>
        </p:nvSpPr>
        <p:spPr bwMode="auto">
          <a:xfrm>
            <a:off x="427037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06" name="Oval 54"/>
          <p:cNvSpPr>
            <a:spLocks noChangeArrowheads="1"/>
          </p:cNvSpPr>
          <p:nvPr/>
        </p:nvSpPr>
        <p:spPr bwMode="auto">
          <a:xfrm>
            <a:off x="3213100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07" name="Oval 55"/>
          <p:cNvSpPr>
            <a:spLocks noChangeArrowheads="1"/>
          </p:cNvSpPr>
          <p:nvPr/>
        </p:nvSpPr>
        <p:spPr bwMode="auto">
          <a:xfrm>
            <a:off x="4630738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08" name="Oval 56"/>
          <p:cNvSpPr>
            <a:spLocks noChangeArrowheads="1"/>
          </p:cNvSpPr>
          <p:nvPr/>
        </p:nvSpPr>
        <p:spPr bwMode="auto">
          <a:xfrm>
            <a:off x="3952875" y="4144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09" name="AutoShape 57"/>
          <p:cNvCxnSpPr>
            <a:cxnSpLocks noChangeShapeType="1"/>
            <a:stCxn id="458808" idx="3"/>
            <a:endCxn id="458806" idx="0"/>
          </p:cNvCxnSpPr>
          <p:nvPr/>
        </p:nvCxnSpPr>
        <p:spPr bwMode="auto">
          <a:xfrm flipH="1">
            <a:off x="3303588" y="4298950"/>
            <a:ext cx="676275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0" name="AutoShape 58"/>
          <p:cNvCxnSpPr>
            <a:cxnSpLocks noChangeShapeType="1"/>
            <a:stCxn id="458808" idx="5"/>
            <a:endCxn id="458807" idx="0"/>
          </p:cNvCxnSpPr>
          <p:nvPr/>
        </p:nvCxnSpPr>
        <p:spPr bwMode="auto">
          <a:xfrm>
            <a:off x="4106863" y="4298950"/>
            <a:ext cx="614362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1" name="AutoShape 59"/>
          <p:cNvCxnSpPr>
            <a:cxnSpLocks noChangeShapeType="1"/>
            <a:stCxn id="458806" idx="3"/>
            <a:endCxn id="458803" idx="0"/>
          </p:cNvCxnSpPr>
          <p:nvPr/>
        </p:nvCxnSpPr>
        <p:spPr bwMode="auto">
          <a:xfrm flipH="1">
            <a:off x="2982913" y="4718050"/>
            <a:ext cx="25717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2" name="AutoShape 60"/>
          <p:cNvCxnSpPr>
            <a:cxnSpLocks noChangeShapeType="1"/>
            <a:stCxn id="458806" idx="5"/>
            <a:endCxn id="458804" idx="0"/>
          </p:cNvCxnSpPr>
          <p:nvPr/>
        </p:nvCxnSpPr>
        <p:spPr bwMode="auto">
          <a:xfrm>
            <a:off x="3367088" y="4718050"/>
            <a:ext cx="32385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3" name="AutoShape 61"/>
          <p:cNvCxnSpPr>
            <a:cxnSpLocks noChangeShapeType="1"/>
            <a:stCxn id="458803" idx="3"/>
            <a:endCxn id="458796" idx="0"/>
          </p:cNvCxnSpPr>
          <p:nvPr/>
        </p:nvCxnSpPr>
        <p:spPr bwMode="auto">
          <a:xfrm flipH="1">
            <a:off x="2836863" y="5024438"/>
            <a:ext cx="82550" cy="17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4" name="AutoShape 62"/>
          <p:cNvCxnSpPr>
            <a:cxnSpLocks noChangeShapeType="1"/>
            <a:stCxn id="458803" idx="5"/>
            <a:endCxn id="458797" idx="0"/>
          </p:cNvCxnSpPr>
          <p:nvPr/>
        </p:nvCxnSpPr>
        <p:spPr bwMode="auto">
          <a:xfrm>
            <a:off x="3046413" y="5024438"/>
            <a:ext cx="952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5" name="AutoShape 63"/>
          <p:cNvCxnSpPr>
            <a:cxnSpLocks noChangeShapeType="1"/>
            <a:stCxn id="458804" idx="3"/>
            <a:endCxn id="458798" idx="0"/>
          </p:cNvCxnSpPr>
          <p:nvPr/>
        </p:nvCxnSpPr>
        <p:spPr bwMode="auto">
          <a:xfrm flipH="1">
            <a:off x="3408363" y="5024438"/>
            <a:ext cx="2190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6" name="AutoShape 64"/>
          <p:cNvCxnSpPr>
            <a:cxnSpLocks noChangeShapeType="1"/>
            <a:stCxn id="458804" idx="5"/>
            <a:endCxn id="458799" idx="0"/>
          </p:cNvCxnSpPr>
          <p:nvPr/>
        </p:nvCxnSpPr>
        <p:spPr bwMode="auto">
          <a:xfrm>
            <a:off x="3754438" y="5024438"/>
            <a:ext cx="193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7" name="AutoShape 65"/>
          <p:cNvCxnSpPr>
            <a:cxnSpLocks noChangeShapeType="1"/>
            <a:stCxn id="458805" idx="3"/>
            <a:endCxn id="458800" idx="0"/>
          </p:cNvCxnSpPr>
          <p:nvPr/>
        </p:nvCxnSpPr>
        <p:spPr bwMode="auto">
          <a:xfrm flipH="1">
            <a:off x="4230688" y="5024438"/>
            <a:ext cx="66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8" name="AutoShape 66"/>
          <p:cNvCxnSpPr>
            <a:cxnSpLocks noChangeShapeType="1"/>
            <a:stCxn id="458805" idx="5"/>
            <a:endCxn id="458801" idx="0"/>
          </p:cNvCxnSpPr>
          <p:nvPr/>
        </p:nvCxnSpPr>
        <p:spPr bwMode="auto">
          <a:xfrm>
            <a:off x="4424363" y="5024438"/>
            <a:ext cx="571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9" name="AutoShape 67"/>
          <p:cNvCxnSpPr>
            <a:cxnSpLocks noChangeShapeType="1"/>
            <a:stCxn id="458807" idx="3"/>
            <a:endCxn id="458805" idx="0"/>
          </p:cNvCxnSpPr>
          <p:nvPr/>
        </p:nvCxnSpPr>
        <p:spPr bwMode="auto">
          <a:xfrm flipH="1">
            <a:off x="4360863" y="4718050"/>
            <a:ext cx="296862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20" name="AutoShape 68"/>
          <p:cNvCxnSpPr>
            <a:cxnSpLocks noChangeShapeType="1"/>
            <a:stCxn id="458807" idx="5"/>
            <a:endCxn id="458802" idx="0"/>
          </p:cNvCxnSpPr>
          <p:nvPr/>
        </p:nvCxnSpPr>
        <p:spPr bwMode="auto">
          <a:xfrm>
            <a:off x="4784725" y="4718050"/>
            <a:ext cx="238125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21" name="Oval 69"/>
          <p:cNvSpPr>
            <a:spLocks noChangeArrowheads="1"/>
          </p:cNvSpPr>
          <p:nvPr/>
        </p:nvSpPr>
        <p:spPr bwMode="auto">
          <a:xfrm rot="5400000">
            <a:off x="5619750" y="1839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22" name="Oval 70"/>
          <p:cNvSpPr>
            <a:spLocks noChangeArrowheads="1"/>
          </p:cNvSpPr>
          <p:nvPr/>
        </p:nvSpPr>
        <p:spPr bwMode="auto">
          <a:xfrm rot="5400000">
            <a:off x="5619750" y="2076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23" name="Oval 71"/>
          <p:cNvSpPr>
            <a:spLocks noChangeArrowheads="1"/>
          </p:cNvSpPr>
          <p:nvPr/>
        </p:nvSpPr>
        <p:spPr bwMode="auto">
          <a:xfrm rot="5400000">
            <a:off x="5619750" y="2336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24" name="Oval 72"/>
          <p:cNvSpPr>
            <a:spLocks noChangeArrowheads="1"/>
          </p:cNvSpPr>
          <p:nvPr/>
        </p:nvSpPr>
        <p:spPr bwMode="auto">
          <a:xfrm rot="5400000">
            <a:off x="5619750" y="2601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25" name="Oval 73"/>
          <p:cNvSpPr>
            <a:spLocks noChangeArrowheads="1"/>
          </p:cNvSpPr>
          <p:nvPr/>
        </p:nvSpPr>
        <p:spPr bwMode="auto">
          <a:xfrm rot="5400000">
            <a:off x="5619750" y="29908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26" name="Oval 74"/>
          <p:cNvSpPr>
            <a:spLocks noChangeArrowheads="1"/>
          </p:cNvSpPr>
          <p:nvPr/>
        </p:nvSpPr>
        <p:spPr bwMode="auto">
          <a:xfrm rot="5400000">
            <a:off x="5619750" y="3217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27" name="Oval 75"/>
          <p:cNvSpPr>
            <a:spLocks noChangeArrowheads="1"/>
          </p:cNvSpPr>
          <p:nvPr/>
        </p:nvSpPr>
        <p:spPr bwMode="auto">
          <a:xfrm rot="5400000">
            <a:off x="5954713" y="3455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28" name="Oval 76"/>
          <p:cNvSpPr>
            <a:spLocks noChangeArrowheads="1"/>
          </p:cNvSpPr>
          <p:nvPr/>
        </p:nvSpPr>
        <p:spPr bwMode="auto">
          <a:xfrm rot="5400000">
            <a:off x="5981700" y="1933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29" name="Oval 77"/>
          <p:cNvSpPr>
            <a:spLocks noChangeArrowheads="1"/>
          </p:cNvSpPr>
          <p:nvPr/>
        </p:nvSpPr>
        <p:spPr bwMode="auto">
          <a:xfrm rot="5400000">
            <a:off x="5959475" y="2474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30" name="Oval 78"/>
          <p:cNvSpPr>
            <a:spLocks noChangeArrowheads="1"/>
          </p:cNvSpPr>
          <p:nvPr/>
        </p:nvSpPr>
        <p:spPr bwMode="auto">
          <a:xfrm rot="5400000">
            <a:off x="5951538" y="31051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31" name="Oval 79"/>
          <p:cNvSpPr>
            <a:spLocks noChangeArrowheads="1"/>
          </p:cNvSpPr>
          <p:nvPr/>
        </p:nvSpPr>
        <p:spPr bwMode="auto">
          <a:xfrm rot="5400000">
            <a:off x="6288088" y="21923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32" name="Oval 80"/>
          <p:cNvSpPr>
            <a:spLocks noChangeArrowheads="1"/>
          </p:cNvSpPr>
          <p:nvPr/>
        </p:nvSpPr>
        <p:spPr bwMode="auto">
          <a:xfrm rot="5400000">
            <a:off x="6257925" y="3321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33" name="Oval 81"/>
          <p:cNvSpPr>
            <a:spLocks noChangeArrowheads="1"/>
          </p:cNvSpPr>
          <p:nvPr/>
        </p:nvSpPr>
        <p:spPr bwMode="auto">
          <a:xfrm rot="5400000">
            <a:off x="6677025" y="2643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34" name="AutoShape 82"/>
          <p:cNvCxnSpPr>
            <a:cxnSpLocks noChangeShapeType="1"/>
            <a:stCxn id="458833" idx="3"/>
            <a:endCxn id="458831" idx="0"/>
          </p:cNvCxnSpPr>
          <p:nvPr/>
        </p:nvCxnSpPr>
        <p:spPr bwMode="auto">
          <a:xfrm flipH="1" flipV="1">
            <a:off x="6469063" y="2282825"/>
            <a:ext cx="233362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5" name="AutoShape 83"/>
          <p:cNvCxnSpPr>
            <a:cxnSpLocks noChangeShapeType="1"/>
            <a:stCxn id="458833" idx="5"/>
            <a:endCxn id="458832" idx="0"/>
          </p:cNvCxnSpPr>
          <p:nvPr/>
        </p:nvCxnSpPr>
        <p:spPr bwMode="auto">
          <a:xfrm flipH="1">
            <a:off x="6438900" y="2797175"/>
            <a:ext cx="263525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6" name="AutoShape 84"/>
          <p:cNvCxnSpPr>
            <a:cxnSpLocks noChangeShapeType="1"/>
            <a:stCxn id="458831" idx="3"/>
            <a:endCxn id="458828" idx="0"/>
          </p:cNvCxnSpPr>
          <p:nvPr/>
        </p:nvCxnSpPr>
        <p:spPr bwMode="auto">
          <a:xfrm flipH="1" flipV="1">
            <a:off x="6162675" y="2024063"/>
            <a:ext cx="150813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7" name="AutoShape 85"/>
          <p:cNvCxnSpPr>
            <a:cxnSpLocks noChangeShapeType="1"/>
            <a:stCxn id="458831" idx="5"/>
            <a:endCxn id="458829" idx="0"/>
          </p:cNvCxnSpPr>
          <p:nvPr/>
        </p:nvCxnSpPr>
        <p:spPr bwMode="auto">
          <a:xfrm flipH="1">
            <a:off x="6140450" y="2346325"/>
            <a:ext cx="173038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8" name="AutoShape 86"/>
          <p:cNvCxnSpPr>
            <a:cxnSpLocks noChangeShapeType="1"/>
            <a:stCxn id="458828" idx="3"/>
            <a:endCxn id="458821" idx="0"/>
          </p:cNvCxnSpPr>
          <p:nvPr/>
        </p:nvCxnSpPr>
        <p:spPr bwMode="auto">
          <a:xfrm flipH="1" flipV="1">
            <a:off x="5800725" y="1930400"/>
            <a:ext cx="206375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9" name="AutoShape 87"/>
          <p:cNvCxnSpPr>
            <a:cxnSpLocks noChangeShapeType="1"/>
            <a:stCxn id="458828" idx="5"/>
            <a:endCxn id="458822" idx="0"/>
          </p:cNvCxnSpPr>
          <p:nvPr/>
        </p:nvCxnSpPr>
        <p:spPr bwMode="auto">
          <a:xfrm flipH="1">
            <a:off x="5800725" y="2087563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0" name="AutoShape 88"/>
          <p:cNvCxnSpPr>
            <a:cxnSpLocks noChangeShapeType="1"/>
            <a:stCxn id="458829" idx="3"/>
            <a:endCxn id="458823" idx="0"/>
          </p:cNvCxnSpPr>
          <p:nvPr/>
        </p:nvCxnSpPr>
        <p:spPr bwMode="auto">
          <a:xfrm flipH="1" flipV="1">
            <a:off x="5800725" y="2427288"/>
            <a:ext cx="184150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1" name="AutoShape 89"/>
          <p:cNvCxnSpPr>
            <a:cxnSpLocks noChangeShapeType="1"/>
            <a:stCxn id="458829" idx="5"/>
            <a:endCxn id="458824" idx="0"/>
          </p:cNvCxnSpPr>
          <p:nvPr/>
        </p:nvCxnSpPr>
        <p:spPr bwMode="auto">
          <a:xfrm flipH="1">
            <a:off x="5800725" y="2628900"/>
            <a:ext cx="184150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2" name="AutoShape 90"/>
          <p:cNvCxnSpPr>
            <a:cxnSpLocks noChangeShapeType="1"/>
            <a:stCxn id="458830" idx="3"/>
            <a:endCxn id="458825" idx="0"/>
          </p:cNvCxnSpPr>
          <p:nvPr/>
        </p:nvCxnSpPr>
        <p:spPr bwMode="auto">
          <a:xfrm flipH="1" flipV="1">
            <a:off x="5800725" y="30813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3" name="AutoShape 91"/>
          <p:cNvCxnSpPr>
            <a:cxnSpLocks noChangeShapeType="1"/>
            <a:stCxn id="458830" idx="5"/>
            <a:endCxn id="458826" idx="0"/>
          </p:cNvCxnSpPr>
          <p:nvPr/>
        </p:nvCxnSpPr>
        <p:spPr bwMode="auto">
          <a:xfrm flipH="1">
            <a:off x="5800725" y="32591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4" name="AutoShape 92"/>
          <p:cNvCxnSpPr>
            <a:cxnSpLocks noChangeShapeType="1"/>
            <a:stCxn id="458832" idx="3"/>
            <a:endCxn id="458830" idx="0"/>
          </p:cNvCxnSpPr>
          <p:nvPr/>
        </p:nvCxnSpPr>
        <p:spPr bwMode="auto">
          <a:xfrm flipH="1" flipV="1">
            <a:off x="6132513" y="3195638"/>
            <a:ext cx="150812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5" name="AutoShape 93"/>
          <p:cNvCxnSpPr>
            <a:cxnSpLocks noChangeShapeType="1"/>
            <a:stCxn id="458832" idx="5"/>
            <a:endCxn id="458827" idx="0"/>
          </p:cNvCxnSpPr>
          <p:nvPr/>
        </p:nvCxnSpPr>
        <p:spPr bwMode="auto">
          <a:xfrm flipH="1">
            <a:off x="6135688" y="3475038"/>
            <a:ext cx="147637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46" name="Oval 94"/>
          <p:cNvSpPr>
            <a:spLocks noChangeArrowheads="1"/>
          </p:cNvSpPr>
          <p:nvPr/>
        </p:nvSpPr>
        <p:spPr bwMode="auto">
          <a:xfrm rot="5400000">
            <a:off x="7037388" y="18415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47" name="Oval 95"/>
          <p:cNvSpPr>
            <a:spLocks noChangeArrowheads="1"/>
          </p:cNvSpPr>
          <p:nvPr/>
        </p:nvSpPr>
        <p:spPr bwMode="auto">
          <a:xfrm rot="5400000">
            <a:off x="7037388" y="20923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48" name="Oval 96"/>
          <p:cNvSpPr>
            <a:spLocks noChangeArrowheads="1"/>
          </p:cNvSpPr>
          <p:nvPr/>
        </p:nvSpPr>
        <p:spPr bwMode="auto">
          <a:xfrm rot="5400000">
            <a:off x="7037388" y="26193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49" name="Oval 97"/>
          <p:cNvSpPr>
            <a:spLocks noChangeArrowheads="1"/>
          </p:cNvSpPr>
          <p:nvPr/>
        </p:nvSpPr>
        <p:spPr bwMode="auto">
          <a:xfrm rot="5400000">
            <a:off x="7083425" y="3471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50" name="Oval 98"/>
          <p:cNvSpPr>
            <a:spLocks noChangeArrowheads="1"/>
          </p:cNvSpPr>
          <p:nvPr/>
        </p:nvSpPr>
        <p:spPr bwMode="auto">
          <a:xfrm rot="5400000">
            <a:off x="7399338" y="1949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51" name="Oval 99"/>
          <p:cNvSpPr>
            <a:spLocks noChangeArrowheads="1"/>
          </p:cNvSpPr>
          <p:nvPr/>
        </p:nvSpPr>
        <p:spPr bwMode="auto">
          <a:xfrm rot="5400000">
            <a:off x="7385050" y="3024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sp>
        <p:nvSpPr>
          <p:cNvPr id="458852" name="Oval 100"/>
          <p:cNvSpPr>
            <a:spLocks noChangeArrowheads="1"/>
          </p:cNvSpPr>
          <p:nvPr/>
        </p:nvSpPr>
        <p:spPr bwMode="auto">
          <a:xfrm rot="5400000">
            <a:off x="7705725" y="25130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cxnSp>
        <p:nvCxnSpPr>
          <p:cNvPr id="458853" name="AutoShape 101"/>
          <p:cNvCxnSpPr>
            <a:cxnSpLocks noChangeShapeType="1"/>
            <a:stCxn id="458852" idx="3"/>
            <a:endCxn id="458850" idx="0"/>
          </p:cNvCxnSpPr>
          <p:nvPr/>
        </p:nvCxnSpPr>
        <p:spPr bwMode="auto">
          <a:xfrm flipH="1" flipV="1">
            <a:off x="7580313" y="2039938"/>
            <a:ext cx="150812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4" name="AutoShape 102"/>
          <p:cNvCxnSpPr>
            <a:cxnSpLocks noChangeShapeType="1"/>
            <a:stCxn id="458852" idx="5"/>
            <a:endCxn id="458851" idx="0"/>
          </p:cNvCxnSpPr>
          <p:nvPr/>
        </p:nvCxnSpPr>
        <p:spPr bwMode="auto">
          <a:xfrm flipH="1">
            <a:off x="7566025" y="2667000"/>
            <a:ext cx="16510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5" name="AutoShape 103"/>
          <p:cNvCxnSpPr>
            <a:cxnSpLocks noChangeShapeType="1"/>
            <a:stCxn id="458850" idx="5"/>
            <a:endCxn id="458847" idx="0"/>
          </p:cNvCxnSpPr>
          <p:nvPr/>
        </p:nvCxnSpPr>
        <p:spPr bwMode="auto">
          <a:xfrm flipH="1">
            <a:off x="7218363" y="2103438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6" name="AutoShape 104"/>
          <p:cNvCxnSpPr>
            <a:cxnSpLocks noChangeShapeType="1"/>
            <a:stCxn id="458851" idx="3"/>
            <a:endCxn id="458848" idx="0"/>
          </p:cNvCxnSpPr>
          <p:nvPr/>
        </p:nvCxnSpPr>
        <p:spPr bwMode="auto">
          <a:xfrm flipH="1" flipV="1">
            <a:off x="7218363" y="2709863"/>
            <a:ext cx="192087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7" name="AutoShape 105"/>
          <p:cNvCxnSpPr>
            <a:cxnSpLocks noChangeShapeType="1"/>
            <a:stCxn id="458851" idx="5"/>
            <a:endCxn id="458849" idx="0"/>
          </p:cNvCxnSpPr>
          <p:nvPr/>
        </p:nvCxnSpPr>
        <p:spPr bwMode="auto">
          <a:xfrm flipH="1">
            <a:off x="7264400" y="3178175"/>
            <a:ext cx="14605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8" name="AutoShape 106"/>
          <p:cNvCxnSpPr>
            <a:cxnSpLocks noChangeShapeType="1"/>
            <a:stCxn id="458850" idx="3"/>
            <a:endCxn id="458846" idx="0"/>
          </p:cNvCxnSpPr>
          <p:nvPr/>
        </p:nvCxnSpPr>
        <p:spPr bwMode="auto">
          <a:xfrm flipH="1" flipV="1">
            <a:off x="7218363" y="1931988"/>
            <a:ext cx="206375" cy="42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59" name="Oval 107"/>
          <p:cNvSpPr>
            <a:spLocks noChangeArrowheads="1"/>
          </p:cNvSpPr>
          <p:nvPr/>
        </p:nvSpPr>
        <p:spPr bwMode="auto">
          <a:xfrm rot="5400000">
            <a:off x="8112125" y="23749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60" name="Oval 108"/>
          <p:cNvSpPr>
            <a:spLocks noChangeArrowheads="1"/>
          </p:cNvSpPr>
          <p:nvPr/>
        </p:nvSpPr>
        <p:spPr bwMode="auto">
          <a:xfrm rot="5400000">
            <a:off x="8112125" y="30289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61" name="Oval 109"/>
          <p:cNvSpPr>
            <a:spLocks noChangeArrowheads="1"/>
          </p:cNvSpPr>
          <p:nvPr/>
        </p:nvSpPr>
        <p:spPr bwMode="auto">
          <a:xfrm rot="5400000">
            <a:off x="8112125" y="3255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62" name="Oval 110"/>
          <p:cNvSpPr>
            <a:spLocks noChangeArrowheads="1"/>
          </p:cNvSpPr>
          <p:nvPr/>
        </p:nvSpPr>
        <p:spPr bwMode="auto">
          <a:xfrm rot="5400000">
            <a:off x="8475663" y="2711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63" name="Oval 111"/>
          <p:cNvSpPr>
            <a:spLocks noChangeArrowheads="1"/>
          </p:cNvSpPr>
          <p:nvPr/>
        </p:nvSpPr>
        <p:spPr bwMode="auto">
          <a:xfrm rot="5400000">
            <a:off x="8750300" y="29860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cxnSp>
        <p:nvCxnSpPr>
          <p:cNvPr id="458864" name="AutoShape 112"/>
          <p:cNvCxnSpPr>
            <a:cxnSpLocks noChangeShapeType="1"/>
            <a:stCxn id="458862" idx="3"/>
            <a:endCxn id="458859" idx="0"/>
          </p:cNvCxnSpPr>
          <p:nvPr/>
        </p:nvCxnSpPr>
        <p:spPr bwMode="auto">
          <a:xfrm flipH="1" flipV="1">
            <a:off x="8293100" y="2465388"/>
            <a:ext cx="207963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5" name="AutoShape 113"/>
          <p:cNvCxnSpPr>
            <a:cxnSpLocks noChangeShapeType="1"/>
            <a:stCxn id="458862" idx="5"/>
            <a:endCxn id="458860" idx="0"/>
          </p:cNvCxnSpPr>
          <p:nvPr/>
        </p:nvCxnSpPr>
        <p:spPr bwMode="auto">
          <a:xfrm flipH="1">
            <a:off x="8293100" y="2865438"/>
            <a:ext cx="2079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6" name="AutoShape 114"/>
          <p:cNvCxnSpPr>
            <a:cxnSpLocks noChangeShapeType="1"/>
            <a:stCxn id="458863" idx="3"/>
            <a:endCxn id="458862" idx="0"/>
          </p:cNvCxnSpPr>
          <p:nvPr/>
        </p:nvCxnSpPr>
        <p:spPr bwMode="auto">
          <a:xfrm flipH="1" flipV="1">
            <a:off x="8656638" y="2801938"/>
            <a:ext cx="11906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7" name="AutoShape 115"/>
          <p:cNvCxnSpPr>
            <a:cxnSpLocks noChangeShapeType="1"/>
            <a:stCxn id="458863" idx="5"/>
            <a:endCxn id="458861" idx="0"/>
          </p:cNvCxnSpPr>
          <p:nvPr/>
        </p:nvCxnSpPr>
        <p:spPr bwMode="auto">
          <a:xfrm flipH="1">
            <a:off x="8293100" y="3140075"/>
            <a:ext cx="482600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68" name="Oval 116"/>
          <p:cNvSpPr>
            <a:spLocks noChangeArrowheads="1"/>
          </p:cNvSpPr>
          <p:nvPr/>
        </p:nvSpPr>
        <p:spPr bwMode="auto">
          <a:xfrm rot="5400000">
            <a:off x="2030413" y="20875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69" name="Oval 117"/>
          <p:cNvSpPr>
            <a:spLocks noChangeArrowheads="1"/>
          </p:cNvSpPr>
          <p:nvPr/>
        </p:nvSpPr>
        <p:spPr bwMode="auto">
          <a:xfrm rot="5400000">
            <a:off x="2060575" y="3421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70" name="Oval 118"/>
          <p:cNvSpPr>
            <a:spLocks noChangeArrowheads="1"/>
          </p:cNvSpPr>
          <p:nvPr/>
        </p:nvSpPr>
        <p:spPr bwMode="auto">
          <a:xfrm rot="5400000">
            <a:off x="1685925" y="27193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</a:t>
            </a:r>
          </a:p>
        </p:txBody>
      </p:sp>
      <p:cxnSp>
        <p:nvCxnSpPr>
          <p:cNvPr id="458871" name="AutoShape 119"/>
          <p:cNvCxnSpPr>
            <a:cxnSpLocks noChangeShapeType="1"/>
            <a:stCxn id="458870" idx="1"/>
            <a:endCxn id="458868" idx="4"/>
          </p:cNvCxnSpPr>
          <p:nvPr/>
        </p:nvCxnSpPr>
        <p:spPr bwMode="auto">
          <a:xfrm flipV="1">
            <a:off x="1839913" y="2178050"/>
            <a:ext cx="190500" cy="566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2" name="AutoShape 120"/>
          <p:cNvCxnSpPr>
            <a:cxnSpLocks noChangeShapeType="1"/>
            <a:stCxn id="458870" idx="7"/>
            <a:endCxn id="458869" idx="2"/>
          </p:cNvCxnSpPr>
          <p:nvPr/>
        </p:nvCxnSpPr>
        <p:spPr bwMode="auto">
          <a:xfrm>
            <a:off x="1839913" y="2873375"/>
            <a:ext cx="311150" cy="547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3" name="Oval 121"/>
          <p:cNvSpPr>
            <a:spLocks noChangeArrowheads="1"/>
          </p:cNvSpPr>
          <p:nvPr/>
        </p:nvSpPr>
        <p:spPr bwMode="auto">
          <a:xfrm rot="5400000">
            <a:off x="1316038" y="19399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74" name="Oval 122"/>
          <p:cNvSpPr>
            <a:spLocks noChangeArrowheads="1"/>
          </p:cNvSpPr>
          <p:nvPr/>
        </p:nvSpPr>
        <p:spPr bwMode="auto">
          <a:xfrm rot="5400000">
            <a:off x="1316038" y="26574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75" name="Oval 123"/>
          <p:cNvSpPr>
            <a:spLocks noChangeArrowheads="1"/>
          </p:cNvSpPr>
          <p:nvPr/>
        </p:nvSpPr>
        <p:spPr bwMode="auto">
          <a:xfrm rot="5400000">
            <a:off x="977900" y="22923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76" name="AutoShape 124"/>
          <p:cNvCxnSpPr>
            <a:cxnSpLocks noChangeShapeType="1"/>
            <a:stCxn id="458875" idx="1"/>
            <a:endCxn id="458873" idx="4"/>
          </p:cNvCxnSpPr>
          <p:nvPr/>
        </p:nvCxnSpPr>
        <p:spPr bwMode="auto">
          <a:xfrm flipV="1">
            <a:off x="1131888" y="2030413"/>
            <a:ext cx="18415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7" name="AutoShape 125"/>
          <p:cNvCxnSpPr>
            <a:cxnSpLocks noChangeShapeType="1"/>
            <a:stCxn id="458875" idx="7"/>
            <a:endCxn id="458874" idx="4"/>
          </p:cNvCxnSpPr>
          <p:nvPr/>
        </p:nvCxnSpPr>
        <p:spPr bwMode="auto">
          <a:xfrm>
            <a:off x="1131888" y="2446338"/>
            <a:ext cx="184150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8" name="Oval 126"/>
          <p:cNvSpPr>
            <a:spLocks noChangeArrowheads="1"/>
          </p:cNvSpPr>
          <p:nvPr/>
        </p:nvSpPr>
        <p:spPr bwMode="auto">
          <a:xfrm rot="5400000">
            <a:off x="606425" y="2312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79" name="Oval 127"/>
          <p:cNvSpPr>
            <a:spLocks noChangeArrowheads="1"/>
          </p:cNvSpPr>
          <p:nvPr/>
        </p:nvSpPr>
        <p:spPr bwMode="auto">
          <a:xfrm rot="5400000">
            <a:off x="606425" y="3194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80" name="Oval 128"/>
          <p:cNvSpPr>
            <a:spLocks noChangeArrowheads="1"/>
          </p:cNvSpPr>
          <p:nvPr/>
        </p:nvSpPr>
        <p:spPr bwMode="auto">
          <a:xfrm rot="5400000">
            <a:off x="246063" y="2709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cxnSp>
        <p:nvCxnSpPr>
          <p:cNvPr id="458881" name="AutoShape 129"/>
          <p:cNvCxnSpPr>
            <a:cxnSpLocks noChangeShapeType="1"/>
            <a:stCxn id="458880" idx="1"/>
            <a:endCxn id="458878" idx="4"/>
          </p:cNvCxnSpPr>
          <p:nvPr/>
        </p:nvCxnSpPr>
        <p:spPr bwMode="auto">
          <a:xfrm flipV="1">
            <a:off x="400050" y="2403475"/>
            <a:ext cx="2063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2" name="AutoShape 130"/>
          <p:cNvCxnSpPr>
            <a:cxnSpLocks noChangeShapeType="1"/>
            <a:stCxn id="458880" idx="7"/>
            <a:endCxn id="458879" idx="3"/>
          </p:cNvCxnSpPr>
          <p:nvPr/>
        </p:nvCxnSpPr>
        <p:spPr bwMode="auto">
          <a:xfrm>
            <a:off x="400050" y="2863850"/>
            <a:ext cx="23177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3" name="AutoShape 131"/>
          <p:cNvCxnSpPr>
            <a:cxnSpLocks noChangeShapeType="1"/>
            <a:stCxn id="458808" idx="6"/>
            <a:endCxn id="458833" idx="0"/>
          </p:cNvCxnSpPr>
          <p:nvPr/>
        </p:nvCxnSpPr>
        <p:spPr bwMode="auto">
          <a:xfrm flipV="1">
            <a:off x="4133850" y="2733675"/>
            <a:ext cx="2724150" cy="1501775"/>
          </a:xfrm>
          <a:prstGeom prst="curvedConnector3">
            <a:avLst>
              <a:gd name="adj1" fmla="val 102736"/>
            </a:avLst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4" name="AutoShape 132"/>
          <p:cNvCxnSpPr>
            <a:cxnSpLocks noChangeShapeType="1"/>
            <a:stCxn id="458807" idx="0"/>
            <a:endCxn id="458863" idx="0"/>
          </p:cNvCxnSpPr>
          <p:nvPr/>
        </p:nvCxnSpPr>
        <p:spPr bwMode="auto">
          <a:xfrm rot="16200000">
            <a:off x="6082506" y="1715294"/>
            <a:ext cx="1487488" cy="4210050"/>
          </a:xfrm>
          <a:prstGeom prst="curvedConnector4">
            <a:avLst>
              <a:gd name="adj1" fmla="val 31481"/>
              <a:gd name="adj2" fmla="val 102560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5" name="AutoShape 133"/>
          <p:cNvCxnSpPr>
            <a:cxnSpLocks noChangeShapeType="1"/>
            <a:stCxn id="458806" idx="0"/>
            <a:endCxn id="458852" idx="0"/>
          </p:cNvCxnSpPr>
          <p:nvPr/>
        </p:nvCxnSpPr>
        <p:spPr bwMode="auto">
          <a:xfrm rot="16200000">
            <a:off x="4614862" y="1292226"/>
            <a:ext cx="1960563" cy="4583112"/>
          </a:xfrm>
          <a:prstGeom prst="curvedConnector4">
            <a:avLst>
              <a:gd name="adj1" fmla="val 8986"/>
              <a:gd name="adj2" fmla="val 100134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6" name="AutoShape 134"/>
          <p:cNvCxnSpPr>
            <a:cxnSpLocks noChangeShapeType="1"/>
            <a:stCxn id="458803" idx="0"/>
            <a:endCxn id="458870" idx="6"/>
          </p:cNvCxnSpPr>
          <p:nvPr/>
        </p:nvCxnSpPr>
        <p:spPr bwMode="auto">
          <a:xfrm rot="5400000" flipH="1">
            <a:off x="1394619" y="3282157"/>
            <a:ext cx="1970087" cy="1206500"/>
          </a:xfrm>
          <a:prstGeom prst="curvedConnector3">
            <a:avLst>
              <a:gd name="adj1" fmla="val 49958"/>
            </a:avLst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7" name="AutoShape 135"/>
          <p:cNvCxnSpPr>
            <a:cxnSpLocks noChangeShapeType="1"/>
            <a:stCxn id="458804" idx="0"/>
            <a:endCxn id="458875" idx="5"/>
          </p:cNvCxnSpPr>
          <p:nvPr/>
        </p:nvCxnSpPr>
        <p:spPr bwMode="auto">
          <a:xfrm rot="5400000" flipH="1">
            <a:off x="1135063" y="2314575"/>
            <a:ext cx="2424112" cy="2687638"/>
          </a:xfrm>
          <a:prstGeom prst="curvedConnector4">
            <a:avLst>
              <a:gd name="adj1" fmla="val 39292"/>
              <a:gd name="adj2" fmla="val 100764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8" name="AutoShape 136"/>
          <p:cNvCxnSpPr>
            <a:cxnSpLocks noChangeShapeType="1"/>
            <a:stCxn id="458805" idx="3"/>
            <a:endCxn id="458880" idx="6"/>
          </p:cNvCxnSpPr>
          <p:nvPr/>
        </p:nvCxnSpPr>
        <p:spPr bwMode="auto">
          <a:xfrm rot="16200000" flipV="1">
            <a:off x="1250157" y="1977231"/>
            <a:ext cx="2133600" cy="3960813"/>
          </a:xfrm>
          <a:prstGeom prst="curvedConnector3">
            <a:avLst>
              <a:gd name="adj1" fmla="val -8486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sp>
        <p:nvSpPr>
          <p:cNvPr id="458889" name="Rectangle 137"/>
          <p:cNvSpPr>
            <a:spLocks noChangeArrowheads="1"/>
          </p:cNvSpPr>
          <p:nvPr/>
        </p:nvSpPr>
        <p:spPr bwMode="auto">
          <a:xfrm>
            <a:off x="2897188" y="5586413"/>
            <a:ext cx="22034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Primary tree</a:t>
            </a:r>
          </a:p>
        </p:txBody>
      </p:sp>
      <p:sp>
        <p:nvSpPr>
          <p:cNvPr id="458890" name="Rectangle 138"/>
          <p:cNvSpPr>
            <a:spLocks noChangeArrowheads="1"/>
          </p:cNvSpPr>
          <p:nvPr/>
        </p:nvSpPr>
        <p:spPr bwMode="auto">
          <a:xfrm>
            <a:off x="5624513" y="982663"/>
            <a:ext cx="27701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Secondary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animBg="1"/>
      <p:bldP spid="458755" grpId="0" animBg="1"/>
      <p:bldP spid="458756" grpId="0" animBg="1"/>
      <p:bldP spid="458757" grpId="0" animBg="1"/>
      <p:bldP spid="458758" grpId="0" animBg="1"/>
      <p:bldP spid="458759" grpId="0" animBg="1"/>
      <p:bldP spid="458760" grpId="0" animBg="1"/>
      <p:bldP spid="458761" grpId="0" animBg="1"/>
      <p:bldP spid="458762" grpId="0" animBg="1"/>
      <p:bldP spid="458763" grpId="0" animBg="1"/>
      <p:bldP spid="458764" grpId="0" animBg="1"/>
      <p:bldP spid="458765" grpId="0" animBg="1"/>
      <p:bldP spid="458803" grpId="0" animBg="1"/>
      <p:bldP spid="458804" grpId="0" animBg="1"/>
      <p:bldP spid="458805" grpId="0" animBg="1"/>
      <p:bldP spid="458806" grpId="0" animBg="1"/>
      <p:bldP spid="458807" grpId="0" animBg="1"/>
      <p:bldP spid="458808" grpId="0" animBg="1"/>
      <p:bldP spid="458821" grpId="0" animBg="1"/>
      <p:bldP spid="458822" grpId="0" animBg="1"/>
      <p:bldP spid="458823" grpId="0" animBg="1"/>
      <p:bldP spid="458824" grpId="0" animBg="1"/>
      <p:bldP spid="458825" grpId="0" animBg="1"/>
      <p:bldP spid="458826" grpId="0" animBg="1"/>
      <p:bldP spid="458827" grpId="0" animBg="1"/>
      <p:bldP spid="458828" grpId="0" animBg="1"/>
      <p:bldP spid="458829" grpId="0" animBg="1"/>
      <p:bldP spid="458830" grpId="0" animBg="1"/>
      <p:bldP spid="458831" grpId="0" animBg="1"/>
      <p:bldP spid="458832" grpId="0" animBg="1"/>
      <p:bldP spid="458833" grpId="0" animBg="1"/>
      <p:bldP spid="458846" grpId="0" animBg="1"/>
      <p:bldP spid="458847" grpId="0" animBg="1"/>
      <p:bldP spid="458848" grpId="0" animBg="1"/>
      <p:bldP spid="458849" grpId="0" animBg="1"/>
      <p:bldP spid="458850" grpId="0" animBg="1"/>
      <p:bldP spid="458851" grpId="0" animBg="1"/>
      <p:bldP spid="458852" grpId="0" animBg="1"/>
      <p:bldP spid="458859" grpId="0" animBg="1"/>
      <p:bldP spid="458860" grpId="0" animBg="1"/>
      <p:bldP spid="458861" grpId="0" animBg="1"/>
      <p:bldP spid="458862" grpId="0" animBg="1"/>
      <p:bldP spid="458863" grpId="0" animBg="1"/>
      <p:bldP spid="458868" grpId="0" animBg="1"/>
      <p:bldP spid="458869" grpId="0" animBg="1"/>
      <p:bldP spid="458870" grpId="0" animBg="1"/>
      <p:bldP spid="458873" grpId="0" animBg="1"/>
      <p:bldP spid="458874" grpId="0" animBg="1"/>
      <p:bldP spid="458875" grpId="0" animBg="1"/>
      <p:bldP spid="458878" grpId="0" animBg="1"/>
      <p:bldP spid="458879" grpId="0" animBg="1"/>
      <p:bldP spid="4588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2D range trees</a:t>
            </a:r>
          </a:p>
        </p:txBody>
      </p:sp>
      <p:sp>
        <p:nvSpPr>
          <p:cNvPr id="459779" name="Text Box 3"/>
          <p:cNvSpPr txBox="1">
            <a:spLocks noChangeArrowheads="1"/>
          </p:cNvSpPr>
          <p:nvPr/>
        </p:nvSpPr>
        <p:spPr bwMode="auto">
          <a:xfrm>
            <a:off x="152400" y="1190625"/>
            <a:ext cx="90455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In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n) = 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>
                <a:solidFill>
                  <a:srgbClr val="008A87"/>
                </a:solidFill>
              </a:rPr>
              <a:t>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 time, we can</a:t>
            </a:r>
            <a:br>
              <a:rPr lang="en-US"/>
            </a:br>
            <a:r>
              <a:rPr lang="en-US"/>
              <a:t>represent answer to range query by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subtrees.</a:t>
            </a:r>
          </a:p>
          <a:p>
            <a:r>
              <a:rPr lang="en-US"/>
              <a:t>Total cost for reporting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points: </a:t>
            </a:r>
            <a:r>
              <a:rPr lang="en-US">
                <a:solidFill>
                  <a:srgbClr val="008A87"/>
                </a:solidFill>
              </a:rPr>
              <a:t>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157163" y="5638800"/>
            <a:ext cx="826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195263" y="3033713"/>
            <a:ext cx="833596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The secondary trees at each level of the</a:t>
            </a:r>
            <a:br>
              <a:rPr lang="en-US"/>
            </a:br>
            <a:r>
              <a:rPr lang="en-US"/>
              <a:t>primary tree together store a copy of the points.</a:t>
            </a:r>
          </a:p>
          <a:p>
            <a:r>
              <a:rPr lang="en-US"/>
              <a:t>Also, each point is present in each secondary</a:t>
            </a:r>
          </a:p>
          <a:p>
            <a:r>
              <a:rPr lang="en-US"/>
              <a:t>tree along the path from the leaf to the root.</a:t>
            </a:r>
          </a:p>
          <a:p>
            <a:r>
              <a:rPr lang="en-US"/>
              <a:t>Either way, we obtain that the space is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  <a:endParaRPr lang="en-US" sz="3600">
              <a:solidFill>
                <a:srgbClr val="008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utoUpdateAnimBg="0"/>
      <p:bldP spid="4597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477838" y="3886200"/>
            <a:ext cx="749776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517525" y="1295400"/>
            <a:ext cx="80930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Each node of the secondary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-structure stores a tertiary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z</a:t>
            </a:r>
            <a:r>
              <a:rPr lang="en-US"/>
              <a:t>-structure representing the points in the subtree rooted at the node, etc.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29350" y="1143000"/>
            <a:ext cx="914400" cy="1143000"/>
            <a:chOff x="576" y="1440"/>
            <a:chExt cx="576" cy="720"/>
          </a:xfrm>
        </p:grpSpPr>
        <p:sp>
          <p:nvSpPr>
            <p:cNvPr id="460806" name="Freeform 6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7" name="Freeform 7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8" name="Freeform 8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143750" y="990600"/>
            <a:ext cx="685800" cy="762000"/>
            <a:chOff x="576" y="1440"/>
            <a:chExt cx="576" cy="720"/>
          </a:xfrm>
        </p:grpSpPr>
        <p:sp>
          <p:nvSpPr>
            <p:cNvPr id="460810" name="Freeform 10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1" name="Freeform 11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2" name="Freeform 12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743950" y="685800"/>
            <a:ext cx="228600" cy="228600"/>
            <a:chOff x="576" y="1440"/>
            <a:chExt cx="576" cy="720"/>
          </a:xfrm>
        </p:grpSpPr>
        <p:sp>
          <p:nvSpPr>
            <p:cNvPr id="460814" name="Freeform 14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5" name="Freeform 15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6" name="Freeform 16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058150" y="838200"/>
            <a:ext cx="457200" cy="457200"/>
            <a:chOff x="576" y="1440"/>
            <a:chExt cx="576" cy="720"/>
          </a:xfrm>
        </p:grpSpPr>
        <p:sp>
          <p:nvSpPr>
            <p:cNvPr id="460818" name="Freeform 18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9" name="Freeform 19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20" name="Freeform 20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cxnSp>
        <p:nvCxnSpPr>
          <p:cNvPr id="460821" name="AutoShape 21"/>
          <p:cNvCxnSpPr>
            <a:cxnSpLocks noChangeShapeType="1"/>
            <a:stCxn id="460807" idx="1"/>
            <a:endCxn id="460810" idx="1"/>
          </p:cNvCxnSpPr>
          <p:nvPr/>
        </p:nvCxnSpPr>
        <p:spPr bwMode="auto">
          <a:xfrm rot="16200000">
            <a:off x="6477000" y="971550"/>
            <a:ext cx="990600" cy="1028700"/>
          </a:xfrm>
          <a:prstGeom prst="curvedConnector3">
            <a:avLst>
              <a:gd name="adj1" fmla="val 73236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2" name="AutoShape 22"/>
          <p:cNvCxnSpPr>
            <a:cxnSpLocks noChangeShapeType="1"/>
            <a:stCxn id="460812" idx="6"/>
            <a:endCxn id="460820" idx="0"/>
          </p:cNvCxnSpPr>
          <p:nvPr/>
        </p:nvCxnSpPr>
        <p:spPr bwMode="auto">
          <a:xfrm rot="5400000" flipH="1" flipV="1">
            <a:off x="7445375" y="708025"/>
            <a:ext cx="711200" cy="971550"/>
          </a:xfrm>
          <a:prstGeom prst="curvedConnector5">
            <a:avLst>
              <a:gd name="adj1" fmla="val 2676"/>
              <a:gd name="adj2" fmla="val 52940"/>
              <a:gd name="adj3" fmla="val 13214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3" name="AutoShape 23"/>
          <p:cNvCxnSpPr>
            <a:cxnSpLocks noChangeShapeType="1"/>
            <a:stCxn id="460820" idx="6"/>
            <a:endCxn id="460814" idx="1"/>
          </p:cNvCxnSpPr>
          <p:nvPr/>
        </p:nvCxnSpPr>
        <p:spPr bwMode="auto">
          <a:xfrm rot="5400000" flipH="1" flipV="1">
            <a:off x="8271668" y="586582"/>
            <a:ext cx="487363" cy="685800"/>
          </a:xfrm>
          <a:prstGeom prst="curvedConnector5">
            <a:avLst>
              <a:gd name="adj1" fmla="val 6185"/>
              <a:gd name="adj2" fmla="val 50000"/>
              <a:gd name="adj3" fmla="val 146907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460824" name="AutoShape 24"/>
          <p:cNvSpPr>
            <a:spLocks noChangeArrowheads="1"/>
          </p:cNvSpPr>
          <p:nvPr/>
        </p:nvSpPr>
        <p:spPr bwMode="auto">
          <a:xfrm>
            <a:off x="4419600" y="2924175"/>
            <a:ext cx="3552825" cy="847725"/>
          </a:xfrm>
          <a:prstGeom prst="wedgeRoundRectCallout">
            <a:avLst>
              <a:gd name="adj1" fmla="val -47810"/>
              <a:gd name="adj2" fmla="val 70037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Save one </a:t>
            </a:r>
            <a:r>
              <a:rPr lang="en-US" sz="2400">
                <a:solidFill>
                  <a:srgbClr val="008A87"/>
                </a:solidFill>
              </a:rPr>
              <a:t>log</a:t>
            </a:r>
            <a:r>
              <a:rPr lang="en-US" sz="2400"/>
              <a:t> factor using fractional cascading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autoUpdateAnimBg="0"/>
      <p:bldP spid="460804" grpId="0" autoUpdateAnimBg="0"/>
      <p:bldP spid="4608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171950" y="52768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3152775" y="445770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4191000" y="52673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3143250" y="44481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</a:t>
            </a:r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2835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Two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A query interval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Task:</a:t>
            </a:r>
            <a:r>
              <a:rPr lang="en-US" sz="2800">
                <a:sym typeface="Symbol" pitchFamily="18" charset="2"/>
              </a:rPr>
              <a:t> 	Report all elements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e</a:t>
            </a:r>
            <a:r>
              <a:rPr lang="en-US" sz="2800">
                <a:sym typeface="Symbol" pitchFamily="18" charset="2"/>
              </a:rPr>
              <a:t>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800">
                <a:sym typeface="Symbol" pitchFamily="18" charset="2"/>
              </a:rPr>
              <a:t>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e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Idea:</a:t>
            </a:r>
            <a:r>
              <a:rPr lang="en-US" sz="2800">
                <a:sym typeface="Symbol" pitchFamily="18" charset="2"/>
              </a:rPr>
              <a:t> 	Add pointers from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 For each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add a pointer to the 	smallest element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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Query:</a:t>
            </a:r>
            <a:r>
              <a:rPr lang="en-US" sz="2800" i="1">
                <a:sym typeface="Symbol" pitchFamily="18" charset="2"/>
              </a:rPr>
              <a:t>	</a:t>
            </a:r>
            <a:r>
              <a:rPr lang="en-US" sz="2800">
                <a:sym typeface="Symbol" pitchFamily="18" charset="2"/>
              </a:rPr>
              <a:t>Find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, follow pointer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. Both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sequentially output all elements in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2181225" y="444817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33" name="Text Box 9"/>
          <p:cNvSpPr txBox="1">
            <a:spLocks noChangeArrowheads="1"/>
          </p:cNvSpPr>
          <p:nvPr/>
        </p:nvSpPr>
        <p:spPr bwMode="auto">
          <a:xfrm>
            <a:off x="1752600" y="44291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>
            <a:off x="259080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31432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36385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>
            <a:off x="418147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8" name="Line 14"/>
          <p:cNvSpPr>
            <a:spLocks noChangeShapeType="1"/>
          </p:cNvSpPr>
          <p:nvPr/>
        </p:nvSpPr>
        <p:spPr bwMode="auto">
          <a:xfrm>
            <a:off x="47339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9" name="Line 15"/>
          <p:cNvSpPr>
            <a:spLocks noChangeShapeType="1"/>
          </p:cNvSpPr>
          <p:nvPr/>
        </p:nvSpPr>
        <p:spPr bwMode="auto">
          <a:xfrm>
            <a:off x="5238750" y="44672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0" name="Line 16"/>
          <p:cNvSpPr>
            <a:spLocks noChangeShapeType="1"/>
          </p:cNvSpPr>
          <p:nvPr/>
        </p:nvSpPr>
        <p:spPr bwMode="auto">
          <a:xfrm>
            <a:off x="580072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>
            <a:off x="63341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2" name="Line 18"/>
          <p:cNvSpPr>
            <a:spLocks noChangeShapeType="1"/>
          </p:cNvSpPr>
          <p:nvPr/>
        </p:nvSpPr>
        <p:spPr bwMode="auto">
          <a:xfrm>
            <a:off x="68770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3" name="Rectangle 19"/>
          <p:cNvSpPr>
            <a:spLocks noChangeArrowheads="1"/>
          </p:cNvSpPr>
          <p:nvPr/>
        </p:nvSpPr>
        <p:spPr bwMode="auto">
          <a:xfrm>
            <a:off x="3705225" y="52673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44" name="Text Box 20"/>
          <p:cNvSpPr txBox="1">
            <a:spLocks noChangeArrowheads="1"/>
          </p:cNvSpPr>
          <p:nvPr/>
        </p:nvSpPr>
        <p:spPr bwMode="auto">
          <a:xfrm>
            <a:off x="1895475" y="52482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1845" name="Line 21"/>
          <p:cNvSpPr>
            <a:spLocks noChangeShapeType="1"/>
          </p:cNvSpPr>
          <p:nvPr/>
        </p:nvSpPr>
        <p:spPr bwMode="auto">
          <a:xfrm>
            <a:off x="4171950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>
            <a:off x="4695825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5229225" y="52863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8" name="Line 24"/>
          <p:cNvSpPr>
            <a:spLocks noChangeShapeType="1"/>
          </p:cNvSpPr>
          <p:nvPr/>
        </p:nvSpPr>
        <p:spPr bwMode="auto">
          <a:xfrm>
            <a:off x="5734050" y="52768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9" name="Line 25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0" name="Line 26"/>
          <p:cNvSpPr>
            <a:spLocks noChangeShapeType="1"/>
          </p:cNvSpPr>
          <p:nvPr/>
        </p:nvSpPr>
        <p:spPr bwMode="auto">
          <a:xfrm>
            <a:off x="2886075" y="4914900"/>
            <a:ext cx="10096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1" name="Line 27"/>
          <p:cNvSpPr>
            <a:spLocks noChangeShapeType="1"/>
          </p:cNvSpPr>
          <p:nvPr/>
        </p:nvSpPr>
        <p:spPr bwMode="auto">
          <a:xfrm>
            <a:off x="3905250" y="4914900"/>
            <a:ext cx="1076325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2" name="Line 28"/>
          <p:cNvSpPr>
            <a:spLocks noChangeShapeType="1"/>
          </p:cNvSpPr>
          <p:nvPr/>
        </p:nvSpPr>
        <p:spPr bwMode="auto">
          <a:xfrm>
            <a:off x="2343150" y="4914900"/>
            <a:ext cx="14859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53" name="Line 29"/>
          <p:cNvSpPr>
            <a:spLocks noChangeShapeType="1"/>
          </p:cNvSpPr>
          <p:nvPr/>
        </p:nvSpPr>
        <p:spPr bwMode="auto">
          <a:xfrm>
            <a:off x="4495800" y="4914900"/>
            <a:ext cx="495300" cy="3714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>
            <a:off x="4943475" y="4914900"/>
            <a:ext cx="561975" cy="361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5" name="Line 31"/>
          <p:cNvSpPr>
            <a:spLocks noChangeShapeType="1"/>
          </p:cNvSpPr>
          <p:nvPr/>
        </p:nvSpPr>
        <p:spPr bwMode="auto">
          <a:xfrm flipH="1">
            <a:off x="5467350" y="4905375"/>
            <a:ext cx="190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6" name="Line 32"/>
          <p:cNvSpPr>
            <a:spLocks noChangeShapeType="1"/>
          </p:cNvSpPr>
          <p:nvPr/>
        </p:nvSpPr>
        <p:spPr bwMode="auto">
          <a:xfrm flipH="1">
            <a:off x="5505450" y="4914900"/>
            <a:ext cx="533400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7" name="Line 33"/>
          <p:cNvSpPr>
            <a:spLocks noChangeShapeType="1"/>
          </p:cNvSpPr>
          <p:nvPr/>
        </p:nvSpPr>
        <p:spPr bwMode="auto">
          <a:xfrm flipH="1">
            <a:off x="6057900" y="4914900"/>
            <a:ext cx="4953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8" name="Line 34"/>
          <p:cNvSpPr>
            <a:spLocks noChangeShapeType="1"/>
          </p:cNvSpPr>
          <p:nvPr/>
        </p:nvSpPr>
        <p:spPr bwMode="auto">
          <a:xfrm>
            <a:off x="7086600" y="4905375"/>
            <a:ext cx="342900" cy="2190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9" name="Text Box 35"/>
          <p:cNvSpPr txBox="1">
            <a:spLocks noChangeArrowheads="1"/>
          </p:cNvSpPr>
          <p:nvPr/>
        </p:nvSpPr>
        <p:spPr bwMode="auto">
          <a:xfrm>
            <a:off x="0" y="441960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61" name="Rectangle 37"/>
          <p:cNvSpPr>
            <a:spLocks noChangeArrowheads="1"/>
          </p:cNvSpPr>
          <p:nvPr/>
        </p:nvSpPr>
        <p:spPr bwMode="auto">
          <a:xfrm>
            <a:off x="1744663" y="440213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1862" name="Rectangle 38"/>
          <p:cNvSpPr>
            <a:spLocks noChangeArrowheads="1"/>
          </p:cNvSpPr>
          <p:nvPr/>
        </p:nvSpPr>
        <p:spPr bwMode="auto">
          <a:xfrm>
            <a:off x="3157538" y="52403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1863" name="Text Box 39"/>
          <p:cNvSpPr txBox="1">
            <a:spLocks noChangeArrowheads="1"/>
          </p:cNvSpPr>
          <p:nvPr/>
        </p:nvSpPr>
        <p:spPr bwMode="auto">
          <a:xfrm>
            <a:off x="323850" y="5953125"/>
            <a:ext cx="7810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/>
              <a:t>Runtime: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8A87"/>
                </a:solidFill>
              </a:rPr>
              <a:t>O((log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i="1" dirty="0">
                <a:solidFill>
                  <a:srgbClr val="008A87"/>
                </a:solidFill>
              </a:rPr>
              <a:t> + </a:t>
            </a:r>
            <a:r>
              <a:rPr lang="en-US" sz="2800" dirty="0">
                <a:solidFill>
                  <a:srgbClr val="008A87"/>
                </a:solidFill>
              </a:rPr>
              <a:t>(1</a:t>
            </a:r>
            <a:r>
              <a:rPr lang="en-US" sz="2800" i="1" dirty="0">
                <a:solidFill>
                  <a:srgbClr val="008A87"/>
                </a:solidFill>
              </a:rPr>
              <a:t> + k</a:t>
            </a:r>
            <a:r>
              <a:rPr lang="en-US" sz="2800" dirty="0">
                <a:solidFill>
                  <a:srgbClr val="008A87"/>
                </a:solidFill>
              </a:rPr>
              <a:t>)) = 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 smtClean="0">
                <a:solidFill>
                  <a:srgbClr val="008A87"/>
                </a:solidFill>
              </a:rPr>
              <a:t>)</a:t>
            </a:r>
            <a:endParaRPr lang="en-US" sz="2800" dirty="0">
              <a:solidFill>
                <a:srgbClr val="008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 animBg="1"/>
      <p:bldP spid="461829" grpId="0" animBg="1"/>
      <p:bldP spid="461831" grpId="0" build="p"/>
      <p:bldP spid="461849" grpId="0" animBg="1"/>
      <p:bldP spid="461850" grpId="0" animBg="1"/>
      <p:bldP spid="461851" grpId="0" animBg="1"/>
      <p:bldP spid="461852" grpId="0" animBg="1"/>
      <p:bldP spid="461853" grpId="0" animBg="1"/>
      <p:bldP spid="461854" grpId="0" animBg="1"/>
      <p:bldP spid="461855" grpId="0" animBg="1"/>
      <p:bldP spid="461856" grpId="0" animBg="1"/>
      <p:bldP spid="461857" grpId="0" animBg="1"/>
      <p:bldP spid="461858" grpId="0" animBg="1"/>
      <p:bldP spid="461860" grpId="0" animBg="1"/>
      <p:bldP spid="4618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75819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E.g., representing a database of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records</a:t>
            </a:r>
            <a:br>
              <a:rPr lang="en-US"/>
            </a:br>
            <a:r>
              <a:rPr lang="en-US"/>
              <a:t>           each with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numeric fields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3063875"/>
            <a:ext cx="77025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Are there any points?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How many are there?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2552700" y="316230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152775" y="234315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2571750" y="31527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3" name="Rectangle 5"/>
          <p:cNvSpPr>
            <a:spLocks noChangeArrowheads="1"/>
          </p:cNvSpPr>
          <p:nvPr/>
        </p:nvSpPr>
        <p:spPr bwMode="auto">
          <a:xfrm>
            <a:off x="3143250" y="2333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 (cont.)</a:t>
            </a:r>
          </a:p>
        </p:txBody>
      </p:sp>
      <p:sp>
        <p:nvSpPr>
          <p:cNvPr id="462855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416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Three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1,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</a:rPr>
              <a:t>,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/>
              <a:t>	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 </a:t>
            </a:r>
            <a:r>
              <a:rPr lang="en-US" sz="2800">
                <a:sym typeface="Symbol" pitchFamily="18" charset="2"/>
              </a:rPr>
              <a:t>and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462856" name="Rectangle 8"/>
          <p:cNvSpPr>
            <a:spLocks noChangeArrowheads="1"/>
          </p:cNvSpPr>
          <p:nvPr/>
        </p:nvSpPr>
        <p:spPr bwMode="auto">
          <a:xfrm>
            <a:off x="2181225" y="233362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1752600" y="2314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259080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59" name="Line 11"/>
          <p:cNvSpPr>
            <a:spLocks noChangeShapeType="1"/>
          </p:cNvSpPr>
          <p:nvPr/>
        </p:nvSpPr>
        <p:spPr bwMode="auto">
          <a:xfrm>
            <a:off x="31432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0" name="Line 12"/>
          <p:cNvSpPr>
            <a:spLocks noChangeShapeType="1"/>
          </p:cNvSpPr>
          <p:nvPr/>
        </p:nvSpPr>
        <p:spPr bwMode="auto">
          <a:xfrm>
            <a:off x="36385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1" name="Line 13"/>
          <p:cNvSpPr>
            <a:spLocks noChangeShapeType="1"/>
          </p:cNvSpPr>
          <p:nvPr/>
        </p:nvSpPr>
        <p:spPr bwMode="auto">
          <a:xfrm>
            <a:off x="418147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2" name="Line 14"/>
          <p:cNvSpPr>
            <a:spLocks noChangeShapeType="1"/>
          </p:cNvSpPr>
          <p:nvPr/>
        </p:nvSpPr>
        <p:spPr bwMode="auto">
          <a:xfrm>
            <a:off x="47339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3" name="Line 15"/>
          <p:cNvSpPr>
            <a:spLocks noChangeShapeType="1"/>
          </p:cNvSpPr>
          <p:nvPr/>
        </p:nvSpPr>
        <p:spPr bwMode="auto">
          <a:xfrm>
            <a:off x="5238750" y="2352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4" name="Line 16"/>
          <p:cNvSpPr>
            <a:spLocks noChangeShapeType="1"/>
          </p:cNvSpPr>
          <p:nvPr/>
        </p:nvSpPr>
        <p:spPr bwMode="auto">
          <a:xfrm>
            <a:off x="580072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63341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68770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7" name="Rectangle 19"/>
          <p:cNvSpPr>
            <a:spLocks noChangeArrowheads="1"/>
          </p:cNvSpPr>
          <p:nvPr/>
        </p:nvSpPr>
        <p:spPr bwMode="auto">
          <a:xfrm>
            <a:off x="2085975" y="315277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68" name="Text Box 20"/>
          <p:cNvSpPr txBox="1">
            <a:spLocks noChangeArrowheads="1"/>
          </p:cNvSpPr>
          <p:nvPr/>
        </p:nvSpPr>
        <p:spPr bwMode="auto">
          <a:xfrm>
            <a:off x="276225" y="31337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2869" name="Line 21"/>
          <p:cNvSpPr>
            <a:spLocks noChangeShapeType="1"/>
          </p:cNvSpPr>
          <p:nvPr/>
        </p:nvSpPr>
        <p:spPr bwMode="auto">
          <a:xfrm>
            <a:off x="2552700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0" name="Line 22"/>
          <p:cNvSpPr>
            <a:spLocks noChangeShapeType="1"/>
          </p:cNvSpPr>
          <p:nvPr/>
        </p:nvSpPr>
        <p:spPr bwMode="auto">
          <a:xfrm>
            <a:off x="3076575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1" name="Line 23"/>
          <p:cNvSpPr>
            <a:spLocks noChangeShapeType="1"/>
          </p:cNvSpPr>
          <p:nvPr/>
        </p:nvSpPr>
        <p:spPr bwMode="auto">
          <a:xfrm>
            <a:off x="3609975" y="31718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2" name="Line 24"/>
          <p:cNvSpPr>
            <a:spLocks noChangeShapeType="1"/>
          </p:cNvSpPr>
          <p:nvPr/>
        </p:nvSpPr>
        <p:spPr bwMode="auto">
          <a:xfrm>
            <a:off x="4114800" y="31623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3" name="Line 25"/>
          <p:cNvSpPr>
            <a:spLocks noChangeShapeType="1"/>
          </p:cNvSpPr>
          <p:nvPr/>
        </p:nvSpPr>
        <p:spPr bwMode="auto">
          <a:xfrm flipH="1">
            <a:off x="2790825" y="2809875"/>
            <a:ext cx="581025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4" name="Line 26"/>
          <p:cNvSpPr>
            <a:spLocks noChangeShapeType="1"/>
          </p:cNvSpPr>
          <p:nvPr/>
        </p:nvSpPr>
        <p:spPr bwMode="auto">
          <a:xfrm flipH="1">
            <a:off x="2352675" y="2800350"/>
            <a:ext cx="5334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5" name="Line 27"/>
          <p:cNvSpPr>
            <a:spLocks noChangeShapeType="1"/>
          </p:cNvSpPr>
          <p:nvPr/>
        </p:nvSpPr>
        <p:spPr bwMode="auto">
          <a:xfrm flipH="1">
            <a:off x="3333750" y="2800350"/>
            <a:ext cx="5715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6" name="Line 28"/>
          <p:cNvSpPr>
            <a:spLocks noChangeShapeType="1"/>
          </p:cNvSpPr>
          <p:nvPr/>
        </p:nvSpPr>
        <p:spPr bwMode="auto">
          <a:xfrm flipH="1">
            <a:off x="2324100" y="2800350"/>
            <a:ext cx="190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7" name="Line 29"/>
          <p:cNvSpPr>
            <a:spLocks noChangeShapeType="1"/>
          </p:cNvSpPr>
          <p:nvPr/>
        </p:nvSpPr>
        <p:spPr bwMode="auto">
          <a:xfrm flipH="1">
            <a:off x="3381375" y="2800350"/>
            <a:ext cx="111442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8" name="Line 30"/>
          <p:cNvSpPr>
            <a:spLocks noChangeShapeType="1"/>
          </p:cNvSpPr>
          <p:nvPr/>
        </p:nvSpPr>
        <p:spPr bwMode="auto">
          <a:xfrm flipH="1">
            <a:off x="3905250" y="2800350"/>
            <a:ext cx="1038225" cy="3524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9" name="Line 31"/>
          <p:cNvSpPr>
            <a:spLocks noChangeShapeType="1"/>
          </p:cNvSpPr>
          <p:nvPr/>
        </p:nvSpPr>
        <p:spPr bwMode="auto">
          <a:xfrm flipH="1">
            <a:off x="3914775" y="2790825"/>
            <a:ext cx="1571625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0" name="Line 32"/>
          <p:cNvSpPr>
            <a:spLocks noChangeShapeType="1"/>
          </p:cNvSpPr>
          <p:nvPr/>
        </p:nvSpPr>
        <p:spPr bwMode="auto">
          <a:xfrm flipH="1">
            <a:off x="3952875" y="2800350"/>
            <a:ext cx="208597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1" name="Line 33"/>
          <p:cNvSpPr>
            <a:spLocks noChangeShapeType="1"/>
          </p:cNvSpPr>
          <p:nvPr/>
        </p:nvSpPr>
        <p:spPr bwMode="auto">
          <a:xfrm flipH="1">
            <a:off x="4324350" y="2800350"/>
            <a:ext cx="22288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2" name="Line 34"/>
          <p:cNvSpPr>
            <a:spLocks noChangeShapeType="1"/>
          </p:cNvSpPr>
          <p:nvPr/>
        </p:nvSpPr>
        <p:spPr bwMode="auto">
          <a:xfrm>
            <a:off x="7086600" y="2790825"/>
            <a:ext cx="609600" cy="104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3" name="Text Box 35"/>
          <p:cNvSpPr txBox="1">
            <a:spLocks noChangeArrowheads="1"/>
          </p:cNvSpPr>
          <p:nvPr/>
        </p:nvSpPr>
        <p:spPr bwMode="auto">
          <a:xfrm>
            <a:off x="0" y="230505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2884" name="Rectangle 36"/>
          <p:cNvSpPr>
            <a:spLocks noChangeArrowheads="1"/>
          </p:cNvSpPr>
          <p:nvPr/>
        </p:nvSpPr>
        <p:spPr bwMode="auto">
          <a:xfrm>
            <a:off x="1744663" y="228758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2885" name="Rectangle 37"/>
          <p:cNvSpPr>
            <a:spLocks noChangeArrowheads="1"/>
          </p:cNvSpPr>
          <p:nvPr/>
        </p:nvSpPr>
        <p:spPr bwMode="auto">
          <a:xfrm>
            <a:off x="1538288" y="312578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2886" name="Rectangle 38"/>
          <p:cNvSpPr>
            <a:spLocks noChangeArrowheads="1"/>
          </p:cNvSpPr>
          <p:nvPr/>
        </p:nvSpPr>
        <p:spPr bwMode="auto">
          <a:xfrm>
            <a:off x="6076950" y="31051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7" name="Rectangle 39"/>
          <p:cNvSpPr>
            <a:spLocks noChangeArrowheads="1"/>
          </p:cNvSpPr>
          <p:nvPr/>
        </p:nvSpPr>
        <p:spPr bwMode="auto">
          <a:xfrm>
            <a:off x="6096000" y="3095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8" name="Rectangle 40"/>
          <p:cNvSpPr>
            <a:spLocks noChangeArrowheads="1"/>
          </p:cNvSpPr>
          <p:nvPr/>
        </p:nvSpPr>
        <p:spPr bwMode="auto">
          <a:xfrm>
            <a:off x="5610225" y="30956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89" name="Text Box 41"/>
          <p:cNvSpPr txBox="1">
            <a:spLocks noChangeArrowheads="1"/>
          </p:cNvSpPr>
          <p:nvPr/>
        </p:nvSpPr>
        <p:spPr bwMode="auto">
          <a:xfrm>
            <a:off x="3829050" y="3076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3  23  37  62 90</a:t>
            </a:r>
          </a:p>
        </p:txBody>
      </p:sp>
      <p:sp>
        <p:nvSpPr>
          <p:cNvPr id="462890" name="Line 42"/>
          <p:cNvSpPr>
            <a:spLocks noChangeShapeType="1"/>
          </p:cNvSpPr>
          <p:nvPr/>
        </p:nvSpPr>
        <p:spPr bwMode="auto">
          <a:xfrm>
            <a:off x="6076950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1" name="Line 43"/>
          <p:cNvSpPr>
            <a:spLocks noChangeShapeType="1"/>
          </p:cNvSpPr>
          <p:nvPr/>
        </p:nvSpPr>
        <p:spPr bwMode="auto">
          <a:xfrm>
            <a:off x="6600825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2" name="Line 44"/>
          <p:cNvSpPr>
            <a:spLocks noChangeShapeType="1"/>
          </p:cNvSpPr>
          <p:nvPr/>
        </p:nvSpPr>
        <p:spPr bwMode="auto">
          <a:xfrm>
            <a:off x="7134225" y="3114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3" name="Line 45"/>
          <p:cNvSpPr>
            <a:spLocks noChangeShapeType="1"/>
          </p:cNvSpPr>
          <p:nvPr/>
        </p:nvSpPr>
        <p:spPr bwMode="auto">
          <a:xfrm>
            <a:off x="7639050" y="3105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4" name="Rectangle 46"/>
          <p:cNvSpPr>
            <a:spLocks noChangeArrowheads="1"/>
          </p:cNvSpPr>
          <p:nvPr/>
        </p:nvSpPr>
        <p:spPr bwMode="auto">
          <a:xfrm>
            <a:off x="5062538" y="30686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2</a:t>
            </a:r>
          </a:p>
        </p:txBody>
      </p:sp>
      <p:sp>
        <p:nvSpPr>
          <p:cNvPr id="462895" name="Line 47"/>
          <p:cNvSpPr>
            <a:spLocks noChangeShapeType="1"/>
          </p:cNvSpPr>
          <p:nvPr/>
        </p:nvSpPr>
        <p:spPr bwMode="auto">
          <a:xfrm>
            <a:off x="2362200" y="2819400"/>
            <a:ext cx="3514725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6" name="Line 48"/>
          <p:cNvSpPr>
            <a:spLocks noChangeShapeType="1"/>
          </p:cNvSpPr>
          <p:nvPr/>
        </p:nvSpPr>
        <p:spPr bwMode="auto">
          <a:xfrm>
            <a:off x="2857500" y="2809875"/>
            <a:ext cx="3486150" cy="2667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7" name="Line 49"/>
          <p:cNvSpPr>
            <a:spLocks noChangeShapeType="1"/>
          </p:cNvSpPr>
          <p:nvPr/>
        </p:nvSpPr>
        <p:spPr bwMode="auto">
          <a:xfrm>
            <a:off x="3409950" y="2790825"/>
            <a:ext cx="28956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8" name="Line 50"/>
          <p:cNvSpPr>
            <a:spLocks noChangeShapeType="1"/>
          </p:cNvSpPr>
          <p:nvPr/>
        </p:nvSpPr>
        <p:spPr bwMode="auto">
          <a:xfrm>
            <a:off x="393382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9" name="Line 51"/>
          <p:cNvSpPr>
            <a:spLocks noChangeShapeType="1"/>
          </p:cNvSpPr>
          <p:nvPr/>
        </p:nvSpPr>
        <p:spPr bwMode="auto">
          <a:xfrm>
            <a:off x="448627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0" name="Line 52"/>
          <p:cNvSpPr>
            <a:spLocks noChangeShapeType="1"/>
          </p:cNvSpPr>
          <p:nvPr/>
        </p:nvSpPr>
        <p:spPr bwMode="auto">
          <a:xfrm>
            <a:off x="4924425" y="2790825"/>
            <a:ext cx="1962150" cy="2571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1" name="Line 53"/>
          <p:cNvSpPr>
            <a:spLocks noChangeShapeType="1"/>
          </p:cNvSpPr>
          <p:nvPr/>
        </p:nvSpPr>
        <p:spPr bwMode="auto">
          <a:xfrm>
            <a:off x="5476875" y="2790825"/>
            <a:ext cx="1962150" cy="2952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2" name="Line 54"/>
          <p:cNvSpPr>
            <a:spLocks noChangeShapeType="1"/>
          </p:cNvSpPr>
          <p:nvPr/>
        </p:nvSpPr>
        <p:spPr bwMode="auto">
          <a:xfrm>
            <a:off x="6076950" y="279082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3" name="Line 55"/>
          <p:cNvSpPr>
            <a:spLocks noChangeShapeType="1"/>
          </p:cNvSpPr>
          <p:nvPr/>
        </p:nvSpPr>
        <p:spPr bwMode="auto">
          <a:xfrm>
            <a:off x="6562725" y="280987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4" name="Line 56"/>
          <p:cNvSpPr>
            <a:spLocks noChangeShapeType="1"/>
          </p:cNvSpPr>
          <p:nvPr/>
        </p:nvSpPr>
        <p:spPr bwMode="auto">
          <a:xfrm>
            <a:off x="7096125" y="2809875"/>
            <a:ext cx="809625" cy="3143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5" name="Text Box 57"/>
          <p:cNvSpPr txBox="1">
            <a:spLocks noChangeArrowheads="1"/>
          </p:cNvSpPr>
          <p:nvPr/>
        </p:nvSpPr>
        <p:spPr bwMode="auto">
          <a:xfrm>
            <a:off x="323850" y="37433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+k</a:t>
            </a:r>
            <a:r>
              <a:rPr lang="en-US" sz="2800">
                <a:solidFill>
                  <a:srgbClr val="008A87"/>
                </a:solidFill>
              </a:rPr>
              <a:t>) + (1+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  <p:sp>
        <p:nvSpPr>
          <p:cNvPr id="462906" name="Freeform 58"/>
          <p:cNvSpPr>
            <a:spLocks/>
          </p:cNvSpPr>
          <p:nvPr/>
        </p:nvSpPr>
        <p:spPr bwMode="auto">
          <a:xfrm>
            <a:off x="2114550" y="4343400"/>
            <a:ext cx="1790700" cy="1704975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7" name="Freeform 59"/>
          <p:cNvSpPr>
            <a:spLocks/>
          </p:cNvSpPr>
          <p:nvPr/>
        </p:nvSpPr>
        <p:spPr bwMode="auto">
          <a:xfrm>
            <a:off x="2362200" y="5106988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8" name="Freeform 60"/>
          <p:cNvSpPr>
            <a:spLocks/>
          </p:cNvSpPr>
          <p:nvPr/>
        </p:nvSpPr>
        <p:spPr bwMode="auto">
          <a:xfrm>
            <a:off x="2819400" y="4391025"/>
            <a:ext cx="190500" cy="725488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9" name="Text Box 61"/>
          <p:cNvSpPr txBox="1">
            <a:spLocks noChangeArrowheads="1"/>
          </p:cNvSpPr>
          <p:nvPr/>
        </p:nvSpPr>
        <p:spPr bwMode="auto">
          <a:xfrm>
            <a:off x="314325" y="43910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Range trees:</a:t>
            </a:r>
            <a:endParaRPr lang="en-US" sz="2800">
              <a:solidFill>
                <a:srgbClr val="008A87"/>
              </a:solidFill>
            </a:endParaRPr>
          </a:p>
        </p:txBody>
      </p:sp>
      <p:sp>
        <p:nvSpPr>
          <p:cNvPr id="462910" name="Freeform 62"/>
          <p:cNvSpPr>
            <a:spLocks/>
          </p:cNvSpPr>
          <p:nvPr/>
        </p:nvSpPr>
        <p:spPr bwMode="auto">
          <a:xfrm>
            <a:off x="24003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1" name="Freeform 63"/>
          <p:cNvSpPr>
            <a:spLocks/>
          </p:cNvSpPr>
          <p:nvPr/>
        </p:nvSpPr>
        <p:spPr bwMode="auto">
          <a:xfrm>
            <a:off x="28194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2" name="Freeform 64"/>
          <p:cNvSpPr>
            <a:spLocks/>
          </p:cNvSpPr>
          <p:nvPr/>
        </p:nvSpPr>
        <p:spPr bwMode="auto">
          <a:xfrm>
            <a:off x="5715000" y="4525963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3" name="Freeform 65"/>
          <p:cNvSpPr>
            <a:spLocks/>
          </p:cNvSpPr>
          <p:nvPr/>
        </p:nvSpPr>
        <p:spPr bwMode="auto">
          <a:xfrm>
            <a:off x="4276725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4" name="Freeform 66"/>
          <p:cNvSpPr>
            <a:spLocks/>
          </p:cNvSpPr>
          <p:nvPr/>
        </p:nvSpPr>
        <p:spPr bwMode="auto">
          <a:xfrm>
            <a:off x="5143500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2915" name="AutoShape 67"/>
          <p:cNvCxnSpPr>
            <a:cxnSpLocks noChangeShapeType="1"/>
            <a:stCxn id="462908" idx="6"/>
            <a:endCxn id="462912" idx="1"/>
          </p:cNvCxnSpPr>
          <p:nvPr/>
        </p:nvCxnSpPr>
        <p:spPr bwMode="auto">
          <a:xfrm rot="5400000" flipH="1" flipV="1">
            <a:off x="4198144" y="3147219"/>
            <a:ext cx="590550" cy="3348038"/>
          </a:xfrm>
          <a:prstGeom prst="curvedConnector5">
            <a:avLst>
              <a:gd name="adj1" fmla="val -38440"/>
              <a:gd name="adj2" fmla="val 46088"/>
              <a:gd name="adj3" fmla="val 138708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6" name="AutoShape 68"/>
          <p:cNvCxnSpPr>
            <a:cxnSpLocks noChangeShapeType="1"/>
            <a:stCxn id="462910" idx="1"/>
            <a:endCxn id="462913" idx="1"/>
          </p:cNvCxnSpPr>
          <p:nvPr/>
        </p:nvCxnSpPr>
        <p:spPr bwMode="auto">
          <a:xfrm rot="16200000">
            <a:off x="3476626" y="4605337"/>
            <a:ext cx="133350" cy="1876425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7" name="AutoShape 69"/>
          <p:cNvCxnSpPr>
            <a:cxnSpLocks noChangeShapeType="1"/>
            <a:stCxn id="462911" idx="1"/>
            <a:endCxn id="462914" idx="1"/>
          </p:cNvCxnSpPr>
          <p:nvPr/>
        </p:nvCxnSpPr>
        <p:spPr bwMode="auto">
          <a:xfrm rot="16200000">
            <a:off x="4119563" y="4381500"/>
            <a:ext cx="133350" cy="2324100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462918" name="Line 70"/>
          <p:cNvSpPr>
            <a:spLocks noChangeShapeType="1"/>
          </p:cNvSpPr>
          <p:nvPr/>
        </p:nvSpPr>
        <p:spPr bwMode="auto">
          <a:xfrm>
            <a:off x="2095500" y="618172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919" name="Line 71"/>
          <p:cNvSpPr>
            <a:spLocks noChangeShapeType="1"/>
          </p:cNvSpPr>
          <p:nvPr/>
        </p:nvSpPr>
        <p:spPr bwMode="auto">
          <a:xfrm flipV="1">
            <a:off x="5715000" y="5572125"/>
            <a:ext cx="895350" cy="95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0" name="Line 72"/>
          <p:cNvSpPr>
            <a:spLocks noChangeShapeType="1"/>
          </p:cNvSpPr>
          <p:nvPr/>
        </p:nvSpPr>
        <p:spPr bwMode="auto">
          <a:xfrm flipV="1">
            <a:off x="4267200" y="599122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1" name="Line 73"/>
          <p:cNvSpPr>
            <a:spLocks noChangeShapeType="1"/>
          </p:cNvSpPr>
          <p:nvPr/>
        </p:nvSpPr>
        <p:spPr bwMode="auto">
          <a:xfrm flipV="1">
            <a:off x="5124450" y="601027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2" name="Text Box 74"/>
          <p:cNvSpPr txBox="1">
            <a:spLocks noChangeArrowheads="1"/>
          </p:cNvSpPr>
          <p:nvPr/>
        </p:nvSpPr>
        <p:spPr bwMode="auto">
          <a:xfrm>
            <a:off x="2647950" y="6143625"/>
            <a:ext cx="44767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62923" name="Text Box 75"/>
          <p:cNvSpPr txBox="1">
            <a:spLocks noChangeArrowheads="1"/>
          </p:cNvSpPr>
          <p:nvPr/>
        </p:nvSpPr>
        <p:spPr bwMode="auto">
          <a:xfrm>
            <a:off x="4210050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2924" name="Text Box 76"/>
          <p:cNvSpPr txBox="1">
            <a:spLocks noChangeArrowheads="1"/>
          </p:cNvSpPr>
          <p:nvPr/>
        </p:nvSpPr>
        <p:spPr bwMode="auto">
          <a:xfrm>
            <a:off x="5057775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62925" name="Text Box 77"/>
          <p:cNvSpPr txBox="1">
            <a:spLocks noChangeArrowheads="1"/>
          </p:cNvSpPr>
          <p:nvPr/>
        </p:nvSpPr>
        <p:spPr bwMode="auto">
          <a:xfrm>
            <a:off x="5448300" y="5534025"/>
            <a:ext cx="145732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  <a:r>
              <a:rPr lang="en-US" sz="1800">
                <a:solidFill>
                  <a:srgbClr val="0000FF"/>
                </a:solidFill>
                <a:sym typeface="Symbol" pitchFamily="18" charset="2"/>
              </a:rPr>
              <a:t></a:t>
            </a: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38575" y="3900489"/>
            <a:ext cx="4162425" cy="55721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3557589" y="4657725"/>
            <a:ext cx="4743450" cy="38576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3519489" y="5248276"/>
            <a:ext cx="4743450" cy="38576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3514727" y="5853112"/>
            <a:ext cx="4743450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 bwMode="auto">
          <a:xfrm>
            <a:off x="3519480" y="6438894"/>
            <a:ext cx="4862519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 bwMode="auto">
          <a:xfrm>
            <a:off x="3505200" y="3390900"/>
            <a:ext cx="4829175" cy="3048001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 bwMode="auto">
          <a:xfrm>
            <a:off x="5800725" y="1552575"/>
            <a:ext cx="47625" cy="2124075"/>
          </a:xfrm>
          <a:custGeom>
            <a:avLst/>
            <a:gdLst>
              <a:gd name="connsiteX0" fmla="*/ 0 w 47625"/>
              <a:gd name="connsiteY0" fmla="*/ 0 h 2124075"/>
              <a:gd name="connsiteX1" fmla="*/ 47625 w 47625"/>
              <a:gd name="connsiteY1" fmla="*/ 2124075 h 212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2124075">
                <a:moveTo>
                  <a:pt x="0" y="0"/>
                </a:moveTo>
                <a:lnTo>
                  <a:pt x="47625" y="2124075"/>
                </a:lnTo>
              </a:path>
            </a:pathLst>
          </a:custGeom>
          <a:noFill/>
          <a:ln w="25400" cap="flat" cmpd="sng" algn="ctr">
            <a:solidFill>
              <a:srgbClr val="B036A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4905375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 bwMode="auto">
          <a:xfrm>
            <a:off x="6819900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3080210" y="2428875"/>
            <a:ext cx="986965" cy="3257550"/>
          </a:xfrm>
          <a:custGeom>
            <a:avLst/>
            <a:gdLst>
              <a:gd name="connsiteX0" fmla="*/ 986965 w 986965"/>
              <a:gd name="connsiteY0" fmla="*/ 0 h 3257550"/>
              <a:gd name="connsiteX1" fmla="*/ 24940 w 986965"/>
              <a:gd name="connsiteY1" fmla="*/ 1952625 h 3257550"/>
              <a:gd name="connsiteX2" fmla="*/ 377365 w 986965"/>
              <a:gd name="connsiteY2" fmla="*/ 3257550 h 325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6965" h="3257550">
                <a:moveTo>
                  <a:pt x="986965" y="0"/>
                </a:moveTo>
                <a:cubicBezTo>
                  <a:pt x="556752" y="704850"/>
                  <a:pt x="126540" y="1409700"/>
                  <a:pt x="24940" y="1952625"/>
                </a:cubicBezTo>
                <a:cubicBezTo>
                  <a:pt x="-76660" y="2495550"/>
                  <a:pt x="150352" y="2876550"/>
                  <a:pt x="377365" y="325755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494604" y="2162175"/>
            <a:ext cx="982146" cy="2867025"/>
          </a:xfrm>
          <a:custGeom>
            <a:avLst/>
            <a:gdLst>
              <a:gd name="connsiteX0" fmla="*/ 982146 w 982146"/>
              <a:gd name="connsiteY0" fmla="*/ 0 h 2867025"/>
              <a:gd name="connsiteX1" fmla="*/ 29646 w 982146"/>
              <a:gd name="connsiteY1" fmla="*/ 2219325 h 2867025"/>
              <a:gd name="connsiteX2" fmla="*/ 334446 w 982146"/>
              <a:gd name="connsiteY2" fmla="*/ 2867025 h 286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146" h="2867025">
                <a:moveTo>
                  <a:pt x="982146" y="0"/>
                </a:moveTo>
                <a:cubicBezTo>
                  <a:pt x="559871" y="870744"/>
                  <a:pt x="137596" y="1741488"/>
                  <a:pt x="29646" y="2219325"/>
                </a:cubicBezTo>
                <a:cubicBezTo>
                  <a:pt x="-78304" y="2697162"/>
                  <a:pt x="128071" y="2782093"/>
                  <a:pt x="334446" y="28670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685101" y="2514600"/>
            <a:ext cx="1150681" cy="3086100"/>
          </a:xfrm>
          <a:custGeom>
            <a:avLst/>
            <a:gdLst>
              <a:gd name="connsiteX0" fmla="*/ 1001199 w 1150681"/>
              <a:gd name="connsiteY0" fmla="*/ 0 h 3086100"/>
              <a:gd name="connsiteX1" fmla="*/ 58224 w 1150681"/>
              <a:gd name="connsiteY1" fmla="*/ 1752600 h 3086100"/>
              <a:gd name="connsiteX2" fmla="*/ 210624 w 1150681"/>
              <a:gd name="connsiteY2" fmla="*/ 2381250 h 3086100"/>
              <a:gd name="connsiteX3" fmla="*/ 1105974 w 1150681"/>
              <a:gd name="connsiteY3" fmla="*/ 2438400 h 3086100"/>
              <a:gd name="connsiteX4" fmla="*/ 934524 w 1150681"/>
              <a:gd name="connsiteY4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681" h="3086100">
                <a:moveTo>
                  <a:pt x="1001199" y="0"/>
                </a:moveTo>
                <a:cubicBezTo>
                  <a:pt x="595592" y="677862"/>
                  <a:pt x="189986" y="1355725"/>
                  <a:pt x="58224" y="1752600"/>
                </a:cubicBezTo>
                <a:cubicBezTo>
                  <a:pt x="-73538" y="2149475"/>
                  <a:pt x="35999" y="2266950"/>
                  <a:pt x="210624" y="2381250"/>
                </a:cubicBezTo>
                <a:cubicBezTo>
                  <a:pt x="385249" y="2495550"/>
                  <a:pt x="985324" y="2320925"/>
                  <a:pt x="1105974" y="2438400"/>
                </a:cubicBezTo>
                <a:cubicBezTo>
                  <a:pt x="1226624" y="2555875"/>
                  <a:pt x="1080574" y="2820987"/>
                  <a:pt x="934524" y="308610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4854010" y="2514600"/>
            <a:ext cx="869967" cy="3095625"/>
          </a:xfrm>
          <a:custGeom>
            <a:avLst/>
            <a:gdLst>
              <a:gd name="connsiteX0" fmla="*/ 384740 w 869967"/>
              <a:gd name="connsiteY0" fmla="*/ 0 h 3095625"/>
              <a:gd name="connsiteX1" fmla="*/ 860990 w 869967"/>
              <a:gd name="connsiteY1" fmla="*/ 2209800 h 3095625"/>
              <a:gd name="connsiteX2" fmla="*/ 13265 w 869967"/>
              <a:gd name="connsiteY2" fmla="*/ 2314575 h 3095625"/>
              <a:gd name="connsiteX3" fmla="*/ 422840 w 869967"/>
              <a:gd name="connsiteY3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967" h="3095625">
                <a:moveTo>
                  <a:pt x="384740" y="0"/>
                </a:moveTo>
                <a:cubicBezTo>
                  <a:pt x="653821" y="912019"/>
                  <a:pt x="922902" y="1824038"/>
                  <a:pt x="860990" y="2209800"/>
                </a:cubicBezTo>
                <a:cubicBezTo>
                  <a:pt x="799078" y="2595562"/>
                  <a:pt x="86290" y="2166938"/>
                  <a:pt x="13265" y="2314575"/>
                </a:cubicBezTo>
                <a:cubicBezTo>
                  <a:pt x="-59760" y="2462212"/>
                  <a:pt x="181540" y="2778918"/>
                  <a:pt x="42284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3" name="Freeform 463872"/>
          <p:cNvSpPr/>
          <p:nvPr/>
        </p:nvSpPr>
        <p:spPr bwMode="auto">
          <a:xfrm>
            <a:off x="5448300" y="2171700"/>
            <a:ext cx="415829" cy="2850988"/>
          </a:xfrm>
          <a:custGeom>
            <a:avLst/>
            <a:gdLst>
              <a:gd name="connsiteX0" fmla="*/ 0 w 415829"/>
              <a:gd name="connsiteY0" fmla="*/ 0 h 2850988"/>
              <a:gd name="connsiteX1" fmla="*/ 409575 w 415829"/>
              <a:gd name="connsiteY1" fmla="*/ 2419350 h 2850988"/>
              <a:gd name="connsiteX2" fmla="*/ 209550 w 415829"/>
              <a:gd name="connsiteY2" fmla="*/ 2838450 h 285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829" h="2850988">
                <a:moveTo>
                  <a:pt x="0" y="0"/>
                </a:moveTo>
                <a:cubicBezTo>
                  <a:pt x="187325" y="973137"/>
                  <a:pt x="374650" y="1946275"/>
                  <a:pt x="409575" y="2419350"/>
                </a:cubicBezTo>
                <a:cubicBezTo>
                  <a:pt x="444500" y="2892425"/>
                  <a:pt x="327025" y="2865437"/>
                  <a:pt x="209550" y="283845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7" name="Freeform 463876"/>
          <p:cNvSpPr/>
          <p:nvPr/>
        </p:nvSpPr>
        <p:spPr bwMode="auto">
          <a:xfrm>
            <a:off x="6109179" y="2171700"/>
            <a:ext cx="434496" cy="2898845"/>
          </a:xfrm>
          <a:custGeom>
            <a:avLst/>
            <a:gdLst>
              <a:gd name="connsiteX0" fmla="*/ 224946 w 434496"/>
              <a:gd name="connsiteY0" fmla="*/ 0 h 2898845"/>
              <a:gd name="connsiteX1" fmla="*/ 5871 w 434496"/>
              <a:gd name="connsiteY1" fmla="*/ 2533650 h 2898845"/>
              <a:gd name="connsiteX2" fmla="*/ 434496 w 434496"/>
              <a:gd name="connsiteY2" fmla="*/ 2828925 h 2898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496" h="2898845">
                <a:moveTo>
                  <a:pt x="224946" y="0"/>
                </a:moveTo>
                <a:cubicBezTo>
                  <a:pt x="97946" y="1031081"/>
                  <a:pt x="-29054" y="2062163"/>
                  <a:pt x="5871" y="2533650"/>
                </a:cubicBezTo>
                <a:cubicBezTo>
                  <a:pt x="40796" y="3005137"/>
                  <a:pt x="237646" y="2917031"/>
                  <a:pt x="434496" y="28289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8" name="Freeform 463877"/>
          <p:cNvSpPr/>
          <p:nvPr/>
        </p:nvSpPr>
        <p:spPr bwMode="auto">
          <a:xfrm>
            <a:off x="7020026" y="2171700"/>
            <a:ext cx="590449" cy="2857500"/>
          </a:xfrm>
          <a:custGeom>
            <a:avLst/>
            <a:gdLst>
              <a:gd name="connsiteX0" fmla="*/ 285649 w 590449"/>
              <a:gd name="connsiteY0" fmla="*/ 0 h 2857500"/>
              <a:gd name="connsiteX1" fmla="*/ 9424 w 590449"/>
              <a:gd name="connsiteY1" fmla="*/ 1638300 h 2857500"/>
              <a:gd name="connsiteX2" fmla="*/ 590449 w 590449"/>
              <a:gd name="connsiteY2" fmla="*/ 2857500 h 285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449" h="2857500">
                <a:moveTo>
                  <a:pt x="285649" y="0"/>
                </a:moveTo>
                <a:cubicBezTo>
                  <a:pt x="122136" y="581025"/>
                  <a:pt x="-41376" y="1162050"/>
                  <a:pt x="9424" y="1638300"/>
                </a:cubicBezTo>
                <a:cubicBezTo>
                  <a:pt x="60224" y="2114550"/>
                  <a:pt x="325336" y="2486025"/>
                  <a:pt x="590449" y="285750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9" name="Freeform 463878"/>
          <p:cNvSpPr/>
          <p:nvPr/>
        </p:nvSpPr>
        <p:spPr bwMode="auto">
          <a:xfrm>
            <a:off x="5990808" y="2524125"/>
            <a:ext cx="333792" cy="3123988"/>
          </a:xfrm>
          <a:custGeom>
            <a:avLst/>
            <a:gdLst>
              <a:gd name="connsiteX0" fmla="*/ 114717 w 333792"/>
              <a:gd name="connsiteY0" fmla="*/ 0 h 3123988"/>
              <a:gd name="connsiteX1" fmla="*/ 9942 w 333792"/>
              <a:gd name="connsiteY1" fmla="*/ 2676525 h 3123988"/>
              <a:gd name="connsiteX2" fmla="*/ 333792 w 333792"/>
              <a:gd name="connsiteY2" fmla="*/ 3095625 h 312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792" h="3123988">
                <a:moveTo>
                  <a:pt x="114717" y="0"/>
                </a:moveTo>
                <a:cubicBezTo>
                  <a:pt x="44073" y="1080294"/>
                  <a:pt x="-26570" y="2160588"/>
                  <a:pt x="9942" y="2676525"/>
                </a:cubicBezTo>
                <a:cubicBezTo>
                  <a:pt x="46454" y="3192462"/>
                  <a:pt x="190123" y="3144043"/>
                  <a:pt x="333792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0" name="Freeform 463879"/>
          <p:cNvSpPr/>
          <p:nvPr/>
        </p:nvSpPr>
        <p:spPr bwMode="auto">
          <a:xfrm>
            <a:off x="6591300" y="2524125"/>
            <a:ext cx="342900" cy="3095625"/>
          </a:xfrm>
          <a:custGeom>
            <a:avLst/>
            <a:gdLst>
              <a:gd name="connsiteX0" fmla="*/ 0 w 342900"/>
              <a:gd name="connsiteY0" fmla="*/ 0 h 3095625"/>
              <a:gd name="connsiteX1" fmla="*/ 123825 w 342900"/>
              <a:gd name="connsiteY1" fmla="*/ 2371725 h 3095625"/>
              <a:gd name="connsiteX2" fmla="*/ 342900 w 342900"/>
              <a:gd name="connsiteY2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" h="3095625">
                <a:moveTo>
                  <a:pt x="0" y="0"/>
                </a:moveTo>
                <a:cubicBezTo>
                  <a:pt x="33337" y="927894"/>
                  <a:pt x="66675" y="1855788"/>
                  <a:pt x="123825" y="2371725"/>
                </a:cubicBezTo>
                <a:cubicBezTo>
                  <a:pt x="180975" y="2887662"/>
                  <a:pt x="261937" y="2991643"/>
                  <a:pt x="34290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1" name="Freeform 463880"/>
          <p:cNvSpPr/>
          <p:nvPr/>
        </p:nvSpPr>
        <p:spPr bwMode="auto">
          <a:xfrm>
            <a:off x="7543800" y="2514600"/>
            <a:ext cx="1063753" cy="3114675"/>
          </a:xfrm>
          <a:custGeom>
            <a:avLst/>
            <a:gdLst>
              <a:gd name="connsiteX0" fmla="*/ 0 w 1063753"/>
              <a:gd name="connsiteY0" fmla="*/ 0 h 3114675"/>
              <a:gd name="connsiteX1" fmla="*/ 1028700 w 1063753"/>
              <a:gd name="connsiteY1" fmla="*/ 2228850 h 3114675"/>
              <a:gd name="connsiteX2" fmla="*/ 723900 w 1063753"/>
              <a:gd name="connsiteY2" fmla="*/ 3114675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3753" h="3114675">
                <a:moveTo>
                  <a:pt x="0" y="0"/>
                </a:moveTo>
                <a:cubicBezTo>
                  <a:pt x="454025" y="854869"/>
                  <a:pt x="908050" y="1709738"/>
                  <a:pt x="1028700" y="2228850"/>
                </a:cubicBezTo>
                <a:cubicBezTo>
                  <a:pt x="1149350" y="2747962"/>
                  <a:pt x="936625" y="2931318"/>
                  <a:pt x="723900" y="311467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28" grpId="0" animBg="1"/>
      <p:bldP spid="35" grpId="0" animBg="1"/>
      <p:bldP spid="56" grpId="0" animBg="1"/>
      <p:bldP spid="36" grpId="0" animBg="1"/>
      <p:bldP spid="37" grpId="0" animBg="1"/>
      <p:bldP spid="38" grpId="0" animBg="1"/>
      <p:bldP spid="62" grpId="0" animBg="1"/>
      <p:bldP spid="463873" grpId="0" animBg="1"/>
      <p:bldP spid="463877" grpId="0" animBg="1"/>
      <p:bldP spid="463878" grpId="0" animBg="1"/>
      <p:bldP spid="463879" grpId="0" animBg="1"/>
      <p:bldP spid="463880" grpId="0" animBg="1"/>
      <p:bldP spid="46388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2057" y="957943"/>
            <a:ext cx="2601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[12,67]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[19,70]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789714" y="1306286"/>
            <a:ext cx="2873829" cy="1621971"/>
          </a:xfrm>
          <a:custGeom>
            <a:avLst/>
            <a:gdLst>
              <a:gd name="connsiteX0" fmla="*/ 185057 w 2873829"/>
              <a:gd name="connsiteY0" fmla="*/ 1621971 h 1621971"/>
              <a:gd name="connsiteX1" fmla="*/ 348343 w 2873829"/>
              <a:gd name="connsiteY1" fmla="*/ 1143000 h 1621971"/>
              <a:gd name="connsiteX2" fmla="*/ 576943 w 2873829"/>
              <a:gd name="connsiteY2" fmla="*/ 783771 h 1621971"/>
              <a:gd name="connsiteX3" fmla="*/ 0 w 2873829"/>
              <a:gd name="connsiteY3" fmla="*/ 500743 h 1621971"/>
              <a:gd name="connsiteX4" fmla="*/ 97972 w 2873829"/>
              <a:gd name="connsiteY4" fmla="*/ 370114 h 1621971"/>
              <a:gd name="connsiteX5" fmla="*/ 1045029 w 2873829"/>
              <a:gd name="connsiteY5" fmla="*/ 0 h 1621971"/>
              <a:gd name="connsiteX6" fmla="*/ 2100943 w 2873829"/>
              <a:gd name="connsiteY6" fmla="*/ 348343 h 1621971"/>
              <a:gd name="connsiteX7" fmla="*/ 2656115 w 2873829"/>
              <a:gd name="connsiteY7" fmla="*/ 762000 h 1621971"/>
              <a:gd name="connsiteX8" fmla="*/ 2743200 w 2873829"/>
              <a:gd name="connsiteY8" fmla="*/ 849085 h 1621971"/>
              <a:gd name="connsiteX9" fmla="*/ 2754086 w 2873829"/>
              <a:gd name="connsiteY9" fmla="*/ 881743 h 1621971"/>
              <a:gd name="connsiteX10" fmla="*/ 2797629 w 2873829"/>
              <a:gd name="connsiteY10" fmla="*/ 936171 h 1621971"/>
              <a:gd name="connsiteX11" fmla="*/ 2808515 w 2873829"/>
              <a:gd name="connsiteY11" fmla="*/ 968828 h 1621971"/>
              <a:gd name="connsiteX12" fmla="*/ 2873829 w 2873829"/>
              <a:gd name="connsiteY12" fmla="*/ 1175657 h 1621971"/>
              <a:gd name="connsiteX13" fmla="*/ 2623457 w 2873829"/>
              <a:gd name="connsiteY13" fmla="*/ 1534885 h 162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73829" h="1621971">
                <a:moveTo>
                  <a:pt x="185057" y="1621971"/>
                </a:moveTo>
                <a:lnTo>
                  <a:pt x="348343" y="1143000"/>
                </a:lnTo>
                <a:lnTo>
                  <a:pt x="576943" y="783771"/>
                </a:lnTo>
                <a:lnTo>
                  <a:pt x="0" y="500743"/>
                </a:lnTo>
                <a:lnTo>
                  <a:pt x="97972" y="370114"/>
                </a:lnTo>
                <a:lnTo>
                  <a:pt x="1045029" y="0"/>
                </a:lnTo>
                <a:lnTo>
                  <a:pt x="2100943" y="348343"/>
                </a:lnTo>
                <a:lnTo>
                  <a:pt x="2656115" y="762000"/>
                </a:lnTo>
                <a:cubicBezTo>
                  <a:pt x="2685143" y="791028"/>
                  <a:pt x="2717204" y="817312"/>
                  <a:pt x="2743200" y="849085"/>
                </a:cubicBezTo>
                <a:cubicBezTo>
                  <a:pt x="2750466" y="857966"/>
                  <a:pt x="2748954" y="871480"/>
                  <a:pt x="2754086" y="881743"/>
                </a:cubicBezTo>
                <a:cubicBezTo>
                  <a:pt x="2767819" y="909209"/>
                  <a:pt x="2777378" y="915920"/>
                  <a:pt x="2797629" y="936171"/>
                </a:cubicBezTo>
                <a:lnTo>
                  <a:pt x="2808515" y="968828"/>
                </a:lnTo>
                <a:lnTo>
                  <a:pt x="2873829" y="1175657"/>
                </a:lnTo>
                <a:lnTo>
                  <a:pt x="2623457" y="1534885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4560" y="345229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4518" y="419883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98884" y="42206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57056" y="48053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55026" y="539321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52988" y="599061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162269" y="480844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62265" y="539628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427828" y="599235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442857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858000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19659" y="1758046"/>
            <a:ext cx="1005680" cy="1377043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130146" y="2612577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855026" y="2623468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70716" y="265612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699923" y="555958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427769" y="6158306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046755" y="615830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615847" y="618007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387237" y="5559564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80923" y="4805378"/>
            <a:ext cx="1306314" cy="2498936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448154" y="3886200"/>
            <a:ext cx="265360" cy="522514"/>
          </a:xfrm>
          <a:custGeom>
            <a:avLst/>
            <a:gdLst>
              <a:gd name="connsiteX0" fmla="*/ 265360 w 265360"/>
              <a:gd name="connsiteY0" fmla="*/ 0 h 522514"/>
              <a:gd name="connsiteX1" fmla="*/ 254475 w 265360"/>
              <a:gd name="connsiteY1" fmla="*/ 250371 h 522514"/>
              <a:gd name="connsiteX2" fmla="*/ 254475 w 265360"/>
              <a:gd name="connsiteY2" fmla="*/ 250371 h 522514"/>
              <a:gd name="connsiteX3" fmla="*/ 25875 w 265360"/>
              <a:gd name="connsiteY3" fmla="*/ 391886 h 522514"/>
              <a:gd name="connsiteX4" fmla="*/ 14989 w 265360"/>
              <a:gd name="connsiteY4" fmla="*/ 522514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360" h="522514">
                <a:moveTo>
                  <a:pt x="265360" y="0"/>
                </a:moveTo>
                <a:lnTo>
                  <a:pt x="254475" y="250371"/>
                </a:lnTo>
                <a:lnTo>
                  <a:pt x="254475" y="250371"/>
                </a:lnTo>
                <a:cubicBezTo>
                  <a:pt x="216375" y="273957"/>
                  <a:pt x="65789" y="346529"/>
                  <a:pt x="25875" y="391886"/>
                </a:cubicBezTo>
                <a:cubicBezTo>
                  <a:pt x="-14039" y="437243"/>
                  <a:pt x="475" y="479878"/>
                  <a:pt x="14989" y="5225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4748023" y="3897086"/>
            <a:ext cx="1661424" cy="598714"/>
          </a:xfrm>
          <a:custGeom>
            <a:avLst/>
            <a:gdLst>
              <a:gd name="connsiteX0" fmla="*/ 52577 w 1661424"/>
              <a:gd name="connsiteY0" fmla="*/ 0 h 598714"/>
              <a:gd name="connsiteX1" fmla="*/ 172320 w 1661424"/>
              <a:gd name="connsiteY1" fmla="*/ 206828 h 598714"/>
              <a:gd name="connsiteX2" fmla="*/ 1478606 w 1661424"/>
              <a:gd name="connsiteY2" fmla="*/ 250371 h 598714"/>
              <a:gd name="connsiteX3" fmla="*/ 1620120 w 1661424"/>
              <a:gd name="connsiteY3" fmla="*/ 598714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424" h="598714">
                <a:moveTo>
                  <a:pt x="52577" y="0"/>
                </a:moveTo>
                <a:cubicBezTo>
                  <a:pt x="-6387" y="82550"/>
                  <a:pt x="-65351" y="165100"/>
                  <a:pt x="172320" y="206828"/>
                </a:cubicBezTo>
                <a:cubicBezTo>
                  <a:pt x="409991" y="248556"/>
                  <a:pt x="1237306" y="185057"/>
                  <a:pt x="1478606" y="250371"/>
                </a:cubicBezTo>
                <a:cubicBezTo>
                  <a:pt x="1719906" y="315685"/>
                  <a:pt x="1670013" y="457199"/>
                  <a:pt x="1620120" y="5987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4464628" y="4659086"/>
            <a:ext cx="1004089" cy="391885"/>
          </a:xfrm>
          <a:custGeom>
            <a:avLst/>
            <a:gdLst>
              <a:gd name="connsiteX0" fmla="*/ 9401 w 1004089"/>
              <a:gd name="connsiteY0" fmla="*/ 0 h 391885"/>
              <a:gd name="connsiteX1" fmla="*/ 129143 w 1004089"/>
              <a:gd name="connsiteY1" fmla="*/ 185057 h 391885"/>
              <a:gd name="connsiteX2" fmla="*/ 912915 w 1004089"/>
              <a:gd name="connsiteY2" fmla="*/ 250371 h 391885"/>
              <a:gd name="connsiteX3" fmla="*/ 956458 w 1004089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089" h="391885">
                <a:moveTo>
                  <a:pt x="9401" y="0"/>
                </a:moveTo>
                <a:cubicBezTo>
                  <a:pt x="-6021" y="71664"/>
                  <a:pt x="-21443" y="143329"/>
                  <a:pt x="129143" y="185057"/>
                </a:cubicBezTo>
                <a:cubicBezTo>
                  <a:pt x="279729" y="226786"/>
                  <a:pt x="775029" y="215900"/>
                  <a:pt x="912915" y="250371"/>
                </a:cubicBezTo>
                <a:cubicBezTo>
                  <a:pt x="1050801" y="284842"/>
                  <a:pt x="1003629" y="338363"/>
                  <a:pt x="956458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5475514" y="5225143"/>
            <a:ext cx="395254" cy="413657"/>
          </a:xfrm>
          <a:custGeom>
            <a:avLst/>
            <a:gdLst>
              <a:gd name="connsiteX0" fmla="*/ 0 w 395254"/>
              <a:gd name="connsiteY0" fmla="*/ 0 h 413657"/>
              <a:gd name="connsiteX1" fmla="*/ 108857 w 395254"/>
              <a:gd name="connsiteY1" fmla="*/ 272143 h 413657"/>
              <a:gd name="connsiteX2" fmla="*/ 370115 w 395254"/>
              <a:gd name="connsiteY2" fmla="*/ 304800 h 413657"/>
              <a:gd name="connsiteX3" fmla="*/ 370115 w 395254"/>
              <a:gd name="connsiteY3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254" h="413657">
                <a:moveTo>
                  <a:pt x="0" y="0"/>
                </a:moveTo>
                <a:cubicBezTo>
                  <a:pt x="23585" y="110671"/>
                  <a:pt x="47171" y="221343"/>
                  <a:pt x="108857" y="272143"/>
                </a:cubicBezTo>
                <a:cubicBezTo>
                  <a:pt x="170543" y="322943"/>
                  <a:pt x="326572" y="281214"/>
                  <a:pt x="370115" y="304800"/>
                </a:cubicBezTo>
                <a:cubicBezTo>
                  <a:pt x="413658" y="328386"/>
                  <a:pt x="391886" y="371021"/>
                  <a:pt x="370115" y="413657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5431971" y="5279571"/>
            <a:ext cx="43543" cy="348343"/>
          </a:xfrm>
          <a:custGeom>
            <a:avLst/>
            <a:gdLst>
              <a:gd name="connsiteX0" fmla="*/ 0 w 43543"/>
              <a:gd name="connsiteY0" fmla="*/ 0 h 348343"/>
              <a:gd name="connsiteX1" fmla="*/ 43543 w 43543"/>
              <a:gd name="connsiteY1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543" h="348343">
                <a:moveTo>
                  <a:pt x="0" y="0"/>
                </a:moveTo>
                <a:lnTo>
                  <a:pt x="43543" y="348343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5540829" y="5845629"/>
            <a:ext cx="97971" cy="391885"/>
          </a:xfrm>
          <a:custGeom>
            <a:avLst/>
            <a:gdLst>
              <a:gd name="connsiteX0" fmla="*/ 0 w 97971"/>
              <a:gd name="connsiteY0" fmla="*/ 0 h 391885"/>
              <a:gd name="connsiteX1" fmla="*/ 97971 w 97971"/>
              <a:gd name="connsiteY1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971" h="391885">
                <a:moveTo>
                  <a:pt x="0" y="0"/>
                </a:moveTo>
                <a:lnTo>
                  <a:pt x="97971" y="391885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6281057" y="4669971"/>
            <a:ext cx="87086" cy="391886"/>
          </a:xfrm>
          <a:custGeom>
            <a:avLst/>
            <a:gdLst>
              <a:gd name="connsiteX0" fmla="*/ 0 w 87086"/>
              <a:gd name="connsiteY0" fmla="*/ 0 h 391886"/>
              <a:gd name="connsiteX1" fmla="*/ 87086 w 87086"/>
              <a:gd name="connsiteY1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6" h="391886">
                <a:moveTo>
                  <a:pt x="0" y="0"/>
                </a:moveTo>
                <a:lnTo>
                  <a:pt x="87086" y="391886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6379029" y="4659086"/>
            <a:ext cx="1285532" cy="391885"/>
          </a:xfrm>
          <a:custGeom>
            <a:avLst/>
            <a:gdLst>
              <a:gd name="connsiteX0" fmla="*/ 0 w 1285532"/>
              <a:gd name="connsiteY0" fmla="*/ 0 h 391885"/>
              <a:gd name="connsiteX1" fmla="*/ 359228 w 1285532"/>
              <a:gd name="connsiteY1" fmla="*/ 261257 h 391885"/>
              <a:gd name="connsiteX2" fmla="*/ 1197428 w 1285532"/>
              <a:gd name="connsiteY2" fmla="*/ 283028 h 391885"/>
              <a:gd name="connsiteX3" fmla="*/ 1219200 w 1285532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532" h="391885">
                <a:moveTo>
                  <a:pt x="0" y="0"/>
                </a:moveTo>
                <a:cubicBezTo>
                  <a:pt x="79828" y="107043"/>
                  <a:pt x="159657" y="214086"/>
                  <a:pt x="359228" y="261257"/>
                </a:cubicBezTo>
                <a:cubicBezTo>
                  <a:pt x="558799" y="308428"/>
                  <a:pt x="1054099" y="261257"/>
                  <a:pt x="1197428" y="283028"/>
                </a:cubicBezTo>
                <a:cubicBezTo>
                  <a:pt x="1340757" y="304799"/>
                  <a:pt x="1279978" y="348342"/>
                  <a:pt x="1219200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7565571" y="5257800"/>
            <a:ext cx="76200" cy="370114"/>
          </a:xfrm>
          <a:custGeom>
            <a:avLst/>
            <a:gdLst>
              <a:gd name="connsiteX0" fmla="*/ 76200 w 76200"/>
              <a:gd name="connsiteY0" fmla="*/ 0 h 370114"/>
              <a:gd name="connsiteX1" fmla="*/ 0 w 76200"/>
              <a:gd name="connsiteY1" fmla="*/ 370114 h 3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370114">
                <a:moveTo>
                  <a:pt x="76200" y="0"/>
                </a:moveTo>
                <a:lnTo>
                  <a:pt x="0" y="3701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7717971" y="5268686"/>
            <a:ext cx="152400" cy="402771"/>
          </a:xfrm>
          <a:custGeom>
            <a:avLst/>
            <a:gdLst>
              <a:gd name="connsiteX0" fmla="*/ 0 w 152400"/>
              <a:gd name="connsiteY0" fmla="*/ 0 h 402771"/>
              <a:gd name="connsiteX1" fmla="*/ 87086 w 152400"/>
              <a:gd name="connsiteY1" fmla="*/ 304800 h 402771"/>
              <a:gd name="connsiteX2" fmla="*/ 152400 w 152400"/>
              <a:gd name="connsiteY2" fmla="*/ 402771 h 40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402771">
                <a:moveTo>
                  <a:pt x="0" y="0"/>
                </a:moveTo>
                <a:cubicBezTo>
                  <a:pt x="30843" y="118835"/>
                  <a:pt x="61686" y="237671"/>
                  <a:pt x="87086" y="304800"/>
                </a:cubicBezTo>
                <a:cubicBezTo>
                  <a:pt x="112486" y="371929"/>
                  <a:pt x="132443" y="387350"/>
                  <a:pt x="152400" y="402771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7783286" y="5845629"/>
            <a:ext cx="87085" cy="446314"/>
          </a:xfrm>
          <a:custGeom>
            <a:avLst/>
            <a:gdLst>
              <a:gd name="connsiteX0" fmla="*/ 87085 w 87085"/>
              <a:gd name="connsiteY0" fmla="*/ 0 h 446314"/>
              <a:gd name="connsiteX1" fmla="*/ 0 w 87085"/>
              <a:gd name="connsiteY1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5" h="446314">
                <a:moveTo>
                  <a:pt x="87085" y="0"/>
                </a:moveTo>
                <a:lnTo>
                  <a:pt x="0" y="4463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6281057" y="5050971"/>
            <a:ext cx="7674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699923" y="5638800"/>
            <a:ext cx="381000" cy="206829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7427828" y="5671457"/>
            <a:ext cx="2901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361216" y="2928257"/>
            <a:ext cx="462641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 bwMode="auto">
          <a:xfrm>
            <a:off x="6564086" y="3135089"/>
            <a:ext cx="566060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5928520" y="3135089"/>
            <a:ext cx="480928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5870768" y="2928257"/>
            <a:ext cx="497375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6934200" y="2928257"/>
            <a:ext cx="493628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8" grpId="0" animBg="1"/>
      <p:bldP spid="1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549400"/>
            <a:ext cx="81121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d-1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points,</a:t>
            </a:r>
          </a:p>
          <a:p>
            <a:pPr>
              <a:lnSpc>
                <a:spcPct val="90000"/>
              </a:lnSpc>
            </a:pPr>
            <a:r>
              <a:rPr lang="en-US"/>
              <a:t>			uses fractional cascading in the </a:t>
            </a:r>
            <a:br>
              <a:rPr lang="en-US"/>
            </a:br>
            <a:r>
              <a:rPr lang="en-US"/>
              <a:t>			last dimension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19100" y="4419600"/>
            <a:ext cx="8267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Best data structure to date:</a:t>
            </a:r>
          </a:p>
          <a:p>
            <a:pPr>
              <a:lnSpc>
                <a:spcPct val="90000"/>
              </a:lnSpc>
            </a:pPr>
            <a:r>
              <a:rPr lang="en-US" b="1"/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  <a:endParaRPr lang="en-US" sz="3600">
              <a:solidFill>
                <a:srgbClr val="008A87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/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/ log log</a:t>
            </a:r>
            <a:r>
              <a:rPr lang="en-US" i="1">
                <a:solidFill>
                  <a:srgbClr val="008A87"/>
                </a:solidFill>
              </a:rPr>
              <a:t> 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533400" y="4343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36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057400"/>
            <a:ext cx="7702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401638" y="3170238"/>
            <a:ext cx="74326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Preprocess points into a data structure</a:t>
            </a:r>
            <a:br>
              <a:rPr lang="en-US"/>
            </a:br>
            <a:r>
              <a:rPr lang="en-US"/>
              <a:t>	  to support fast queries</a:t>
            </a:r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Primary goal:</a:t>
            </a:r>
            <a:r>
              <a:rPr lang="en-US" b="1" i="1">
                <a:solidFill>
                  <a:schemeClr val="accent2"/>
                </a:solidFill>
              </a:rPr>
              <a:t> Static data structure</a:t>
            </a:r>
            <a:endParaRPr lang="en-US" b="1" i="1"/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In 1D, we will also obtain a</a:t>
            </a:r>
            <a:br>
              <a:rPr lang="en-US"/>
            </a:br>
            <a:r>
              <a:rPr lang="en-US"/>
              <a:t>  dynamic data structure</a:t>
            </a:r>
            <a:br>
              <a:rPr lang="en-US"/>
            </a:br>
            <a:r>
              <a:rPr lang="en-US"/>
              <a:t>  supporting insert and delete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67200"/>
            <a:ext cx="2057400" cy="1905000"/>
            <a:chOff x="4176" y="2688"/>
            <a:chExt cx="1296" cy="1200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350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368" y="369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430213" y="2590800"/>
            <a:ext cx="837723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First solution: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Sort the points and store them in an array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Solve query by binary search on endpoints.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Obtain a static structure that can list</a:t>
            </a:r>
            <a:br>
              <a:rPr lang="en-US"/>
            </a:br>
            <a:r>
              <a:rPr lang="en-US"/>
              <a:t> 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6470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2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3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4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5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6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7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6478" name="Text Box 14"/>
          <p:cNvSpPr txBox="1">
            <a:spLocks noChangeArrowheads="1"/>
          </p:cNvSpPr>
          <p:nvPr/>
        </p:nvSpPr>
        <p:spPr bwMode="auto">
          <a:xfrm>
            <a:off x="411163" y="5181600"/>
            <a:ext cx="76469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Obtain a dynamic structure that can list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  <p:bldP spid="4464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430213" y="2514600"/>
            <a:ext cx="80438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New solution that extends to higher dimensions: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Balanced binary search tree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New organization principle:</a:t>
            </a:r>
            <a:br>
              <a:rPr lang="en-US"/>
            </a:br>
            <a:r>
              <a:rPr lang="en-US"/>
              <a:t>  Store points in the </a:t>
            </a:r>
            <a:r>
              <a:rPr lang="en-US" i="1"/>
              <a:t>leaves</a:t>
            </a:r>
            <a:r>
              <a:rPr lang="en-US"/>
              <a:t> of the tree.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Internal nodes store copies of the leaves</a:t>
            </a:r>
            <a:br>
              <a:rPr lang="en-US"/>
            </a:br>
            <a:r>
              <a:rPr lang="en-US"/>
              <a:t>  to satisfy binary search property:</a:t>
            </a:r>
          </a:p>
          <a:p>
            <a:pPr lvl="3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Node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 stores in </a:t>
            </a:r>
            <a:r>
              <a:rPr lang="en-US" i="1">
                <a:solidFill>
                  <a:srgbClr val="008A87"/>
                </a:solidFill>
              </a:rPr>
              <a:t>key</a:t>
            </a:r>
            <a:r>
              <a:rPr lang="en-US">
                <a:solidFill>
                  <a:srgbClr val="008A87"/>
                </a:solidFill>
              </a:rPr>
              <a:t>[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>
                <a:solidFill>
                  <a:srgbClr val="008A87"/>
                </a:solidFill>
              </a:rPr>
              <a:t>]</a:t>
            </a:r>
            <a:r>
              <a:rPr lang="en-US"/>
              <a:t> the maximum</a:t>
            </a:r>
            <a:br>
              <a:rPr lang="en-US"/>
            </a:br>
            <a:r>
              <a:rPr lang="en-US"/>
              <a:t>  key of any leaf in the left subtree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 i="1"/>
              <a:t>.</a:t>
            </a: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7494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5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6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7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8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9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0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1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8515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8520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8521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8522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8523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8524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8525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8526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8527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8528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8529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0" name="AutoShape 18"/>
          <p:cNvCxnSpPr>
            <a:cxnSpLocks noChangeShapeType="1"/>
            <a:stCxn id="448529" idx="3"/>
            <a:endCxn id="44851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1" name="AutoShape 19"/>
          <p:cNvCxnSpPr>
            <a:cxnSpLocks noChangeShapeType="1"/>
            <a:stCxn id="448529" idx="5"/>
            <a:endCxn id="448518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2" name="AutoShape 20"/>
          <p:cNvCxnSpPr>
            <a:cxnSpLocks noChangeShapeType="1"/>
            <a:stCxn id="448515" idx="3"/>
            <a:endCxn id="448519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3" name="AutoShape 21"/>
          <p:cNvCxnSpPr>
            <a:cxnSpLocks noChangeShapeType="1"/>
            <a:stCxn id="448515" idx="5"/>
            <a:endCxn id="448520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5" name="AutoShape 23"/>
          <p:cNvCxnSpPr>
            <a:cxnSpLocks noChangeShapeType="1"/>
            <a:stCxn id="448522" idx="0"/>
            <a:endCxn id="44853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6" name="AutoShape 24"/>
          <p:cNvCxnSpPr>
            <a:cxnSpLocks noChangeShapeType="1"/>
            <a:stCxn id="448523" idx="0"/>
            <a:endCxn id="44853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7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8" name="AutoShape 26"/>
          <p:cNvCxnSpPr>
            <a:cxnSpLocks noChangeShapeType="1"/>
            <a:stCxn id="448524" idx="0"/>
            <a:endCxn id="448537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9" name="AutoShape 27"/>
          <p:cNvCxnSpPr>
            <a:cxnSpLocks noChangeShapeType="1"/>
            <a:stCxn id="448525" idx="0"/>
            <a:endCxn id="448537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0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1" name="AutoShape 29"/>
          <p:cNvCxnSpPr>
            <a:cxnSpLocks noChangeShapeType="1"/>
            <a:stCxn id="448527" idx="0"/>
            <a:endCxn id="448540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2" name="AutoShape 30"/>
          <p:cNvCxnSpPr>
            <a:cxnSpLocks noChangeShapeType="1"/>
            <a:stCxn id="448528" idx="0"/>
            <a:endCxn id="448540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3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4" name="AutoShape 32"/>
          <p:cNvCxnSpPr>
            <a:cxnSpLocks noChangeShapeType="1"/>
            <a:stCxn id="448516" idx="0"/>
            <a:endCxn id="448543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5" name="AutoShape 33"/>
          <p:cNvCxnSpPr>
            <a:cxnSpLocks noChangeShapeType="1"/>
            <a:stCxn id="448529" idx="0"/>
            <a:endCxn id="448543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6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7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8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9" name="AutoShape 37"/>
          <p:cNvCxnSpPr>
            <a:cxnSpLocks noChangeShapeType="1"/>
            <a:stCxn id="448515" idx="0"/>
            <a:endCxn id="448546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0" name="AutoShape 38"/>
          <p:cNvCxnSpPr>
            <a:cxnSpLocks noChangeShapeType="1"/>
            <a:stCxn id="448521" idx="0"/>
            <a:endCxn id="448546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1" name="AutoShape 39"/>
          <p:cNvCxnSpPr>
            <a:cxnSpLocks noChangeShapeType="1"/>
            <a:stCxn id="448534" idx="0"/>
            <a:endCxn id="448547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2" name="AutoShape 40"/>
          <p:cNvCxnSpPr>
            <a:cxnSpLocks noChangeShapeType="1"/>
            <a:stCxn id="448537" idx="0"/>
            <a:endCxn id="448547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3" name="AutoShape 41"/>
          <p:cNvCxnSpPr>
            <a:cxnSpLocks noChangeShapeType="1"/>
            <a:stCxn id="448526" idx="0"/>
            <a:endCxn id="448548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4" name="AutoShape 42"/>
          <p:cNvCxnSpPr>
            <a:cxnSpLocks noChangeShapeType="1"/>
            <a:stCxn id="448540" idx="0"/>
            <a:endCxn id="448548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56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57" name="AutoShape 45"/>
          <p:cNvCxnSpPr>
            <a:cxnSpLocks noChangeShapeType="1"/>
            <a:stCxn id="448543" idx="7"/>
            <a:endCxn id="448556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8" name="AutoShape 46"/>
          <p:cNvCxnSpPr>
            <a:cxnSpLocks noChangeShapeType="1"/>
            <a:stCxn id="448546" idx="1"/>
            <a:endCxn id="448556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9" name="AutoShape 47"/>
          <p:cNvCxnSpPr>
            <a:cxnSpLocks noChangeShapeType="1"/>
            <a:stCxn id="448547" idx="7"/>
            <a:endCxn id="448555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0" name="AutoShape 48"/>
          <p:cNvCxnSpPr>
            <a:cxnSpLocks noChangeShapeType="1"/>
            <a:stCxn id="448555" idx="5"/>
            <a:endCxn id="448548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1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62" name="AutoShape 50"/>
          <p:cNvCxnSpPr>
            <a:cxnSpLocks noChangeShapeType="1"/>
            <a:stCxn id="448556" idx="7"/>
            <a:endCxn id="448561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3" name="AutoShape 51"/>
          <p:cNvCxnSpPr>
            <a:cxnSpLocks noChangeShapeType="1"/>
            <a:stCxn id="448561" idx="5"/>
            <a:endCxn id="448555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4" name="Rectangle 52"/>
          <p:cNvSpPr>
            <a:spLocks noChangeArrowheads="1"/>
          </p:cNvSpPr>
          <p:nvPr/>
        </p:nvSpPr>
        <p:spPr bwMode="auto">
          <a:xfrm>
            <a:off x="15240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9539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9552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9553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4" name="AutoShape 18"/>
          <p:cNvCxnSpPr>
            <a:cxnSpLocks noChangeShapeType="1"/>
            <a:stCxn id="449553" idx="3"/>
            <a:endCxn id="449541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5" name="AutoShape 19"/>
          <p:cNvCxnSpPr>
            <a:cxnSpLocks noChangeShapeType="1"/>
            <a:stCxn id="449553" idx="5"/>
            <a:endCxn id="44954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6" name="AutoShape 20"/>
          <p:cNvCxnSpPr>
            <a:cxnSpLocks noChangeShapeType="1"/>
            <a:stCxn id="449539" idx="3"/>
            <a:endCxn id="44954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7" name="AutoShape 21"/>
          <p:cNvCxnSpPr>
            <a:cxnSpLocks noChangeShapeType="1"/>
            <a:stCxn id="449539" idx="5"/>
            <a:endCxn id="44954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58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9" name="AutoShape 23"/>
          <p:cNvCxnSpPr>
            <a:cxnSpLocks noChangeShapeType="1"/>
            <a:stCxn id="449546" idx="0"/>
            <a:endCxn id="449558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0" name="AutoShape 24"/>
          <p:cNvCxnSpPr>
            <a:cxnSpLocks noChangeShapeType="1"/>
            <a:stCxn id="449547" idx="0"/>
            <a:endCxn id="449558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1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2" name="AutoShape 26"/>
          <p:cNvCxnSpPr>
            <a:cxnSpLocks noChangeShapeType="1"/>
            <a:stCxn id="449548" idx="0"/>
            <a:endCxn id="44956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3" name="AutoShape 27"/>
          <p:cNvCxnSpPr>
            <a:cxnSpLocks noChangeShapeType="1"/>
            <a:stCxn id="449549" idx="0"/>
            <a:endCxn id="44956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4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5" name="AutoShape 29"/>
          <p:cNvCxnSpPr>
            <a:cxnSpLocks noChangeShapeType="1"/>
            <a:stCxn id="449551" idx="0"/>
            <a:endCxn id="44956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6" name="AutoShape 30"/>
          <p:cNvCxnSpPr>
            <a:cxnSpLocks noChangeShapeType="1"/>
            <a:stCxn id="449552" idx="0"/>
            <a:endCxn id="44956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7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8" name="AutoShape 32"/>
          <p:cNvCxnSpPr>
            <a:cxnSpLocks noChangeShapeType="1"/>
            <a:stCxn id="449540" idx="0"/>
            <a:endCxn id="44956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9" name="AutoShape 33"/>
          <p:cNvCxnSpPr>
            <a:cxnSpLocks noChangeShapeType="1"/>
            <a:stCxn id="449553" idx="0"/>
            <a:endCxn id="44956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0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1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2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73" name="AutoShape 37"/>
          <p:cNvCxnSpPr>
            <a:cxnSpLocks noChangeShapeType="1"/>
            <a:stCxn id="449539" idx="0"/>
            <a:endCxn id="44957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4" name="AutoShape 38"/>
          <p:cNvCxnSpPr>
            <a:cxnSpLocks noChangeShapeType="1"/>
            <a:stCxn id="449545" idx="0"/>
            <a:endCxn id="44957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5" name="AutoShape 39"/>
          <p:cNvCxnSpPr>
            <a:cxnSpLocks noChangeShapeType="1"/>
            <a:stCxn id="449558" idx="0"/>
            <a:endCxn id="44957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6" name="AutoShape 40"/>
          <p:cNvCxnSpPr>
            <a:cxnSpLocks noChangeShapeType="1"/>
            <a:stCxn id="449561" idx="0"/>
            <a:endCxn id="44957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7" name="AutoShape 41"/>
          <p:cNvCxnSpPr>
            <a:cxnSpLocks noChangeShapeType="1"/>
            <a:stCxn id="449550" idx="0"/>
            <a:endCxn id="44957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8" name="AutoShape 42"/>
          <p:cNvCxnSpPr>
            <a:cxnSpLocks noChangeShapeType="1"/>
            <a:stCxn id="449564" idx="0"/>
            <a:endCxn id="44957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9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80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1" name="AutoShape 45"/>
          <p:cNvCxnSpPr>
            <a:cxnSpLocks noChangeShapeType="1"/>
            <a:stCxn id="449567" idx="7"/>
            <a:endCxn id="44958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2" name="AutoShape 46"/>
          <p:cNvCxnSpPr>
            <a:cxnSpLocks noChangeShapeType="1"/>
            <a:stCxn id="449570" idx="1"/>
            <a:endCxn id="44958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3" name="AutoShape 47"/>
          <p:cNvCxnSpPr>
            <a:cxnSpLocks noChangeShapeType="1"/>
            <a:stCxn id="449571" idx="7"/>
            <a:endCxn id="44957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4" name="AutoShape 48"/>
          <p:cNvCxnSpPr>
            <a:cxnSpLocks noChangeShapeType="1"/>
            <a:stCxn id="449579" idx="5"/>
            <a:endCxn id="44957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85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6" name="AutoShape 50"/>
          <p:cNvCxnSpPr>
            <a:cxnSpLocks noChangeShapeType="1"/>
            <a:stCxn id="449580" idx="7"/>
            <a:endCxn id="44958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7" name="AutoShape 51"/>
          <p:cNvCxnSpPr>
            <a:cxnSpLocks noChangeShapeType="1"/>
            <a:stCxn id="449585" idx="5"/>
            <a:endCxn id="44957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49589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49590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49591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49592" name="AutoShape 56"/>
            <p:cNvCxnSpPr>
              <a:cxnSpLocks noChangeShapeType="1"/>
              <a:stCxn id="449589" idx="3"/>
              <a:endCxn id="449590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49593" name="AutoShape 57"/>
            <p:cNvCxnSpPr>
              <a:cxnSpLocks noChangeShapeType="1"/>
              <a:stCxn id="449589" idx="5"/>
              <a:endCxn id="449591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449594" name="Rectangle 58"/>
          <p:cNvSpPr>
            <a:spLocks noChangeArrowheads="1"/>
          </p:cNvSpPr>
          <p:nvPr/>
        </p:nvSpPr>
        <p:spPr bwMode="auto">
          <a:xfrm>
            <a:off x="6985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7950" y="1039346"/>
            <a:ext cx="2787650" cy="11079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Note: </a:t>
            </a:r>
            <a:r>
              <a:rPr lang="en-US" sz="2200" dirty="0" smtClean="0">
                <a:solidFill>
                  <a:srgbClr val="008380"/>
                </a:solidFill>
              </a:rPr>
              <a:t># internal nodes</a:t>
            </a:r>
            <a:br>
              <a:rPr lang="en-US" sz="2200" dirty="0" smtClean="0">
                <a:solidFill>
                  <a:srgbClr val="008380"/>
                </a:solidFill>
              </a:rPr>
            </a:br>
            <a:r>
              <a:rPr lang="en-US" sz="2200" dirty="0" smtClean="0">
                <a:solidFill>
                  <a:srgbClr val="008380"/>
                </a:solidFill>
              </a:rPr>
              <a:t>= #leaves – 1 = </a:t>
            </a:r>
            <a:r>
              <a:rPr lang="en-US" sz="2200" i="1" dirty="0" smtClean="0">
                <a:solidFill>
                  <a:srgbClr val="008380"/>
                </a:solidFill>
              </a:rPr>
              <a:t>n</a:t>
            </a:r>
            <a:r>
              <a:rPr lang="en-US" sz="2200" dirty="0">
                <a:solidFill>
                  <a:srgbClr val="008380"/>
                </a:solidFill>
              </a:rPr>
              <a:t> – 1 </a:t>
            </a:r>
            <a:r>
              <a:rPr lang="en-US" sz="2200" dirty="0" smtClean="0">
                <a:solidFill>
                  <a:srgbClr val="008380"/>
                </a:solidFill>
              </a:rPr>
              <a:t/>
            </a:r>
            <a:br>
              <a:rPr lang="en-US" sz="2200" dirty="0" smtClean="0">
                <a:solidFill>
                  <a:srgbClr val="008380"/>
                </a:solidFill>
              </a:rPr>
            </a:br>
            <a:r>
              <a:rPr lang="en-US" sz="2200" dirty="0" smtClean="0"/>
              <a:t>So, </a:t>
            </a:r>
            <a:r>
              <a:rPr lang="en-US" sz="2200" dirty="0" smtClean="0">
                <a:solidFill>
                  <a:srgbClr val="008380"/>
                </a:solidFill>
              </a:rPr>
              <a:t>O(</a:t>
            </a:r>
            <a:r>
              <a:rPr lang="en-US" sz="2200" i="1" dirty="0" smtClean="0">
                <a:solidFill>
                  <a:srgbClr val="008380"/>
                </a:solidFill>
              </a:rPr>
              <a:t>n</a:t>
            </a:r>
            <a:r>
              <a:rPr lang="en-US" sz="2200" dirty="0" smtClean="0">
                <a:solidFill>
                  <a:srgbClr val="008380"/>
                </a:solidFill>
              </a:rPr>
              <a:t>) </a:t>
            </a:r>
            <a:r>
              <a:rPr lang="en-US" sz="2200" dirty="0" smtClean="0"/>
              <a:t>complexity.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450563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4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6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50569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50570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50572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50573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50574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50575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6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query</a:t>
            </a:r>
          </a:p>
        </p:txBody>
      </p:sp>
      <p:sp>
        <p:nvSpPr>
          <p:cNvPr id="450578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50579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50580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50581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50582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50583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50584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85" name="AutoShape 25"/>
          <p:cNvCxnSpPr>
            <a:cxnSpLocks noChangeShapeType="1"/>
            <a:stCxn id="450584" idx="3"/>
            <a:endCxn id="450579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6" name="AutoShape 26"/>
          <p:cNvCxnSpPr>
            <a:cxnSpLocks noChangeShapeType="1"/>
            <a:stCxn id="450584" idx="5"/>
            <a:endCxn id="45060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7" name="AutoShape 27"/>
          <p:cNvCxnSpPr>
            <a:cxnSpLocks noChangeShapeType="1"/>
            <a:stCxn id="450601" idx="3"/>
            <a:endCxn id="45060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8" name="AutoShape 28"/>
          <p:cNvCxnSpPr>
            <a:cxnSpLocks noChangeShapeType="1"/>
            <a:stCxn id="450601" idx="5"/>
            <a:endCxn id="45060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9" name="AutoShape 29"/>
          <p:cNvCxnSpPr>
            <a:cxnSpLocks noChangeShapeType="1"/>
            <a:stCxn id="450606" idx="0"/>
            <a:endCxn id="450609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0" name="AutoShape 30"/>
          <p:cNvCxnSpPr>
            <a:cxnSpLocks noChangeShapeType="1"/>
            <a:stCxn id="450607" idx="0"/>
            <a:endCxn id="450609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1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2" name="AutoShape 32"/>
          <p:cNvCxnSpPr>
            <a:cxnSpLocks noChangeShapeType="1"/>
            <a:stCxn id="450608" idx="0"/>
            <a:endCxn id="45059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3" name="AutoShape 33"/>
          <p:cNvCxnSpPr>
            <a:cxnSpLocks noChangeShapeType="1"/>
            <a:stCxn id="450580" idx="0"/>
            <a:endCxn id="45059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4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5" name="AutoShape 35"/>
          <p:cNvCxnSpPr>
            <a:cxnSpLocks noChangeShapeType="1"/>
            <a:stCxn id="450582" idx="0"/>
            <a:endCxn id="45059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6" name="AutoShape 36"/>
          <p:cNvCxnSpPr>
            <a:cxnSpLocks noChangeShapeType="1"/>
            <a:stCxn id="450583" idx="0"/>
            <a:endCxn id="45059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7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8" name="AutoShape 38"/>
          <p:cNvCxnSpPr>
            <a:cxnSpLocks noChangeShapeType="1"/>
            <a:stCxn id="450578" idx="0"/>
            <a:endCxn id="45059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9" name="AutoShape 39"/>
          <p:cNvCxnSpPr>
            <a:cxnSpLocks noChangeShapeType="1"/>
            <a:stCxn id="450584" idx="0"/>
            <a:endCxn id="45059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450601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02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8</a:t>
              </a:r>
            </a:p>
          </p:txBody>
        </p:sp>
        <p:sp>
          <p:nvSpPr>
            <p:cNvPr id="450603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</a:p>
          </p:txBody>
        </p:sp>
        <p:sp>
          <p:nvSpPr>
            <p:cNvPr id="450604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</a:p>
          </p:txBody>
        </p:sp>
        <p:sp>
          <p:nvSpPr>
            <p:cNvPr id="450605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17</a:t>
              </a:r>
            </a:p>
          </p:txBody>
        </p:sp>
        <p:sp>
          <p:nvSpPr>
            <p:cNvPr id="450606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</a:p>
          </p:txBody>
        </p:sp>
        <p:sp>
          <p:nvSpPr>
            <p:cNvPr id="450607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35</a:t>
              </a:r>
            </a:p>
          </p:txBody>
        </p:sp>
        <p:sp>
          <p:nvSpPr>
            <p:cNvPr id="450608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41</a:t>
              </a:r>
            </a:p>
          </p:txBody>
        </p:sp>
        <p:sp>
          <p:nvSpPr>
            <p:cNvPr id="450609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10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450611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12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13" name="AutoShape 53"/>
          <p:cNvCxnSpPr>
            <a:cxnSpLocks noChangeShapeType="1"/>
            <a:stCxn id="450601" idx="0"/>
            <a:endCxn id="45061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4" name="AutoShape 54"/>
          <p:cNvCxnSpPr>
            <a:cxnSpLocks noChangeShapeType="1"/>
            <a:stCxn id="450605" idx="0"/>
            <a:endCxn id="45061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5" name="AutoShape 55"/>
          <p:cNvCxnSpPr>
            <a:cxnSpLocks noChangeShapeType="1"/>
            <a:stCxn id="450609" idx="0"/>
            <a:endCxn id="45061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6" name="AutoShape 56"/>
          <p:cNvCxnSpPr>
            <a:cxnSpLocks noChangeShapeType="1"/>
            <a:stCxn id="450591" idx="0"/>
            <a:endCxn id="45061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7" name="AutoShape 57"/>
          <p:cNvCxnSpPr>
            <a:cxnSpLocks noChangeShapeType="1"/>
            <a:stCxn id="450581" idx="0"/>
            <a:endCxn id="45061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8" name="AutoShape 58"/>
          <p:cNvCxnSpPr>
            <a:cxnSpLocks noChangeShapeType="1"/>
            <a:stCxn id="450594" idx="0"/>
            <a:endCxn id="45061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19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20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1" name="AutoShape 61"/>
          <p:cNvCxnSpPr>
            <a:cxnSpLocks noChangeShapeType="1"/>
            <a:stCxn id="450597" idx="7"/>
            <a:endCxn id="45062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2" name="AutoShape 62"/>
          <p:cNvCxnSpPr>
            <a:cxnSpLocks noChangeShapeType="1"/>
            <a:stCxn id="450610" idx="1"/>
            <a:endCxn id="45062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3" name="AutoShape 63"/>
          <p:cNvCxnSpPr>
            <a:cxnSpLocks noChangeShapeType="1"/>
            <a:stCxn id="450611" idx="7"/>
            <a:endCxn id="45061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4" name="AutoShape 64"/>
          <p:cNvCxnSpPr>
            <a:cxnSpLocks noChangeShapeType="1"/>
            <a:stCxn id="450619" idx="5"/>
            <a:endCxn id="45061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5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6" name="AutoShape 66"/>
          <p:cNvCxnSpPr>
            <a:cxnSpLocks noChangeShapeType="1"/>
            <a:stCxn id="450620" idx="7"/>
            <a:endCxn id="45062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7" name="AutoShape 67"/>
          <p:cNvCxnSpPr>
            <a:cxnSpLocks noChangeShapeType="1"/>
            <a:stCxn id="450625" idx="5"/>
            <a:endCxn id="45061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8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sz="2400"/>
              <a:t>ANGE</a:t>
            </a:r>
            <a:r>
              <a:rPr lang="en-US"/>
              <a:t>-Q</a:t>
            </a:r>
            <a:r>
              <a:rPr lang="en-US" sz="2400"/>
              <a:t>UERY</a:t>
            </a:r>
            <a:r>
              <a:rPr lang="en-US">
                <a:solidFill>
                  <a:srgbClr val="008A87"/>
                </a:solidFill>
              </a:rPr>
              <a:t>([7, 41])</a:t>
            </a:r>
            <a:endParaRPr lang="en-US"/>
          </a:p>
        </p:txBody>
      </p:sp>
      <p:sp>
        <p:nvSpPr>
          <p:cNvPr id="450629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5063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5063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5063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50634" name="AutoShape 74"/>
            <p:cNvCxnSpPr>
              <a:cxnSpLocks noChangeShapeType="1"/>
              <a:stCxn id="450631" idx="3"/>
              <a:endCxn id="45063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0635" name="AutoShape 75"/>
            <p:cNvCxnSpPr>
              <a:cxnSpLocks noChangeShapeType="1"/>
              <a:stCxn id="450631" idx="5"/>
              <a:endCxn id="45063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1D range query</a:t>
            </a:r>
          </a:p>
        </p:txBody>
      </p:sp>
      <p:sp>
        <p:nvSpPr>
          <p:cNvPr id="45158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root</a:t>
            </a:r>
          </a:p>
        </p:txBody>
      </p:sp>
      <p:sp>
        <p:nvSpPr>
          <p:cNvPr id="45158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593" name="AutoShape 9"/>
          <p:cNvCxnSpPr>
            <a:cxnSpLocks noChangeShapeType="1"/>
            <a:stCxn id="451589" idx="7"/>
            <a:endCxn id="45158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4" name="AutoShape 10"/>
          <p:cNvCxnSpPr>
            <a:cxnSpLocks noChangeShapeType="1"/>
            <a:stCxn id="451589" idx="5"/>
            <a:endCxn id="45159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5" name="AutoShape 11"/>
          <p:cNvCxnSpPr>
            <a:cxnSpLocks noChangeShapeType="1"/>
            <a:stCxn id="451590" idx="5"/>
            <a:endCxn id="45159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6" name="AutoShape 12"/>
          <p:cNvCxnSpPr>
            <a:cxnSpLocks noChangeShapeType="1"/>
            <a:stCxn id="451591" idx="3"/>
            <a:endCxn id="45159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7" name="AutoShape 13"/>
          <p:cNvCxnSpPr>
            <a:cxnSpLocks noChangeShapeType="1"/>
            <a:stCxn id="45158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8" name="AutoShape 14"/>
          <p:cNvCxnSpPr>
            <a:cxnSpLocks noChangeShapeType="1"/>
            <a:stCxn id="45159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9" name="AutoShape 15"/>
          <p:cNvCxnSpPr>
            <a:cxnSpLocks noChangeShapeType="1"/>
            <a:stCxn id="45159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0" name="AutoShape 16"/>
          <p:cNvCxnSpPr>
            <a:cxnSpLocks noChangeShapeType="1"/>
            <a:stCxn id="45158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split node</a:t>
            </a:r>
          </a:p>
        </p:txBody>
      </p:sp>
      <p:sp>
        <p:nvSpPr>
          <p:cNvPr id="45160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07" name="AutoShape 23"/>
          <p:cNvCxnSpPr>
            <a:cxnSpLocks noChangeShapeType="1"/>
            <a:stCxn id="451602" idx="7"/>
            <a:endCxn id="45159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8" name="AutoShape 24"/>
          <p:cNvCxnSpPr>
            <a:cxnSpLocks noChangeShapeType="1"/>
            <a:stCxn id="451602" idx="2"/>
            <a:endCxn id="45160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9" name="AutoShape 25"/>
          <p:cNvCxnSpPr>
            <a:cxnSpLocks noChangeShapeType="1"/>
            <a:stCxn id="451603" idx="5"/>
            <a:endCxn id="45160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0" name="AutoShape 26"/>
          <p:cNvCxnSpPr>
            <a:cxnSpLocks noChangeShapeType="1"/>
            <a:stCxn id="451604" idx="5"/>
            <a:endCxn id="45160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2" name="AutoShape 28"/>
          <p:cNvCxnSpPr>
            <a:cxnSpLocks noChangeShapeType="1"/>
            <a:stCxn id="451611" idx="0"/>
            <a:endCxn id="45160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4" name="AutoShape 30"/>
          <p:cNvCxnSpPr>
            <a:cxnSpLocks noChangeShapeType="1"/>
            <a:stCxn id="451605" idx="5"/>
            <a:endCxn id="45161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5" name="AutoShape 31"/>
          <p:cNvCxnSpPr>
            <a:cxnSpLocks noChangeShapeType="1"/>
            <a:stCxn id="45160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6" name="AutoShape 32"/>
          <p:cNvCxnSpPr>
            <a:cxnSpLocks noChangeShapeType="1"/>
            <a:stCxn id="45160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7" name="AutoShape 33"/>
          <p:cNvCxnSpPr>
            <a:cxnSpLocks noChangeShapeType="1"/>
            <a:stCxn id="45160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19" name="AutoShape 35"/>
          <p:cNvCxnSpPr>
            <a:cxnSpLocks noChangeShapeType="1"/>
            <a:stCxn id="451592" idx="5"/>
            <a:endCxn id="45161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20" name="AutoShape 36"/>
          <p:cNvCxnSpPr>
            <a:cxnSpLocks noChangeShapeType="1"/>
            <a:stCxn id="451606" idx="7"/>
            <a:endCxn id="45161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2" name="AutoShape 38"/>
          <p:cNvCxnSpPr>
            <a:cxnSpLocks noChangeShapeType="1"/>
            <a:stCxn id="451621" idx="0"/>
            <a:endCxn id="45160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5" name="AutoShape 41"/>
          <p:cNvCxnSpPr>
            <a:cxnSpLocks noChangeShapeType="1"/>
            <a:stCxn id="451624" idx="0"/>
            <a:endCxn id="45162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2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9" name="AutoShape 45"/>
          <p:cNvCxnSpPr>
            <a:cxnSpLocks noChangeShapeType="1"/>
            <a:stCxn id="451627" idx="0"/>
            <a:endCxn id="45162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0" name="AutoShape 46"/>
          <p:cNvCxnSpPr>
            <a:cxnSpLocks noChangeShapeType="1"/>
            <a:stCxn id="451606" idx="5"/>
            <a:endCxn id="45162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1" name="AutoShape 47"/>
          <p:cNvCxnSpPr>
            <a:cxnSpLocks noChangeShapeType="1"/>
            <a:stCxn id="451623" idx="5"/>
            <a:endCxn id="45162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33" name="AutoShape 49"/>
          <p:cNvCxnSpPr>
            <a:cxnSpLocks noChangeShapeType="1"/>
            <a:stCxn id="451628" idx="0"/>
            <a:endCxn id="45163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4" name="AutoShape 50"/>
          <p:cNvCxnSpPr>
            <a:cxnSpLocks noChangeShapeType="1"/>
            <a:stCxn id="451626" idx="5"/>
            <a:endCxn id="45163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5" name="AutoShape 51"/>
          <p:cNvCxnSpPr>
            <a:cxnSpLocks noChangeShapeType="1"/>
            <a:stCxn id="45163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18758</TotalTime>
  <Words>1031</Words>
  <Application>Microsoft Office PowerPoint</Application>
  <PresentationFormat>Letter Paper (8.5x11 in)</PresentationFormat>
  <Paragraphs>312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Arial</vt:lpstr>
      <vt:lpstr>Symbol</vt:lpstr>
      <vt:lpstr>Times New Roman</vt:lpstr>
      <vt:lpstr>Lecture-07</vt:lpstr>
      <vt:lpstr>CMPS 3130/6130 Computational Geometry Spring 2017</vt:lpstr>
      <vt:lpstr>Orthogonal range searching</vt:lpstr>
      <vt:lpstr>Orthogonal range searching</vt:lpstr>
      <vt:lpstr>1D range searching</vt:lpstr>
      <vt:lpstr>1D range searching</vt:lpstr>
      <vt:lpstr>Example of a 1D range tree</vt:lpstr>
      <vt:lpstr>Example of a 1D range tree</vt:lpstr>
      <vt:lpstr>Example of a 1D range query</vt:lpstr>
      <vt:lpstr>General 1D range query</vt:lpstr>
      <vt:lpstr>Pseudocode, part 1: Find the split node</vt:lpstr>
      <vt:lpstr>Pseudocode, part 2: Traverse left and right from split node</vt:lpstr>
      <vt:lpstr>Analysis of 1D-RANGE-QUERY</vt:lpstr>
      <vt:lpstr>2D range trees</vt:lpstr>
      <vt:lpstr>2D range trees</vt:lpstr>
      <vt:lpstr>2D range trees</vt:lpstr>
      <vt:lpstr>2D range tree example</vt:lpstr>
      <vt:lpstr>Analysis of 2D range trees</vt:lpstr>
      <vt:lpstr>d-dimensional range trees</vt:lpstr>
      <vt:lpstr>Search in Subsets</vt:lpstr>
      <vt:lpstr>Search in Subsets (cont.)</vt:lpstr>
      <vt:lpstr>Fractional Cascading:  Layered Range Tree</vt:lpstr>
      <vt:lpstr>Fractional Cascading:  Layered Range Tree</vt:lpstr>
      <vt:lpstr>d-dimensional range trees</vt:lpstr>
    </vt:vector>
  </TitlesOfParts>
  <Company>MIT Laboratory for Compuer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302</cp:revision>
  <dcterms:created xsi:type="dcterms:W3CDTF">2001-09-03T00:33:29Z</dcterms:created>
  <dcterms:modified xsi:type="dcterms:W3CDTF">2017-04-06T19:24:22Z</dcterms:modified>
</cp:coreProperties>
</file>