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ink/ink1.xml" ContentType="application/inkml+xml"/>
  <Override PartName="/ppt/notesSlides/notesSlide28.xml" ContentType="application/vnd.openxmlformats-officedocument.presentationml.notesSlide+xml"/>
  <Override PartName="/ppt/ink/ink2.xml" ContentType="application/inkml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2"/>
  </p:notesMasterIdLst>
  <p:handoutMasterIdLst>
    <p:handoutMasterId r:id="rId33"/>
  </p:handoutMasterIdLst>
  <p:sldIdLst>
    <p:sldId id="284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1" r:id="rId23"/>
    <p:sldId id="310" r:id="rId24"/>
    <p:sldId id="312" r:id="rId25"/>
    <p:sldId id="313" r:id="rId26"/>
    <p:sldId id="317" r:id="rId27"/>
    <p:sldId id="315" r:id="rId28"/>
    <p:sldId id="316" r:id="rId29"/>
    <p:sldId id="318" r:id="rId30"/>
    <p:sldId id="319" r:id="rId31"/>
  </p:sldIdLst>
  <p:sldSz cx="9144000" cy="6858000" type="screen4x3"/>
  <p:notesSz cx="9240838" cy="6954838"/>
  <p:custDataLst>
    <p:tags r:id="rId34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83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91">
          <p15:clr>
            <a:srgbClr val="A4A3A4"/>
          </p15:clr>
        </p15:guide>
        <p15:guide id="2" pos="291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380"/>
    <a:srgbClr val="0000FF"/>
    <a:srgbClr val="339933"/>
    <a:srgbClr val="CC99FF"/>
    <a:srgbClr val="FFCCCC"/>
    <a:srgbClr val="050000"/>
    <a:srgbClr val="FFFF00"/>
    <a:srgbClr val="2E53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17" autoAdjust="0"/>
    <p:restoredTop sz="94626" autoAdjust="0"/>
  </p:normalViewPr>
  <p:slideViewPr>
    <p:cSldViewPr snapToGrid="0">
      <p:cViewPr varScale="1">
        <p:scale>
          <a:sx n="100" d="100"/>
          <a:sy n="100" d="100"/>
        </p:scale>
        <p:origin x="1008" y="84"/>
      </p:cViewPr>
      <p:guideLst>
        <p:guide orient="horz" pos="4283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0"/>
    </p:cViewPr>
  </p:sorterViewPr>
  <p:notesViewPr>
    <p:cSldViewPr snapToGrid="0">
      <p:cViewPr varScale="1">
        <p:scale>
          <a:sx n="55" d="100"/>
          <a:sy n="55" d="100"/>
        </p:scale>
        <p:origin x="-738" y="-84"/>
      </p:cViewPr>
      <p:guideLst>
        <p:guide orient="horz" pos="2191"/>
        <p:guide pos="29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00C6FF9-7D93-43F5-81DB-5F63FCABC0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134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28.36041" units="1/cm"/>
          <inkml:channelProperty channel="Y" name="resolution" value="28.34646" units="1/cm"/>
        </inkml:channelProperties>
      </inkml:inkSource>
      <inkml:timestamp xml:id="ts0" timeString="2017-02-23T22:05:49.14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F0"/>
    </inkml:brush>
    <inkml:brush xml:id="br2">
      <inkml:brushProperty name="width" value="0.05292" units="cm"/>
      <inkml:brushProperty name="height" value="0.05292" units="cm"/>
      <inkml:brushProperty name="color" value="#00B050"/>
    </inkml:brush>
    <inkml:brush xml:id="br3">
      <inkml:brushProperty name="width" value="0.05292" units="cm"/>
      <inkml:brushProperty name="height" value="0.05292" units="cm"/>
      <inkml:brushProperty name="color" value="#FFC000"/>
    </inkml:brush>
  </inkml:definitions>
  <inkml:trace contextRef="#ctx0" brushRef="#br0">13829 7779,'0'0,"-35"0,-18 0,17 0,1 0,0 0,17 0,-17 0,35 0,-18-18,1 18,17 0,-18 0,0 0,18 0,-17 0,-1 0,18 0,0 0,-18 0,18 18,-17-18,-1 0,1 17,17-17,-18 18,0-18,1 18,17-18,0 0,-36 17,36 1,0-18,0 18,-17-18,17 17,0 1,0 0,0-18,0 17,0-17,0 18,0-1,0 1,0-18,0 35,0-17,0 0,0-1,0-17,0 0,0 18,0 0,0-18,17 0</inkml:trace>
  <inkml:trace contextRef="#ctx0" brushRef="#br0" timeOffset="2698.8173">13300 8132,'0'0,"0"0,17 17,-17 1,0-1,0 1,18 17,0-17,-18 0,17-1,-17 1,18 0,-18-18,18 35,-18-35,0 17,0-17,0 18,0 0,0-18,17 17,-17-17,18 18,-1 0,-17-18,18 17,-18-17,18 18,-1 0,1-1,0 1,-1-18,1 0,17 0,-17 17,-1-17,1 0,-18 0,18 0,-1 0,19 0,-36 0,17 0,36 0,-35 0,0 0,-1-17,-17 17,35 0,-35 0,18 0,0-18,-1 18,1-17,0 17,-18-36,35 36,-35 0,18-17,-18-1,0 18,17-18,1 18,-18-17,0 17,0-18,0 0,17-17,-17 18,0-1,0 0,0 1,0-19,0 19,0 17,0-18,0 0,0 1,0-1,0 1,0-1,0 18,0-35,0 35,0-18,0 18,0-35,0-1,0 19,0-1,0-17,0 35,-17-18,17 1,-18-1,18 18,0-35,-17 35,17-18,-18 18,0 0,18-35,-17 35,17 0,-18 0,0-18,1 0,-1 18,-17-17,35 17,-18 0,1-18,-1 18,0 0,1 0,-1 0,0 0,1 0,-1 0,0 0,1 0,17 0,-18 0,0 0,18 0</inkml:trace>
  <inkml:trace contextRef="#ctx0" brushRef="#br0" timeOffset="9328.8598">12859 13917,'0'0,"0"18,-18-18,0 35,1-35,17 35,0-17,-53 0,18-1,17 18,0-17,1 0,-1-1,0 1,18-18,-17 18,-1-1,18-17,-17 18,17-18,0 18,-18-18,0 17,1 1,17 0,-18-1,18 1,-18-1,1 1,-1 0,0-1,1 1,17 0,-18-1,0 19,18-19,-35 1,18 17,-1 0,0-17,1 17,-1 1,0-19,1 18,17-17,-18 0,18-1,0 1,0 0,-18-18,1 17,17 1,0 0,0-1,-18 1,18-18,0 35,0-17,-17-1,17 1,0 0,0-1,0 1,-18 17,18 1,0-19,0 18,0-17,0 17,0-17,0 17,0-17,0 17,0-17,-18 17,18 0,0-17,0 0,0 17,-17 18,17-35,-36 17,36 0,0-17,0 17,0 18,-17-18,-1 0,18 1,-18-1,18 0,0 18,0-35,0 17,0 18,0-35,-17 35,17-36,-18 36,18-35,0-18,-17 35,17 0,0-17,0 0,0-1,-18 1,18 0,0-1,0 1,-18 17,18-17,0-1,0 19,0-36,0 35,0-17,0-1,0 18,-17-17,17 0,0-1,0 1,0 0,0-1,0 1,0 0,0-1,0 1,0 17,0-17,0 17,0-17,0-1,0 1,0 0,0-18,0 17,0 1,0 17,0-35,17 35,-17-17,0-18,0 35,18-35,-18 18,0 0,0-1,18-17,-18 18,17 0,-17-1,0-17,0 18,18-1,17 1,-17 17,-1-17,19 0,-19-1,1 19,17-36,-17 35,-1-35,19 17,-19 1,19-18,-1 18,0-1,-17 1,-1-18,1 0,35 0,-18 18,1-1,-1-17,18 0,-18 0,36 18,-18-18,-1 0,1 0,-17 18,17-1,-18-17,18 0,-36 0,19 0,-1 18,-17-18,17 0,0 0,0 0,1 0,-1 0,18 0,-35 0,17 0,0 0,-17 0,17 0,0 0,1 0,-19 0,18 0,1 0,-19 0,1 0,17 0,1 0,-19 0,1 0,17 0,-17 0,-1 0,19 0,-19 0,1 0,17 0,1 0,-19 0,18 18,-17-18,17 0,1 0,-19 0,-17 0,18 0,0 0,-1 0,1 0,-18 0,18 0,-1 0,-17 0,18 0,-18 0,17 0,1 0,0 0,17 0,-17 0,-1 0,1 0,0 0,-1 0,-17 0,18 0,-1 0,-17 0,18 0,-18 0,18 0,17 0,-35 0,18 0,-1 0,1 0,0 0,-18-18,0 18,17 0,-17-18,18 1,-1 17,-17 0,18 0,-18 0,18-18,-18 18,17 0,1 0,-18 0,18 0,-18-18,0 18,17 0,-17-17,0-1,0 18,0-18,0 1,0-1,0 18,0-18,18 1,-18-1,0 18,0-17,0-1,0 0,0-17,0 17,0 1,0-1,0-35,0 36,0-1,0 0,0 1,0-1,0-17,0 35,0-36,0 1,0 18,0-1,0-17,0 35,0-18,0 0,0-17,0 0,-18 35,1-35,17-1,0 36,0-35,-18 17,0 1,18-1,0 0,0-17,-17 17,-1 1,18-18,-18 17,1-17,-1-1,18 36,-17-35,17 17,-18 1,0-1,1 1,17-19,0 36,-18-35,18 35,-18-18,18 1,0-19,0 19,-17-1,-1-17,0 17,1-17,-1 0,1-1,-19 19,36-19,-17 19,-1-18,18 35,-18-36,18 19,-17-19,17 19,-18-1,18 0,-18-17,18 35,-17-17,-1 17,18-18,0 0,0 1,0-1,0 0,0 18,0-35,0 17,0 1,0-1,0 1,0-1,0 0,0 1,0-1,0 0,0 1,0-1,18 0,-18 1,0-19,0 19,17-18,1 17,-18 0,0 1,0-1,0 0,0-17,0 17,0 1,0-1,0 1,-18-19,18 19,-35-1,35-35,-35 35,17 1,-17-19,17 19,-17-36,0 18,-1-1,1 36,0-53,17 53,18-17,-35 17,35-18,-18-17,-17 17,35 1,-18 17,-34-36,34 19,0-1,1 0,-19 1,19-18,-1 35,0-18,1 0,-19-17,36 17,0 18,-17-35,-1 17,18 1,0-1,0 1,0-19,0 19,0-1,0 0,0 18,0-35,0 17,0 1,0-19,0 19,18-1,-1-17,1 0,-18 35,0-36,0 19,0-1,35 18,-35-18,0 1,0-1,0 18,0-35,-17 35,17-18,-18 18,18-17,-18-1,1 18,17 0,-18 0,18 0,-35 0,35 0,-18-18,-17 18,17 0,1 0,-36 0,18 0,17 0,-17 36,-1-36,1 0,0 35,0-35,-1 0,19 18,-19 17,36-35,0 17,-17-17,17 18,0 0,-18-18,18 17,-18-17,18 18,0-18,-17 18,17-1,-18-17,1 0,17 0</inkml:trace>
  <inkml:trace contextRef="#ctx0" brushRef="#br1" timeOffset="17628.113">14817 8855,'-18'0,"-17"0,17 0,0 0,-17 0,-18 0,18-18,-18 18,0 0,18 0,-18-18,18 18,-18 0,18 0,17 0,-17 0,-18 0,17-17,19 17,-19 0,-16 0,52 0,-18 0,18 0,-18 0,1 0,-1 0,18 0,-35 17,35-17,-18 0,18 0,-18 18,1-18,-18 18,17 17,0 0,1 1,-1-19,0 54,1-54,-1 19,0 17,18 0,0-36,-17 1,17 17,0 0,0-17,0 17,0 1,0-19,0 1,0 35,0 17,0-34,0 16,35-34,-17 17,35 1,-36-1,36 0,-18 0,1-35,-1 18,0 0,1-1,-19-17,18 0,1 0,17 0,0 18,0-18,-18 0,18 0,0 0,-18 0,0-18,0-17,1 35,34-53,1 0,-18 18,0-18,-18 0,0 18,-17 0,-1 17,19-35,-36 18,17 0,-17-1,0-17,0 0,0 18,0 0,0-18,0 18,-17-36,17 36,-36 0,36-1,0 1,0 17,-17 1,17-19,0 36,-18-17,18 17,0-18,0 1,-17 17</inkml:trace>
  <inkml:trace contextRef="#ctx0" brushRef="#br1" timeOffset="26348.5689">12065 17427,'0'-17,"0"-1,0 0,18 18,-18-17,0-1,0 18,17-18,-17 1,18-1,-18 0,18 1,-1-18,-17 17,0 0,18 1,-18 17,17-36,-17 36,18-35,-18 17,35 1,-17-18,-18 35,18-36,-18 36,35-35,-35 35,18-18,-1 18,1 0,-1-35,19 35,-19-18,1 1,0 17,-1-18,1 1,17 17,-17-18,17 0,18 1,-35-1,17 0,-17 18,17-17,0-1,36-17,-36-1,18 19,0 17,-18-35,18 17,-35 18,35-18,-18 18,0 0,0-17,1 17,-1 0,36-36,-54 36,36-17,0-1,-18 18,18 0,-35 0,-1-18,1 1,0 17,17-18,-35 1,35 17,-17-36,17 36,-17-17,0 17,17-36,-18 36,19 0,-19 0,1-35,0 35,17-18,-17 1,17 17,-18-18,1 0,0 18,17-17,-17-1,35 1,-36-1,19 0,16 1,-34-1,17 0,1 18,-19-17,1-1,0 18,-1 0,18 0,-35-18,18 1,0 17,-18 0,17 0,-17 0,18-18,-18 18,18 0,-1-17,-17 17,0-18,0 18,18-18,0 18,-1-35,-17 35,18-18,-1 1,-17 17,18-18,-18 18,18-18,-18 18,17 0,1-17,-18-1,18 18,-18-17,17 17,1 0,0 0,-18-18,17 18,1 0,-1 0,19 0,-19 0,19 0,-1 0,-17 0,-18 0,17 0,1 0,-18 0,18 0,-18 0,17 0,1 0,-18 0,17 0,-17 0,18 0,-18 0,18 0,-1 0,-17 0,18 0,-18 0,18 18,-1-18,19 35,-1-18,-18 1,36 0,-35-1,17 19,1-19,-1 1,0 0,-17-1,17 18,0-17,-35-18,36 18,-1-18,0 0,0 17,1 1,-1-18,-35 18,35-18,-35 17,36-17,-1 18,-35 17,35-35,-17 0,-1 0,-17 0,18 0,0 18,-1-18,1 0,17 17,0-17,36 18,-36 0,1-18,-1 0,0 17,0 1,-35-18,36 18,-36-18,35 0,-17 0,-1 0,19 0,-1 0,0 0,0 17,1-17,-1 18,0-18,1 18,-1-1,0 1,-17-18,17 0,-17 18,35 17,-18-35,35 17,-17-17,-17 18,-19 0,36-18,-18 17,-17 1,17-18,-17 0,0 0,-1 0,1 0,-1 0,-17 0,18 18,-18-18,18 0,-1 17,1-17,0 0,17 0,-17 18,17 0,0-1,18-17,-35 0,17 0,0 18,36-18,-18 0,17 0,-34 0,-19 17,1-17,-18 0,18 0,-1 0,-17 0,18 0,-18 0,35 0,-35 0,18 0,-1 18,1-18,0 0,-18 0,35 0,-17 0,-1 18,18-1,18-17,-17 0,-19 0,36 0,-35 18,-1-18,-17 0,18 0,0 0,-18 0,35 0,-17 0,17 0,0 0,18 18,18-18,-18 17,-18 1,35-18,-17 35,-17-17,-1-18,0 18,-35-18,18 0,-1 0,-17 0,18 17,0 1,-1-1,1 1,17 17,-17-17,17 17,-17 1,0-1,-1 0,18 0,-17 1,0-19,-1 36,-17-18,18-17,0 17,-1 1,-17-1,0 0,0-17,0 17,0 18,0-35,0 35,0-18,0 0,0-17,-17 35,-1-36,18 36,-18-17,-17-1,35-18,0 19,-35-1,17-17,-17-18,17 35,1-35,-1 35,-17-35,-1 18,19-18,-19 35,19-35,-18 0,-1 18,1-1,0 1,17-18,-17 18,0-18,17 0,-17 17,-18 1,17-18,-17 0,18 0,0 0,-18 0,0 0,0 0,18 0,0 0,-1 0,1 0,0 0,17 0,-17-18,0 18,-18-17,35 17,-17 0,0 0,-1-18,36 0,-35 18,0-35,17 18,-17 17,-18-36,18 19,-1-19,1 19,17-19,-35 19,18-1,18-17,-1 17,-17 1,17-1,-17-17,-1 17,36 0,-53 1,36-19,-1 19,1-18,-19 17,36-17,-17 17,-19 0,19 1,-1-19,0 19,1-1,-1 18,1-35,17 35,-36-18,36 18,-35-35,17 35,18 0,-17 0,-1-18,-17-17,17 35,-17-18,35 1,-35-1,-1 18,19-18,-1 1,0-1,1 18,-1-17,1 17,-19-18,36 18,0-18,-35 18,0 0,17 0,-17-17,35 17,-18-18,-17 18,35 0,-35-18,17 1,0-1,-17-17,17 35,-17-18,0-17,17 35,1 0,-1-18,-17 1,35-1,-36 0,19 1,-19 17,-17-71,18 71,18-17,17-1,-36 0,19 1,-19-1,1 0,17 18,-17-17,0-1,35 0,-35 18,17 0,0 0,1-17,-1 17,18 0,-18 0,-17-18,0 18,17-18,-35 1,18-1,0 1,0-1,-1 18,19-35,-36 35,17 0,1 0,17-18,1 18,-1 0,1-18,17 18,-18 0,18 0,-35 0,35 0,-36 0,1 0,35 0,-18 0,18 0,-35 0,18 0,-1 0,-17 0,17 0,0 0,1 0,-1 0,0 0,1 0,-1 0,-17 0,17 18,18-18,-35 0,17 0,1 0,17 0,-18 0,18 0,-18 0,1 0,-1 0,0 18,-17-18,35 0,-17 0,-1 0,0 17,1-17,17 18,-18-18,0 0,18 0,-17 0,17 18,-18-18,18 0,-18 0,1 0,-18 0,-1 17,19-17,-1 0,0 18,1-18,-1 0,18 0,-18 0,1 17,17-17,-18 18,1-18,17 0,-18 0,18 0,-18 0,1 0,-1 0,18 0,-18 18,1-18,-1 0,-17 17,17 1,0-18,18 0,0 18,-17-1,17-17,-35 18,35-18,-18 18,0-18,1 17,17-17,-18 18,0-18,1 18,17-18,0 17,-36-17,19 35,-18-17,17-18,0 0,-17 18,17-1,1 1,-19-18,19 18,-1-1,-17 1,17 35,-17-53,0 35,-1-17,1 35,17-36,-17 19,18-19,-1 1,0-18,1 17,17-17,-18 18,18 0,-35-18,17 17,-17 1,17-18,1 18,-1-1,18 1,-18-18,1 18,17-18,-18 17,18-17,-35 0,17 0,-17 53,17-35,1-1,-19 19,19-19,-19-17,1 18,17 0,18-18,-17 17,-1-17,-17 18,17 0,1-18,-1 0,18 17,-35 1,35-18,-18 0,18 17,-35-17,35 0,-18 18,0-18,1 18,-18-18,17 17,-17-17,17 0,0 0,-17 0,17 0,1 0,-19 0,36 0,-17 0,-1 0,1 0,17 0,-18 0,18 0,-35 0,35 0,-18 0,-17 0,35 0,-36-17,36 17,-17-18,-18 0,35 18,-18 0,0-17,18 17,-17-35,17 35,0-18,0 0,0 1,0 17,-18-18,18 0,0 1,0-1,0 18,0-18,0 1,0 17,0-18,0 18,0-18,0 18,0-17,0-1,0 1,0 17,0-18,18 0,-18 18,0-17,0 17,17-18,-17 0,18 18</inkml:trace>
  <inkml:trace contextRef="#ctx0" brushRef="#br2" timeOffset="79966.1126">15963 7250,'-17'0,"-1"0,0 0,18 0,-17 0,-1 0,0 0,1 0,-1 0,0 0,-17 0,18 0,-19 0,19 0,-1 0,0 0,1 0,-1 0,0 0,18 0,-17 0,17 0,-18 0,18 0,-17 0,17 17,0-17,-18 18,18-1,-18 1,18 0,-17-18,17 35,0-35,0 35,0-17,0 0,0-1,0 19,0-19,0 1,0 17,0-17,0 35,0-36,-18 36,18-53,0 18,0 17,0-35,18 35,-18-17,17 0,-17 17,18-17,0-1,-1 19,1-19,-1 18,19-17,-1 17,-17-35,17 18,18 17,-36-17,36 0,0-18,-17 17,16-17,-16 18,17-18,0 17,-18-17,0 0,18 0,-18 0,1 0,17 0,-18 0,0 0,0 0,-17 0,17 0,-17-17,17-1,-17 1,-18 17,17-18,-17 0,0 1,18-36,-18 35,18-17,-18-18,17 0,-17 18,0-36,0 18,-17 0,-19-17,1-1,0 54,17-54,-35 36,0-36,36 53,-1 1,1-1,-1 1,-35-1,35-17,1 35,17 0,-18 0,-17-18,35 18,-36 0,1-18,18 18,-19 0,19-17,-36 17,17 0,1-18,-18 18,18 0,0 0,17 0,-17 0,17 0,1 0,17 0,-18 0,0 0</inkml:trace>
  <inkml:trace contextRef="#ctx0" brushRef="#br2" timeOffset="89201.3718">16810 13847,'-18'0,"18"0,-35 0,35 0,-18 0,18 0,0 0,-17 0,-1 17,-17-17,17 18,0-18,-17 0,18 35,-1-35,0 18,1-18,-1 0,18 17,0 1,-18 0,1-18,-1 17,18 1,0 0,-35-1,35 1,-18-1,1 19,-1-19,0 1,1-18,17 35,-18-17,18 0,-18 17,18-35,-17 35,-1-17,18 17,0-17,0-1,-35 19,35-36,0 35,0 0,-18 0,0-17,1 0,17 17,-18-17,18-1,0 19,-17-36,17 35,-18-35,18 35,-35-17,35 17,-36 0,19 1,-1-1,-17 0,35-17,-18 17,18 0,-17-35,17 18,-18 0,-17 35,35-36,-18 1,0 17,1 0,-1-17,18 0,-18 17,18 0,0 0,-17-17,-1 17,18 18,-17-35,-1 17,18 1,0-1,0-18,0 19,-18-1,18 0,-17 1,-1-1,18-35,-18 35,1 0,17-35,-18 36,0-19,18 1,0 17,-17-17,-1-1,1 36,17-35,0 0,-18-1,18-17,0 36,0-36,0 17,0-17,-18 18,18-1,-17 1,17-18,0 35,0 1,0-19,0 1,0-18,0 35,0-35,0 18,0-18,0 35,-18-17,18-1,-18 1,18 0,0-1,0 1,-17 0,17-1,0-17,0 18,0 0,0 17,0-35,0 17,0 1,-18-18,0 35,18-35,0 18,0 0,0-1,0-17,0 36,0-36,0 17,0-17,-17 18,17 0,0-1,0-17,-18 35,0-35,18 18,0 0,0-1,0 1,-17-18,17 18,0-1,0-17,0 18,0-18,0 18,-18-18,1 17,17 1,0-1,0-17,-18 36,18-19,0 1,-18-18,18 18,0-18,0 17,-17 1,17 0,0-1,0 1,-18-18,18 17,0 1,0 0,0-18,-18 35,18-17,0-1,0-17,0 18,0 17,0-35,0 35,0-17,18-18,-18 18,0-1,0 1,0 0,18-18,-18 17,0 1,17 0,-17-18,0 17,36 1,-36 0,17-18,18 17,-17-17,17 18,-17-18,0 0,17 0,0 0,-17 0,0 0,-1 0,-17 0,35 0,-35 0,18 0,0 0,-1 0,1 0,-18 0,35 0,1 0,-1 0,-18 0,19 0,-1 0,-17 0,17 0,-17-18,-1 18,1 0,-1-17,19-1,-36 18,35-18,-17 1,-1-1,-17-17,18 17,0 0,-18-17,0 17,0 1,17-18,-17 17,18 0,-18 1,0-19,0 1,0 0,0 0,0-1,0 1,0 17,0-35,-18 18,18 18,0-19,-17 19,17-1,0-17,0 35,-18-18,18-17,0 17,0 1,0-19,0 1,0 17,0 1,0-1,0 0,0-17,0 17,0 1,0-1,0 18,0-35,0 35,0-18,0-17,0 17,0 1,0-19,0 19,0-1,0-17,0 35,0-35,0 35,0-36,0 19,0-1,0 18,18-35,-18 35,0-36,0 36,0-35,17 0,-17 35,0-18,0-17,0 17,0 1,0 17,0-18,0 18,18-18,-18 18,0-17,0-1,17 1,-17-1,0 18,0-18,0 18,18-17,-18 17,18-18,-18 0,0 18,0-17,17-19,-17 36,0-17,18-1,-18-17,0 17,18 1,-18-19,0 36,17-17,-17 17,18-18,-18 18,0 0,18-18,-18 1,17 17,-17-18,18 1,17-19,-35 36,0-35,0 35,18 0,-18-18,0 1,17 17,-17-18,0 0,0 18,0-17,18 17,-18 0,18-18,-18 0,0 18,17 0,-17 0,0-17,18 17,0 0,-1-18,-17 1,36 17,-36 0,0-18,17 18,-17 0,18 0,-1 0,-17 0,18 0,0 0,-1 0,1 0,-18 0,18 0,-1-18,1 18,-18 0,18 0,-1 0,-17-17,18 17,0 0,17 0,0 0,-17 0,-1 0,1 0,0 0,-1 35,-17-35,18 0,0 0,-18 0,17 0,-17 0,18 18,-18-18,17 17,1-17,-18 18,18-1,-18 1,17 0,1 17,0-17,-1-1,1 1,0 0,-18-1,17 1,-17 0,18-1,-18 18,0-17,0-18,0 18</inkml:trace>
  <inkml:trace contextRef="#ctx0" brushRef="#br2" timeOffset="92742.5945">17251 15681,'0'18,"17"-18,-17 53,36-36,-19 36,36 0,0 0,-53-18,53 18,-18 18,1-36,-19-17,1 34,17 1,-17-17,0-1,-1 18,1-18,-1 0,19 1,-36 17,0-18,35 18,-17-18,-18 18,17 0,1 0,0 0,-18-18,17 0,-17 1,18 17,-1-18,19 18,-36-18,35 0,-17 1,-18 34,35-35,-35 1,35-1,-17 18,0-18,-18-17,52 17,-34 0,0-17,-1 17,19 1,-19-19,19 1,-1 17,-18 0,1-17,0 17,17-17,0 0,1 17,-19-35,18 17,36-17,-53 0,-1 18,19 0,-19-1,18 1,1-18,-36 0,35 0,0 0,-35 18,36-1,-19-17,1 0,17 0,-17 18,-1 0,19-18,17 0,-36 0,1 0,35 0,-36 0,19 0,-1 0,-17 0,35 0,-36 0,1-18,17 18,18-53,-35 35,35 1,-18-19,0-16,0 16,-17 1,-18 0,0-18,18 18,-18-18,0-18,0 0,-18 1,-17 17,-18-18,0 1,-18-1,19 1,-1-18,-36-1,36 37,18-1,-35 17,34-17,-34-35,-1 53,36-36,-36 36,18-35,1 17,16 17,-17 1,36 0,-36-1,18-34,-18 17,17 0,-17 18,36 0,-36-18,18 17,17 19,-17-19,-1 1,1-35,0 34,0 1,17 0,-17-18,-1 18,36-1,-35 19,17-36,1 35,-1 0,18-17,-17 18,-1-19,18-17,-18 18,-17-18,35 18,-18-18,1 0,-19 18,36 17,-17-35,-1 18,1 17,-1-35,0 18,1 0,17 0,0-1,0 19,0-1,-36 0,19-17,17 35,-18-18,0-17,1 18,-19-19,36 36,-17-35,-1 35,1-18,17 18,-18-17,18-1,0 18,-35 0,35-18,-18 18,0-17,18-1,0-17,-17 17,17 18,-18-17,0-36,-17 53,18-36,17 19,-18 17,0-18,1-17,-1 17,18-17,0 17,0 1,-18 17,18-36,0 36,-17 0,17-17,0 17,0 0,-18-18,18 18,-18-18,18 18,-17 0,17-17,0 17,-18 0,18-18,-17 18,17 0,-18 0,0 0,-17-17,17 17,1 0,-1 0,18 0,-35 0,35 0,-18 0,18 0,-17 0,17 17,-18-17</inkml:trace>
  <inkml:trace contextRef="#ctx0" brushRef="#br3" timeOffset="105877.8787">19438 6597,'-18'-18,"-17"18,35-17,-17 17,-1 0,18 0,-18 0,-17 0,35 0,-35 0,-1 0,36 0,-35 0,17 0,1 0,-1 0,1 0,-1 17,-17-17,-1 18,1 0,17-18,-17 17,35-17,-35 36,0-19,17 1,-17-1,-1 1,19 0,-1 17,-17-17,35 17,-18-17,1 17,-1-18,0 36,-17-17,17 17,1-1,17-16,-18-1,0 0,18 18,0-18,0 18,0 0,0-35,0 17,0 1,18-1,-18-18,35 19,-35-36,36 35,-1 0,0-17,18-18,0 18,0-18,18 17,-1-17,1 0,-18 0,-1 0,19 0,-36 0,1 0,17-17,-18 17,35-18,-34-17,-1 35,0-36,-17 19,17-36,-17 18,17-1,-17-34,-1 34,1 19,0-19,-18-16,17 16,-17 1,18 0,-18-18,0 35,17 1,-17-19,0 1,0 0,0-1,0 1,0 0,-17 0,-1-1,18 19,-17-1,-1-17,-17 0,17 17,0-35,-17 53,0-35,17 35,1 0,-1-18,0 18,18 0,0-18,-17 18,17 0,-18 0,0 0,18 0,-17 0,17 0,-18 0,0 0,18 0</inkml:trace>
  <inkml:trace contextRef="#ctx0" brushRef="#br3" timeOffset="135533.6688">18538 12965,'18'0,"0"0,-1-18,1 0,0 18,-1 0,-17-17,18 17,-18 0,18-18,17 0,-18 18,1-17,0-1,-1 0,36 1,-35-1,0 18,-1-35,1 35,35-18,-53 18,35-17,0 17,-17 0,17-18,18-17,-53 35,18-18,-1 18,1-18,0 1,-18 17,35 0,-35 0,35-18,-35 18,18 0,-18 0,35 0,-35 0,18 0,17 0,-17 0,-1 0,36 0,18 0,-36 18,18-18,0 17,-18-17,18 36,0-36,0 0,-35 17,17 1,0 0,-35-18,35 0,-17 17,0 1,-1-18,1 18,0-18,-1 17,19 1,-19 17,1-17,17-1,-17 19,17 17,0-18,-35 0,36 0,-1 36,18-18,0 17,-36-52,19 53,-19-18,1-1,0-16,-1 34,1-17,-18 0,35 0,-17-18,-1 18,-17-17,0-1,0 35,0-17,0 18,0-18,0 0,0 17,0-17,0-18,0 36,0-18,0 0,0 0,0 35,0-53,0 18,0 0,-17-18,-1 18,18-18,-17 18,-1-17,18-1,-35 18,17 0,0-18,-17 18,35 18,-35-19,17-34,0 53,1-36,-1-17,-17 35,17-18,1 0,17 0,-36 18,19-17,-1-19,18 1,-18-1,18 19,-17-36,-1 35,18 0,-17 1,17-19,-36 18,36 18,0-17,-35-19,35 1,0-18,-18 18,18-1,-17 1,17-1,0 1,-18 0,0-18,1 17,17-17,-36 18,19 0,-1-1,1 1,17 0,-18-18,0 17,1-17,17 18,0 0,-36-18,36 0,-17 17,-19 1,36-18,-35 17,35-17,-35 18,17-18,1 0,17 0,-18 18,18-18,-18 0,18 0,-35 0,35 0,-18 0,18 0,-17 0,-1 0,1 0,-1-18,0 18,-17 0,35 0,-18 0,1 0,-1-18,18 18,-18 0,1 0,-1 0,18-17,-17-1,-1 18,0 0,1-17,-1 17,18 0,-18 0,-17-18,17 18,1 0,17-18,-18 18,18 0,-18 0,-17-17,18 17,-19-18,19 18,-19-18,19 1,-19 17,1-18,0 18,0 0,-1 0,19 0,-19-18,19 18,-1 0,-17 0,17 0,1 0,-19 0,1 0,17-17,-17 17,0 0,0 0,-1 0,1 0,0 0,-1 0,19 0,-36 0,18 0,-18 0,35 0,-17 0,17 0,-35 0,36 0,-19 17,1-17,0 18,-1 17,1-17,-18 0,36 17,-36-17,35-1,0-17,-17 35,18 1,-1-1,-17 0,17 18,-17-18,-1 1,19-19,-19 36,1-35,0 35,17-35,18-1,-35 18,35 1,-53-19,53 1,-18 0,1 35,-1-18,-17-18,35 19,0-19,-18 1,18 0,0-18,0 17,-17-17,-1 18,18 0,-18-1,1 18,17-17,-18 0,0 17,1-17,-1 17,1-17,-1-1,-17 1,35 17,-18-35,0 35,1-35,17 18,-36 0,1 17,18-17,-1 17,0-35,-17 18,35-1,-18-17,1 18,-19 17,36-17,-35-18,35 17,-35-17,0 18,17-18,-17 18,-1-1,19-17,-19 18,19-18,-1 18,-17-18,17 0,1 17,-19-17,19 0,-1 0,0 0,1 0,-1 0,-35 0,18 0,0 0,-18 0,17 0,-16 0,16 0,-34 0,34 0,1 0,18 18,-19-18,1 0,17 0,-17 0,0 0,17 0,18 0,-35 0,35 0,-35 0,35 0,-18 0,-17 0,35 0,-18 0,-17 0,35 0,-36 0,36 0,-17 0,-1 0,1 0,-1 0,18 0,-18 0,1 0,-1 0,18 0,-18 0,18 0,-17 0,17 0,-18 0,18-18,0 18,-18 0,1-17,-1-1,18 18,0-18,-17 1,17-1,-18 18,18-18,0 1,0-1,-18-17,18 35,0-18,-17 18,17-17,0-1,0-17,-18 35,18-18,0 0,0 1,0-1,0 18,0-35,-18 35,18-18,0 0,0 1,0-1,0 18,0-35,0 17,0 1,0-19,0 19,0-1,0 0,0 1,0-1,0 1,0-1,0 0,0 1,18-1,-18 18,0-35,0-1,18 36,-18-35,0 0,0 0,0 17,35 0,-35 1,18-19,-18 19,35-18,-35 17,35 18,-17-35,-1 17,1 0,0 18,-1-17,19-19,-1 36,-18-17,1-1,0 18,-18-18,35 18,-17 0,-1 0,19-17,-36 17,17 0,1 0,17-18,-17 18,17 0,-17 0,17 0,-35 0,18 0,35 0,-36 0,1-17,35 17,-18 0,0 0,18 0,-35 0,17 0,18 0,-18 0,1 0,-1 0,0 0,36 0,-54 0,19 0,-19 0,1-18,-18 18,35 0,0-18,-17 18,17 0,-17 0,0 0,17-17,18 17,0-18,-36 18,19 0,-1 0,18-18,-18 18,-17-17,17-1,0 0,-17 18,17-17,-17-1,17 18,18-17,-18-19,1 36,17-35,-36 17,18 18,1-17,-1-19,-17 19,17-1,-17 18,17-35,-18 17,1 1,17-1,-17 0,35 1,-35-1,17 0,18 1,-18-1,-17 18,17-18,0 1,-17-1,0 1,-1-1,18-17,-17 17,17-35,1 18,-1 17,-35-35,35 36,-17-19,-18 19,35-1,-35-35,18 36,-1-19,-17 1,18 0,-18 17,18-35,-1 18,-17 17,0-17,0 0,0-1,0 19,0-19,0-16,0 16,0 19,0-19,0 1,0 17,0 18,0-35,0 17,0 1,0-18,0 17,-17-17,17 17,0-17,0-1,-18 36,0-17,18-18,0 35,0-18,0 18,0-18,-17 1,17-1,0 18,0-35,0 35,0-18,-18-17,18 35,-17-18,17 1,0-1,0 18,0-18,0 1,0 17,-18-18,18 18,0-18,0 1,0-1,0 18,0-35,0 17,0 1,0-1,0 0,0 1,0-19,0 19,0-1,0-17,0 35,0-36,0 19,0-1,0-17,18 0,-18 17,0-17,0 17,0 0,17 1,1-18,-18 17,17 0,-17-17,18 0,-18 17,18-17,-18 17,17-17,-17 17,18-17,-18 35,18-35,-18 17,17-17,1 17,0 0,-18-17,0 18,17-19,1 19,-18 17,17-36,-17 36,0-35,18 17,0 1,-1-18,-17 35,18-18,-18 0,35-17,-35 35,18-35,0 17,-18 0,17 18,-17-17,18-1,-18 1,17 17,-17-18,0 18,18 0,-18-35,18 17,-18 0,0 18,17 0,-17-17,0 17,0-18,18 18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28.36041" units="1/cm"/>
          <inkml:channelProperty channel="Y" name="resolution" value="28.34646" units="1/cm"/>
        </inkml:channelProperties>
      </inkml:inkSource>
      <inkml:timestamp xml:id="ts0" timeString="2017-02-23T22:17:08.873"/>
    </inkml:context>
    <inkml:brush xml:id="br0">
      <inkml:brushProperty name="width" value="0.05292" units="cm"/>
      <inkml:brushProperty name="height" value="0.05292" units="cm"/>
      <inkml:brushProperty name="color" value="#FFC000"/>
    </inkml:brush>
  </inkml:definitions>
  <inkml:trace contextRef="#ctx0" brushRef="#br0">3475 15857,'-18'0,"1"0,17 0,-18 0,18 0,-18 0,18 0,0 0,0 18,0 0,-17-18,17 0,-18 0,18 17,0-17,0 18,0-18,0 18,-18-18,18 17</inkml:trace>
  <inkml:trace contextRef="#ctx0" brushRef="#br0" timeOffset="1762.8113">3351 15804,'0'0,"0"0,18 0,0 0,-18 0,17 36,-17-36,18 0,-18 17,18-17,-18 18,17-18,-17 18,18-18,-18 0,17 0,-17 17,18-17,-18 0,0 18,0 0,0-18,0 17,0-17,0 18,18-18,-18 17,0 1,0-18,0 18</inkml:trace>
  <inkml:trace contextRef="#ctx0" brushRef="#br0" timeOffset="2917.2187">3563 15787,'0'0,"0"0,-18 17,1-17,17 18,-18-18,0 18,18-18,0 17,-17-17,17 0,0 0,-18 18,1-18,17 0,-18 0,18 18,0-18,0 17</inkml:trace>
  <inkml:trace contextRef="#ctx0" brushRef="#br0" timeOffset="5428.8348">8167 16669,'-18'0,"18"0,-17 0,-1 0,0 0,18 0,-17 0,17 0,-36 0,19 17,-19 1,19-18,17 0,-18 0,1 18,-1-18,18 0,-18 17,1 1,17-18,-18 18,18-18,-18 0,18 35,0-35,0 18,-17 17,17 0,-18-17,18-1,0 1,0 0,0 17,0-17,0-1,0 18,0-35,18 36,-18-19,17 1,1 0,0-18,-18 0,17 17,1 1,-18-18,18 0,-18 0,35 18,-18-18,-17 0,36 0,17-18,-18 18,-17-18,-1 1,1-1,35-17,-36-1,19 1,-1 0,0 0,-17 35,-1-36,19-17,-19 36,1-18,0 17,-18-17,0 17,0-17,0-1,0 19,0-1,0 0,0 1,-18 17,18-18,0 18,-18 0,18-17,0 17,0 0,-17-18,-1 0,18 18</inkml:trace>
  <inkml:trace contextRef="#ctx0" brushRef="#br0" timeOffset="18158.5164">23336 17939,'0'0,"0"0,-17 0,17 0,-18 0,18 0,0 0,-18 0,18 0,-17 0,-1 0,18 0,-18 0,18 0,-17 0,-1 0,1 0,17 0,-18 0,0 0,1 0,17 0,0 0,-36 17,36-17,-17 0,17 0,-18 0,0 0,18 18,0 0,0-18,0 17,-17-17,17 18,0 0,0-18,0 17,0-17,0 18,0-18,0 18,0-1,0-17,0 0,0 18,0-18,0 0,0 17,17-17,-17 18,18-18,-18 0,0 0,18 0,-18 0,17 0,1 0,0 0,-1 0,1 0,-18 0,18 0,-18 0,35 0,-18 0,-17 0,18 0,17-18,-17 18,-18 0,18-17,-18-1,17 18,1 0,-18-17,0 17,0-18,0 18,0-18,0 1,0 17,0-18,0 18,0-18,18 1,-18 17,0-18,0 18,0-35,0 35,0-18,17 18,-17-18,0 18,0 0,-17 0,17-17,0 17,0-18,-18 18,18 0,0 0,-18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81313" y="522288"/>
            <a:ext cx="3478212" cy="2608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0313" y="3303588"/>
            <a:ext cx="6780212" cy="312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0F065C6-FF07-492C-8A92-484B3B7C8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3876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E595474-2841-4CC7-A7FE-C32DD37E6891}" type="slidenum">
              <a:rPr lang="en-US" sz="13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5029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2D80DA6-8B78-4C12-B5D1-7AE0658A57EE}" type="slidenum">
              <a:rPr lang="en-US" sz="1300" smtClean="0">
                <a:solidFill>
                  <a:schemeClr val="tx1"/>
                </a:solidFill>
              </a:rPr>
              <a:pPr eaLnBrk="1" hangingPunct="1"/>
              <a:t>10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0143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9AF493D-0FBA-4B0E-97AA-D98492FBCD07}" type="slidenum">
              <a:rPr lang="en-US" sz="1300" smtClean="0">
                <a:solidFill>
                  <a:schemeClr val="tx1"/>
                </a:solidFill>
              </a:rPr>
              <a:pPr eaLnBrk="1" hangingPunct="1"/>
              <a:t>11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8369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DB276C1-6C25-48EF-B777-F640BF96436C}" type="slidenum">
              <a:rPr lang="en-US" sz="1300" smtClean="0">
                <a:solidFill>
                  <a:schemeClr val="tx1"/>
                </a:solidFill>
              </a:rPr>
              <a:pPr eaLnBrk="1" hangingPunct="1"/>
              <a:t>12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4359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871EEFA-365C-48C1-B646-D4DE8E4C6601}" type="slidenum">
              <a:rPr lang="en-US" sz="1300" smtClean="0">
                <a:solidFill>
                  <a:schemeClr val="tx1"/>
                </a:solidFill>
              </a:rPr>
              <a:pPr eaLnBrk="1" hangingPunct="1"/>
              <a:t>13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7292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49A7DB7-3979-47F9-83B6-E39BBF044A51}" type="slidenum">
              <a:rPr lang="en-US" sz="1300" smtClean="0">
                <a:solidFill>
                  <a:schemeClr val="tx1"/>
                </a:solidFill>
              </a:rPr>
              <a:pPr eaLnBrk="1" hangingPunct="1"/>
              <a:t>14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7766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B694BA8-E006-4F37-B69A-90A37052A302}" type="slidenum">
              <a:rPr lang="en-US" sz="1300" smtClean="0">
                <a:solidFill>
                  <a:schemeClr val="tx1"/>
                </a:solidFill>
              </a:rPr>
              <a:pPr eaLnBrk="1" hangingPunct="1"/>
              <a:t>15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3481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43EA8ED-972D-4427-A71F-B7F457F88823}" type="slidenum">
              <a:rPr lang="en-US" sz="1300" smtClean="0">
                <a:solidFill>
                  <a:schemeClr val="tx1"/>
                </a:solidFill>
              </a:rPr>
              <a:pPr eaLnBrk="1" hangingPunct="1"/>
              <a:t>16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2096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CDFA8F2-BCA9-4E75-B475-A8FC0BB2C1B7}" type="slidenum">
              <a:rPr lang="en-US" sz="1300" smtClean="0">
                <a:solidFill>
                  <a:schemeClr val="tx1"/>
                </a:solidFill>
              </a:rPr>
              <a:pPr eaLnBrk="1" hangingPunct="1"/>
              <a:t>17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697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2A1F09D-8E5A-4AED-9FE8-5731A875A32E}" type="slidenum">
              <a:rPr lang="en-US" sz="1300" smtClean="0">
                <a:solidFill>
                  <a:schemeClr val="tx1"/>
                </a:solidFill>
              </a:rPr>
              <a:pPr eaLnBrk="1" hangingPunct="1"/>
              <a:t>18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5042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8027F50-8B10-40DB-BB73-5C44FA96D76C}" type="slidenum">
              <a:rPr lang="en-US" sz="1300" smtClean="0">
                <a:solidFill>
                  <a:schemeClr val="tx1"/>
                </a:solidFill>
              </a:rPr>
              <a:pPr eaLnBrk="1" hangingPunct="1"/>
              <a:t>19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340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0500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BAD007B-BD9B-4A8B-8909-550AC1C12884}" type="slidenum">
              <a:rPr lang="en-US" sz="1300" smtClean="0">
                <a:solidFill>
                  <a:schemeClr val="tx1"/>
                </a:solidFill>
              </a:rPr>
              <a:pPr eaLnBrk="1" hangingPunct="1"/>
              <a:t>20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4099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3E88656-E507-441F-A589-5D382B978306}" type="slidenum">
              <a:rPr lang="en-US" sz="1300" smtClean="0">
                <a:solidFill>
                  <a:schemeClr val="tx1"/>
                </a:solidFill>
              </a:rPr>
              <a:pPr eaLnBrk="1" hangingPunct="1"/>
              <a:t>21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8400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22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5611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2BA3907-E728-4825-B49F-4F4242DDC5A5}" type="slidenum">
              <a:rPr lang="en-US" sz="1300" smtClean="0">
                <a:solidFill>
                  <a:schemeClr val="tx1"/>
                </a:solidFill>
              </a:rPr>
              <a:pPr eaLnBrk="1" hangingPunct="1"/>
              <a:t>23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1583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2BA3907-E728-4825-B49F-4F4242DDC5A5}" type="slidenum">
              <a:rPr lang="en-US" sz="1300" smtClean="0">
                <a:solidFill>
                  <a:schemeClr val="tx1"/>
                </a:solidFill>
              </a:rPr>
              <a:pPr eaLnBrk="1" hangingPunct="1"/>
              <a:t>24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5012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25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4655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26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7951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27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47971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28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58369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29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480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994438E-7F36-4460-BBCD-61A5C7E56C08}" type="slidenum">
              <a:rPr lang="en-US" sz="130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6399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30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722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C7809CE-930D-4100-BD10-CE2C75C4DBC6}" type="slidenum">
              <a:rPr lang="en-US" sz="130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740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6E727A6-7DF9-4641-834D-927C5580E40C}" type="slidenum">
              <a:rPr lang="en-US" sz="130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102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8673865-1BB1-4B45-86D1-EC632F889397}" type="slidenum">
              <a:rPr lang="en-US" sz="130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3581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06C22B4-1F8C-4BF7-8D43-D0E883980D52}" type="slidenum">
              <a:rPr lang="en-US" sz="130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3125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9863FE4-40F9-46B3-AFEA-51738A2BCB37}" type="slidenum">
              <a:rPr lang="en-US" sz="1300" smtClean="0">
                <a:solidFill>
                  <a:schemeClr val="tx1"/>
                </a:solidFill>
              </a:rPr>
              <a:pPr eaLnBrk="1" hangingPunct="1"/>
              <a:t>8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380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657D731-86F1-40CF-BBCA-EE6FE2BF0029}" type="slidenum">
              <a:rPr lang="en-US" sz="130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905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2/21/17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ABA82-71BE-4D11-8FA6-5B3C2EB63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93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2/21/17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83E9F-31DA-401B-8FB0-B3FB983050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12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2/21/17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BCF55-7DE1-480D-A160-174E47444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3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2/21/17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FC7A8-2BBC-4451-A339-F0A8CD45F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89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2/21/17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30F1F-A814-4D10-998A-EA4E6C5B89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199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2/21/17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26B16-51F7-4B38-B282-5F22C5DEE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4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2/21/17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7ABDE-1D79-4792-BCC7-A227A2B02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2/21/17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E9444-3CFB-40EC-B6ED-6ADB5F425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913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2/21/17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661E9-7185-4684-B7B4-ACD531FCA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26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2/21/17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BA0A3-2E22-467F-8A10-94D3684C3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5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2/21/17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86F1E-55FD-4C53-856C-605AA4B297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731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0480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866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2/21/17</a:t>
            </a: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38313" y="6477000"/>
            <a:ext cx="5797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BC91355-9562-4D7B-86F4-42C912D76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u.nl/geoboo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://www.cs.umd.edu/class/spring2010/cmsc754/Lects/cmsc754-lects.pdf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emf"/><Relationship Id="rId5" Type="http://schemas.openxmlformats.org/officeDocument/2006/relationships/customXml" Target="../ink/ink1.xml"/><Relationship Id="rId4" Type="http://schemas.openxmlformats.org/officeDocument/2006/relationships/image" Target="../media/image1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emf"/><Relationship Id="rId5" Type="http://schemas.openxmlformats.org/officeDocument/2006/relationships/customXml" Target="../ink/ink2.xml"/><Relationship Id="rId4" Type="http://schemas.openxmlformats.org/officeDocument/2006/relationships/image" Target="../media/image1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D63551C-0CA9-4033-A4A0-5B80DF7B09D1}" type="slidenum">
              <a:rPr lang="en-US" sz="14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dirty="0">
                <a:solidFill>
                  <a:srgbClr val="009999"/>
                </a:solidFill>
              </a:rPr>
            </a:br>
            <a:r>
              <a:rPr lang="en-US" altLang="en-US" sz="2800" dirty="0">
                <a:solidFill>
                  <a:srgbClr val="009999"/>
                </a:solidFill>
              </a:rPr>
              <a:t>Spring </a:t>
            </a:r>
            <a:r>
              <a:rPr lang="en-US" altLang="en-US" sz="2800" dirty="0" smtClean="0">
                <a:solidFill>
                  <a:srgbClr val="009999"/>
                </a:solidFill>
              </a:rPr>
              <a:t>2017</a:t>
            </a:r>
            <a:endParaRPr lang="en-US" sz="3200" dirty="0" smtClean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1" i="1" dirty="0" smtClean="0">
                <a:solidFill>
                  <a:schemeClr val="accent2"/>
                </a:solidFill>
              </a:rPr>
              <a:t>Planar Subdivisions and Point Location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err="1" smtClean="0"/>
              <a:t>Carola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Wenk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1400" dirty="0" smtClean="0"/>
              <a:t>Based on:</a:t>
            </a:r>
            <a:br>
              <a:rPr lang="en-US" sz="1400" dirty="0" smtClean="0"/>
            </a:br>
            <a:r>
              <a:rPr lang="en-US" sz="1400" dirty="0">
                <a:hlinkClick r:id="rId3"/>
              </a:rPr>
              <a:t>Computational Geometry: Algorithms and </a:t>
            </a:r>
            <a:r>
              <a:rPr lang="en-US" sz="1400" dirty="0" smtClean="0">
                <a:hlinkClick r:id="rId3"/>
              </a:rPr>
              <a:t>Applications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and </a:t>
            </a:r>
            <a:r>
              <a:rPr lang="en-US" sz="1400" dirty="0" smtClean="0">
                <a:hlinkClick r:id="rId4"/>
              </a:rPr>
              <a:t>David Mount’s lecture notes</a:t>
            </a:r>
            <a:endParaRPr lang="en-US" sz="1400" dirty="0" smtClean="0"/>
          </a:p>
        </p:txBody>
      </p:sp>
      <p:pic>
        <p:nvPicPr>
          <p:cNvPr id="2055" name="Picture 3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07"/>
          <a:stretch>
            <a:fillRect/>
          </a:stretch>
        </p:blipFill>
        <p:spPr bwMode="auto">
          <a:xfrm>
            <a:off x="3306763" y="1531938"/>
            <a:ext cx="1778000" cy="242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Oval 21"/>
          <p:cNvSpPr>
            <a:spLocks noChangeArrowheads="1"/>
          </p:cNvSpPr>
          <p:nvPr/>
        </p:nvSpPr>
        <p:spPr bwMode="auto">
          <a:xfrm>
            <a:off x="4452938" y="278288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513263" y="2627313"/>
            <a:ext cx="32702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kern="0" dirty="0">
                <a:solidFill>
                  <a:srgbClr val="339933"/>
                </a:solidFill>
                <a:latin typeface="Times New Roman"/>
              </a:rPr>
              <a:t>p</a:t>
            </a:r>
            <a:endParaRPr lang="en-US" dirty="0"/>
          </a:p>
        </p:txBody>
      </p:sp>
      <p:pic>
        <p:nvPicPr>
          <p:cNvPr id="1026" name="Picture 2" descr="http://www.cs.uu.nl/geobook/cover3small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803" y="5598514"/>
            <a:ext cx="361952" cy="471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266" name="Straight Connector 46"/>
          <p:cNvCxnSpPr>
            <a:cxnSpLocks noChangeShapeType="1"/>
            <a:stCxn id="11304" idx="0"/>
          </p:cNvCxnSpPr>
          <p:nvPr/>
        </p:nvCxnSpPr>
        <p:spPr bwMode="auto">
          <a:xfrm flipH="1" flipV="1">
            <a:off x="7707313" y="3319463"/>
            <a:ext cx="79375" cy="423862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67" name="Straight Connector 46"/>
          <p:cNvCxnSpPr>
            <a:cxnSpLocks noChangeShapeType="1"/>
            <a:stCxn id="11297" idx="0"/>
            <a:endCxn id="11312" idx="5"/>
          </p:cNvCxnSpPr>
          <p:nvPr/>
        </p:nvCxnSpPr>
        <p:spPr bwMode="auto">
          <a:xfrm flipH="1" flipV="1">
            <a:off x="7727950" y="3351213"/>
            <a:ext cx="273050" cy="61912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68" name="Straight Connector 46"/>
          <p:cNvCxnSpPr>
            <a:cxnSpLocks noChangeShapeType="1"/>
            <a:stCxn id="11313" idx="0"/>
            <a:endCxn id="11298" idx="4"/>
          </p:cNvCxnSpPr>
          <p:nvPr/>
        </p:nvCxnSpPr>
        <p:spPr bwMode="auto">
          <a:xfrm flipV="1">
            <a:off x="7265988" y="3427413"/>
            <a:ext cx="85725" cy="58737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69" name="Straight Connector 46"/>
          <p:cNvCxnSpPr>
            <a:cxnSpLocks noChangeShapeType="1"/>
            <a:stCxn id="11313" idx="2"/>
            <a:endCxn id="11307" idx="7"/>
          </p:cNvCxnSpPr>
          <p:nvPr/>
        </p:nvCxnSpPr>
        <p:spPr bwMode="auto">
          <a:xfrm flipH="1">
            <a:off x="6424613" y="4059238"/>
            <a:ext cx="796925" cy="52387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0" name="Straight Connector 46"/>
          <p:cNvCxnSpPr>
            <a:cxnSpLocks noChangeShapeType="1"/>
            <a:stCxn id="11312" idx="0"/>
            <a:endCxn id="11306" idx="4"/>
          </p:cNvCxnSpPr>
          <p:nvPr/>
        </p:nvCxnSpPr>
        <p:spPr bwMode="auto">
          <a:xfrm flipH="1" flipV="1">
            <a:off x="7564438" y="2463800"/>
            <a:ext cx="133350" cy="811213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1" name="Straight Connector 46"/>
          <p:cNvCxnSpPr>
            <a:cxnSpLocks noChangeShapeType="1"/>
            <a:stCxn id="11312" idx="6"/>
          </p:cNvCxnSpPr>
          <p:nvPr/>
        </p:nvCxnSpPr>
        <p:spPr bwMode="auto">
          <a:xfrm flipH="1">
            <a:off x="7351713" y="3319463"/>
            <a:ext cx="390525" cy="63500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2" name="Straight Connector 46"/>
          <p:cNvCxnSpPr>
            <a:cxnSpLocks noChangeShapeType="1"/>
            <a:stCxn id="11297" idx="6"/>
          </p:cNvCxnSpPr>
          <p:nvPr/>
        </p:nvCxnSpPr>
        <p:spPr bwMode="auto">
          <a:xfrm flipH="1">
            <a:off x="7242175" y="4014788"/>
            <a:ext cx="803275" cy="38100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3" name="Straight Connector 45"/>
          <p:cNvCxnSpPr>
            <a:cxnSpLocks noChangeShapeType="1"/>
            <a:stCxn id="11312" idx="0"/>
            <a:endCxn id="11295" idx="3"/>
          </p:cNvCxnSpPr>
          <p:nvPr/>
        </p:nvCxnSpPr>
        <p:spPr bwMode="auto">
          <a:xfrm flipH="1">
            <a:off x="7424738" y="3275013"/>
            <a:ext cx="273050" cy="60007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4" name="Straight Connector 46"/>
          <p:cNvCxnSpPr>
            <a:cxnSpLocks noChangeShapeType="1"/>
            <a:stCxn id="11296" idx="1"/>
            <a:endCxn id="11312" idx="6"/>
          </p:cNvCxnSpPr>
          <p:nvPr/>
        </p:nvCxnSpPr>
        <p:spPr bwMode="auto">
          <a:xfrm flipH="1" flipV="1">
            <a:off x="7742238" y="3319463"/>
            <a:ext cx="323850" cy="120650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5" name="Straight Connector 49"/>
          <p:cNvCxnSpPr>
            <a:cxnSpLocks noChangeShapeType="1"/>
            <a:stCxn id="11313" idx="0"/>
            <a:endCxn id="11302" idx="1"/>
          </p:cNvCxnSpPr>
          <p:nvPr/>
        </p:nvCxnSpPr>
        <p:spPr bwMode="auto">
          <a:xfrm flipH="1" flipV="1">
            <a:off x="7124700" y="3667125"/>
            <a:ext cx="141288" cy="347663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6" name="Straight Connector 49"/>
          <p:cNvCxnSpPr>
            <a:cxnSpLocks noChangeShapeType="1"/>
            <a:stCxn id="11313" idx="3"/>
            <a:endCxn id="11295" idx="3"/>
          </p:cNvCxnSpPr>
          <p:nvPr/>
        </p:nvCxnSpPr>
        <p:spPr bwMode="auto">
          <a:xfrm flipV="1">
            <a:off x="7235825" y="3875088"/>
            <a:ext cx="188913" cy="215900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7" name="Straight Connector 46"/>
          <p:cNvCxnSpPr>
            <a:cxnSpLocks noChangeShapeType="1"/>
            <a:stCxn id="11307" idx="7"/>
            <a:endCxn id="11295" idx="2"/>
          </p:cNvCxnSpPr>
          <p:nvPr/>
        </p:nvCxnSpPr>
        <p:spPr bwMode="auto">
          <a:xfrm flipV="1">
            <a:off x="6424613" y="3843338"/>
            <a:ext cx="987425" cy="739775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8" name="Straight Connector 46"/>
          <p:cNvCxnSpPr>
            <a:cxnSpLocks noChangeShapeType="1"/>
            <a:stCxn id="11302" idx="6"/>
            <a:endCxn id="11295" idx="1"/>
          </p:cNvCxnSpPr>
          <p:nvPr/>
        </p:nvCxnSpPr>
        <p:spPr bwMode="auto">
          <a:xfrm>
            <a:off x="7200900" y="3698875"/>
            <a:ext cx="223838" cy="112713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9" name="Straight Connector 46"/>
          <p:cNvCxnSpPr>
            <a:cxnSpLocks noChangeShapeType="1"/>
            <a:stCxn id="11298" idx="6"/>
            <a:endCxn id="11296" idx="1"/>
          </p:cNvCxnSpPr>
          <p:nvPr/>
        </p:nvCxnSpPr>
        <p:spPr bwMode="auto">
          <a:xfrm>
            <a:off x="7396163" y="3382963"/>
            <a:ext cx="669925" cy="5715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0" name="Straight Connector 46"/>
          <p:cNvCxnSpPr>
            <a:cxnSpLocks noChangeShapeType="1"/>
            <a:stCxn id="11298" idx="5"/>
            <a:endCxn id="11304" idx="1"/>
          </p:cNvCxnSpPr>
          <p:nvPr/>
        </p:nvCxnSpPr>
        <p:spPr bwMode="auto">
          <a:xfrm>
            <a:off x="7381875" y="3414713"/>
            <a:ext cx="373063" cy="341312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1" name="Straight Connector 46"/>
          <p:cNvCxnSpPr>
            <a:cxnSpLocks noChangeShapeType="1"/>
            <a:stCxn id="11296" idx="0"/>
            <a:endCxn id="11304" idx="7"/>
          </p:cNvCxnSpPr>
          <p:nvPr/>
        </p:nvCxnSpPr>
        <p:spPr bwMode="auto">
          <a:xfrm flipH="1">
            <a:off x="7816850" y="3427413"/>
            <a:ext cx="280988" cy="328612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</a:p>
        </p:txBody>
      </p:sp>
      <p:sp>
        <p:nvSpPr>
          <p:cNvPr id="112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12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CAF52AE-5D5B-46AC-8819-BAE6310EB37A}" type="slidenum">
              <a:rPr lang="en-US" sz="1400" smtClean="0">
                <a:solidFill>
                  <a:schemeClr val="tx1"/>
                </a:solidFill>
              </a:rPr>
              <a:pPr eaLnBrk="1" hangingPunct="1"/>
              <a:t>10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1285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Independent Set Lemma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3875" y="1446213"/>
            <a:ext cx="5688013" cy="44862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 smtClean="0"/>
              <a:t>Lemma: </a:t>
            </a:r>
            <a:r>
              <a:rPr lang="en-US" sz="2000" dirty="0" smtClean="0"/>
              <a:t>Every triangulated planar graph on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/>
              <a:t> vertices contains an independent vertex set of size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>
                <a:solidFill>
                  <a:srgbClr val="008380"/>
                </a:solidFill>
              </a:rPr>
              <a:t>/18</a:t>
            </a:r>
            <a:r>
              <a:rPr lang="en-US" sz="2000" dirty="0" smtClean="0"/>
              <a:t> in which each vertex has degree at most </a:t>
            </a:r>
            <a:r>
              <a:rPr lang="en-US" sz="2000" dirty="0" smtClean="0">
                <a:solidFill>
                  <a:srgbClr val="008380"/>
                </a:solidFill>
              </a:rPr>
              <a:t>8</a:t>
            </a:r>
            <a:r>
              <a:rPr lang="en-US" sz="2000" dirty="0" smtClean="0"/>
              <a:t>. Such a set can be computed in </a:t>
            </a:r>
            <a:r>
              <a:rPr lang="en-US" sz="2000" dirty="0" smtClean="0">
                <a:solidFill>
                  <a:srgbClr val="008380"/>
                </a:solidFill>
              </a:rPr>
              <a:t>O(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>
                <a:solidFill>
                  <a:srgbClr val="008380"/>
                </a:solidFill>
              </a:rPr>
              <a:t>) </a:t>
            </a:r>
            <a:r>
              <a:rPr lang="en-US" sz="2000" dirty="0" smtClean="0"/>
              <a:t>time.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/>
              <a:t>Use this lemma to construct Kirkpatrick’s hierarchy: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Start with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, and select an independent set </a:t>
            </a:r>
            <a:r>
              <a:rPr lang="en-US" sz="2000" i="1" dirty="0" smtClean="0">
                <a:solidFill>
                  <a:srgbClr val="008380"/>
                </a:solidFill>
              </a:rPr>
              <a:t>S</a:t>
            </a:r>
            <a:r>
              <a:rPr lang="en-US" sz="2000" dirty="0" smtClean="0">
                <a:solidFill>
                  <a:srgbClr val="008380"/>
                </a:solidFill>
              </a:rPr>
              <a:t> </a:t>
            </a:r>
            <a:r>
              <a:rPr lang="en-US" sz="2000" dirty="0" smtClean="0"/>
              <a:t>of size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>
                <a:solidFill>
                  <a:srgbClr val="008380"/>
                </a:solidFill>
              </a:rPr>
              <a:t>/18</a:t>
            </a:r>
            <a:r>
              <a:rPr lang="en-US" sz="2000" dirty="0" smtClean="0"/>
              <a:t> in which each vertex has maximum degree </a:t>
            </a:r>
            <a:r>
              <a:rPr lang="en-US" sz="2000" dirty="0" smtClean="0">
                <a:solidFill>
                  <a:srgbClr val="008380"/>
                </a:solidFill>
              </a:rPr>
              <a:t>8</a:t>
            </a:r>
            <a:r>
              <a:rPr lang="en-US" sz="2000" dirty="0" smtClean="0"/>
              <a:t>. [Never pick the outer triangle vertices </a:t>
            </a:r>
            <a:r>
              <a:rPr lang="en-US" sz="2000" b="1" dirty="0" smtClean="0"/>
              <a:t>a</a:t>
            </a:r>
            <a:r>
              <a:rPr lang="en-US" sz="2000" dirty="0" smtClean="0"/>
              <a:t>, </a:t>
            </a:r>
            <a:r>
              <a:rPr lang="en-US" sz="2000" b="1" dirty="0" smtClean="0"/>
              <a:t>b</a:t>
            </a:r>
            <a:r>
              <a:rPr lang="en-US" sz="2000" dirty="0" smtClean="0"/>
              <a:t>, </a:t>
            </a:r>
            <a:r>
              <a:rPr lang="en-US" sz="2000" b="1" dirty="0" smtClean="0"/>
              <a:t>c</a:t>
            </a:r>
            <a:r>
              <a:rPr lang="en-US" sz="2000" dirty="0" smtClean="0"/>
              <a:t>.]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Remove vertices of </a:t>
            </a:r>
            <a:r>
              <a:rPr lang="en-US" sz="2000" i="1" dirty="0" smtClean="0">
                <a:solidFill>
                  <a:srgbClr val="008380"/>
                </a:solidFill>
              </a:rPr>
              <a:t>S</a:t>
            </a:r>
            <a:r>
              <a:rPr lang="en-US" sz="2000" dirty="0" smtClean="0"/>
              <a:t>, and re-triangulate holes.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The resulting triangulation,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has at most </a:t>
            </a:r>
            <a:r>
              <a:rPr lang="en-US" sz="2000" dirty="0" smtClean="0">
                <a:solidFill>
                  <a:srgbClr val="008380"/>
                </a:solidFill>
              </a:rPr>
              <a:t>17/18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/>
              <a:t> vertices.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Repeat the process to build the hierarchy, until </a:t>
            </a:r>
            <a:r>
              <a:rPr lang="en-US" sz="2000" i="1" dirty="0" err="1" smtClean="0"/>
              <a:t>T</a:t>
            </a:r>
            <a:r>
              <a:rPr lang="en-US" sz="2000" i="1" baseline="-25000" dirty="0" err="1" smtClean="0"/>
              <a:t>k</a:t>
            </a:r>
            <a:r>
              <a:rPr lang="en-US" sz="2000" dirty="0" smtClean="0"/>
              <a:t> equals the outer triangle with vertices </a:t>
            </a:r>
            <a:r>
              <a:rPr lang="en-US" sz="2000" b="1" dirty="0" smtClean="0"/>
              <a:t>a</a:t>
            </a:r>
            <a:r>
              <a:rPr lang="en-US" sz="2000" dirty="0" smtClean="0"/>
              <a:t>, </a:t>
            </a:r>
            <a:r>
              <a:rPr lang="en-US" sz="2000" b="1" dirty="0" smtClean="0"/>
              <a:t>b</a:t>
            </a:r>
            <a:r>
              <a:rPr lang="en-US" sz="2000" dirty="0" smtClean="0"/>
              <a:t>, </a:t>
            </a:r>
            <a:r>
              <a:rPr lang="en-US" sz="2000" b="1" dirty="0" smtClean="0"/>
              <a:t>c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The depth of the hierarchy is </a:t>
            </a:r>
            <a:r>
              <a:rPr lang="en-US" sz="2000" i="1" dirty="0" smtClean="0">
                <a:solidFill>
                  <a:srgbClr val="008380"/>
                </a:solidFill>
              </a:rPr>
              <a:t>k = </a:t>
            </a:r>
            <a:r>
              <a:rPr lang="en-US" sz="2000" dirty="0" smtClean="0">
                <a:solidFill>
                  <a:srgbClr val="008380"/>
                </a:solidFill>
              </a:rPr>
              <a:t>log</a:t>
            </a:r>
            <a:r>
              <a:rPr lang="en-US" sz="2000" baseline="-25000" dirty="0" smtClean="0">
                <a:solidFill>
                  <a:srgbClr val="008380"/>
                </a:solidFill>
              </a:rPr>
              <a:t>18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/</a:t>
            </a:r>
            <a:r>
              <a:rPr lang="en-US" sz="2000" baseline="-25000" dirty="0" smtClean="0">
                <a:solidFill>
                  <a:srgbClr val="008380"/>
                </a:solidFill>
              </a:rPr>
              <a:t>17</a:t>
            </a:r>
            <a:r>
              <a:rPr lang="en-US" sz="2000" i="1" dirty="0" smtClean="0">
                <a:solidFill>
                  <a:srgbClr val="008380"/>
                </a:solidFill>
              </a:rPr>
              <a:t> n</a:t>
            </a:r>
            <a:endParaRPr lang="en-US" sz="1600" i="1" dirty="0" smtClean="0">
              <a:solidFill>
                <a:srgbClr val="008380"/>
              </a:solidFill>
            </a:endParaRPr>
          </a:p>
        </p:txBody>
      </p:sp>
      <p:cxnSp>
        <p:nvCxnSpPr>
          <p:cNvPr id="11287" name="Straight Connector 46"/>
          <p:cNvCxnSpPr>
            <a:cxnSpLocks noChangeShapeType="1"/>
            <a:endCxn id="11306" idx="4"/>
          </p:cNvCxnSpPr>
          <p:nvPr/>
        </p:nvCxnSpPr>
        <p:spPr bwMode="auto">
          <a:xfrm flipV="1">
            <a:off x="7135813" y="2463800"/>
            <a:ext cx="428625" cy="1235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8" name="Straight Connector 46"/>
          <p:cNvCxnSpPr>
            <a:cxnSpLocks noChangeShapeType="1"/>
            <a:stCxn id="11302" idx="3"/>
          </p:cNvCxnSpPr>
          <p:nvPr/>
        </p:nvCxnSpPr>
        <p:spPr bwMode="auto">
          <a:xfrm flipH="1">
            <a:off x="6392863" y="3730625"/>
            <a:ext cx="731837" cy="89693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9" name="Straight Connector 46"/>
          <p:cNvCxnSpPr>
            <a:cxnSpLocks noChangeShapeType="1"/>
            <a:stCxn id="11297" idx="3"/>
            <a:endCxn id="11307" idx="2"/>
          </p:cNvCxnSpPr>
          <p:nvPr/>
        </p:nvCxnSpPr>
        <p:spPr bwMode="auto">
          <a:xfrm flipH="1">
            <a:off x="6348413" y="4046538"/>
            <a:ext cx="1620837" cy="5683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0" name="Straight Connector 46"/>
          <p:cNvCxnSpPr>
            <a:cxnSpLocks noChangeShapeType="1"/>
            <a:stCxn id="11297" idx="4"/>
            <a:endCxn id="11308" idx="5"/>
          </p:cNvCxnSpPr>
          <p:nvPr/>
        </p:nvCxnSpPr>
        <p:spPr bwMode="auto">
          <a:xfrm>
            <a:off x="8001000" y="4059238"/>
            <a:ext cx="1073150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1" name="Straight Connector 46"/>
          <p:cNvCxnSpPr>
            <a:cxnSpLocks noChangeShapeType="1"/>
            <a:stCxn id="11296" idx="5"/>
            <a:endCxn id="11308" idx="5"/>
          </p:cNvCxnSpPr>
          <p:nvPr/>
        </p:nvCxnSpPr>
        <p:spPr bwMode="auto">
          <a:xfrm>
            <a:off x="8128000" y="3503613"/>
            <a:ext cx="946150" cy="11557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2" name="Straight Connector 46"/>
          <p:cNvCxnSpPr>
            <a:cxnSpLocks noChangeShapeType="1"/>
            <a:stCxn id="11298" idx="0"/>
            <a:endCxn id="11306" idx="4"/>
          </p:cNvCxnSpPr>
          <p:nvPr/>
        </p:nvCxnSpPr>
        <p:spPr bwMode="auto">
          <a:xfrm flipV="1">
            <a:off x="7351713" y="2463800"/>
            <a:ext cx="212725" cy="8747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3" name="Straight Connector 46"/>
          <p:cNvCxnSpPr>
            <a:cxnSpLocks noChangeShapeType="1"/>
            <a:stCxn id="11296" idx="0"/>
            <a:endCxn id="11306" idx="1"/>
          </p:cNvCxnSpPr>
          <p:nvPr/>
        </p:nvCxnSpPr>
        <p:spPr bwMode="auto">
          <a:xfrm flipH="1" flipV="1">
            <a:off x="7532688" y="2387600"/>
            <a:ext cx="565150" cy="10398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4" name="Straight Connector 46"/>
          <p:cNvCxnSpPr>
            <a:cxnSpLocks noChangeShapeType="1"/>
            <a:stCxn id="11297" idx="2"/>
          </p:cNvCxnSpPr>
          <p:nvPr/>
        </p:nvCxnSpPr>
        <p:spPr bwMode="auto">
          <a:xfrm flipH="1" flipV="1">
            <a:off x="7458075" y="3851275"/>
            <a:ext cx="498475" cy="1635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95" name="Oval 21"/>
          <p:cNvSpPr>
            <a:spLocks noChangeArrowheads="1"/>
          </p:cNvSpPr>
          <p:nvPr/>
        </p:nvSpPr>
        <p:spPr bwMode="auto">
          <a:xfrm>
            <a:off x="7412038" y="3798888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96" name="Oval 21"/>
          <p:cNvSpPr>
            <a:spLocks noChangeArrowheads="1"/>
          </p:cNvSpPr>
          <p:nvPr/>
        </p:nvSpPr>
        <p:spPr bwMode="auto">
          <a:xfrm>
            <a:off x="8053388" y="34274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97" name="Oval 21"/>
          <p:cNvSpPr>
            <a:spLocks noChangeArrowheads="1"/>
          </p:cNvSpPr>
          <p:nvPr/>
        </p:nvSpPr>
        <p:spPr bwMode="auto">
          <a:xfrm>
            <a:off x="7956550" y="3970338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98" name="Oval 21"/>
          <p:cNvSpPr>
            <a:spLocks noChangeArrowheads="1"/>
          </p:cNvSpPr>
          <p:nvPr/>
        </p:nvSpPr>
        <p:spPr bwMode="auto">
          <a:xfrm>
            <a:off x="7307263" y="33385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1299" name="Straight Connector 47"/>
          <p:cNvCxnSpPr>
            <a:cxnSpLocks noChangeShapeType="1"/>
            <a:stCxn id="11296" idx="4"/>
            <a:endCxn id="11297" idx="0"/>
          </p:cNvCxnSpPr>
          <p:nvPr/>
        </p:nvCxnSpPr>
        <p:spPr bwMode="auto">
          <a:xfrm flipH="1">
            <a:off x="8001000" y="3516313"/>
            <a:ext cx="96838" cy="454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00" name="Straight Connector 48"/>
          <p:cNvCxnSpPr>
            <a:cxnSpLocks noChangeShapeType="1"/>
            <a:stCxn id="11295" idx="2"/>
            <a:endCxn id="11304" idx="6"/>
          </p:cNvCxnSpPr>
          <p:nvPr/>
        </p:nvCxnSpPr>
        <p:spPr bwMode="auto">
          <a:xfrm flipV="1">
            <a:off x="7412038" y="3787775"/>
            <a:ext cx="419100" cy="5556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01" name="Straight Connector 49"/>
          <p:cNvCxnSpPr>
            <a:cxnSpLocks noChangeShapeType="1"/>
            <a:stCxn id="11298" idx="4"/>
            <a:endCxn id="11295" idx="4"/>
          </p:cNvCxnSpPr>
          <p:nvPr/>
        </p:nvCxnSpPr>
        <p:spPr bwMode="auto">
          <a:xfrm>
            <a:off x="7351713" y="3427413"/>
            <a:ext cx="104775" cy="460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02" name="Oval 21"/>
          <p:cNvSpPr>
            <a:spLocks noChangeArrowheads="1"/>
          </p:cNvSpPr>
          <p:nvPr/>
        </p:nvSpPr>
        <p:spPr bwMode="auto">
          <a:xfrm>
            <a:off x="7112000" y="36544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1303" name="Straight Connector 49"/>
          <p:cNvCxnSpPr>
            <a:cxnSpLocks noChangeShapeType="1"/>
            <a:stCxn id="11302" idx="3"/>
            <a:endCxn id="11298" idx="3"/>
          </p:cNvCxnSpPr>
          <p:nvPr/>
        </p:nvCxnSpPr>
        <p:spPr bwMode="auto">
          <a:xfrm flipV="1">
            <a:off x="7124700" y="3414713"/>
            <a:ext cx="195263" cy="3159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04" name="Oval 21"/>
          <p:cNvSpPr>
            <a:spLocks noChangeArrowheads="1"/>
          </p:cNvSpPr>
          <p:nvPr/>
        </p:nvSpPr>
        <p:spPr bwMode="auto">
          <a:xfrm>
            <a:off x="7742238" y="37433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1305" name="Straight Connector 48"/>
          <p:cNvCxnSpPr>
            <a:cxnSpLocks noChangeShapeType="1"/>
            <a:stCxn id="11304" idx="1"/>
            <a:endCxn id="11297" idx="5"/>
          </p:cNvCxnSpPr>
          <p:nvPr/>
        </p:nvCxnSpPr>
        <p:spPr bwMode="auto">
          <a:xfrm>
            <a:off x="7754938" y="3756025"/>
            <a:ext cx="276225" cy="2905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06" name="Oval 21"/>
          <p:cNvSpPr>
            <a:spLocks noChangeArrowheads="1"/>
          </p:cNvSpPr>
          <p:nvPr/>
        </p:nvSpPr>
        <p:spPr bwMode="auto">
          <a:xfrm>
            <a:off x="7519988" y="23749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307" name="Oval 21"/>
          <p:cNvSpPr>
            <a:spLocks noChangeArrowheads="1"/>
          </p:cNvSpPr>
          <p:nvPr/>
        </p:nvSpPr>
        <p:spPr bwMode="auto">
          <a:xfrm>
            <a:off x="6348413" y="45704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308" name="Oval 21"/>
          <p:cNvSpPr>
            <a:spLocks noChangeArrowheads="1"/>
          </p:cNvSpPr>
          <p:nvPr/>
        </p:nvSpPr>
        <p:spPr bwMode="auto">
          <a:xfrm>
            <a:off x="8997950" y="45831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1309" name="Straight Connector 46"/>
          <p:cNvCxnSpPr>
            <a:cxnSpLocks noChangeShapeType="1"/>
            <a:stCxn id="11308" idx="2"/>
          </p:cNvCxnSpPr>
          <p:nvPr/>
        </p:nvCxnSpPr>
        <p:spPr bwMode="auto">
          <a:xfrm flipH="1" flipV="1">
            <a:off x="6427788" y="4619625"/>
            <a:ext cx="2570162" cy="793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10" name="Straight Connector 46"/>
          <p:cNvCxnSpPr>
            <a:cxnSpLocks noChangeShapeType="1"/>
            <a:stCxn id="11306" idx="0"/>
            <a:endCxn id="11307" idx="7"/>
          </p:cNvCxnSpPr>
          <p:nvPr/>
        </p:nvCxnSpPr>
        <p:spPr bwMode="auto">
          <a:xfrm flipH="1">
            <a:off x="6424613" y="2374900"/>
            <a:ext cx="1139825" cy="22082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11" name="Straight Connector 46"/>
          <p:cNvCxnSpPr>
            <a:cxnSpLocks noChangeShapeType="1"/>
            <a:stCxn id="11306" idx="5"/>
            <a:endCxn id="11308" idx="1"/>
          </p:cNvCxnSpPr>
          <p:nvPr/>
        </p:nvCxnSpPr>
        <p:spPr bwMode="auto">
          <a:xfrm>
            <a:off x="7596188" y="2451100"/>
            <a:ext cx="1416050" cy="21463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12" name="Oval 188"/>
          <p:cNvSpPr>
            <a:spLocks noChangeArrowheads="1"/>
          </p:cNvSpPr>
          <p:nvPr/>
        </p:nvSpPr>
        <p:spPr bwMode="auto">
          <a:xfrm>
            <a:off x="7653338" y="3275013"/>
            <a:ext cx="88900" cy="88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313" name="Oval 21"/>
          <p:cNvSpPr>
            <a:spLocks noChangeArrowheads="1"/>
          </p:cNvSpPr>
          <p:nvPr/>
        </p:nvSpPr>
        <p:spPr bwMode="auto">
          <a:xfrm>
            <a:off x="7221538" y="4014788"/>
            <a:ext cx="88900" cy="88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086475" y="4432300"/>
            <a:ext cx="287338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kern="0" dirty="0">
                <a:solidFill>
                  <a:srgbClr val="0000FF"/>
                </a:solidFill>
                <a:latin typeface="Times New Roman"/>
              </a:rPr>
              <a:t>a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519988" y="2005013"/>
            <a:ext cx="298450" cy="3397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kern="0" dirty="0">
                <a:solidFill>
                  <a:srgbClr val="0000FF"/>
                </a:solidFill>
                <a:latin typeface="Times New Roman"/>
              </a:rPr>
              <a:t>b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818563" y="4529138"/>
            <a:ext cx="276225" cy="338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kern="0" dirty="0">
                <a:solidFill>
                  <a:srgbClr val="0000FF"/>
                </a:solidFill>
                <a:latin typeface="Times New Roman"/>
              </a:rPr>
              <a:t>c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075" y="1120775"/>
            <a:ext cx="4224338" cy="529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22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FAEB537-C32B-4EC2-99AF-F3C441E57480}" type="slidenum">
              <a:rPr lang="en-US" sz="1400" smtClean="0">
                <a:solidFill>
                  <a:schemeClr val="tx1"/>
                </a:solidFill>
              </a:rPr>
              <a:pPr eaLnBrk="1" hangingPunct="1"/>
              <a:t>11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261938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Hierarchy Example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9700" y="1836738"/>
            <a:ext cx="4176713" cy="289083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/>
              <a:t>Use this lemma to construct Kirkpatrick’s hierarchy: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Start with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, and select an independent set </a:t>
            </a:r>
            <a:r>
              <a:rPr lang="en-US" sz="2000" i="1" dirty="0" smtClean="0">
                <a:solidFill>
                  <a:srgbClr val="008380"/>
                </a:solidFill>
              </a:rPr>
              <a:t>S</a:t>
            </a:r>
            <a:r>
              <a:rPr lang="en-US" sz="2000" dirty="0" smtClean="0">
                <a:solidFill>
                  <a:srgbClr val="008380"/>
                </a:solidFill>
              </a:rPr>
              <a:t> </a:t>
            </a:r>
            <a:r>
              <a:rPr lang="en-US" sz="2000" dirty="0" smtClean="0"/>
              <a:t>of size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>
                <a:solidFill>
                  <a:srgbClr val="008380"/>
                </a:solidFill>
              </a:rPr>
              <a:t>/18</a:t>
            </a:r>
            <a:r>
              <a:rPr lang="en-US" sz="2000" dirty="0" smtClean="0"/>
              <a:t> </a:t>
            </a:r>
            <a:r>
              <a:rPr lang="en-US" sz="2000" dirty="0"/>
              <a:t>in which each vertex has </a:t>
            </a:r>
            <a:r>
              <a:rPr lang="en-US" sz="2000" dirty="0" smtClean="0"/>
              <a:t>maximum degree </a:t>
            </a:r>
            <a:r>
              <a:rPr lang="en-US" sz="2000" dirty="0" smtClean="0">
                <a:solidFill>
                  <a:srgbClr val="008380"/>
                </a:solidFill>
              </a:rPr>
              <a:t>8</a:t>
            </a:r>
            <a:r>
              <a:rPr lang="en-US" sz="2000" dirty="0" smtClean="0"/>
              <a:t>. [Never pick the outer triangle vertices </a:t>
            </a:r>
            <a:r>
              <a:rPr lang="en-US" sz="2000" b="1" dirty="0" smtClean="0"/>
              <a:t>a</a:t>
            </a:r>
            <a:r>
              <a:rPr lang="en-US" sz="2000" dirty="0" smtClean="0"/>
              <a:t>, </a:t>
            </a:r>
            <a:r>
              <a:rPr lang="en-US" sz="2000" b="1" dirty="0" smtClean="0"/>
              <a:t>b</a:t>
            </a:r>
            <a:r>
              <a:rPr lang="en-US" sz="2000" dirty="0" smtClean="0"/>
              <a:t>, </a:t>
            </a:r>
            <a:r>
              <a:rPr lang="en-US" sz="2000" b="1" dirty="0" smtClean="0"/>
              <a:t>c</a:t>
            </a:r>
            <a:r>
              <a:rPr lang="en-US" sz="2000" dirty="0" smtClean="0"/>
              <a:t>.]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Remove vertices of </a:t>
            </a:r>
            <a:r>
              <a:rPr lang="en-US" sz="2000" i="1" dirty="0" smtClean="0">
                <a:solidFill>
                  <a:srgbClr val="008380"/>
                </a:solidFill>
              </a:rPr>
              <a:t>S</a:t>
            </a:r>
            <a:r>
              <a:rPr lang="en-US" sz="2000" dirty="0" smtClean="0"/>
              <a:t>, and re-triangulate holes.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The resulting triangulation,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has at most </a:t>
            </a:r>
            <a:r>
              <a:rPr lang="en-US" sz="2000" dirty="0" smtClean="0">
                <a:solidFill>
                  <a:srgbClr val="008380"/>
                </a:solidFill>
              </a:rPr>
              <a:t>17/18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/>
              <a:t> vertices.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Repeat the process to build the hierarchy, until </a:t>
            </a:r>
            <a:r>
              <a:rPr lang="en-US" sz="2000" i="1" dirty="0" err="1" smtClean="0"/>
              <a:t>T</a:t>
            </a:r>
            <a:r>
              <a:rPr lang="en-US" sz="2000" i="1" baseline="-25000" dirty="0" err="1" smtClean="0"/>
              <a:t>k</a:t>
            </a:r>
            <a:r>
              <a:rPr lang="en-US" sz="2000" dirty="0" smtClean="0"/>
              <a:t> equals the outer triangle with vertices </a:t>
            </a:r>
            <a:r>
              <a:rPr lang="en-US" sz="2000" b="1" dirty="0" smtClean="0"/>
              <a:t>a</a:t>
            </a:r>
            <a:r>
              <a:rPr lang="en-US" sz="2000" dirty="0" smtClean="0"/>
              <a:t>, </a:t>
            </a:r>
            <a:r>
              <a:rPr lang="en-US" sz="2000" b="1" dirty="0" smtClean="0"/>
              <a:t>b</a:t>
            </a:r>
            <a:r>
              <a:rPr lang="en-US" sz="2000" dirty="0" smtClean="0"/>
              <a:t>, </a:t>
            </a:r>
            <a:r>
              <a:rPr lang="en-US" sz="2000" b="1" dirty="0" smtClean="0"/>
              <a:t>c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The depth of the hierarchy is</a:t>
            </a:r>
            <a:br>
              <a:rPr lang="en-US" sz="2000" dirty="0" smtClean="0"/>
            </a:b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rgbClr val="008380"/>
                </a:solidFill>
              </a:rPr>
              <a:t>k = </a:t>
            </a:r>
            <a:r>
              <a:rPr lang="en-US" sz="2000" dirty="0" smtClean="0">
                <a:solidFill>
                  <a:srgbClr val="008380"/>
                </a:solidFill>
              </a:rPr>
              <a:t>log</a:t>
            </a:r>
            <a:r>
              <a:rPr lang="en-US" sz="2000" baseline="-25000" dirty="0" smtClean="0">
                <a:solidFill>
                  <a:srgbClr val="008380"/>
                </a:solidFill>
              </a:rPr>
              <a:t>18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/</a:t>
            </a:r>
            <a:r>
              <a:rPr lang="en-US" sz="2000" baseline="-25000" dirty="0" smtClean="0">
                <a:solidFill>
                  <a:srgbClr val="008380"/>
                </a:solidFill>
              </a:rPr>
              <a:t>17</a:t>
            </a:r>
            <a:r>
              <a:rPr lang="en-US" sz="2000" i="1" dirty="0" smtClean="0">
                <a:solidFill>
                  <a:srgbClr val="008380"/>
                </a:solidFill>
              </a:rPr>
              <a:t> n</a:t>
            </a:r>
            <a:endParaRPr lang="en-US" sz="1600" i="1" dirty="0" smtClean="0">
              <a:solidFill>
                <a:srgbClr val="0083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075" y="1120775"/>
            <a:ext cx="4224338" cy="529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33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8DB5F8-5F80-44FB-95B6-6717E42CE784}" type="slidenum">
              <a:rPr lang="en-US" sz="1400" smtClean="0">
                <a:solidFill>
                  <a:schemeClr val="tx1"/>
                </a:solidFill>
              </a:rPr>
              <a:pPr eaLnBrk="1" hangingPunct="1"/>
              <a:t>12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261938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Hierarchy Data Structure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9700" y="1247775"/>
            <a:ext cx="4176713" cy="289242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/>
              <a:t>Store the hierarchy as a DAG: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The root is </a:t>
            </a:r>
            <a:r>
              <a:rPr lang="en-US" sz="2000" i="1" dirty="0" err="1" smtClean="0"/>
              <a:t>T</a:t>
            </a:r>
            <a:r>
              <a:rPr lang="en-US" sz="2000" baseline="-25000" dirty="0" err="1" smtClean="0"/>
              <a:t>k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Nodes in each level correspond to triangles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i 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Each node for a triangle in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i+1 </a:t>
            </a:r>
            <a:r>
              <a:rPr lang="en-US" sz="2000" dirty="0" smtClean="0"/>
              <a:t>stores pointers to all triangles of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i </a:t>
            </a:r>
            <a:r>
              <a:rPr lang="en-US" sz="2000" dirty="0" smtClean="0"/>
              <a:t>that it overlaps.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i="1" dirty="0">
              <a:solidFill>
                <a:srgbClr val="00838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How to locate point </a:t>
            </a:r>
            <a:r>
              <a:rPr lang="en-US" sz="2000" b="1" i="1" dirty="0" smtClean="0">
                <a:solidFill>
                  <a:srgbClr val="339933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 in the DAG:</a:t>
            </a:r>
            <a:endParaRPr lang="en-US" sz="20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Start at the root. If </a:t>
            </a:r>
            <a:r>
              <a:rPr lang="en-US" sz="2000" b="1" i="1" dirty="0" smtClean="0">
                <a:solidFill>
                  <a:srgbClr val="339933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 is outside of </a:t>
            </a:r>
            <a:r>
              <a:rPr lang="en-US" sz="2000" i="1" dirty="0" err="1">
                <a:solidFill>
                  <a:srgbClr val="000000"/>
                </a:solidFill>
              </a:rPr>
              <a:t>T</a:t>
            </a:r>
            <a:r>
              <a:rPr lang="en-US" sz="2000" baseline="-25000" dirty="0" err="1">
                <a:solidFill>
                  <a:srgbClr val="000000"/>
                </a:solidFill>
              </a:rPr>
              <a:t>k</a:t>
            </a:r>
            <a:r>
              <a:rPr lang="en-US" sz="2000" baseline="-25000" dirty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then </a:t>
            </a:r>
            <a:r>
              <a:rPr lang="en-US" sz="2000" b="1" i="1" dirty="0" smtClean="0">
                <a:solidFill>
                  <a:srgbClr val="339933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 is in exterior face; done. </a:t>
            </a:r>
            <a:endParaRPr lang="en-US" sz="20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Else, set </a:t>
            </a:r>
            <a:r>
              <a:rPr lang="en-US" sz="2000" dirty="0" smtClean="0">
                <a:solidFill>
                  <a:srgbClr val="000000"/>
                </a:solidFill>
                <a:sym typeface="Symbol"/>
              </a:rPr>
              <a:t></a:t>
            </a:r>
            <a:r>
              <a:rPr lang="en-US" sz="2000" dirty="0" smtClean="0">
                <a:solidFill>
                  <a:srgbClr val="000000"/>
                </a:solidFill>
              </a:rPr>
              <a:t> to be the triangle at the current level that contains </a:t>
            </a:r>
            <a:r>
              <a:rPr lang="en-US" sz="2000" b="1" i="1" dirty="0" smtClean="0">
                <a:solidFill>
                  <a:srgbClr val="339933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Check each of the at most 6 = 8-2 triangles of </a:t>
            </a:r>
            <a:r>
              <a:rPr lang="en-US" sz="2000" i="1" dirty="0" smtClean="0">
                <a:solidFill>
                  <a:srgbClr val="000000"/>
                </a:solidFill>
              </a:rPr>
              <a:t>T</a:t>
            </a:r>
            <a:r>
              <a:rPr lang="en-US" sz="2000" baseline="-25000" dirty="0" smtClean="0">
                <a:solidFill>
                  <a:srgbClr val="000000"/>
                </a:solidFill>
              </a:rPr>
              <a:t>k-1 </a:t>
            </a:r>
            <a:r>
              <a:rPr lang="en-US" sz="2000" dirty="0" smtClean="0">
                <a:solidFill>
                  <a:srgbClr val="000000"/>
                </a:solidFill>
              </a:rPr>
              <a:t>that overlap with </a:t>
            </a:r>
            <a:r>
              <a:rPr lang="en-US" sz="2000" dirty="0" smtClean="0">
                <a:solidFill>
                  <a:srgbClr val="000000"/>
                </a:solidFill>
                <a:sym typeface="Symbol"/>
              </a:rPr>
              <a:t>, whether they contain </a:t>
            </a:r>
            <a:r>
              <a:rPr lang="en-US" sz="2000" b="1" i="1" dirty="0" smtClean="0">
                <a:solidFill>
                  <a:srgbClr val="339933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. Update </a:t>
            </a:r>
            <a:r>
              <a:rPr lang="en-US" sz="2000" dirty="0">
                <a:solidFill>
                  <a:srgbClr val="000000"/>
                </a:solidFill>
                <a:sym typeface="Symbol"/>
              </a:rPr>
              <a:t> </a:t>
            </a:r>
            <a:r>
              <a:rPr lang="en-US" sz="2000" dirty="0" smtClean="0">
                <a:solidFill>
                  <a:srgbClr val="000000"/>
                </a:solidFill>
              </a:rPr>
              <a:t>and descend in the hierarchy until reaching </a:t>
            </a:r>
            <a:r>
              <a:rPr lang="en-US" sz="2000" i="1" dirty="0" smtClean="0">
                <a:solidFill>
                  <a:srgbClr val="000000"/>
                </a:solidFill>
              </a:rPr>
              <a:t>T</a:t>
            </a:r>
            <a:r>
              <a:rPr lang="en-US" sz="2000" baseline="-25000" dirty="0" smtClean="0">
                <a:solidFill>
                  <a:srgbClr val="000000"/>
                </a:solidFill>
              </a:rPr>
              <a:t>0</a:t>
            </a:r>
            <a:r>
              <a:rPr lang="en-US" sz="2000" dirty="0" smtClean="0">
                <a:solidFill>
                  <a:srgbClr val="000000"/>
                </a:solidFill>
              </a:rPr>
              <a:t> 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Output </a:t>
            </a:r>
            <a:r>
              <a:rPr lang="en-US" sz="2000" dirty="0">
                <a:solidFill>
                  <a:srgbClr val="000000"/>
                </a:solidFill>
                <a:sym typeface="Symbol"/>
              </a:rPr>
              <a:t></a:t>
            </a:r>
            <a:r>
              <a:rPr lang="en-US" sz="2000" dirty="0">
                <a:solidFill>
                  <a:srgbClr val="000000"/>
                </a:solidFill>
              </a:rPr>
              <a:t> .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sz="1600" i="1" dirty="0">
              <a:solidFill>
                <a:srgbClr val="008380"/>
              </a:solidFill>
            </a:endParaRP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5664200" y="1597025"/>
            <a:ext cx="2413000" cy="4781550"/>
            <a:chOff x="5664794" y="1597026"/>
            <a:chExt cx="2412406" cy="4781549"/>
          </a:xfrm>
        </p:grpSpPr>
        <p:sp>
          <p:nvSpPr>
            <p:cNvPr id="11" name="Rectangle 10"/>
            <p:cNvSpPr/>
            <p:nvPr/>
          </p:nvSpPr>
          <p:spPr>
            <a:xfrm>
              <a:off x="5683839" y="3403601"/>
              <a:ext cx="312661" cy="3698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800" b="1" kern="0" dirty="0">
                  <a:solidFill>
                    <a:srgbClr val="339933"/>
                  </a:solidFill>
                  <a:latin typeface="Times New Roman"/>
                </a:rPr>
                <a:t>p</a:t>
              </a:r>
              <a:endParaRPr lang="en-US" sz="1800" dirty="0"/>
            </a:p>
          </p:txBody>
        </p:sp>
        <p:sp>
          <p:nvSpPr>
            <p:cNvPr id="13322" name="Oval 21"/>
            <p:cNvSpPr>
              <a:spLocks noChangeArrowheads="1"/>
            </p:cNvSpPr>
            <p:nvPr/>
          </p:nvSpPr>
          <p:spPr bwMode="auto">
            <a:xfrm>
              <a:off x="5711598" y="1901587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323" name="Oval 21"/>
            <p:cNvSpPr>
              <a:spLocks noChangeArrowheads="1"/>
            </p:cNvSpPr>
            <p:nvPr/>
          </p:nvSpPr>
          <p:spPr bwMode="auto">
            <a:xfrm>
              <a:off x="5711598" y="3582734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324" name="Oval 21"/>
            <p:cNvSpPr>
              <a:spLocks noChangeArrowheads="1"/>
            </p:cNvSpPr>
            <p:nvPr/>
          </p:nvSpPr>
          <p:spPr bwMode="auto">
            <a:xfrm>
              <a:off x="7803923" y="3582734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325" name="Oval 21"/>
            <p:cNvSpPr>
              <a:spLocks noChangeArrowheads="1"/>
            </p:cNvSpPr>
            <p:nvPr/>
          </p:nvSpPr>
          <p:spPr bwMode="auto">
            <a:xfrm>
              <a:off x="7803923" y="1901587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326" name="Freeform 2"/>
            <p:cNvSpPr>
              <a:spLocks/>
            </p:cNvSpPr>
            <p:nvPr/>
          </p:nvSpPr>
          <p:spPr bwMode="auto">
            <a:xfrm>
              <a:off x="5667375" y="3051175"/>
              <a:ext cx="850900" cy="1270000"/>
            </a:xfrm>
            <a:custGeom>
              <a:avLst/>
              <a:gdLst>
                <a:gd name="T0" fmla="*/ 12700 w 850900"/>
                <a:gd name="T1" fmla="*/ 577850 h 1270000"/>
                <a:gd name="T2" fmla="*/ 0 w 850900"/>
                <a:gd name="T3" fmla="*/ 1270000 h 1270000"/>
                <a:gd name="T4" fmla="*/ 850900 w 850900"/>
                <a:gd name="T5" fmla="*/ 0 h 1270000"/>
                <a:gd name="T6" fmla="*/ 12700 w 850900"/>
                <a:gd name="T7" fmla="*/ 577850 h 1270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50900" h="1270000">
                  <a:moveTo>
                    <a:pt x="12700" y="577850"/>
                  </a:moveTo>
                  <a:lnTo>
                    <a:pt x="0" y="1270000"/>
                  </a:lnTo>
                  <a:lnTo>
                    <a:pt x="850900" y="0"/>
                  </a:lnTo>
                  <a:lnTo>
                    <a:pt x="12700" y="57785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27" name="Freeform 18"/>
            <p:cNvSpPr>
              <a:spLocks/>
            </p:cNvSpPr>
            <p:nvPr/>
          </p:nvSpPr>
          <p:spPr bwMode="auto">
            <a:xfrm>
              <a:off x="7762875" y="3273425"/>
              <a:ext cx="314325" cy="1057275"/>
            </a:xfrm>
            <a:custGeom>
              <a:avLst/>
              <a:gdLst>
                <a:gd name="T0" fmla="*/ 101 w 825874"/>
                <a:gd name="T1" fmla="*/ 159069 h 1281545"/>
                <a:gd name="T2" fmla="*/ 0 w 825874"/>
                <a:gd name="T3" fmla="*/ 489784 h 1281545"/>
                <a:gd name="T4" fmla="*/ 6595 w 825874"/>
                <a:gd name="T5" fmla="*/ 0 h 1281545"/>
                <a:gd name="T6" fmla="*/ 101 w 825874"/>
                <a:gd name="T7" fmla="*/ 159069 h 128154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5874" h="1281545">
                  <a:moveTo>
                    <a:pt x="12702" y="416213"/>
                  </a:moveTo>
                  <a:lnTo>
                    <a:pt x="0" y="1281545"/>
                  </a:lnTo>
                  <a:lnTo>
                    <a:pt x="825874" y="0"/>
                  </a:lnTo>
                  <a:lnTo>
                    <a:pt x="12702" y="416213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28" name="Freeform 19"/>
            <p:cNvSpPr>
              <a:spLocks/>
            </p:cNvSpPr>
            <p:nvPr/>
          </p:nvSpPr>
          <p:spPr bwMode="auto">
            <a:xfrm>
              <a:off x="7767990" y="1597026"/>
              <a:ext cx="299966" cy="355600"/>
            </a:xfrm>
            <a:custGeom>
              <a:avLst/>
              <a:gdLst>
                <a:gd name="T0" fmla="*/ 0 w 788146"/>
                <a:gd name="T1" fmla="*/ 163482 h 431030"/>
                <a:gd name="T2" fmla="*/ 5428 w 788146"/>
                <a:gd name="T3" fmla="*/ 164732 h 431030"/>
                <a:gd name="T4" fmla="*/ 6294 w 788146"/>
                <a:gd name="T5" fmla="*/ 0 h 431030"/>
                <a:gd name="T6" fmla="*/ 0 w 788146"/>
                <a:gd name="T7" fmla="*/ 163482 h 4310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8146" h="431030">
                  <a:moveTo>
                    <a:pt x="0" y="427759"/>
                  </a:moveTo>
                  <a:lnTo>
                    <a:pt x="679698" y="431030"/>
                  </a:lnTo>
                  <a:lnTo>
                    <a:pt x="788146" y="0"/>
                  </a:lnTo>
                  <a:lnTo>
                    <a:pt x="0" y="427759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29" name="Freeform 20"/>
            <p:cNvSpPr>
              <a:spLocks/>
            </p:cNvSpPr>
            <p:nvPr/>
          </p:nvSpPr>
          <p:spPr bwMode="auto">
            <a:xfrm>
              <a:off x="5667375" y="1705244"/>
              <a:ext cx="274566" cy="247650"/>
            </a:xfrm>
            <a:custGeom>
              <a:avLst/>
              <a:gdLst>
                <a:gd name="T0" fmla="*/ 0 w 721409"/>
                <a:gd name="T1" fmla="*/ 110532 h 300182"/>
                <a:gd name="T2" fmla="*/ 5761 w 721409"/>
                <a:gd name="T3" fmla="*/ 114724 h 300182"/>
                <a:gd name="T4" fmla="*/ 2364 w 721409"/>
                <a:gd name="T5" fmla="*/ 0 h 300182"/>
                <a:gd name="T6" fmla="*/ 0 w 721409"/>
                <a:gd name="T7" fmla="*/ 110532 h 3001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1409" h="300182">
                  <a:moveTo>
                    <a:pt x="0" y="289214"/>
                  </a:moveTo>
                  <a:lnTo>
                    <a:pt x="721409" y="300182"/>
                  </a:lnTo>
                  <a:lnTo>
                    <a:pt x="295959" y="0"/>
                  </a:lnTo>
                  <a:lnTo>
                    <a:pt x="0" y="289214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30" name="Freeform 21"/>
            <p:cNvSpPr>
              <a:spLocks/>
            </p:cNvSpPr>
            <p:nvPr/>
          </p:nvSpPr>
          <p:spPr bwMode="auto">
            <a:xfrm>
              <a:off x="5843515" y="4946650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31" name="Freeform 22"/>
            <p:cNvSpPr>
              <a:spLocks/>
            </p:cNvSpPr>
            <p:nvPr/>
          </p:nvSpPr>
          <p:spPr bwMode="auto">
            <a:xfrm>
              <a:off x="5664794" y="5356225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32" name="Freeform 23"/>
            <p:cNvSpPr>
              <a:spLocks/>
            </p:cNvSpPr>
            <p:nvPr/>
          </p:nvSpPr>
          <p:spPr bwMode="auto">
            <a:xfrm>
              <a:off x="6380417" y="5813425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33" name="Freeform 24"/>
            <p:cNvSpPr>
              <a:spLocks/>
            </p:cNvSpPr>
            <p:nvPr/>
          </p:nvSpPr>
          <p:spPr bwMode="auto">
            <a:xfrm>
              <a:off x="6463888" y="6203950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34" name="Freeform 54"/>
            <p:cNvSpPr>
              <a:spLocks/>
            </p:cNvSpPr>
            <p:nvPr/>
          </p:nvSpPr>
          <p:spPr bwMode="auto">
            <a:xfrm>
              <a:off x="6085737" y="4546157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DD20311-7CE6-4D02-96E5-BEC30727BA35}" type="slidenum">
              <a:rPr lang="en-US" sz="1400" smtClean="0">
                <a:solidFill>
                  <a:schemeClr val="tx1"/>
                </a:solidFill>
              </a:rPr>
              <a:pPr eaLnBrk="1" hangingPunct="1"/>
              <a:t>13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Analysis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446213"/>
            <a:ext cx="4070350" cy="44862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smtClean="0"/>
              <a:t>Query time </a:t>
            </a:r>
            <a:r>
              <a:rPr lang="en-US" sz="2000" smtClean="0"/>
              <a:t>is </a:t>
            </a:r>
            <a:r>
              <a:rPr lang="en-US" sz="2000" smtClean="0">
                <a:solidFill>
                  <a:srgbClr val="008380"/>
                </a:solidFill>
              </a:rPr>
              <a:t>O(log 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>
                <a:solidFill>
                  <a:srgbClr val="008380"/>
                </a:solidFill>
              </a:rPr>
              <a:t>)</a:t>
            </a:r>
            <a:r>
              <a:rPr lang="en-US" sz="2000" smtClean="0"/>
              <a:t>: There are </a:t>
            </a:r>
            <a:r>
              <a:rPr lang="en-US" sz="2000" smtClean="0">
                <a:solidFill>
                  <a:srgbClr val="008380"/>
                </a:solidFill>
              </a:rPr>
              <a:t>O(log 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>
                <a:solidFill>
                  <a:srgbClr val="008380"/>
                </a:solidFill>
              </a:rPr>
              <a:t>)</a:t>
            </a:r>
            <a:r>
              <a:rPr lang="en-US" sz="2000" smtClean="0"/>
              <a:t> levels and it takes constant time to move between levels.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smtClean="0"/>
              <a:t>Space complexity </a:t>
            </a:r>
            <a:r>
              <a:rPr lang="en-US" sz="2000" smtClean="0"/>
              <a:t>is </a:t>
            </a:r>
            <a:r>
              <a:rPr lang="en-US" sz="2000" smtClean="0">
                <a:solidFill>
                  <a:srgbClr val="008380"/>
                </a:solidFill>
              </a:rPr>
              <a:t>O(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>
                <a:solidFill>
                  <a:srgbClr val="008380"/>
                </a:solidFill>
              </a:rPr>
              <a:t>)</a:t>
            </a:r>
            <a:r>
              <a:rPr lang="en-US" sz="2000" smtClean="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Sum up sizes of all triangulations in hierarchy.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Because of Euler’s formula, it suffices to sum up the number of vertices.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Total number of vertices:</a:t>
            </a:r>
            <a:br>
              <a:rPr lang="en-US" sz="1600" smtClean="0"/>
            </a:br>
            <a:r>
              <a:rPr lang="en-US" sz="1600" smtClean="0"/>
              <a:t/>
            </a:r>
            <a:br>
              <a:rPr lang="en-US" sz="1600" smtClean="0"/>
            </a:br>
            <a:r>
              <a:rPr lang="en-US" sz="1600" i="1" smtClean="0">
                <a:solidFill>
                  <a:srgbClr val="008380"/>
                </a:solidFill>
              </a:rPr>
              <a:t>n</a:t>
            </a:r>
            <a:r>
              <a:rPr lang="en-US" sz="1600" smtClean="0">
                <a:solidFill>
                  <a:srgbClr val="008380"/>
                </a:solidFill>
              </a:rPr>
              <a:t> + 17/18 </a:t>
            </a:r>
            <a:r>
              <a:rPr lang="en-US" sz="1600" i="1" smtClean="0">
                <a:solidFill>
                  <a:srgbClr val="008380"/>
                </a:solidFill>
              </a:rPr>
              <a:t>n</a:t>
            </a:r>
            <a:r>
              <a:rPr lang="en-US" sz="1600" smtClean="0">
                <a:solidFill>
                  <a:srgbClr val="008380"/>
                </a:solidFill>
              </a:rPr>
              <a:t> + (17/18)</a:t>
            </a:r>
            <a:r>
              <a:rPr lang="en-US" sz="1600" baseline="30000" smtClean="0">
                <a:solidFill>
                  <a:srgbClr val="008380"/>
                </a:solidFill>
              </a:rPr>
              <a:t>2 </a:t>
            </a:r>
            <a:r>
              <a:rPr lang="en-US" sz="1600" i="1" smtClean="0">
                <a:solidFill>
                  <a:srgbClr val="008380"/>
                </a:solidFill>
              </a:rPr>
              <a:t>n </a:t>
            </a:r>
            <a:r>
              <a:rPr lang="en-US" sz="1600" smtClean="0">
                <a:solidFill>
                  <a:srgbClr val="008380"/>
                </a:solidFill>
              </a:rPr>
              <a:t>+ (17/18)</a:t>
            </a:r>
            <a:r>
              <a:rPr lang="en-US" sz="1600" baseline="30000" smtClean="0">
                <a:solidFill>
                  <a:srgbClr val="008380"/>
                </a:solidFill>
              </a:rPr>
              <a:t>3 </a:t>
            </a:r>
            <a:r>
              <a:rPr lang="en-US" sz="1600" i="1" smtClean="0">
                <a:solidFill>
                  <a:srgbClr val="008380"/>
                </a:solidFill>
              </a:rPr>
              <a:t>n + … </a:t>
            </a:r>
            <a:br>
              <a:rPr lang="en-US" sz="1600" i="1" smtClean="0">
                <a:solidFill>
                  <a:srgbClr val="008380"/>
                </a:solidFill>
              </a:rPr>
            </a:br>
            <a:r>
              <a:rPr lang="en-US" sz="1600" i="1" smtClean="0">
                <a:solidFill>
                  <a:srgbClr val="008380"/>
                </a:solidFill>
              </a:rPr>
              <a:t>≤ </a:t>
            </a:r>
            <a:r>
              <a:rPr lang="en-US" sz="1600" smtClean="0">
                <a:solidFill>
                  <a:srgbClr val="008380"/>
                </a:solidFill>
              </a:rPr>
              <a:t>1/(1-17/18) </a:t>
            </a:r>
            <a:r>
              <a:rPr lang="en-US" sz="1600" i="1" smtClean="0">
                <a:solidFill>
                  <a:srgbClr val="008380"/>
                </a:solidFill>
              </a:rPr>
              <a:t>n = </a:t>
            </a:r>
            <a:r>
              <a:rPr lang="en-US" sz="1600" smtClean="0">
                <a:solidFill>
                  <a:srgbClr val="008380"/>
                </a:solidFill>
              </a:rPr>
              <a:t>18</a:t>
            </a:r>
            <a:r>
              <a:rPr lang="en-US" sz="1600" i="1" smtClean="0">
                <a:solidFill>
                  <a:srgbClr val="008380"/>
                </a:solidFill>
              </a:rPr>
              <a:t> n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smtClean="0">
                <a:solidFill>
                  <a:srgbClr val="000000"/>
                </a:solidFill>
              </a:rPr>
              <a:t>Preprocessing time </a:t>
            </a:r>
            <a:r>
              <a:rPr lang="en-US" sz="2000" smtClean="0">
                <a:solidFill>
                  <a:srgbClr val="000000"/>
                </a:solidFill>
              </a:rPr>
              <a:t>is </a:t>
            </a:r>
            <a:r>
              <a:rPr lang="en-US" sz="2000" smtClean="0">
                <a:solidFill>
                  <a:srgbClr val="008380"/>
                </a:solidFill>
              </a:rPr>
              <a:t>O(</a:t>
            </a:r>
            <a:r>
              <a:rPr lang="en-US" sz="2000" i="1" smtClean="0">
                <a:solidFill>
                  <a:srgbClr val="008380"/>
                </a:solidFill>
              </a:rPr>
              <a:t>n </a:t>
            </a:r>
            <a:r>
              <a:rPr lang="en-US" sz="2000" smtClean="0">
                <a:solidFill>
                  <a:srgbClr val="008380"/>
                </a:solidFill>
              </a:rPr>
              <a:t>log</a:t>
            </a:r>
            <a:r>
              <a:rPr lang="en-US" sz="2000" i="1" smtClean="0">
                <a:solidFill>
                  <a:srgbClr val="008380"/>
                </a:solidFill>
              </a:rPr>
              <a:t> n</a:t>
            </a:r>
            <a:r>
              <a:rPr lang="en-US" sz="2000" smtClean="0">
                <a:solidFill>
                  <a:srgbClr val="008380"/>
                </a:solidFill>
              </a:rPr>
              <a:t>)</a:t>
            </a:r>
            <a:r>
              <a:rPr lang="en-US" sz="2000" smtClean="0">
                <a:solidFill>
                  <a:srgbClr val="000000"/>
                </a:solidFill>
              </a:rPr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solidFill>
                  <a:srgbClr val="000000"/>
                </a:solidFill>
              </a:rPr>
              <a:t>Triangulating the subdivision takes </a:t>
            </a:r>
            <a:r>
              <a:rPr lang="en-US" sz="1600" smtClean="0">
                <a:solidFill>
                  <a:srgbClr val="008380"/>
                </a:solidFill>
              </a:rPr>
              <a:t>O(</a:t>
            </a:r>
            <a:r>
              <a:rPr lang="en-US" sz="1600" i="1" smtClean="0">
                <a:solidFill>
                  <a:srgbClr val="008380"/>
                </a:solidFill>
              </a:rPr>
              <a:t>n </a:t>
            </a:r>
            <a:r>
              <a:rPr lang="en-US" sz="1600" smtClean="0">
                <a:solidFill>
                  <a:srgbClr val="008380"/>
                </a:solidFill>
              </a:rPr>
              <a:t>log</a:t>
            </a:r>
            <a:r>
              <a:rPr lang="en-US" sz="1600" i="1" smtClean="0">
                <a:solidFill>
                  <a:srgbClr val="008380"/>
                </a:solidFill>
              </a:rPr>
              <a:t> n</a:t>
            </a:r>
            <a:r>
              <a:rPr lang="en-US" sz="1600" smtClean="0">
                <a:solidFill>
                  <a:srgbClr val="008380"/>
                </a:solidFill>
              </a:rPr>
              <a:t>)</a:t>
            </a:r>
            <a:r>
              <a:rPr lang="en-US" sz="1600" smtClean="0">
                <a:solidFill>
                  <a:srgbClr val="000000"/>
                </a:solidFill>
              </a:rPr>
              <a:t> time.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solidFill>
                  <a:srgbClr val="000000"/>
                </a:solidFill>
              </a:rPr>
              <a:t>The time to build the DAG is proportional to its size. </a:t>
            </a:r>
            <a:endParaRPr lang="en-US" sz="1600" i="1" smtClean="0">
              <a:solidFill>
                <a:srgbClr val="008380"/>
              </a:solidFill>
            </a:endParaRPr>
          </a:p>
        </p:txBody>
      </p:sp>
      <p:pic>
        <p:nvPicPr>
          <p:cNvPr id="14343" name="Picture 5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075" y="1120775"/>
            <a:ext cx="4224338" cy="529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4" name="Slide Number Placeholder 5"/>
          <p:cNvSpPr txBox="1">
            <a:spLocks/>
          </p:cNvSpPr>
          <p:nvPr/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5AD9E876-C714-4D96-A9ED-6F9D3FB77F83}" type="slidenum">
              <a:rPr lang="en-US" sz="1400">
                <a:solidFill>
                  <a:schemeClr val="tx1"/>
                </a:solidFill>
              </a:rPr>
              <a:pPr algn="r" eaLnBrk="1" hangingPunct="1"/>
              <a:t>13</a:t>
            </a:fld>
            <a:endParaRPr lang="en-US" sz="1400">
              <a:solidFill>
                <a:schemeClr val="tx1"/>
              </a:solidFill>
            </a:endParaRPr>
          </a:p>
        </p:txBody>
      </p:sp>
      <p:grpSp>
        <p:nvGrpSpPr>
          <p:cNvPr id="55" name="Group 54"/>
          <p:cNvGrpSpPr>
            <a:grpSpLocks/>
          </p:cNvGrpSpPr>
          <p:nvPr/>
        </p:nvGrpSpPr>
        <p:grpSpPr bwMode="auto">
          <a:xfrm>
            <a:off x="5664200" y="1597025"/>
            <a:ext cx="2413000" cy="4781550"/>
            <a:chOff x="5664794" y="1597026"/>
            <a:chExt cx="2412406" cy="4781549"/>
          </a:xfrm>
        </p:grpSpPr>
        <p:sp>
          <p:nvSpPr>
            <p:cNvPr id="56" name="Rectangle 55"/>
            <p:cNvSpPr/>
            <p:nvPr/>
          </p:nvSpPr>
          <p:spPr>
            <a:xfrm>
              <a:off x="5683839" y="3403601"/>
              <a:ext cx="312661" cy="3698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800" b="1" kern="0" dirty="0">
                  <a:solidFill>
                    <a:srgbClr val="339933"/>
                  </a:solidFill>
                  <a:latin typeface="Times New Roman"/>
                </a:rPr>
                <a:t>p</a:t>
              </a:r>
              <a:endParaRPr lang="en-US" sz="1800" dirty="0"/>
            </a:p>
          </p:txBody>
        </p:sp>
        <p:sp>
          <p:nvSpPr>
            <p:cNvPr id="14347" name="Oval 21"/>
            <p:cNvSpPr>
              <a:spLocks noChangeArrowheads="1"/>
            </p:cNvSpPr>
            <p:nvPr/>
          </p:nvSpPr>
          <p:spPr bwMode="auto">
            <a:xfrm>
              <a:off x="5711598" y="1901587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348" name="Oval 21"/>
            <p:cNvSpPr>
              <a:spLocks noChangeArrowheads="1"/>
            </p:cNvSpPr>
            <p:nvPr/>
          </p:nvSpPr>
          <p:spPr bwMode="auto">
            <a:xfrm>
              <a:off x="5711598" y="3582734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349" name="Oval 21"/>
            <p:cNvSpPr>
              <a:spLocks noChangeArrowheads="1"/>
            </p:cNvSpPr>
            <p:nvPr/>
          </p:nvSpPr>
          <p:spPr bwMode="auto">
            <a:xfrm>
              <a:off x="7803923" y="3582734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350" name="Oval 21"/>
            <p:cNvSpPr>
              <a:spLocks noChangeArrowheads="1"/>
            </p:cNvSpPr>
            <p:nvPr/>
          </p:nvSpPr>
          <p:spPr bwMode="auto">
            <a:xfrm>
              <a:off x="7803923" y="1901587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351" name="Freeform 63"/>
            <p:cNvSpPr>
              <a:spLocks/>
            </p:cNvSpPr>
            <p:nvPr/>
          </p:nvSpPr>
          <p:spPr bwMode="auto">
            <a:xfrm>
              <a:off x="5667375" y="3051175"/>
              <a:ext cx="850900" cy="1270000"/>
            </a:xfrm>
            <a:custGeom>
              <a:avLst/>
              <a:gdLst>
                <a:gd name="T0" fmla="*/ 12700 w 850900"/>
                <a:gd name="T1" fmla="*/ 577850 h 1270000"/>
                <a:gd name="T2" fmla="*/ 0 w 850900"/>
                <a:gd name="T3" fmla="*/ 1270000 h 1270000"/>
                <a:gd name="T4" fmla="*/ 850900 w 850900"/>
                <a:gd name="T5" fmla="*/ 0 h 1270000"/>
                <a:gd name="T6" fmla="*/ 12700 w 850900"/>
                <a:gd name="T7" fmla="*/ 577850 h 1270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50900" h="1270000">
                  <a:moveTo>
                    <a:pt x="12700" y="577850"/>
                  </a:moveTo>
                  <a:lnTo>
                    <a:pt x="0" y="1270000"/>
                  </a:lnTo>
                  <a:lnTo>
                    <a:pt x="850900" y="0"/>
                  </a:lnTo>
                  <a:lnTo>
                    <a:pt x="12700" y="57785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2" name="Freeform 64"/>
            <p:cNvSpPr>
              <a:spLocks/>
            </p:cNvSpPr>
            <p:nvPr/>
          </p:nvSpPr>
          <p:spPr bwMode="auto">
            <a:xfrm>
              <a:off x="7762875" y="3273425"/>
              <a:ext cx="314325" cy="1057275"/>
            </a:xfrm>
            <a:custGeom>
              <a:avLst/>
              <a:gdLst>
                <a:gd name="T0" fmla="*/ 101 w 825874"/>
                <a:gd name="T1" fmla="*/ 159069 h 1281545"/>
                <a:gd name="T2" fmla="*/ 0 w 825874"/>
                <a:gd name="T3" fmla="*/ 489784 h 1281545"/>
                <a:gd name="T4" fmla="*/ 6595 w 825874"/>
                <a:gd name="T5" fmla="*/ 0 h 1281545"/>
                <a:gd name="T6" fmla="*/ 101 w 825874"/>
                <a:gd name="T7" fmla="*/ 159069 h 128154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5874" h="1281545">
                  <a:moveTo>
                    <a:pt x="12702" y="416213"/>
                  </a:moveTo>
                  <a:lnTo>
                    <a:pt x="0" y="1281545"/>
                  </a:lnTo>
                  <a:lnTo>
                    <a:pt x="825874" y="0"/>
                  </a:lnTo>
                  <a:lnTo>
                    <a:pt x="12702" y="416213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3" name="Freeform 65"/>
            <p:cNvSpPr>
              <a:spLocks/>
            </p:cNvSpPr>
            <p:nvPr/>
          </p:nvSpPr>
          <p:spPr bwMode="auto">
            <a:xfrm>
              <a:off x="7767990" y="1597026"/>
              <a:ext cx="299966" cy="355600"/>
            </a:xfrm>
            <a:custGeom>
              <a:avLst/>
              <a:gdLst>
                <a:gd name="T0" fmla="*/ 0 w 788146"/>
                <a:gd name="T1" fmla="*/ 163482 h 431030"/>
                <a:gd name="T2" fmla="*/ 5428 w 788146"/>
                <a:gd name="T3" fmla="*/ 164732 h 431030"/>
                <a:gd name="T4" fmla="*/ 6294 w 788146"/>
                <a:gd name="T5" fmla="*/ 0 h 431030"/>
                <a:gd name="T6" fmla="*/ 0 w 788146"/>
                <a:gd name="T7" fmla="*/ 163482 h 4310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8146" h="431030">
                  <a:moveTo>
                    <a:pt x="0" y="427759"/>
                  </a:moveTo>
                  <a:lnTo>
                    <a:pt x="679698" y="431030"/>
                  </a:lnTo>
                  <a:lnTo>
                    <a:pt x="788146" y="0"/>
                  </a:lnTo>
                  <a:lnTo>
                    <a:pt x="0" y="427759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4" name="Freeform 66"/>
            <p:cNvSpPr>
              <a:spLocks/>
            </p:cNvSpPr>
            <p:nvPr/>
          </p:nvSpPr>
          <p:spPr bwMode="auto">
            <a:xfrm>
              <a:off x="5667375" y="1705244"/>
              <a:ext cx="274566" cy="247650"/>
            </a:xfrm>
            <a:custGeom>
              <a:avLst/>
              <a:gdLst>
                <a:gd name="T0" fmla="*/ 0 w 721409"/>
                <a:gd name="T1" fmla="*/ 110532 h 300182"/>
                <a:gd name="T2" fmla="*/ 5761 w 721409"/>
                <a:gd name="T3" fmla="*/ 114724 h 300182"/>
                <a:gd name="T4" fmla="*/ 2364 w 721409"/>
                <a:gd name="T5" fmla="*/ 0 h 300182"/>
                <a:gd name="T6" fmla="*/ 0 w 721409"/>
                <a:gd name="T7" fmla="*/ 110532 h 3001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1409" h="300182">
                  <a:moveTo>
                    <a:pt x="0" y="289214"/>
                  </a:moveTo>
                  <a:lnTo>
                    <a:pt x="721409" y="300182"/>
                  </a:lnTo>
                  <a:lnTo>
                    <a:pt x="295959" y="0"/>
                  </a:lnTo>
                  <a:lnTo>
                    <a:pt x="0" y="289214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5" name="Freeform 67"/>
            <p:cNvSpPr>
              <a:spLocks/>
            </p:cNvSpPr>
            <p:nvPr/>
          </p:nvSpPr>
          <p:spPr bwMode="auto">
            <a:xfrm>
              <a:off x="5843515" y="4946650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6" name="Freeform 68"/>
            <p:cNvSpPr>
              <a:spLocks/>
            </p:cNvSpPr>
            <p:nvPr/>
          </p:nvSpPr>
          <p:spPr bwMode="auto">
            <a:xfrm>
              <a:off x="5664794" y="5356225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7" name="Freeform 69"/>
            <p:cNvSpPr>
              <a:spLocks/>
            </p:cNvSpPr>
            <p:nvPr/>
          </p:nvSpPr>
          <p:spPr bwMode="auto">
            <a:xfrm>
              <a:off x="6380417" y="5813425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8" name="Freeform 70"/>
            <p:cNvSpPr>
              <a:spLocks/>
            </p:cNvSpPr>
            <p:nvPr/>
          </p:nvSpPr>
          <p:spPr bwMode="auto">
            <a:xfrm>
              <a:off x="6463888" y="6203950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9" name="Freeform 71"/>
            <p:cNvSpPr>
              <a:spLocks/>
            </p:cNvSpPr>
            <p:nvPr/>
          </p:nvSpPr>
          <p:spPr bwMode="auto">
            <a:xfrm>
              <a:off x="6085737" y="4546157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BD006C6-CBE6-4B7C-A788-6C712E1C4273}" type="slidenum">
              <a:rPr lang="en-US" sz="1400" smtClean="0">
                <a:solidFill>
                  <a:schemeClr val="tx1"/>
                </a:solidFill>
              </a:rPr>
              <a:pPr eaLnBrk="1" hangingPunct="1"/>
              <a:t>14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Independent Set Lemma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6213"/>
            <a:ext cx="5688013" cy="44862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/>
              <a:t>Lemma: </a:t>
            </a:r>
            <a:r>
              <a:rPr lang="en-US" sz="2000" dirty="0" smtClean="0"/>
              <a:t>Every triangulated planar graph on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/>
              <a:t> vertices contains an independent vertex set of size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>
                <a:solidFill>
                  <a:srgbClr val="008380"/>
                </a:solidFill>
              </a:rPr>
              <a:t>/18</a:t>
            </a:r>
            <a:r>
              <a:rPr lang="en-US" sz="2000" dirty="0" smtClean="0"/>
              <a:t> in which each vertex has degree at most </a:t>
            </a:r>
            <a:r>
              <a:rPr lang="en-US" sz="2000" dirty="0" smtClean="0">
                <a:solidFill>
                  <a:srgbClr val="008380"/>
                </a:solidFill>
              </a:rPr>
              <a:t>8</a:t>
            </a:r>
            <a:r>
              <a:rPr lang="en-US" sz="2000" dirty="0" smtClean="0"/>
              <a:t>. Such a set can be computed in </a:t>
            </a:r>
            <a:r>
              <a:rPr lang="en-US" sz="2000" dirty="0" smtClean="0">
                <a:solidFill>
                  <a:srgbClr val="008380"/>
                </a:solidFill>
              </a:rPr>
              <a:t>O(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>
                <a:solidFill>
                  <a:srgbClr val="008380"/>
                </a:solidFill>
              </a:rPr>
              <a:t>) </a:t>
            </a:r>
            <a:r>
              <a:rPr lang="en-US" sz="2000" dirty="0" smtClean="0"/>
              <a:t>time.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2773363"/>
            <a:ext cx="6992938" cy="2986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Proof: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Algorithm to construct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an independent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set: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Mark all vertices of degree ≥ 9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While there is an unmarked vertex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Let </a:t>
            </a:r>
            <a:r>
              <a:rPr lang="en-US" sz="2000" b="1" kern="0" dirty="0">
                <a:solidFill>
                  <a:srgbClr val="C00000"/>
                </a:solidFill>
                <a:latin typeface="Times New Roman"/>
              </a:rPr>
              <a:t>v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be an unmarked vertex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Add </a:t>
            </a:r>
            <a:r>
              <a:rPr lang="en-US" sz="2000" b="1" kern="0" dirty="0">
                <a:solidFill>
                  <a:srgbClr val="C00000"/>
                </a:solidFill>
                <a:latin typeface="Times New Roman"/>
              </a:rPr>
              <a:t>v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to the independent set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Mark </a:t>
            </a:r>
            <a:r>
              <a:rPr lang="en-US" sz="2000" b="1" kern="0" dirty="0">
                <a:solidFill>
                  <a:srgbClr val="C00000"/>
                </a:solidFill>
                <a:latin typeface="Times New Roman"/>
              </a:rPr>
              <a:t>v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and all its neighbors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Can be implemented in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O(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time: Keep list of unmarked vertices, and store the triangulation in a data structure that allows finding neighbors in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O(1)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time.</a:t>
            </a:r>
            <a:endParaRPr lang="en-US" sz="1600" i="1" kern="0" dirty="0">
              <a:solidFill>
                <a:srgbClr val="008380"/>
              </a:solidFill>
              <a:latin typeface="Times New Roman"/>
            </a:endParaRPr>
          </a:p>
        </p:txBody>
      </p:sp>
      <p:cxnSp>
        <p:nvCxnSpPr>
          <p:cNvPr id="15368" name="Straight Connector 46"/>
          <p:cNvCxnSpPr>
            <a:cxnSpLocks noChangeShapeType="1"/>
            <a:stCxn id="15396" idx="0"/>
            <a:endCxn id="85" idx="4"/>
          </p:cNvCxnSpPr>
          <p:nvPr/>
        </p:nvCxnSpPr>
        <p:spPr bwMode="auto">
          <a:xfrm flipV="1">
            <a:off x="7032625" y="3490913"/>
            <a:ext cx="84138" cy="587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69" name="Straight Connector 46"/>
          <p:cNvCxnSpPr>
            <a:cxnSpLocks noChangeShapeType="1"/>
            <a:stCxn id="15396" idx="2"/>
            <a:endCxn id="94" idx="7"/>
          </p:cNvCxnSpPr>
          <p:nvPr/>
        </p:nvCxnSpPr>
        <p:spPr bwMode="auto">
          <a:xfrm flipH="1">
            <a:off x="6189663" y="4122738"/>
            <a:ext cx="798512" cy="52546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0" name="Straight Connector 46"/>
          <p:cNvCxnSpPr>
            <a:cxnSpLocks noChangeShapeType="1"/>
            <a:stCxn id="84" idx="6"/>
          </p:cNvCxnSpPr>
          <p:nvPr/>
        </p:nvCxnSpPr>
        <p:spPr bwMode="auto">
          <a:xfrm flipH="1">
            <a:off x="7007225" y="4078288"/>
            <a:ext cx="803275" cy="396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1" name="Straight Connector 49"/>
          <p:cNvCxnSpPr>
            <a:cxnSpLocks noChangeShapeType="1"/>
            <a:stCxn id="15396" idx="0"/>
            <a:endCxn id="89" idx="1"/>
          </p:cNvCxnSpPr>
          <p:nvPr/>
        </p:nvCxnSpPr>
        <p:spPr bwMode="auto">
          <a:xfrm flipH="1" flipV="1">
            <a:off x="6891338" y="3732213"/>
            <a:ext cx="141287" cy="346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2" name="Straight Connector 49"/>
          <p:cNvCxnSpPr>
            <a:cxnSpLocks noChangeShapeType="1"/>
            <a:stCxn id="15396" idx="3"/>
            <a:endCxn id="82" idx="3"/>
          </p:cNvCxnSpPr>
          <p:nvPr/>
        </p:nvCxnSpPr>
        <p:spPr bwMode="auto">
          <a:xfrm flipV="1">
            <a:off x="7000875" y="3938588"/>
            <a:ext cx="188913" cy="2159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3" name="Straight Connector 46"/>
          <p:cNvCxnSpPr>
            <a:cxnSpLocks noChangeShapeType="1"/>
            <a:stCxn id="85" idx="6"/>
            <a:endCxn id="15384" idx="1"/>
          </p:cNvCxnSpPr>
          <p:nvPr/>
        </p:nvCxnSpPr>
        <p:spPr bwMode="auto">
          <a:xfrm>
            <a:off x="7161213" y="3446463"/>
            <a:ext cx="669925" cy="5873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4" name="Straight Connector 46"/>
          <p:cNvCxnSpPr>
            <a:cxnSpLocks noChangeShapeType="1"/>
            <a:stCxn id="85" idx="5"/>
            <a:endCxn id="15389" idx="1"/>
          </p:cNvCxnSpPr>
          <p:nvPr/>
        </p:nvCxnSpPr>
        <p:spPr bwMode="auto">
          <a:xfrm>
            <a:off x="7148513" y="3478213"/>
            <a:ext cx="371475" cy="3429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5" name="Straight Connector 46"/>
          <p:cNvCxnSpPr>
            <a:cxnSpLocks noChangeShapeType="1"/>
            <a:stCxn id="15384" idx="0"/>
            <a:endCxn id="15389" idx="7"/>
          </p:cNvCxnSpPr>
          <p:nvPr/>
        </p:nvCxnSpPr>
        <p:spPr bwMode="auto">
          <a:xfrm flipH="1">
            <a:off x="7583488" y="3490913"/>
            <a:ext cx="279400" cy="3302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6" name="Straight Connector 46"/>
          <p:cNvCxnSpPr>
            <a:cxnSpLocks noChangeShapeType="1"/>
            <a:endCxn id="15391" idx="4"/>
          </p:cNvCxnSpPr>
          <p:nvPr/>
        </p:nvCxnSpPr>
        <p:spPr bwMode="auto">
          <a:xfrm flipV="1">
            <a:off x="6902450" y="2527300"/>
            <a:ext cx="427038" cy="1235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7" name="Straight Connector 46"/>
          <p:cNvCxnSpPr>
            <a:cxnSpLocks noChangeShapeType="1"/>
            <a:stCxn id="89" idx="3"/>
          </p:cNvCxnSpPr>
          <p:nvPr/>
        </p:nvCxnSpPr>
        <p:spPr bwMode="auto">
          <a:xfrm flipH="1">
            <a:off x="6157913" y="3794125"/>
            <a:ext cx="733425" cy="8985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8" name="Straight Connector 46"/>
          <p:cNvCxnSpPr>
            <a:cxnSpLocks noChangeShapeType="1"/>
            <a:stCxn id="84" idx="3"/>
            <a:endCxn id="94" idx="2"/>
          </p:cNvCxnSpPr>
          <p:nvPr/>
        </p:nvCxnSpPr>
        <p:spPr bwMode="auto">
          <a:xfrm flipH="1">
            <a:off x="6113463" y="4110038"/>
            <a:ext cx="1620837" cy="5683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9" name="Straight Connector 46"/>
          <p:cNvCxnSpPr>
            <a:cxnSpLocks noChangeShapeType="1"/>
            <a:stCxn id="84" idx="4"/>
            <a:endCxn id="15392" idx="5"/>
          </p:cNvCxnSpPr>
          <p:nvPr/>
        </p:nvCxnSpPr>
        <p:spPr bwMode="auto">
          <a:xfrm>
            <a:off x="7766050" y="4122738"/>
            <a:ext cx="1074738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0" name="Straight Connector 46"/>
          <p:cNvCxnSpPr>
            <a:cxnSpLocks noChangeShapeType="1"/>
            <a:stCxn id="15384" idx="5"/>
            <a:endCxn id="15392" idx="5"/>
          </p:cNvCxnSpPr>
          <p:nvPr/>
        </p:nvCxnSpPr>
        <p:spPr bwMode="auto">
          <a:xfrm>
            <a:off x="7894638" y="3567113"/>
            <a:ext cx="946150" cy="11557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1" name="Straight Connector 46"/>
          <p:cNvCxnSpPr>
            <a:cxnSpLocks noChangeShapeType="1"/>
            <a:stCxn id="85" idx="0"/>
            <a:endCxn id="15391" idx="4"/>
          </p:cNvCxnSpPr>
          <p:nvPr/>
        </p:nvCxnSpPr>
        <p:spPr bwMode="auto">
          <a:xfrm flipV="1">
            <a:off x="7116763" y="2527300"/>
            <a:ext cx="212725" cy="8747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2" name="Straight Connector 46"/>
          <p:cNvCxnSpPr>
            <a:cxnSpLocks noChangeShapeType="1"/>
            <a:stCxn id="15384" idx="0"/>
            <a:endCxn id="15391" idx="1"/>
          </p:cNvCxnSpPr>
          <p:nvPr/>
        </p:nvCxnSpPr>
        <p:spPr bwMode="auto">
          <a:xfrm flipH="1" flipV="1">
            <a:off x="7299325" y="2452688"/>
            <a:ext cx="563563" cy="10382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3" name="Straight Connector 46"/>
          <p:cNvCxnSpPr>
            <a:cxnSpLocks noChangeShapeType="1"/>
            <a:stCxn id="84" idx="2"/>
          </p:cNvCxnSpPr>
          <p:nvPr/>
        </p:nvCxnSpPr>
        <p:spPr bwMode="auto">
          <a:xfrm flipH="1" flipV="1">
            <a:off x="7223125" y="3914775"/>
            <a:ext cx="498475" cy="1635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84" name="Oval 21"/>
          <p:cNvSpPr>
            <a:spLocks noChangeArrowheads="1"/>
          </p:cNvSpPr>
          <p:nvPr/>
        </p:nvSpPr>
        <p:spPr bwMode="auto">
          <a:xfrm>
            <a:off x="7818438" y="34909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5385" name="Straight Connector 47"/>
          <p:cNvCxnSpPr>
            <a:cxnSpLocks noChangeShapeType="1"/>
            <a:stCxn id="15384" idx="4"/>
            <a:endCxn id="84" idx="0"/>
          </p:cNvCxnSpPr>
          <p:nvPr/>
        </p:nvCxnSpPr>
        <p:spPr bwMode="auto">
          <a:xfrm flipH="1">
            <a:off x="7766050" y="3579813"/>
            <a:ext cx="96838" cy="454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6" name="Straight Connector 48"/>
          <p:cNvCxnSpPr>
            <a:cxnSpLocks noChangeShapeType="1"/>
            <a:stCxn id="82" idx="2"/>
            <a:endCxn id="15389" idx="6"/>
          </p:cNvCxnSpPr>
          <p:nvPr/>
        </p:nvCxnSpPr>
        <p:spPr bwMode="auto">
          <a:xfrm flipV="1">
            <a:off x="7177088" y="3851275"/>
            <a:ext cx="419100" cy="5556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7" name="Straight Connector 49"/>
          <p:cNvCxnSpPr>
            <a:cxnSpLocks noChangeShapeType="1"/>
            <a:stCxn id="85" idx="4"/>
            <a:endCxn id="82" idx="4"/>
          </p:cNvCxnSpPr>
          <p:nvPr/>
        </p:nvCxnSpPr>
        <p:spPr bwMode="auto">
          <a:xfrm>
            <a:off x="7116763" y="3490913"/>
            <a:ext cx="104775" cy="460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8" name="Straight Connector 49"/>
          <p:cNvCxnSpPr>
            <a:cxnSpLocks noChangeShapeType="1"/>
            <a:stCxn id="89" idx="3"/>
            <a:endCxn id="85" idx="3"/>
          </p:cNvCxnSpPr>
          <p:nvPr/>
        </p:nvCxnSpPr>
        <p:spPr bwMode="auto">
          <a:xfrm flipV="1">
            <a:off x="6891338" y="3478213"/>
            <a:ext cx="193675" cy="3159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89" name="Oval 21"/>
          <p:cNvSpPr>
            <a:spLocks noChangeArrowheads="1"/>
          </p:cNvSpPr>
          <p:nvPr/>
        </p:nvSpPr>
        <p:spPr bwMode="auto">
          <a:xfrm>
            <a:off x="7507288" y="38068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5390" name="Straight Connector 48"/>
          <p:cNvCxnSpPr>
            <a:cxnSpLocks noChangeShapeType="1"/>
            <a:stCxn id="15389" idx="1"/>
            <a:endCxn id="84" idx="5"/>
          </p:cNvCxnSpPr>
          <p:nvPr/>
        </p:nvCxnSpPr>
        <p:spPr bwMode="auto">
          <a:xfrm>
            <a:off x="7519988" y="3821113"/>
            <a:ext cx="277812" cy="2889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91" name="Oval 21"/>
          <p:cNvSpPr>
            <a:spLocks noChangeArrowheads="1"/>
          </p:cNvSpPr>
          <p:nvPr/>
        </p:nvSpPr>
        <p:spPr bwMode="auto">
          <a:xfrm>
            <a:off x="7285038" y="24384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92" name="Oval 21"/>
          <p:cNvSpPr>
            <a:spLocks noChangeArrowheads="1"/>
          </p:cNvSpPr>
          <p:nvPr/>
        </p:nvSpPr>
        <p:spPr bwMode="auto">
          <a:xfrm>
            <a:off x="8764588" y="46482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5393" name="Straight Connector 46"/>
          <p:cNvCxnSpPr>
            <a:cxnSpLocks noChangeShapeType="1"/>
            <a:stCxn id="15392" idx="2"/>
          </p:cNvCxnSpPr>
          <p:nvPr/>
        </p:nvCxnSpPr>
        <p:spPr bwMode="auto">
          <a:xfrm flipH="1" flipV="1">
            <a:off x="6194425" y="4683125"/>
            <a:ext cx="2570163" cy="95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4" name="Straight Connector 46"/>
          <p:cNvCxnSpPr>
            <a:cxnSpLocks noChangeShapeType="1"/>
            <a:stCxn id="15391" idx="0"/>
            <a:endCxn id="94" idx="7"/>
          </p:cNvCxnSpPr>
          <p:nvPr/>
        </p:nvCxnSpPr>
        <p:spPr bwMode="auto">
          <a:xfrm flipH="1">
            <a:off x="6189663" y="2438400"/>
            <a:ext cx="1139825" cy="22098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5" name="Straight Connector 46"/>
          <p:cNvCxnSpPr>
            <a:cxnSpLocks noChangeShapeType="1"/>
            <a:stCxn id="15391" idx="5"/>
            <a:endCxn id="15392" idx="1"/>
          </p:cNvCxnSpPr>
          <p:nvPr/>
        </p:nvCxnSpPr>
        <p:spPr bwMode="auto">
          <a:xfrm>
            <a:off x="7361238" y="2514600"/>
            <a:ext cx="1416050" cy="21463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96" name="Oval 21"/>
          <p:cNvSpPr>
            <a:spLocks noChangeArrowheads="1"/>
          </p:cNvSpPr>
          <p:nvPr/>
        </p:nvSpPr>
        <p:spPr bwMode="auto">
          <a:xfrm>
            <a:off x="6988175" y="4078288"/>
            <a:ext cx="88900" cy="88900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48475" y="4030663"/>
            <a:ext cx="312738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kern="0" dirty="0">
                <a:solidFill>
                  <a:srgbClr val="C00000"/>
                </a:solidFill>
                <a:latin typeface="Times New Roman"/>
              </a:rPr>
              <a:t>v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2" name="Oval 21"/>
          <p:cNvSpPr>
            <a:spLocks noChangeArrowheads="1"/>
          </p:cNvSpPr>
          <p:nvPr/>
        </p:nvSpPr>
        <p:spPr bwMode="auto">
          <a:xfrm>
            <a:off x="7177088" y="3862388"/>
            <a:ext cx="88900" cy="889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4" name="Oval 21"/>
          <p:cNvSpPr>
            <a:spLocks noChangeArrowheads="1"/>
          </p:cNvSpPr>
          <p:nvPr/>
        </p:nvSpPr>
        <p:spPr bwMode="auto">
          <a:xfrm>
            <a:off x="7721600" y="4033838"/>
            <a:ext cx="88900" cy="889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5" name="Oval 21"/>
          <p:cNvSpPr>
            <a:spLocks noChangeArrowheads="1"/>
          </p:cNvSpPr>
          <p:nvPr/>
        </p:nvSpPr>
        <p:spPr bwMode="auto">
          <a:xfrm>
            <a:off x="7072313" y="3402013"/>
            <a:ext cx="88900" cy="889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9" name="Oval 21"/>
          <p:cNvSpPr>
            <a:spLocks noChangeArrowheads="1"/>
          </p:cNvSpPr>
          <p:nvPr/>
        </p:nvSpPr>
        <p:spPr bwMode="auto">
          <a:xfrm>
            <a:off x="6877050" y="3717925"/>
            <a:ext cx="88900" cy="889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94" name="Oval 21"/>
          <p:cNvSpPr>
            <a:spLocks noChangeArrowheads="1"/>
          </p:cNvSpPr>
          <p:nvPr/>
        </p:nvSpPr>
        <p:spPr bwMode="auto">
          <a:xfrm>
            <a:off x="6113463" y="4633913"/>
            <a:ext cx="88900" cy="889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A50F28A-94AB-4DCC-8FAE-76F43F1F8CD7}" type="slidenum">
              <a:rPr lang="en-US" sz="1400" smtClean="0">
                <a:solidFill>
                  <a:schemeClr val="tx1"/>
                </a:solidFill>
              </a:rPr>
              <a:pPr eaLnBrk="1" hangingPunct="1"/>
              <a:t>15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Independent Set Lemma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511300"/>
            <a:ext cx="7870825" cy="44386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Still need to prove existence of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a large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independent set.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Euler’s formula for a triangulated planar graph on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vertices: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i="1" dirty="0">
                <a:solidFill>
                  <a:srgbClr val="008380"/>
                </a:solidFill>
              </a:rPr>
              <a:t>#</a:t>
            </a:r>
            <a:r>
              <a:rPr lang="en-US" sz="2000" dirty="0">
                <a:solidFill>
                  <a:srgbClr val="008380"/>
                </a:solidFill>
              </a:rPr>
              <a:t>edges = 3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 – 6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Sum over vertex degrees: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800" kern="0" dirty="0">
                <a:solidFill>
                  <a:srgbClr val="008380"/>
                </a:solidFill>
                <a:latin typeface="Times New Roman"/>
                <a:sym typeface="Symbol"/>
              </a:rPr>
              <a:t>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 </a:t>
            </a:r>
            <a:r>
              <a:rPr lang="en-US" sz="2000" kern="0" dirty="0" err="1">
                <a:solidFill>
                  <a:srgbClr val="008380"/>
                </a:solidFill>
                <a:latin typeface="Times New Roman"/>
                <a:sym typeface="Symbol"/>
              </a:rPr>
              <a:t>deg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(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v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) = 2 #edges = 6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 – 12 &lt; 6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n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8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Claim: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At least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/2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vertices have degree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≤ 8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Proof: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By contradiction. So, suppose otherwise.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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/2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 vertices have degree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≥ 9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. The remaining have degree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≥ 3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. 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 The sum of the degrees is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≥ 9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/2 + 3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/2 = 6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n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. Contradiction.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  <a:sym typeface="Symbol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In the beginning of the algorithm, at least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/2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nodes are unmarked. Each picked vertex </a:t>
            </a:r>
            <a:r>
              <a:rPr lang="en-US" sz="2000" b="1" kern="0" dirty="0">
                <a:solidFill>
                  <a:srgbClr val="C00000"/>
                </a:solidFill>
                <a:latin typeface="Times New Roman"/>
              </a:rPr>
              <a:t>v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marks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≤ 8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other vertices, so including itself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9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 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Therefore, the while loop can be repeated at least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/18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times.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This shows that there is an independent set of size at least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/18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in which each node has degree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≤ 8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 </a:t>
            </a:r>
            <a:endParaRPr lang="en-US" sz="1600" i="1" kern="0" dirty="0">
              <a:solidFill>
                <a:srgbClr val="008380"/>
              </a:solidFill>
              <a:latin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95388" y="2824163"/>
            <a:ext cx="274637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i="1" kern="0" dirty="0">
                <a:solidFill>
                  <a:srgbClr val="008380"/>
                </a:solidFill>
                <a:latin typeface="Times New Roman"/>
                <a:sym typeface="Symbol"/>
              </a:rPr>
              <a:t>v</a:t>
            </a:r>
            <a:endParaRPr lang="en-US" sz="1400" i="1" dirty="0">
              <a:solidFill>
                <a:srgbClr val="008380"/>
              </a:solidFill>
            </a:endParaRPr>
          </a:p>
        </p:txBody>
      </p:sp>
      <p:sp>
        <p:nvSpPr>
          <p:cNvPr id="16392" name="Rectangle 5"/>
          <p:cNvSpPr>
            <a:spLocks noChangeArrowheads="1"/>
          </p:cNvSpPr>
          <p:nvPr/>
        </p:nvSpPr>
        <p:spPr bwMode="auto">
          <a:xfrm>
            <a:off x="8407400" y="5949950"/>
            <a:ext cx="204788" cy="188913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ABA582A-7EC9-4144-94F8-F667DC0EBEBE}" type="slidenum">
              <a:rPr lang="en-US" sz="1400" smtClean="0">
                <a:solidFill>
                  <a:schemeClr val="tx1"/>
                </a:solidFill>
              </a:rPr>
              <a:pPr eaLnBrk="1" hangingPunct="1"/>
              <a:t>16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Summing Up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511300"/>
            <a:ext cx="7870825" cy="17541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Kirkpatrick’s point location data structure needs </a:t>
            </a:r>
            <a:r>
              <a:rPr lang="en-US" sz="2000" dirty="0">
                <a:solidFill>
                  <a:srgbClr val="008380"/>
                </a:solidFill>
              </a:rPr>
              <a:t>O(</a:t>
            </a:r>
            <a:r>
              <a:rPr lang="en-US" sz="2000" i="1" dirty="0">
                <a:solidFill>
                  <a:srgbClr val="008380"/>
                </a:solidFill>
              </a:rPr>
              <a:t>n </a:t>
            </a:r>
            <a:r>
              <a:rPr lang="en-US" sz="2000" dirty="0">
                <a:solidFill>
                  <a:srgbClr val="008380"/>
                </a:solidFill>
              </a:rPr>
              <a:t>log</a:t>
            </a:r>
            <a:r>
              <a:rPr lang="en-US" sz="2000" i="1" dirty="0">
                <a:solidFill>
                  <a:srgbClr val="008380"/>
                </a:solidFill>
              </a:rPr>
              <a:t> n</a:t>
            </a:r>
            <a:r>
              <a:rPr lang="en-US" sz="2000" dirty="0">
                <a:solidFill>
                  <a:srgbClr val="008380"/>
                </a:solidFill>
              </a:rPr>
              <a:t>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preprocessing time, </a:t>
            </a:r>
            <a:r>
              <a:rPr lang="en-US" sz="2000" dirty="0">
                <a:solidFill>
                  <a:srgbClr val="008380"/>
                </a:solidFill>
              </a:rPr>
              <a:t>O(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space, and has </a:t>
            </a:r>
            <a:r>
              <a:rPr lang="en-US" sz="2000" dirty="0">
                <a:solidFill>
                  <a:srgbClr val="008380"/>
                </a:solidFill>
              </a:rPr>
              <a:t>O(log 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query time.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It involves high constant factors though.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Next we will discuss a randomized point location scheme (based on </a:t>
            </a: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trapezoidal maps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) which is more efficient in practice.  </a:t>
            </a:r>
            <a:endParaRPr lang="en-US" sz="1600" i="1" kern="0" dirty="0">
              <a:solidFill>
                <a:srgbClr val="008380"/>
              </a:solidFill>
              <a:latin typeface="Times New Roman"/>
            </a:endParaRPr>
          </a:p>
        </p:txBody>
      </p:sp>
      <p:pic>
        <p:nvPicPr>
          <p:cNvPr id="1741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2763" y="3535363"/>
            <a:ext cx="2711450" cy="270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BC63001-D044-4F42-B1F9-5E3CB6395907}" type="slidenum">
              <a:rPr lang="en-US" sz="1400" smtClean="0">
                <a:solidFill>
                  <a:schemeClr val="tx1"/>
                </a:solidFill>
              </a:rPr>
              <a:pPr eaLnBrk="1" hangingPunct="1"/>
              <a:t>17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Trapezoidal map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284288"/>
            <a:ext cx="7977188" cy="55705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Input: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Set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={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,…,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}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of non-intersecting line segments.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Query: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Given point </a:t>
            </a:r>
            <a:r>
              <a:rPr lang="en-US" sz="2000" b="1" i="1" dirty="0">
                <a:solidFill>
                  <a:srgbClr val="339933"/>
                </a:solidFill>
              </a:rPr>
              <a:t>p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report the segment directly above </a:t>
            </a:r>
            <a:r>
              <a:rPr lang="en-US" sz="2000" b="1" i="1" dirty="0">
                <a:solidFill>
                  <a:srgbClr val="339933"/>
                </a:solidFill>
              </a:rPr>
              <a:t>p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14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Create trapezoidal map by shooting two rays vertically (up and down) from each vertex until a segment is hit. [Assume no segment is vertical.]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Trapezoidal map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= rays + segments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Enclose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into bounding box to avoid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infinite rays.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All faces in subdivision are trapezoids,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with vertical sides.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The trapezoidal map has at most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6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+4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vertices and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3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+1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trapezoids: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Each vertex shoots two rays, so,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2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(1+2)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vertices, plus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4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for the bounding box.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Count trapezoids by vertex that creates its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left boundary segment: Corner of box for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one trapezoid, right segment endpoint for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one trapezoid, left segment endpoint for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at most two trapezoids.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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3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+1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endParaRPr lang="en-US" sz="2000" kern="0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18439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1700" y="3338513"/>
            <a:ext cx="2711450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FFA196E-8D98-4F29-941D-996042EAEF81}" type="slidenum">
              <a:rPr lang="en-US" sz="1400" smtClean="0">
                <a:solidFill>
                  <a:schemeClr val="tx1"/>
                </a:solidFill>
              </a:rPr>
              <a:pPr eaLnBrk="1" hangingPunct="1"/>
              <a:t>18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Construction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511300"/>
            <a:ext cx="7870825" cy="8921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Randomized incremental construction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Start with outer box which is a single trapezoid. Then add one segment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at a time, in random order.</a:t>
            </a:r>
          </a:p>
        </p:txBody>
      </p:sp>
      <p:pic>
        <p:nvPicPr>
          <p:cNvPr id="19463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913" y="2692400"/>
            <a:ext cx="292735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038" y="2738438"/>
            <a:ext cx="2713037" cy="215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465" name="Straight Connector 5"/>
          <p:cNvCxnSpPr>
            <a:cxnSpLocks noChangeShapeType="1"/>
          </p:cNvCxnSpPr>
          <p:nvPr/>
        </p:nvCxnSpPr>
        <p:spPr bwMode="auto">
          <a:xfrm>
            <a:off x="5529263" y="3663950"/>
            <a:ext cx="1006475" cy="447675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9" name="Rectangle 8"/>
          <p:cNvSpPr/>
          <p:nvPr/>
        </p:nvSpPr>
        <p:spPr>
          <a:xfrm>
            <a:off x="5695950" y="3435350"/>
            <a:ext cx="331788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endParaRPr lang="en-US" i="1" dirty="0"/>
          </a:p>
        </p:txBody>
      </p:sp>
      <p:sp>
        <p:nvSpPr>
          <p:cNvPr id="19467" name="Right Arrow 9"/>
          <p:cNvSpPr>
            <a:spLocks noChangeArrowheads="1"/>
          </p:cNvSpPr>
          <p:nvPr/>
        </p:nvSpPr>
        <p:spPr bwMode="auto">
          <a:xfrm>
            <a:off x="4295775" y="3816350"/>
            <a:ext cx="488950" cy="295275"/>
          </a:xfrm>
          <a:prstGeom prst="rightArrow">
            <a:avLst>
              <a:gd name="adj1" fmla="val 50000"/>
              <a:gd name="adj2" fmla="val 50007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F414E72-694B-448C-B494-9FEDC12EE3E8}" type="slidenum">
              <a:rPr lang="en-US" sz="1400" smtClean="0">
                <a:solidFill>
                  <a:schemeClr val="tx1"/>
                </a:solidFill>
              </a:rPr>
              <a:pPr eaLnBrk="1" hangingPunct="1"/>
              <a:t>19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Construction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511300"/>
            <a:ext cx="813435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Let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={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,…,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}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and let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be the trapezoidal map for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Add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to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i-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</a:t>
            </a:r>
            <a:endParaRPr lang="en-US" sz="2000" kern="0" baseline="-25000" dirty="0">
              <a:solidFill>
                <a:srgbClr val="00838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Find trapezoid containing left endpoint of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 [Point location;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details later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] 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Thread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through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i-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by walking through it and identifying trapezoids that are cut.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“Fix trapezoids up” by shooting rays from left and right endpoint of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and trim earlier rays that are cut by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 </a:t>
            </a:r>
          </a:p>
        </p:txBody>
      </p:sp>
      <p:pic>
        <p:nvPicPr>
          <p:cNvPr id="20487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913" y="3763963"/>
            <a:ext cx="292735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8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038" y="3810000"/>
            <a:ext cx="2713037" cy="215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489" name="Straight Connector 12"/>
          <p:cNvCxnSpPr>
            <a:cxnSpLocks noChangeShapeType="1"/>
          </p:cNvCxnSpPr>
          <p:nvPr/>
        </p:nvCxnSpPr>
        <p:spPr bwMode="auto">
          <a:xfrm>
            <a:off x="5529263" y="4735513"/>
            <a:ext cx="1006475" cy="447675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14" name="Rectangle 13"/>
          <p:cNvSpPr/>
          <p:nvPr/>
        </p:nvSpPr>
        <p:spPr>
          <a:xfrm>
            <a:off x="5695950" y="4506913"/>
            <a:ext cx="331788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endParaRPr lang="en-US" i="1" dirty="0"/>
          </a:p>
        </p:txBody>
      </p:sp>
      <p:sp>
        <p:nvSpPr>
          <p:cNvPr id="20491" name="Right Arrow 14"/>
          <p:cNvSpPr>
            <a:spLocks noChangeArrowheads="1"/>
          </p:cNvSpPr>
          <p:nvPr/>
        </p:nvSpPr>
        <p:spPr bwMode="auto">
          <a:xfrm>
            <a:off x="4295775" y="4887913"/>
            <a:ext cx="488950" cy="295275"/>
          </a:xfrm>
          <a:prstGeom prst="rightArrow">
            <a:avLst>
              <a:gd name="adj1" fmla="val 50000"/>
              <a:gd name="adj2" fmla="val 50007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smtClean="0"/>
              <a:t>Planar Subdivision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8463"/>
            <a:ext cx="7772400" cy="1177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Let </a:t>
            </a:r>
            <a:r>
              <a:rPr lang="en-US" sz="2000" i="1" smtClean="0">
                <a:solidFill>
                  <a:srgbClr val="008380"/>
                </a:solidFill>
              </a:rPr>
              <a:t>G</a:t>
            </a:r>
            <a:r>
              <a:rPr lang="en-US" sz="2000" smtClean="0">
                <a:solidFill>
                  <a:srgbClr val="008380"/>
                </a:solidFill>
              </a:rPr>
              <a:t>=(</a:t>
            </a:r>
            <a:r>
              <a:rPr lang="en-US" sz="2000" i="1" smtClean="0">
                <a:solidFill>
                  <a:srgbClr val="008380"/>
                </a:solidFill>
              </a:rPr>
              <a:t>V</a:t>
            </a:r>
            <a:r>
              <a:rPr lang="en-US" sz="2000" smtClean="0">
                <a:solidFill>
                  <a:srgbClr val="008380"/>
                </a:solidFill>
              </a:rPr>
              <a:t>,</a:t>
            </a:r>
            <a:r>
              <a:rPr lang="en-US" sz="2000" i="1" smtClean="0">
                <a:solidFill>
                  <a:srgbClr val="008380"/>
                </a:solidFill>
              </a:rPr>
              <a:t>E</a:t>
            </a:r>
            <a:r>
              <a:rPr lang="en-US" sz="2000" smtClean="0">
                <a:solidFill>
                  <a:srgbClr val="008380"/>
                </a:solidFill>
              </a:rPr>
              <a:t>) </a:t>
            </a:r>
            <a:r>
              <a:rPr lang="en-US" sz="2000" smtClean="0"/>
              <a:t>be an undirected graph.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i="1" smtClean="0">
                <a:solidFill>
                  <a:srgbClr val="008380"/>
                </a:solidFill>
                <a:sym typeface="Symbol" pitchFamily="18" charset="2"/>
              </a:rPr>
              <a:t>G</a:t>
            </a:r>
            <a:r>
              <a:rPr lang="en-US" sz="2000" smtClean="0">
                <a:sym typeface="Symbol" pitchFamily="18" charset="2"/>
              </a:rPr>
              <a:t> is planar if it can be embedded in the plane without edge crossings.</a:t>
            </a:r>
          </a:p>
        </p:txBody>
      </p:sp>
      <p:sp>
        <p:nvSpPr>
          <p:cNvPr id="3079" name="Oval 21"/>
          <p:cNvSpPr>
            <a:spLocks noChangeArrowheads="1"/>
          </p:cNvSpPr>
          <p:nvPr/>
        </p:nvSpPr>
        <p:spPr bwMode="auto">
          <a:xfrm>
            <a:off x="1257300" y="316230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0" name="Oval 21"/>
          <p:cNvSpPr>
            <a:spLocks noChangeArrowheads="1"/>
          </p:cNvSpPr>
          <p:nvPr/>
        </p:nvSpPr>
        <p:spPr bwMode="auto">
          <a:xfrm>
            <a:off x="1498600" y="26384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1" name="Oval 21"/>
          <p:cNvSpPr>
            <a:spLocks noChangeArrowheads="1"/>
          </p:cNvSpPr>
          <p:nvPr/>
        </p:nvSpPr>
        <p:spPr bwMode="auto">
          <a:xfrm>
            <a:off x="1898650" y="27908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2" name="Oval 21"/>
          <p:cNvSpPr>
            <a:spLocks noChangeArrowheads="1"/>
          </p:cNvSpPr>
          <p:nvPr/>
        </p:nvSpPr>
        <p:spPr bwMode="auto">
          <a:xfrm>
            <a:off x="1801813" y="333375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3" name="Oval 21"/>
          <p:cNvSpPr>
            <a:spLocks noChangeArrowheads="1"/>
          </p:cNvSpPr>
          <p:nvPr/>
        </p:nvSpPr>
        <p:spPr bwMode="auto">
          <a:xfrm>
            <a:off x="1152525" y="27019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3084" name="Straight Connector 2"/>
          <p:cNvCxnSpPr>
            <a:cxnSpLocks noChangeShapeType="1"/>
            <a:stCxn id="3080" idx="0"/>
            <a:endCxn id="3079" idx="3"/>
          </p:cNvCxnSpPr>
          <p:nvPr/>
        </p:nvCxnSpPr>
        <p:spPr bwMode="auto">
          <a:xfrm flipH="1">
            <a:off x="1270000" y="2638425"/>
            <a:ext cx="273050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5" name="Straight Connector 25"/>
          <p:cNvCxnSpPr>
            <a:cxnSpLocks noChangeShapeType="1"/>
            <a:stCxn id="3081" idx="1"/>
            <a:endCxn id="3080" idx="6"/>
          </p:cNvCxnSpPr>
          <p:nvPr/>
        </p:nvCxnSpPr>
        <p:spPr bwMode="auto">
          <a:xfrm flipH="1" flipV="1">
            <a:off x="1587500" y="2682875"/>
            <a:ext cx="323850" cy="1206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6" name="Straight Connector 28"/>
          <p:cNvCxnSpPr>
            <a:cxnSpLocks noChangeShapeType="1"/>
            <a:stCxn id="3081" idx="4"/>
            <a:endCxn id="3082" idx="0"/>
          </p:cNvCxnSpPr>
          <p:nvPr/>
        </p:nvCxnSpPr>
        <p:spPr bwMode="auto">
          <a:xfrm flipH="1">
            <a:off x="1846263" y="2879725"/>
            <a:ext cx="96837" cy="454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7" name="Straight Connector 31"/>
          <p:cNvCxnSpPr>
            <a:cxnSpLocks noChangeShapeType="1"/>
            <a:stCxn id="3079" idx="2"/>
            <a:endCxn id="3082" idx="2"/>
          </p:cNvCxnSpPr>
          <p:nvPr/>
        </p:nvCxnSpPr>
        <p:spPr bwMode="auto">
          <a:xfrm>
            <a:off x="1257300" y="3206750"/>
            <a:ext cx="544513" cy="1714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8" name="Straight Connector 34"/>
          <p:cNvCxnSpPr>
            <a:cxnSpLocks noChangeShapeType="1"/>
            <a:stCxn id="3083" idx="4"/>
            <a:endCxn id="3079" idx="4"/>
          </p:cNvCxnSpPr>
          <p:nvPr/>
        </p:nvCxnSpPr>
        <p:spPr bwMode="auto">
          <a:xfrm>
            <a:off x="1196975" y="2790825"/>
            <a:ext cx="104775" cy="460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9" name="Straight Connector 37"/>
          <p:cNvCxnSpPr>
            <a:cxnSpLocks noChangeShapeType="1"/>
            <a:stCxn id="3083" idx="5"/>
            <a:endCxn id="3082" idx="1"/>
          </p:cNvCxnSpPr>
          <p:nvPr/>
        </p:nvCxnSpPr>
        <p:spPr bwMode="auto">
          <a:xfrm>
            <a:off x="1228725" y="2778125"/>
            <a:ext cx="585788" cy="5683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0" name="Oval 21"/>
          <p:cNvSpPr>
            <a:spLocks noChangeArrowheads="1"/>
          </p:cNvSpPr>
          <p:nvPr/>
        </p:nvSpPr>
        <p:spPr bwMode="auto">
          <a:xfrm>
            <a:off x="2801938" y="320675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91" name="Oval 21"/>
          <p:cNvSpPr>
            <a:spLocks noChangeArrowheads="1"/>
          </p:cNvSpPr>
          <p:nvPr/>
        </p:nvSpPr>
        <p:spPr bwMode="auto">
          <a:xfrm>
            <a:off x="3043238" y="26828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92" name="Oval 21"/>
          <p:cNvSpPr>
            <a:spLocks noChangeArrowheads="1"/>
          </p:cNvSpPr>
          <p:nvPr/>
        </p:nvSpPr>
        <p:spPr bwMode="auto">
          <a:xfrm>
            <a:off x="3443288" y="28352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93" name="Oval 21"/>
          <p:cNvSpPr>
            <a:spLocks noChangeArrowheads="1"/>
          </p:cNvSpPr>
          <p:nvPr/>
        </p:nvSpPr>
        <p:spPr bwMode="auto">
          <a:xfrm>
            <a:off x="3346450" y="337820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94" name="Oval 21"/>
          <p:cNvSpPr>
            <a:spLocks noChangeArrowheads="1"/>
          </p:cNvSpPr>
          <p:nvPr/>
        </p:nvSpPr>
        <p:spPr bwMode="auto">
          <a:xfrm>
            <a:off x="2697163" y="27463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3095" name="Straight Connector 45"/>
          <p:cNvCxnSpPr>
            <a:cxnSpLocks noChangeShapeType="1"/>
            <a:stCxn id="3091" idx="0"/>
            <a:endCxn id="3090" idx="3"/>
          </p:cNvCxnSpPr>
          <p:nvPr/>
        </p:nvCxnSpPr>
        <p:spPr bwMode="auto">
          <a:xfrm flipH="1">
            <a:off x="2814638" y="2682875"/>
            <a:ext cx="273050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6" name="Straight Connector 46"/>
          <p:cNvCxnSpPr>
            <a:cxnSpLocks noChangeShapeType="1"/>
            <a:stCxn id="3092" idx="1"/>
            <a:endCxn id="3091" idx="6"/>
          </p:cNvCxnSpPr>
          <p:nvPr/>
        </p:nvCxnSpPr>
        <p:spPr bwMode="auto">
          <a:xfrm flipH="1" flipV="1">
            <a:off x="3132138" y="2727325"/>
            <a:ext cx="323850" cy="1206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7" name="Straight Connector 47"/>
          <p:cNvCxnSpPr>
            <a:cxnSpLocks noChangeShapeType="1"/>
            <a:stCxn id="3092" idx="4"/>
            <a:endCxn id="3093" idx="0"/>
          </p:cNvCxnSpPr>
          <p:nvPr/>
        </p:nvCxnSpPr>
        <p:spPr bwMode="auto">
          <a:xfrm flipH="1">
            <a:off x="3390900" y="2924175"/>
            <a:ext cx="96838" cy="454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8" name="Straight Connector 48"/>
          <p:cNvCxnSpPr>
            <a:cxnSpLocks noChangeShapeType="1"/>
            <a:stCxn id="3090" idx="2"/>
            <a:endCxn id="3093" idx="2"/>
          </p:cNvCxnSpPr>
          <p:nvPr/>
        </p:nvCxnSpPr>
        <p:spPr bwMode="auto">
          <a:xfrm>
            <a:off x="2801938" y="3251200"/>
            <a:ext cx="544512" cy="1714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9" name="Straight Connector 49"/>
          <p:cNvCxnSpPr>
            <a:cxnSpLocks noChangeShapeType="1"/>
            <a:stCxn id="3094" idx="4"/>
            <a:endCxn id="3090" idx="4"/>
          </p:cNvCxnSpPr>
          <p:nvPr/>
        </p:nvCxnSpPr>
        <p:spPr bwMode="auto">
          <a:xfrm>
            <a:off x="2741613" y="2835275"/>
            <a:ext cx="104775" cy="460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0" name="Right Arrow 22"/>
          <p:cNvSpPr>
            <a:spLocks noChangeArrowheads="1"/>
          </p:cNvSpPr>
          <p:nvPr/>
        </p:nvSpPr>
        <p:spPr bwMode="auto">
          <a:xfrm>
            <a:off x="2171700" y="3062288"/>
            <a:ext cx="223838" cy="46037"/>
          </a:xfrm>
          <a:prstGeom prst="rightArrow">
            <a:avLst>
              <a:gd name="adj1" fmla="val 50000"/>
              <a:gd name="adj2" fmla="val 49657"/>
            </a:avLst>
          </a:prstGeom>
          <a:noFill/>
          <a:ln w="38100">
            <a:solidFill>
              <a:srgbClr val="3399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01" name="Freeform 24"/>
          <p:cNvSpPr>
            <a:spLocks/>
          </p:cNvSpPr>
          <p:nvPr/>
        </p:nvSpPr>
        <p:spPr bwMode="auto">
          <a:xfrm>
            <a:off x="2547938" y="2787650"/>
            <a:ext cx="833437" cy="819150"/>
          </a:xfrm>
          <a:custGeom>
            <a:avLst/>
            <a:gdLst>
              <a:gd name="T0" fmla="*/ 833432 w 833438"/>
              <a:gd name="T1" fmla="*/ 661987 h 819150"/>
              <a:gd name="T2" fmla="*/ 823907 w 833438"/>
              <a:gd name="T3" fmla="*/ 738187 h 819150"/>
              <a:gd name="T4" fmla="*/ 814382 w 833438"/>
              <a:gd name="T5" fmla="*/ 752475 h 819150"/>
              <a:gd name="T6" fmla="*/ 800094 w 833438"/>
              <a:gd name="T7" fmla="*/ 766762 h 819150"/>
              <a:gd name="T8" fmla="*/ 761994 w 833438"/>
              <a:gd name="T9" fmla="*/ 785812 h 819150"/>
              <a:gd name="T10" fmla="*/ 709607 w 833438"/>
              <a:gd name="T11" fmla="*/ 795337 h 819150"/>
              <a:gd name="T12" fmla="*/ 633407 w 833438"/>
              <a:gd name="T13" fmla="*/ 809625 h 819150"/>
              <a:gd name="T14" fmla="*/ 609594 w 833438"/>
              <a:gd name="T15" fmla="*/ 814387 h 819150"/>
              <a:gd name="T16" fmla="*/ 461957 w 833438"/>
              <a:gd name="T17" fmla="*/ 819150 h 819150"/>
              <a:gd name="T18" fmla="*/ 376238 w 833438"/>
              <a:gd name="T19" fmla="*/ 814387 h 819150"/>
              <a:gd name="T20" fmla="*/ 323850 w 833438"/>
              <a:gd name="T21" fmla="*/ 800100 h 819150"/>
              <a:gd name="T22" fmla="*/ 309563 w 833438"/>
              <a:gd name="T23" fmla="*/ 795337 h 819150"/>
              <a:gd name="T24" fmla="*/ 290513 w 833438"/>
              <a:gd name="T25" fmla="*/ 785812 h 819150"/>
              <a:gd name="T26" fmla="*/ 276225 w 833438"/>
              <a:gd name="T27" fmla="*/ 781050 h 819150"/>
              <a:gd name="T28" fmla="*/ 252413 w 833438"/>
              <a:gd name="T29" fmla="*/ 766762 h 819150"/>
              <a:gd name="T30" fmla="*/ 233363 w 833438"/>
              <a:gd name="T31" fmla="*/ 757237 h 819150"/>
              <a:gd name="T32" fmla="*/ 204788 w 833438"/>
              <a:gd name="T33" fmla="*/ 738187 h 819150"/>
              <a:gd name="T34" fmla="*/ 171450 w 833438"/>
              <a:gd name="T35" fmla="*/ 723900 h 819150"/>
              <a:gd name="T36" fmla="*/ 142875 w 833438"/>
              <a:gd name="T37" fmla="*/ 704850 h 819150"/>
              <a:gd name="T38" fmla="*/ 109538 w 833438"/>
              <a:gd name="T39" fmla="*/ 681037 h 819150"/>
              <a:gd name="T40" fmla="*/ 95250 w 833438"/>
              <a:gd name="T41" fmla="*/ 666750 h 819150"/>
              <a:gd name="T42" fmla="*/ 80963 w 833438"/>
              <a:gd name="T43" fmla="*/ 657225 h 819150"/>
              <a:gd name="T44" fmla="*/ 57150 w 833438"/>
              <a:gd name="T45" fmla="*/ 623887 h 819150"/>
              <a:gd name="T46" fmla="*/ 47625 w 833438"/>
              <a:gd name="T47" fmla="*/ 604837 h 819150"/>
              <a:gd name="T48" fmla="*/ 38100 w 833438"/>
              <a:gd name="T49" fmla="*/ 590550 h 819150"/>
              <a:gd name="T50" fmla="*/ 33338 w 833438"/>
              <a:gd name="T51" fmla="*/ 576262 h 819150"/>
              <a:gd name="T52" fmla="*/ 23813 w 833438"/>
              <a:gd name="T53" fmla="*/ 542925 h 819150"/>
              <a:gd name="T54" fmla="*/ 14288 w 833438"/>
              <a:gd name="T55" fmla="*/ 528637 h 819150"/>
              <a:gd name="T56" fmla="*/ 9525 w 833438"/>
              <a:gd name="T57" fmla="*/ 504825 h 819150"/>
              <a:gd name="T58" fmla="*/ 4763 w 833438"/>
              <a:gd name="T59" fmla="*/ 490537 h 819150"/>
              <a:gd name="T60" fmla="*/ 0 w 833438"/>
              <a:gd name="T61" fmla="*/ 428625 h 819150"/>
              <a:gd name="T62" fmla="*/ 4763 w 833438"/>
              <a:gd name="T63" fmla="*/ 338137 h 819150"/>
              <a:gd name="T64" fmla="*/ 9525 w 833438"/>
              <a:gd name="T65" fmla="*/ 323850 h 819150"/>
              <a:gd name="T66" fmla="*/ 14288 w 833438"/>
              <a:gd name="T67" fmla="*/ 300037 h 819150"/>
              <a:gd name="T68" fmla="*/ 23813 w 833438"/>
              <a:gd name="T69" fmla="*/ 271462 h 819150"/>
              <a:gd name="T70" fmla="*/ 28575 w 833438"/>
              <a:gd name="T71" fmla="*/ 252412 h 819150"/>
              <a:gd name="T72" fmla="*/ 38100 w 833438"/>
              <a:gd name="T73" fmla="*/ 238125 h 819150"/>
              <a:gd name="T74" fmla="*/ 47625 w 833438"/>
              <a:gd name="T75" fmla="*/ 219075 h 819150"/>
              <a:gd name="T76" fmla="*/ 52388 w 833438"/>
              <a:gd name="T77" fmla="*/ 200025 h 819150"/>
              <a:gd name="T78" fmla="*/ 61913 w 833438"/>
              <a:gd name="T79" fmla="*/ 185737 h 819150"/>
              <a:gd name="T80" fmla="*/ 85725 w 833438"/>
              <a:gd name="T81" fmla="*/ 152400 h 819150"/>
              <a:gd name="T82" fmla="*/ 114300 w 833438"/>
              <a:gd name="T83" fmla="*/ 100012 h 819150"/>
              <a:gd name="T84" fmla="*/ 128588 w 833438"/>
              <a:gd name="T85" fmla="*/ 85725 h 819150"/>
              <a:gd name="T86" fmla="*/ 138113 w 833438"/>
              <a:gd name="T87" fmla="*/ 66675 h 819150"/>
              <a:gd name="T88" fmla="*/ 152400 w 833438"/>
              <a:gd name="T89" fmla="*/ 57150 h 819150"/>
              <a:gd name="T90" fmla="*/ 171450 w 833438"/>
              <a:gd name="T91" fmla="*/ 33337 h 819150"/>
              <a:gd name="T92" fmla="*/ 180975 w 833438"/>
              <a:gd name="T93" fmla="*/ 19050 h 819150"/>
              <a:gd name="T94" fmla="*/ 200025 w 833438"/>
              <a:gd name="T95" fmla="*/ 0 h 819150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833438" h="819150">
                <a:moveTo>
                  <a:pt x="833438" y="661987"/>
                </a:moveTo>
                <a:cubicBezTo>
                  <a:pt x="832865" y="668861"/>
                  <a:pt x="831690" y="720040"/>
                  <a:pt x="823913" y="738187"/>
                </a:cubicBezTo>
                <a:cubicBezTo>
                  <a:pt x="821658" y="743448"/>
                  <a:pt x="818052" y="748078"/>
                  <a:pt x="814388" y="752475"/>
                </a:cubicBezTo>
                <a:cubicBezTo>
                  <a:pt x="810076" y="757649"/>
                  <a:pt x="805782" y="763146"/>
                  <a:pt x="800100" y="766762"/>
                </a:cubicBezTo>
                <a:cubicBezTo>
                  <a:pt x="788121" y="774385"/>
                  <a:pt x="776006" y="783477"/>
                  <a:pt x="762000" y="785812"/>
                </a:cubicBezTo>
                <a:cubicBezTo>
                  <a:pt x="725441" y="791906"/>
                  <a:pt x="742894" y="788681"/>
                  <a:pt x="709613" y="795337"/>
                </a:cubicBezTo>
                <a:cubicBezTo>
                  <a:pt x="665840" y="812846"/>
                  <a:pt x="701862" y="801069"/>
                  <a:pt x="633413" y="809625"/>
                </a:cubicBezTo>
                <a:cubicBezTo>
                  <a:pt x="625381" y="810629"/>
                  <a:pt x="617682" y="813938"/>
                  <a:pt x="609600" y="814387"/>
                </a:cubicBezTo>
                <a:cubicBezTo>
                  <a:pt x="560438" y="817118"/>
                  <a:pt x="511175" y="817562"/>
                  <a:pt x="461963" y="819150"/>
                </a:cubicBezTo>
                <a:cubicBezTo>
                  <a:pt x="433388" y="817562"/>
                  <a:pt x="404749" y="816866"/>
                  <a:pt x="376238" y="814387"/>
                </a:cubicBezTo>
                <a:cubicBezTo>
                  <a:pt x="358020" y="812803"/>
                  <a:pt x="340953" y="805801"/>
                  <a:pt x="323850" y="800100"/>
                </a:cubicBezTo>
                <a:cubicBezTo>
                  <a:pt x="319088" y="798512"/>
                  <a:pt x="314053" y="797582"/>
                  <a:pt x="309563" y="795337"/>
                </a:cubicBezTo>
                <a:cubicBezTo>
                  <a:pt x="303213" y="792162"/>
                  <a:pt x="297039" y="788609"/>
                  <a:pt x="290513" y="785812"/>
                </a:cubicBezTo>
                <a:cubicBezTo>
                  <a:pt x="285899" y="783835"/>
                  <a:pt x="280715" y="783295"/>
                  <a:pt x="276225" y="781050"/>
                </a:cubicBezTo>
                <a:cubicBezTo>
                  <a:pt x="267946" y="776910"/>
                  <a:pt x="260505" y="771258"/>
                  <a:pt x="252413" y="766762"/>
                </a:cubicBezTo>
                <a:cubicBezTo>
                  <a:pt x="246207" y="763314"/>
                  <a:pt x="239451" y="760890"/>
                  <a:pt x="233363" y="757237"/>
                </a:cubicBezTo>
                <a:cubicBezTo>
                  <a:pt x="223547" y="751347"/>
                  <a:pt x="214604" y="744077"/>
                  <a:pt x="204788" y="738187"/>
                </a:cubicBezTo>
                <a:cubicBezTo>
                  <a:pt x="190074" y="729358"/>
                  <a:pt x="186232" y="728827"/>
                  <a:pt x="171450" y="723900"/>
                </a:cubicBezTo>
                <a:cubicBezTo>
                  <a:pt x="144366" y="696814"/>
                  <a:pt x="170445" y="718635"/>
                  <a:pt x="142875" y="704850"/>
                </a:cubicBezTo>
                <a:cubicBezTo>
                  <a:pt x="136845" y="701835"/>
                  <a:pt x="112557" y="683625"/>
                  <a:pt x="109538" y="681037"/>
                </a:cubicBezTo>
                <a:cubicBezTo>
                  <a:pt x="104424" y="676654"/>
                  <a:pt x="100424" y="671062"/>
                  <a:pt x="95250" y="666750"/>
                </a:cubicBezTo>
                <a:cubicBezTo>
                  <a:pt x="90853" y="663086"/>
                  <a:pt x="85010" y="661272"/>
                  <a:pt x="80963" y="657225"/>
                </a:cubicBezTo>
                <a:cubicBezTo>
                  <a:pt x="77553" y="653815"/>
                  <a:pt x="60757" y="630199"/>
                  <a:pt x="57150" y="623887"/>
                </a:cubicBezTo>
                <a:cubicBezTo>
                  <a:pt x="53628" y="617723"/>
                  <a:pt x="51147" y="611001"/>
                  <a:pt x="47625" y="604837"/>
                </a:cubicBezTo>
                <a:cubicBezTo>
                  <a:pt x="44785" y="599867"/>
                  <a:pt x="41275" y="595312"/>
                  <a:pt x="38100" y="590550"/>
                </a:cubicBezTo>
                <a:cubicBezTo>
                  <a:pt x="36513" y="585787"/>
                  <a:pt x="34717" y="581089"/>
                  <a:pt x="33338" y="576262"/>
                </a:cubicBezTo>
                <a:cubicBezTo>
                  <a:pt x="31305" y="569147"/>
                  <a:pt x="27617" y="550533"/>
                  <a:pt x="23813" y="542925"/>
                </a:cubicBezTo>
                <a:cubicBezTo>
                  <a:pt x="21253" y="537805"/>
                  <a:pt x="17463" y="533400"/>
                  <a:pt x="14288" y="528637"/>
                </a:cubicBezTo>
                <a:cubicBezTo>
                  <a:pt x="12700" y="520700"/>
                  <a:pt x="11488" y="512678"/>
                  <a:pt x="9525" y="504825"/>
                </a:cubicBezTo>
                <a:cubicBezTo>
                  <a:pt x="8307" y="499955"/>
                  <a:pt x="5386" y="495518"/>
                  <a:pt x="4763" y="490537"/>
                </a:cubicBezTo>
                <a:cubicBezTo>
                  <a:pt x="2196" y="469999"/>
                  <a:pt x="1588" y="449262"/>
                  <a:pt x="0" y="428625"/>
                </a:cubicBezTo>
                <a:cubicBezTo>
                  <a:pt x="1588" y="398462"/>
                  <a:pt x="2028" y="368217"/>
                  <a:pt x="4763" y="338137"/>
                </a:cubicBezTo>
                <a:cubicBezTo>
                  <a:pt x="5217" y="333138"/>
                  <a:pt x="8307" y="328720"/>
                  <a:pt x="9525" y="323850"/>
                </a:cubicBezTo>
                <a:cubicBezTo>
                  <a:pt x="11488" y="315997"/>
                  <a:pt x="12158" y="307847"/>
                  <a:pt x="14288" y="300037"/>
                </a:cubicBezTo>
                <a:cubicBezTo>
                  <a:pt x="16930" y="290351"/>
                  <a:pt x="21378" y="281203"/>
                  <a:pt x="23813" y="271462"/>
                </a:cubicBezTo>
                <a:cubicBezTo>
                  <a:pt x="25400" y="265112"/>
                  <a:pt x="25997" y="258428"/>
                  <a:pt x="28575" y="252412"/>
                </a:cubicBezTo>
                <a:cubicBezTo>
                  <a:pt x="30830" y="247151"/>
                  <a:pt x="35260" y="243095"/>
                  <a:pt x="38100" y="238125"/>
                </a:cubicBezTo>
                <a:cubicBezTo>
                  <a:pt x="41622" y="231961"/>
                  <a:pt x="45132" y="225722"/>
                  <a:pt x="47625" y="219075"/>
                </a:cubicBezTo>
                <a:cubicBezTo>
                  <a:pt x="49923" y="212946"/>
                  <a:pt x="49810" y="206041"/>
                  <a:pt x="52388" y="200025"/>
                </a:cubicBezTo>
                <a:cubicBezTo>
                  <a:pt x="54643" y="194764"/>
                  <a:pt x="58586" y="190395"/>
                  <a:pt x="61913" y="185737"/>
                </a:cubicBezTo>
                <a:cubicBezTo>
                  <a:pt x="67500" y="177916"/>
                  <a:pt x="80547" y="161892"/>
                  <a:pt x="85725" y="152400"/>
                </a:cubicBezTo>
                <a:cubicBezTo>
                  <a:pt x="92570" y="139850"/>
                  <a:pt x="102851" y="113751"/>
                  <a:pt x="114300" y="100012"/>
                </a:cubicBezTo>
                <a:cubicBezTo>
                  <a:pt x="118612" y="94838"/>
                  <a:pt x="123825" y="90487"/>
                  <a:pt x="128588" y="85725"/>
                </a:cubicBezTo>
                <a:cubicBezTo>
                  <a:pt x="131763" y="79375"/>
                  <a:pt x="133568" y="72129"/>
                  <a:pt x="138113" y="66675"/>
                </a:cubicBezTo>
                <a:cubicBezTo>
                  <a:pt x="141777" y="62278"/>
                  <a:pt x="148824" y="61619"/>
                  <a:pt x="152400" y="57150"/>
                </a:cubicBezTo>
                <a:cubicBezTo>
                  <a:pt x="178690" y="24287"/>
                  <a:pt x="130507" y="60633"/>
                  <a:pt x="171450" y="33337"/>
                </a:cubicBezTo>
                <a:cubicBezTo>
                  <a:pt x="174625" y="28575"/>
                  <a:pt x="177311" y="23447"/>
                  <a:pt x="180975" y="19050"/>
                </a:cubicBezTo>
                <a:lnTo>
                  <a:pt x="200025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02" name="TextBox 26"/>
          <p:cNvSpPr txBox="1">
            <a:spLocks noChangeArrowheads="1"/>
          </p:cNvSpPr>
          <p:nvPr/>
        </p:nvSpPr>
        <p:spPr bwMode="auto">
          <a:xfrm>
            <a:off x="1073150" y="3616325"/>
            <a:ext cx="1246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tx1"/>
                </a:solidFill>
              </a:rPr>
              <a:t>planar</a:t>
            </a:r>
          </a:p>
        </p:txBody>
      </p:sp>
      <p:sp>
        <p:nvSpPr>
          <p:cNvPr id="3103" name="Freeform 32"/>
          <p:cNvSpPr>
            <a:spLocks/>
          </p:cNvSpPr>
          <p:nvPr/>
        </p:nvSpPr>
        <p:spPr bwMode="auto">
          <a:xfrm>
            <a:off x="4305300" y="2668588"/>
            <a:ext cx="1042988" cy="928687"/>
          </a:xfrm>
          <a:custGeom>
            <a:avLst/>
            <a:gdLst>
              <a:gd name="T0" fmla="*/ 200025 w 1042988"/>
              <a:gd name="T1" fmla="*/ 881058 h 928688"/>
              <a:gd name="T2" fmla="*/ 509588 w 1042988"/>
              <a:gd name="T3" fmla="*/ 0 h 928688"/>
              <a:gd name="T4" fmla="*/ 833438 w 1042988"/>
              <a:gd name="T5" fmla="*/ 928683 h 928688"/>
              <a:gd name="T6" fmla="*/ 0 w 1042988"/>
              <a:gd name="T7" fmla="*/ 242888 h 928688"/>
              <a:gd name="T8" fmla="*/ 1042988 w 1042988"/>
              <a:gd name="T9" fmla="*/ 266700 h 928688"/>
              <a:gd name="T10" fmla="*/ 200025 w 1042988"/>
              <a:gd name="T11" fmla="*/ 881058 h 9286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42988" h="928688">
                <a:moveTo>
                  <a:pt x="200025" y="881063"/>
                </a:moveTo>
                <a:lnTo>
                  <a:pt x="509588" y="0"/>
                </a:lnTo>
                <a:lnTo>
                  <a:pt x="833438" y="928688"/>
                </a:lnTo>
                <a:lnTo>
                  <a:pt x="0" y="242888"/>
                </a:lnTo>
                <a:lnTo>
                  <a:pt x="1042988" y="266700"/>
                </a:lnTo>
                <a:lnTo>
                  <a:pt x="200025" y="881063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04" name="Freeform 33"/>
          <p:cNvSpPr>
            <a:spLocks/>
          </p:cNvSpPr>
          <p:nvPr/>
        </p:nvSpPr>
        <p:spPr bwMode="auto">
          <a:xfrm>
            <a:off x="4305300" y="2668588"/>
            <a:ext cx="1052513" cy="928687"/>
          </a:xfrm>
          <a:custGeom>
            <a:avLst/>
            <a:gdLst>
              <a:gd name="T0" fmla="*/ 190500 w 1052513"/>
              <a:gd name="T1" fmla="*/ 881058 h 928688"/>
              <a:gd name="T2" fmla="*/ 0 w 1052513"/>
              <a:gd name="T3" fmla="*/ 242888 h 928688"/>
              <a:gd name="T4" fmla="*/ 519113 w 1052513"/>
              <a:gd name="T5" fmla="*/ 0 h 928688"/>
              <a:gd name="T6" fmla="*/ 1052513 w 1052513"/>
              <a:gd name="T7" fmla="*/ 271463 h 928688"/>
              <a:gd name="T8" fmla="*/ 833438 w 1052513"/>
              <a:gd name="T9" fmla="*/ 928683 h 928688"/>
              <a:gd name="T10" fmla="*/ 190500 w 1052513"/>
              <a:gd name="T11" fmla="*/ 881058 h 9286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52513" h="928688">
                <a:moveTo>
                  <a:pt x="190500" y="881063"/>
                </a:moveTo>
                <a:lnTo>
                  <a:pt x="0" y="242888"/>
                </a:lnTo>
                <a:lnTo>
                  <a:pt x="519113" y="0"/>
                </a:lnTo>
                <a:lnTo>
                  <a:pt x="1052513" y="271463"/>
                </a:lnTo>
                <a:lnTo>
                  <a:pt x="833438" y="928688"/>
                </a:lnTo>
                <a:lnTo>
                  <a:pt x="190500" y="881063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05" name="Oval 21"/>
          <p:cNvSpPr>
            <a:spLocks noChangeArrowheads="1"/>
          </p:cNvSpPr>
          <p:nvPr/>
        </p:nvSpPr>
        <p:spPr bwMode="auto">
          <a:xfrm>
            <a:off x="4468813" y="34956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06" name="Oval 21"/>
          <p:cNvSpPr>
            <a:spLocks noChangeArrowheads="1"/>
          </p:cNvSpPr>
          <p:nvPr/>
        </p:nvSpPr>
        <p:spPr bwMode="auto">
          <a:xfrm>
            <a:off x="4260850" y="28797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07" name="Oval 21"/>
          <p:cNvSpPr>
            <a:spLocks noChangeArrowheads="1"/>
          </p:cNvSpPr>
          <p:nvPr/>
        </p:nvSpPr>
        <p:spPr bwMode="auto">
          <a:xfrm>
            <a:off x="4783138" y="264001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08" name="Oval 21"/>
          <p:cNvSpPr>
            <a:spLocks noChangeArrowheads="1"/>
          </p:cNvSpPr>
          <p:nvPr/>
        </p:nvSpPr>
        <p:spPr bwMode="auto">
          <a:xfrm>
            <a:off x="5313363" y="288766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09" name="Oval 21"/>
          <p:cNvSpPr>
            <a:spLocks noChangeArrowheads="1"/>
          </p:cNvSpPr>
          <p:nvPr/>
        </p:nvSpPr>
        <p:spPr bwMode="auto">
          <a:xfrm>
            <a:off x="5103813" y="35528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10" name="TextBox 65"/>
          <p:cNvSpPr txBox="1">
            <a:spLocks noChangeArrowheads="1"/>
          </p:cNvSpPr>
          <p:nvPr/>
        </p:nvSpPr>
        <p:spPr bwMode="auto">
          <a:xfrm>
            <a:off x="4203700" y="3716338"/>
            <a:ext cx="1616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i="1">
                <a:solidFill>
                  <a:srgbClr val="008380"/>
                </a:solidFill>
              </a:rPr>
              <a:t>K</a:t>
            </a:r>
            <a:r>
              <a:rPr lang="en-US" sz="1800" baseline="-25000">
                <a:solidFill>
                  <a:srgbClr val="008380"/>
                </a:solidFill>
              </a:rPr>
              <a:t>5</a:t>
            </a:r>
            <a:r>
              <a:rPr lang="en-US" sz="1800">
                <a:solidFill>
                  <a:schemeClr val="tx1"/>
                </a:solidFill>
              </a:rPr>
              <a:t>, not planar</a:t>
            </a:r>
          </a:p>
        </p:txBody>
      </p:sp>
      <p:sp>
        <p:nvSpPr>
          <p:cNvPr id="3111" name="Freeform 35"/>
          <p:cNvSpPr>
            <a:spLocks/>
          </p:cNvSpPr>
          <p:nvPr/>
        </p:nvSpPr>
        <p:spPr bwMode="auto">
          <a:xfrm>
            <a:off x="6462713" y="2849563"/>
            <a:ext cx="1109662" cy="719137"/>
          </a:xfrm>
          <a:custGeom>
            <a:avLst/>
            <a:gdLst>
              <a:gd name="T0" fmla="*/ 0 w 1109662"/>
              <a:gd name="T1" fmla="*/ 4763 h 719138"/>
              <a:gd name="T2" fmla="*/ 1042987 w 1109662"/>
              <a:gd name="T3" fmla="*/ 0 h 719138"/>
              <a:gd name="T4" fmla="*/ 33337 w 1109662"/>
              <a:gd name="T5" fmla="*/ 380995 h 719138"/>
              <a:gd name="T6" fmla="*/ 1057275 w 1109662"/>
              <a:gd name="T7" fmla="*/ 361945 h 719138"/>
              <a:gd name="T8" fmla="*/ 23812 w 1109662"/>
              <a:gd name="T9" fmla="*/ 719133 h 719138"/>
              <a:gd name="T10" fmla="*/ 1109662 w 1109662"/>
              <a:gd name="T11" fmla="*/ 714370 h 719138"/>
              <a:gd name="T12" fmla="*/ 14287 w 1109662"/>
              <a:gd name="T13" fmla="*/ 371470 h 7191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09662" h="719138">
                <a:moveTo>
                  <a:pt x="0" y="4763"/>
                </a:moveTo>
                <a:lnTo>
                  <a:pt x="1042987" y="0"/>
                </a:lnTo>
                <a:lnTo>
                  <a:pt x="33337" y="381000"/>
                </a:lnTo>
                <a:lnTo>
                  <a:pt x="1057275" y="361950"/>
                </a:lnTo>
                <a:lnTo>
                  <a:pt x="23812" y="719138"/>
                </a:lnTo>
                <a:lnTo>
                  <a:pt x="1109662" y="714375"/>
                </a:lnTo>
                <a:lnTo>
                  <a:pt x="14287" y="371475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cxnSp>
        <p:nvCxnSpPr>
          <p:cNvPr id="3112" name="Straight Connector 38"/>
          <p:cNvCxnSpPr>
            <a:cxnSpLocks noChangeShapeType="1"/>
            <a:stCxn id="3111" idx="1"/>
            <a:endCxn id="3111" idx="4"/>
          </p:cNvCxnSpPr>
          <p:nvPr/>
        </p:nvCxnSpPr>
        <p:spPr bwMode="auto">
          <a:xfrm flipH="1">
            <a:off x="6486525" y="2849563"/>
            <a:ext cx="1019175" cy="71913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3" name="Straight Connector 52"/>
          <p:cNvCxnSpPr>
            <a:cxnSpLocks noChangeShapeType="1"/>
            <a:stCxn id="3111" idx="0"/>
            <a:endCxn id="3111" idx="3"/>
          </p:cNvCxnSpPr>
          <p:nvPr/>
        </p:nvCxnSpPr>
        <p:spPr bwMode="auto">
          <a:xfrm>
            <a:off x="6462713" y="2854325"/>
            <a:ext cx="1057275" cy="3571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4" name="Straight Connector 55"/>
          <p:cNvCxnSpPr>
            <a:cxnSpLocks noChangeShapeType="1"/>
            <a:endCxn id="3111" idx="5"/>
          </p:cNvCxnSpPr>
          <p:nvPr/>
        </p:nvCxnSpPr>
        <p:spPr bwMode="auto">
          <a:xfrm>
            <a:off x="6462713" y="2854325"/>
            <a:ext cx="1109662" cy="7096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5" name="Oval 21"/>
          <p:cNvSpPr>
            <a:spLocks noChangeArrowheads="1"/>
          </p:cNvSpPr>
          <p:nvPr/>
        </p:nvSpPr>
        <p:spPr bwMode="auto">
          <a:xfrm>
            <a:off x="6442075" y="280511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16" name="Oval 21"/>
          <p:cNvSpPr>
            <a:spLocks noChangeArrowheads="1"/>
          </p:cNvSpPr>
          <p:nvPr/>
        </p:nvSpPr>
        <p:spPr bwMode="auto">
          <a:xfrm>
            <a:off x="6451600" y="31718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17" name="Oval 21"/>
          <p:cNvSpPr>
            <a:spLocks noChangeArrowheads="1"/>
          </p:cNvSpPr>
          <p:nvPr/>
        </p:nvSpPr>
        <p:spPr bwMode="auto">
          <a:xfrm>
            <a:off x="6451600" y="351790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18" name="Oval 21"/>
          <p:cNvSpPr>
            <a:spLocks noChangeArrowheads="1"/>
          </p:cNvSpPr>
          <p:nvPr/>
        </p:nvSpPr>
        <p:spPr bwMode="auto">
          <a:xfrm>
            <a:off x="7475538" y="281305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19" name="Oval 21"/>
          <p:cNvSpPr>
            <a:spLocks noChangeArrowheads="1"/>
          </p:cNvSpPr>
          <p:nvPr/>
        </p:nvSpPr>
        <p:spPr bwMode="auto">
          <a:xfrm>
            <a:off x="7461250" y="31718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20" name="Oval 21"/>
          <p:cNvSpPr>
            <a:spLocks noChangeArrowheads="1"/>
          </p:cNvSpPr>
          <p:nvPr/>
        </p:nvSpPr>
        <p:spPr bwMode="auto">
          <a:xfrm>
            <a:off x="7494588" y="3519488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21" name="TextBox 82"/>
          <p:cNvSpPr txBox="1">
            <a:spLocks noChangeArrowheads="1"/>
          </p:cNvSpPr>
          <p:nvPr/>
        </p:nvSpPr>
        <p:spPr bwMode="auto">
          <a:xfrm>
            <a:off x="6183313" y="3802063"/>
            <a:ext cx="16160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i="1">
                <a:solidFill>
                  <a:srgbClr val="008380"/>
                </a:solidFill>
              </a:rPr>
              <a:t>K</a:t>
            </a:r>
            <a:r>
              <a:rPr lang="en-US" sz="1800" baseline="-25000">
                <a:solidFill>
                  <a:srgbClr val="008380"/>
                </a:solidFill>
              </a:rPr>
              <a:t>3,3</a:t>
            </a:r>
            <a:r>
              <a:rPr lang="en-US" sz="1800">
                <a:solidFill>
                  <a:schemeClr val="tx1"/>
                </a:solidFill>
              </a:rPr>
              <a:t>, not planar</a:t>
            </a:r>
          </a:p>
        </p:txBody>
      </p:sp>
      <p:sp>
        <p:nvSpPr>
          <p:cNvPr id="3122" name="Rectangle 3"/>
          <p:cNvSpPr txBox="1">
            <a:spLocks noChangeArrowheads="1"/>
          </p:cNvSpPr>
          <p:nvPr/>
        </p:nvSpPr>
        <p:spPr bwMode="auto">
          <a:xfrm>
            <a:off x="779463" y="4457700"/>
            <a:ext cx="4092575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tx1"/>
                </a:solidFill>
              </a:rPr>
              <a:t>A </a:t>
            </a:r>
            <a:r>
              <a:rPr lang="en-US" sz="2000">
                <a:solidFill>
                  <a:schemeClr val="tx1"/>
                </a:solidFill>
                <a:sym typeface="Symbol" pitchFamily="18" charset="2"/>
              </a:rPr>
              <a:t>planar embedding (=drawing) of a planar graph 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G</a:t>
            </a:r>
            <a:r>
              <a:rPr lang="en-US" sz="2000">
                <a:solidFill>
                  <a:schemeClr val="tx1"/>
                </a:solidFill>
                <a:sym typeface="Symbol" pitchFamily="18" charset="2"/>
              </a:rPr>
              <a:t> induces a </a:t>
            </a:r>
            <a:r>
              <a:rPr lang="en-US" sz="2000" b="1">
                <a:solidFill>
                  <a:srgbClr val="C00000"/>
                </a:solidFill>
                <a:sym typeface="Symbol" pitchFamily="18" charset="2"/>
              </a:rPr>
              <a:t>planar subdivision</a:t>
            </a:r>
            <a:r>
              <a:rPr lang="en-US" sz="2000">
                <a:solidFill>
                  <a:schemeClr val="tx1"/>
                </a:solidFill>
                <a:sym typeface="Symbol" pitchFamily="18" charset="2"/>
              </a:rPr>
              <a:t> consisting of vertices, edges, and faces.</a:t>
            </a:r>
          </a:p>
        </p:txBody>
      </p:sp>
      <p:grpSp>
        <p:nvGrpSpPr>
          <p:cNvPr id="3123" name="Group 3"/>
          <p:cNvGrpSpPr>
            <a:grpSpLocks/>
          </p:cNvGrpSpPr>
          <p:nvPr/>
        </p:nvGrpSpPr>
        <p:grpSpPr bwMode="auto">
          <a:xfrm>
            <a:off x="4830763" y="4192588"/>
            <a:ext cx="2214562" cy="2336800"/>
            <a:chOff x="4831556" y="4192046"/>
            <a:chExt cx="2213547" cy="2337146"/>
          </a:xfrm>
        </p:grpSpPr>
        <p:pic>
          <p:nvPicPr>
            <p:cNvPr id="3124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1556" y="4192046"/>
              <a:ext cx="2213547" cy="2337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25" name="Rectangle 2"/>
            <p:cNvSpPr>
              <a:spLocks noChangeArrowheads="1"/>
            </p:cNvSpPr>
            <p:nvPr/>
          </p:nvSpPr>
          <p:spPr bwMode="auto">
            <a:xfrm>
              <a:off x="5011737" y="6307664"/>
              <a:ext cx="999596" cy="2201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013" y="4232275"/>
            <a:ext cx="292735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Freeform 23"/>
          <p:cNvSpPr/>
          <p:nvPr/>
        </p:nvSpPr>
        <p:spPr bwMode="auto">
          <a:xfrm>
            <a:off x="2032000" y="4959350"/>
            <a:ext cx="341313" cy="812800"/>
          </a:xfrm>
          <a:custGeom>
            <a:avLst/>
            <a:gdLst>
              <a:gd name="connsiteX0" fmla="*/ 0 w 338138"/>
              <a:gd name="connsiteY0" fmla="*/ 95250 h 814387"/>
              <a:gd name="connsiteX1" fmla="*/ 338138 w 338138"/>
              <a:gd name="connsiteY1" fmla="*/ 0 h 814387"/>
              <a:gd name="connsiteX2" fmla="*/ 338138 w 338138"/>
              <a:gd name="connsiteY2" fmla="*/ 600075 h 814387"/>
              <a:gd name="connsiteX3" fmla="*/ 0 w 338138"/>
              <a:gd name="connsiteY3" fmla="*/ 814387 h 814387"/>
              <a:gd name="connsiteX4" fmla="*/ 0 w 338138"/>
              <a:gd name="connsiteY4" fmla="*/ 95250 h 814387"/>
              <a:gd name="connsiteX0" fmla="*/ 0 w 338138"/>
              <a:gd name="connsiteY0" fmla="*/ 71438 h 790575"/>
              <a:gd name="connsiteX1" fmla="*/ 333376 w 338138"/>
              <a:gd name="connsiteY1" fmla="*/ 0 h 790575"/>
              <a:gd name="connsiteX2" fmla="*/ 338138 w 338138"/>
              <a:gd name="connsiteY2" fmla="*/ 576263 h 790575"/>
              <a:gd name="connsiteX3" fmla="*/ 0 w 338138"/>
              <a:gd name="connsiteY3" fmla="*/ 790575 h 790575"/>
              <a:gd name="connsiteX4" fmla="*/ 0 w 338138"/>
              <a:gd name="connsiteY4" fmla="*/ 71438 h 790575"/>
              <a:gd name="connsiteX0" fmla="*/ 0 w 338138"/>
              <a:gd name="connsiteY0" fmla="*/ 90488 h 790575"/>
              <a:gd name="connsiteX1" fmla="*/ 333376 w 338138"/>
              <a:gd name="connsiteY1" fmla="*/ 0 h 790575"/>
              <a:gd name="connsiteX2" fmla="*/ 338138 w 338138"/>
              <a:gd name="connsiteY2" fmla="*/ 576263 h 790575"/>
              <a:gd name="connsiteX3" fmla="*/ 0 w 338138"/>
              <a:gd name="connsiteY3" fmla="*/ 790575 h 790575"/>
              <a:gd name="connsiteX4" fmla="*/ 0 w 338138"/>
              <a:gd name="connsiteY4" fmla="*/ 90488 h 790575"/>
              <a:gd name="connsiteX0" fmla="*/ 4762 w 338138"/>
              <a:gd name="connsiteY0" fmla="*/ 52388 h 790575"/>
              <a:gd name="connsiteX1" fmla="*/ 333376 w 338138"/>
              <a:gd name="connsiteY1" fmla="*/ 0 h 790575"/>
              <a:gd name="connsiteX2" fmla="*/ 338138 w 338138"/>
              <a:gd name="connsiteY2" fmla="*/ 576263 h 790575"/>
              <a:gd name="connsiteX3" fmla="*/ 0 w 338138"/>
              <a:gd name="connsiteY3" fmla="*/ 790575 h 790575"/>
              <a:gd name="connsiteX4" fmla="*/ 4762 w 338138"/>
              <a:gd name="connsiteY4" fmla="*/ 52388 h 790575"/>
              <a:gd name="connsiteX0" fmla="*/ 328 w 340054"/>
              <a:gd name="connsiteY0" fmla="*/ 65088 h 790575"/>
              <a:gd name="connsiteX1" fmla="*/ 335292 w 340054"/>
              <a:gd name="connsiteY1" fmla="*/ 0 h 790575"/>
              <a:gd name="connsiteX2" fmla="*/ 340054 w 340054"/>
              <a:gd name="connsiteY2" fmla="*/ 576263 h 790575"/>
              <a:gd name="connsiteX3" fmla="*/ 1916 w 340054"/>
              <a:gd name="connsiteY3" fmla="*/ 790575 h 790575"/>
              <a:gd name="connsiteX4" fmla="*/ 328 w 340054"/>
              <a:gd name="connsiteY4" fmla="*/ 65088 h 790575"/>
              <a:gd name="connsiteX0" fmla="*/ 328 w 340054"/>
              <a:gd name="connsiteY0" fmla="*/ 77788 h 803275"/>
              <a:gd name="connsiteX1" fmla="*/ 335292 w 340054"/>
              <a:gd name="connsiteY1" fmla="*/ 0 h 803275"/>
              <a:gd name="connsiteX2" fmla="*/ 340054 w 340054"/>
              <a:gd name="connsiteY2" fmla="*/ 588963 h 803275"/>
              <a:gd name="connsiteX3" fmla="*/ 1916 w 340054"/>
              <a:gd name="connsiteY3" fmla="*/ 803275 h 803275"/>
              <a:gd name="connsiteX4" fmla="*/ 328 w 340054"/>
              <a:gd name="connsiteY4" fmla="*/ 77788 h 803275"/>
              <a:gd name="connsiteX0" fmla="*/ 328 w 340054"/>
              <a:gd name="connsiteY0" fmla="*/ 77788 h 803275"/>
              <a:gd name="connsiteX1" fmla="*/ 335292 w 340054"/>
              <a:gd name="connsiteY1" fmla="*/ 0 h 803275"/>
              <a:gd name="connsiteX2" fmla="*/ 340054 w 340054"/>
              <a:gd name="connsiteY2" fmla="*/ 569913 h 803275"/>
              <a:gd name="connsiteX3" fmla="*/ 1916 w 340054"/>
              <a:gd name="connsiteY3" fmla="*/ 803275 h 803275"/>
              <a:gd name="connsiteX4" fmla="*/ 328 w 340054"/>
              <a:gd name="connsiteY4" fmla="*/ 77788 h 803275"/>
              <a:gd name="connsiteX0" fmla="*/ 156 w 339882"/>
              <a:gd name="connsiteY0" fmla="*/ 77788 h 787400"/>
              <a:gd name="connsiteX1" fmla="*/ 335120 w 339882"/>
              <a:gd name="connsiteY1" fmla="*/ 0 h 787400"/>
              <a:gd name="connsiteX2" fmla="*/ 339882 w 339882"/>
              <a:gd name="connsiteY2" fmla="*/ 569913 h 787400"/>
              <a:gd name="connsiteX3" fmla="*/ 8094 w 339882"/>
              <a:gd name="connsiteY3" fmla="*/ 787400 h 787400"/>
              <a:gd name="connsiteX4" fmla="*/ 156 w 339882"/>
              <a:gd name="connsiteY4" fmla="*/ 77788 h 787400"/>
              <a:gd name="connsiteX0" fmla="*/ 4762 w 331788"/>
              <a:gd name="connsiteY0" fmla="*/ 93663 h 787400"/>
              <a:gd name="connsiteX1" fmla="*/ 327026 w 331788"/>
              <a:gd name="connsiteY1" fmla="*/ 0 h 787400"/>
              <a:gd name="connsiteX2" fmla="*/ 331788 w 331788"/>
              <a:gd name="connsiteY2" fmla="*/ 569913 h 787400"/>
              <a:gd name="connsiteX3" fmla="*/ 0 w 331788"/>
              <a:gd name="connsiteY3" fmla="*/ 787400 h 787400"/>
              <a:gd name="connsiteX4" fmla="*/ 4762 w 331788"/>
              <a:gd name="connsiteY4" fmla="*/ 93663 h 787400"/>
              <a:gd name="connsiteX0" fmla="*/ 211 w 336762"/>
              <a:gd name="connsiteY0" fmla="*/ 84138 h 787400"/>
              <a:gd name="connsiteX1" fmla="*/ 332000 w 336762"/>
              <a:gd name="connsiteY1" fmla="*/ 0 h 787400"/>
              <a:gd name="connsiteX2" fmla="*/ 336762 w 336762"/>
              <a:gd name="connsiteY2" fmla="*/ 569913 h 787400"/>
              <a:gd name="connsiteX3" fmla="*/ 4974 w 336762"/>
              <a:gd name="connsiteY3" fmla="*/ 787400 h 787400"/>
              <a:gd name="connsiteX4" fmla="*/ 211 w 336762"/>
              <a:gd name="connsiteY4" fmla="*/ 84138 h 787400"/>
              <a:gd name="connsiteX0" fmla="*/ 329 w 333705"/>
              <a:gd name="connsiteY0" fmla="*/ 96838 h 787400"/>
              <a:gd name="connsiteX1" fmla="*/ 328943 w 333705"/>
              <a:gd name="connsiteY1" fmla="*/ 0 h 787400"/>
              <a:gd name="connsiteX2" fmla="*/ 333705 w 333705"/>
              <a:gd name="connsiteY2" fmla="*/ 569913 h 787400"/>
              <a:gd name="connsiteX3" fmla="*/ 1917 w 333705"/>
              <a:gd name="connsiteY3" fmla="*/ 787400 h 787400"/>
              <a:gd name="connsiteX4" fmla="*/ 329 w 333705"/>
              <a:gd name="connsiteY4" fmla="*/ 96838 h 787400"/>
              <a:gd name="connsiteX0" fmla="*/ 211 w 336762"/>
              <a:gd name="connsiteY0" fmla="*/ 84138 h 787400"/>
              <a:gd name="connsiteX1" fmla="*/ 332000 w 336762"/>
              <a:gd name="connsiteY1" fmla="*/ 0 h 787400"/>
              <a:gd name="connsiteX2" fmla="*/ 336762 w 336762"/>
              <a:gd name="connsiteY2" fmla="*/ 569913 h 787400"/>
              <a:gd name="connsiteX3" fmla="*/ 4974 w 336762"/>
              <a:gd name="connsiteY3" fmla="*/ 787400 h 787400"/>
              <a:gd name="connsiteX4" fmla="*/ 211 w 336762"/>
              <a:gd name="connsiteY4" fmla="*/ 84138 h 787400"/>
              <a:gd name="connsiteX0" fmla="*/ 4762 w 341313"/>
              <a:gd name="connsiteY0" fmla="*/ 84138 h 796925"/>
              <a:gd name="connsiteX1" fmla="*/ 336551 w 341313"/>
              <a:gd name="connsiteY1" fmla="*/ 0 h 796925"/>
              <a:gd name="connsiteX2" fmla="*/ 341313 w 341313"/>
              <a:gd name="connsiteY2" fmla="*/ 569913 h 796925"/>
              <a:gd name="connsiteX3" fmla="*/ 0 w 341313"/>
              <a:gd name="connsiteY3" fmla="*/ 796925 h 796925"/>
              <a:gd name="connsiteX4" fmla="*/ 4762 w 341313"/>
              <a:gd name="connsiteY4" fmla="*/ 84138 h 796925"/>
              <a:gd name="connsiteX0" fmla="*/ 329 w 336880"/>
              <a:gd name="connsiteY0" fmla="*/ 84138 h 787400"/>
              <a:gd name="connsiteX1" fmla="*/ 332118 w 336880"/>
              <a:gd name="connsiteY1" fmla="*/ 0 h 787400"/>
              <a:gd name="connsiteX2" fmla="*/ 336880 w 336880"/>
              <a:gd name="connsiteY2" fmla="*/ 569913 h 787400"/>
              <a:gd name="connsiteX3" fmla="*/ 1917 w 336880"/>
              <a:gd name="connsiteY3" fmla="*/ 787400 h 787400"/>
              <a:gd name="connsiteX4" fmla="*/ 329 w 336880"/>
              <a:gd name="connsiteY4" fmla="*/ 84138 h 787400"/>
              <a:gd name="connsiteX0" fmla="*/ 7937 w 344488"/>
              <a:gd name="connsiteY0" fmla="*/ 84138 h 806450"/>
              <a:gd name="connsiteX1" fmla="*/ 339726 w 344488"/>
              <a:gd name="connsiteY1" fmla="*/ 0 h 806450"/>
              <a:gd name="connsiteX2" fmla="*/ 344488 w 344488"/>
              <a:gd name="connsiteY2" fmla="*/ 569913 h 806450"/>
              <a:gd name="connsiteX3" fmla="*/ 0 w 344488"/>
              <a:gd name="connsiteY3" fmla="*/ 806450 h 806450"/>
              <a:gd name="connsiteX4" fmla="*/ 7937 w 344488"/>
              <a:gd name="connsiteY4" fmla="*/ 84138 h 806450"/>
              <a:gd name="connsiteX0" fmla="*/ 1587 w 338138"/>
              <a:gd name="connsiteY0" fmla="*/ 84138 h 796925"/>
              <a:gd name="connsiteX1" fmla="*/ 333376 w 338138"/>
              <a:gd name="connsiteY1" fmla="*/ 0 h 796925"/>
              <a:gd name="connsiteX2" fmla="*/ 338138 w 338138"/>
              <a:gd name="connsiteY2" fmla="*/ 569913 h 796925"/>
              <a:gd name="connsiteX3" fmla="*/ 0 w 338138"/>
              <a:gd name="connsiteY3" fmla="*/ 796925 h 796925"/>
              <a:gd name="connsiteX4" fmla="*/ 1587 w 338138"/>
              <a:gd name="connsiteY4" fmla="*/ 84138 h 796925"/>
              <a:gd name="connsiteX0" fmla="*/ 329 w 336880"/>
              <a:gd name="connsiteY0" fmla="*/ 84138 h 815975"/>
              <a:gd name="connsiteX1" fmla="*/ 332118 w 336880"/>
              <a:gd name="connsiteY1" fmla="*/ 0 h 815975"/>
              <a:gd name="connsiteX2" fmla="*/ 336880 w 336880"/>
              <a:gd name="connsiteY2" fmla="*/ 569913 h 815975"/>
              <a:gd name="connsiteX3" fmla="*/ 1917 w 336880"/>
              <a:gd name="connsiteY3" fmla="*/ 815975 h 815975"/>
              <a:gd name="connsiteX4" fmla="*/ 329 w 336880"/>
              <a:gd name="connsiteY4" fmla="*/ 84138 h 815975"/>
              <a:gd name="connsiteX0" fmla="*/ 329 w 333705"/>
              <a:gd name="connsiteY0" fmla="*/ 84138 h 815975"/>
              <a:gd name="connsiteX1" fmla="*/ 332118 w 333705"/>
              <a:gd name="connsiteY1" fmla="*/ 0 h 815975"/>
              <a:gd name="connsiteX2" fmla="*/ 333705 w 333705"/>
              <a:gd name="connsiteY2" fmla="*/ 579438 h 815975"/>
              <a:gd name="connsiteX3" fmla="*/ 1917 w 333705"/>
              <a:gd name="connsiteY3" fmla="*/ 815975 h 815975"/>
              <a:gd name="connsiteX4" fmla="*/ 329 w 333705"/>
              <a:gd name="connsiteY4" fmla="*/ 84138 h 815975"/>
              <a:gd name="connsiteX0" fmla="*/ 4762 w 338138"/>
              <a:gd name="connsiteY0" fmla="*/ 84138 h 796925"/>
              <a:gd name="connsiteX1" fmla="*/ 336551 w 338138"/>
              <a:gd name="connsiteY1" fmla="*/ 0 h 796925"/>
              <a:gd name="connsiteX2" fmla="*/ 338138 w 338138"/>
              <a:gd name="connsiteY2" fmla="*/ 579438 h 796925"/>
              <a:gd name="connsiteX3" fmla="*/ 0 w 338138"/>
              <a:gd name="connsiteY3" fmla="*/ 796925 h 796925"/>
              <a:gd name="connsiteX4" fmla="*/ 4762 w 338138"/>
              <a:gd name="connsiteY4" fmla="*/ 84138 h 796925"/>
              <a:gd name="connsiteX0" fmla="*/ 11112 w 344488"/>
              <a:gd name="connsiteY0" fmla="*/ 84138 h 809625"/>
              <a:gd name="connsiteX1" fmla="*/ 342901 w 344488"/>
              <a:gd name="connsiteY1" fmla="*/ 0 h 809625"/>
              <a:gd name="connsiteX2" fmla="*/ 344488 w 344488"/>
              <a:gd name="connsiteY2" fmla="*/ 579438 h 809625"/>
              <a:gd name="connsiteX3" fmla="*/ 0 w 344488"/>
              <a:gd name="connsiteY3" fmla="*/ 809625 h 809625"/>
              <a:gd name="connsiteX4" fmla="*/ 11112 w 344488"/>
              <a:gd name="connsiteY4" fmla="*/ 84138 h 809625"/>
              <a:gd name="connsiteX0" fmla="*/ 4762 w 338138"/>
              <a:gd name="connsiteY0" fmla="*/ 84138 h 800100"/>
              <a:gd name="connsiteX1" fmla="*/ 336551 w 338138"/>
              <a:gd name="connsiteY1" fmla="*/ 0 h 800100"/>
              <a:gd name="connsiteX2" fmla="*/ 338138 w 338138"/>
              <a:gd name="connsiteY2" fmla="*/ 579438 h 800100"/>
              <a:gd name="connsiteX3" fmla="*/ 0 w 338138"/>
              <a:gd name="connsiteY3" fmla="*/ 800100 h 800100"/>
              <a:gd name="connsiteX4" fmla="*/ 4762 w 338138"/>
              <a:gd name="connsiteY4" fmla="*/ 84138 h 800100"/>
              <a:gd name="connsiteX0" fmla="*/ 7937 w 341313"/>
              <a:gd name="connsiteY0" fmla="*/ 84138 h 812800"/>
              <a:gd name="connsiteX1" fmla="*/ 339726 w 341313"/>
              <a:gd name="connsiteY1" fmla="*/ 0 h 812800"/>
              <a:gd name="connsiteX2" fmla="*/ 341313 w 341313"/>
              <a:gd name="connsiteY2" fmla="*/ 579438 h 812800"/>
              <a:gd name="connsiteX3" fmla="*/ 0 w 341313"/>
              <a:gd name="connsiteY3" fmla="*/ 812800 h 812800"/>
              <a:gd name="connsiteX4" fmla="*/ 7937 w 341313"/>
              <a:gd name="connsiteY4" fmla="*/ 84138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313" h="812800">
                <a:moveTo>
                  <a:pt x="7937" y="84138"/>
                </a:moveTo>
                <a:lnTo>
                  <a:pt x="339726" y="0"/>
                </a:lnTo>
                <a:cubicBezTo>
                  <a:pt x="341313" y="192088"/>
                  <a:pt x="339726" y="387350"/>
                  <a:pt x="341313" y="579438"/>
                </a:cubicBezTo>
                <a:lnTo>
                  <a:pt x="0" y="812800"/>
                </a:lnTo>
                <a:cubicBezTo>
                  <a:pt x="1587" y="566738"/>
                  <a:pt x="6350" y="330200"/>
                  <a:pt x="7937" y="84138"/>
                </a:cubicBezTo>
                <a:close/>
              </a:path>
            </a:pathLst>
          </a:custGeom>
          <a:solidFill>
            <a:schemeClr val="bg1">
              <a:lumMod val="75000"/>
              <a:alpha val="90000"/>
            </a:schemeClr>
          </a:solidFill>
          <a:ln w="12700">
            <a:noFill/>
            <a:round/>
            <a:headEnd/>
            <a:tailEnd type="arrow" w="med" len="med"/>
          </a:ln>
        </p:spPr>
        <p:txBody>
          <a:bodyPr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150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25C97E4-7E89-414D-B0E0-3D4BAE90527F}" type="slidenum">
              <a:rPr lang="en-US" sz="1400" smtClean="0">
                <a:solidFill>
                  <a:schemeClr val="tx1"/>
                </a:solidFill>
              </a:rPr>
              <a:pPr eaLnBrk="1" hangingPunct="1"/>
              <a:t>20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1511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Analysis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212850"/>
            <a:ext cx="7870825" cy="31702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Observation: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The final trapezoidal map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does not depend on the order in which the segments were inserted.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Lemma: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Ignoring the time spent for point location, the insertion of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takes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O(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time, where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is the number of newly created trapezoids.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Proof: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Let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be the number of ray shots interrupted by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 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Each endpoint of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shoots two rays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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=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+4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rays need to be processed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=0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we get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4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new trapezoids.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Create a new trapezoid for each interrupted ray shot; takes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O(1)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time with DCEL</a:t>
            </a:r>
          </a:p>
        </p:txBody>
      </p:sp>
      <p:pic>
        <p:nvPicPr>
          <p:cNvPr id="21513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75" y="4267200"/>
            <a:ext cx="27432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514" name="Straight Connector 16"/>
          <p:cNvCxnSpPr>
            <a:cxnSpLocks noChangeShapeType="1"/>
          </p:cNvCxnSpPr>
          <p:nvPr/>
        </p:nvCxnSpPr>
        <p:spPr bwMode="auto">
          <a:xfrm>
            <a:off x="5756275" y="5186363"/>
            <a:ext cx="1006475" cy="44608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18" name="Rectangle 17"/>
          <p:cNvSpPr/>
          <p:nvPr/>
        </p:nvSpPr>
        <p:spPr>
          <a:xfrm>
            <a:off x="5924550" y="4956175"/>
            <a:ext cx="331788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endParaRPr lang="en-US" i="1" dirty="0"/>
          </a:p>
        </p:txBody>
      </p:sp>
      <p:sp>
        <p:nvSpPr>
          <p:cNvPr id="20" name="Rectangle 19"/>
          <p:cNvSpPr/>
          <p:nvPr/>
        </p:nvSpPr>
        <p:spPr>
          <a:xfrm>
            <a:off x="2198688" y="5013325"/>
            <a:ext cx="331787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endParaRPr lang="en-US" i="1" dirty="0"/>
          </a:p>
        </p:txBody>
      </p:sp>
      <p:cxnSp>
        <p:nvCxnSpPr>
          <p:cNvPr id="21517" name="Straight Connector 5"/>
          <p:cNvCxnSpPr>
            <a:cxnSpLocks noChangeShapeType="1"/>
          </p:cNvCxnSpPr>
          <p:nvPr/>
        </p:nvCxnSpPr>
        <p:spPr bwMode="auto">
          <a:xfrm flipV="1">
            <a:off x="2116138" y="5019675"/>
            <a:ext cx="0" cy="26511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21518" name="Straight Connector 20"/>
          <p:cNvCxnSpPr>
            <a:cxnSpLocks noChangeShapeType="1"/>
          </p:cNvCxnSpPr>
          <p:nvPr/>
        </p:nvCxnSpPr>
        <p:spPr bwMode="auto">
          <a:xfrm flipV="1">
            <a:off x="2282825" y="4956175"/>
            <a:ext cx="0" cy="409575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21519" name="Straight Connector 22"/>
          <p:cNvCxnSpPr>
            <a:cxnSpLocks noChangeShapeType="1"/>
          </p:cNvCxnSpPr>
          <p:nvPr/>
        </p:nvCxnSpPr>
        <p:spPr bwMode="auto">
          <a:xfrm>
            <a:off x="2279650" y="5351463"/>
            <a:ext cx="3175" cy="244475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21520" name="Straight Connector 26"/>
          <p:cNvCxnSpPr>
            <a:cxnSpLocks noChangeShapeType="1"/>
          </p:cNvCxnSpPr>
          <p:nvPr/>
        </p:nvCxnSpPr>
        <p:spPr bwMode="auto">
          <a:xfrm>
            <a:off x="2116138" y="5284788"/>
            <a:ext cx="3175" cy="42545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21521" name="Oval 21"/>
          <p:cNvSpPr>
            <a:spLocks noChangeArrowheads="1"/>
          </p:cNvSpPr>
          <p:nvPr/>
        </p:nvSpPr>
        <p:spPr bwMode="auto">
          <a:xfrm>
            <a:off x="2085975" y="5260975"/>
            <a:ext cx="55563" cy="555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22" name="Oval 21"/>
          <p:cNvSpPr>
            <a:spLocks noChangeArrowheads="1"/>
          </p:cNvSpPr>
          <p:nvPr/>
        </p:nvSpPr>
        <p:spPr bwMode="auto">
          <a:xfrm>
            <a:off x="2255838" y="5337175"/>
            <a:ext cx="55562" cy="555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21523" name="Straight Connector 18"/>
          <p:cNvCxnSpPr>
            <a:cxnSpLocks noChangeShapeType="1"/>
          </p:cNvCxnSpPr>
          <p:nvPr/>
        </p:nvCxnSpPr>
        <p:spPr bwMode="auto">
          <a:xfrm>
            <a:off x="2116138" y="5284788"/>
            <a:ext cx="166687" cy="7778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21524" name="Rectangle 5"/>
          <p:cNvSpPr>
            <a:spLocks noChangeArrowheads="1"/>
          </p:cNvSpPr>
          <p:nvPr/>
        </p:nvSpPr>
        <p:spPr bwMode="auto">
          <a:xfrm>
            <a:off x="8304213" y="6343650"/>
            <a:ext cx="206375" cy="188913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C02DC77-BCC4-45FA-A16F-9267B7AB1D54}" type="slidenum">
              <a:rPr lang="en-US" sz="1400" smtClean="0">
                <a:solidFill>
                  <a:schemeClr val="tx1"/>
                </a:solidFill>
              </a:rPr>
              <a:pPr eaLnBrk="1" hangingPunct="1"/>
              <a:t>21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Analysis</a:t>
            </a:r>
          </a:p>
        </p:txBody>
      </p:sp>
      <p:sp>
        <p:nvSpPr>
          <p:cNvPr id="3" name="Rectangle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90575" y="1213604"/>
            <a:ext cx="7870825" cy="2651495"/>
          </a:xfrm>
          <a:prstGeom prst="rect">
            <a:avLst/>
          </a:prstGeom>
          <a:blipFill rotWithShape="1">
            <a:blip r:embed="rId3"/>
            <a:stretch>
              <a:fillRect l="-852" t="-19770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22535" name="Rectangle 3"/>
          <p:cNvSpPr>
            <a:spLocks noChangeArrowheads="1"/>
          </p:cNvSpPr>
          <p:nvPr/>
        </p:nvSpPr>
        <p:spPr bwMode="auto">
          <a:xfrm>
            <a:off x="2254250" y="2452688"/>
            <a:ext cx="2976563" cy="22606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22536" name="Straight Connector 6"/>
          <p:cNvCxnSpPr>
            <a:cxnSpLocks noChangeShapeType="1"/>
          </p:cNvCxnSpPr>
          <p:nvPr/>
        </p:nvCxnSpPr>
        <p:spPr bwMode="auto">
          <a:xfrm>
            <a:off x="2501900" y="4465638"/>
            <a:ext cx="3127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37" name="Straight Connector 8"/>
          <p:cNvCxnSpPr>
            <a:cxnSpLocks noChangeShapeType="1"/>
          </p:cNvCxnSpPr>
          <p:nvPr/>
        </p:nvCxnSpPr>
        <p:spPr bwMode="auto">
          <a:xfrm flipV="1">
            <a:off x="2501900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38" name="Straight Connector 25"/>
          <p:cNvCxnSpPr>
            <a:cxnSpLocks noChangeShapeType="1"/>
          </p:cNvCxnSpPr>
          <p:nvPr/>
        </p:nvCxnSpPr>
        <p:spPr bwMode="auto">
          <a:xfrm flipV="1">
            <a:off x="2814638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39" name="Straight Connector 27"/>
          <p:cNvCxnSpPr>
            <a:cxnSpLocks noChangeShapeType="1"/>
          </p:cNvCxnSpPr>
          <p:nvPr/>
        </p:nvCxnSpPr>
        <p:spPr bwMode="auto">
          <a:xfrm>
            <a:off x="3036888" y="4465638"/>
            <a:ext cx="312737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0" name="Straight Connector 30"/>
          <p:cNvCxnSpPr>
            <a:cxnSpLocks noChangeShapeType="1"/>
          </p:cNvCxnSpPr>
          <p:nvPr/>
        </p:nvCxnSpPr>
        <p:spPr bwMode="auto">
          <a:xfrm flipV="1">
            <a:off x="3036888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1" name="Straight Connector 32"/>
          <p:cNvCxnSpPr>
            <a:cxnSpLocks noChangeShapeType="1"/>
          </p:cNvCxnSpPr>
          <p:nvPr/>
        </p:nvCxnSpPr>
        <p:spPr bwMode="auto">
          <a:xfrm flipV="1">
            <a:off x="3349625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2" name="Straight Connector 33"/>
          <p:cNvCxnSpPr>
            <a:cxnSpLocks noChangeShapeType="1"/>
          </p:cNvCxnSpPr>
          <p:nvPr/>
        </p:nvCxnSpPr>
        <p:spPr bwMode="auto">
          <a:xfrm>
            <a:off x="3562350" y="4465638"/>
            <a:ext cx="31115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3" name="Straight Connector 34"/>
          <p:cNvCxnSpPr>
            <a:cxnSpLocks noChangeShapeType="1"/>
          </p:cNvCxnSpPr>
          <p:nvPr/>
        </p:nvCxnSpPr>
        <p:spPr bwMode="auto">
          <a:xfrm flipV="1">
            <a:off x="3562350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4" name="Straight Connector 35"/>
          <p:cNvCxnSpPr>
            <a:cxnSpLocks noChangeShapeType="1"/>
          </p:cNvCxnSpPr>
          <p:nvPr/>
        </p:nvCxnSpPr>
        <p:spPr bwMode="auto">
          <a:xfrm flipV="1">
            <a:off x="3873500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5" name="Straight Connector 36"/>
          <p:cNvCxnSpPr>
            <a:cxnSpLocks noChangeShapeType="1"/>
          </p:cNvCxnSpPr>
          <p:nvPr/>
        </p:nvCxnSpPr>
        <p:spPr bwMode="auto">
          <a:xfrm>
            <a:off x="4140200" y="4465638"/>
            <a:ext cx="31115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6" name="Straight Connector 37"/>
          <p:cNvCxnSpPr>
            <a:cxnSpLocks noChangeShapeType="1"/>
          </p:cNvCxnSpPr>
          <p:nvPr/>
        </p:nvCxnSpPr>
        <p:spPr bwMode="auto">
          <a:xfrm flipV="1">
            <a:off x="4140200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7" name="Straight Connector 38"/>
          <p:cNvCxnSpPr>
            <a:cxnSpLocks noChangeShapeType="1"/>
          </p:cNvCxnSpPr>
          <p:nvPr/>
        </p:nvCxnSpPr>
        <p:spPr bwMode="auto">
          <a:xfrm flipV="1">
            <a:off x="4451350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8" name="Straight Connector 39"/>
          <p:cNvCxnSpPr>
            <a:cxnSpLocks noChangeShapeType="1"/>
          </p:cNvCxnSpPr>
          <p:nvPr/>
        </p:nvCxnSpPr>
        <p:spPr bwMode="auto">
          <a:xfrm>
            <a:off x="4692650" y="4465638"/>
            <a:ext cx="31115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9" name="Straight Connector 40"/>
          <p:cNvCxnSpPr>
            <a:cxnSpLocks noChangeShapeType="1"/>
          </p:cNvCxnSpPr>
          <p:nvPr/>
        </p:nvCxnSpPr>
        <p:spPr bwMode="auto">
          <a:xfrm flipV="1">
            <a:off x="4692650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50" name="Straight Connector 41"/>
          <p:cNvCxnSpPr>
            <a:cxnSpLocks noChangeShapeType="1"/>
          </p:cNvCxnSpPr>
          <p:nvPr/>
        </p:nvCxnSpPr>
        <p:spPr bwMode="auto">
          <a:xfrm flipV="1">
            <a:off x="5003800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51" name="Straight Connector 42"/>
          <p:cNvCxnSpPr>
            <a:cxnSpLocks noChangeShapeType="1"/>
          </p:cNvCxnSpPr>
          <p:nvPr/>
        </p:nvCxnSpPr>
        <p:spPr bwMode="auto">
          <a:xfrm>
            <a:off x="2346325" y="283210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2" name="Straight Connector 43"/>
          <p:cNvCxnSpPr>
            <a:cxnSpLocks noChangeShapeType="1"/>
          </p:cNvCxnSpPr>
          <p:nvPr/>
        </p:nvCxnSpPr>
        <p:spPr bwMode="auto">
          <a:xfrm>
            <a:off x="2349500" y="299085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3" name="Straight Connector 44"/>
          <p:cNvCxnSpPr>
            <a:cxnSpLocks noChangeShapeType="1"/>
          </p:cNvCxnSpPr>
          <p:nvPr/>
        </p:nvCxnSpPr>
        <p:spPr bwMode="auto">
          <a:xfrm>
            <a:off x="2352675" y="3895725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4" name="Straight Connector 45"/>
          <p:cNvCxnSpPr>
            <a:cxnSpLocks noChangeShapeType="1"/>
          </p:cNvCxnSpPr>
          <p:nvPr/>
        </p:nvCxnSpPr>
        <p:spPr bwMode="auto">
          <a:xfrm>
            <a:off x="2352675" y="314325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5" name="Straight Connector 46"/>
          <p:cNvCxnSpPr>
            <a:cxnSpLocks noChangeShapeType="1"/>
          </p:cNvCxnSpPr>
          <p:nvPr/>
        </p:nvCxnSpPr>
        <p:spPr bwMode="auto">
          <a:xfrm>
            <a:off x="2360613" y="3295650"/>
            <a:ext cx="2786062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6" name="Straight Connector 47"/>
          <p:cNvCxnSpPr>
            <a:cxnSpLocks noChangeShapeType="1"/>
          </p:cNvCxnSpPr>
          <p:nvPr/>
        </p:nvCxnSpPr>
        <p:spPr bwMode="auto">
          <a:xfrm>
            <a:off x="2349500" y="344805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7" name="Straight Connector 48"/>
          <p:cNvCxnSpPr>
            <a:cxnSpLocks noChangeShapeType="1"/>
          </p:cNvCxnSpPr>
          <p:nvPr/>
        </p:nvCxnSpPr>
        <p:spPr bwMode="auto">
          <a:xfrm>
            <a:off x="2346325" y="360045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8" name="Straight Connector 49"/>
          <p:cNvCxnSpPr>
            <a:cxnSpLocks noChangeShapeType="1"/>
          </p:cNvCxnSpPr>
          <p:nvPr/>
        </p:nvCxnSpPr>
        <p:spPr bwMode="auto">
          <a:xfrm>
            <a:off x="2346325" y="375285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1" name="Rectangle 10"/>
          <p:cNvSpPr/>
          <p:nvPr/>
        </p:nvSpPr>
        <p:spPr>
          <a:xfrm>
            <a:off x="2530475" y="4189413"/>
            <a:ext cx="261938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1</a:t>
            </a:r>
            <a:endParaRPr lang="en-US" sz="1200" dirty="0"/>
          </a:p>
        </p:txBody>
      </p:sp>
      <p:sp>
        <p:nvSpPr>
          <p:cNvPr id="51" name="Rectangle 50"/>
          <p:cNvSpPr/>
          <p:nvPr/>
        </p:nvSpPr>
        <p:spPr>
          <a:xfrm>
            <a:off x="3062288" y="4191000"/>
            <a:ext cx="261937" cy="2778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2</a:t>
            </a:r>
            <a:endParaRPr lang="en-US" sz="1200" dirty="0"/>
          </a:p>
        </p:txBody>
      </p:sp>
      <p:sp>
        <p:nvSpPr>
          <p:cNvPr id="52" name="Rectangle 51"/>
          <p:cNvSpPr/>
          <p:nvPr/>
        </p:nvSpPr>
        <p:spPr>
          <a:xfrm>
            <a:off x="3600450" y="4195763"/>
            <a:ext cx="261938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3</a:t>
            </a:r>
            <a:endParaRPr lang="en-US" sz="1200" dirty="0"/>
          </a:p>
        </p:txBody>
      </p:sp>
      <p:sp>
        <p:nvSpPr>
          <p:cNvPr id="53" name="Rectangle 52"/>
          <p:cNvSpPr/>
          <p:nvPr/>
        </p:nvSpPr>
        <p:spPr>
          <a:xfrm>
            <a:off x="4657725" y="4189413"/>
            <a:ext cx="381000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n/2</a:t>
            </a:r>
            <a:endParaRPr lang="en-US" sz="1200" dirty="0"/>
          </a:p>
        </p:txBody>
      </p:sp>
      <p:sp>
        <p:nvSpPr>
          <p:cNvPr id="54" name="Rectangle 53"/>
          <p:cNvSpPr/>
          <p:nvPr/>
        </p:nvSpPr>
        <p:spPr>
          <a:xfrm>
            <a:off x="1762125" y="2693988"/>
            <a:ext cx="544513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n/2+1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1773238" y="2846388"/>
            <a:ext cx="544512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n/2+2</a:t>
            </a:r>
            <a:endParaRPr lang="en-US" sz="1200" dirty="0"/>
          </a:p>
        </p:txBody>
      </p:sp>
      <p:sp>
        <p:nvSpPr>
          <p:cNvPr id="56" name="Rectangle 55"/>
          <p:cNvSpPr/>
          <p:nvPr/>
        </p:nvSpPr>
        <p:spPr>
          <a:xfrm>
            <a:off x="1836738" y="3703638"/>
            <a:ext cx="261937" cy="2778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n</a:t>
            </a:r>
            <a:endParaRPr lang="en-US" sz="1200" dirty="0"/>
          </a:p>
        </p:txBody>
      </p:sp>
      <p:sp>
        <p:nvSpPr>
          <p:cNvPr id="57" name="Rectangle 10"/>
          <p:cNvSpPr>
            <a:spLocks noChangeArrowheads="1"/>
          </p:cNvSpPr>
          <p:nvPr/>
        </p:nvSpPr>
        <p:spPr bwMode="auto">
          <a:xfrm>
            <a:off x="587375" y="4465638"/>
            <a:ext cx="8139113" cy="171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r>
              <a:rPr lang="en-US" sz="1800">
                <a:solidFill>
                  <a:srgbClr val="008380"/>
                </a:solidFill>
                <a:cs typeface="Times New Roman" pitchFamily="18" charset="0"/>
              </a:rPr>
              <a:t/>
            </a:r>
            <a:br>
              <a:rPr lang="en-US" sz="1800">
                <a:solidFill>
                  <a:srgbClr val="008380"/>
                </a:solidFill>
                <a:cs typeface="Times New Roman" pitchFamily="18" charset="0"/>
              </a:rPr>
            </a:br>
            <a:endParaRPr lang="en-US" sz="800">
              <a:solidFill>
                <a:srgbClr val="008380"/>
              </a:solidFill>
              <a:cs typeface="Times New Roman" pitchFamily="18" charset="0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>
                <a:solidFill>
                  <a:schemeClr val="tx1"/>
                </a:solidFill>
              </a:rPr>
              <a:t>Insert segments in </a:t>
            </a:r>
            <a:r>
              <a:rPr lang="en-US" sz="1800" i="1">
                <a:solidFill>
                  <a:schemeClr val="tx1"/>
                </a:solidFill>
              </a:rPr>
              <a:t>random </a:t>
            </a:r>
            <a:r>
              <a:rPr lang="en-US" sz="1800">
                <a:solidFill>
                  <a:schemeClr val="tx1"/>
                </a:solidFill>
              </a:rPr>
              <a:t>order: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800" i="1">
                <a:solidFill>
                  <a:srgbClr val="008380"/>
                </a:solidFill>
              </a:rPr>
              <a:t> </a:t>
            </a:r>
            <a:r>
              <a:rPr lang="en-US" sz="1800">
                <a:solidFill>
                  <a:srgbClr val="008380"/>
                </a:solidFill>
                <a:latin typeface="Symbol" pitchFamily="18" charset="2"/>
              </a:rPr>
              <a:t>P</a:t>
            </a:r>
            <a:r>
              <a:rPr lang="en-US" sz="1800">
                <a:solidFill>
                  <a:schemeClr val="tx1"/>
                </a:solidFill>
              </a:rPr>
              <a:t> = {all possible permutations/orders of segments}; </a:t>
            </a:r>
            <a:r>
              <a:rPr lang="en-US" sz="1800">
                <a:solidFill>
                  <a:srgbClr val="008380"/>
                </a:solidFill>
              </a:rPr>
              <a:t>|</a:t>
            </a:r>
            <a:r>
              <a:rPr lang="en-US" sz="1800">
                <a:solidFill>
                  <a:srgbClr val="008380"/>
                </a:solidFill>
                <a:latin typeface="Symbol" pitchFamily="18" charset="2"/>
              </a:rPr>
              <a:t>P</a:t>
            </a:r>
            <a:r>
              <a:rPr lang="en-US" sz="1800">
                <a:solidFill>
                  <a:srgbClr val="008380"/>
                </a:solidFill>
              </a:rPr>
              <a:t>| = </a:t>
            </a:r>
            <a:r>
              <a:rPr lang="en-US" sz="1800" i="1">
                <a:solidFill>
                  <a:srgbClr val="008380"/>
                </a:solidFill>
              </a:rPr>
              <a:t>n</a:t>
            </a:r>
            <a:r>
              <a:rPr lang="en-US" sz="1800">
                <a:solidFill>
                  <a:srgbClr val="008380"/>
                </a:solidFill>
              </a:rPr>
              <a:t>!</a:t>
            </a:r>
            <a:r>
              <a:rPr lang="en-US" sz="1800">
                <a:solidFill>
                  <a:schemeClr val="tx1"/>
                </a:solidFill>
              </a:rPr>
              <a:t> for </a:t>
            </a:r>
            <a:r>
              <a:rPr lang="en-US" sz="1800" i="1">
                <a:solidFill>
                  <a:srgbClr val="008380"/>
                </a:solidFill>
              </a:rPr>
              <a:t>n</a:t>
            </a:r>
            <a:r>
              <a:rPr lang="en-US" sz="1800">
                <a:solidFill>
                  <a:schemeClr val="tx1"/>
                </a:solidFill>
              </a:rPr>
              <a:t> segments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800" i="1">
                <a:solidFill>
                  <a:srgbClr val="008380"/>
                </a:solidFill>
              </a:rPr>
              <a:t>k</a:t>
            </a:r>
            <a:r>
              <a:rPr lang="en-US" sz="1800" i="1" baseline="-25000">
                <a:solidFill>
                  <a:srgbClr val="008380"/>
                </a:solidFill>
              </a:rPr>
              <a:t>i</a:t>
            </a:r>
            <a:r>
              <a:rPr lang="en-US" sz="1800">
                <a:solidFill>
                  <a:srgbClr val="008380"/>
                </a:solidFill>
              </a:rPr>
              <a:t> = </a:t>
            </a:r>
            <a:r>
              <a:rPr lang="en-US" sz="1800" i="1">
                <a:solidFill>
                  <a:srgbClr val="008380"/>
                </a:solidFill>
              </a:rPr>
              <a:t>k</a:t>
            </a:r>
            <a:r>
              <a:rPr lang="en-US" sz="1800" i="1" baseline="-25000">
                <a:solidFill>
                  <a:srgbClr val="008380"/>
                </a:solidFill>
              </a:rPr>
              <a:t>i</a:t>
            </a:r>
            <a:r>
              <a:rPr lang="en-US" sz="1800">
                <a:solidFill>
                  <a:srgbClr val="008380"/>
                </a:solidFill>
              </a:rPr>
              <a:t>(</a:t>
            </a:r>
            <a:r>
              <a:rPr lang="en-US" sz="1800">
                <a:solidFill>
                  <a:srgbClr val="008380"/>
                </a:solidFill>
                <a:latin typeface="Symbol" pitchFamily="18" charset="2"/>
              </a:rPr>
              <a:t>p</a:t>
            </a:r>
            <a:r>
              <a:rPr lang="en-US" sz="1800">
                <a:solidFill>
                  <a:srgbClr val="008380"/>
                </a:solidFill>
              </a:rPr>
              <a:t>)</a:t>
            </a:r>
            <a:r>
              <a:rPr lang="en-US" sz="1800">
                <a:solidFill>
                  <a:schemeClr val="tx1"/>
                </a:solidFill>
              </a:rPr>
              <a:t> for some random order </a:t>
            </a:r>
            <a:r>
              <a:rPr lang="en-US" sz="1800">
                <a:solidFill>
                  <a:srgbClr val="008380"/>
                </a:solidFill>
                <a:latin typeface="Symbol" pitchFamily="18" charset="2"/>
              </a:rPr>
              <a:t>p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</a:t>
            </a:r>
            <a:r>
              <a:rPr lang="en-US" sz="1800">
                <a:solidFill>
                  <a:srgbClr val="008380"/>
                </a:solidFill>
                <a:latin typeface="Symbol" pitchFamily="18" charset="2"/>
                <a:sym typeface="Symbol" pitchFamily="18" charset="2"/>
              </a:rPr>
              <a:t>P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chemeClr val="tx1"/>
                </a:solidFill>
              </a:rPr>
              <a:t>We will show that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=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O(1)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endParaRPr lang="en-US" sz="1800">
              <a:solidFill>
                <a:schemeClr val="tx2"/>
              </a:solidFill>
              <a:sym typeface="Symbol" pitchFamily="18" charset="2"/>
            </a:endParaRP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chemeClr val="tx2"/>
                </a:solidFill>
                <a:sym typeface="Symbol" pitchFamily="18" charset="2"/>
              </a:rPr>
              <a:t> Expected runtime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T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=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E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(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</a:t>
            </a:r>
            <a:r>
              <a:rPr lang="en-US" sz="1800" i="1" baseline="-2500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baseline="-25000">
                <a:solidFill>
                  <a:srgbClr val="008380"/>
                </a:solidFill>
                <a:sym typeface="Symbol" pitchFamily="18" charset="2"/>
              </a:rPr>
              <a:t>=1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=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</a:t>
            </a:r>
            <a:r>
              <a:rPr lang="en-US" sz="1800" i="1" baseline="-2500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baseline="-25000">
                <a:solidFill>
                  <a:srgbClr val="008380"/>
                </a:solidFill>
                <a:sym typeface="Symbol" pitchFamily="18" charset="2"/>
              </a:rPr>
              <a:t>=1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= O(</a:t>
            </a:r>
            <a:r>
              <a:rPr lang="en-US" sz="1800" i="1" baseline="-2500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baseline="-25000">
                <a:solidFill>
                  <a:srgbClr val="008380"/>
                </a:solidFill>
                <a:sym typeface="Symbol" pitchFamily="18" charset="2"/>
              </a:rPr>
              <a:t>=1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1)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= O(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sz="1800">
              <a:solidFill>
                <a:srgbClr val="008380"/>
              </a:solidFill>
            </a:endParaRP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sz="1600">
              <a:solidFill>
                <a:schemeClr val="tx1"/>
              </a:solidFill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61" name="Text Box 17"/>
          <p:cNvSpPr txBox="1">
            <a:spLocks noChangeArrowheads="1"/>
          </p:cNvSpPr>
          <p:nvPr/>
        </p:nvSpPr>
        <p:spPr bwMode="auto">
          <a:xfrm>
            <a:off x="4289425" y="5830888"/>
            <a:ext cx="4048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i="1"/>
              <a:t>n</a:t>
            </a:r>
          </a:p>
        </p:txBody>
      </p:sp>
      <p:sp>
        <p:nvSpPr>
          <p:cNvPr id="62" name="Text Box 18"/>
          <p:cNvSpPr txBox="1">
            <a:spLocks noChangeArrowheads="1"/>
          </p:cNvSpPr>
          <p:nvPr/>
        </p:nvSpPr>
        <p:spPr bwMode="auto">
          <a:xfrm>
            <a:off x="5126038" y="5838825"/>
            <a:ext cx="4048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i="1"/>
              <a:t>n</a:t>
            </a:r>
          </a:p>
        </p:txBody>
      </p:sp>
      <p:sp>
        <p:nvSpPr>
          <p:cNvPr id="63" name="Text Box 19"/>
          <p:cNvSpPr txBox="1">
            <a:spLocks noChangeArrowheads="1"/>
          </p:cNvSpPr>
          <p:nvPr/>
        </p:nvSpPr>
        <p:spPr bwMode="auto">
          <a:xfrm>
            <a:off x="6419850" y="5829300"/>
            <a:ext cx="4048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i="1"/>
              <a:t>n</a:t>
            </a:r>
          </a:p>
        </p:txBody>
      </p:sp>
      <p:sp>
        <p:nvSpPr>
          <p:cNvPr id="64" name="AutoShape 20"/>
          <p:cNvSpPr>
            <a:spLocks noChangeArrowheads="1"/>
          </p:cNvSpPr>
          <p:nvPr/>
        </p:nvSpPr>
        <p:spPr bwMode="auto">
          <a:xfrm>
            <a:off x="4489450" y="6292850"/>
            <a:ext cx="2127250" cy="266700"/>
          </a:xfrm>
          <a:prstGeom prst="wedgeRectCallout">
            <a:avLst>
              <a:gd name="adj1" fmla="val -27759"/>
              <a:gd name="adj2" fmla="val -106546"/>
            </a:avLst>
          </a:prstGeom>
          <a:solidFill>
            <a:srgbClr val="FFFF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1600">
                <a:solidFill>
                  <a:schemeClr val="tx1"/>
                </a:solidFill>
              </a:rPr>
              <a:t>linearity of expectation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build="p"/>
      <p:bldP spid="61" grpId="0"/>
      <p:bldP spid="62" grpId="0"/>
      <p:bldP spid="63" grpId="0"/>
      <p:bldP spid="6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22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Analysis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212850"/>
            <a:ext cx="7870825" cy="31099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Theorem: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=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O(1)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where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is the number of newly created trapezoids created upon insertion of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and the expectation is taken over all segment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permutations 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={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,…,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}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.</a:t>
            </a: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Proof: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does not depend on the order in which segments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,…,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were added.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,…,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what is the probability that a particular segment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was added last? 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1/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i</a:t>
            </a:r>
            <a:endParaRPr lang="en-US" sz="2000" i="1" kern="0" dirty="0">
              <a:solidFill>
                <a:srgbClr val="008380"/>
              </a:solidFill>
              <a:latin typeface="Times New Roman"/>
            </a:endParaRP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We want to compute the number of trapezoids that would have been created if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was added last.</a:t>
            </a:r>
          </a:p>
        </p:txBody>
      </p:sp>
      <p:pic>
        <p:nvPicPr>
          <p:cNvPr id="23560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17073"/>
          <a:stretch>
            <a:fillRect/>
          </a:stretch>
        </p:blipFill>
        <p:spPr bwMode="auto">
          <a:xfrm>
            <a:off x="3438525" y="4414838"/>
            <a:ext cx="2574925" cy="186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ABB437D-A39C-4046-AF4E-745477E33CFF}" type="slidenum">
              <a:rPr lang="en-US" sz="1400" smtClean="0">
                <a:solidFill>
                  <a:schemeClr val="tx1"/>
                </a:solidFill>
              </a:rPr>
              <a:pPr eaLnBrk="1" hangingPunct="1"/>
              <a:t>23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Analysis</a:t>
            </a:r>
          </a:p>
        </p:txBody>
      </p:sp>
      <p:sp>
        <p:nvSpPr>
          <p:cNvPr id="3" name="Rectangle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90575" y="1213604"/>
            <a:ext cx="7870825" cy="3748256"/>
          </a:xfrm>
          <a:prstGeom prst="rect">
            <a:avLst/>
          </a:prstGeom>
          <a:blipFill rotWithShape="1">
            <a:blip r:embed="rId3"/>
            <a:srcRect/>
            <a:stretch>
              <a:fillRect l="-697" t="-2603" b="-1989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pic>
        <p:nvPicPr>
          <p:cNvPr id="2458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163" y="2660650"/>
            <a:ext cx="5146675" cy="224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90575" y="4910138"/>
                <a:ext cx="8048625" cy="11212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Random variable </a:t>
                </a:r>
                <a:r>
                  <a:rPr lang="en-US" sz="2000" i="1" kern="0" dirty="0" err="1" smtClean="0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(s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#trapezoids added when </a:t>
                </a: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s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was inserted last in </a:t>
                </a: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S</a:t>
                </a:r>
                <a:r>
                  <a:rPr lang="en-US" sz="2000" i="1" kern="0" baseline="-25000" dirty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.</a:t>
                </a: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i="1" kern="0" dirty="0" err="1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(s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∆∈</m:t>
                        </m:r>
                        <m:sSub>
                          <m:sSubPr>
                            <m:ctrlPr>
                              <a:rPr lang="en-US" sz="200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𝛿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(∆,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en-US" sz="2000" kern="0" baseline="-25000" dirty="0" smtClean="0">
                  <a:solidFill>
                    <a:srgbClr val="00838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E(</a:t>
                </a:r>
                <a:r>
                  <a:rPr lang="en-US" sz="2000" i="1" kern="0" dirty="0" err="1" smtClean="0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𝑠</m:t>
                        </m:r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∈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sSub>
                          <m:sSubPr>
                            <m:ctrlPr>
                              <a:rPr lang="en-US" sz="200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k</m:t>
                            </m:r>
                          </m:e>
                          <m:sub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)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𝑃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)= </m:t>
                        </m:r>
                        <m:f>
                          <m:fPr>
                            <m:ctrlP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den>
                        </m:f>
                        <m:nary>
                          <m:naryPr>
                            <m:chr m:val="∑"/>
                            <m:supHide m:val="on"/>
                            <m:ctrlPr>
                              <a:rPr lang="en-US" sz="200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</m:sub>
                          <m:sup/>
                          <m:e>
                            <m:sSub>
                              <m:sSub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nor/>
                                  </m:r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k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𝑠</m:t>
                                </m:r>
                              </m:e>
                            </m:d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den>
                            </m:f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sz="2000" i="1" kern="0" smtClea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∈</m:t>
                                </m:r>
                                <m:sSub>
                                  <m:sSubPr>
                                    <m:ctrlP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sub>
                              <m:sup/>
                              <m:e>
                                <m:nary>
                                  <m:naryPr>
                                    <m:chr m:val="∑"/>
                                    <m:supHide m:val="on"/>
                                    <m:ctrlP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∆∈</m:t>
                                    </m:r>
                                    <m:sSub>
                                      <m:sSubPr>
                                        <m:ctrlPr>
                                          <a:rPr lang="en-US" sz="2000" i="1" kern="0">
                                            <a:solidFill>
                                              <a:srgbClr val="008380"/>
                                            </a:solidFill>
                                            <a:latin typeface="Cambria Math" panose="02040503050406030204" pitchFamily="18" charset="0"/>
                                            <a:ea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 kern="0">
                                            <a:solidFill>
                                              <a:srgbClr val="008380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en-US" sz="2000" i="1" kern="0">
                                            <a:solidFill>
                                              <a:srgbClr val="008380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sub>
                                  <m:sup/>
                                  <m:e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𝛿</m:t>
                                    </m:r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(∆,</m:t>
                                    </m:r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𝑠</m:t>
                                    </m:r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</m:nary>
                          </m:e>
                        </m:nary>
                      </m:e>
                    </m:nary>
                  </m:oMath>
                </a14:m>
                <a:endParaRPr lang="en-US" sz="2000" kern="0" baseline="-25000" dirty="0" smtClean="0">
                  <a:solidFill>
                    <a:srgbClr val="008380"/>
                  </a:solidFill>
                  <a:latin typeface="Times New Roman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575" y="4910138"/>
                <a:ext cx="8048625" cy="1121269"/>
              </a:xfrm>
              <a:prstGeom prst="rect">
                <a:avLst/>
              </a:prstGeom>
              <a:blipFill rotWithShape="1">
                <a:blip r:embed="rId5"/>
                <a:stretch>
                  <a:fillRect l="-682" t="-20109" b="-60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ABB437D-A39C-4046-AF4E-745477E33CFF}" type="slidenum">
              <a:rPr lang="en-US" sz="1400" smtClean="0">
                <a:solidFill>
                  <a:schemeClr val="tx1"/>
                </a:solidFill>
              </a:rPr>
              <a:pPr eaLnBrk="1" hangingPunct="1"/>
              <a:t>24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Analysis</a:t>
            </a:r>
          </a:p>
        </p:txBody>
      </p:sp>
      <p:sp>
        <p:nvSpPr>
          <p:cNvPr id="24583" name="Rectangle 5"/>
          <p:cNvSpPr>
            <a:spLocks noChangeArrowheads="1"/>
          </p:cNvSpPr>
          <p:nvPr/>
        </p:nvSpPr>
        <p:spPr bwMode="auto">
          <a:xfrm>
            <a:off x="8304213" y="6343650"/>
            <a:ext cx="206375" cy="188913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pic>
        <p:nvPicPr>
          <p:cNvPr id="2458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163" y="1179180"/>
            <a:ext cx="5146675" cy="224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90575" y="3433653"/>
                <a:ext cx="8048625" cy="26093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Random variable </a:t>
                </a:r>
                <a:r>
                  <a:rPr lang="en-US" sz="2000" i="1" kern="0" dirty="0" err="1" smtClean="0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(s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#trapezoids added when </a:t>
                </a: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s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was inserted last in </a:t>
                </a: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S</a:t>
                </a:r>
                <a:r>
                  <a:rPr lang="en-US" sz="2000" i="1" kern="0" baseline="-25000" dirty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.</a:t>
                </a: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i="1" kern="0" dirty="0" err="1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(s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∆∈</m:t>
                        </m:r>
                        <m:sSub>
                          <m:sSubPr>
                            <m:ctrlPr>
                              <a:rPr lang="en-US" sz="200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𝛿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(∆,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en-US" sz="2000" kern="0" baseline="-25000" dirty="0" smtClean="0">
                  <a:solidFill>
                    <a:srgbClr val="00838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E(</a:t>
                </a:r>
                <a:r>
                  <a:rPr lang="en-US" sz="2000" i="1" kern="0" dirty="0" err="1" smtClean="0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𝑠</m:t>
                        </m:r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∈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sSub>
                          <m:sSubPr>
                            <m:ctrlPr>
                              <a:rPr lang="en-US" sz="200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k</m:t>
                            </m:r>
                          </m:e>
                          <m:sub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)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𝑃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)= </m:t>
                        </m:r>
                        <m:f>
                          <m:fPr>
                            <m:ctrlP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den>
                        </m:f>
                        <m:nary>
                          <m:naryPr>
                            <m:chr m:val="∑"/>
                            <m:supHide m:val="on"/>
                            <m:ctrlPr>
                              <a:rPr lang="en-US" sz="200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</m:sub>
                          <m:sup/>
                          <m:e>
                            <m:sSub>
                              <m:sSub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nor/>
                                  </m:r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k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𝑠</m:t>
                                </m:r>
                              </m:e>
                            </m:d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den>
                            </m:f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sz="2000" i="1" kern="0" smtClea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∈</m:t>
                                </m:r>
                                <m:sSub>
                                  <m:sSubPr>
                                    <m:ctrlP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sub>
                              <m:sup/>
                              <m:e>
                                <m:nary>
                                  <m:naryPr>
                                    <m:chr m:val="∑"/>
                                    <m:supHide m:val="on"/>
                                    <m:ctrlP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∆∈</m:t>
                                    </m:r>
                                    <m:sSub>
                                      <m:sSubPr>
                                        <m:ctrlPr>
                                          <a:rPr lang="en-US" sz="2000" i="1" kern="0">
                                            <a:solidFill>
                                              <a:srgbClr val="008380"/>
                                            </a:solidFill>
                                            <a:latin typeface="Cambria Math" panose="02040503050406030204" pitchFamily="18" charset="0"/>
                                            <a:ea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 kern="0">
                                            <a:solidFill>
                                              <a:srgbClr val="008380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en-US" sz="2000" i="1" kern="0">
                                            <a:solidFill>
                                              <a:srgbClr val="008380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sub>
                                  <m:sup/>
                                  <m:e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𝛿</m:t>
                                    </m:r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(∆,</m:t>
                                    </m:r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𝑠</m:t>
                                    </m:r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</m:nary>
                          </m:e>
                        </m:nary>
                      </m:e>
                    </m:nary>
                  </m:oMath>
                </a14:m>
                <a:endParaRPr lang="en-US" sz="2000" kern="0" baseline="-25000" dirty="0" smtClean="0">
                  <a:solidFill>
                    <a:srgbClr val="00838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       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∆∈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</m:sub>
                          <m:sup/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𝛿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(∆,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𝑠</m:t>
                            </m:r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</m:nary>
                      </m:e>
                    </m:nary>
                  </m:oMath>
                </a14:m>
                <a:endParaRPr lang="en-US" sz="2000" kern="0" baseline="-25000" dirty="0" smtClean="0">
                  <a:solidFill>
                    <a:srgbClr val="00838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How many segments does 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Symbol" pitchFamily="18" charset="2"/>
                  </a:rPr>
                  <a:t>D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depend on? At most 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4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.</a:t>
                </a: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Also, </a:t>
                </a: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T</a:t>
                </a:r>
                <a:r>
                  <a:rPr lang="en-US" sz="2000" i="1" kern="0" baseline="-25000" dirty="0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has </a:t>
                </a: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O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(</a:t>
                </a:r>
                <a:r>
                  <a:rPr lang="en-US" sz="2000" i="1" kern="0" dirty="0" err="1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)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trapezoids (by Euler’s formula).</a:t>
                </a: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E(</a:t>
                </a:r>
                <a:r>
                  <a:rPr lang="en-US" sz="2000" i="1" kern="0" dirty="0" err="1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∆∈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</m:sub>
                          <m:sup/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𝛿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(∆,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𝑠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</m:nary>
                      </m:e>
                    </m:nary>
                  </m:oMath>
                </a14:m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∆∈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4=</m:t>
                        </m:r>
                        <m:f>
                          <m:f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den>
                        </m:f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4|</m:t>
                        </m:r>
                        <m:sSub>
                          <m:sSubPr>
                            <m:ctrlP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sz="2000" b="0" i="0" kern="0" smtClean="0">
                        <a:solidFill>
                          <a:srgbClr val="008380"/>
                        </a:solidFill>
                        <a:latin typeface="Cambria Math"/>
                        <a:ea typeface="Cambria Math"/>
                      </a:rPr>
                      <m:t>|=</m:t>
                    </m:r>
                    <m:f>
                      <m:fPr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den>
                    </m:f>
                    <m:r>
                      <a:rPr lang="en-US" sz="2000" b="0" i="1" kern="0" smtClean="0">
                        <a:solidFill>
                          <a:srgbClr val="008380"/>
                        </a:solidFill>
                        <a:latin typeface="Cambria Math"/>
                        <a:ea typeface="Cambria Math"/>
                      </a:rPr>
                      <m:t>𝑂</m:t>
                    </m:r>
                    <m:d>
                      <m:dPr>
                        <m:ctrlP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e>
                    </m:d>
                    <m:r>
                      <a:rPr lang="en-US" sz="2000" b="0" i="1" kern="0" smtClean="0">
                        <a:solidFill>
                          <a:srgbClr val="00838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000" b="0" i="1" kern="0" smtClean="0">
                        <a:solidFill>
                          <a:srgbClr val="008380"/>
                        </a:solidFill>
                        <a:latin typeface="Cambria Math"/>
                        <a:ea typeface="Cambria Math"/>
                      </a:rPr>
                      <m:t>𝑂</m:t>
                    </m:r>
                    <m:r>
                      <a:rPr lang="en-US" sz="2000" b="0" i="1" kern="0" smtClean="0">
                        <a:solidFill>
                          <a:srgbClr val="008380"/>
                        </a:solidFill>
                        <a:latin typeface="Cambria Math"/>
                        <a:ea typeface="Cambria Math"/>
                      </a:rPr>
                      <m:t>(1)</m:t>
                    </m:r>
                  </m:oMath>
                </a14:m>
                <a:endParaRPr lang="en-US" sz="2000" kern="0" dirty="0" smtClean="0">
                  <a:solidFill>
                    <a:srgbClr val="000000"/>
                  </a:solidFill>
                  <a:latin typeface="Times New Roman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575" y="3433653"/>
                <a:ext cx="8048625" cy="2609369"/>
              </a:xfrm>
              <a:prstGeom prst="rect">
                <a:avLst/>
              </a:prstGeom>
              <a:blipFill rotWithShape="1">
                <a:blip r:embed="rId4"/>
                <a:stretch>
                  <a:fillRect l="-682" t="-8645" b="-257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710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25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Point Location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170322"/>
            <a:ext cx="7870825" cy="544764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Build a point location data structure; a DAG, similar to Kirkpatrick’s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DAG has two types of internal nodes: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-node (circle): contains the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-coordinate of a segment endpoint.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y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-node (hexagon): pointer to a segment</a:t>
            </a: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The DAG has one leaf for each trapezoid.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Children 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-node: Space to the left and right 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-coordinate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Children 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y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-node: Space above and below the segment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y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-node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is only searched when the query’s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-coordinate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is within the segment’s span.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  <a:sym typeface="Symbol"/>
              </a:rPr>
              <a:t>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Encodes trapezoidal decomposition and enables point location during construction.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522" y="2676023"/>
            <a:ext cx="5606475" cy="2108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01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094"/>
          <a:stretch/>
        </p:blipFill>
        <p:spPr>
          <a:xfrm>
            <a:off x="6111936" y="380576"/>
            <a:ext cx="2772415" cy="3100555"/>
          </a:xfrm>
          <a:prstGeom prst="rect">
            <a:avLst/>
          </a:prstGeom>
        </p:spPr>
      </p:pic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26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Construction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6" y="1361708"/>
            <a:ext cx="5572076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Incremental construction during trapezoidal map construction.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When a segment </a:t>
            </a:r>
            <a:r>
              <a:rPr lang="en-US" sz="2000" b="1" i="1" kern="0" dirty="0" smtClean="0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is added, modify the DAG.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Some leaves will be replaced by new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/>
              </a:rPr>
              <a:t>subtrees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Each old trapezoid will overlap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(1)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new trapezoids.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Each trapezoid appears exactly once as a leaf.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90576" y="3970216"/>
            <a:ext cx="5471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Changes are highly local.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If </a:t>
            </a:r>
            <a:r>
              <a:rPr lang="en-US" sz="2000" b="1" i="1" kern="0" dirty="0" smtClean="0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passes entirely through trapezoid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, then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is replaced with two new trapezoids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t’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and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t’’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.</a:t>
            </a: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Add new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y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-node as parent of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t’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and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t’’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, in order to facilitate search later.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If an endpoint of </a:t>
            </a:r>
            <a:r>
              <a:rPr lang="en-US" sz="2000" b="1" i="1" kern="0" dirty="0" smtClean="0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lies in trapezoid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, then add an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-node to decide left/right and a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y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-node for the segment.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36"/>
          <a:stretch/>
        </p:blipFill>
        <p:spPr>
          <a:xfrm>
            <a:off x="6111936" y="3431512"/>
            <a:ext cx="2781349" cy="3100555"/>
          </a:xfrm>
          <a:prstGeom prst="rect">
            <a:avLst/>
          </a:prstGeom>
        </p:spPr>
      </p:pic>
      <p:cxnSp>
        <p:nvCxnSpPr>
          <p:cNvPr id="10" name="Straight Connector 16"/>
          <p:cNvCxnSpPr>
            <a:cxnSpLocks noChangeShapeType="1"/>
          </p:cNvCxnSpPr>
          <p:nvPr/>
        </p:nvCxnSpPr>
        <p:spPr bwMode="auto">
          <a:xfrm flipV="1">
            <a:off x="6705600" y="1034902"/>
            <a:ext cx="666307" cy="326806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13" name="Straight Connector 16"/>
          <p:cNvCxnSpPr>
            <a:cxnSpLocks noChangeShapeType="1"/>
          </p:cNvCxnSpPr>
          <p:nvPr/>
        </p:nvCxnSpPr>
        <p:spPr bwMode="auto">
          <a:xfrm flipV="1">
            <a:off x="8063023" y="1023899"/>
            <a:ext cx="666307" cy="326806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14" name="Straight Connector 16"/>
          <p:cNvCxnSpPr>
            <a:cxnSpLocks noChangeShapeType="1"/>
          </p:cNvCxnSpPr>
          <p:nvPr/>
        </p:nvCxnSpPr>
        <p:spPr bwMode="auto">
          <a:xfrm flipV="1">
            <a:off x="6507125" y="4245935"/>
            <a:ext cx="333153" cy="163403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16" name="Straight Connector 16"/>
          <p:cNvCxnSpPr>
            <a:cxnSpLocks noChangeShapeType="1"/>
          </p:cNvCxnSpPr>
          <p:nvPr/>
        </p:nvCxnSpPr>
        <p:spPr bwMode="auto">
          <a:xfrm flipV="1">
            <a:off x="7836195" y="4245934"/>
            <a:ext cx="333153" cy="163403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6122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27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Inserting a Segment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170322"/>
            <a:ext cx="7870825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Insert segment </a:t>
            </a:r>
            <a:r>
              <a:rPr lang="en-US" sz="2000" b="1" i="1" kern="0" dirty="0" smtClean="0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smtClean="0">
                <a:solidFill>
                  <a:srgbClr val="C00000"/>
                </a:solidFill>
                <a:latin typeface="Times New Roman"/>
              </a:rPr>
              <a:t>3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023" y="1553638"/>
            <a:ext cx="5377437" cy="2022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166" y="3819723"/>
            <a:ext cx="5845384" cy="267285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473086" y="2158726"/>
            <a:ext cx="3690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</a:t>
            </a:r>
            <a:r>
              <a:rPr kumimoji="0" lang="en-US" sz="20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</a:t>
            </a:r>
            <a:endParaRPr lang="en-US" dirty="0"/>
          </a:p>
        </p:txBody>
      </p:sp>
      <p:cxnSp>
        <p:nvCxnSpPr>
          <p:cNvPr id="12" name="Straight Connector 16"/>
          <p:cNvCxnSpPr>
            <a:cxnSpLocks noChangeShapeType="1"/>
          </p:cNvCxnSpPr>
          <p:nvPr/>
        </p:nvCxnSpPr>
        <p:spPr bwMode="auto">
          <a:xfrm flipV="1">
            <a:off x="2424740" y="2194166"/>
            <a:ext cx="1594367" cy="400110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15" name="Rectangle 14"/>
          <p:cNvSpPr/>
          <p:nvPr/>
        </p:nvSpPr>
        <p:spPr>
          <a:xfrm>
            <a:off x="3324239" y="4590036"/>
            <a:ext cx="3690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</a:t>
            </a:r>
            <a:r>
              <a:rPr kumimoji="0" lang="en-US" sz="20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</a:t>
            </a:r>
            <a:endParaRPr lang="en-US" dirty="0"/>
          </a:p>
        </p:txBody>
      </p:sp>
      <p:cxnSp>
        <p:nvCxnSpPr>
          <p:cNvPr id="16" name="Straight Connector 16"/>
          <p:cNvCxnSpPr>
            <a:cxnSpLocks noChangeShapeType="1"/>
          </p:cNvCxnSpPr>
          <p:nvPr/>
        </p:nvCxnSpPr>
        <p:spPr bwMode="auto">
          <a:xfrm flipV="1">
            <a:off x="2431829" y="4590036"/>
            <a:ext cx="1594367" cy="400110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18" name="Oval 21"/>
          <p:cNvSpPr>
            <a:spLocks noChangeArrowheads="1"/>
          </p:cNvSpPr>
          <p:nvPr/>
        </p:nvSpPr>
        <p:spPr bwMode="auto">
          <a:xfrm>
            <a:off x="2393673" y="2571536"/>
            <a:ext cx="55563" cy="55563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3998414" y="2166384"/>
            <a:ext cx="55563" cy="55563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" name="Oval 21"/>
          <p:cNvSpPr>
            <a:spLocks noChangeArrowheads="1"/>
          </p:cNvSpPr>
          <p:nvPr/>
        </p:nvSpPr>
        <p:spPr bwMode="auto">
          <a:xfrm>
            <a:off x="2387322" y="4965539"/>
            <a:ext cx="55563" cy="55563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" name="Oval 21"/>
          <p:cNvSpPr>
            <a:spLocks noChangeArrowheads="1"/>
          </p:cNvSpPr>
          <p:nvPr/>
        </p:nvSpPr>
        <p:spPr bwMode="auto">
          <a:xfrm>
            <a:off x="3970928" y="4570205"/>
            <a:ext cx="55563" cy="55563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31961" y="4918045"/>
            <a:ext cx="3561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kumimoji="0" lang="en-US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p</a:t>
            </a:r>
            <a:r>
              <a:rPr kumimoji="0" lang="en-US" sz="16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600" dirty="0"/>
          </a:p>
        </p:txBody>
      </p:sp>
      <p:sp>
        <p:nvSpPr>
          <p:cNvPr id="24" name="Rectangle 23"/>
          <p:cNvSpPr/>
          <p:nvPr/>
        </p:nvSpPr>
        <p:spPr>
          <a:xfrm>
            <a:off x="3921160" y="4464149"/>
            <a:ext cx="3561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kumimoji="0" lang="en-US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q</a:t>
            </a:r>
            <a:r>
              <a:rPr kumimoji="0" lang="en-US" sz="16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2307948" y="2506302"/>
            <a:ext cx="3561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kumimoji="0" lang="en-US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p</a:t>
            </a:r>
            <a:r>
              <a:rPr kumimoji="0" lang="en-US" sz="16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3890059" y="2087846"/>
            <a:ext cx="3561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kumimoji="0" lang="en-US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q</a:t>
            </a:r>
            <a:r>
              <a:rPr kumimoji="0" lang="en-US" sz="16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4855535" y="2844856"/>
            <a:ext cx="205563" cy="188967"/>
          </a:xfrm>
          <a:prstGeom prst="rect">
            <a:avLst/>
          </a:prstGeom>
          <a:solidFill>
            <a:srgbClr val="C00000">
              <a:alpha val="31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 bwMode="auto">
          <a:xfrm>
            <a:off x="5061098" y="3238261"/>
            <a:ext cx="205563" cy="188967"/>
          </a:xfrm>
          <a:prstGeom prst="rect">
            <a:avLst/>
          </a:prstGeom>
          <a:solidFill>
            <a:srgbClr val="C00000">
              <a:alpha val="31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 bwMode="auto">
          <a:xfrm>
            <a:off x="6836734" y="2427782"/>
            <a:ext cx="205563" cy="188967"/>
          </a:xfrm>
          <a:prstGeom prst="rect">
            <a:avLst/>
          </a:prstGeom>
          <a:solidFill>
            <a:srgbClr val="C00000">
              <a:alpha val="31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 bwMode="auto">
          <a:xfrm>
            <a:off x="5642343" y="2627099"/>
            <a:ext cx="205563" cy="188967"/>
          </a:xfrm>
          <a:prstGeom prst="rect">
            <a:avLst/>
          </a:prstGeom>
          <a:solidFill>
            <a:srgbClr val="C00000">
              <a:alpha val="31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Ink 3"/>
              <p14:cNvContentPartPr/>
              <p14:nvPr/>
            </p14:nvContentPartPr>
            <p14:xfrm>
              <a:off x="4280040" y="2349360"/>
              <a:ext cx="3168720" cy="421056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270680" y="2340000"/>
                <a:ext cx="3187440" cy="4229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2943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947" y="4749132"/>
            <a:ext cx="4155899" cy="190032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791230" y="5323203"/>
            <a:ext cx="5172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s</a:t>
            </a:r>
            <a:r>
              <a:rPr kumimoji="0" lang="en-US" sz="12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200" dirty="0"/>
          </a:p>
        </p:txBody>
      </p:sp>
      <p:cxnSp>
        <p:nvCxnSpPr>
          <p:cNvPr id="12" name="Straight Connector 16"/>
          <p:cNvCxnSpPr>
            <a:cxnSpLocks noChangeShapeType="1"/>
          </p:cNvCxnSpPr>
          <p:nvPr/>
        </p:nvCxnSpPr>
        <p:spPr bwMode="auto">
          <a:xfrm flipV="1">
            <a:off x="5232653" y="5313902"/>
            <a:ext cx="1117155" cy="27449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26" y="4803433"/>
            <a:ext cx="3823202" cy="143792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611402" y="5264348"/>
            <a:ext cx="5172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s</a:t>
            </a:r>
            <a:r>
              <a:rPr kumimoji="0" lang="en-US" sz="12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200" dirty="0"/>
          </a:p>
        </p:txBody>
      </p:sp>
      <p:cxnSp>
        <p:nvCxnSpPr>
          <p:cNvPr id="16" name="Straight Connector 16"/>
          <p:cNvCxnSpPr>
            <a:cxnSpLocks noChangeShapeType="1"/>
          </p:cNvCxnSpPr>
          <p:nvPr/>
        </p:nvCxnSpPr>
        <p:spPr bwMode="auto">
          <a:xfrm flipV="1">
            <a:off x="960681" y="5276311"/>
            <a:ext cx="1117155" cy="27449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28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Analysis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297071"/>
            <a:ext cx="7870825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/>
              </a:rPr>
              <a:t>Space: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Expected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(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)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Size of data structure = number of trapezoids =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(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)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in expectation, since an expected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(1)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trapezoids are created during segment insertion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/>
              </a:rPr>
              <a:t>Query time: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Expected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(log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)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/>
              </a:rPr>
              <a:t>Construction time: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Expected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(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 log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)   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follows from query time</a:t>
            </a:r>
            <a:endParaRPr lang="en-US" sz="2000" kern="0" dirty="0" smtClean="0">
              <a:solidFill>
                <a:srgbClr val="00838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838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 smtClean="0">
                <a:solidFill>
                  <a:schemeClr val="tx1"/>
                </a:solidFill>
                <a:latin typeface="Times New Roman"/>
              </a:rPr>
              <a:t>Proof</a:t>
            </a:r>
            <a:r>
              <a:rPr lang="en-US" sz="2000" kern="0" dirty="0" smtClean="0">
                <a:solidFill>
                  <a:schemeClr val="tx1"/>
                </a:solidFill>
                <a:latin typeface="Times New Roman"/>
              </a:rPr>
              <a:t> that the query time is expected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(log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)</a:t>
            </a:r>
            <a:r>
              <a:rPr lang="en-US" sz="2000" kern="0" dirty="0" smtClean="0">
                <a:solidFill>
                  <a:schemeClr val="tx1"/>
                </a:solidFill>
                <a:latin typeface="Times New Roman"/>
              </a:rPr>
              <a:t>: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Times New Roman"/>
              </a:rPr>
              <a:t>Fix a query point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 smtClean="0">
                <a:solidFill>
                  <a:schemeClr val="tx1"/>
                </a:solidFill>
                <a:latin typeface="Times New Roman"/>
              </a:rPr>
              <a:t>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Times New Roman"/>
              </a:rPr>
              <a:t>Consider how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 smtClean="0">
                <a:solidFill>
                  <a:schemeClr val="tx1"/>
                </a:solidFill>
                <a:latin typeface="Times New Roman"/>
              </a:rPr>
              <a:t> moves through the trapezoidal map as it is being constructed as new segments are inserted.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Times New Roman"/>
              </a:rPr>
              <a:t>Search complexity = number of trapezoids encountered by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1206360" y="5683320"/>
              <a:ext cx="7214040" cy="85752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197000" y="5673960"/>
                <a:ext cx="7232760" cy="876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4447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5232653" y="4537236"/>
            <a:ext cx="1955393" cy="2179807"/>
            <a:chOff x="6111936" y="3431512"/>
            <a:chExt cx="2781349" cy="3100555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936"/>
            <a:stretch/>
          </p:blipFill>
          <p:spPr>
            <a:xfrm>
              <a:off x="6111936" y="3431512"/>
              <a:ext cx="2781349" cy="3100555"/>
            </a:xfrm>
            <a:prstGeom prst="rect">
              <a:avLst/>
            </a:prstGeom>
          </p:spPr>
        </p:pic>
        <p:cxnSp>
          <p:nvCxnSpPr>
            <p:cNvPr id="14" name="Straight Connector 16"/>
            <p:cNvCxnSpPr>
              <a:cxnSpLocks noChangeShapeType="1"/>
            </p:cNvCxnSpPr>
            <p:nvPr/>
          </p:nvCxnSpPr>
          <p:spPr bwMode="auto">
            <a:xfrm flipV="1">
              <a:off x="6507125" y="4245935"/>
              <a:ext cx="333153" cy="163403"/>
            </a:xfrm>
            <a:prstGeom prst="line">
              <a:avLst/>
            </a:prstGeom>
            <a:noFill/>
            <a:ln w="25400" algn="ctr">
              <a:solidFill>
                <a:srgbClr val="C00000"/>
              </a:solidFill>
              <a:round/>
              <a:headEnd/>
              <a:tailEnd/>
            </a:ln>
          </p:spPr>
        </p:cxnSp>
        <p:cxnSp>
          <p:nvCxnSpPr>
            <p:cNvPr id="17" name="Straight Connector 16"/>
            <p:cNvCxnSpPr>
              <a:cxnSpLocks noChangeShapeType="1"/>
            </p:cNvCxnSpPr>
            <p:nvPr/>
          </p:nvCxnSpPr>
          <p:spPr bwMode="auto">
            <a:xfrm flipV="1">
              <a:off x="7836195" y="4245934"/>
              <a:ext cx="333153" cy="163403"/>
            </a:xfrm>
            <a:prstGeom prst="line">
              <a:avLst/>
            </a:prstGeom>
            <a:noFill/>
            <a:ln w="25400" algn="ctr">
              <a:solidFill>
                <a:srgbClr val="C00000"/>
              </a:solidFill>
              <a:round/>
              <a:headEnd/>
              <a:tailEnd/>
            </a:ln>
          </p:spPr>
        </p:cxnSp>
      </p:grpSp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29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Query Time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339599"/>
            <a:ext cx="7870825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Let </a:t>
            </a:r>
            <a:r>
              <a:rPr lang="en-US" sz="2000" kern="0" dirty="0" smtClean="0">
                <a:solidFill>
                  <a:srgbClr val="008380"/>
                </a:solidFill>
                <a:latin typeface="Symbol" pitchFamily="18" charset="2"/>
              </a:rPr>
              <a:t>D</a:t>
            </a:r>
            <a:r>
              <a:rPr lang="en-US" sz="2000" i="1" kern="0" baseline="-25000" dirty="0" smtClean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be the trapezoid containing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after the insertion of </a:t>
            </a:r>
            <a:r>
              <a:rPr lang="en-US" sz="2000" i="1" kern="0" dirty="0" err="1" smtClean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/>
              </a:rPr>
              <a:t>th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segment.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If </a:t>
            </a:r>
            <a:r>
              <a:rPr lang="en-US" sz="2000" kern="0" dirty="0">
                <a:solidFill>
                  <a:srgbClr val="008380"/>
                </a:solidFill>
                <a:latin typeface="Symbol" pitchFamily="18" charset="2"/>
              </a:rPr>
              <a:t>D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=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8380"/>
                </a:solidFill>
                <a:latin typeface="Symbol" pitchFamily="18" charset="2"/>
              </a:rPr>
              <a:t>D</a:t>
            </a:r>
            <a:r>
              <a:rPr lang="en-US" sz="2000" i="1" kern="0" baseline="-25000" dirty="0" smtClean="0">
                <a:solidFill>
                  <a:srgbClr val="008380"/>
                </a:solidFill>
                <a:latin typeface="Times New Roman"/>
              </a:rPr>
              <a:t>i-</a:t>
            </a:r>
            <a:r>
              <a:rPr lang="en-US" sz="2000" kern="0" baseline="-25000" dirty="0" smtClean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i="1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then the insertion does not affect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’s trapezoid (E.g.,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  <a:sym typeface="Symbol"/>
              </a:rPr>
              <a:t>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  <a:sym typeface="Symbol"/>
              </a:rPr>
              <a:t>B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  <a:sym typeface="Symbol"/>
              </a:rPr>
              <a:t>).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If </a:t>
            </a:r>
            <a:r>
              <a:rPr lang="en-US" sz="2000" kern="0" dirty="0">
                <a:solidFill>
                  <a:srgbClr val="008380"/>
                </a:solidFill>
                <a:latin typeface="Symbol" pitchFamily="18" charset="2"/>
              </a:rPr>
              <a:t>D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≠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8380"/>
                </a:solidFill>
                <a:latin typeface="Symbol" pitchFamily="18" charset="2"/>
              </a:rPr>
              <a:t>D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i-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i="1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then the insertion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deleted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’s trapezoid, and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needs to be located among the at most 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4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new trapezoids.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could fall 3 levels in the DAG.</a:t>
            </a:r>
            <a:endParaRPr lang="en-US" sz="2000" kern="0" dirty="0" smtClean="0">
              <a:solidFill>
                <a:schemeClr val="tx1"/>
              </a:solidFill>
              <a:latin typeface="Times New Roman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947" y="2636914"/>
            <a:ext cx="4155899" cy="190032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791230" y="3210985"/>
            <a:ext cx="5172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s</a:t>
            </a:r>
            <a:r>
              <a:rPr kumimoji="0" lang="en-US" sz="12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200" dirty="0"/>
          </a:p>
        </p:txBody>
      </p:sp>
      <p:cxnSp>
        <p:nvCxnSpPr>
          <p:cNvPr id="12" name="Straight Connector 16"/>
          <p:cNvCxnSpPr>
            <a:cxnSpLocks noChangeShapeType="1"/>
          </p:cNvCxnSpPr>
          <p:nvPr/>
        </p:nvCxnSpPr>
        <p:spPr bwMode="auto">
          <a:xfrm flipV="1">
            <a:off x="5232653" y="3201684"/>
            <a:ext cx="1117155" cy="27449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26" y="2691215"/>
            <a:ext cx="3823202" cy="143792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611402" y="3152130"/>
            <a:ext cx="5172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s</a:t>
            </a:r>
            <a:r>
              <a:rPr kumimoji="0" lang="en-US" sz="12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200" dirty="0"/>
          </a:p>
        </p:txBody>
      </p:sp>
      <p:cxnSp>
        <p:nvCxnSpPr>
          <p:cNvPr id="16" name="Straight Connector 16"/>
          <p:cNvCxnSpPr>
            <a:cxnSpLocks noChangeShapeType="1"/>
          </p:cNvCxnSpPr>
          <p:nvPr/>
        </p:nvCxnSpPr>
        <p:spPr bwMode="auto">
          <a:xfrm flipV="1">
            <a:off x="960681" y="3164093"/>
            <a:ext cx="1117155" cy="27449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57063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56"/>
          <p:cNvGrpSpPr>
            <a:grpSpLocks/>
          </p:cNvGrpSpPr>
          <p:nvPr/>
        </p:nvGrpSpPr>
        <p:grpSpPr bwMode="auto">
          <a:xfrm>
            <a:off x="111125" y="3965575"/>
            <a:ext cx="1373188" cy="1457325"/>
            <a:chOff x="4831556" y="4192046"/>
            <a:chExt cx="2213547" cy="2337146"/>
          </a:xfrm>
        </p:grpSpPr>
        <p:pic>
          <p:nvPicPr>
            <p:cNvPr id="4106" name="Picture 5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1556" y="4192046"/>
              <a:ext cx="2213547" cy="2337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7" name="Rectangle 58"/>
            <p:cNvSpPr>
              <a:spLocks noChangeArrowheads="1"/>
            </p:cNvSpPr>
            <p:nvPr/>
          </p:nvSpPr>
          <p:spPr bwMode="auto">
            <a:xfrm>
              <a:off x="5011737" y="6307664"/>
              <a:ext cx="999596" cy="2201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09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43AC878-8ADE-4366-890A-A50C532EF7DE}" type="slidenum">
              <a:rPr lang="en-US" sz="140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smtClean="0"/>
              <a:t>Doubly-Connected Edge List </a:t>
            </a:r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4138"/>
            <a:ext cx="7924800" cy="1177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The </a:t>
            </a:r>
            <a:r>
              <a:rPr lang="en-US" sz="2000" b="1" smtClean="0">
                <a:solidFill>
                  <a:srgbClr val="C00000"/>
                </a:solidFill>
              </a:rPr>
              <a:t>doubly-connected edge list (DCEL) </a:t>
            </a:r>
            <a:r>
              <a:rPr lang="en-US" sz="2000" smtClean="0"/>
              <a:t>is a popular data structure to store the geometric and topological information of a planar subdivision.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It contains records for each face, edge, vertex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(Each record might also store additional application-dependent attribute information.)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It should enable us to perform basic operations needed in algorithms, such as walk around a face, or walk from one face to a neighboring face</a:t>
            </a:r>
          </a:p>
          <a:p>
            <a:pPr lvl="1" eaLnBrk="1" hangingPunct="1">
              <a:lnSpc>
                <a:spcPct val="80000"/>
              </a:lnSpc>
            </a:pPr>
            <a:endParaRPr lang="en-US" sz="1600" smtClean="0"/>
          </a:p>
          <a:p>
            <a:pPr lvl="1" eaLnBrk="1" hangingPunct="1">
              <a:lnSpc>
                <a:spcPct val="80000"/>
              </a:lnSpc>
            </a:pPr>
            <a:endParaRPr lang="en-US" sz="1600" smtClean="0"/>
          </a:p>
          <a:p>
            <a:pPr lvl="1" eaLnBrk="1" hangingPunct="1">
              <a:lnSpc>
                <a:spcPct val="80000"/>
              </a:lnSpc>
            </a:pPr>
            <a:endParaRPr lang="en-US" sz="1600" smtClean="0"/>
          </a:p>
        </p:txBody>
      </p:sp>
      <p:sp>
        <p:nvSpPr>
          <p:cNvPr id="6" name="Rectangle 5"/>
          <p:cNvSpPr/>
          <p:nvPr/>
        </p:nvSpPr>
        <p:spPr>
          <a:xfrm>
            <a:off x="685800" y="3065463"/>
            <a:ext cx="5664200" cy="36877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The DCEL consists of: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For each vertex 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v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, its coordinates are stored in 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Coordinates(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v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and a pointer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IncidentEdge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v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to a half-edge that has 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v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as it origin.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Two oriented </a:t>
            </a:r>
            <a:r>
              <a:rPr lang="en-US" sz="1600" b="1" kern="0" dirty="0">
                <a:solidFill>
                  <a:srgbClr val="C00000"/>
                </a:solidFill>
                <a:latin typeface="Times New Roman"/>
              </a:rPr>
              <a:t>half-edges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per edge, one in each direction. These are called </a:t>
            </a:r>
            <a:r>
              <a:rPr lang="en-US" sz="1600" b="1" kern="0" dirty="0">
                <a:solidFill>
                  <a:srgbClr val="C00000"/>
                </a:solidFill>
                <a:latin typeface="Times New Roman"/>
              </a:rPr>
              <a:t>twins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. Each of them has an </a:t>
            </a:r>
            <a:r>
              <a:rPr lang="en-US" sz="1600" b="1" kern="0" dirty="0">
                <a:solidFill>
                  <a:srgbClr val="C00000"/>
                </a:solidFill>
                <a:latin typeface="Times New Roman"/>
              </a:rPr>
              <a:t>origin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and a </a:t>
            </a:r>
            <a:r>
              <a:rPr lang="en-US" sz="1600" b="1" kern="0" dirty="0">
                <a:solidFill>
                  <a:srgbClr val="C00000"/>
                </a:solidFill>
                <a:latin typeface="Times New Roman"/>
              </a:rPr>
              <a:t>destination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. Each half-edge 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stores a pointer 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Origin(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, a pointer 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Twin(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, a pointer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IncidentFace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to the face that it bounds, and pointers 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Next (</a:t>
            </a:r>
            <a:r>
              <a:rPr lang="en-US" sz="1600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and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Prev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to the next and previous half-edge on the boundary of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IncidentFace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For each face 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f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OuterComponent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f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is a pointer to some half-edge on its outer boundary (null for unbounded faces). It also stores a list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InnerComponents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f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which contains for each hole in the face a pointer to some half-edge on the boundary of the hole.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  <a:defRPr/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4105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0" y="3260725"/>
            <a:ext cx="2395538" cy="286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30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dirty="0"/>
              <a:t>Query Time</a:t>
            </a:r>
            <a:endParaRPr lang="en-US" sz="40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02512" y="1339599"/>
                <a:ext cx="8144539" cy="36073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Let </a:t>
                </a:r>
                <a:r>
                  <a:rPr lang="en-US" sz="2000" i="1" kern="0" dirty="0">
                    <a:solidFill>
                      <a:srgbClr val="008380"/>
                    </a:solidFill>
                  </a:rPr>
                  <a:t>X</a:t>
                </a:r>
                <a:r>
                  <a:rPr lang="en-US" sz="2000" i="1" kern="0" baseline="-25000" dirty="0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 smtClean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be the # nodes on path created in iteration </a:t>
                </a:r>
                <a:r>
                  <a:rPr lang="en-US" sz="2000" i="1" kern="0" dirty="0" err="1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, and </a:t>
                </a:r>
                <a:b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</a:b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let </a:t>
                </a:r>
                <a:r>
                  <a:rPr lang="en-US" sz="2000" i="1" kern="0" dirty="0" smtClean="0">
                    <a:solidFill>
                      <a:srgbClr val="008380"/>
                    </a:solidFill>
                    <a:latin typeface="+mn-lt"/>
                  </a:rPr>
                  <a:t>P</a:t>
                </a:r>
                <a:r>
                  <a:rPr lang="en-US" sz="2000" i="1" kern="0" baseline="-25000" dirty="0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 smtClean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be the probability that there exists a node in iteration </a:t>
                </a:r>
                <a:r>
                  <a:rPr lang="en-US" sz="2000" i="1" kern="0" dirty="0" err="1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, i.e.,  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Symbol" pitchFamily="18" charset="2"/>
                  </a:rPr>
                  <a:t>D</a:t>
                </a:r>
                <a:r>
                  <a:rPr lang="en-US" sz="2000" i="1" kern="0" baseline="-25000" dirty="0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 smtClean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≠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Symbol" pitchFamily="18" charset="2"/>
                  </a:rPr>
                  <a:t>D</a:t>
                </a:r>
                <a:r>
                  <a:rPr lang="en-US" sz="2000" i="1" kern="0" baseline="-25000" dirty="0" smtClean="0">
                    <a:solidFill>
                      <a:srgbClr val="008380"/>
                    </a:solidFill>
                    <a:latin typeface="Times New Roman"/>
                  </a:rPr>
                  <a:t>i-</a:t>
                </a:r>
                <a:r>
                  <a:rPr lang="en-US" sz="2000" kern="0" baseline="-25000" dirty="0" smtClean="0">
                    <a:solidFill>
                      <a:srgbClr val="008380"/>
                    </a:solidFill>
                    <a:latin typeface="Times New Roman"/>
                  </a:rPr>
                  <a:t>1</a:t>
                </a:r>
                <a:r>
                  <a:rPr lang="en-US" sz="2000" i="1" kern="0" dirty="0" smtClean="0">
                    <a:solidFill>
                      <a:srgbClr val="000000"/>
                    </a:solidFill>
                    <a:latin typeface="Times New Roman"/>
                  </a:rPr>
                  <a:t> </a:t>
                </a: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The expected search path length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kern="0" smtClean="0">
                        <a:solidFill>
                          <a:srgbClr val="008380"/>
                        </a:solidFill>
                        <a:latin typeface="Cambria Math"/>
                      </a:rPr>
                      <m:t>E</m:t>
                    </m:r>
                    <m:d>
                      <m:dPr>
                        <m:ctrlP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limLoc m:val="subSup"/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5"/>
                              </m:r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𝑖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sz="2000" i="1" kern="0" smtClea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e>
                    </m:d>
                    <m:r>
                      <a:rPr lang="en-US" sz="20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𝐸</m:t>
                        </m:r>
                        <m:d>
                          <m:dPr>
                            <m:ctrlP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 </m:t>
                        </m:r>
                      </m:e>
                    </m:nary>
                    <m:r>
                      <a:rPr lang="en-US" sz="20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≤</m:t>
                    </m:r>
                    <m:nary>
                      <m:naryPr>
                        <m:chr m:val="∑"/>
                        <m:limLoc m:val="subSup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3 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by lin. of  expectation and since </a:t>
                </a: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Q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can drop at most 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3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levels. </a:t>
                </a:r>
                <a:endParaRPr lang="en-US" sz="20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b="1" kern="0" dirty="0" smtClean="0">
                    <a:solidFill>
                      <a:srgbClr val="000000"/>
                    </a:solidFill>
                    <a:latin typeface="Times New Roman"/>
                  </a:rPr>
                  <a:t>Claim: </a:t>
                </a:r>
                <a:r>
                  <a:rPr lang="en-US" sz="2000" i="1" kern="0" dirty="0">
                    <a:solidFill>
                      <a:srgbClr val="008380"/>
                    </a:solidFill>
                  </a:rPr>
                  <a:t>P</a:t>
                </a:r>
                <a:r>
                  <a:rPr lang="en-US" sz="2000" i="1" kern="0" baseline="-25000" dirty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 ≤ 4/</a:t>
                </a:r>
                <a:r>
                  <a:rPr lang="en-US" sz="2000" i="1" kern="0" dirty="0" err="1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.</a:t>
                </a:r>
              </a:p>
              <a:p>
                <a:pPr marL="800100" lvl="1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Backwards analysis: Consider deleting segments, instead of inserting.</a:t>
                </a:r>
              </a:p>
              <a:p>
                <a:pPr marL="800100" lvl="1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Trapezoid </a:t>
                </a:r>
                <a:r>
                  <a:rPr lang="en-US" sz="2000" kern="0" dirty="0">
                    <a:solidFill>
                      <a:srgbClr val="008380"/>
                    </a:solidFill>
                    <a:latin typeface="Symbol" pitchFamily="18" charset="2"/>
                  </a:rPr>
                  <a:t>D</a:t>
                </a:r>
                <a:r>
                  <a:rPr lang="en-US" sz="2000" i="1" kern="0" baseline="-25000" dirty="0">
                    <a:solidFill>
                      <a:srgbClr val="008380"/>
                    </a:solidFill>
                    <a:latin typeface="Times New Roman"/>
                  </a:rPr>
                  <a:t>i </a:t>
                </a:r>
                <a:r>
                  <a:rPr lang="en-US" sz="2000" i="1" kern="0" baseline="-25000" dirty="0" smtClean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depends on 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≤ 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4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segments. The probability that the </a:t>
                </a:r>
                <a:r>
                  <a:rPr lang="en-US" sz="2000" i="1" kern="0" dirty="0" err="1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 err="1" smtClean="0">
                    <a:solidFill>
                      <a:srgbClr val="000000"/>
                    </a:solidFill>
                    <a:latin typeface="Times New Roman"/>
                  </a:rPr>
                  <a:t>th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segment is one of these 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4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is 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≤ 4/</a:t>
                </a:r>
                <a:r>
                  <a:rPr lang="en-US" sz="2000" i="1" kern="0" dirty="0" err="1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.</a:t>
                </a: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The expected search path length is at most</a:t>
                </a:r>
              </a:p>
              <a:p>
                <a:pPr lvl="1" algn="l">
                  <a:lnSpc>
                    <a:spcPct val="80000"/>
                  </a:lnSpc>
                  <a:spcBef>
                    <a:spcPct val="20000"/>
                  </a:spcBef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3 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=</m:t>
                        </m:r>
                        <m:nary>
                          <m:naryPr>
                            <m:chr m:val="∑"/>
                            <m:limLoc m:val="subSup"/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5"/>
                              </m:r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𝑖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3 </m:t>
                            </m:r>
                            <m:f>
                              <m:fPr>
                                <m:ctrlPr>
                                  <a:rPr lang="en-US" sz="2000" i="1" kern="0" smtClea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den>
                            </m:f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=</m:t>
                            </m:r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12</m:t>
                            </m:r>
                            <m:nary>
                              <m:naryPr>
                                <m:chr m:val="∑"/>
                                <m:limLoc m:val="subSup"/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5"/>
                                  </m:r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</m:sup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f>
                                  <m:fPr>
                                    <m:ctrlP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0" i="1" kern="0" smtClea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</a:rPr>
                                      <m:t>𝑖</m:t>
                                    </m:r>
                                  </m:den>
                                </m:f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b="0" i="0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Θ</m:t>
                                </m:r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log</m:t>
                                </m:r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)</m:t>
                                </m:r>
                              </m:e>
                            </m:nary>
                          </m:e>
                        </m:nary>
                      </m:e>
                    </m:nary>
                  </m:oMath>
                </a14:m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           Harmonic number </a:t>
                </a:r>
                <a:b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</a:br>
                <a:endParaRPr lang="en-US" sz="20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marL="800100" lvl="1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endParaRPr lang="en-US" sz="2000" kern="0" dirty="0" smtClean="0">
                  <a:solidFill>
                    <a:srgbClr val="000000"/>
                  </a:solidFill>
                  <a:latin typeface="Times New Roman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512" y="1339599"/>
                <a:ext cx="8144539" cy="3607334"/>
              </a:xfrm>
              <a:prstGeom prst="rect">
                <a:avLst/>
              </a:prstGeom>
              <a:blipFill rotWithShape="1">
                <a:blip r:embed="rId3"/>
                <a:stretch>
                  <a:fillRect l="-674" t="-2534" r="-1347" b="-30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947" y="4699631"/>
            <a:ext cx="4155899" cy="190032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791230" y="5273702"/>
            <a:ext cx="5172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s</a:t>
            </a:r>
            <a:r>
              <a:rPr kumimoji="0" lang="en-US" sz="12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200" dirty="0"/>
          </a:p>
        </p:txBody>
      </p:sp>
      <p:cxnSp>
        <p:nvCxnSpPr>
          <p:cNvPr id="12" name="Straight Connector 16"/>
          <p:cNvCxnSpPr>
            <a:cxnSpLocks noChangeShapeType="1"/>
          </p:cNvCxnSpPr>
          <p:nvPr/>
        </p:nvCxnSpPr>
        <p:spPr bwMode="auto">
          <a:xfrm flipV="1">
            <a:off x="5232653" y="5264401"/>
            <a:ext cx="1117155" cy="27449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26" y="4753932"/>
            <a:ext cx="3823202" cy="143792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611402" y="5214847"/>
            <a:ext cx="5172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s</a:t>
            </a:r>
            <a:r>
              <a:rPr kumimoji="0" lang="en-US" sz="12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200" dirty="0"/>
          </a:p>
        </p:txBody>
      </p:sp>
      <p:cxnSp>
        <p:nvCxnSpPr>
          <p:cNvPr id="16" name="Straight Connector 16"/>
          <p:cNvCxnSpPr>
            <a:cxnSpLocks noChangeShapeType="1"/>
          </p:cNvCxnSpPr>
          <p:nvPr/>
        </p:nvCxnSpPr>
        <p:spPr bwMode="auto">
          <a:xfrm flipV="1">
            <a:off x="960681" y="5226810"/>
            <a:ext cx="1117155" cy="27449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8500161" y="4416996"/>
            <a:ext cx="206375" cy="188913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8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57601E0-74C0-4DD5-B26E-31F25046C32C}" type="slidenum">
              <a:rPr lang="en-US" sz="140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80295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Complexity of a Planar Subdivision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4138"/>
            <a:ext cx="7924800" cy="45989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The complexity of a planar subdivision is:</a:t>
            </a:r>
            <a:br>
              <a:rPr lang="en-US" sz="2000" dirty="0" smtClean="0"/>
            </a:br>
            <a:r>
              <a:rPr lang="en-US" sz="2000" dirty="0" smtClean="0"/>
              <a:t>	#vertices </a:t>
            </a:r>
            <a:r>
              <a:rPr lang="en-US" sz="2000" dirty="0" smtClean="0">
                <a:solidFill>
                  <a:srgbClr val="008380"/>
                </a:solidFill>
              </a:rPr>
              <a:t>+</a:t>
            </a:r>
            <a:r>
              <a:rPr lang="en-US" sz="2000" dirty="0" smtClean="0"/>
              <a:t> #edges </a:t>
            </a:r>
            <a:r>
              <a:rPr lang="en-US" sz="2000" dirty="0" smtClean="0">
                <a:solidFill>
                  <a:srgbClr val="008380"/>
                </a:solidFill>
              </a:rPr>
              <a:t>+</a:t>
            </a:r>
            <a:r>
              <a:rPr lang="en-US" sz="2000" dirty="0" smtClean="0"/>
              <a:t> #faces = 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v</a:t>
            </a:r>
            <a:r>
              <a:rPr lang="en-US" sz="2000" dirty="0" smtClean="0">
                <a:solidFill>
                  <a:srgbClr val="008380"/>
                </a:solidFill>
              </a:rPr>
              <a:t> +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e</a:t>
            </a:r>
            <a:r>
              <a:rPr lang="en-US" sz="2000" dirty="0" smtClean="0">
                <a:solidFill>
                  <a:srgbClr val="008380"/>
                </a:solidFill>
              </a:rPr>
              <a:t> + 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f</a:t>
            </a:r>
            <a:endParaRPr lang="en-US" sz="2000" i="1" baseline="-25000" dirty="0" smtClean="0">
              <a:solidFill>
                <a:srgbClr val="00838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Euler’s formula for planar graphs: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 typeface="+mj-lt"/>
              <a:buAutoNum type="arabicParenR"/>
              <a:defRPr/>
            </a:pP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v</a:t>
            </a:r>
            <a:r>
              <a:rPr lang="en-US" sz="2000" dirty="0" smtClean="0">
                <a:solidFill>
                  <a:srgbClr val="008380"/>
                </a:solidFill>
              </a:rPr>
              <a:t> -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e</a:t>
            </a:r>
            <a:r>
              <a:rPr lang="en-US" sz="2000" dirty="0" smtClean="0">
                <a:solidFill>
                  <a:srgbClr val="008380"/>
                </a:solidFill>
              </a:rPr>
              <a:t> + 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f</a:t>
            </a:r>
            <a:r>
              <a:rPr lang="en-US" sz="2000" baseline="-25000" dirty="0">
                <a:solidFill>
                  <a:srgbClr val="008380"/>
                </a:solidFill>
              </a:rPr>
              <a:t> </a:t>
            </a:r>
            <a:r>
              <a:rPr lang="en-US" sz="2000" baseline="-25000" dirty="0" smtClean="0">
                <a:solidFill>
                  <a:srgbClr val="008380"/>
                </a:solidFill>
              </a:rPr>
              <a:t> </a:t>
            </a:r>
            <a:r>
              <a:rPr lang="en-US" sz="2000" dirty="0" smtClean="0">
                <a:solidFill>
                  <a:srgbClr val="008380"/>
                </a:solidFill>
              </a:rPr>
              <a:t>≥ 2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 typeface="+mj-lt"/>
              <a:buAutoNum type="arabicParenR"/>
              <a:defRPr/>
            </a:pP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e</a:t>
            </a:r>
            <a:r>
              <a:rPr lang="en-US" sz="2000" dirty="0" smtClean="0">
                <a:solidFill>
                  <a:srgbClr val="008380"/>
                </a:solidFill>
              </a:rPr>
              <a:t> ≤ 3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v</a:t>
            </a:r>
            <a:r>
              <a:rPr lang="en-US" sz="2000" dirty="0" smtClean="0">
                <a:solidFill>
                  <a:srgbClr val="008380"/>
                </a:solidFill>
              </a:rPr>
              <a:t> – 6</a:t>
            </a:r>
          </a:p>
          <a:p>
            <a:pPr marL="457200" lvl="1" indent="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000" dirty="0" smtClean="0">
                <a:solidFill>
                  <a:srgbClr val="008380"/>
                </a:solidFill>
              </a:rPr>
              <a:t/>
            </a:r>
            <a:br>
              <a:rPr lang="en-US" sz="2000" dirty="0" smtClean="0">
                <a:solidFill>
                  <a:srgbClr val="008380"/>
                </a:solidFill>
              </a:rPr>
            </a:br>
            <a:r>
              <a:rPr lang="en-US" sz="2000" b="1" dirty="0" smtClean="0"/>
              <a:t>2) follows from 1):</a:t>
            </a:r>
          </a:p>
          <a:p>
            <a:pPr marL="457200" lvl="1" indent="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000" dirty="0"/>
              <a:t>	</a:t>
            </a:r>
            <a:r>
              <a:rPr lang="en-US" sz="2000" dirty="0" smtClean="0"/>
              <a:t>Count edges. Every face is bounded by </a:t>
            </a:r>
            <a:r>
              <a:rPr lang="en-US" sz="2000" dirty="0" smtClean="0">
                <a:solidFill>
                  <a:srgbClr val="008380"/>
                </a:solidFill>
              </a:rPr>
              <a:t>≥ 3 </a:t>
            </a:r>
            <a:r>
              <a:rPr lang="en-US" sz="2000" dirty="0" smtClean="0"/>
              <a:t>edges. </a:t>
            </a:r>
          </a:p>
          <a:p>
            <a:pPr marL="457200" lvl="1" indent="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000" dirty="0"/>
              <a:t>	</a:t>
            </a:r>
            <a:r>
              <a:rPr lang="en-US" sz="2000" dirty="0" smtClean="0"/>
              <a:t>Every edge bounds</a:t>
            </a:r>
            <a:r>
              <a:rPr lang="en-US" sz="2000" dirty="0" smtClean="0">
                <a:solidFill>
                  <a:srgbClr val="008380"/>
                </a:solidFill>
              </a:rPr>
              <a:t> ≤ 2 </a:t>
            </a:r>
            <a:r>
              <a:rPr lang="en-US" sz="2000" dirty="0" smtClean="0"/>
              <a:t>faces.</a:t>
            </a:r>
          </a:p>
          <a:p>
            <a:pPr marL="457200" lvl="1" indent="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000" dirty="0">
                <a:solidFill>
                  <a:srgbClr val="008380"/>
                </a:solidFill>
              </a:rPr>
              <a:t>	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 3</a:t>
            </a:r>
            <a:r>
              <a:rPr lang="en-US" sz="20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  <a:sym typeface="Symbol"/>
              </a:rPr>
              <a:t>f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 ≤ 2</a:t>
            </a:r>
            <a:r>
              <a:rPr lang="en-US" sz="20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  <a:sym typeface="Symbol"/>
              </a:rPr>
              <a:t>e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  </a:t>
            </a:r>
            <a:r>
              <a:rPr lang="en-US" sz="2000" i="1" dirty="0" err="1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  <a:sym typeface="Symbol"/>
              </a:rPr>
              <a:t>f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 ≤ 2/3</a:t>
            </a:r>
            <a:r>
              <a:rPr lang="en-US" sz="20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  <a:sym typeface="Symbol"/>
              </a:rPr>
              <a:t>e</a:t>
            </a:r>
          </a:p>
          <a:p>
            <a:pPr marL="457200" lvl="1" indent="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000" i="1" dirty="0">
                <a:solidFill>
                  <a:srgbClr val="008380"/>
                </a:solidFill>
                <a:sym typeface="Symbol"/>
              </a:rPr>
              <a:t>	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 2</a:t>
            </a:r>
            <a:r>
              <a:rPr lang="en-US" sz="2000" i="1" dirty="0" smtClean="0">
                <a:solidFill>
                  <a:srgbClr val="008380"/>
                </a:solidFill>
                <a:sym typeface="Symbol"/>
              </a:rPr>
              <a:t> 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≤ 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v</a:t>
            </a:r>
            <a:r>
              <a:rPr lang="en-US" sz="2000" dirty="0" smtClean="0">
                <a:solidFill>
                  <a:srgbClr val="008380"/>
                </a:solidFill>
              </a:rPr>
              <a:t> -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e</a:t>
            </a:r>
            <a:r>
              <a:rPr lang="en-US" sz="2000" dirty="0" smtClean="0">
                <a:solidFill>
                  <a:srgbClr val="008380"/>
                </a:solidFill>
              </a:rPr>
              <a:t> + 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f</a:t>
            </a:r>
            <a:r>
              <a:rPr lang="en-US" sz="2000" baseline="-25000" dirty="0" smtClean="0">
                <a:solidFill>
                  <a:srgbClr val="008380"/>
                </a:solidFill>
              </a:rPr>
              <a:t>  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≤ 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v</a:t>
            </a:r>
            <a:r>
              <a:rPr lang="en-US" sz="2000" dirty="0" smtClean="0">
                <a:solidFill>
                  <a:srgbClr val="008380"/>
                </a:solidFill>
              </a:rPr>
              <a:t> -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e</a:t>
            </a:r>
            <a:r>
              <a:rPr lang="en-US" sz="2000" dirty="0" smtClean="0">
                <a:solidFill>
                  <a:srgbClr val="008380"/>
                </a:solidFill>
              </a:rPr>
              <a:t> + 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2/3 </a:t>
            </a:r>
            <a:r>
              <a:rPr lang="en-US" sz="20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  <a:sym typeface="Symbol"/>
              </a:rPr>
              <a:t>e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 = 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v</a:t>
            </a:r>
            <a:r>
              <a:rPr lang="en-US" sz="2000" dirty="0" smtClean="0">
                <a:solidFill>
                  <a:srgbClr val="008380"/>
                </a:solidFill>
              </a:rPr>
              <a:t> – 1/3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e</a:t>
            </a:r>
            <a:r>
              <a:rPr lang="en-US" sz="2000" dirty="0" smtClean="0">
                <a:solidFill>
                  <a:srgbClr val="008380"/>
                </a:solidFill>
              </a:rPr>
              <a:t> </a:t>
            </a:r>
            <a:endParaRPr lang="en-US" sz="2000" i="1" baseline="-25000" dirty="0" smtClean="0">
              <a:solidFill>
                <a:srgbClr val="008380"/>
              </a:solidFill>
              <a:sym typeface="Symbol"/>
            </a:endParaRPr>
          </a:p>
          <a:p>
            <a:pPr marL="457200" lvl="1" indent="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000" dirty="0" smtClean="0">
                <a:solidFill>
                  <a:srgbClr val="008380"/>
                </a:solidFill>
                <a:sym typeface="Symbol"/>
              </a:rPr>
              <a:t>	 2 ≤ 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v</a:t>
            </a:r>
            <a:r>
              <a:rPr lang="en-US" sz="2000" dirty="0" smtClean="0">
                <a:solidFill>
                  <a:srgbClr val="008380"/>
                </a:solidFill>
              </a:rPr>
              <a:t> – 1/3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e</a:t>
            </a:r>
            <a:r>
              <a:rPr lang="en-US" sz="2000" dirty="0" smtClean="0">
                <a:solidFill>
                  <a:srgbClr val="008380"/>
                </a:solidFill>
              </a:rPr>
              <a:t> </a:t>
            </a:r>
            <a:endParaRPr lang="en-US" sz="2000" i="1" dirty="0" smtClean="0">
              <a:solidFill>
                <a:srgbClr val="008380"/>
              </a:solidFill>
            </a:endParaRPr>
          </a:p>
          <a:p>
            <a:pPr lvl="1" eaLnBrk="1" hangingPunct="1">
              <a:lnSpc>
                <a:spcPct val="80000"/>
              </a:lnSpc>
              <a:buFont typeface="+mj-lt"/>
              <a:buAutoNum type="arabicParenR"/>
              <a:defRPr/>
            </a:pPr>
            <a:endParaRPr lang="en-US" sz="12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Hence, the complexity of a planar subdivision is </a:t>
            </a:r>
            <a:r>
              <a:rPr lang="en-US" sz="2000" dirty="0" smtClean="0">
                <a:solidFill>
                  <a:srgbClr val="008380"/>
                </a:solidFill>
              </a:rPr>
              <a:t>O(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v</a:t>
            </a:r>
            <a:r>
              <a:rPr lang="en-US" sz="2000" dirty="0" smtClean="0">
                <a:solidFill>
                  <a:srgbClr val="008380"/>
                </a:solidFill>
              </a:rPr>
              <a:t>)</a:t>
            </a:r>
            <a:r>
              <a:rPr lang="en-US" sz="2000" dirty="0" smtClean="0"/>
              <a:t>, i.e., linear in the number of vertices.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1600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789"/>
          <a:stretch>
            <a:fillRect/>
          </a:stretch>
        </p:blipFill>
        <p:spPr bwMode="auto">
          <a:xfrm>
            <a:off x="6086475" y="906463"/>
            <a:ext cx="1858963" cy="242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</a:p>
        </p:txBody>
      </p:sp>
      <p:sp>
        <p:nvSpPr>
          <p:cNvPr id="614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61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8ED516B-B375-4BCB-BB68-39DD61CB0B11}" type="slidenum">
              <a:rPr lang="en-US" sz="140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smtClean="0"/>
              <a:t>Point Location</a:t>
            </a:r>
          </a:p>
        </p:txBody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4138"/>
            <a:ext cx="5532438" cy="13287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smtClean="0">
                <a:solidFill>
                  <a:srgbClr val="C00000"/>
                </a:solidFill>
              </a:rPr>
              <a:t>Point location task: 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>Preprocess a planar subdivision to efficiently answer </a:t>
            </a:r>
            <a:r>
              <a:rPr lang="en-US" sz="2000" b="1" smtClean="0">
                <a:solidFill>
                  <a:srgbClr val="C00000"/>
                </a:solidFill>
              </a:rPr>
              <a:t>point-location queries</a:t>
            </a:r>
            <a:r>
              <a:rPr lang="en-US" sz="2000" smtClean="0"/>
              <a:t> of the type: Given a point</a:t>
            </a:r>
            <a:r>
              <a:rPr lang="en-US" sz="2000" smtClean="0">
                <a:solidFill>
                  <a:srgbClr val="339933"/>
                </a:solidFill>
              </a:rPr>
              <a:t> </a:t>
            </a:r>
            <a:r>
              <a:rPr lang="en-US" sz="2000" b="1" i="1" smtClean="0">
                <a:solidFill>
                  <a:srgbClr val="339933"/>
                </a:solidFill>
              </a:rPr>
              <a:t>p</a:t>
            </a:r>
            <a:r>
              <a:rPr lang="en-US" sz="2000" b="1" smtClean="0">
                <a:solidFill>
                  <a:srgbClr val="339933"/>
                </a:solidFill>
              </a:rPr>
              <a:t>=(</a:t>
            </a:r>
            <a:r>
              <a:rPr lang="en-US" sz="2000" b="1" i="1" smtClean="0">
                <a:solidFill>
                  <a:srgbClr val="339933"/>
                </a:solidFill>
              </a:rPr>
              <a:t>p</a:t>
            </a:r>
            <a:r>
              <a:rPr lang="en-US" sz="2000" b="1" i="1" baseline="-25000" smtClean="0">
                <a:solidFill>
                  <a:srgbClr val="339933"/>
                </a:solidFill>
              </a:rPr>
              <a:t>x</a:t>
            </a:r>
            <a:r>
              <a:rPr lang="en-US" sz="2000" b="1" smtClean="0">
                <a:solidFill>
                  <a:srgbClr val="339933"/>
                </a:solidFill>
              </a:rPr>
              <a:t>,</a:t>
            </a:r>
            <a:r>
              <a:rPr lang="en-US" sz="2000" b="1" i="1" smtClean="0">
                <a:solidFill>
                  <a:srgbClr val="339933"/>
                </a:solidFill>
              </a:rPr>
              <a:t>p</a:t>
            </a:r>
            <a:r>
              <a:rPr lang="en-US" sz="2000" b="1" i="1" baseline="-25000" smtClean="0">
                <a:solidFill>
                  <a:srgbClr val="339933"/>
                </a:solidFill>
              </a:rPr>
              <a:t>y</a:t>
            </a:r>
            <a:r>
              <a:rPr lang="en-US" sz="2000" b="1" smtClean="0">
                <a:solidFill>
                  <a:srgbClr val="339933"/>
                </a:solidFill>
              </a:rPr>
              <a:t>)</a:t>
            </a:r>
            <a:r>
              <a:rPr lang="en-US" sz="2000" smtClean="0"/>
              <a:t>, find the face it lies in.</a:t>
            </a:r>
          </a:p>
          <a:p>
            <a:pPr eaLnBrk="1" hangingPunct="1">
              <a:lnSpc>
                <a:spcPct val="80000"/>
              </a:lnSpc>
            </a:pPr>
            <a:endParaRPr lang="en-US" sz="2000" i="1" baseline="-25000" smtClean="0">
              <a:solidFill>
                <a:srgbClr val="008380"/>
              </a:solidFill>
            </a:endParaRPr>
          </a:p>
          <a:p>
            <a:pPr lvl="1" eaLnBrk="1" hangingPunct="1">
              <a:lnSpc>
                <a:spcPct val="80000"/>
              </a:lnSpc>
            </a:pPr>
            <a:endParaRPr lang="en-US" sz="1600" smtClean="0"/>
          </a:p>
        </p:txBody>
      </p:sp>
      <p:sp>
        <p:nvSpPr>
          <p:cNvPr id="6152" name="Oval 21"/>
          <p:cNvSpPr>
            <a:spLocks noChangeArrowheads="1"/>
          </p:cNvSpPr>
          <p:nvPr/>
        </p:nvSpPr>
        <p:spPr bwMode="auto">
          <a:xfrm>
            <a:off x="7100888" y="212248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7159625" y="1966913"/>
            <a:ext cx="32702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kern="0" dirty="0">
                <a:solidFill>
                  <a:srgbClr val="339933"/>
                </a:solidFill>
                <a:latin typeface="Times New Roman"/>
              </a:rPr>
              <a:t>p</a:t>
            </a:r>
            <a:endParaRPr lang="en-US" dirty="0"/>
          </a:p>
        </p:txBody>
      </p:sp>
      <p:sp>
        <p:nvSpPr>
          <p:cNvPr id="6154" name="Rectangle 3"/>
          <p:cNvSpPr txBox="1">
            <a:spLocks noChangeArrowheads="1"/>
          </p:cNvSpPr>
          <p:nvPr/>
        </p:nvSpPr>
        <p:spPr bwMode="auto">
          <a:xfrm>
            <a:off x="685800" y="2990850"/>
            <a:ext cx="6181725" cy="162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Important metrics:</a:t>
            </a:r>
          </a:p>
          <a:p>
            <a:pPr lvl="1"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chemeClr val="tx1"/>
                </a:solidFill>
              </a:rPr>
              <a:t>Time complexity for preprocessing 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= </a:t>
            </a:r>
            <a:r>
              <a:rPr lang="en-US" sz="2000" dirty="0">
                <a:solidFill>
                  <a:schemeClr val="tx1"/>
                </a:solidFill>
              </a:rPr>
              <a:t>time to construct the data structure</a:t>
            </a:r>
          </a:p>
          <a:p>
            <a:pPr lvl="1"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chemeClr val="tx1"/>
                </a:solidFill>
              </a:rPr>
              <a:t>Space </a:t>
            </a:r>
            <a:r>
              <a:rPr lang="en-US" sz="2000" dirty="0" smtClean="0">
                <a:solidFill>
                  <a:schemeClr val="tx1"/>
                </a:solidFill>
              </a:rPr>
              <a:t>needed </a:t>
            </a:r>
            <a:r>
              <a:rPr lang="en-US" sz="2000" dirty="0">
                <a:solidFill>
                  <a:schemeClr val="tx1"/>
                </a:solidFill>
              </a:rPr>
              <a:t>to store the data structure</a:t>
            </a:r>
          </a:p>
          <a:p>
            <a:pPr lvl="1"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chemeClr val="tx1"/>
                </a:solidFill>
              </a:rPr>
              <a:t>Time complexity for querying the data structure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000" i="1" baseline="-25000" dirty="0">
              <a:solidFill>
                <a:schemeClr val="tx1"/>
              </a:solidFill>
            </a:endParaRPr>
          </a:p>
          <a:p>
            <a:pPr lvl="1"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58D9492-8E91-4A1A-BA91-138A0315F142}" type="slidenum">
              <a:rPr lang="en-US" sz="140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smtClean="0"/>
              <a:t>Slab Method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4138"/>
            <a:ext cx="5532438" cy="13287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smtClean="0">
                <a:solidFill>
                  <a:srgbClr val="C00000"/>
                </a:solidFill>
              </a:rPr>
              <a:t>Slab method: 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>Draw a vertical line through each vertex. This decomposes the plane into slabs.</a:t>
            </a:r>
          </a:p>
          <a:p>
            <a:pPr eaLnBrk="1" hangingPunct="1">
              <a:lnSpc>
                <a:spcPct val="80000"/>
              </a:lnSpc>
            </a:pPr>
            <a:endParaRPr lang="en-US" sz="2000" i="1" baseline="-25000" smtClean="0">
              <a:solidFill>
                <a:srgbClr val="008380"/>
              </a:solidFill>
            </a:endParaRPr>
          </a:p>
          <a:p>
            <a:pPr lvl="1" eaLnBrk="1" hangingPunct="1">
              <a:lnSpc>
                <a:spcPct val="80000"/>
              </a:lnSpc>
            </a:pPr>
            <a:endParaRPr lang="en-US" sz="1600" smtClean="0"/>
          </a:p>
        </p:txBody>
      </p:sp>
      <p:sp>
        <p:nvSpPr>
          <p:cNvPr id="7175" name="Rectangle 3"/>
          <p:cNvSpPr txBox="1">
            <a:spLocks noChangeArrowheads="1"/>
          </p:cNvSpPr>
          <p:nvPr/>
        </p:nvSpPr>
        <p:spPr bwMode="auto">
          <a:xfrm>
            <a:off x="685800" y="4545013"/>
            <a:ext cx="8366125" cy="195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tx1"/>
                </a:solidFill>
              </a:rPr>
              <a:t>In each slab, the vertical order of the line segments remains constant.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tx1"/>
                </a:solidFill>
              </a:rPr>
              <a:t>If we know in which slab </a:t>
            </a:r>
            <a:r>
              <a:rPr lang="en-US" sz="2000" b="1" i="1">
                <a:solidFill>
                  <a:srgbClr val="339933"/>
                </a:solidFill>
              </a:rPr>
              <a:t>p</a:t>
            </a:r>
            <a:r>
              <a:rPr lang="en-US" sz="2000">
                <a:solidFill>
                  <a:schemeClr val="tx1"/>
                </a:solidFill>
              </a:rPr>
              <a:t> lies, we can perform binary search, using the sorted order of the segments in the slab.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tx1"/>
                </a:solidFill>
              </a:rPr>
              <a:t>Find slab that contains </a:t>
            </a:r>
            <a:r>
              <a:rPr lang="en-US" sz="2000" b="1" i="1">
                <a:solidFill>
                  <a:srgbClr val="339933"/>
                </a:solidFill>
              </a:rPr>
              <a:t>p</a:t>
            </a:r>
            <a:r>
              <a:rPr lang="en-US" sz="2000">
                <a:solidFill>
                  <a:schemeClr val="tx1"/>
                </a:solidFill>
              </a:rPr>
              <a:t> by binary search on </a:t>
            </a:r>
            <a:r>
              <a:rPr lang="en-US" sz="2000" i="1">
                <a:solidFill>
                  <a:srgbClr val="008380"/>
                </a:solidFill>
              </a:rPr>
              <a:t>x</a:t>
            </a:r>
            <a:r>
              <a:rPr lang="en-US" sz="2000">
                <a:solidFill>
                  <a:srgbClr val="008380"/>
                </a:solidFill>
              </a:rPr>
              <a:t> </a:t>
            </a:r>
            <a:r>
              <a:rPr lang="en-US" sz="2000">
                <a:solidFill>
                  <a:schemeClr val="tx1"/>
                </a:solidFill>
              </a:rPr>
              <a:t>among slab boundaries.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tx1"/>
                </a:solidFill>
              </a:rPr>
              <a:t>A second binary search in slab determines the face containing </a:t>
            </a:r>
            <a:r>
              <a:rPr lang="en-US" sz="2000" b="1" i="1">
                <a:solidFill>
                  <a:srgbClr val="339933"/>
                </a:solidFill>
              </a:rPr>
              <a:t>p</a:t>
            </a:r>
            <a:r>
              <a:rPr lang="en-US" sz="2000">
                <a:solidFill>
                  <a:schemeClr val="tx1"/>
                </a:solidFill>
              </a:rPr>
              <a:t>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tx1"/>
                </a:solidFill>
              </a:rPr>
              <a:t>Search complexity </a:t>
            </a:r>
            <a:r>
              <a:rPr lang="en-US" sz="2000">
                <a:solidFill>
                  <a:srgbClr val="008380"/>
                </a:solidFill>
              </a:rPr>
              <a:t>O(log </a:t>
            </a:r>
            <a:r>
              <a:rPr lang="en-US" sz="2000" i="1">
                <a:solidFill>
                  <a:srgbClr val="008380"/>
                </a:solidFill>
              </a:rPr>
              <a:t>n</a:t>
            </a:r>
            <a:r>
              <a:rPr lang="en-US" sz="2000">
                <a:solidFill>
                  <a:srgbClr val="008380"/>
                </a:solidFill>
              </a:rPr>
              <a:t>)</a:t>
            </a:r>
            <a:r>
              <a:rPr lang="en-US" sz="2000">
                <a:solidFill>
                  <a:schemeClr val="tx1"/>
                </a:solidFill>
              </a:rPr>
              <a:t>, but space complexity 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(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baseline="30000">
                <a:solidFill>
                  <a:srgbClr val="008380"/>
                </a:solidFill>
                <a:sym typeface="Symbol" pitchFamily="18" charset="2"/>
              </a:rPr>
              <a:t>2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) </a:t>
            </a:r>
            <a:r>
              <a:rPr lang="en-US" sz="2000">
                <a:solidFill>
                  <a:schemeClr val="tx1"/>
                </a:solidFill>
                <a:sym typeface="Symbol" pitchFamily="18" charset="2"/>
              </a:rPr>
              <a:t>.</a:t>
            </a:r>
            <a:endParaRPr lang="en-US" sz="2000">
              <a:solidFill>
                <a:schemeClr val="tx1"/>
              </a:solidFill>
            </a:endParaRP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000">
              <a:solidFill>
                <a:schemeClr val="tx1"/>
              </a:solidFill>
            </a:endParaRP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000" i="1" baseline="-25000">
              <a:solidFill>
                <a:schemeClr val="tx1"/>
              </a:solidFill>
            </a:endParaRPr>
          </a:p>
          <a:p>
            <a:pPr lvl="1"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sz="2000">
              <a:solidFill>
                <a:schemeClr val="tx1"/>
              </a:solidFill>
            </a:endParaRPr>
          </a:p>
        </p:txBody>
      </p:sp>
      <p:pic>
        <p:nvPicPr>
          <p:cNvPr id="717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038" y="2101850"/>
            <a:ext cx="4022725" cy="242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Oval 21"/>
          <p:cNvSpPr>
            <a:spLocks noChangeArrowheads="1"/>
          </p:cNvSpPr>
          <p:nvPr/>
        </p:nvSpPr>
        <p:spPr bwMode="auto">
          <a:xfrm>
            <a:off x="5341938" y="3351213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402263" y="3195638"/>
            <a:ext cx="32702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kern="0" dirty="0">
                <a:solidFill>
                  <a:srgbClr val="339933"/>
                </a:solidFill>
                <a:latin typeface="Times New Roman"/>
              </a:rPr>
              <a:t>p</a:t>
            </a:r>
            <a:endParaRPr lang="en-US" dirty="0"/>
          </a:p>
        </p:txBody>
      </p:sp>
      <p:sp>
        <p:nvSpPr>
          <p:cNvPr id="7179" name="Oval 21"/>
          <p:cNvSpPr>
            <a:spLocks noChangeArrowheads="1"/>
          </p:cNvSpPr>
          <p:nvPr/>
        </p:nvSpPr>
        <p:spPr bwMode="auto">
          <a:xfrm>
            <a:off x="3127375" y="3351213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187700" y="3195638"/>
            <a:ext cx="32702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kern="0" dirty="0">
                <a:solidFill>
                  <a:srgbClr val="339933"/>
                </a:solidFill>
                <a:latin typeface="Times New Roman"/>
              </a:rPr>
              <a:t>p</a:t>
            </a:r>
            <a:endParaRPr lang="en-US" dirty="0"/>
          </a:p>
        </p:txBody>
      </p:sp>
      <p:grpSp>
        <p:nvGrpSpPr>
          <p:cNvPr id="7181" name="Group 16"/>
          <p:cNvGrpSpPr>
            <a:grpSpLocks/>
          </p:cNvGrpSpPr>
          <p:nvPr/>
        </p:nvGrpSpPr>
        <p:grpSpPr bwMode="auto">
          <a:xfrm>
            <a:off x="7078663" y="1984375"/>
            <a:ext cx="454025" cy="2422525"/>
            <a:chOff x="5276149" y="2101850"/>
            <a:chExt cx="453139" cy="2422525"/>
          </a:xfrm>
        </p:grpSpPr>
        <p:pic>
          <p:nvPicPr>
            <p:cNvPr id="7184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658" r="10143"/>
            <a:stretch>
              <a:fillRect/>
            </a:stretch>
          </p:blipFill>
          <p:spPr bwMode="auto">
            <a:xfrm>
              <a:off x="5276149" y="2101850"/>
              <a:ext cx="289626" cy="2422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85" name="Oval 21"/>
            <p:cNvSpPr>
              <a:spLocks noChangeArrowheads="1"/>
            </p:cNvSpPr>
            <p:nvPr/>
          </p:nvSpPr>
          <p:spPr bwMode="auto">
            <a:xfrm>
              <a:off x="5341938" y="3351213"/>
              <a:ext cx="88900" cy="889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402901" y="3195638"/>
              <a:ext cx="326387" cy="4000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 b="1" kern="0" dirty="0">
                  <a:solidFill>
                    <a:srgbClr val="339933"/>
                  </a:solidFill>
                  <a:latin typeface="Times New Roman"/>
                </a:rPr>
                <a:t>p</a:t>
              </a:r>
              <a:endParaRPr lang="en-US" dirty="0"/>
            </a:p>
          </p:txBody>
        </p:sp>
      </p:grpSp>
      <p:pic>
        <p:nvPicPr>
          <p:cNvPr id="718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74" t="40961" r="44273" b="51573"/>
          <a:stretch>
            <a:fillRect/>
          </a:stretch>
        </p:blipFill>
        <p:spPr bwMode="auto">
          <a:xfrm>
            <a:off x="6288088" y="3133725"/>
            <a:ext cx="311150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ular Callout 2"/>
          <p:cNvSpPr>
            <a:spLocks noChangeArrowheads="1"/>
          </p:cNvSpPr>
          <p:nvPr/>
        </p:nvSpPr>
        <p:spPr bwMode="auto">
          <a:xfrm>
            <a:off x="6288088" y="6407150"/>
            <a:ext cx="1154112" cy="277813"/>
          </a:xfrm>
          <a:prstGeom prst="wedgeRectCallout">
            <a:avLst>
              <a:gd name="adj1" fmla="val -43407"/>
              <a:gd name="adj2" fmla="val -94653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lower bound?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19" name="Group 7218"/>
          <p:cNvGrpSpPr>
            <a:grpSpLocks/>
          </p:cNvGrpSpPr>
          <p:nvPr/>
        </p:nvGrpSpPr>
        <p:grpSpPr bwMode="auto">
          <a:xfrm>
            <a:off x="6562725" y="2592388"/>
            <a:ext cx="733425" cy="695325"/>
            <a:chOff x="6562860" y="2592867"/>
            <a:chExt cx="733733" cy="695325"/>
          </a:xfrm>
        </p:grpSpPr>
        <p:cxnSp>
          <p:nvCxnSpPr>
            <p:cNvPr id="8244" name="Straight Connector 46"/>
            <p:cNvCxnSpPr>
              <a:cxnSpLocks noChangeShapeType="1"/>
              <a:stCxn id="8233" idx="0"/>
            </p:cNvCxnSpPr>
            <p:nvPr/>
          </p:nvCxnSpPr>
          <p:spPr bwMode="auto">
            <a:xfrm flipH="1" flipV="1">
              <a:off x="7002906" y="2592867"/>
              <a:ext cx="79375" cy="423862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5" name="Straight Connector 46"/>
            <p:cNvCxnSpPr>
              <a:cxnSpLocks noChangeShapeType="1"/>
              <a:stCxn id="8221" idx="0"/>
              <a:endCxn id="8219" idx="5"/>
            </p:cNvCxnSpPr>
            <p:nvPr/>
          </p:nvCxnSpPr>
          <p:spPr bwMode="auto">
            <a:xfrm flipH="1" flipV="1">
              <a:off x="7024812" y="2624298"/>
              <a:ext cx="271781" cy="619444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6" name="Straight Connector 46"/>
            <p:cNvCxnSpPr>
              <a:cxnSpLocks noChangeShapeType="1"/>
              <a:stCxn id="8230" idx="0"/>
              <a:endCxn id="8222" idx="4"/>
            </p:cNvCxnSpPr>
            <p:nvPr/>
          </p:nvCxnSpPr>
          <p:spPr bwMode="auto">
            <a:xfrm flipV="1">
              <a:off x="6562860" y="2700817"/>
              <a:ext cx="84446" cy="587375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213" name="Group 7212"/>
          <p:cNvGrpSpPr>
            <a:grpSpLocks/>
          </p:cNvGrpSpPr>
          <p:nvPr/>
        </p:nvGrpSpPr>
        <p:grpSpPr bwMode="auto">
          <a:xfrm>
            <a:off x="5645150" y="1662113"/>
            <a:ext cx="2725738" cy="2270125"/>
            <a:chOff x="5644449" y="1661324"/>
            <a:chExt cx="2726304" cy="2271394"/>
          </a:xfrm>
        </p:grpSpPr>
        <p:cxnSp>
          <p:nvCxnSpPr>
            <p:cNvPr id="8235" name="Straight Connector 46"/>
            <p:cNvCxnSpPr>
              <a:cxnSpLocks noChangeShapeType="1"/>
              <a:endCxn id="8209" idx="4"/>
            </p:cNvCxnSpPr>
            <p:nvPr/>
          </p:nvCxnSpPr>
          <p:spPr bwMode="auto">
            <a:xfrm flipV="1">
              <a:off x="6431978" y="1737205"/>
              <a:ext cx="428496" cy="1235074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36" name="Straight Connector 46"/>
            <p:cNvCxnSpPr>
              <a:cxnSpLocks noChangeShapeType="1"/>
              <a:stCxn id="8228" idx="3"/>
              <a:endCxn id="7181" idx="3"/>
            </p:cNvCxnSpPr>
            <p:nvPr/>
          </p:nvCxnSpPr>
          <p:spPr bwMode="auto">
            <a:xfrm flipH="1">
              <a:off x="5688899" y="3003710"/>
              <a:ext cx="732046" cy="897577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37" name="Straight Connector 46"/>
            <p:cNvCxnSpPr>
              <a:cxnSpLocks noChangeShapeType="1"/>
              <a:stCxn id="8230" idx="2"/>
              <a:endCxn id="8210" idx="7"/>
            </p:cNvCxnSpPr>
            <p:nvPr/>
          </p:nvCxnSpPr>
          <p:spPr bwMode="auto">
            <a:xfrm flipH="1">
              <a:off x="5720330" y="3332642"/>
              <a:ext cx="798080" cy="524195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38" name="Straight Connector 46"/>
            <p:cNvCxnSpPr>
              <a:cxnSpLocks noChangeShapeType="1"/>
              <a:stCxn id="8221" idx="3"/>
              <a:endCxn id="8210" idx="2"/>
            </p:cNvCxnSpPr>
            <p:nvPr/>
          </p:nvCxnSpPr>
          <p:spPr bwMode="auto">
            <a:xfrm flipH="1">
              <a:off x="5644449" y="3319623"/>
              <a:ext cx="1620713" cy="568645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39" name="Straight Connector 46"/>
            <p:cNvCxnSpPr>
              <a:cxnSpLocks noChangeShapeType="1"/>
              <a:stCxn id="8221" idx="4"/>
              <a:endCxn id="8211" idx="5"/>
            </p:cNvCxnSpPr>
            <p:nvPr/>
          </p:nvCxnSpPr>
          <p:spPr bwMode="auto">
            <a:xfrm>
              <a:off x="7296593" y="3332642"/>
              <a:ext cx="1074160" cy="600076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0" name="Straight Connector 46"/>
            <p:cNvCxnSpPr>
              <a:cxnSpLocks noChangeShapeType="1"/>
              <a:stCxn id="8220" idx="5"/>
              <a:endCxn id="8211" idx="5"/>
            </p:cNvCxnSpPr>
            <p:nvPr/>
          </p:nvCxnSpPr>
          <p:spPr bwMode="auto">
            <a:xfrm>
              <a:off x="7424862" y="2776698"/>
              <a:ext cx="945891" cy="1156020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1" name="Straight Connector 46"/>
            <p:cNvCxnSpPr>
              <a:cxnSpLocks noChangeShapeType="1"/>
              <a:stCxn id="8222" idx="0"/>
              <a:endCxn id="8209" idx="4"/>
            </p:cNvCxnSpPr>
            <p:nvPr/>
          </p:nvCxnSpPr>
          <p:spPr bwMode="auto">
            <a:xfrm flipV="1">
              <a:off x="6647306" y="1737205"/>
              <a:ext cx="213168" cy="874712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2" name="Straight Connector 46"/>
            <p:cNvCxnSpPr>
              <a:cxnSpLocks noChangeShapeType="1"/>
              <a:stCxn id="8219" idx="0"/>
              <a:endCxn id="8209" idx="4"/>
            </p:cNvCxnSpPr>
            <p:nvPr/>
          </p:nvCxnSpPr>
          <p:spPr bwMode="auto">
            <a:xfrm flipH="1" flipV="1">
              <a:off x="6860474" y="1737205"/>
              <a:ext cx="132907" cy="811212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3" name="Straight Connector 46"/>
            <p:cNvCxnSpPr>
              <a:cxnSpLocks noChangeShapeType="1"/>
              <a:stCxn id="8220" idx="0"/>
              <a:endCxn id="8209" idx="1"/>
            </p:cNvCxnSpPr>
            <p:nvPr/>
          </p:nvCxnSpPr>
          <p:spPr bwMode="auto">
            <a:xfrm flipH="1" flipV="1">
              <a:off x="6829043" y="1661324"/>
              <a:ext cx="564388" cy="1039493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7" name="Straight Connector 46"/>
          <p:cNvCxnSpPr>
            <a:cxnSpLocks noChangeShapeType="1"/>
            <a:stCxn id="8219" idx="6"/>
          </p:cNvCxnSpPr>
          <p:nvPr/>
        </p:nvCxnSpPr>
        <p:spPr bwMode="auto">
          <a:xfrm flipH="1">
            <a:off x="6646863" y="2592388"/>
            <a:ext cx="390525" cy="63500"/>
          </a:xfrm>
          <a:prstGeom prst="line">
            <a:avLst/>
          </a:prstGeom>
          <a:noFill/>
          <a:ln w="127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Straight Connector 46"/>
          <p:cNvCxnSpPr>
            <a:cxnSpLocks noChangeShapeType="1"/>
            <a:stCxn id="8221" idx="6"/>
          </p:cNvCxnSpPr>
          <p:nvPr/>
        </p:nvCxnSpPr>
        <p:spPr bwMode="auto">
          <a:xfrm flipH="1">
            <a:off x="6537325" y="3287713"/>
            <a:ext cx="803275" cy="39687"/>
          </a:xfrm>
          <a:prstGeom prst="line">
            <a:avLst/>
          </a:prstGeom>
          <a:noFill/>
          <a:ln w="127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" name="Straight Connector 46"/>
          <p:cNvCxnSpPr>
            <a:cxnSpLocks noChangeShapeType="1"/>
            <a:stCxn id="8221" idx="2"/>
          </p:cNvCxnSpPr>
          <p:nvPr/>
        </p:nvCxnSpPr>
        <p:spPr bwMode="auto">
          <a:xfrm flipH="1" flipV="1">
            <a:off x="6753225" y="3124200"/>
            <a:ext cx="498475" cy="163513"/>
          </a:xfrm>
          <a:prstGeom prst="line">
            <a:avLst/>
          </a:prstGeom>
          <a:noFill/>
          <a:ln w="127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19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</a:p>
        </p:txBody>
      </p:sp>
      <p:sp>
        <p:nvSpPr>
          <p:cNvPr id="82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8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3CF81AE-E632-4D87-B61D-51D35E571072}" type="slidenum">
              <a:rPr lang="en-US" sz="140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8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smtClean="0"/>
              <a:t>Kirkpatrick’s Algorithm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4138"/>
            <a:ext cx="4432300" cy="13287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Needs a triangulation as input.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Can convert a planar subdivision with 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/>
              <a:t> vertices into a triangulation: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Triangulate each face, keep same label as original face.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If the outer face is not a triangle: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Compute the convex hull of the subdivision.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Triangulate pockets between the subdivision and the convex hull.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Add a large triangle (new vertices</a:t>
            </a:r>
            <a:br>
              <a:rPr lang="en-US" sz="1600" smtClean="0"/>
            </a:br>
            <a:r>
              <a:rPr lang="en-US" sz="1600" b="1" smtClean="0">
                <a:solidFill>
                  <a:srgbClr val="0000FF"/>
                </a:solidFill>
              </a:rPr>
              <a:t>a</a:t>
            </a:r>
            <a:r>
              <a:rPr lang="en-US" sz="1600" smtClean="0"/>
              <a:t>,</a:t>
            </a:r>
            <a:r>
              <a:rPr lang="en-US" sz="1600" b="1" smtClean="0"/>
              <a:t> </a:t>
            </a:r>
            <a:r>
              <a:rPr lang="en-US" sz="1600" b="1" smtClean="0">
                <a:solidFill>
                  <a:srgbClr val="0000FF"/>
                </a:solidFill>
              </a:rPr>
              <a:t>b</a:t>
            </a:r>
            <a:r>
              <a:rPr lang="en-US" sz="1600" smtClean="0"/>
              <a:t>,</a:t>
            </a:r>
            <a:r>
              <a:rPr lang="en-US" sz="1600" b="1" smtClean="0"/>
              <a:t> </a:t>
            </a:r>
            <a:r>
              <a:rPr lang="en-US" sz="1600" b="1" smtClean="0">
                <a:solidFill>
                  <a:srgbClr val="0000FF"/>
                </a:solidFill>
              </a:rPr>
              <a:t>c</a:t>
            </a:r>
            <a:r>
              <a:rPr lang="en-US" sz="1600" smtClean="0"/>
              <a:t>) around the convex hull, and triangulate the space in-between.</a:t>
            </a:r>
          </a:p>
          <a:p>
            <a:pPr lvl="1" eaLnBrk="1" hangingPunct="1">
              <a:lnSpc>
                <a:spcPct val="80000"/>
              </a:lnSpc>
            </a:pPr>
            <a:endParaRPr lang="en-US" sz="1600" smtClean="0"/>
          </a:p>
          <a:p>
            <a:pPr eaLnBrk="1" hangingPunct="1">
              <a:lnSpc>
                <a:spcPct val="80000"/>
              </a:lnSpc>
            </a:pPr>
            <a:endParaRPr lang="en-US" sz="2000" i="1" baseline="-25000" smtClean="0"/>
          </a:p>
          <a:p>
            <a:pPr lvl="1" eaLnBrk="1" hangingPunct="1">
              <a:lnSpc>
                <a:spcPct val="80000"/>
              </a:lnSpc>
            </a:pPr>
            <a:endParaRPr lang="en-US" sz="1600" smtClean="0"/>
          </a:p>
        </p:txBody>
      </p:sp>
      <p:sp>
        <p:nvSpPr>
          <p:cNvPr id="8204" name="Rectangle 3"/>
          <p:cNvSpPr txBox="1">
            <a:spLocks noChangeArrowheads="1"/>
          </p:cNvSpPr>
          <p:nvPr/>
        </p:nvSpPr>
        <p:spPr bwMode="auto">
          <a:xfrm>
            <a:off x="685800" y="4621213"/>
            <a:ext cx="8366125" cy="144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size of the triangulated planar subdivision is still </a:t>
            </a:r>
            <a:r>
              <a:rPr lang="en-US" sz="2000" dirty="0">
                <a:solidFill>
                  <a:srgbClr val="008380"/>
                </a:solidFill>
              </a:rPr>
              <a:t>O(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)</a:t>
            </a:r>
            <a:r>
              <a:rPr lang="en-US" sz="2000" dirty="0">
                <a:solidFill>
                  <a:schemeClr val="tx1"/>
                </a:solidFill>
              </a:rPr>
              <a:t>, by Euler’s formula.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conversion can be done in </a:t>
            </a:r>
            <a:r>
              <a:rPr lang="en-US" sz="2000" dirty="0">
                <a:solidFill>
                  <a:srgbClr val="008380"/>
                </a:solidFill>
              </a:rPr>
              <a:t>O(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 log 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) </a:t>
            </a:r>
            <a:r>
              <a:rPr lang="en-US" sz="2000" dirty="0">
                <a:solidFill>
                  <a:schemeClr val="tx1"/>
                </a:solidFill>
              </a:rPr>
              <a:t>time.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Given </a:t>
            </a:r>
            <a:r>
              <a:rPr lang="en-US" sz="2000" b="1" i="1" dirty="0">
                <a:solidFill>
                  <a:srgbClr val="339933"/>
                </a:solidFill>
              </a:rPr>
              <a:t>p</a:t>
            </a:r>
            <a:r>
              <a:rPr lang="en-US" sz="2000" dirty="0">
                <a:solidFill>
                  <a:schemeClr val="tx1"/>
                </a:solidFill>
              </a:rPr>
              <a:t>, if we find a triangle containing </a:t>
            </a:r>
            <a:r>
              <a:rPr lang="en-US" sz="2000" b="1" i="1" dirty="0">
                <a:solidFill>
                  <a:srgbClr val="339933"/>
                </a:solidFill>
              </a:rPr>
              <a:t>p</a:t>
            </a:r>
            <a:r>
              <a:rPr lang="en-US" sz="2000" dirty="0">
                <a:solidFill>
                  <a:schemeClr val="tx1"/>
                </a:solidFill>
              </a:rPr>
              <a:t> we also know the (label of) the original subdivision face containing </a:t>
            </a:r>
            <a:r>
              <a:rPr lang="en-US" sz="2000" b="1" i="1" dirty="0">
                <a:solidFill>
                  <a:srgbClr val="339933"/>
                </a:solidFill>
              </a:rPr>
              <a:t>p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</p:txBody>
      </p:sp>
      <p:grpSp>
        <p:nvGrpSpPr>
          <p:cNvPr id="8205" name="Group 43"/>
          <p:cNvGrpSpPr>
            <a:grpSpLocks/>
          </p:cNvGrpSpPr>
          <p:nvPr/>
        </p:nvGrpSpPr>
        <p:grpSpPr bwMode="auto">
          <a:xfrm>
            <a:off x="6407150" y="2547938"/>
            <a:ext cx="1030288" cy="828675"/>
            <a:chOff x="6407926" y="2548417"/>
            <a:chExt cx="1029955" cy="828675"/>
          </a:xfrm>
        </p:grpSpPr>
        <p:sp>
          <p:nvSpPr>
            <p:cNvPr id="8218" name="Oval 21"/>
            <p:cNvSpPr>
              <a:spLocks noChangeArrowheads="1"/>
            </p:cNvSpPr>
            <p:nvPr/>
          </p:nvSpPr>
          <p:spPr bwMode="auto">
            <a:xfrm>
              <a:off x="6707631" y="3072292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19" name="Oval 21"/>
            <p:cNvSpPr>
              <a:spLocks noChangeArrowheads="1"/>
            </p:cNvSpPr>
            <p:nvPr/>
          </p:nvSpPr>
          <p:spPr bwMode="auto">
            <a:xfrm>
              <a:off x="6948931" y="2548417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20" name="Oval 21"/>
            <p:cNvSpPr>
              <a:spLocks noChangeArrowheads="1"/>
            </p:cNvSpPr>
            <p:nvPr/>
          </p:nvSpPr>
          <p:spPr bwMode="auto">
            <a:xfrm>
              <a:off x="7348981" y="2700817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21" name="Oval 21"/>
            <p:cNvSpPr>
              <a:spLocks noChangeArrowheads="1"/>
            </p:cNvSpPr>
            <p:nvPr/>
          </p:nvSpPr>
          <p:spPr bwMode="auto">
            <a:xfrm>
              <a:off x="7252143" y="3243742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22" name="Oval 21"/>
            <p:cNvSpPr>
              <a:spLocks noChangeArrowheads="1"/>
            </p:cNvSpPr>
            <p:nvPr/>
          </p:nvSpPr>
          <p:spPr bwMode="auto">
            <a:xfrm>
              <a:off x="6602856" y="2611917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8223" name="Straight Connector 45"/>
            <p:cNvCxnSpPr>
              <a:cxnSpLocks noChangeShapeType="1"/>
              <a:stCxn id="8219" idx="0"/>
              <a:endCxn id="8218" idx="3"/>
            </p:cNvCxnSpPr>
            <p:nvPr/>
          </p:nvCxnSpPr>
          <p:spPr bwMode="auto">
            <a:xfrm flipH="1">
              <a:off x="6720331" y="2548417"/>
              <a:ext cx="273050" cy="60007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4" name="Straight Connector 46"/>
            <p:cNvCxnSpPr>
              <a:cxnSpLocks noChangeShapeType="1"/>
              <a:stCxn id="8220" idx="1"/>
              <a:endCxn id="8219" idx="6"/>
            </p:cNvCxnSpPr>
            <p:nvPr/>
          </p:nvCxnSpPr>
          <p:spPr bwMode="auto">
            <a:xfrm flipH="1" flipV="1">
              <a:off x="7037831" y="2592867"/>
              <a:ext cx="323850" cy="12065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5" name="Straight Connector 47"/>
            <p:cNvCxnSpPr>
              <a:cxnSpLocks noChangeShapeType="1"/>
              <a:stCxn id="8220" idx="4"/>
              <a:endCxn id="8221" idx="0"/>
            </p:cNvCxnSpPr>
            <p:nvPr/>
          </p:nvCxnSpPr>
          <p:spPr bwMode="auto">
            <a:xfrm flipH="1">
              <a:off x="7296593" y="2789717"/>
              <a:ext cx="96838" cy="45402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6" name="Straight Connector 48"/>
            <p:cNvCxnSpPr>
              <a:cxnSpLocks noChangeShapeType="1"/>
              <a:stCxn id="8218" idx="2"/>
              <a:endCxn id="8233" idx="6"/>
            </p:cNvCxnSpPr>
            <p:nvPr/>
          </p:nvCxnSpPr>
          <p:spPr bwMode="auto">
            <a:xfrm flipV="1">
              <a:off x="6707631" y="3061179"/>
              <a:ext cx="419100" cy="55563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7" name="Straight Connector 49"/>
            <p:cNvCxnSpPr>
              <a:cxnSpLocks noChangeShapeType="1"/>
              <a:stCxn id="8222" idx="4"/>
              <a:endCxn id="8218" idx="4"/>
            </p:cNvCxnSpPr>
            <p:nvPr/>
          </p:nvCxnSpPr>
          <p:spPr bwMode="auto">
            <a:xfrm>
              <a:off x="6647306" y="2700817"/>
              <a:ext cx="104775" cy="46037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28" name="Oval 21"/>
            <p:cNvSpPr>
              <a:spLocks noChangeArrowheads="1"/>
            </p:cNvSpPr>
            <p:nvPr/>
          </p:nvSpPr>
          <p:spPr bwMode="auto">
            <a:xfrm>
              <a:off x="6407926" y="2927829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8229" name="Straight Connector 49"/>
            <p:cNvCxnSpPr>
              <a:cxnSpLocks noChangeShapeType="1"/>
              <a:stCxn id="8228" idx="3"/>
              <a:endCxn id="8222" idx="3"/>
            </p:cNvCxnSpPr>
            <p:nvPr/>
          </p:nvCxnSpPr>
          <p:spPr bwMode="auto">
            <a:xfrm flipV="1">
              <a:off x="6420945" y="2687798"/>
              <a:ext cx="194930" cy="315912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30" name="Oval 21"/>
            <p:cNvSpPr>
              <a:spLocks noChangeArrowheads="1"/>
            </p:cNvSpPr>
            <p:nvPr/>
          </p:nvSpPr>
          <p:spPr bwMode="auto">
            <a:xfrm>
              <a:off x="6518410" y="3288192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8231" name="Straight Connector 49"/>
            <p:cNvCxnSpPr>
              <a:cxnSpLocks noChangeShapeType="1"/>
              <a:stCxn id="8230" idx="0"/>
              <a:endCxn id="8228" idx="1"/>
            </p:cNvCxnSpPr>
            <p:nvPr/>
          </p:nvCxnSpPr>
          <p:spPr bwMode="auto">
            <a:xfrm flipH="1" flipV="1">
              <a:off x="6420945" y="2940848"/>
              <a:ext cx="141915" cy="347344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32" name="Straight Connector 49"/>
            <p:cNvCxnSpPr>
              <a:cxnSpLocks noChangeShapeType="1"/>
              <a:stCxn id="8230" idx="3"/>
              <a:endCxn id="8218" idx="3"/>
            </p:cNvCxnSpPr>
            <p:nvPr/>
          </p:nvCxnSpPr>
          <p:spPr bwMode="auto">
            <a:xfrm flipV="1">
              <a:off x="6531429" y="3148173"/>
              <a:ext cx="189221" cy="2159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33" name="Oval 21"/>
            <p:cNvSpPr>
              <a:spLocks noChangeArrowheads="1"/>
            </p:cNvSpPr>
            <p:nvPr/>
          </p:nvSpPr>
          <p:spPr bwMode="auto">
            <a:xfrm>
              <a:off x="7037831" y="3016729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8234" name="Straight Connector 48"/>
            <p:cNvCxnSpPr>
              <a:cxnSpLocks noChangeShapeType="1"/>
              <a:stCxn id="8233" idx="1"/>
              <a:endCxn id="8221" idx="5"/>
            </p:cNvCxnSpPr>
            <p:nvPr/>
          </p:nvCxnSpPr>
          <p:spPr bwMode="auto">
            <a:xfrm>
              <a:off x="7050850" y="3029748"/>
              <a:ext cx="277174" cy="28987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191" name="Group 7190"/>
          <p:cNvGrpSpPr>
            <a:grpSpLocks/>
          </p:cNvGrpSpPr>
          <p:nvPr/>
        </p:nvGrpSpPr>
        <p:grpSpPr bwMode="auto">
          <a:xfrm>
            <a:off x="5402263" y="1304925"/>
            <a:ext cx="3006725" cy="2862263"/>
            <a:chOff x="5401641" y="1305468"/>
            <a:chExt cx="3007435" cy="2861498"/>
          </a:xfrm>
        </p:grpSpPr>
        <p:sp>
          <p:nvSpPr>
            <p:cNvPr id="8209" name="Oval 21"/>
            <p:cNvSpPr>
              <a:spLocks noChangeArrowheads="1"/>
            </p:cNvSpPr>
            <p:nvPr/>
          </p:nvSpPr>
          <p:spPr bwMode="auto">
            <a:xfrm>
              <a:off x="6816024" y="1648305"/>
              <a:ext cx="88900" cy="889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10" name="Oval 21"/>
            <p:cNvSpPr>
              <a:spLocks noChangeArrowheads="1"/>
            </p:cNvSpPr>
            <p:nvPr/>
          </p:nvSpPr>
          <p:spPr bwMode="auto">
            <a:xfrm>
              <a:off x="5644449" y="3843818"/>
              <a:ext cx="88900" cy="889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11" name="Oval 21"/>
            <p:cNvSpPr>
              <a:spLocks noChangeArrowheads="1"/>
            </p:cNvSpPr>
            <p:nvPr/>
          </p:nvSpPr>
          <p:spPr bwMode="auto">
            <a:xfrm>
              <a:off x="8294872" y="3856837"/>
              <a:ext cx="88900" cy="889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8212" name="Straight Connector 46"/>
            <p:cNvCxnSpPr>
              <a:cxnSpLocks noChangeShapeType="1"/>
              <a:stCxn id="8211" idx="2"/>
            </p:cNvCxnSpPr>
            <p:nvPr/>
          </p:nvCxnSpPr>
          <p:spPr bwMode="auto">
            <a:xfrm flipH="1" flipV="1">
              <a:off x="5724495" y="3892243"/>
              <a:ext cx="2570377" cy="9044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13" name="Straight Connector 46"/>
            <p:cNvCxnSpPr>
              <a:cxnSpLocks noChangeShapeType="1"/>
              <a:stCxn id="8209" idx="0"/>
              <a:endCxn id="8210" idx="7"/>
            </p:cNvCxnSpPr>
            <p:nvPr/>
          </p:nvCxnSpPr>
          <p:spPr bwMode="auto">
            <a:xfrm flipH="1">
              <a:off x="5720330" y="1648305"/>
              <a:ext cx="1140144" cy="2208532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14" name="Straight Connector 46"/>
            <p:cNvCxnSpPr>
              <a:cxnSpLocks noChangeShapeType="1"/>
              <a:stCxn id="8209" idx="5"/>
              <a:endCxn id="8211" idx="1"/>
            </p:cNvCxnSpPr>
            <p:nvPr/>
          </p:nvCxnSpPr>
          <p:spPr bwMode="auto">
            <a:xfrm>
              <a:off x="6891905" y="1724186"/>
              <a:ext cx="1415986" cy="2145670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181" name="Rectangle 7180"/>
            <p:cNvSpPr/>
            <p:nvPr/>
          </p:nvSpPr>
          <p:spPr>
            <a:xfrm>
              <a:off x="5401641" y="3732107"/>
              <a:ext cx="287405" cy="33804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b="1" kern="0" dirty="0">
                  <a:solidFill>
                    <a:srgbClr val="0000FF"/>
                  </a:solidFill>
                  <a:latin typeface="Times New Roman"/>
                </a:rPr>
                <a:t>a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186" name="Rectangle 7185"/>
            <p:cNvSpPr/>
            <p:nvPr/>
          </p:nvSpPr>
          <p:spPr>
            <a:xfrm>
              <a:off x="6833904" y="1305468"/>
              <a:ext cx="298520" cy="3380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b="1" kern="0" dirty="0">
                  <a:solidFill>
                    <a:srgbClr val="0000FF"/>
                  </a:solidFill>
                  <a:latin typeface="Times New Roman"/>
                </a:rPr>
                <a:t>b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188" name="Rectangle 7187"/>
            <p:cNvSpPr/>
            <p:nvPr/>
          </p:nvSpPr>
          <p:spPr>
            <a:xfrm>
              <a:off x="8132786" y="3828918"/>
              <a:ext cx="276290" cy="3380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b="1" kern="0" dirty="0">
                  <a:solidFill>
                    <a:srgbClr val="0000FF"/>
                  </a:solidFill>
                  <a:latin typeface="Times New Roman"/>
                </a:rPr>
                <a:t>c</a:t>
              </a:r>
              <a:endParaRPr lang="en-US" dirty="0">
                <a:solidFill>
                  <a:srgbClr val="0000FF"/>
                </a:solidFill>
              </a:endParaRPr>
            </a:p>
          </p:txBody>
        </p:sp>
      </p:grpSp>
      <p:sp>
        <p:nvSpPr>
          <p:cNvPr id="8207" name="Oval 21"/>
          <p:cNvSpPr>
            <a:spLocks noChangeArrowheads="1"/>
          </p:cNvSpPr>
          <p:nvPr/>
        </p:nvSpPr>
        <p:spPr bwMode="auto">
          <a:xfrm>
            <a:off x="7212013" y="287178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1" name="Rectangle 140"/>
          <p:cNvSpPr/>
          <p:nvPr/>
        </p:nvSpPr>
        <p:spPr>
          <a:xfrm>
            <a:off x="7270750" y="2716213"/>
            <a:ext cx="32702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kern="0" dirty="0">
                <a:solidFill>
                  <a:srgbClr val="339933"/>
                </a:solidFill>
                <a:latin typeface="Times New Roman"/>
              </a:rPr>
              <a:t>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build="p"/>
      <p:bldP spid="82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9" name="Straight Connector 46"/>
          <p:cNvCxnSpPr>
            <a:cxnSpLocks noChangeShapeType="1"/>
            <a:stCxn id="9261" idx="7"/>
            <a:endCxn id="9243" idx="2"/>
          </p:cNvCxnSpPr>
          <p:nvPr/>
        </p:nvCxnSpPr>
        <p:spPr bwMode="auto">
          <a:xfrm flipV="1">
            <a:off x="6038850" y="4972050"/>
            <a:ext cx="987425" cy="739775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1" name="Straight Connector 46"/>
          <p:cNvCxnSpPr>
            <a:cxnSpLocks noChangeShapeType="1"/>
            <a:stCxn id="9253" idx="6"/>
            <a:endCxn id="9243" idx="1"/>
          </p:cNvCxnSpPr>
          <p:nvPr/>
        </p:nvCxnSpPr>
        <p:spPr bwMode="auto">
          <a:xfrm>
            <a:off x="6815138" y="4827588"/>
            <a:ext cx="223837" cy="112712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3" name="Straight Connector 46"/>
          <p:cNvCxnSpPr>
            <a:cxnSpLocks noChangeShapeType="1"/>
            <a:stCxn id="9247" idx="6"/>
            <a:endCxn id="9245" idx="1"/>
          </p:cNvCxnSpPr>
          <p:nvPr/>
        </p:nvCxnSpPr>
        <p:spPr bwMode="auto">
          <a:xfrm>
            <a:off x="7010400" y="4511675"/>
            <a:ext cx="669925" cy="5715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4" name="Straight Connector 46"/>
          <p:cNvCxnSpPr>
            <a:cxnSpLocks noChangeShapeType="1"/>
            <a:stCxn id="9247" idx="5"/>
            <a:endCxn id="9258" idx="1"/>
          </p:cNvCxnSpPr>
          <p:nvPr/>
        </p:nvCxnSpPr>
        <p:spPr bwMode="auto">
          <a:xfrm>
            <a:off x="6997700" y="4543425"/>
            <a:ext cx="371475" cy="341313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" name="Straight Connector 46"/>
          <p:cNvCxnSpPr>
            <a:cxnSpLocks noChangeShapeType="1"/>
            <a:stCxn id="9245" idx="0"/>
            <a:endCxn id="9258" idx="7"/>
          </p:cNvCxnSpPr>
          <p:nvPr/>
        </p:nvCxnSpPr>
        <p:spPr bwMode="auto">
          <a:xfrm flipH="1">
            <a:off x="7432675" y="4556125"/>
            <a:ext cx="279400" cy="328613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</a:p>
        </p:txBody>
      </p:sp>
      <p:sp>
        <p:nvSpPr>
          <p:cNvPr id="92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92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FAE97B2-E25A-4E6B-A70F-4E77BF3572E2}" type="slidenum">
              <a:rPr lang="en-US" sz="1400" smtClean="0">
                <a:solidFill>
                  <a:schemeClr val="tx1"/>
                </a:solidFill>
              </a:rPr>
              <a:pPr eaLnBrk="1" hangingPunct="1"/>
              <a:t>8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9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smtClean="0"/>
              <a:t>Kirkpatrick’s Hierarchy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4138"/>
            <a:ext cx="7897813" cy="20462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Compute a sequence </a:t>
            </a:r>
            <a:r>
              <a:rPr lang="en-US" sz="2000" i="1" smtClean="0"/>
              <a:t>T</a:t>
            </a:r>
            <a:r>
              <a:rPr lang="en-US" sz="2000" baseline="-25000" smtClean="0"/>
              <a:t>0</a:t>
            </a:r>
            <a:r>
              <a:rPr lang="en-US" sz="2000" i="1" smtClean="0"/>
              <a:t>, T</a:t>
            </a:r>
            <a:r>
              <a:rPr lang="en-US" sz="2000" baseline="-25000" smtClean="0"/>
              <a:t>1</a:t>
            </a:r>
            <a:r>
              <a:rPr lang="en-US" sz="2000" i="1" smtClean="0"/>
              <a:t>, …, T</a:t>
            </a:r>
            <a:r>
              <a:rPr lang="en-US" sz="2000" baseline="-25000" smtClean="0"/>
              <a:t>k</a:t>
            </a:r>
            <a:r>
              <a:rPr lang="en-US" sz="2000" i="1" smtClean="0"/>
              <a:t> </a:t>
            </a:r>
            <a:r>
              <a:rPr lang="en-US" sz="2000" smtClean="0"/>
              <a:t>of increasingly coarser triangulations such that the last one has constant complexity.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The sequence </a:t>
            </a:r>
            <a:r>
              <a:rPr lang="en-US" sz="2000" i="1" smtClean="0"/>
              <a:t>T</a:t>
            </a:r>
            <a:r>
              <a:rPr lang="en-US" sz="2000" baseline="-25000" smtClean="0"/>
              <a:t>0</a:t>
            </a:r>
            <a:r>
              <a:rPr lang="en-US" sz="2000" i="1" smtClean="0"/>
              <a:t>, T</a:t>
            </a:r>
            <a:r>
              <a:rPr lang="en-US" sz="2000" baseline="-25000" smtClean="0"/>
              <a:t>1</a:t>
            </a:r>
            <a:r>
              <a:rPr lang="en-US" sz="2000" i="1" smtClean="0"/>
              <a:t>, …, T</a:t>
            </a:r>
            <a:r>
              <a:rPr lang="en-US" sz="2000" baseline="-25000" smtClean="0"/>
              <a:t>k</a:t>
            </a:r>
            <a:r>
              <a:rPr lang="en-US" sz="2000" i="1" smtClean="0"/>
              <a:t> </a:t>
            </a:r>
            <a:r>
              <a:rPr lang="en-US" sz="2000" smtClean="0"/>
              <a:t>should have the following properties: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i="1" smtClean="0"/>
              <a:t>T</a:t>
            </a:r>
            <a:r>
              <a:rPr lang="en-US" sz="2000" baseline="-25000" smtClean="0"/>
              <a:t>0</a:t>
            </a:r>
            <a:r>
              <a:rPr lang="en-US" sz="2000" i="1" smtClean="0"/>
              <a:t> </a:t>
            </a:r>
            <a:r>
              <a:rPr lang="en-US" sz="2000" smtClean="0"/>
              <a:t>is the input triangulation, </a:t>
            </a:r>
            <a:r>
              <a:rPr lang="en-US" sz="2000" i="1" smtClean="0"/>
              <a:t>T</a:t>
            </a:r>
            <a:r>
              <a:rPr lang="en-US" sz="2000" baseline="-25000" smtClean="0"/>
              <a:t>k</a:t>
            </a:r>
            <a:r>
              <a:rPr lang="en-US" sz="2000" i="1" smtClean="0"/>
              <a:t> </a:t>
            </a:r>
            <a:r>
              <a:rPr lang="en-US" sz="2000" smtClean="0"/>
              <a:t>is the outer triangle 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sz="2000" i="1" smtClean="0">
                <a:solidFill>
                  <a:srgbClr val="008380"/>
                </a:solidFill>
              </a:rPr>
              <a:t>k</a:t>
            </a:r>
            <a:r>
              <a:rPr lang="en-US" sz="2000" smtClean="0">
                <a:solidFill>
                  <a:srgbClr val="008380"/>
                </a:solidFill>
              </a:rPr>
              <a:t> </a:t>
            </a:r>
            <a:r>
              <a:rPr lang="en-US" sz="2000" smtClean="0">
                <a:solidFill>
                  <a:srgbClr val="008380"/>
                </a:solidFill>
                <a:sym typeface="Symbol" pitchFamily="18" charset="2"/>
              </a:rPr>
              <a:t> </a:t>
            </a:r>
            <a:r>
              <a:rPr lang="en-US" sz="2000" smtClean="0">
                <a:solidFill>
                  <a:srgbClr val="008380"/>
                </a:solidFill>
              </a:rPr>
              <a:t>O(log 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>
                <a:solidFill>
                  <a:srgbClr val="008380"/>
                </a:solidFill>
              </a:rPr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Each triangle in </a:t>
            </a:r>
            <a:r>
              <a:rPr lang="en-US" sz="2000" i="1" smtClean="0"/>
              <a:t>T</a:t>
            </a:r>
            <a:r>
              <a:rPr lang="en-US" sz="2000" baseline="-25000" smtClean="0"/>
              <a:t>i+1</a:t>
            </a:r>
            <a:r>
              <a:rPr lang="en-US" sz="2000" i="1" smtClean="0"/>
              <a:t> </a:t>
            </a:r>
            <a:r>
              <a:rPr lang="en-US" sz="2000" smtClean="0"/>
              <a:t>overlaps </a:t>
            </a:r>
            <a:r>
              <a:rPr lang="en-US" sz="2000" smtClean="0">
                <a:solidFill>
                  <a:srgbClr val="008380"/>
                </a:solidFill>
              </a:rPr>
              <a:t>O(1) </a:t>
            </a:r>
            <a:r>
              <a:rPr lang="en-US" sz="2000" smtClean="0"/>
              <a:t>triangles in </a:t>
            </a:r>
            <a:r>
              <a:rPr lang="en-US" sz="2000" i="1" smtClean="0"/>
              <a:t>T</a:t>
            </a:r>
            <a:r>
              <a:rPr lang="en-US" sz="2000" baseline="-25000" smtClean="0"/>
              <a:t>i</a:t>
            </a:r>
            <a:r>
              <a:rPr lang="en-US" sz="2000" smtClean="0"/>
              <a:t> </a:t>
            </a:r>
            <a:endParaRPr lang="en-US" sz="2000" smtClean="0">
              <a:solidFill>
                <a:srgbClr val="00838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How to build such a sequence?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Need to delete vertices from </a:t>
            </a:r>
            <a:r>
              <a:rPr lang="en-US" sz="2000" i="1" smtClean="0"/>
              <a:t>T</a:t>
            </a:r>
            <a:r>
              <a:rPr lang="en-US" sz="2000" baseline="-25000" smtClean="0"/>
              <a:t>i</a:t>
            </a:r>
            <a:r>
              <a:rPr lang="en-US" sz="2000" smtClean="0"/>
              <a:t> 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Vertex deletion creates holes, which need</a:t>
            </a:r>
            <a:br>
              <a:rPr lang="en-US" sz="2000" smtClean="0"/>
            </a:br>
            <a:r>
              <a:rPr lang="en-US" sz="2000" smtClean="0"/>
              <a:t>to be re-triangulated.</a:t>
            </a:r>
          </a:p>
          <a:p>
            <a:pPr eaLnBrk="1" hangingPunct="1">
              <a:lnSpc>
                <a:spcPct val="80000"/>
              </a:lnSpc>
            </a:pPr>
            <a:endParaRPr lang="en-US" sz="1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How do we go from </a:t>
            </a:r>
            <a:r>
              <a:rPr lang="en-US" sz="2000" i="1" smtClean="0"/>
              <a:t>T</a:t>
            </a:r>
            <a:r>
              <a:rPr lang="en-US" sz="2000" baseline="-25000" smtClean="0"/>
              <a:t>0</a:t>
            </a:r>
            <a:r>
              <a:rPr lang="en-US" sz="2000" i="1" smtClean="0"/>
              <a:t> </a:t>
            </a:r>
            <a:r>
              <a:rPr lang="en-US" sz="2000" smtClean="0"/>
              <a:t>of size </a:t>
            </a:r>
            <a:r>
              <a:rPr lang="en-US" sz="2000" smtClean="0">
                <a:solidFill>
                  <a:srgbClr val="008380"/>
                </a:solidFill>
              </a:rPr>
              <a:t>O(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>
                <a:solidFill>
                  <a:srgbClr val="008380"/>
                </a:solidFill>
              </a:rPr>
              <a:t>)</a:t>
            </a:r>
            <a:r>
              <a:rPr lang="en-US" sz="2000" smtClean="0"/>
              <a:t> to</a:t>
            </a:r>
            <a:br>
              <a:rPr lang="en-US" sz="2000" smtClean="0"/>
            </a:br>
            <a:r>
              <a:rPr lang="en-US" sz="2000" i="1" smtClean="0"/>
              <a:t>T</a:t>
            </a:r>
            <a:r>
              <a:rPr lang="en-US" sz="2000" baseline="-25000" smtClean="0"/>
              <a:t>k</a:t>
            </a:r>
            <a:r>
              <a:rPr lang="en-US" sz="2000" i="1" smtClean="0"/>
              <a:t> </a:t>
            </a:r>
            <a:r>
              <a:rPr lang="en-US" sz="2000" smtClean="0"/>
              <a:t>of size </a:t>
            </a:r>
            <a:r>
              <a:rPr lang="en-US" sz="2000" smtClean="0">
                <a:solidFill>
                  <a:srgbClr val="008380"/>
                </a:solidFill>
              </a:rPr>
              <a:t>O(1)</a:t>
            </a:r>
            <a:r>
              <a:rPr lang="en-US" sz="2000" smtClean="0"/>
              <a:t> in </a:t>
            </a:r>
            <a:r>
              <a:rPr lang="en-US" sz="2000" i="1" smtClean="0">
                <a:solidFill>
                  <a:srgbClr val="008380"/>
                </a:solidFill>
              </a:rPr>
              <a:t>k</a:t>
            </a:r>
            <a:r>
              <a:rPr lang="en-US" sz="2000" smtClean="0">
                <a:solidFill>
                  <a:srgbClr val="008380"/>
                </a:solidFill>
              </a:rPr>
              <a:t>=O(log 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>
                <a:solidFill>
                  <a:srgbClr val="008380"/>
                </a:solidFill>
              </a:rPr>
              <a:t>)</a:t>
            </a:r>
            <a:r>
              <a:rPr lang="en-US" sz="2000" smtClean="0"/>
              <a:t> steps?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In each step, delete a constant fraction</a:t>
            </a:r>
            <a:br>
              <a:rPr lang="en-US" sz="2000" smtClean="0"/>
            </a:br>
            <a:r>
              <a:rPr lang="en-US" sz="2000" smtClean="0"/>
              <a:t>of vertices from </a:t>
            </a:r>
            <a:r>
              <a:rPr lang="en-US" sz="2000" i="1" smtClean="0"/>
              <a:t>T</a:t>
            </a:r>
            <a:r>
              <a:rPr lang="en-US" sz="2000" baseline="-25000" smtClean="0"/>
              <a:t>i</a:t>
            </a:r>
            <a:r>
              <a:rPr lang="en-US" sz="2000" i="1" smtClean="0"/>
              <a:t> </a:t>
            </a:r>
            <a:r>
              <a:rPr lang="en-US" sz="2000" smtClean="0"/>
              <a:t>.</a:t>
            </a:r>
            <a:endParaRPr lang="en-US" sz="2000" baseline="-25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We also need to ensure that each new triangle in </a:t>
            </a:r>
            <a:r>
              <a:rPr lang="en-US" sz="2000" i="1" smtClean="0"/>
              <a:t>T</a:t>
            </a:r>
            <a:r>
              <a:rPr lang="en-US" sz="2000" baseline="-25000" smtClean="0"/>
              <a:t>i+1 </a:t>
            </a:r>
            <a:r>
              <a:rPr lang="en-US" sz="2000" smtClean="0"/>
              <a:t>overlaps with only </a:t>
            </a:r>
            <a:r>
              <a:rPr lang="en-US" sz="2000" smtClean="0">
                <a:solidFill>
                  <a:srgbClr val="008380"/>
                </a:solidFill>
              </a:rPr>
              <a:t>O(1)</a:t>
            </a:r>
            <a:r>
              <a:rPr lang="en-US" sz="2000" smtClean="0"/>
              <a:t> triangles in </a:t>
            </a:r>
            <a:r>
              <a:rPr lang="en-US" sz="2000" i="1" smtClean="0"/>
              <a:t>T</a:t>
            </a:r>
            <a:r>
              <a:rPr lang="en-US" sz="2000" baseline="-25000" smtClean="0"/>
              <a:t>i</a:t>
            </a:r>
            <a:r>
              <a:rPr lang="en-US" sz="2000" i="1" smtClean="0"/>
              <a:t> </a:t>
            </a:r>
            <a:r>
              <a:rPr lang="en-US" sz="2000" smtClean="0"/>
              <a:t>.</a:t>
            </a:r>
          </a:p>
          <a:p>
            <a:pPr lvl="1" eaLnBrk="1" hangingPunct="1">
              <a:lnSpc>
                <a:spcPct val="80000"/>
              </a:lnSpc>
            </a:pPr>
            <a:endParaRPr lang="en-US" sz="2000" smtClean="0"/>
          </a:p>
        </p:txBody>
      </p:sp>
      <p:cxnSp>
        <p:nvCxnSpPr>
          <p:cNvPr id="171" name="Straight Connector 46"/>
          <p:cNvCxnSpPr>
            <a:cxnSpLocks noChangeShapeType="1"/>
            <a:stCxn id="9258" idx="0"/>
          </p:cNvCxnSpPr>
          <p:nvPr/>
        </p:nvCxnSpPr>
        <p:spPr bwMode="auto">
          <a:xfrm flipH="1" flipV="1">
            <a:off x="7321550" y="4448175"/>
            <a:ext cx="79375" cy="42386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46"/>
          <p:cNvCxnSpPr>
            <a:cxnSpLocks noChangeShapeType="1"/>
            <a:stCxn id="9246" idx="0"/>
            <a:endCxn id="189" idx="5"/>
          </p:cNvCxnSpPr>
          <p:nvPr/>
        </p:nvCxnSpPr>
        <p:spPr bwMode="auto">
          <a:xfrm flipH="1" flipV="1">
            <a:off x="7343775" y="4479925"/>
            <a:ext cx="271463" cy="6191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3" name="Straight Connector 46"/>
          <p:cNvCxnSpPr>
            <a:cxnSpLocks noChangeShapeType="1"/>
            <a:stCxn id="200" idx="0"/>
            <a:endCxn id="9247" idx="4"/>
          </p:cNvCxnSpPr>
          <p:nvPr/>
        </p:nvCxnSpPr>
        <p:spPr bwMode="auto">
          <a:xfrm flipV="1">
            <a:off x="6881813" y="4556125"/>
            <a:ext cx="84137" cy="587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1" name="Straight Connector 46"/>
          <p:cNvCxnSpPr>
            <a:cxnSpLocks noChangeShapeType="1"/>
            <a:endCxn id="9260" idx="4"/>
          </p:cNvCxnSpPr>
          <p:nvPr/>
        </p:nvCxnSpPr>
        <p:spPr bwMode="auto">
          <a:xfrm flipV="1">
            <a:off x="6751638" y="3592513"/>
            <a:ext cx="428625" cy="1235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2" name="Straight Connector 46"/>
          <p:cNvCxnSpPr>
            <a:cxnSpLocks noChangeShapeType="1"/>
            <a:stCxn id="9253" idx="3"/>
          </p:cNvCxnSpPr>
          <p:nvPr/>
        </p:nvCxnSpPr>
        <p:spPr bwMode="auto">
          <a:xfrm flipH="1">
            <a:off x="6008688" y="4859338"/>
            <a:ext cx="731837" cy="89693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7" name="Straight Connector 46"/>
          <p:cNvCxnSpPr>
            <a:cxnSpLocks noChangeShapeType="1"/>
            <a:stCxn id="200" idx="2"/>
            <a:endCxn id="9261" idx="7"/>
          </p:cNvCxnSpPr>
          <p:nvPr/>
        </p:nvCxnSpPr>
        <p:spPr bwMode="auto">
          <a:xfrm flipH="1">
            <a:off x="6038850" y="5187950"/>
            <a:ext cx="798513" cy="5238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4" name="Straight Connector 46"/>
          <p:cNvCxnSpPr>
            <a:cxnSpLocks noChangeShapeType="1"/>
            <a:stCxn id="9246" idx="3"/>
            <a:endCxn id="9261" idx="2"/>
          </p:cNvCxnSpPr>
          <p:nvPr/>
        </p:nvCxnSpPr>
        <p:spPr bwMode="auto">
          <a:xfrm flipH="1">
            <a:off x="5964238" y="5175250"/>
            <a:ext cx="1619250" cy="5683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5" name="Straight Connector 46"/>
          <p:cNvCxnSpPr>
            <a:cxnSpLocks noChangeShapeType="1"/>
            <a:stCxn id="9246" idx="4"/>
            <a:endCxn id="9262" idx="5"/>
          </p:cNvCxnSpPr>
          <p:nvPr/>
        </p:nvCxnSpPr>
        <p:spPr bwMode="auto">
          <a:xfrm>
            <a:off x="7615238" y="5187950"/>
            <a:ext cx="1074737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6" name="Straight Connector 46"/>
          <p:cNvCxnSpPr>
            <a:cxnSpLocks noChangeShapeType="1"/>
            <a:stCxn id="9245" idx="5"/>
            <a:endCxn id="9262" idx="5"/>
          </p:cNvCxnSpPr>
          <p:nvPr/>
        </p:nvCxnSpPr>
        <p:spPr bwMode="auto">
          <a:xfrm>
            <a:off x="7743825" y="4632325"/>
            <a:ext cx="946150" cy="11557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7" name="Straight Connector 46"/>
          <p:cNvCxnSpPr>
            <a:cxnSpLocks noChangeShapeType="1"/>
            <a:stCxn id="9247" idx="0"/>
            <a:endCxn id="9260" idx="4"/>
          </p:cNvCxnSpPr>
          <p:nvPr/>
        </p:nvCxnSpPr>
        <p:spPr bwMode="auto">
          <a:xfrm flipV="1">
            <a:off x="6965950" y="3592513"/>
            <a:ext cx="214313" cy="8747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2" name="Straight Connector 46"/>
          <p:cNvCxnSpPr>
            <a:cxnSpLocks noChangeShapeType="1"/>
            <a:stCxn id="189" idx="0"/>
            <a:endCxn id="9260" idx="4"/>
          </p:cNvCxnSpPr>
          <p:nvPr/>
        </p:nvCxnSpPr>
        <p:spPr bwMode="auto">
          <a:xfrm flipH="1" flipV="1">
            <a:off x="7180263" y="3592513"/>
            <a:ext cx="131762" cy="8112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9" name="Straight Connector 46"/>
          <p:cNvCxnSpPr>
            <a:cxnSpLocks noChangeShapeType="1"/>
            <a:stCxn id="9245" idx="0"/>
            <a:endCxn id="9260" idx="1"/>
          </p:cNvCxnSpPr>
          <p:nvPr/>
        </p:nvCxnSpPr>
        <p:spPr bwMode="auto">
          <a:xfrm flipH="1" flipV="1">
            <a:off x="7148513" y="3516313"/>
            <a:ext cx="563562" cy="10398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" name="Straight Connector 46"/>
          <p:cNvCxnSpPr>
            <a:cxnSpLocks noChangeShapeType="1"/>
            <a:stCxn id="189" idx="6"/>
          </p:cNvCxnSpPr>
          <p:nvPr/>
        </p:nvCxnSpPr>
        <p:spPr bwMode="auto">
          <a:xfrm flipH="1">
            <a:off x="6965950" y="4448175"/>
            <a:ext cx="390525" cy="635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" name="Straight Connector 46"/>
          <p:cNvCxnSpPr>
            <a:cxnSpLocks noChangeShapeType="1"/>
            <a:stCxn id="9246" idx="6"/>
          </p:cNvCxnSpPr>
          <p:nvPr/>
        </p:nvCxnSpPr>
        <p:spPr bwMode="auto">
          <a:xfrm flipH="1">
            <a:off x="6856413" y="5143500"/>
            <a:ext cx="803275" cy="396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2" name="Straight Connector 46"/>
          <p:cNvCxnSpPr>
            <a:cxnSpLocks noChangeShapeType="1"/>
            <a:stCxn id="9246" idx="2"/>
          </p:cNvCxnSpPr>
          <p:nvPr/>
        </p:nvCxnSpPr>
        <p:spPr bwMode="auto">
          <a:xfrm flipH="1" flipV="1">
            <a:off x="7072313" y="4979988"/>
            <a:ext cx="498475" cy="1635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43" name="Oval 21"/>
          <p:cNvSpPr>
            <a:spLocks noChangeArrowheads="1"/>
          </p:cNvSpPr>
          <p:nvPr/>
        </p:nvSpPr>
        <p:spPr bwMode="auto">
          <a:xfrm>
            <a:off x="7026275" y="49276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" name="Oval 188"/>
          <p:cNvSpPr>
            <a:spLocks noChangeArrowheads="1"/>
          </p:cNvSpPr>
          <p:nvPr/>
        </p:nvSpPr>
        <p:spPr bwMode="auto">
          <a:xfrm>
            <a:off x="7267575" y="44037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45" name="Oval 21"/>
          <p:cNvSpPr>
            <a:spLocks noChangeArrowheads="1"/>
          </p:cNvSpPr>
          <p:nvPr/>
        </p:nvSpPr>
        <p:spPr bwMode="auto">
          <a:xfrm>
            <a:off x="7667625" y="45561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46" name="Oval 21"/>
          <p:cNvSpPr>
            <a:spLocks noChangeArrowheads="1"/>
          </p:cNvSpPr>
          <p:nvPr/>
        </p:nvSpPr>
        <p:spPr bwMode="auto">
          <a:xfrm>
            <a:off x="7570788" y="509905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47" name="Oval 21"/>
          <p:cNvSpPr>
            <a:spLocks noChangeArrowheads="1"/>
          </p:cNvSpPr>
          <p:nvPr/>
        </p:nvSpPr>
        <p:spPr bwMode="auto">
          <a:xfrm>
            <a:off x="6921500" y="44672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93" name="Straight Connector 45"/>
          <p:cNvCxnSpPr>
            <a:cxnSpLocks noChangeShapeType="1"/>
            <a:stCxn id="189" idx="0"/>
            <a:endCxn id="9243" idx="3"/>
          </p:cNvCxnSpPr>
          <p:nvPr/>
        </p:nvCxnSpPr>
        <p:spPr bwMode="auto">
          <a:xfrm flipH="1">
            <a:off x="7038975" y="4403725"/>
            <a:ext cx="273050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" name="Straight Connector 46"/>
          <p:cNvCxnSpPr>
            <a:cxnSpLocks noChangeShapeType="1"/>
            <a:stCxn id="9245" idx="1"/>
            <a:endCxn id="189" idx="6"/>
          </p:cNvCxnSpPr>
          <p:nvPr/>
        </p:nvCxnSpPr>
        <p:spPr bwMode="auto">
          <a:xfrm flipH="1" flipV="1">
            <a:off x="7356475" y="4448175"/>
            <a:ext cx="323850" cy="1206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50" name="Straight Connector 47"/>
          <p:cNvCxnSpPr>
            <a:cxnSpLocks noChangeShapeType="1"/>
            <a:stCxn id="9245" idx="4"/>
            <a:endCxn id="9246" idx="0"/>
          </p:cNvCxnSpPr>
          <p:nvPr/>
        </p:nvCxnSpPr>
        <p:spPr bwMode="auto">
          <a:xfrm flipH="1">
            <a:off x="7615238" y="4645025"/>
            <a:ext cx="96837" cy="454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51" name="Straight Connector 48"/>
          <p:cNvCxnSpPr>
            <a:cxnSpLocks noChangeShapeType="1"/>
            <a:stCxn id="9243" idx="2"/>
            <a:endCxn id="9258" idx="6"/>
          </p:cNvCxnSpPr>
          <p:nvPr/>
        </p:nvCxnSpPr>
        <p:spPr bwMode="auto">
          <a:xfrm flipV="1">
            <a:off x="7026275" y="4916488"/>
            <a:ext cx="419100" cy="5556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52" name="Straight Connector 49"/>
          <p:cNvCxnSpPr>
            <a:cxnSpLocks noChangeShapeType="1"/>
            <a:stCxn id="9247" idx="4"/>
            <a:endCxn id="9243" idx="4"/>
          </p:cNvCxnSpPr>
          <p:nvPr/>
        </p:nvCxnSpPr>
        <p:spPr bwMode="auto">
          <a:xfrm>
            <a:off x="6965950" y="4556125"/>
            <a:ext cx="104775" cy="460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53" name="Oval 21"/>
          <p:cNvSpPr>
            <a:spLocks noChangeArrowheads="1"/>
          </p:cNvSpPr>
          <p:nvPr/>
        </p:nvSpPr>
        <p:spPr bwMode="auto">
          <a:xfrm>
            <a:off x="6726238" y="4783138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9254" name="Straight Connector 49"/>
          <p:cNvCxnSpPr>
            <a:cxnSpLocks noChangeShapeType="1"/>
            <a:stCxn id="9253" idx="3"/>
            <a:endCxn id="9247" idx="3"/>
          </p:cNvCxnSpPr>
          <p:nvPr/>
        </p:nvCxnSpPr>
        <p:spPr bwMode="auto">
          <a:xfrm flipV="1">
            <a:off x="6740525" y="4543425"/>
            <a:ext cx="193675" cy="3159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0" name="Oval 21"/>
          <p:cNvSpPr>
            <a:spLocks noChangeArrowheads="1"/>
          </p:cNvSpPr>
          <p:nvPr/>
        </p:nvSpPr>
        <p:spPr bwMode="auto">
          <a:xfrm>
            <a:off x="6837363" y="51435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201" name="Straight Connector 49"/>
          <p:cNvCxnSpPr>
            <a:cxnSpLocks noChangeShapeType="1"/>
            <a:stCxn id="200" idx="0"/>
            <a:endCxn id="9253" idx="1"/>
          </p:cNvCxnSpPr>
          <p:nvPr/>
        </p:nvCxnSpPr>
        <p:spPr bwMode="auto">
          <a:xfrm flipH="1" flipV="1">
            <a:off x="6740525" y="4795838"/>
            <a:ext cx="141288" cy="34766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2" name="Straight Connector 49"/>
          <p:cNvCxnSpPr>
            <a:cxnSpLocks noChangeShapeType="1"/>
            <a:stCxn id="200" idx="3"/>
            <a:endCxn id="9243" idx="3"/>
          </p:cNvCxnSpPr>
          <p:nvPr/>
        </p:nvCxnSpPr>
        <p:spPr bwMode="auto">
          <a:xfrm flipV="1">
            <a:off x="6850063" y="5003800"/>
            <a:ext cx="188912" cy="2159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58" name="Oval 21"/>
          <p:cNvSpPr>
            <a:spLocks noChangeArrowheads="1"/>
          </p:cNvSpPr>
          <p:nvPr/>
        </p:nvSpPr>
        <p:spPr bwMode="auto">
          <a:xfrm>
            <a:off x="7356475" y="4872038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9259" name="Straight Connector 48"/>
          <p:cNvCxnSpPr>
            <a:cxnSpLocks noChangeShapeType="1"/>
            <a:stCxn id="9258" idx="1"/>
            <a:endCxn id="9246" idx="5"/>
          </p:cNvCxnSpPr>
          <p:nvPr/>
        </p:nvCxnSpPr>
        <p:spPr bwMode="auto">
          <a:xfrm>
            <a:off x="7369175" y="4884738"/>
            <a:ext cx="277813" cy="2905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60" name="Oval 21"/>
          <p:cNvSpPr>
            <a:spLocks noChangeArrowheads="1"/>
          </p:cNvSpPr>
          <p:nvPr/>
        </p:nvSpPr>
        <p:spPr bwMode="auto">
          <a:xfrm>
            <a:off x="7135813" y="35036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61" name="Oval 21"/>
          <p:cNvSpPr>
            <a:spLocks noChangeArrowheads="1"/>
          </p:cNvSpPr>
          <p:nvPr/>
        </p:nvSpPr>
        <p:spPr bwMode="auto">
          <a:xfrm>
            <a:off x="5964238" y="56991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62" name="Oval 21"/>
          <p:cNvSpPr>
            <a:spLocks noChangeArrowheads="1"/>
          </p:cNvSpPr>
          <p:nvPr/>
        </p:nvSpPr>
        <p:spPr bwMode="auto">
          <a:xfrm>
            <a:off x="8613775" y="57118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9263" name="Straight Connector 46"/>
          <p:cNvCxnSpPr>
            <a:cxnSpLocks noChangeShapeType="1"/>
            <a:stCxn id="9262" idx="2"/>
          </p:cNvCxnSpPr>
          <p:nvPr/>
        </p:nvCxnSpPr>
        <p:spPr bwMode="auto">
          <a:xfrm flipH="1" flipV="1">
            <a:off x="6043613" y="5748338"/>
            <a:ext cx="2570162" cy="793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64" name="Straight Connector 46"/>
          <p:cNvCxnSpPr>
            <a:cxnSpLocks noChangeShapeType="1"/>
            <a:stCxn id="9260" idx="0"/>
            <a:endCxn id="9261" idx="7"/>
          </p:cNvCxnSpPr>
          <p:nvPr/>
        </p:nvCxnSpPr>
        <p:spPr bwMode="auto">
          <a:xfrm flipH="1">
            <a:off x="6038850" y="3503613"/>
            <a:ext cx="1141413" cy="22082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65" name="Straight Connector 46"/>
          <p:cNvCxnSpPr>
            <a:cxnSpLocks noChangeShapeType="1"/>
            <a:stCxn id="9260" idx="5"/>
            <a:endCxn id="9262" idx="1"/>
          </p:cNvCxnSpPr>
          <p:nvPr/>
        </p:nvCxnSpPr>
        <p:spPr bwMode="auto">
          <a:xfrm>
            <a:off x="7210425" y="3579813"/>
            <a:ext cx="1416050" cy="21463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7" name="Oval 21"/>
          <p:cNvSpPr>
            <a:spLocks noChangeArrowheads="1"/>
          </p:cNvSpPr>
          <p:nvPr/>
        </p:nvSpPr>
        <p:spPr bwMode="auto">
          <a:xfrm>
            <a:off x="6837363" y="5143500"/>
            <a:ext cx="88900" cy="88900"/>
          </a:xfrm>
          <a:prstGeom prst="ellips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8" name="Oval 21"/>
          <p:cNvSpPr>
            <a:spLocks noChangeArrowheads="1"/>
          </p:cNvSpPr>
          <p:nvPr/>
        </p:nvSpPr>
        <p:spPr bwMode="auto">
          <a:xfrm>
            <a:off x="7269163" y="4400550"/>
            <a:ext cx="88900" cy="88900"/>
          </a:xfrm>
          <a:prstGeom prst="ellips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build="p"/>
      <p:bldP spid="189" grpId="0" animBg="1"/>
      <p:bldP spid="200" grpId="0" animBg="1"/>
      <p:bldP spid="217" grpId="0" animBg="1"/>
      <p:bldP spid="2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42" name="Straight Connector 46"/>
          <p:cNvCxnSpPr>
            <a:cxnSpLocks noChangeShapeType="1"/>
            <a:stCxn id="10280" idx="0"/>
          </p:cNvCxnSpPr>
          <p:nvPr/>
        </p:nvCxnSpPr>
        <p:spPr bwMode="auto">
          <a:xfrm flipH="1" flipV="1">
            <a:off x="7472363" y="3382963"/>
            <a:ext cx="79375" cy="423862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3" name="Straight Connector 46"/>
          <p:cNvCxnSpPr>
            <a:cxnSpLocks noChangeShapeType="1"/>
            <a:stCxn id="10273" idx="0"/>
            <a:endCxn id="10288" idx="5"/>
          </p:cNvCxnSpPr>
          <p:nvPr/>
        </p:nvCxnSpPr>
        <p:spPr bwMode="auto">
          <a:xfrm flipH="1" flipV="1">
            <a:off x="7494588" y="3414713"/>
            <a:ext cx="271462" cy="61912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4" name="Straight Connector 46"/>
          <p:cNvCxnSpPr>
            <a:cxnSpLocks noChangeShapeType="1"/>
            <a:stCxn id="10289" idx="0"/>
            <a:endCxn id="10274" idx="4"/>
          </p:cNvCxnSpPr>
          <p:nvPr/>
        </p:nvCxnSpPr>
        <p:spPr bwMode="auto">
          <a:xfrm flipV="1">
            <a:off x="7032625" y="3490913"/>
            <a:ext cx="84138" cy="58737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5" name="Straight Connector 46"/>
          <p:cNvCxnSpPr>
            <a:cxnSpLocks noChangeShapeType="1"/>
            <a:stCxn id="10289" idx="2"/>
            <a:endCxn id="10283" idx="7"/>
          </p:cNvCxnSpPr>
          <p:nvPr/>
        </p:nvCxnSpPr>
        <p:spPr bwMode="auto">
          <a:xfrm flipH="1">
            <a:off x="6189663" y="4122738"/>
            <a:ext cx="798512" cy="525462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6" name="Straight Connector 46"/>
          <p:cNvCxnSpPr>
            <a:cxnSpLocks noChangeShapeType="1"/>
            <a:stCxn id="10288" idx="0"/>
            <a:endCxn id="10282" idx="4"/>
          </p:cNvCxnSpPr>
          <p:nvPr/>
        </p:nvCxnSpPr>
        <p:spPr bwMode="auto">
          <a:xfrm flipH="1" flipV="1">
            <a:off x="7329488" y="2527300"/>
            <a:ext cx="133350" cy="811213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7" name="Straight Connector 46"/>
          <p:cNvCxnSpPr>
            <a:cxnSpLocks noChangeShapeType="1"/>
            <a:stCxn id="10288" idx="6"/>
          </p:cNvCxnSpPr>
          <p:nvPr/>
        </p:nvCxnSpPr>
        <p:spPr bwMode="auto">
          <a:xfrm flipH="1">
            <a:off x="7116763" y="3382963"/>
            <a:ext cx="390525" cy="63500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8" name="Straight Connector 46"/>
          <p:cNvCxnSpPr>
            <a:cxnSpLocks noChangeShapeType="1"/>
            <a:stCxn id="10273" idx="6"/>
          </p:cNvCxnSpPr>
          <p:nvPr/>
        </p:nvCxnSpPr>
        <p:spPr bwMode="auto">
          <a:xfrm flipH="1">
            <a:off x="7007225" y="4078288"/>
            <a:ext cx="803275" cy="39687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9" name="Straight Connector 45"/>
          <p:cNvCxnSpPr>
            <a:cxnSpLocks noChangeShapeType="1"/>
            <a:stCxn id="10288" idx="0"/>
            <a:endCxn id="10271" idx="3"/>
          </p:cNvCxnSpPr>
          <p:nvPr/>
        </p:nvCxnSpPr>
        <p:spPr bwMode="auto">
          <a:xfrm flipH="1">
            <a:off x="7189788" y="3338513"/>
            <a:ext cx="273050" cy="60007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0" name="Straight Connector 46"/>
          <p:cNvCxnSpPr>
            <a:cxnSpLocks noChangeShapeType="1"/>
            <a:stCxn id="10272" idx="1"/>
            <a:endCxn id="10288" idx="6"/>
          </p:cNvCxnSpPr>
          <p:nvPr/>
        </p:nvCxnSpPr>
        <p:spPr bwMode="auto">
          <a:xfrm flipH="1" flipV="1">
            <a:off x="7507288" y="3382963"/>
            <a:ext cx="323850" cy="122237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1" name="Straight Connector 49"/>
          <p:cNvCxnSpPr>
            <a:cxnSpLocks noChangeShapeType="1"/>
            <a:stCxn id="10289" idx="0"/>
            <a:endCxn id="10278" idx="1"/>
          </p:cNvCxnSpPr>
          <p:nvPr/>
        </p:nvCxnSpPr>
        <p:spPr bwMode="auto">
          <a:xfrm flipH="1" flipV="1">
            <a:off x="6891338" y="3732213"/>
            <a:ext cx="141287" cy="34607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2" name="Straight Connector 49"/>
          <p:cNvCxnSpPr>
            <a:cxnSpLocks noChangeShapeType="1"/>
            <a:stCxn id="10289" idx="3"/>
            <a:endCxn id="10271" idx="3"/>
          </p:cNvCxnSpPr>
          <p:nvPr/>
        </p:nvCxnSpPr>
        <p:spPr bwMode="auto">
          <a:xfrm flipV="1">
            <a:off x="7000875" y="3938588"/>
            <a:ext cx="188913" cy="215900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3" name="Straight Connector 46"/>
          <p:cNvCxnSpPr>
            <a:cxnSpLocks noChangeShapeType="1"/>
            <a:stCxn id="10283" idx="7"/>
            <a:endCxn id="10271" idx="2"/>
          </p:cNvCxnSpPr>
          <p:nvPr/>
        </p:nvCxnSpPr>
        <p:spPr bwMode="auto">
          <a:xfrm flipV="1">
            <a:off x="6189663" y="3906838"/>
            <a:ext cx="987425" cy="741362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4" name="Straight Connector 46"/>
          <p:cNvCxnSpPr>
            <a:cxnSpLocks noChangeShapeType="1"/>
            <a:stCxn id="10278" idx="6"/>
            <a:endCxn id="10271" idx="1"/>
          </p:cNvCxnSpPr>
          <p:nvPr/>
        </p:nvCxnSpPr>
        <p:spPr bwMode="auto">
          <a:xfrm>
            <a:off x="6965950" y="3762375"/>
            <a:ext cx="223838" cy="11430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5" name="Straight Connector 46"/>
          <p:cNvCxnSpPr>
            <a:cxnSpLocks noChangeShapeType="1"/>
            <a:stCxn id="10274" idx="6"/>
            <a:endCxn id="10272" idx="1"/>
          </p:cNvCxnSpPr>
          <p:nvPr/>
        </p:nvCxnSpPr>
        <p:spPr bwMode="auto">
          <a:xfrm>
            <a:off x="7161213" y="3446463"/>
            <a:ext cx="669925" cy="58737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6" name="Straight Connector 46"/>
          <p:cNvCxnSpPr>
            <a:cxnSpLocks noChangeShapeType="1"/>
            <a:stCxn id="10274" idx="5"/>
            <a:endCxn id="10280" idx="1"/>
          </p:cNvCxnSpPr>
          <p:nvPr/>
        </p:nvCxnSpPr>
        <p:spPr bwMode="auto">
          <a:xfrm>
            <a:off x="7148513" y="3478213"/>
            <a:ext cx="371475" cy="34290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7" name="Straight Connector 46"/>
          <p:cNvCxnSpPr>
            <a:cxnSpLocks noChangeShapeType="1"/>
            <a:stCxn id="10272" idx="0"/>
            <a:endCxn id="10280" idx="7"/>
          </p:cNvCxnSpPr>
          <p:nvPr/>
        </p:nvCxnSpPr>
        <p:spPr bwMode="auto">
          <a:xfrm flipH="1">
            <a:off x="7583488" y="3490913"/>
            <a:ext cx="279400" cy="33020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2/21/17</a:t>
            </a:r>
          </a:p>
        </p:txBody>
      </p:sp>
      <p:sp>
        <p:nvSpPr>
          <p:cNvPr id="102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02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EEE40C3-6BF9-4A67-856E-68AA5C64BF7E}" type="slidenum">
              <a:rPr lang="en-US" sz="140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0261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Vertex Deletion and Independent Sets</a:t>
            </a:r>
          </a:p>
        </p:txBody>
      </p:sp>
      <p:sp>
        <p:nvSpPr>
          <p:cNvPr id="102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6213"/>
            <a:ext cx="5688013" cy="20462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When creating </a:t>
            </a:r>
            <a:r>
              <a:rPr lang="en-US" sz="2000" i="1" smtClean="0"/>
              <a:t>T</a:t>
            </a:r>
            <a:r>
              <a:rPr lang="en-US" sz="2000" baseline="-25000" smtClean="0"/>
              <a:t>i+1 </a:t>
            </a:r>
            <a:r>
              <a:rPr lang="en-US" sz="2000" smtClean="0"/>
              <a:t>from </a:t>
            </a:r>
            <a:r>
              <a:rPr lang="en-US" sz="2000" i="1" smtClean="0"/>
              <a:t>T</a:t>
            </a:r>
            <a:r>
              <a:rPr lang="en-US" sz="2000" baseline="-25000" smtClean="0"/>
              <a:t>i </a:t>
            </a:r>
            <a:r>
              <a:rPr lang="en-US" sz="2000" smtClean="0"/>
              <a:t>, delete vertices from </a:t>
            </a:r>
            <a:r>
              <a:rPr lang="en-US" sz="2000" i="1" smtClean="0"/>
              <a:t>T</a:t>
            </a:r>
            <a:r>
              <a:rPr lang="en-US" sz="2000" baseline="-25000" smtClean="0"/>
              <a:t>i </a:t>
            </a:r>
            <a:r>
              <a:rPr lang="en-US" sz="2000" smtClean="0"/>
              <a:t>that have the following properties:</a:t>
            </a:r>
            <a:br>
              <a:rPr lang="en-US" sz="2000" smtClean="0"/>
            </a:br>
            <a:endParaRPr lang="en-US" sz="200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b="1" smtClean="0"/>
              <a:t>Constant degree:</a:t>
            </a:r>
            <a:br>
              <a:rPr lang="en-US" sz="2000" b="1" smtClean="0"/>
            </a:br>
            <a:r>
              <a:rPr lang="en-US" sz="2000" smtClean="0"/>
              <a:t>Each vertex </a:t>
            </a:r>
            <a:r>
              <a:rPr lang="en-US" sz="2000" b="1" smtClean="0"/>
              <a:t>v</a:t>
            </a:r>
            <a:r>
              <a:rPr lang="en-US" sz="2000" smtClean="0"/>
              <a:t> to be deleted has </a:t>
            </a:r>
            <a:r>
              <a:rPr lang="en-US" sz="2000" smtClean="0">
                <a:solidFill>
                  <a:srgbClr val="008380"/>
                </a:solidFill>
              </a:rPr>
              <a:t>O(1) </a:t>
            </a:r>
            <a:r>
              <a:rPr lang="en-US" sz="2000" smtClean="0"/>
              <a:t>degree in the graph </a:t>
            </a:r>
            <a:r>
              <a:rPr lang="en-US" sz="2000" i="1" smtClean="0"/>
              <a:t>T</a:t>
            </a:r>
            <a:r>
              <a:rPr lang="en-US" sz="2000" baseline="-25000" smtClean="0"/>
              <a:t>i </a:t>
            </a:r>
            <a:r>
              <a:rPr lang="en-US" sz="2000" smtClean="0"/>
              <a:t>.</a:t>
            </a:r>
            <a:endParaRPr lang="en-US" sz="2000" baseline="-25000" smtClean="0"/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If </a:t>
            </a:r>
            <a:r>
              <a:rPr lang="en-US" sz="1600" b="1" smtClean="0"/>
              <a:t>v</a:t>
            </a:r>
            <a:r>
              <a:rPr lang="en-US" sz="1600" smtClean="0"/>
              <a:t> has degree </a:t>
            </a:r>
            <a:r>
              <a:rPr lang="en-US" sz="1600" i="1" smtClean="0"/>
              <a:t>d</a:t>
            </a:r>
            <a:r>
              <a:rPr lang="en-US" sz="1600" smtClean="0"/>
              <a:t>, the resulting hole can be re-triangulated with </a:t>
            </a:r>
            <a:r>
              <a:rPr lang="en-US" sz="1600" i="1" smtClean="0"/>
              <a:t>d</a:t>
            </a:r>
            <a:r>
              <a:rPr lang="en-US" sz="1600" smtClean="0"/>
              <a:t>-2 triangles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Each new triangle in </a:t>
            </a:r>
            <a:r>
              <a:rPr lang="en-US" sz="1600" i="1" smtClean="0"/>
              <a:t>T</a:t>
            </a:r>
            <a:r>
              <a:rPr lang="en-US" sz="1600" baseline="-25000" smtClean="0"/>
              <a:t>i+1 </a:t>
            </a:r>
            <a:r>
              <a:rPr lang="en-US" sz="1600" smtClean="0"/>
              <a:t>overlaps at most </a:t>
            </a:r>
            <a:r>
              <a:rPr lang="en-US" sz="1600" i="1" smtClean="0"/>
              <a:t>d</a:t>
            </a:r>
            <a:r>
              <a:rPr lang="en-US" sz="1600" smtClean="0"/>
              <a:t> original triangles in </a:t>
            </a:r>
            <a:r>
              <a:rPr lang="en-US" sz="1600" i="1" smtClean="0"/>
              <a:t>T</a:t>
            </a:r>
            <a:r>
              <a:rPr lang="en-US" sz="1600" baseline="-25000" smtClean="0"/>
              <a:t>i</a:t>
            </a:r>
            <a:br>
              <a:rPr lang="en-US" sz="1600" baseline="-25000" smtClean="0"/>
            </a:br>
            <a:r>
              <a:rPr lang="en-US" sz="1600" smtClean="0"/>
              <a:t>	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b="1" smtClean="0"/>
              <a:t>Independent sets: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>No two deleted vertices are adjacent.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Each hole can be re-triangulated independently.</a:t>
            </a:r>
          </a:p>
        </p:txBody>
      </p:sp>
      <p:cxnSp>
        <p:nvCxnSpPr>
          <p:cNvPr id="10263" name="Straight Connector 46"/>
          <p:cNvCxnSpPr>
            <a:cxnSpLocks noChangeShapeType="1"/>
            <a:endCxn id="10282" idx="4"/>
          </p:cNvCxnSpPr>
          <p:nvPr/>
        </p:nvCxnSpPr>
        <p:spPr bwMode="auto">
          <a:xfrm flipV="1">
            <a:off x="6902450" y="2527300"/>
            <a:ext cx="427038" cy="1235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4" name="Straight Connector 46"/>
          <p:cNvCxnSpPr>
            <a:cxnSpLocks noChangeShapeType="1"/>
            <a:stCxn id="10278" idx="3"/>
          </p:cNvCxnSpPr>
          <p:nvPr/>
        </p:nvCxnSpPr>
        <p:spPr bwMode="auto">
          <a:xfrm flipH="1">
            <a:off x="6157913" y="3794125"/>
            <a:ext cx="733425" cy="8985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5" name="Straight Connector 46"/>
          <p:cNvCxnSpPr>
            <a:cxnSpLocks noChangeShapeType="1"/>
            <a:stCxn id="10273" idx="3"/>
            <a:endCxn id="10283" idx="2"/>
          </p:cNvCxnSpPr>
          <p:nvPr/>
        </p:nvCxnSpPr>
        <p:spPr bwMode="auto">
          <a:xfrm flipH="1">
            <a:off x="6113463" y="4110038"/>
            <a:ext cx="1620837" cy="5683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6" name="Straight Connector 46"/>
          <p:cNvCxnSpPr>
            <a:cxnSpLocks noChangeShapeType="1"/>
            <a:stCxn id="10273" idx="4"/>
            <a:endCxn id="10284" idx="5"/>
          </p:cNvCxnSpPr>
          <p:nvPr/>
        </p:nvCxnSpPr>
        <p:spPr bwMode="auto">
          <a:xfrm>
            <a:off x="7766050" y="4122738"/>
            <a:ext cx="1074738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7" name="Straight Connector 46"/>
          <p:cNvCxnSpPr>
            <a:cxnSpLocks noChangeShapeType="1"/>
            <a:stCxn id="10272" idx="5"/>
            <a:endCxn id="10284" idx="5"/>
          </p:cNvCxnSpPr>
          <p:nvPr/>
        </p:nvCxnSpPr>
        <p:spPr bwMode="auto">
          <a:xfrm>
            <a:off x="7894638" y="3567113"/>
            <a:ext cx="946150" cy="11557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8" name="Straight Connector 46"/>
          <p:cNvCxnSpPr>
            <a:cxnSpLocks noChangeShapeType="1"/>
            <a:stCxn id="10274" idx="0"/>
            <a:endCxn id="10282" idx="4"/>
          </p:cNvCxnSpPr>
          <p:nvPr/>
        </p:nvCxnSpPr>
        <p:spPr bwMode="auto">
          <a:xfrm flipV="1">
            <a:off x="7116763" y="2527300"/>
            <a:ext cx="212725" cy="8747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9" name="Straight Connector 46"/>
          <p:cNvCxnSpPr>
            <a:cxnSpLocks noChangeShapeType="1"/>
            <a:stCxn id="10272" idx="0"/>
            <a:endCxn id="10282" idx="1"/>
          </p:cNvCxnSpPr>
          <p:nvPr/>
        </p:nvCxnSpPr>
        <p:spPr bwMode="auto">
          <a:xfrm flipH="1" flipV="1">
            <a:off x="7299325" y="2452688"/>
            <a:ext cx="563563" cy="10382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0" name="Straight Connector 46"/>
          <p:cNvCxnSpPr>
            <a:cxnSpLocks noChangeShapeType="1"/>
            <a:stCxn id="10273" idx="2"/>
          </p:cNvCxnSpPr>
          <p:nvPr/>
        </p:nvCxnSpPr>
        <p:spPr bwMode="auto">
          <a:xfrm flipH="1" flipV="1">
            <a:off x="7223125" y="3914775"/>
            <a:ext cx="498475" cy="1635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71" name="Oval 21"/>
          <p:cNvSpPr>
            <a:spLocks noChangeArrowheads="1"/>
          </p:cNvSpPr>
          <p:nvPr/>
        </p:nvSpPr>
        <p:spPr bwMode="auto">
          <a:xfrm>
            <a:off x="7177088" y="3862388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72" name="Oval 21"/>
          <p:cNvSpPr>
            <a:spLocks noChangeArrowheads="1"/>
          </p:cNvSpPr>
          <p:nvPr/>
        </p:nvSpPr>
        <p:spPr bwMode="auto">
          <a:xfrm>
            <a:off x="7818438" y="34909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73" name="Oval 21"/>
          <p:cNvSpPr>
            <a:spLocks noChangeArrowheads="1"/>
          </p:cNvSpPr>
          <p:nvPr/>
        </p:nvSpPr>
        <p:spPr bwMode="auto">
          <a:xfrm>
            <a:off x="7721600" y="4033838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74" name="Oval 21"/>
          <p:cNvSpPr>
            <a:spLocks noChangeArrowheads="1"/>
          </p:cNvSpPr>
          <p:nvPr/>
        </p:nvSpPr>
        <p:spPr bwMode="auto">
          <a:xfrm>
            <a:off x="7072313" y="34020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0275" name="Straight Connector 47"/>
          <p:cNvCxnSpPr>
            <a:cxnSpLocks noChangeShapeType="1"/>
            <a:stCxn id="10272" idx="4"/>
            <a:endCxn id="10273" idx="0"/>
          </p:cNvCxnSpPr>
          <p:nvPr/>
        </p:nvCxnSpPr>
        <p:spPr bwMode="auto">
          <a:xfrm flipH="1">
            <a:off x="7766050" y="3579813"/>
            <a:ext cx="96838" cy="454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6" name="Straight Connector 48"/>
          <p:cNvCxnSpPr>
            <a:cxnSpLocks noChangeShapeType="1"/>
            <a:stCxn id="10271" idx="2"/>
            <a:endCxn id="10280" idx="6"/>
          </p:cNvCxnSpPr>
          <p:nvPr/>
        </p:nvCxnSpPr>
        <p:spPr bwMode="auto">
          <a:xfrm flipV="1">
            <a:off x="7177088" y="3851275"/>
            <a:ext cx="419100" cy="5556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7" name="Straight Connector 49"/>
          <p:cNvCxnSpPr>
            <a:cxnSpLocks noChangeShapeType="1"/>
            <a:stCxn id="10274" idx="4"/>
            <a:endCxn id="10271" idx="4"/>
          </p:cNvCxnSpPr>
          <p:nvPr/>
        </p:nvCxnSpPr>
        <p:spPr bwMode="auto">
          <a:xfrm>
            <a:off x="7116763" y="3490913"/>
            <a:ext cx="104775" cy="460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78" name="Oval 21"/>
          <p:cNvSpPr>
            <a:spLocks noChangeArrowheads="1"/>
          </p:cNvSpPr>
          <p:nvPr/>
        </p:nvSpPr>
        <p:spPr bwMode="auto">
          <a:xfrm>
            <a:off x="6877050" y="37179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0279" name="Straight Connector 49"/>
          <p:cNvCxnSpPr>
            <a:cxnSpLocks noChangeShapeType="1"/>
            <a:stCxn id="10278" idx="3"/>
            <a:endCxn id="10274" idx="3"/>
          </p:cNvCxnSpPr>
          <p:nvPr/>
        </p:nvCxnSpPr>
        <p:spPr bwMode="auto">
          <a:xfrm flipV="1">
            <a:off x="6891338" y="3478213"/>
            <a:ext cx="193675" cy="3159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80" name="Oval 21"/>
          <p:cNvSpPr>
            <a:spLocks noChangeArrowheads="1"/>
          </p:cNvSpPr>
          <p:nvPr/>
        </p:nvSpPr>
        <p:spPr bwMode="auto">
          <a:xfrm>
            <a:off x="7507288" y="38068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0281" name="Straight Connector 48"/>
          <p:cNvCxnSpPr>
            <a:cxnSpLocks noChangeShapeType="1"/>
            <a:stCxn id="10280" idx="1"/>
            <a:endCxn id="10273" idx="5"/>
          </p:cNvCxnSpPr>
          <p:nvPr/>
        </p:nvCxnSpPr>
        <p:spPr bwMode="auto">
          <a:xfrm>
            <a:off x="7519988" y="3821113"/>
            <a:ext cx="277812" cy="2889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82" name="Oval 21"/>
          <p:cNvSpPr>
            <a:spLocks noChangeArrowheads="1"/>
          </p:cNvSpPr>
          <p:nvPr/>
        </p:nvSpPr>
        <p:spPr bwMode="auto">
          <a:xfrm>
            <a:off x="7285038" y="24384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83" name="Oval 21"/>
          <p:cNvSpPr>
            <a:spLocks noChangeArrowheads="1"/>
          </p:cNvSpPr>
          <p:nvPr/>
        </p:nvSpPr>
        <p:spPr bwMode="auto">
          <a:xfrm>
            <a:off x="6113463" y="46339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84" name="Oval 21"/>
          <p:cNvSpPr>
            <a:spLocks noChangeArrowheads="1"/>
          </p:cNvSpPr>
          <p:nvPr/>
        </p:nvSpPr>
        <p:spPr bwMode="auto">
          <a:xfrm>
            <a:off x="8764588" y="46482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0285" name="Straight Connector 46"/>
          <p:cNvCxnSpPr>
            <a:cxnSpLocks noChangeShapeType="1"/>
            <a:stCxn id="10284" idx="2"/>
          </p:cNvCxnSpPr>
          <p:nvPr/>
        </p:nvCxnSpPr>
        <p:spPr bwMode="auto">
          <a:xfrm flipH="1" flipV="1">
            <a:off x="6194425" y="4683125"/>
            <a:ext cx="2570163" cy="95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86" name="Straight Connector 46"/>
          <p:cNvCxnSpPr>
            <a:cxnSpLocks noChangeShapeType="1"/>
            <a:stCxn id="10282" idx="0"/>
            <a:endCxn id="10283" idx="7"/>
          </p:cNvCxnSpPr>
          <p:nvPr/>
        </p:nvCxnSpPr>
        <p:spPr bwMode="auto">
          <a:xfrm flipH="1">
            <a:off x="6189663" y="2438400"/>
            <a:ext cx="1139825" cy="22098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87" name="Straight Connector 46"/>
          <p:cNvCxnSpPr>
            <a:cxnSpLocks noChangeShapeType="1"/>
            <a:stCxn id="10282" idx="5"/>
            <a:endCxn id="10284" idx="1"/>
          </p:cNvCxnSpPr>
          <p:nvPr/>
        </p:nvCxnSpPr>
        <p:spPr bwMode="auto">
          <a:xfrm>
            <a:off x="7361238" y="2514600"/>
            <a:ext cx="1416050" cy="21463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88" name="Oval 188"/>
          <p:cNvSpPr>
            <a:spLocks noChangeArrowheads="1"/>
          </p:cNvSpPr>
          <p:nvPr/>
        </p:nvSpPr>
        <p:spPr bwMode="auto">
          <a:xfrm>
            <a:off x="7418388" y="3338513"/>
            <a:ext cx="88900" cy="88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89" name="Oval 21"/>
          <p:cNvSpPr>
            <a:spLocks noChangeArrowheads="1"/>
          </p:cNvSpPr>
          <p:nvPr/>
        </p:nvSpPr>
        <p:spPr bwMode="auto">
          <a:xfrm>
            <a:off x="6988175" y="4078288"/>
            <a:ext cx="88900" cy="88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 type="arrow" w="med" len="med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spAutoFit/>
      </a:bodyPr>
      <a:lstStyle>
        <a:defPPr algn="ctr">
          <a:defRPr/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6527</TotalTime>
  <Words>2281</Words>
  <Application>Microsoft Office PowerPoint</Application>
  <PresentationFormat>On-screen Show (4:3)</PresentationFormat>
  <Paragraphs>424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Cambria Math</vt:lpstr>
      <vt:lpstr>Symbol</vt:lpstr>
      <vt:lpstr>Times New Roman</vt:lpstr>
      <vt:lpstr>Default Design</vt:lpstr>
      <vt:lpstr>CMPS 3130/6130 Computational Geometry Spring 2017</vt:lpstr>
      <vt:lpstr>Planar Subdivision</vt:lpstr>
      <vt:lpstr>Doubly-Connected Edge List </vt:lpstr>
      <vt:lpstr>Complexity of a Planar Subdivision</vt:lpstr>
      <vt:lpstr>Point Location</vt:lpstr>
      <vt:lpstr>Slab Method</vt:lpstr>
      <vt:lpstr>Kirkpatrick’s Algorithm</vt:lpstr>
      <vt:lpstr>Kirkpatrick’s Hierarchy</vt:lpstr>
      <vt:lpstr>Vertex Deletion and Independent Sets</vt:lpstr>
      <vt:lpstr>Independent Set Lemma</vt:lpstr>
      <vt:lpstr>Hierarchy Example</vt:lpstr>
      <vt:lpstr>Hierarchy Data Structure</vt:lpstr>
      <vt:lpstr>Analysis</vt:lpstr>
      <vt:lpstr>Independent Set Lemma</vt:lpstr>
      <vt:lpstr>Independent Set Lemma</vt:lpstr>
      <vt:lpstr>Summing Up</vt:lpstr>
      <vt:lpstr>Trapezoidal map</vt:lpstr>
      <vt:lpstr>Construction</vt:lpstr>
      <vt:lpstr>Construction</vt:lpstr>
      <vt:lpstr>Analysis</vt:lpstr>
      <vt:lpstr>Analysis</vt:lpstr>
      <vt:lpstr>Analysis</vt:lpstr>
      <vt:lpstr>Analysis</vt:lpstr>
      <vt:lpstr>Analysis</vt:lpstr>
      <vt:lpstr>Point Location</vt:lpstr>
      <vt:lpstr>Construction</vt:lpstr>
      <vt:lpstr>Inserting a Segment</vt:lpstr>
      <vt:lpstr>Analysis</vt:lpstr>
      <vt:lpstr>Query Time</vt:lpstr>
      <vt:lpstr>Query Time</vt:lpstr>
    </vt:vector>
  </TitlesOfParts>
  <Company>toc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</dc:creator>
  <cp:lastModifiedBy>Wenk, Carola</cp:lastModifiedBy>
  <cp:revision>294</cp:revision>
  <dcterms:created xsi:type="dcterms:W3CDTF">2001-09-03T00:33:29Z</dcterms:created>
  <dcterms:modified xsi:type="dcterms:W3CDTF">2017-02-23T22:47:44Z</dcterms:modified>
</cp:coreProperties>
</file>