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2"/>
  </p:notesMasterIdLst>
  <p:handoutMasterIdLst>
    <p:handoutMasterId r:id="rId33"/>
  </p:handoutMasterIdLst>
  <p:sldIdLst>
    <p:sldId id="284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1" r:id="rId23"/>
    <p:sldId id="310" r:id="rId24"/>
    <p:sldId id="312" r:id="rId25"/>
    <p:sldId id="313" r:id="rId26"/>
    <p:sldId id="317" r:id="rId27"/>
    <p:sldId id="315" r:id="rId28"/>
    <p:sldId id="316" r:id="rId29"/>
    <p:sldId id="318" r:id="rId30"/>
    <p:sldId id="319" r:id="rId31"/>
  </p:sldIdLst>
  <p:sldSz cx="9144000" cy="6858000" type="screen4x3"/>
  <p:notesSz cx="9240838" cy="6954838"/>
  <p:custDataLst>
    <p:tags r:id="rId3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0000FF"/>
    <a:srgbClr val="339933"/>
    <a:srgbClr val="CC99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104" d="100"/>
          <a:sy n="104" d="100"/>
        </p:scale>
        <p:origin x="1470" y="102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502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D80DA6-8B78-4C12-B5D1-7AE0658A57EE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14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AF493D-0FBA-4B0E-97AA-D98492FBCD07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36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B276C1-6C25-48EF-B777-F640BF96436C}" type="slidenum">
              <a:rPr lang="en-US" sz="13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35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71EEFA-365C-48C1-B646-D4DE8E4C6601}" type="slidenum">
              <a:rPr lang="en-US" sz="13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29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9A7DB7-3979-47F9-83B6-E39BBF044A51}" type="slidenum">
              <a:rPr lang="en-US" sz="13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76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694BA8-E006-4F37-B69A-90A37052A302}" type="slidenum">
              <a:rPr lang="en-US" sz="13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48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3EA8ED-972D-4427-A71F-B7F457F88823}" type="slidenum">
              <a:rPr lang="en-US" sz="13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209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DFA8F2-BCA9-4E75-B475-A8FC0BB2C1B7}" type="slidenum">
              <a:rPr lang="en-US" sz="13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97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2A1F09D-8E5A-4AED-9FE8-5731A875A32E}" type="slidenum">
              <a:rPr lang="en-US" sz="13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042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027F50-8B10-40DB-BB73-5C44FA96D76C}" type="slidenum">
              <a:rPr lang="en-US" sz="13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40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500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AD007B-BD9B-4A8B-8909-550AC1C12884}" type="slidenum">
              <a:rPr lang="en-US" sz="13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09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E88656-E507-441F-A589-5D382B978306}" type="slidenum">
              <a:rPr lang="en-US" sz="13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8400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611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583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012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4655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951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4797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836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80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94438E-7F36-4460-BBCD-61A5C7E56C08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399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22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7809CE-930D-4100-BD10-CE2C75C4DBC6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40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E727A6-7DF9-4641-834D-927C5580E40C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02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673865-1BB1-4B45-86D1-EC632F889397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58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6C22B4-1F8C-4BF7-8D43-D0E883980D52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12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863FE4-40F9-46B3-AFEA-51738A2BCB37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8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57D731-86F1-40CF-BBCA-EE6FE2BF0029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0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cs.umd.edu/class/spring2010/cmsc754/Lects/cmsc754-lects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Planar Subdivisions and Point Location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Based on:</a:t>
            </a:r>
            <a:br>
              <a:rPr lang="en-US" sz="1400" dirty="0" smtClean="0"/>
            </a:br>
            <a:r>
              <a:rPr lang="en-US" sz="1400" dirty="0">
                <a:hlinkClick r:id="rId3"/>
              </a:rPr>
              <a:t>Computational Geometry: Algorithms and </a:t>
            </a:r>
            <a:r>
              <a:rPr lang="en-US" sz="1400" dirty="0" smtClean="0">
                <a:hlinkClick r:id="rId3"/>
              </a:rPr>
              <a:t>Applications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and </a:t>
            </a:r>
            <a:r>
              <a:rPr lang="en-US" sz="1400" dirty="0" smtClean="0">
                <a:hlinkClick r:id="rId4"/>
              </a:rPr>
              <a:t>David Mount’s lecture notes</a:t>
            </a:r>
            <a:endParaRPr lang="en-US" sz="1400" dirty="0" smtClean="0"/>
          </a:p>
        </p:txBody>
      </p:sp>
      <p:pic>
        <p:nvPicPr>
          <p:cNvPr id="2055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07"/>
          <a:stretch>
            <a:fillRect/>
          </a:stretch>
        </p:blipFill>
        <p:spPr bwMode="auto">
          <a:xfrm>
            <a:off x="3306763" y="1531938"/>
            <a:ext cx="1778000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Oval 21"/>
          <p:cNvSpPr>
            <a:spLocks noChangeArrowheads="1"/>
          </p:cNvSpPr>
          <p:nvPr/>
        </p:nvSpPr>
        <p:spPr bwMode="auto">
          <a:xfrm>
            <a:off x="4452938" y="2782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513263" y="26273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Straight Connector 46"/>
          <p:cNvCxnSpPr>
            <a:cxnSpLocks noChangeShapeType="1"/>
            <a:stCxn id="11304" idx="0"/>
          </p:cNvCxnSpPr>
          <p:nvPr/>
        </p:nvCxnSpPr>
        <p:spPr bwMode="auto">
          <a:xfrm flipH="1" flipV="1">
            <a:off x="7707313" y="33194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7" name="Straight Connector 46"/>
          <p:cNvCxnSpPr>
            <a:cxnSpLocks noChangeShapeType="1"/>
            <a:stCxn id="11297" idx="0"/>
            <a:endCxn id="11312" idx="5"/>
          </p:cNvCxnSpPr>
          <p:nvPr/>
        </p:nvCxnSpPr>
        <p:spPr bwMode="auto">
          <a:xfrm flipH="1" flipV="1">
            <a:off x="7727950" y="3351213"/>
            <a:ext cx="273050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8" name="Straight Connector 46"/>
          <p:cNvCxnSpPr>
            <a:cxnSpLocks noChangeShapeType="1"/>
            <a:stCxn id="11313" idx="0"/>
            <a:endCxn id="11298" idx="4"/>
          </p:cNvCxnSpPr>
          <p:nvPr/>
        </p:nvCxnSpPr>
        <p:spPr bwMode="auto">
          <a:xfrm flipV="1">
            <a:off x="7265988" y="3427413"/>
            <a:ext cx="85725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9" name="Straight Connector 46"/>
          <p:cNvCxnSpPr>
            <a:cxnSpLocks noChangeShapeType="1"/>
            <a:stCxn id="11313" idx="2"/>
            <a:endCxn id="11307" idx="7"/>
          </p:cNvCxnSpPr>
          <p:nvPr/>
        </p:nvCxnSpPr>
        <p:spPr bwMode="auto">
          <a:xfrm flipH="1">
            <a:off x="6424613" y="4059238"/>
            <a:ext cx="796925" cy="5238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0" name="Straight Connector 46"/>
          <p:cNvCxnSpPr>
            <a:cxnSpLocks noChangeShapeType="1"/>
            <a:stCxn id="11312" idx="0"/>
            <a:endCxn id="11306" idx="4"/>
          </p:cNvCxnSpPr>
          <p:nvPr/>
        </p:nvCxnSpPr>
        <p:spPr bwMode="auto">
          <a:xfrm flipH="1" flipV="1">
            <a:off x="7564438" y="24638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1" name="Straight Connector 46"/>
          <p:cNvCxnSpPr>
            <a:cxnSpLocks noChangeShapeType="1"/>
            <a:stCxn id="11312" idx="6"/>
          </p:cNvCxnSpPr>
          <p:nvPr/>
        </p:nvCxnSpPr>
        <p:spPr bwMode="auto">
          <a:xfrm flipH="1">
            <a:off x="7351713" y="33194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2" name="Straight Connector 46"/>
          <p:cNvCxnSpPr>
            <a:cxnSpLocks noChangeShapeType="1"/>
            <a:stCxn id="11297" idx="6"/>
          </p:cNvCxnSpPr>
          <p:nvPr/>
        </p:nvCxnSpPr>
        <p:spPr bwMode="auto">
          <a:xfrm flipH="1">
            <a:off x="7242175" y="4014788"/>
            <a:ext cx="803275" cy="381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Straight Connector 45"/>
          <p:cNvCxnSpPr>
            <a:cxnSpLocks noChangeShapeType="1"/>
            <a:stCxn id="11312" idx="0"/>
            <a:endCxn id="11295" idx="3"/>
          </p:cNvCxnSpPr>
          <p:nvPr/>
        </p:nvCxnSpPr>
        <p:spPr bwMode="auto">
          <a:xfrm flipH="1">
            <a:off x="7424738" y="32750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Straight Connector 46"/>
          <p:cNvCxnSpPr>
            <a:cxnSpLocks noChangeShapeType="1"/>
            <a:stCxn id="11296" idx="1"/>
            <a:endCxn id="11312" idx="6"/>
          </p:cNvCxnSpPr>
          <p:nvPr/>
        </p:nvCxnSpPr>
        <p:spPr bwMode="auto">
          <a:xfrm flipH="1" flipV="1">
            <a:off x="7742238" y="3319463"/>
            <a:ext cx="323850" cy="12065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Straight Connector 49"/>
          <p:cNvCxnSpPr>
            <a:cxnSpLocks noChangeShapeType="1"/>
            <a:stCxn id="11313" idx="0"/>
            <a:endCxn id="11302" idx="1"/>
          </p:cNvCxnSpPr>
          <p:nvPr/>
        </p:nvCxnSpPr>
        <p:spPr bwMode="auto">
          <a:xfrm flipH="1" flipV="1">
            <a:off x="7124700" y="3667125"/>
            <a:ext cx="141288" cy="34766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Straight Connector 49"/>
          <p:cNvCxnSpPr>
            <a:cxnSpLocks noChangeShapeType="1"/>
            <a:stCxn id="11313" idx="3"/>
            <a:endCxn id="11295" idx="3"/>
          </p:cNvCxnSpPr>
          <p:nvPr/>
        </p:nvCxnSpPr>
        <p:spPr bwMode="auto">
          <a:xfrm flipV="1">
            <a:off x="7235825" y="38750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7" name="Straight Connector 46"/>
          <p:cNvCxnSpPr>
            <a:cxnSpLocks noChangeShapeType="1"/>
            <a:stCxn id="11307" idx="7"/>
            <a:endCxn id="11295" idx="2"/>
          </p:cNvCxnSpPr>
          <p:nvPr/>
        </p:nvCxnSpPr>
        <p:spPr bwMode="auto">
          <a:xfrm flipV="1">
            <a:off x="6424613" y="3843338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8" name="Straight Connector 46"/>
          <p:cNvCxnSpPr>
            <a:cxnSpLocks noChangeShapeType="1"/>
            <a:stCxn id="11302" idx="6"/>
            <a:endCxn id="11295" idx="1"/>
          </p:cNvCxnSpPr>
          <p:nvPr/>
        </p:nvCxnSpPr>
        <p:spPr bwMode="auto">
          <a:xfrm>
            <a:off x="7200900" y="3698875"/>
            <a:ext cx="223838" cy="1127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9" name="Straight Connector 46"/>
          <p:cNvCxnSpPr>
            <a:cxnSpLocks noChangeShapeType="1"/>
            <a:stCxn id="11298" idx="6"/>
            <a:endCxn id="11296" idx="1"/>
          </p:cNvCxnSpPr>
          <p:nvPr/>
        </p:nvCxnSpPr>
        <p:spPr bwMode="auto">
          <a:xfrm>
            <a:off x="7396163" y="3382963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0" name="Straight Connector 46"/>
          <p:cNvCxnSpPr>
            <a:cxnSpLocks noChangeShapeType="1"/>
            <a:stCxn id="11298" idx="5"/>
            <a:endCxn id="11304" idx="1"/>
          </p:cNvCxnSpPr>
          <p:nvPr/>
        </p:nvCxnSpPr>
        <p:spPr bwMode="auto">
          <a:xfrm>
            <a:off x="7381875" y="3414713"/>
            <a:ext cx="373063" cy="3413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1" name="Straight Connector 46"/>
          <p:cNvCxnSpPr>
            <a:cxnSpLocks noChangeShapeType="1"/>
            <a:stCxn id="11296" idx="0"/>
            <a:endCxn id="11304" idx="7"/>
          </p:cNvCxnSpPr>
          <p:nvPr/>
        </p:nvCxnSpPr>
        <p:spPr bwMode="auto">
          <a:xfrm flipH="1">
            <a:off x="7816850" y="3427413"/>
            <a:ext cx="280988" cy="3286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12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1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AF52AE-5D5B-46AC-8819-BAE6310EB37A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12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/>
              <a:t>Lemma: </a:t>
            </a:r>
            <a:r>
              <a:rPr lang="en-US" sz="2000" dirty="0" smtClean="0"/>
              <a:t>Every </a:t>
            </a:r>
            <a:r>
              <a:rPr lang="en-US" sz="2000" dirty="0" smtClean="0"/>
              <a:t>triangulated planar </a:t>
            </a:r>
            <a:r>
              <a:rPr lang="en-US" sz="2000" dirty="0" smtClean="0"/>
              <a:t>graph on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 contains an independent vertex set 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degree at most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Such a set can be computed in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time.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Start with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and select an independent set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/>
              <a:t>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maximum degree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[Never pick the outer triangle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Remove vertices of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resulting triangulation,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has at most </a:t>
            </a:r>
            <a:r>
              <a:rPr lang="en-US" sz="2000" dirty="0" smtClean="0">
                <a:solidFill>
                  <a:srgbClr val="008380"/>
                </a:solidFill>
              </a:rPr>
              <a:t>17/18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Repeat the process to build the hierarchy, until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 equals the outer triangle with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depth of the hierarchy is </a:t>
            </a:r>
            <a:r>
              <a:rPr lang="en-US" sz="2000" i="1" dirty="0" smtClean="0">
                <a:solidFill>
                  <a:srgbClr val="008380"/>
                </a:solidFill>
              </a:rPr>
              <a:t>k = </a:t>
            </a:r>
            <a:r>
              <a:rPr lang="en-US" sz="2000" dirty="0" smtClean="0">
                <a:solidFill>
                  <a:srgbClr val="008380"/>
                </a:solidFill>
              </a:rPr>
              <a:t>log</a:t>
            </a:r>
            <a:r>
              <a:rPr lang="en-US" sz="2000" baseline="-25000" dirty="0" smtClean="0">
                <a:solidFill>
                  <a:srgbClr val="008380"/>
                </a:solidFill>
              </a:rPr>
              <a:t>18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/</a:t>
            </a:r>
            <a:r>
              <a:rPr lang="en-US" sz="2000" baseline="-25000" dirty="0" smtClean="0">
                <a:solidFill>
                  <a:srgbClr val="008380"/>
                </a:solidFill>
              </a:rPr>
              <a:t>17</a:t>
            </a:r>
            <a:r>
              <a:rPr lang="en-US" sz="2000" i="1" dirty="0" smtClean="0">
                <a:solidFill>
                  <a:srgbClr val="008380"/>
                </a:solidFill>
              </a:rPr>
              <a:t> n</a:t>
            </a:r>
            <a:endParaRPr lang="en-US" sz="1600" i="1" dirty="0" smtClean="0">
              <a:solidFill>
                <a:srgbClr val="008380"/>
              </a:solidFill>
            </a:endParaRPr>
          </a:p>
        </p:txBody>
      </p:sp>
      <p:cxnSp>
        <p:nvCxnSpPr>
          <p:cNvPr id="11287" name="Straight Connector 46"/>
          <p:cNvCxnSpPr>
            <a:cxnSpLocks noChangeShapeType="1"/>
            <a:endCxn id="11306" idx="4"/>
          </p:cNvCxnSpPr>
          <p:nvPr/>
        </p:nvCxnSpPr>
        <p:spPr bwMode="auto">
          <a:xfrm flipV="1">
            <a:off x="7135813" y="2463800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8" name="Straight Connector 46"/>
          <p:cNvCxnSpPr>
            <a:cxnSpLocks noChangeShapeType="1"/>
            <a:stCxn id="11302" idx="3"/>
          </p:cNvCxnSpPr>
          <p:nvPr/>
        </p:nvCxnSpPr>
        <p:spPr bwMode="auto">
          <a:xfrm flipH="1">
            <a:off x="6392863" y="3730625"/>
            <a:ext cx="731837" cy="896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Straight Connector 46"/>
          <p:cNvCxnSpPr>
            <a:cxnSpLocks noChangeShapeType="1"/>
            <a:stCxn id="11297" idx="3"/>
            <a:endCxn id="11307" idx="2"/>
          </p:cNvCxnSpPr>
          <p:nvPr/>
        </p:nvCxnSpPr>
        <p:spPr bwMode="auto">
          <a:xfrm flipH="1">
            <a:off x="6348413" y="40465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Straight Connector 46"/>
          <p:cNvCxnSpPr>
            <a:cxnSpLocks noChangeShapeType="1"/>
            <a:stCxn id="11297" idx="4"/>
            <a:endCxn id="11308" idx="5"/>
          </p:cNvCxnSpPr>
          <p:nvPr/>
        </p:nvCxnSpPr>
        <p:spPr bwMode="auto">
          <a:xfrm>
            <a:off x="8001000" y="4059238"/>
            <a:ext cx="10731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1" name="Straight Connector 46"/>
          <p:cNvCxnSpPr>
            <a:cxnSpLocks noChangeShapeType="1"/>
            <a:stCxn id="11296" idx="5"/>
            <a:endCxn id="11308" idx="5"/>
          </p:cNvCxnSpPr>
          <p:nvPr/>
        </p:nvCxnSpPr>
        <p:spPr bwMode="auto">
          <a:xfrm>
            <a:off x="8128000" y="35036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2" name="Straight Connector 46"/>
          <p:cNvCxnSpPr>
            <a:cxnSpLocks noChangeShapeType="1"/>
            <a:stCxn id="11298" idx="0"/>
            <a:endCxn id="11306" idx="4"/>
          </p:cNvCxnSpPr>
          <p:nvPr/>
        </p:nvCxnSpPr>
        <p:spPr bwMode="auto">
          <a:xfrm flipV="1">
            <a:off x="7351713" y="24638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3" name="Straight Connector 46"/>
          <p:cNvCxnSpPr>
            <a:cxnSpLocks noChangeShapeType="1"/>
            <a:stCxn id="11296" idx="0"/>
            <a:endCxn id="11306" idx="1"/>
          </p:cNvCxnSpPr>
          <p:nvPr/>
        </p:nvCxnSpPr>
        <p:spPr bwMode="auto">
          <a:xfrm flipH="1" flipV="1">
            <a:off x="7532688" y="2387600"/>
            <a:ext cx="565150" cy="10398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4" name="Straight Connector 46"/>
          <p:cNvCxnSpPr>
            <a:cxnSpLocks noChangeShapeType="1"/>
            <a:stCxn id="11297" idx="2"/>
          </p:cNvCxnSpPr>
          <p:nvPr/>
        </p:nvCxnSpPr>
        <p:spPr bwMode="auto">
          <a:xfrm flipH="1" flipV="1">
            <a:off x="7458075" y="38512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5" name="Oval 21"/>
          <p:cNvSpPr>
            <a:spLocks noChangeArrowheads="1"/>
          </p:cNvSpPr>
          <p:nvPr/>
        </p:nvSpPr>
        <p:spPr bwMode="auto">
          <a:xfrm>
            <a:off x="7412038" y="37988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6" name="Oval 21"/>
          <p:cNvSpPr>
            <a:spLocks noChangeArrowheads="1"/>
          </p:cNvSpPr>
          <p:nvPr/>
        </p:nvSpPr>
        <p:spPr bwMode="auto">
          <a:xfrm>
            <a:off x="8053388" y="3427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7" name="Oval 21"/>
          <p:cNvSpPr>
            <a:spLocks noChangeArrowheads="1"/>
          </p:cNvSpPr>
          <p:nvPr/>
        </p:nvSpPr>
        <p:spPr bwMode="auto">
          <a:xfrm>
            <a:off x="7956550" y="39703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8" name="Oval 21"/>
          <p:cNvSpPr>
            <a:spLocks noChangeArrowheads="1"/>
          </p:cNvSpPr>
          <p:nvPr/>
        </p:nvSpPr>
        <p:spPr bwMode="auto">
          <a:xfrm>
            <a:off x="7307263" y="33385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299" name="Straight Connector 47"/>
          <p:cNvCxnSpPr>
            <a:cxnSpLocks noChangeShapeType="1"/>
            <a:stCxn id="11296" idx="4"/>
            <a:endCxn id="11297" idx="0"/>
          </p:cNvCxnSpPr>
          <p:nvPr/>
        </p:nvCxnSpPr>
        <p:spPr bwMode="auto">
          <a:xfrm flipH="1">
            <a:off x="8001000" y="35163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Straight Connector 48"/>
          <p:cNvCxnSpPr>
            <a:cxnSpLocks noChangeShapeType="1"/>
            <a:stCxn id="11295" idx="2"/>
            <a:endCxn id="11304" idx="6"/>
          </p:cNvCxnSpPr>
          <p:nvPr/>
        </p:nvCxnSpPr>
        <p:spPr bwMode="auto">
          <a:xfrm flipV="1">
            <a:off x="7412038" y="37877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1" name="Straight Connector 49"/>
          <p:cNvCxnSpPr>
            <a:cxnSpLocks noChangeShapeType="1"/>
            <a:stCxn id="11298" idx="4"/>
            <a:endCxn id="11295" idx="4"/>
          </p:cNvCxnSpPr>
          <p:nvPr/>
        </p:nvCxnSpPr>
        <p:spPr bwMode="auto">
          <a:xfrm>
            <a:off x="7351713" y="34274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2" name="Oval 21"/>
          <p:cNvSpPr>
            <a:spLocks noChangeArrowheads="1"/>
          </p:cNvSpPr>
          <p:nvPr/>
        </p:nvSpPr>
        <p:spPr bwMode="auto">
          <a:xfrm>
            <a:off x="7112000" y="36544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3" name="Straight Connector 49"/>
          <p:cNvCxnSpPr>
            <a:cxnSpLocks noChangeShapeType="1"/>
            <a:stCxn id="11302" idx="3"/>
            <a:endCxn id="11298" idx="3"/>
          </p:cNvCxnSpPr>
          <p:nvPr/>
        </p:nvCxnSpPr>
        <p:spPr bwMode="auto">
          <a:xfrm flipV="1">
            <a:off x="7124700" y="3414713"/>
            <a:ext cx="195263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4" name="Oval 21"/>
          <p:cNvSpPr>
            <a:spLocks noChangeArrowheads="1"/>
          </p:cNvSpPr>
          <p:nvPr/>
        </p:nvSpPr>
        <p:spPr bwMode="auto">
          <a:xfrm>
            <a:off x="7742238" y="37433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5" name="Straight Connector 48"/>
          <p:cNvCxnSpPr>
            <a:cxnSpLocks noChangeShapeType="1"/>
            <a:stCxn id="11304" idx="1"/>
            <a:endCxn id="11297" idx="5"/>
          </p:cNvCxnSpPr>
          <p:nvPr/>
        </p:nvCxnSpPr>
        <p:spPr bwMode="auto">
          <a:xfrm>
            <a:off x="7754938" y="3756025"/>
            <a:ext cx="276225" cy="290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6" name="Oval 21"/>
          <p:cNvSpPr>
            <a:spLocks noChangeArrowheads="1"/>
          </p:cNvSpPr>
          <p:nvPr/>
        </p:nvSpPr>
        <p:spPr bwMode="auto">
          <a:xfrm>
            <a:off x="7519988" y="23749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7" name="Oval 21"/>
          <p:cNvSpPr>
            <a:spLocks noChangeArrowheads="1"/>
          </p:cNvSpPr>
          <p:nvPr/>
        </p:nvSpPr>
        <p:spPr bwMode="auto">
          <a:xfrm>
            <a:off x="6348413" y="4570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8" name="Oval 21"/>
          <p:cNvSpPr>
            <a:spLocks noChangeArrowheads="1"/>
          </p:cNvSpPr>
          <p:nvPr/>
        </p:nvSpPr>
        <p:spPr bwMode="auto">
          <a:xfrm>
            <a:off x="8997950" y="45831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9" name="Straight Connector 46"/>
          <p:cNvCxnSpPr>
            <a:cxnSpLocks noChangeShapeType="1"/>
            <a:stCxn id="11308" idx="2"/>
          </p:cNvCxnSpPr>
          <p:nvPr/>
        </p:nvCxnSpPr>
        <p:spPr bwMode="auto">
          <a:xfrm flipH="1" flipV="1">
            <a:off x="6427788" y="4619625"/>
            <a:ext cx="2570162" cy="7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0" name="Straight Connector 46"/>
          <p:cNvCxnSpPr>
            <a:cxnSpLocks noChangeShapeType="1"/>
            <a:stCxn id="11306" idx="0"/>
            <a:endCxn id="11307" idx="7"/>
          </p:cNvCxnSpPr>
          <p:nvPr/>
        </p:nvCxnSpPr>
        <p:spPr bwMode="auto">
          <a:xfrm flipH="1">
            <a:off x="6424613" y="2374900"/>
            <a:ext cx="1139825" cy="22082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1" name="Straight Connector 46"/>
          <p:cNvCxnSpPr>
            <a:cxnSpLocks noChangeShapeType="1"/>
            <a:stCxn id="11306" idx="5"/>
            <a:endCxn id="11308" idx="1"/>
          </p:cNvCxnSpPr>
          <p:nvPr/>
        </p:nvCxnSpPr>
        <p:spPr bwMode="auto">
          <a:xfrm>
            <a:off x="7596188" y="24511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2" name="Oval 188"/>
          <p:cNvSpPr>
            <a:spLocks noChangeArrowheads="1"/>
          </p:cNvSpPr>
          <p:nvPr/>
        </p:nvSpPr>
        <p:spPr bwMode="auto">
          <a:xfrm>
            <a:off x="7653338" y="32750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13" name="Oval 21"/>
          <p:cNvSpPr>
            <a:spLocks noChangeArrowheads="1"/>
          </p:cNvSpPr>
          <p:nvPr/>
        </p:nvSpPr>
        <p:spPr bwMode="auto">
          <a:xfrm>
            <a:off x="7221538" y="40147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086475" y="4432300"/>
            <a:ext cx="287338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19988" y="2005013"/>
            <a:ext cx="298450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b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818563" y="4529138"/>
            <a:ext cx="27622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AEB537-C32B-4EC2-99AF-F3C441E57480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Hierarchy Example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836738"/>
            <a:ext cx="4176713" cy="28908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Start with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and select an independent set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/>
              <a:t>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</a:t>
            </a:r>
            <a:r>
              <a:rPr lang="en-US" sz="2000" dirty="0"/>
              <a:t>in which each vertex has </a:t>
            </a:r>
            <a:r>
              <a:rPr lang="en-US" sz="2000" dirty="0" smtClean="0"/>
              <a:t>maximum degree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[Never pick the outer triangle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Remove vertices of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resulting triangulation,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has at most </a:t>
            </a:r>
            <a:r>
              <a:rPr lang="en-US" sz="2000" dirty="0" smtClean="0">
                <a:solidFill>
                  <a:srgbClr val="008380"/>
                </a:solidFill>
              </a:rPr>
              <a:t>17/18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Repeat the process to build the hierarchy, until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 equals the outer triangle with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depth of the hierarchy is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k = </a:t>
            </a:r>
            <a:r>
              <a:rPr lang="en-US" sz="2000" dirty="0" smtClean="0">
                <a:solidFill>
                  <a:srgbClr val="008380"/>
                </a:solidFill>
              </a:rPr>
              <a:t>log</a:t>
            </a:r>
            <a:r>
              <a:rPr lang="en-US" sz="2000" baseline="-25000" dirty="0" smtClean="0">
                <a:solidFill>
                  <a:srgbClr val="008380"/>
                </a:solidFill>
              </a:rPr>
              <a:t>18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/</a:t>
            </a:r>
            <a:r>
              <a:rPr lang="en-US" sz="2000" baseline="-25000" dirty="0" smtClean="0">
                <a:solidFill>
                  <a:srgbClr val="008380"/>
                </a:solidFill>
              </a:rPr>
              <a:t>17</a:t>
            </a:r>
            <a:r>
              <a:rPr lang="en-US" sz="2000" i="1" dirty="0" smtClean="0">
                <a:solidFill>
                  <a:srgbClr val="008380"/>
                </a:solidFill>
              </a:rPr>
              <a:t> n</a:t>
            </a:r>
            <a:endParaRPr lang="en-US" sz="1600" i="1" dirty="0" smtClean="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8DB5F8-5F80-44FB-95B6-6717E42CE784}" type="slidenum">
              <a:rPr lang="en-US" sz="14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Hierarchy Data Structure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247775"/>
            <a:ext cx="4176713" cy="28924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Store the hierarchy as a DAG: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root is 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k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Nodes in each level correspond to triangles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Each node for a triangle in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i+1 </a:t>
            </a:r>
            <a:r>
              <a:rPr lang="en-US" sz="2000" dirty="0" smtClean="0"/>
              <a:t>stores pointers to all triangles of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that it overlaps.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i="1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How to locate point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in the DAG: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Start at the root. If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is outside of </a:t>
            </a:r>
            <a:r>
              <a:rPr lang="en-US" sz="2000" i="1" dirty="0" err="1">
                <a:solidFill>
                  <a:srgbClr val="000000"/>
                </a:solidFill>
              </a:rPr>
              <a:t>T</a:t>
            </a:r>
            <a:r>
              <a:rPr 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sz="2000" baseline="-25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then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is in exterior face; done. 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Else, set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 smtClean="0">
                <a:solidFill>
                  <a:srgbClr val="000000"/>
                </a:solidFill>
              </a:rPr>
              <a:t> to be the triangle at the current level that contains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Check each of the at most 6 = 8-2 triangles of </a:t>
            </a:r>
            <a:r>
              <a:rPr lang="en-US" sz="2000" i="1" dirty="0" smtClean="0">
                <a:solidFill>
                  <a:srgbClr val="000000"/>
                </a:solidFill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</a:rPr>
              <a:t>k-1 </a:t>
            </a:r>
            <a:r>
              <a:rPr lang="en-US" sz="2000" dirty="0" smtClean="0">
                <a:solidFill>
                  <a:srgbClr val="000000"/>
                </a:solidFill>
              </a:rPr>
              <a:t>that overlap with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, whether they contain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. Update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 </a:t>
            </a:r>
            <a:r>
              <a:rPr lang="en-US" sz="2000" dirty="0" smtClean="0">
                <a:solidFill>
                  <a:srgbClr val="000000"/>
                </a:solidFill>
              </a:rPr>
              <a:t>and descend in the hierarchy until reaching </a:t>
            </a:r>
            <a:r>
              <a:rPr lang="en-US" sz="2000" i="1" dirty="0" smtClean="0">
                <a:solidFill>
                  <a:srgbClr val="000000"/>
                </a:solidFill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</a:rPr>
              <a:t>0</a:t>
            </a:r>
            <a:r>
              <a:rPr lang="en-US" sz="2000" dirty="0" smtClean="0">
                <a:solidFill>
                  <a:srgbClr val="000000"/>
                </a:solidFill>
              </a:rPr>
              <a:t>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Output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>
                <a:solidFill>
                  <a:srgbClr val="000000"/>
                </a:solidFill>
              </a:rPr>
              <a:t> .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1600" i="1" dirty="0">
              <a:solidFill>
                <a:srgbClr val="008380"/>
              </a:solidFill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11" name="Rectangle 10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3322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3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4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5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6" name="Freeform 2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7" name="Freeform 18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8" name="Freeform 19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9" name="Freeform 20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0" name="Freeform 21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1" name="Freeform 22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2" name="Freeform 23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3" name="Freeform 24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4" name="Freeform 54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D20311-7CE6-4D02-96E5-BEC30727BA35}" type="slidenum">
              <a:rPr lang="en-US" sz="14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46213"/>
            <a:ext cx="4070350" cy="4486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/>
              <a:t>Query time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: There are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levels and it takes constant time to move between levels.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/>
              <a:t>Space complexity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Sum up sizes of all triangulations in hierarchy.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Because of Euler’s formula, it suffices to sum up the number of vertices.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Total number of vertices:</a:t>
            </a:r>
            <a:br>
              <a:rPr lang="en-US" sz="1600" smtClean="0"/>
            </a:b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i="1" smtClean="0">
                <a:solidFill>
                  <a:srgbClr val="008380"/>
                </a:solidFill>
              </a:rPr>
              <a:t>n</a:t>
            </a:r>
            <a:r>
              <a:rPr lang="en-US" sz="1600" smtClean="0">
                <a:solidFill>
                  <a:srgbClr val="008380"/>
                </a:solidFill>
              </a:rPr>
              <a:t> + 17/18 </a:t>
            </a:r>
            <a:r>
              <a:rPr lang="en-US" sz="1600" i="1" smtClean="0">
                <a:solidFill>
                  <a:srgbClr val="008380"/>
                </a:solidFill>
              </a:rPr>
              <a:t>n</a:t>
            </a:r>
            <a:r>
              <a:rPr lang="en-US" sz="1600" smtClean="0">
                <a:solidFill>
                  <a:srgbClr val="008380"/>
                </a:solidFill>
              </a:rPr>
              <a:t> + (17/18)</a:t>
            </a:r>
            <a:r>
              <a:rPr lang="en-US" sz="1600" baseline="30000" smtClean="0">
                <a:solidFill>
                  <a:srgbClr val="008380"/>
                </a:solidFill>
              </a:rPr>
              <a:t>2 </a:t>
            </a:r>
            <a:r>
              <a:rPr lang="en-US" sz="1600" i="1" smtClean="0">
                <a:solidFill>
                  <a:srgbClr val="008380"/>
                </a:solidFill>
              </a:rPr>
              <a:t>n </a:t>
            </a:r>
            <a:r>
              <a:rPr lang="en-US" sz="1600" smtClean="0">
                <a:solidFill>
                  <a:srgbClr val="008380"/>
                </a:solidFill>
              </a:rPr>
              <a:t>+ (17/18)</a:t>
            </a:r>
            <a:r>
              <a:rPr lang="en-US" sz="1600" baseline="30000" smtClean="0">
                <a:solidFill>
                  <a:srgbClr val="008380"/>
                </a:solidFill>
              </a:rPr>
              <a:t>3 </a:t>
            </a:r>
            <a:r>
              <a:rPr lang="en-US" sz="1600" i="1" smtClean="0">
                <a:solidFill>
                  <a:srgbClr val="008380"/>
                </a:solidFill>
              </a:rPr>
              <a:t>n + … </a:t>
            </a:r>
            <a:br>
              <a:rPr lang="en-US" sz="1600" i="1" smtClean="0">
                <a:solidFill>
                  <a:srgbClr val="008380"/>
                </a:solidFill>
              </a:rPr>
            </a:br>
            <a:r>
              <a:rPr lang="en-US" sz="1600" i="1" smtClean="0">
                <a:solidFill>
                  <a:srgbClr val="008380"/>
                </a:solidFill>
              </a:rPr>
              <a:t>≤ </a:t>
            </a:r>
            <a:r>
              <a:rPr lang="en-US" sz="1600" smtClean="0">
                <a:solidFill>
                  <a:srgbClr val="008380"/>
                </a:solidFill>
              </a:rPr>
              <a:t>1/(1-17/18) </a:t>
            </a:r>
            <a:r>
              <a:rPr lang="en-US" sz="1600" i="1" smtClean="0">
                <a:solidFill>
                  <a:srgbClr val="008380"/>
                </a:solidFill>
              </a:rPr>
              <a:t>n = </a:t>
            </a:r>
            <a:r>
              <a:rPr lang="en-US" sz="1600" smtClean="0">
                <a:solidFill>
                  <a:srgbClr val="008380"/>
                </a:solidFill>
              </a:rPr>
              <a:t>18</a:t>
            </a:r>
            <a:r>
              <a:rPr lang="en-US" sz="1600" i="1" smtClean="0">
                <a:solidFill>
                  <a:srgbClr val="008380"/>
                </a:solidFill>
              </a:rPr>
              <a:t> 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000000"/>
                </a:solidFill>
              </a:rPr>
              <a:t>Preprocessing time </a:t>
            </a:r>
            <a:r>
              <a:rPr lang="en-US" sz="2000" smtClean="0">
                <a:solidFill>
                  <a:srgbClr val="000000"/>
                </a:solidFill>
              </a:rPr>
              <a:t>is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 </a:t>
            </a:r>
            <a:r>
              <a:rPr lang="en-US" sz="2000" smtClean="0">
                <a:solidFill>
                  <a:srgbClr val="008380"/>
                </a:solidFill>
              </a:rPr>
              <a:t>log</a:t>
            </a:r>
            <a:r>
              <a:rPr lang="en-US" sz="2000" i="1" smtClean="0">
                <a:solidFill>
                  <a:srgbClr val="008380"/>
                </a:solidFill>
              </a:rPr>
              <a:t> 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>
                <a:solidFill>
                  <a:srgbClr val="000000"/>
                </a:solidFill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</a:rPr>
              <a:t>Triangulating the subdivision takes </a:t>
            </a:r>
            <a:r>
              <a:rPr lang="en-US" sz="1600" smtClean="0">
                <a:solidFill>
                  <a:srgbClr val="008380"/>
                </a:solidFill>
              </a:rPr>
              <a:t>O(</a:t>
            </a:r>
            <a:r>
              <a:rPr lang="en-US" sz="1600" i="1" smtClean="0">
                <a:solidFill>
                  <a:srgbClr val="008380"/>
                </a:solidFill>
              </a:rPr>
              <a:t>n </a:t>
            </a:r>
            <a:r>
              <a:rPr lang="en-US" sz="1600" smtClean="0">
                <a:solidFill>
                  <a:srgbClr val="008380"/>
                </a:solidFill>
              </a:rPr>
              <a:t>log</a:t>
            </a:r>
            <a:r>
              <a:rPr lang="en-US" sz="1600" i="1" smtClean="0">
                <a:solidFill>
                  <a:srgbClr val="008380"/>
                </a:solidFill>
              </a:rPr>
              <a:t> n</a:t>
            </a:r>
            <a:r>
              <a:rPr lang="en-US" sz="1600" smtClean="0">
                <a:solidFill>
                  <a:srgbClr val="008380"/>
                </a:solidFill>
              </a:rPr>
              <a:t>)</a:t>
            </a:r>
            <a:r>
              <a:rPr lang="en-US" sz="1600" smtClean="0">
                <a:solidFill>
                  <a:srgbClr val="000000"/>
                </a:solidFill>
              </a:rPr>
              <a:t> time.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</a:rPr>
              <a:t>The time to build the DAG is proportional to its size. </a:t>
            </a:r>
            <a:endParaRPr lang="en-US" sz="1600" i="1" smtClean="0">
              <a:solidFill>
                <a:srgbClr val="008380"/>
              </a:solidFill>
            </a:endParaRPr>
          </a:p>
        </p:txBody>
      </p:sp>
      <p:pic>
        <p:nvPicPr>
          <p:cNvPr id="1434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Slide Number Placeholder 5"/>
          <p:cNvSpPr txBox="1">
            <a:spLocks/>
          </p:cNvSpPr>
          <p:nvPr/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AD9E876-C714-4D96-A9ED-6F9D3FB77F83}" type="slidenum">
              <a:rPr lang="en-US" sz="1400">
                <a:solidFill>
                  <a:schemeClr val="tx1"/>
                </a:solidFill>
              </a:rPr>
              <a:pPr algn="r" eaLnBrk="1" hangingPunct="1"/>
              <a:t>13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56" name="Rectangle 55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4347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8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9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0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1" name="Freeform 63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2" name="Freeform 64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3" name="Freeform 65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4" name="Freeform 66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5" name="Freeform 67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6" name="Freeform 68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7" name="Freeform 69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8" name="Freeform 70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9" name="Freeform 71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D006C6-CBE6-4B7C-A788-6C712E1C4273}" type="slidenum">
              <a:rPr lang="en-US" sz="14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/>
              <a:t>Lemma: </a:t>
            </a:r>
            <a:r>
              <a:rPr lang="en-US" sz="2000" dirty="0" smtClean="0"/>
              <a:t>Every </a:t>
            </a:r>
            <a:r>
              <a:rPr lang="en-US" sz="2000" dirty="0" smtClean="0"/>
              <a:t>triangulated planar </a:t>
            </a:r>
            <a:r>
              <a:rPr lang="en-US" sz="2000" dirty="0" smtClean="0"/>
              <a:t>graph on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 contains an independent vertex set 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degree at most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Such a set can be computed in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time.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2773363"/>
            <a:ext cx="6992938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Algorithm to construct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 independent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set: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all vertices of degree ≥ 9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While there is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the independent set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all its neighbors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Can be implemented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time: Keep list of unmarked vertices, and store the triangulation in a data structure that allows finding neighbors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time.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cxnSp>
        <p:nvCxnSpPr>
          <p:cNvPr id="15368" name="Straight Connector 46"/>
          <p:cNvCxnSpPr>
            <a:cxnSpLocks noChangeShapeType="1"/>
            <a:stCxn id="15396" idx="0"/>
            <a:endCxn id="85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Straight Connector 46"/>
          <p:cNvCxnSpPr>
            <a:cxnSpLocks noChangeShapeType="1"/>
            <a:stCxn id="15396" idx="2"/>
            <a:endCxn id="94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0" name="Straight Connector 46"/>
          <p:cNvCxnSpPr>
            <a:cxnSpLocks noChangeShapeType="1"/>
            <a:stCxn id="84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Straight Connector 49"/>
          <p:cNvCxnSpPr>
            <a:cxnSpLocks noChangeShapeType="1"/>
            <a:stCxn id="15396" idx="0"/>
            <a:endCxn id="89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Straight Connector 49"/>
          <p:cNvCxnSpPr>
            <a:cxnSpLocks noChangeShapeType="1"/>
            <a:stCxn id="15396" idx="3"/>
            <a:endCxn id="82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3" name="Straight Connector 46"/>
          <p:cNvCxnSpPr>
            <a:cxnSpLocks noChangeShapeType="1"/>
            <a:stCxn id="85" idx="6"/>
            <a:endCxn id="15384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4" name="Straight Connector 46"/>
          <p:cNvCxnSpPr>
            <a:cxnSpLocks noChangeShapeType="1"/>
            <a:stCxn id="85" idx="5"/>
            <a:endCxn id="15389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Connector 46"/>
          <p:cNvCxnSpPr>
            <a:cxnSpLocks noChangeShapeType="1"/>
            <a:stCxn id="15384" idx="0"/>
            <a:endCxn id="15389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6" name="Straight Connector 46"/>
          <p:cNvCxnSpPr>
            <a:cxnSpLocks noChangeShapeType="1"/>
            <a:endCxn id="15391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7" name="Straight Connector 46"/>
          <p:cNvCxnSpPr>
            <a:cxnSpLocks noChangeShapeType="1"/>
            <a:stCxn id="89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8" name="Straight Connector 46"/>
          <p:cNvCxnSpPr>
            <a:cxnSpLocks noChangeShapeType="1"/>
            <a:stCxn id="84" idx="3"/>
            <a:endCxn id="94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9" name="Straight Connector 46"/>
          <p:cNvCxnSpPr>
            <a:cxnSpLocks noChangeShapeType="1"/>
            <a:stCxn id="84" idx="4"/>
            <a:endCxn id="15392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0" name="Straight Connector 46"/>
          <p:cNvCxnSpPr>
            <a:cxnSpLocks noChangeShapeType="1"/>
            <a:stCxn id="15384" idx="5"/>
            <a:endCxn id="15392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1" name="Straight Connector 46"/>
          <p:cNvCxnSpPr>
            <a:cxnSpLocks noChangeShapeType="1"/>
            <a:stCxn id="85" idx="0"/>
            <a:endCxn id="15391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Straight Connector 46"/>
          <p:cNvCxnSpPr>
            <a:cxnSpLocks noChangeShapeType="1"/>
            <a:stCxn id="15384" idx="0"/>
            <a:endCxn id="15391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Straight Connector 46"/>
          <p:cNvCxnSpPr>
            <a:cxnSpLocks noChangeShapeType="1"/>
            <a:stCxn id="84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4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85" name="Straight Connector 47"/>
          <p:cNvCxnSpPr>
            <a:cxnSpLocks noChangeShapeType="1"/>
            <a:stCxn id="15384" idx="4"/>
            <a:endCxn id="84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Straight Connector 48"/>
          <p:cNvCxnSpPr>
            <a:cxnSpLocks noChangeShapeType="1"/>
            <a:stCxn id="82" idx="2"/>
            <a:endCxn id="15389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Straight Connector 49"/>
          <p:cNvCxnSpPr>
            <a:cxnSpLocks noChangeShapeType="1"/>
            <a:stCxn id="85" idx="4"/>
            <a:endCxn id="82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8" name="Straight Connector 49"/>
          <p:cNvCxnSpPr>
            <a:cxnSpLocks noChangeShapeType="1"/>
            <a:stCxn id="89" idx="3"/>
            <a:endCxn id="85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9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0" name="Straight Connector 48"/>
          <p:cNvCxnSpPr>
            <a:cxnSpLocks noChangeShapeType="1"/>
            <a:stCxn id="15389" idx="1"/>
            <a:endCxn id="84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1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92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3" name="Straight Connector 46"/>
          <p:cNvCxnSpPr>
            <a:cxnSpLocks noChangeShapeType="1"/>
            <a:stCxn id="15392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4" name="Straight Connector 46"/>
          <p:cNvCxnSpPr>
            <a:cxnSpLocks noChangeShapeType="1"/>
            <a:stCxn id="15391" idx="0"/>
            <a:endCxn id="94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5" name="Straight Connector 46"/>
          <p:cNvCxnSpPr>
            <a:cxnSpLocks noChangeShapeType="1"/>
            <a:stCxn id="15391" idx="5"/>
            <a:endCxn id="15392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6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48475" y="4030663"/>
            <a:ext cx="31273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4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5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9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4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50F28A-94AB-4DCC-8FAE-76F43F1F8CD7}" type="slidenum">
              <a:rPr lang="en-US" sz="14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4438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Still need to prove existence of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 large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independent set.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Euler’s formula for a triangulated planar graph on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#</a:t>
            </a:r>
            <a:r>
              <a:rPr lang="en-US" sz="2000" dirty="0">
                <a:solidFill>
                  <a:srgbClr val="008380"/>
                </a:solidFill>
              </a:rPr>
              <a:t>edges = 3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– 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Sum over vertex degrees: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800" kern="0" dirty="0">
                <a:solidFill>
                  <a:srgbClr val="008380"/>
                </a:solidFill>
                <a:latin typeface="Times New Roman"/>
                <a:sym typeface="Symbol"/>
              </a:rPr>
              <a:t>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err="1">
                <a:solidFill>
                  <a:srgbClr val="008380"/>
                </a:solidFill>
                <a:latin typeface="Times New Roman"/>
                <a:sym typeface="Symbol"/>
              </a:rPr>
              <a:t>deg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) = 2 #edges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– 12 &lt;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8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Claim: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By contradiction. So, suppose otherwise.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The remaining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3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The sum of the degrees is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+ 3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Contradiction.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  <a:sym typeface="Symbol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the beginning of the algorithm,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nodes are unmarked. Each picked vertex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marks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other vertices, so including itself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Therefore, the while loop can be repeated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times.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This shows that there is an independent set of size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which each node has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5388" y="2824163"/>
            <a:ext cx="274637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endParaRPr lang="en-US" sz="1400" i="1" dirty="0">
              <a:solidFill>
                <a:srgbClr val="008380"/>
              </a:solidFill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8407400" y="5949950"/>
            <a:ext cx="204788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BA582A-7EC9-4144-94F8-F667DC0EBEBE}" type="slidenum">
              <a:rPr lang="en-US" sz="14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Summing Up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Kirkpatrick’s point location data structure needs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 </a:t>
            </a:r>
            <a:r>
              <a:rPr lang="en-US" sz="2000" dirty="0">
                <a:solidFill>
                  <a:srgbClr val="008380"/>
                </a:solidFill>
              </a:rPr>
              <a:t>log</a:t>
            </a:r>
            <a:r>
              <a:rPr lang="en-US" sz="2000" i="1" dirty="0">
                <a:solidFill>
                  <a:srgbClr val="008380"/>
                </a:solidFill>
              </a:rPr>
              <a:t> 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preprocessing time,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space, and has </a:t>
            </a:r>
            <a:r>
              <a:rPr lang="en-US" sz="2000" dirty="0">
                <a:solidFill>
                  <a:srgbClr val="008380"/>
                </a:solidFill>
              </a:rPr>
              <a:t>O(log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query time.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It involves high constant factors though.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Next we will discuss a randomized point location scheme (based on 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) which is more efficient in practice. 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pic>
        <p:nvPicPr>
          <p:cNvPr id="174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3535363"/>
            <a:ext cx="2711450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C63001-D044-4F42-B1F9-5E3CB6395907}" type="slidenum">
              <a:rPr lang="en-US" sz="14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Trapezoidal map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84288"/>
            <a:ext cx="7977188" cy="5570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Input: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,…,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non-intersecting line segments.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Query: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Given point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report the segment directly above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trapezoidal map by shooting two rays vertically (up and down) from each vertex until a segment is hit. [Assume no segment is vertical.]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= rays + segments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Enclose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into bounding box to avoid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infinite rays.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All faces in subdivision are trapezoids,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with vertical sides.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trapezoidal map has at most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 and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trapezoids: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vertex shoots two rays, so,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2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(1+2)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vertices, plus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for the bounding box.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Count trapezoids by vertex that creates its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left boundary segment: Corner of box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one trapezoid, right segment endpoint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one trapezoid, left segment endpoint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most two trapezoids.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843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3338513"/>
            <a:ext cx="27114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FA196E-8D98-4F29-941D-996042EAEF81}" type="slidenum">
              <a:rPr lang="en-US" sz="14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8921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Randomized incremental construction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Start with outer box which is a single trapezoid. Then add one segment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at a time, in random order.</a:t>
            </a:r>
          </a:p>
        </p:txBody>
      </p:sp>
      <p:pic>
        <p:nvPicPr>
          <p:cNvPr id="1946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2692400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2738438"/>
            <a:ext cx="2713037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465" name="Straight Connector 5"/>
          <p:cNvCxnSpPr>
            <a:cxnSpLocks noChangeShapeType="1"/>
          </p:cNvCxnSpPr>
          <p:nvPr/>
        </p:nvCxnSpPr>
        <p:spPr bwMode="auto">
          <a:xfrm>
            <a:off x="5529263" y="3663950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>
          <a:xfrm>
            <a:off x="5695950" y="3435350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19467" name="Right Arrow 9"/>
          <p:cNvSpPr>
            <a:spLocks noChangeArrowheads="1"/>
          </p:cNvSpPr>
          <p:nvPr/>
        </p:nvSpPr>
        <p:spPr bwMode="auto">
          <a:xfrm>
            <a:off x="4295775" y="3816350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414E72-694B-448C-B494-9FEDC12EE3E8}" type="slidenum">
              <a:rPr lang="en-US" sz="14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81343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trapezoidal map for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baseline="-2500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Find trapezoid containing left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[Point location;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details later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]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Thread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through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by walking through it and identifying trapezoids that are cut.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“Fix trapezoids up” by shooting rays from left and right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trim earlier rays that are cut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</p:txBody>
      </p:sp>
      <p:pic>
        <p:nvPicPr>
          <p:cNvPr id="20487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3763963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3810000"/>
            <a:ext cx="2713037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9" name="Straight Connector 12"/>
          <p:cNvCxnSpPr>
            <a:cxnSpLocks noChangeShapeType="1"/>
          </p:cNvCxnSpPr>
          <p:nvPr/>
        </p:nvCxnSpPr>
        <p:spPr bwMode="auto">
          <a:xfrm>
            <a:off x="5529263" y="4735513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4" name="Rectangle 13"/>
          <p:cNvSpPr/>
          <p:nvPr/>
        </p:nvSpPr>
        <p:spPr>
          <a:xfrm>
            <a:off x="5695950" y="4506913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491" name="Right Arrow 14"/>
          <p:cNvSpPr>
            <a:spLocks noChangeArrowheads="1"/>
          </p:cNvSpPr>
          <p:nvPr/>
        </p:nvSpPr>
        <p:spPr bwMode="auto">
          <a:xfrm>
            <a:off x="4295775" y="4887913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Let </a:t>
            </a:r>
            <a:r>
              <a:rPr lang="en-US" sz="2000" i="1" smtClean="0">
                <a:solidFill>
                  <a:srgbClr val="008380"/>
                </a:solidFill>
              </a:rPr>
              <a:t>G</a:t>
            </a:r>
            <a:r>
              <a:rPr lang="en-US" sz="2000" smtClean="0">
                <a:solidFill>
                  <a:srgbClr val="008380"/>
                </a:solidFill>
              </a:rPr>
              <a:t>=(</a:t>
            </a:r>
            <a:r>
              <a:rPr lang="en-US" sz="2000" i="1" smtClean="0">
                <a:solidFill>
                  <a:srgbClr val="008380"/>
                </a:solidFill>
              </a:rPr>
              <a:t>V</a:t>
            </a:r>
            <a:r>
              <a:rPr lang="en-US" sz="2000" smtClean="0">
                <a:solidFill>
                  <a:srgbClr val="008380"/>
                </a:solidFill>
              </a:rPr>
              <a:t>,</a:t>
            </a:r>
            <a:r>
              <a:rPr lang="en-US" sz="2000" i="1" smtClean="0">
                <a:solidFill>
                  <a:srgbClr val="008380"/>
                </a:solidFill>
              </a:rPr>
              <a:t>E</a:t>
            </a:r>
            <a:r>
              <a:rPr lang="en-US" sz="2000" smtClean="0">
                <a:solidFill>
                  <a:srgbClr val="008380"/>
                </a:solidFill>
              </a:rPr>
              <a:t>) </a:t>
            </a:r>
            <a:r>
              <a:rPr lang="en-US" sz="2000" smtClean="0"/>
              <a:t>be an undirected graph.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smtClean="0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 smtClean="0">
                <a:sym typeface="Symbol" pitchFamily="18" charset="2"/>
              </a:rPr>
              <a:t> is planar if it can be embedded in the plane without edge crossings.</a:t>
            </a:r>
          </a:p>
        </p:txBody>
      </p:sp>
      <p:sp>
        <p:nvSpPr>
          <p:cNvPr id="3079" name="Oval 21"/>
          <p:cNvSpPr>
            <a:spLocks noChangeArrowheads="1"/>
          </p:cNvSpPr>
          <p:nvPr/>
        </p:nvSpPr>
        <p:spPr bwMode="auto">
          <a:xfrm>
            <a:off x="1257300" y="31623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Oval 21"/>
          <p:cNvSpPr>
            <a:spLocks noChangeArrowheads="1"/>
          </p:cNvSpPr>
          <p:nvPr/>
        </p:nvSpPr>
        <p:spPr bwMode="auto">
          <a:xfrm>
            <a:off x="1498600" y="26384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Oval 21"/>
          <p:cNvSpPr>
            <a:spLocks noChangeArrowheads="1"/>
          </p:cNvSpPr>
          <p:nvPr/>
        </p:nvSpPr>
        <p:spPr bwMode="auto">
          <a:xfrm>
            <a:off x="1898650" y="2790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Oval 21"/>
          <p:cNvSpPr>
            <a:spLocks noChangeArrowheads="1"/>
          </p:cNvSpPr>
          <p:nvPr/>
        </p:nvSpPr>
        <p:spPr bwMode="auto">
          <a:xfrm>
            <a:off x="1801813" y="3333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Oval 21"/>
          <p:cNvSpPr>
            <a:spLocks noChangeArrowheads="1"/>
          </p:cNvSpPr>
          <p:nvPr/>
        </p:nvSpPr>
        <p:spPr bwMode="auto">
          <a:xfrm>
            <a:off x="1152525" y="27019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84" name="Straight Connector 2"/>
          <p:cNvCxnSpPr>
            <a:cxnSpLocks noChangeShapeType="1"/>
            <a:stCxn id="3080" idx="0"/>
            <a:endCxn id="3079" idx="3"/>
          </p:cNvCxnSpPr>
          <p:nvPr/>
        </p:nvCxnSpPr>
        <p:spPr bwMode="auto">
          <a:xfrm flipH="1">
            <a:off x="1270000" y="26384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Straight Connector 25"/>
          <p:cNvCxnSpPr>
            <a:cxnSpLocks noChangeShapeType="1"/>
            <a:stCxn id="3081" idx="1"/>
            <a:endCxn id="3080" idx="6"/>
          </p:cNvCxnSpPr>
          <p:nvPr/>
        </p:nvCxnSpPr>
        <p:spPr bwMode="auto">
          <a:xfrm flipH="1" flipV="1">
            <a:off x="1587500" y="26828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Straight Connector 28"/>
          <p:cNvCxnSpPr>
            <a:cxnSpLocks noChangeShapeType="1"/>
            <a:stCxn id="3081" idx="4"/>
            <a:endCxn id="3082" idx="0"/>
          </p:cNvCxnSpPr>
          <p:nvPr/>
        </p:nvCxnSpPr>
        <p:spPr bwMode="auto">
          <a:xfrm flipH="1">
            <a:off x="1846263" y="28797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Straight Connector 31"/>
          <p:cNvCxnSpPr>
            <a:cxnSpLocks noChangeShapeType="1"/>
            <a:stCxn id="3079" idx="2"/>
            <a:endCxn id="3082" idx="2"/>
          </p:cNvCxnSpPr>
          <p:nvPr/>
        </p:nvCxnSpPr>
        <p:spPr bwMode="auto">
          <a:xfrm>
            <a:off x="1257300" y="3206750"/>
            <a:ext cx="544513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Straight Connector 34"/>
          <p:cNvCxnSpPr>
            <a:cxnSpLocks noChangeShapeType="1"/>
            <a:stCxn id="3083" idx="4"/>
            <a:endCxn id="3079" idx="4"/>
          </p:cNvCxnSpPr>
          <p:nvPr/>
        </p:nvCxnSpPr>
        <p:spPr bwMode="auto">
          <a:xfrm>
            <a:off x="1196975" y="27908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Straight Connector 37"/>
          <p:cNvCxnSpPr>
            <a:cxnSpLocks noChangeShapeType="1"/>
            <a:stCxn id="3083" idx="5"/>
            <a:endCxn id="3082" idx="1"/>
          </p:cNvCxnSpPr>
          <p:nvPr/>
        </p:nvCxnSpPr>
        <p:spPr bwMode="auto">
          <a:xfrm>
            <a:off x="1228725" y="2778125"/>
            <a:ext cx="585788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Oval 21"/>
          <p:cNvSpPr>
            <a:spLocks noChangeArrowheads="1"/>
          </p:cNvSpPr>
          <p:nvPr/>
        </p:nvSpPr>
        <p:spPr bwMode="auto">
          <a:xfrm>
            <a:off x="2801938" y="3206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1" name="Oval 21"/>
          <p:cNvSpPr>
            <a:spLocks noChangeArrowheads="1"/>
          </p:cNvSpPr>
          <p:nvPr/>
        </p:nvSpPr>
        <p:spPr bwMode="auto">
          <a:xfrm>
            <a:off x="3043238" y="26828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2" name="Oval 21"/>
          <p:cNvSpPr>
            <a:spLocks noChangeArrowheads="1"/>
          </p:cNvSpPr>
          <p:nvPr/>
        </p:nvSpPr>
        <p:spPr bwMode="auto">
          <a:xfrm>
            <a:off x="3443288" y="28352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3" name="Oval 21"/>
          <p:cNvSpPr>
            <a:spLocks noChangeArrowheads="1"/>
          </p:cNvSpPr>
          <p:nvPr/>
        </p:nvSpPr>
        <p:spPr bwMode="auto">
          <a:xfrm>
            <a:off x="3346450" y="33782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4" name="Oval 21"/>
          <p:cNvSpPr>
            <a:spLocks noChangeArrowheads="1"/>
          </p:cNvSpPr>
          <p:nvPr/>
        </p:nvSpPr>
        <p:spPr bwMode="auto">
          <a:xfrm>
            <a:off x="2697163" y="27463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95" name="Straight Connector 45"/>
          <p:cNvCxnSpPr>
            <a:cxnSpLocks noChangeShapeType="1"/>
            <a:stCxn id="3091" idx="0"/>
            <a:endCxn id="3090" idx="3"/>
          </p:cNvCxnSpPr>
          <p:nvPr/>
        </p:nvCxnSpPr>
        <p:spPr bwMode="auto">
          <a:xfrm flipH="1">
            <a:off x="2814638" y="268287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6" name="Straight Connector 46"/>
          <p:cNvCxnSpPr>
            <a:cxnSpLocks noChangeShapeType="1"/>
            <a:stCxn id="3092" idx="1"/>
            <a:endCxn id="3091" idx="6"/>
          </p:cNvCxnSpPr>
          <p:nvPr/>
        </p:nvCxnSpPr>
        <p:spPr bwMode="auto">
          <a:xfrm flipH="1" flipV="1">
            <a:off x="3132138" y="272732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Straight Connector 47"/>
          <p:cNvCxnSpPr>
            <a:cxnSpLocks noChangeShapeType="1"/>
            <a:stCxn id="3092" idx="4"/>
            <a:endCxn id="3093" idx="0"/>
          </p:cNvCxnSpPr>
          <p:nvPr/>
        </p:nvCxnSpPr>
        <p:spPr bwMode="auto">
          <a:xfrm flipH="1">
            <a:off x="3390900" y="2924175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Straight Connector 48"/>
          <p:cNvCxnSpPr>
            <a:cxnSpLocks noChangeShapeType="1"/>
            <a:stCxn id="3090" idx="2"/>
            <a:endCxn id="3093" idx="2"/>
          </p:cNvCxnSpPr>
          <p:nvPr/>
        </p:nvCxnSpPr>
        <p:spPr bwMode="auto">
          <a:xfrm>
            <a:off x="2801938" y="3251200"/>
            <a:ext cx="544512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Straight Connector 49"/>
          <p:cNvCxnSpPr>
            <a:cxnSpLocks noChangeShapeType="1"/>
            <a:stCxn id="3094" idx="4"/>
            <a:endCxn id="3090" idx="4"/>
          </p:cNvCxnSpPr>
          <p:nvPr/>
        </p:nvCxnSpPr>
        <p:spPr bwMode="auto">
          <a:xfrm>
            <a:off x="2741613" y="283527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0" name="Right Arrow 22"/>
          <p:cNvSpPr>
            <a:spLocks noChangeArrowheads="1"/>
          </p:cNvSpPr>
          <p:nvPr/>
        </p:nvSpPr>
        <p:spPr bwMode="auto">
          <a:xfrm>
            <a:off x="2171700" y="3062288"/>
            <a:ext cx="223838" cy="46037"/>
          </a:xfrm>
          <a:prstGeom prst="rightArrow">
            <a:avLst>
              <a:gd name="adj1" fmla="val 50000"/>
              <a:gd name="adj2" fmla="val 49657"/>
            </a:avLst>
          </a:prstGeom>
          <a:noFill/>
          <a:ln w="38100">
            <a:solidFill>
              <a:srgbClr val="3399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1" name="Freeform 24"/>
          <p:cNvSpPr>
            <a:spLocks/>
          </p:cNvSpPr>
          <p:nvPr/>
        </p:nvSpPr>
        <p:spPr bwMode="auto">
          <a:xfrm>
            <a:off x="2547938" y="2787650"/>
            <a:ext cx="833437" cy="819150"/>
          </a:xfrm>
          <a:custGeom>
            <a:avLst/>
            <a:gdLst>
              <a:gd name="T0" fmla="*/ 833432 w 833438"/>
              <a:gd name="T1" fmla="*/ 661987 h 819150"/>
              <a:gd name="T2" fmla="*/ 823907 w 833438"/>
              <a:gd name="T3" fmla="*/ 738187 h 819150"/>
              <a:gd name="T4" fmla="*/ 814382 w 833438"/>
              <a:gd name="T5" fmla="*/ 752475 h 819150"/>
              <a:gd name="T6" fmla="*/ 800094 w 833438"/>
              <a:gd name="T7" fmla="*/ 766762 h 819150"/>
              <a:gd name="T8" fmla="*/ 761994 w 833438"/>
              <a:gd name="T9" fmla="*/ 785812 h 819150"/>
              <a:gd name="T10" fmla="*/ 709607 w 833438"/>
              <a:gd name="T11" fmla="*/ 795337 h 819150"/>
              <a:gd name="T12" fmla="*/ 633407 w 833438"/>
              <a:gd name="T13" fmla="*/ 809625 h 819150"/>
              <a:gd name="T14" fmla="*/ 609594 w 833438"/>
              <a:gd name="T15" fmla="*/ 814387 h 819150"/>
              <a:gd name="T16" fmla="*/ 461957 w 833438"/>
              <a:gd name="T17" fmla="*/ 819150 h 819150"/>
              <a:gd name="T18" fmla="*/ 376238 w 833438"/>
              <a:gd name="T19" fmla="*/ 814387 h 819150"/>
              <a:gd name="T20" fmla="*/ 323850 w 833438"/>
              <a:gd name="T21" fmla="*/ 800100 h 819150"/>
              <a:gd name="T22" fmla="*/ 309563 w 833438"/>
              <a:gd name="T23" fmla="*/ 795337 h 819150"/>
              <a:gd name="T24" fmla="*/ 290513 w 833438"/>
              <a:gd name="T25" fmla="*/ 785812 h 819150"/>
              <a:gd name="T26" fmla="*/ 276225 w 833438"/>
              <a:gd name="T27" fmla="*/ 781050 h 819150"/>
              <a:gd name="T28" fmla="*/ 252413 w 833438"/>
              <a:gd name="T29" fmla="*/ 766762 h 819150"/>
              <a:gd name="T30" fmla="*/ 233363 w 833438"/>
              <a:gd name="T31" fmla="*/ 757237 h 819150"/>
              <a:gd name="T32" fmla="*/ 204788 w 833438"/>
              <a:gd name="T33" fmla="*/ 738187 h 819150"/>
              <a:gd name="T34" fmla="*/ 171450 w 833438"/>
              <a:gd name="T35" fmla="*/ 723900 h 819150"/>
              <a:gd name="T36" fmla="*/ 142875 w 833438"/>
              <a:gd name="T37" fmla="*/ 704850 h 819150"/>
              <a:gd name="T38" fmla="*/ 109538 w 833438"/>
              <a:gd name="T39" fmla="*/ 681037 h 819150"/>
              <a:gd name="T40" fmla="*/ 95250 w 833438"/>
              <a:gd name="T41" fmla="*/ 666750 h 819150"/>
              <a:gd name="T42" fmla="*/ 80963 w 833438"/>
              <a:gd name="T43" fmla="*/ 657225 h 819150"/>
              <a:gd name="T44" fmla="*/ 57150 w 833438"/>
              <a:gd name="T45" fmla="*/ 623887 h 819150"/>
              <a:gd name="T46" fmla="*/ 47625 w 833438"/>
              <a:gd name="T47" fmla="*/ 604837 h 819150"/>
              <a:gd name="T48" fmla="*/ 38100 w 833438"/>
              <a:gd name="T49" fmla="*/ 590550 h 819150"/>
              <a:gd name="T50" fmla="*/ 33338 w 833438"/>
              <a:gd name="T51" fmla="*/ 576262 h 819150"/>
              <a:gd name="T52" fmla="*/ 23813 w 833438"/>
              <a:gd name="T53" fmla="*/ 542925 h 819150"/>
              <a:gd name="T54" fmla="*/ 14288 w 833438"/>
              <a:gd name="T55" fmla="*/ 528637 h 819150"/>
              <a:gd name="T56" fmla="*/ 9525 w 833438"/>
              <a:gd name="T57" fmla="*/ 504825 h 819150"/>
              <a:gd name="T58" fmla="*/ 4763 w 833438"/>
              <a:gd name="T59" fmla="*/ 490537 h 819150"/>
              <a:gd name="T60" fmla="*/ 0 w 833438"/>
              <a:gd name="T61" fmla="*/ 428625 h 819150"/>
              <a:gd name="T62" fmla="*/ 4763 w 833438"/>
              <a:gd name="T63" fmla="*/ 338137 h 819150"/>
              <a:gd name="T64" fmla="*/ 9525 w 833438"/>
              <a:gd name="T65" fmla="*/ 323850 h 819150"/>
              <a:gd name="T66" fmla="*/ 14288 w 833438"/>
              <a:gd name="T67" fmla="*/ 300037 h 819150"/>
              <a:gd name="T68" fmla="*/ 23813 w 833438"/>
              <a:gd name="T69" fmla="*/ 271462 h 819150"/>
              <a:gd name="T70" fmla="*/ 28575 w 833438"/>
              <a:gd name="T71" fmla="*/ 252412 h 819150"/>
              <a:gd name="T72" fmla="*/ 38100 w 833438"/>
              <a:gd name="T73" fmla="*/ 238125 h 819150"/>
              <a:gd name="T74" fmla="*/ 47625 w 833438"/>
              <a:gd name="T75" fmla="*/ 219075 h 819150"/>
              <a:gd name="T76" fmla="*/ 52388 w 833438"/>
              <a:gd name="T77" fmla="*/ 200025 h 819150"/>
              <a:gd name="T78" fmla="*/ 61913 w 833438"/>
              <a:gd name="T79" fmla="*/ 185737 h 819150"/>
              <a:gd name="T80" fmla="*/ 85725 w 833438"/>
              <a:gd name="T81" fmla="*/ 152400 h 819150"/>
              <a:gd name="T82" fmla="*/ 114300 w 833438"/>
              <a:gd name="T83" fmla="*/ 100012 h 819150"/>
              <a:gd name="T84" fmla="*/ 128588 w 833438"/>
              <a:gd name="T85" fmla="*/ 85725 h 819150"/>
              <a:gd name="T86" fmla="*/ 138113 w 833438"/>
              <a:gd name="T87" fmla="*/ 66675 h 819150"/>
              <a:gd name="T88" fmla="*/ 152400 w 833438"/>
              <a:gd name="T89" fmla="*/ 57150 h 819150"/>
              <a:gd name="T90" fmla="*/ 171450 w 833438"/>
              <a:gd name="T91" fmla="*/ 33337 h 819150"/>
              <a:gd name="T92" fmla="*/ 180975 w 833438"/>
              <a:gd name="T93" fmla="*/ 19050 h 819150"/>
              <a:gd name="T94" fmla="*/ 200025 w 833438"/>
              <a:gd name="T95" fmla="*/ 0 h 8191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33438" h="819150">
                <a:moveTo>
                  <a:pt x="833438" y="661987"/>
                </a:moveTo>
                <a:cubicBezTo>
                  <a:pt x="832865" y="668861"/>
                  <a:pt x="831690" y="720040"/>
                  <a:pt x="823913" y="738187"/>
                </a:cubicBezTo>
                <a:cubicBezTo>
                  <a:pt x="821658" y="743448"/>
                  <a:pt x="818052" y="748078"/>
                  <a:pt x="814388" y="752475"/>
                </a:cubicBezTo>
                <a:cubicBezTo>
                  <a:pt x="810076" y="757649"/>
                  <a:pt x="805782" y="763146"/>
                  <a:pt x="800100" y="766762"/>
                </a:cubicBezTo>
                <a:cubicBezTo>
                  <a:pt x="788121" y="774385"/>
                  <a:pt x="776006" y="783477"/>
                  <a:pt x="762000" y="785812"/>
                </a:cubicBezTo>
                <a:cubicBezTo>
                  <a:pt x="725441" y="791906"/>
                  <a:pt x="742894" y="788681"/>
                  <a:pt x="709613" y="795337"/>
                </a:cubicBezTo>
                <a:cubicBezTo>
                  <a:pt x="665840" y="812846"/>
                  <a:pt x="701862" y="801069"/>
                  <a:pt x="633413" y="809625"/>
                </a:cubicBezTo>
                <a:cubicBezTo>
                  <a:pt x="625381" y="810629"/>
                  <a:pt x="617682" y="813938"/>
                  <a:pt x="609600" y="814387"/>
                </a:cubicBezTo>
                <a:cubicBezTo>
                  <a:pt x="560438" y="817118"/>
                  <a:pt x="511175" y="817562"/>
                  <a:pt x="461963" y="819150"/>
                </a:cubicBezTo>
                <a:cubicBezTo>
                  <a:pt x="433388" y="817562"/>
                  <a:pt x="404749" y="816866"/>
                  <a:pt x="376238" y="814387"/>
                </a:cubicBezTo>
                <a:cubicBezTo>
                  <a:pt x="358020" y="812803"/>
                  <a:pt x="340953" y="805801"/>
                  <a:pt x="323850" y="800100"/>
                </a:cubicBezTo>
                <a:cubicBezTo>
                  <a:pt x="319088" y="798512"/>
                  <a:pt x="314053" y="797582"/>
                  <a:pt x="309563" y="795337"/>
                </a:cubicBezTo>
                <a:cubicBezTo>
                  <a:pt x="303213" y="792162"/>
                  <a:pt x="297039" y="788609"/>
                  <a:pt x="290513" y="785812"/>
                </a:cubicBezTo>
                <a:cubicBezTo>
                  <a:pt x="285899" y="783835"/>
                  <a:pt x="280715" y="783295"/>
                  <a:pt x="276225" y="781050"/>
                </a:cubicBezTo>
                <a:cubicBezTo>
                  <a:pt x="267946" y="776910"/>
                  <a:pt x="260505" y="771258"/>
                  <a:pt x="252413" y="766762"/>
                </a:cubicBezTo>
                <a:cubicBezTo>
                  <a:pt x="246207" y="763314"/>
                  <a:pt x="239451" y="760890"/>
                  <a:pt x="233363" y="757237"/>
                </a:cubicBezTo>
                <a:cubicBezTo>
                  <a:pt x="223547" y="751347"/>
                  <a:pt x="214604" y="744077"/>
                  <a:pt x="204788" y="738187"/>
                </a:cubicBezTo>
                <a:cubicBezTo>
                  <a:pt x="190074" y="729358"/>
                  <a:pt x="186232" y="728827"/>
                  <a:pt x="171450" y="723900"/>
                </a:cubicBezTo>
                <a:cubicBezTo>
                  <a:pt x="144366" y="696814"/>
                  <a:pt x="170445" y="718635"/>
                  <a:pt x="142875" y="704850"/>
                </a:cubicBezTo>
                <a:cubicBezTo>
                  <a:pt x="136845" y="701835"/>
                  <a:pt x="112557" y="683625"/>
                  <a:pt x="109538" y="681037"/>
                </a:cubicBezTo>
                <a:cubicBezTo>
                  <a:pt x="104424" y="676654"/>
                  <a:pt x="100424" y="671062"/>
                  <a:pt x="95250" y="666750"/>
                </a:cubicBezTo>
                <a:cubicBezTo>
                  <a:pt x="90853" y="663086"/>
                  <a:pt x="85010" y="661272"/>
                  <a:pt x="80963" y="657225"/>
                </a:cubicBezTo>
                <a:cubicBezTo>
                  <a:pt x="77553" y="653815"/>
                  <a:pt x="60757" y="630199"/>
                  <a:pt x="57150" y="623887"/>
                </a:cubicBezTo>
                <a:cubicBezTo>
                  <a:pt x="53628" y="617723"/>
                  <a:pt x="51147" y="611001"/>
                  <a:pt x="47625" y="604837"/>
                </a:cubicBezTo>
                <a:cubicBezTo>
                  <a:pt x="44785" y="599867"/>
                  <a:pt x="41275" y="595312"/>
                  <a:pt x="38100" y="590550"/>
                </a:cubicBezTo>
                <a:cubicBezTo>
                  <a:pt x="36513" y="585787"/>
                  <a:pt x="34717" y="581089"/>
                  <a:pt x="33338" y="576262"/>
                </a:cubicBezTo>
                <a:cubicBezTo>
                  <a:pt x="31305" y="569147"/>
                  <a:pt x="27617" y="550533"/>
                  <a:pt x="23813" y="542925"/>
                </a:cubicBezTo>
                <a:cubicBezTo>
                  <a:pt x="21253" y="537805"/>
                  <a:pt x="17463" y="533400"/>
                  <a:pt x="14288" y="528637"/>
                </a:cubicBezTo>
                <a:cubicBezTo>
                  <a:pt x="12700" y="520700"/>
                  <a:pt x="11488" y="512678"/>
                  <a:pt x="9525" y="504825"/>
                </a:cubicBezTo>
                <a:cubicBezTo>
                  <a:pt x="8307" y="499955"/>
                  <a:pt x="5386" y="495518"/>
                  <a:pt x="4763" y="490537"/>
                </a:cubicBezTo>
                <a:cubicBezTo>
                  <a:pt x="2196" y="469999"/>
                  <a:pt x="1588" y="449262"/>
                  <a:pt x="0" y="428625"/>
                </a:cubicBezTo>
                <a:cubicBezTo>
                  <a:pt x="1588" y="398462"/>
                  <a:pt x="2028" y="368217"/>
                  <a:pt x="4763" y="338137"/>
                </a:cubicBezTo>
                <a:cubicBezTo>
                  <a:pt x="5217" y="333138"/>
                  <a:pt x="8307" y="328720"/>
                  <a:pt x="9525" y="323850"/>
                </a:cubicBezTo>
                <a:cubicBezTo>
                  <a:pt x="11488" y="315997"/>
                  <a:pt x="12158" y="307847"/>
                  <a:pt x="14288" y="300037"/>
                </a:cubicBezTo>
                <a:cubicBezTo>
                  <a:pt x="16930" y="290351"/>
                  <a:pt x="21378" y="281203"/>
                  <a:pt x="23813" y="271462"/>
                </a:cubicBezTo>
                <a:cubicBezTo>
                  <a:pt x="25400" y="265112"/>
                  <a:pt x="25997" y="258428"/>
                  <a:pt x="28575" y="252412"/>
                </a:cubicBezTo>
                <a:cubicBezTo>
                  <a:pt x="30830" y="247151"/>
                  <a:pt x="35260" y="243095"/>
                  <a:pt x="38100" y="238125"/>
                </a:cubicBezTo>
                <a:cubicBezTo>
                  <a:pt x="41622" y="231961"/>
                  <a:pt x="45132" y="225722"/>
                  <a:pt x="47625" y="219075"/>
                </a:cubicBezTo>
                <a:cubicBezTo>
                  <a:pt x="49923" y="212946"/>
                  <a:pt x="49810" y="206041"/>
                  <a:pt x="52388" y="200025"/>
                </a:cubicBezTo>
                <a:cubicBezTo>
                  <a:pt x="54643" y="194764"/>
                  <a:pt x="58586" y="190395"/>
                  <a:pt x="61913" y="185737"/>
                </a:cubicBezTo>
                <a:cubicBezTo>
                  <a:pt x="67500" y="177916"/>
                  <a:pt x="80547" y="161892"/>
                  <a:pt x="85725" y="152400"/>
                </a:cubicBezTo>
                <a:cubicBezTo>
                  <a:pt x="92570" y="139850"/>
                  <a:pt x="102851" y="113751"/>
                  <a:pt x="114300" y="100012"/>
                </a:cubicBezTo>
                <a:cubicBezTo>
                  <a:pt x="118612" y="94838"/>
                  <a:pt x="123825" y="90487"/>
                  <a:pt x="128588" y="85725"/>
                </a:cubicBezTo>
                <a:cubicBezTo>
                  <a:pt x="131763" y="79375"/>
                  <a:pt x="133568" y="72129"/>
                  <a:pt x="138113" y="66675"/>
                </a:cubicBezTo>
                <a:cubicBezTo>
                  <a:pt x="141777" y="62278"/>
                  <a:pt x="148824" y="61619"/>
                  <a:pt x="152400" y="57150"/>
                </a:cubicBezTo>
                <a:cubicBezTo>
                  <a:pt x="178690" y="24287"/>
                  <a:pt x="130507" y="60633"/>
                  <a:pt x="171450" y="33337"/>
                </a:cubicBezTo>
                <a:cubicBezTo>
                  <a:pt x="174625" y="28575"/>
                  <a:pt x="177311" y="23447"/>
                  <a:pt x="180975" y="19050"/>
                </a:cubicBezTo>
                <a:lnTo>
                  <a:pt x="200025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2" name="TextBox 26"/>
          <p:cNvSpPr txBox="1">
            <a:spLocks noChangeArrowheads="1"/>
          </p:cNvSpPr>
          <p:nvPr/>
        </p:nvSpPr>
        <p:spPr bwMode="auto">
          <a:xfrm>
            <a:off x="1073150" y="3616325"/>
            <a:ext cx="1246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planar</a:t>
            </a:r>
          </a:p>
        </p:txBody>
      </p:sp>
      <p:sp>
        <p:nvSpPr>
          <p:cNvPr id="3103" name="Freeform 32"/>
          <p:cNvSpPr>
            <a:spLocks/>
          </p:cNvSpPr>
          <p:nvPr/>
        </p:nvSpPr>
        <p:spPr bwMode="auto">
          <a:xfrm>
            <a:off x="4305300" y="2668588"/>
            <a:ext cx="1042988" cy="928687"/>
          </a:xfrm>
          <a:custGeom>
            <a:avLst/>
            <a:gdLst>
              <a:gd name="T0" fmla="*/ 200025 w 1042988"/>
              <a:gd name="T1" fmla="*/ 881058 h 928688"/>
              <a:gd name="T2" fmla="*/ 509588 w 1042988"/>
              <a:gd name="T3" fmla="*/ 0 h 928688"/>
              <a:gd name="T4" fmla="*/ 833438 w 1042988"/>
              <a:gd name="T5" fmla="*/ 928683 h 928688"/>
              <a:gd name="T6" fmla="*/ 0 w 1042988"/>
              <a:gd name="T7" fmla="*/ 242888 h 928688"/>
              <a:gd name="T8" fmla="*/ 1042988 w 1042988"/>
              <a:gd name="T9" fmla="*/ 266700 h 928688"/>
              <a:gd name="T10" fmla="*/ 200025 w 1042988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42988" h="928688">
                <a:moveTo>
                  <a:pt x="200025" y="881063"/>
                </a:moveTo>
                <a:lnTo>
                  <a:pt x="509588" y="0"/>
                </a:lnTo>
                <a:lnTo>
                  <a:pt x="833438" y="928688"/>
                </a:lnTo>
                <a:lnTo>
                  <a:pt x="0" y="242888"/>
                </a:lnTo>
                <a:lnTo>
                  <a:pt x="1042988" y="266700"/>
                </a:lnTo>
                <a:lnTo>
                  <a:pt x="200025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4" name="Freeform 33"/>
          <p:cNvSpPr>
            <a:spLocks/>
          </p:cNvSpPr>
          <p:nvPr/>
        </p:nvSpPr>
        <p:spPr bwMode="auto">
          <a:xfrm>
            <a:off x="4305300" y="2668588"/>
            <a:ext cx="1052513" cy="928687"/>
          </a:xfrm>
          <a:custGeom>
            <a:avLst/>
            <a:gdLst>
              <a:gd name="T0" fmla="*/ 190500 w 1052513"/>
              <a:gd name="T1" fmla="*/ 881058 h 928688"/>
              <a:gd name="T2" fmla="*/ 0 w 1052513"/>
              <a:gd name="T3" fmla="*/ 242888 h 928688"/>
              <a:gd name="T4" fmla="*/ 519113 w 1052513"/>
              <a:gd name="T5" fmla="*/ 0 h 928688"/>
              <a:gd name="T6" fmla="*/ 1052513 w 1052513"/>
              <a:gd name="T7" fmla="*/ 271463 h 928688"/>
              <a:gd name="T8" fmla="*/ 833438 w 1052513"/>
              <a:gd name="T9" fmla="*/ 928683 h 928688"/>
              <a:gd name="T10" fmla="*/ 190500 w 1052513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52513" h="928688">
                <a:moveTo>
                  <a:pt x="190500" y="881063"/>
                </a:moveTo>
                <a:lnTo>
                  <a:pt x="0" y="242888"/>
                </a:lnTo>
                <a:lnTo>
                  <a:pt x="519113" y="0"/>
                </a:lnTo>
                <a:lnTo>
                  <a:pt x="1052513" y="271463"/>
                </a:lnTo>
                <a:lnTo>
                  <a:pt x="833438" y="928688"/>
                </a:lnTo>
                <a:lnTo>
                  <a:pt x="190500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5" name="Oval 21"/>
          <p:cNvSpPr>
            <a:spLocks noChangeArrowheads="1"/>
          </p:cNvSpPr>
          <p:nvPr/>
        </p:nvSpPr>
        <p:spPr bwMode="auto">
          <a:xfrm>
            <a:off x="4468813" y="34956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6" name="Oval 21"/>
          <p:cNvSpPr>
            <a:spLocks noChangeArrowheads="1"/>
          </p:cNvSpPr>
          <p:nvPr/>
        </p:nvSpPr>
        <p:spPr bwMode="auto">
          <a:xfrm>
            <a:off x="4260850" y="28797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7" name="Oval 21"/>
          <p:cNvSpPr>
            <a:spLocks noChangeArrowheads="1"/>
          </p:cNvSpPr>
          <p:nvPr/>
        </p:nvSpPr>
        <p:spPr bwMode="auto">
          <a:xfrm>
            <a:off x="4783138" y="26400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8" name="Oval 21"/>
          <p:cNvSpPr>
            <a:spLocks noChangeArrowheads="1"/>
          </p:cNvSpPr>
          <p:nvPr/>
        </p:nvSpPr>
        <p:spPr bwMode="auto">
          <a:xfrm>
            <a:off x="5313363" y="28876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9" name="Oval 21"/>
          <p:cNvSpPr>
            <a:spLocks noChangeArrowheads="1"/>
          </p:cNvSpPr>
          <p:nvPr/>
        </p:nvSpPr>
        <p:spPr bwMode="auto">
          <a:xfrm>
            <a:off x="5103813" y="3552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0" name="TextBox 65"/>
          <p:cNvSpPr txBox="1">
            <a:spLocks noChangeArrowheads="1"/>
          </p:cNvSpPr>
          <p:nvPr/>
        </p:nvSpPr>
        <p:spPr bwMode="auto">
          <a:xfrm>
            <a:off x="4203700" y="3716338"/>
            <a:ext cx="1616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5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11" name="Freeform 35"/>
          <p:cNvSpPr>
            <a:spLocks/>
          </p:cNvSpPr>
          <p:nvPr/>
        </p:nvSpPr>
        <p:spPr bwMode="auto">
          <a:xfrm>
            <a:off x="6462713" y="2849563"/>
            <a:ext cx="1109662" cy="719137"/>
          </a:xfrm>
          <a:custGeom>
            <a:avLst/>
            <a:gdLst>
              <a:gd name="T0" fmla="*/ 0 w 1109662"/>
              <a:gd name="T1" fmla="*/ 4763 h 719138"/>
              <a:gd name="T2" fmla="*/ 1042987 w 1109662"/>
              <a:gd name="T3" fmla="*/ 0 h 719138"/>
              <a:gd name="T4" fmla="*/ 33337 w 1109662"/>
              <a:gd name="T5" fmla="*/ 380995 h 719138"/>
              <a:gd name="T6" fmla="*/ 1057275 w 1109662"/>
              <a:gd name="T7" fmla="*/ 361945 h 719138"/>
              <a:gd name="T8" fmla="*/ 23812 w 1109662"/>
              <a:gd name="T9" fmla="*/ 719133 h 719138"/>
              <a:gd name="T10" fmla="*/ 1109662 w 1109662"/>
              <a:gd name="T11" fmla="*/ 714370 h 719138"/>
              <a:gd name="T12" fmla="*/ 14287 w 1109662"/>
              <a:gd name="T13" fmla="*/ 371470 h 7191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09662" h="719138">
                <a:moveTo>
                  <a:pt x="0" y="4763"/>
                </a:moveTo>
                <a:lnTo>
                  <a:pt x="1042987" y="0"/>
                </a:lnTo>
                <a:lnTo>
                  <a:pt x="33337" y="381000"/>
                </a:lnTo>
                <a:lnTo>
                  <a:pt x="1057275" y="361950"/>
                </a:lnTo>
                <a:lnTo>
                  <a:pt x="23812" y="719138"/>
                </a:lnTo>
                <a:lnTo>
                  <a:pt x="1109662" y="714375"/>
                </a:lnTo>
                <a:lnTo>
                  <a:pt x="14287" y="37147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112" name="Straight Connector 38"/>
          <p:cNvCxnSpPr>
            <a:cxnSpLocks noChangeShapeType="1"/>
            <a:stCxn id="3111" idx="1"/>
            <a:endCxn id="3111" idx="4"/>
          </p:cNvCxnSpPr>
          <p:nvPr/>
        </p:nvCxnSpPr>
        <p:spPr bwMode="auto">
          <a:xfrm flipH="1">
            <a:off x="6486525" y="2849563"/>
            <a:ext cx="1019175" cy="7191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Straight Connector 52"/>
          <p:cNvCxnSpPr>
            <a:cxnSpLocks noChangeShapeType="1"/>
            <a:stCxn id="3111" idx="0"/>
            <a:endCxn id="3111" idx="3"/>
          </p:cNvCxnSpPr>
          <p:nvPr/>
        </p:nvCxnSpPr>
        <p:spPr bwMode="auto">
          <a:xfrm>
            <a:off x="6462713" y="2854325"/>
            <a:ext cx="1057275" cy="3571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Straight Connector 55"/>
          <p:cNvCxnSpPr>
            <a:cxnSpLocks noChangeShapeType="1"/>
            <a:endCxn id="3111" idx="5"/>
          </p:cNvCxnSpPr>
          <p:nvPr/>
        </p:nvCxnSpPr>
        <p:spPr bwMode="auto">
          <a:xfrm>
            <a:off x="6462713" y="2854325"/>
            <a:ext cx="1109662" cy="7096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Oval 21"/>
          <p:cNvSpPr>
            <a:spLocks noChangeArrowheads="1"/>
          </p:cNvSpPr>
          <p:nvPr/>
        </p:nvSpPr>
        <p:spPr bwMode="auto">
          <a:xfrm>
            <a:off x="6442075" y="28051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6" name="Oval 21"/>
          <p:cNvSpPr>
            <a:spLocks noChangeArrowheads="1"/>
          </p:cNvSpPr>
          <p:nvPr/>
        </p:nvSpPr>
        <p:spPr bwMode="auto">
          <a:xfrm>
            <a:off x="645160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7" name="Oval 21"/>
          <p:cNvSpPr>
            <a:spLocks noChangeArrowheads="1"/>
          </p:cNvSpPr>
          <p:nvPr/>
        </p:nvSpPr>
        <p:spPr bwMode="auto">
          <a:xfrm>
            <a:off x="6451600" y="35179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8" name="Oval 21"/>
          <p:cNvSpPr>
            <a:spLocks noChangeArrowheads="1"/>
          </p:cNvSpPr>
          <p:nvPr/>
        </p:nvSpPr>
        <p:spPr bwMode="auto">
          <a:xfrm>
            <a:off x="7475538" y="28130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9" name="Oval 21"/>
          <p:cNvSpPr>
            <a:spLocks noChangeArrowheads="1"/>
          </p:cNvSpPr>
          <p:nvPr/>
        </p:nvSpPr>
        <p:spPr bwMode="auto">
          <a:xfrm>
            <a:off x="746125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0" name="Oval 21"/>
          <p:cNvSpPr>
            <a:spLocks noChangeArrowheads="1"/>
          </p:cNvSpPr>
          <p:nvPr/>
        </p:nvSpPr>
        <p:spPr bwMode="auto">
          <a:xfrm>
            <a:off x="7494588" y="35194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1" name="TextBox 82"/>
          <p:cNvSpPr txBox="1">
            <a:spLocks noChangeArrowheads="1"/>
          </p:cNvSpPr>
          <p:nvPr/>
        </p:nvSpPr>
        <p:spPr bwMode="auto">
          <a:xfrm>
            <a:off x="6183313" y="3802063"/>
            <a:ext cx="1616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3,3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22" name="Rectangle 3"/>
          <p:cNvSpPr txBox="1">
            <a:spLocks noChangeArrowheads="1"/>
          </p:cNvSpPr>
          <p:nvPr/>
        </p:nvSpPr>
        <p:spPr bwMode="auto">
          <a:xfrm>
            <a:off x="779463" y="4457700"/>
            <a:ext cx="40925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planar embedding (=drawing) of a planar graph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induces a </a:t>
            </a:r>
            <a:r>
              <a:rPr lang="en-US" sz="2000" b="1">
                <a:solidFill>
                  <a:srgbClr val="C00000"/>
                </a:solidFill>
                <a:sym typeface="Symbol" pitchFamily="18" charset="2"/>
              </a:rPr>
              <a:t>planar subdivision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consisting of vertices, edges, and faces.</a:t>
            </a:r>
          </a:p>
        </p:txBody>
      </p:sp>
      <p:grpSp>
        <p:nvGrpSpPr>
          <p:cNvPr id="3123" name="Group 3"/>
          <p:cNvGrpSpPr>
            <a:grpSpLocks/>
          </p:cNvGrpSpPr>
          <p:nvPr/>
        </p:nvGrpSpPr>
        <p:grpSpPr bwMode="auto">
          <a:xfrm>
            <a:off x="4830763" y="4192588"/>
            <a:ext cx="2214562" cy="2336800"/>
            <a:chOff x="4831556" y="4192046"/>
            <a:chExt cx="2213547" cy="2337146"/>
          </a:xfrm>
        </p:grpSpPr>
        <p:pic>
          <p:nvPicPr>
            <p:cNvPr id="312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5" name="Rectangle 2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4232275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reeform 23"/>
          <p:cNvSpPr/>
          <p:nvPr/>
        </p:nvSpPr>
        <p:spPr bwMode="auto">
          <a:xfrm>
            <a:off x="2032000" y="4959350"/>
            <a:ext cx="341313" cy="812800"/>
          </a:xfrm>
          <a:custGeom>
            <a:avLst/>
            <a:gdLst>
              <a:gd name="connsiteX0" fmla="*/ 0 w 338138"/>
              <a:gd name="connsiteY0" fmla="*/ 95250 h 814387"/>
              <a:gd name="connsiteX1" fmla="*/ 338138 w 338138"/>
              <a:gd name="connsiteY1" fmla="*/ 0 h 814387"/>
              <a:gd name="connsiteX2" fmla="*/ 338138 w 338138"/>
              <a:gd name="connsiteY2" fmla="*/ 600075 h 814387"/>
              <a:gd name="connsiteX3" fmla="*/ 0 w 338138"/>
              <a:gd name="connsiteY3" fmla="*/ 814387 h 814387"/>
              <a:gd name="connsiteX4" fmla="*/ 0 w 338138"/>
              <a:gd name="connsiteY4" fmla="*/ 95250 h 814387"/>
              <a:gd name="connsiteX0" fmla="*/ 0 w 338138"/>
              <a:gd name="connsiteY0" fmla="*/ 7143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71438 h 790575"/>
              <a:gd name="connsiteX0" fmla="*/ 0 w 338138"/>
              <a:gd name="connsiteY0" fmla="*/ 904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90488 h 790575"/>
              <a:gd name="connsiteX0" fmla="*/ 4762 w 338138"/>
              <a:gd name="connsiteY0" fmla="*/ 523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4762 w 338138"/>
              <a:gd name="connsiteY4" fmla="*/ 52388 h 790575"/>
              <a:gd name="connsiteX0" fmla="*/ 328 w 340054"/>
              <a:gd name="connsiteY0" fmla="*/ 65088 h 790575"/>
              <a:gd name="connsiteX1" fmla="*/ 335292 w 340054"/>
              <a:gd name="connsiteY1" fmla="*/ 0 h 790575"/>
              <a:gd name="connsiteX2" fmla="*/ 340054 w 340054"/>
              <a:gd name="connsiteY2" fmla="*/ 576263 h 790575"/>
              <a:gd name="connsiteX3" fmla="*/ 1916 w 340054"/>
              <a:gd name="connsiteY3" fmla="*/ 790575 h 790575"/>
              <a:gd name="connsiteX4" fmla="*/ 328 w 340054"/>
              <a:gd name="connsiteY4" fmla="*/ 65088 h 7905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8896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6991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156 w 339882"/>
              <a:gd name="connsiteY0" fmla="*/ 77788 h 787400"/>
              <a:gd name="connsiteX1" fmla="*/ 335120 w 339882"/>
              <a:gd name="connsiteY1" fmla="*/ 0 h 787400"/>
              <a:gd name="connsiteX2" fmla="*/ 339882 w 339882"/>
              <a:gd name="connsiteY2" fmla="*/ 569913 h 787400"/>
              <a:gd name="connsiteX3" fmla="*/ 8094 w 339882"/>
              <a:gd name="connsiteY3" fmla="*/ 787400 h 787400"/>
              <a:gd name="connsiteX4" fmla="*/ 156 w 339882"/>
              <a:gd name="connsiteY4" fmla="*/ 77788 h 787400"/>
              <a:gd name="connsiteX0" fmla="*/ 4762 w 331788"/>
              <a:gd name="connsiteY0" fmla="*/ 93663 h 787400"/>
              <a:gd name="connsiteX1" fmla="*/ 327026 w 331788"/>
              <a:gd name="connsiteY1" fmla="*/ 0 h 787400"/>
              <a:gd name="connsiteX2" fmla="*/ 331788 w 331788"/>
              <a:gd name="connsiteY2" fmla="*/ 569913 h 787400"/>
              <a:gd name="connsiteX3" fmla="*/ 0 w 331788"/>
              <a:gd name="connsiteY3" fmla="*/ 787400 h 787400"/>
              <a:gd name="connsiteX4" fmla="*/ 4762 w 331788"/>
              <a:gd name="connsiteY4" fmla="*/ 93663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329 w 333705"/>
              <a:gd name="connsiteY0" fmla="*/ 96838 h 787400"/>
              <a:gd name="connsiteX1" fmla="*/ 328943 w 333705"/>
              <a:gd name="connsiteY1" fmla="*/ 0 h 787400"/>
              <a:gd name="connsiteX2" fmla="*/ 333705 w 333705"/>
              <a:gd name="connsiteY2" fmla="*/ 569913 h 787400"/>
              <a:gd name="connsiteX3" fmla="*/ 1917 w 333705"/>
              <a:gd name="connsiteY3" fmla="*/ 787400 h 787400"/>
              <a:gd name="connsiteX4" fmla="*/ 329 w 333705"/>
              <a:gd name="connsiteY4" fmla="*/ 96838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4762 w 341313"/>
              <a:gd name="connsiteY0" fmla="*/ 84138 h 796925"/>
              <a:gd name="connsiteX1" fmla="*/ 336551 w 341313"/>
              <a:gd name="connsiteY1" fmla="*/ 0 h 796925"/>
              <a:gd name="connsiteX2" fmla="*/ 341313 w 341313"/>
              <a:gd name="connsiteY2" fmla="*/ 569913 h 796925"/>
              <a:gd name="connsiteX3" fmla="*/ 0 w 341313"/>
              <a:gd name="connsiteY3" fmla="*/ 796925 h 796925"/>
              <a:gd name="connsiteX4" fmla="*/ 4762 w 341313"/>
              <a:gd name="connsiteY4" fmla="*/ 84138 h 796925"/>
              <a:gd name="connsiteX0" fmla="*/ 329 w 336880"/>
              <a:gd name="connsiteY0" fmla="*/ 84138 h 787400"/>
              <a:gd name="connsiteX1" fmla="*/ 332118 w 336880"/>
              <a:gd name="connsiteY1" fmla="*/ 0 h 787400"/>
              <a:gd name="connsiteX2" fmla="*/ 336880 w 336880"/>
              <a:gd name="connsiteY2" fmla="*/ 569913 h 787400"/>
              <a:gd name="connsiteX3" fmla="*/ 1917 w 336880"/>
              <a:gd name="connsiteY3" fmla="*/ 787400 h 787400"/>
              <a:gd name="connsiteX4" fmla="*/ 329 w 336880"/>
              <a:gd name="connsiteY4" fmla="*/ 84138 h 787400"/>
              <a:gd name="connsiteX0" fmla="*/ 7937 w 344488"/>
              <a:gd name="connsiteY0" fmla="*/ 84138 h 806450"/>
              <a:gd name="connsiteX1" fmla="*/ 339726 w 344488"/>
              <a:gd name="connsiteY1" fmla="*/ 0 h 806450"/>
              <a:gd name="connsiteX2" fmla="*/ 344488 w 344488"/>
              <a:gd name="connsiteY2" fmla="*/ 569913 h 806450"/>
              <a:gd name="connsiteX3" fmla="*/ 0 w 344488"/>
              <a:gd name="connsiteY3" fmla="*/ 806450 h 806450"/>
              <a:gd name="connsiteX4" fmla="*/ 7937 w 344488"/>
              <a:gd name="connsiteY4" fmla="*/ 84138 h 806450"/>
              <a:gd name="connsiteX0" fmla="*/ 1587 w 338138"/>
              <a:gd name="connsiteY0" fmla="*/ 84138 h 796925"/>
              <a:gd name="connsiteX1" fmla="*/ 333376 w 338138"/>
              <a:gd name="connsiteY1" fmla="*/ 0 h 796925"/>
              <a:gd name="connsiteX2" fmla="*/ 338138 w 338138"/>
              <a:gd name="connsiteY2" fmla="*/ 569913 h 796925"/>
              <a:gd name="connsiteX3" fmla="*/ 0 w 338138"/>
              <a:gd name="connsiteY3" fmla="*/ 796925 h 796925"/>
              <a:gd name="connsiteX4" fmla="*/ 1587 w 338138"/>
              <a:gd name="connsiteY4" fmla="*/ 84138 h 796925"/>
              <a:gd name="connsiteX0" fmla="*/ 329 w 336880"/>
              <a:gd name="connsiteY0" fmla="*/ 84138 h 815975"/>
              <a:gd name="connsiteX1" fmla="*/ 332118 w 336880"/>
              <a:gd name="connsiteY1" fmla="*/ 0 h 815975"/>
              <a:gd name="connsiteX2" fmla="*/ 336880 w 336880"/>
              <a:gd name="connsiteY2" fmla="*/ 569913 h 815975"/>
              <a:gd name="connsiteX3" fmla="*/ 1917 w 336880"/>
              <a:gd name="connsiteY3" fmla="*/ 815975 h 815975"/>
              <a:gd name="connsiteX4" fmla="*/ 329 w 336880"/>
              <a:gd name="connsiteY4" fmla="*/ 84138 h 815975"/>
              <a:gd name="connsiteX0" fmla="*/ 329 w 333705"/>
              <a:gd name="connsiteY0" fmla="*/ 84138 h 815975"/>
              <a:gd name="connsiteX1" fmla="*/ 332118 w 333705"/>
              <a:gd name="connsiteY1" fmla="*/ 0 h 815975"/>
              <a:gd name="connsiteX2" fmla="*/ 333705 w 333705"/>
              <a:gd name="connsiteY2" fmla="*/ 579438 h 815975"/>
              <a:gd name="connsiteX3" fmla="*/ 1917 w 333705"/>
              <a:gd name="connsiteY3" fmla="*/ 815975 h 815975"/>
              <a:gd name="connsiteX4" fmla="*/ 329 w 333705"/>
              <a:gd name="connsiteY4" fmla="*/ 84138 h 815975"/>
              <a:gd name="connsiteX0" fmla="*/ 4762 w 338138"/>
              <a:gd name="connsiteY0" fmla="*/ 84138 h 796925"/>
              <a:gd name="connsiteX1" fmla="*/ 336551 w 338138"/>
              <a:gd name="connsiteY1" fmla="*/ 0 h 796925"/>
              <a:gd name="connsiteX2" fmla="*/ 338138 w 338138"/>
              <a:gd name="connsiteY2" fmla="*/ 579438 h 796925"/>
              <a:gd name="connsiteX3" fmla="*/ 0 w 338138"/>
              <a:gd name="connsiteY3" fmla="*/ 796925 h 796925"/>
              <a:gd name="connsiteX4" fmla="*/ 4762 w 338138"/>
              <a:gd name="connsiteY4" fmla="*/ 84138 h 796925"/>
              <a:gd name="connsiteX0" fmla="*/ 11112 w 344488"/>
              <a:gd name="connsiteY0" fmla="*/ 84138 h 809625"/>
              <a:gd name="connsiteX1" fmla="*/ 342901 w 344488"/>
              <a:gd name="connsiteY1" fmla="*/ 0 h 809625"/>
              <a:gd name="connsiteX2" fmla="*/ 344488 w 344488"/>
              <a:gd name="connsiteY2" fmla="*/ 579438 h 809625"/>
              <a:gd name="connsiteX3" fmla="*/ 0 w 344488"/>
              <a:gd name="connsiteY3" fmla="*/ 809625 h 809625"/>
              <a:gd name="connsiteX4" fmla="*/ 11112 w 344488"/>
              <a:gd name="connsiteY4" fmla="*/ 84138 h 809625"/>
              <a:gd name="connsiteX0" fmla="*/ 4762 w 338138"/>
              <a:gd name="connsiteY0" fmla="*/ 84138 h 800100"/>
              <a:gd name="connsiteX1" fmla="*/ 336551 w 338138"/>
              <a:gd name="connsiteY1" fmla="*/ 0 h 800100"/>
              <a:gd name="connsiteX2" fmla="*/ 338138 w 338138"/>
              <a:gd name="connsiteY2" fmla="*/ 579438 h 800100"/>
              <a:gd name="connsiteX3" fmla="*/ 0 w 338138"/>
              <a:gd name="connsiteY3" fmla="*/ 800100 h 800100"/>
              <a:gd name="connsiteX4" fmla="*/ 4762 w 338138"/>
              <a:gd name="connsiteY4" fmla="*/ 84138 h 800100"/>
              <a:gd name="connsiteX0" fmla="*/ 7937 w 341313"/>
              <a:gd name="connsiteY0" fmla="*/ 84138 h 812800"/>
              <a:gd name="connsiteX1" fmla="*/ 339726 w 341313"/>
              <a:gd name="connsiteY1" fmla="*/ 0 h 812800"/>
              <a:gd name="connsiteX2" fmla="*/ 341313 w 341313"/>
              <a:gd name="connsiteY2" fmla="*/ 579438 h 812800"/>
              <a:gd name="connsiteX3" fmla="*/ 0 w 341313"/>
              <a:gd name="connsiteY3" fmla="*/ 812800 h 812800"/>
              <a:gd name="connsiteX4" fmla="*/ 7937 w 341313"/>
              <a:gd name="connsiteY4" fmla="*/ 84138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3" h="812800">
                <a:moveTo>
                  <a:pt x="7937" y="84138"/>
                </a:moveTo>
                <a:lnTo>
                  <a:pt x="339726" y="0"/>
                </a:lnTo>
                <a:cubicBezTo>
                  <a:pt x="341313" y="192088"/>
                  <a:pt x="339726" y="387350"/>
                  <a:pt x="341313" y="579438"/>
                </a:cubicBezTo>
                <a:lnTo>
                  <a:pt x="0" y="812800"/>
                </a:lnTo>
                <a:cubicBezTo>
                  <a:pt x="1587" y="566738"/>
                  <a:pt x="6350" y="330200"/>
                  <a:pt x="7937" y="84138"/>
                </a:cubicBezTo>
                <a:close/>
              </a:path>
            </a:pathLst>
          </a:custGeom>
          <a:solidFill>
            <a:schemeClr val="bg1">
              <a:lumMod val="75000"/>
              <a:alpha val="90000"/>
            </a:schemeClr>
          </a:solidFill>
          <a:ln w="12700">
            <a:noFill/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5C97E4-7E89-414D-B0E0-3D4BAE90527F}" type="slidenum">
              <a:rPr lang="en-US" sz="14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Observation: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final trapezoidal map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the segments were inserted.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Lemma: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Ignoring the time spent for point location, the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number of ray shots interrupted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endpoint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shoots two rays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rays need to be processed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=0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we get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a new trapezoid for each interrupted ray shot;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 with DCEL</a:t>
            </a:r>
          </a:p>
        </p:txBody>
      </p:sp>
      <p:pic>
        <p:nvPicPr>
          <p:cNvPr id="2151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5" y="4267200"/>
            <a:ext cx="27432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514" name="Straight Connector 16"/>
          <p:cNvCxnSpPr>
            <a:cxnSpLocks noChangeShapeType="1"/>
          </p:cNvCxnSpPr>
          <p:nvPr/>
        </p:nvCxnSpPr>
        <p:spPr bwMode="auto">
          <a:xfrm>
            <a:off x="5756275" y="5186363"/>
            <a:ext cx="1006475" cy="4460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Rectangle 17"/>
          <p:cNvSpPr/>
          <p:nvPr/>
        </p:nvSpPr>
        <p:spPr>
          <a:xfrm>
            <a:off x="5924550" y="4956175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" name="Rectangle 19"/>
          <p:cNvSpPr/>
          <p:nvPr/>
        </p:nvSpPr>
        <p:spPr>
          <a:xfrm>
            <a:off x="2198688" y="5013325"/>
            <a:ext cx="331787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cxnSp>
        <p:nvCxnSpPr>
          <p:cNvPr id="21517" name="Straight Connector 5"/>
          <p:cNvCxnSpPr>
            <a:cxnSpLocks noChangeShapeType="1"/>
          </p:cNvCxnSpPr>
          <p:nvPr/>
        </p:nvCxnSpPr>
        <p:spPr bwMode="auto">
          <a:xfrm flipV="1">
            <a:off x="2116138" y="5019675"/>
            <a:ext cx="0" cy="26511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8" name="Straight Connector 20"/>
          <p:cNvCxnSpPr>
            <a:cxnSpLocks noChangeShapeType="1"/>
          </p:cNvCxnSpPr>
          <p:nvPr/>
        </p:nvCxnSpPr>
        <p:spPr bwMode="auto">
          <a:xfrm flipV="1">
            <a:off x="2282825" y="4956175"/>
            <a:ext cx="0" cy="4095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9" name="Straight Connector 22"/>
          <p:cNvCxnSpPr>
            <a:cxnSpLocks noChangeShapeType="1"/>
          </p:cNvCxnSpPr>
          <p:nvPr/>
        </p:nvCxnSpPr>
        <p:spPr bwMode="auto">
          <a:xfrm>
            <a:off x="2279650" y="5351463"/>
            <a:ext cx="3175" cy="2444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20" name="Straight Connector 26"/>
          <p:cNvCxnSpPr>
            <a:cxnSpLocks noChangeShapeType="1"/>
          </p:cNvCxnSpPr>
          <p:nvPr/>
        </p:nvCxnSpPr>
        <p:spPr bwMode="auto">
          <a:xfrm>
            <a:off x="2116138" y="5284788"/>
            <a:ext cx="3175" cy="42545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21" name="Oval 21"/>
          <p:cNvSpPr>
            <a:spLocks noChangeArrowheads="1"/>
          </p:cNvSpPr>
          <p:nvPr/>
        </p:nvSpPr>
        <p:spPr bwMode="auto">
          <a:xfrm>
            <a:off x="2085975" y="5260975"/>
            <a:ext cx="55563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2" name="Oval 21"/>
          <p:cNvSpPr>
            <a:spLocks noChangeArrowheads="1"/>
          </p:cNvSpPr>
          <p:nvPr/>
        </p:nvSpPr>
        <p:spPr bwMode="auto">
          <a:xfrm>
            <a:off x="2255838" y="5337175"/>
            <a:ext cx="55562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1523" name="Straight Connector 18"/>
          <p:cNvCxnSpPr>
            <a:cxnSpLocks noChangeShapeType="1"/>
          </p:cNvCxnSpPr>
          <p:nvPr/>
        </p:nvCxnSpPr>
        <p:spPr bwMode="auto">
          <a:xfrm>
            <a:off x="2116138" y="5284788"/>
            <a:ext cx="166687" cy="777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524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02DC77-BCC4-45FA-A16F-9267B7AB1D54}" type="slidenum">
              <a:rPr lang="en-US" sz="14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2651495"/>
          </a:xfrm>
          <a:prstGeom prst="rect">
            <a:avLst/>
          </a:prstGeom>
          <a:blipFill rotWithShape="1">
            <a:blip r:embed="rId3"/>
            <a:stretch>
              <a:fillRect l="-852" t="-1977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2254250" y="2452688"/>
            <a:ext cx="2976563" cy="22606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536" name="Straight Connector 6"/>
          <p:cNvCxnSpPr>
            <a:cxnSpLocks noChangeShapeType="1"/>
          </p:cNvCxnSpPr>
          <p:nvPr/>
        </p:nvCxnSpPr>
        <p:spPr bwMode="auto">
          <a:xfrm>
            <a:off x="2501900" y="4465638"/>
            <a:ext cx="3127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7" name="Straight Connector 8"/>
          <p:cNvCxnSpPr>
            <a:cxnSpLocks noChangeShapeType="1"/>
          </p:cNvCxnSpPr>
          <p:nvPr/>
        </p:nvCxnSpPr>
        <p:spPr bwMode="auto">
          <a:xfrm flipV="1">
            <a:off x="25019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8" name="Straight Connector 25"/>
          <p:cNvCxnSpPr>
            <a:cxnSpLocks noChangeShapeType="1"/>
          </p:cNvCxnSpPr>
          <p:nvPr/>
        </p:nvCxnSpPr>
        <p:spPr bwMode="auto">
          <a:xfrm flipV="1">
            <a:off x="2814638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9" name="Straight Connector 27"/>
          <p:cNvCxnSpPr>
            <a:cxnSpLocks noChangeShapeType="1"/>
          </p:cNvCxnSpPr>
          <p:nvPr/>
        </p:nvCxnSpPr>
        <p:spPr bwMode="auto">
          <a:xfrm>
            <a:off x="3036888" y="4465638"/>
            <a:ext cx="3127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30"/>
          <p:cNvCxnSpPr>
            <a:cxnSpLocks noChangeShapeType="1"/>
          </p:cNvCxnSpPr>
          <p:nvPr/>
        </p:nvCxnSpPr>
        <p:spPr bwMode="auto">
          <a:xfrm flipV="1">
            <a:off x="3036888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1" name="Straight Connector 32"/>
          <p:cNvCxnSpPr>
            <a:cxnSpLocks noChangeShapeType="1"/>
          </p:cNvCxnSpPr>
          <p:nvPr/>
        </p:nvCxnSpPr>
        <p:spPr bwMode="auto">
          <a:xfrm flipV="1">
            <a:off x="3349625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2" name="Straight Connector 33"/>
          <p:cNvCxnSpPr>
            <a:cxnSpLocks noChangeShapeType="1"/>
          </p:cNvCxnSpPr>
          <p:nvPr/>
        </p:nvCxnSpPr>
        <p:spPr bwMode="auto">
          <a:xfrm>
            <a:off x="356235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34"/>
          <p:cNvCxnSpPr>
            <a:cxnSpLocks noChangeShapeType="1"/>
          </p:cNvCxnSpPr>
          <p:nvPr/>
        </p:nvCxnSpPr>
        <p:spPr bwMode="auto">
          <a:xfrm flipV="1">
            <a:off x="35623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4" name="Straight Connector 35"/>
          <p:cNvCxnSpPr>
            <a:cxnSpLocks noChangeShapeType="1"/>
          </p:cNvCxnSpPr>
          <p:nvPr/>
        </p:nvCxnSpPr>
        <p:spPr bwMode="auto">
          <a:xfrm flipV="1">
            <a:off x="38735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5" name="Straight Connector 36"/>
          <p:cNvCxnSpPr>
            <a:cxnSpLocks noChangeShapeType="1"/>
          </p:cNvCxnSpPr>
          <p:nvPr/>
        </p:nvCxnSpPr>
        <p:spPr bwMode="auto">
          <a:xfrm>
            <a:off x="414020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6" name="Straight Connector 37"/>
          <p:cNvCxnSpPr>
            <a:cxnSpLocks noChangeShapeType="1"/>
          </p:cNvCxnSpPr>
          <p:nvPr/>
        </p:nvCxnSpPr>
        <p:spPr bwMode="auto">
          <a:xfrm flipV="1">
            <a:off x="41402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7" name="Straight Connector 38"/>
          <p:cNvCxnSpPr>
            <a:cxnSpLocks noChangeShapeType="1"/>
          </p:cNvCxnSpPr>
          <p:nvPr/>
        </p:nvCxnSpPr>
        <p:spPr bwMode="auto">
          <a:xfrm flipV="1">
            <a:off x="44513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8" name="Straight Connector 39"/>
          <p:cNvCxnSpPr>
            <a:cxnSpLocks noChangeShapeType="1"/>
          </p:cNvCxnSpPr>
          <p:nvPr/>
        </p:nvCxnSpPr>
        <p:spPr bwMode="auto">
          <a:xfrm>
            <a:off x="469265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9" name="Straight Connector 40"/>
          <p:cNvCxnSpPr>
            <a:cxnSpLocks noChangeShapeType="1"/>
          </p:cNvCxnSpPr>
          <p:nvPr/>
        </p:nvCxnSpPr>
        <p:spPr bwMode="auto">
          <a:xfrm flipV="1">
            <a:off x="46926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0" name="Straight Connector 41"/>
          <p:cNvCxnSpPr>
            <a:cxnSpLocks noChangeShapeType="1"/>
          </p:cNvCxnSpPr>
          <p:nvPr/>
        </p:nvCxnSpPr>
        <p:spPr bwMode="auto">
          <a:xfrm flipV="1">
            <a:off x="50038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1" name="Straight Connector 42"/>
          <p:cNvCxnSpPr>
            <a:cxnSpLocks noChangeShapeType="1"/>
          </p:cNvCxnSpPr>
          <p:nvPr/>
        </p:nvCxnSpPr>
        <p:spPr bwMode="auto">
          <a:xfrm>
            <a:off x="2346325" y="283210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2" name="Straight Connector 43"/>
          <p:cNvCxnSpPr>
            <a:cxnSpLocks noChangeShapeType="1"/>
          </p:cNvCxnSpPr>
          <p:nvPr/>
        </p:nvCxnSpPr>
        <p:spPr bwMode="auto">
          <a:xfrm>
            <a:off x="2349500" y="2990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3" name="Straight Connector 44"/>
          <p:cNvCxnSpPr>
            <a:cxnSpLocks noChangeShapeType="1"/>
          </p:cNvCxnSpPr>
          <p:nvPr/>
        </p:nvCxnSpPr>
        <p:spPr bwMode="auto">
          <a:xfrm>
            <a:off x="2352675" y="3895725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4" name="Straight Connector 45"/>
          <p:cNvCxnSpPr>
            <a:cxnSpLocks noChangeShapeType="1"/>
          </p:cNvCxnSpPr>
          <p:nvPr/>
        </p:nvCxnSpPr>
        <p:spPr bwMode="auto">
          <a:xfrm>
            <a:off x="2352675" y="31432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5" name="Straight Connector 46"/>
          <p:cNvCxnSpPr>
            <a:cxnSpLocks noChangeShapeType="1"/>
          </p:cNvCxnSpPr>
          <p:nvPr/>
        </p:nvCxnSpPr>
        <p:spPr bwMode="auto">
          <a:xfrm>
            <a:off x="2360613" y="3295650"/>
            <a:ext cx="27860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6" name="Straight Connector 47"/>
          <p:cNvCxnSpPr>
            <a:cxnSpLocks noChangeShapeType="1"/>
          </p:cNvCxnSpPr>
          <p:nvPr/>
        </p:nvCxnSpPr>
        <p:spPr bwMode="auto">
          <a:xfrm>
            <a:off x="2349500" y="34480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7" name="Straight Connector 48"/>
          <p:cNvCxnSpPr>
            <a:cxnSpLocks noChangeShapeType="1"/>
          </p:cNvCxnSpPr>
          <p:nvPr/>
        </p:nvCxnSpPr>
        <p:spPr bwMode="auto">
          <a:xfrm>
            <a:off x="2346325" y="36004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8" name="Straight Connector 49"/>
          <p:cNvCxnSpPr>
            <a:cxnSpLocks noChangeShapeType="1"/>
          </p:cNvCxnSpPr>
          <p:nvPr/>
        </p:nvCxnSpPr>
        <p:spPr bwMode="auto">
          <a:xfrm>
            <a:off x="2346325" y="3752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ectangle 10"/>
          <p:cNvSpPr/>
          <p:nvPr/>
        </p:nvSpPr>
        <p:spPr>
          <a:xfrm>
            <a:off x="2530475" y="418941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1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3062288" y="4191000"/>
            <a:ext cx="261937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2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3600450" y="419576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3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4657725" y="4189413"/>
            <a:ext cx="3810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762125" y="2693988"/>
            <a:ext cx="54451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n/2+1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1773238" y="2846388"/>
            <a:ext cx="54451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n/2+2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1836738" y="3703638"/>
            <a:ext cx="261937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</a:t>
            </a:r>
            <a:endParaRPr lang="en-US" sz="1200" dirty="0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587375" y="4465638"/>
            <a:ext cx="8139113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rgbClr val="008380"/>
                </a:solidFill>
                <a:cs typeface="Times New Roman" pitchFamily="18" charset="0"/>
              </a:rPr>
              <a:t/>
            </a:r>
            <a:br>
              <a:rPr lang="en-US" sz="1800">
                <a:solidFill>
                  <a:srgbClr val="008380"/>
                </a:solidFill>
                <a:cs typeface="Times New Roman" pitchFamily="18" charset="0"/>
              </a:rPr>
            </a:br>
            <a:endParaRPr lang="en-US" sz="800">
              <a:solidFill>
                <a:srgbClr val="008380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chemeClr val="tx1"/>
                </a:solidFill>
              </a:rPr>
              <a:t>Insert segments in </a:t>
            </a:r>
            <a:r>
              <a:rPr lang="en-US" sz="1800" i="1">
                <a:solidFill>
                  <a:schemeClr val="tx1"/>
                </a:solidFill>
              </a:rPr>
              <a:t>random </a:t>
            </a:r>
            <a:r>
              <a:rPr lang="en-US" sz="1800">
                <a:solidFill>
                  <a:schemeClr val="tx1"/>
                </a:solidFill>
              </a:rPr>
              <a:t>order: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>
                <a:solidFill>
                  <a:srgbClr val="008380"/>
                </a:solidFill>
              </a:rPr>
              <a:t> 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chemeClr val="tx1"/>
                </a:solidFill>
              </a:rPr>
              <a:t> = {all possible permutations/orders of segments}; </a:t>
            </a:r>
            <a:r>
              <a:rPr lang="en-US" sz="1800">
                <a:solidFill>
                  <a:srgbClr val="008380"/>
                </a:solidFill>
              </a:rPr>
              <a:t>|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</a:rPr>
              <a:t>| = </a:t>
            </a:r>
            <a:r>
              <a:rPr lang="en-US" sz="1800" i="1">
                <a:solidFill>
                  <a:srgbClr val="008380"/>
                </a:solidFill>
              </a:rPr>
              <a:t>n</a:t>
            </a:r>
            <a:r>
              <a:rPr lang="en-US" sz="1800">
                <a:solidFill>
                  <a:srgbClr val="008380"/>
                </a:solidFill>
              </a:rPr>
              <a:t>!</a:t>
            </a:r>
            <a:r>
              <a:rPr lang="en-US" sz="1800">
                <a:solidFill>
                  <a:schemeClr val="tx1"/>
                </a:solidFill>
              </a:rPr>
              <a:t> for </a:t>
            </a:r>
            <a:r>
              <a:rPr lang="en-US" sz="1800" i="1">
                <a:solidFill>
                  <a:srgbClr val="008380"/>
                </a:solidFill>
              </a:rPr>
              <a:t>n</a:t>
            </a:r>
            <a:r>
              <a:rPr lang="en-US" sz="1800">
                <a:solidFill>
                  <a:schemeClr val="tx1"/>
                </a:solidFill>
              </a:rPr>
              <a:t> segments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i="1" baseline="-25000">
                <a:solidFill>
                  <a:srgbClr val="008380"/>
                </a:solidFill>
              </a:rPr>
              <a:t>i</a:t>
            </a:r>
            <a:r>
              <a:rPr lang="en-US" sz="1800">
                <a:solidFill>
                  <a:srgbClr val="008380"/>
                </a:solidFill>
              </a:rPr>
              <a:t> = </a:t>
            </a:r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i="1" baseline="-25000">
                <a:solidFill>
                  <a:srgbClr val="008380"/>
                </a:solidFill>
              </a:rPr>
              <a:t>i</a:t>
            </a:r>
            <a:r>
              <a:rPr lang="en-US" sz="1800">
                <a:solidFill>
                  <a:srgbClr val="008380"/>
                </a:solidFill>
              </a:rPr>
              <a:t>(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</a:rPr>
              <a:t>)</a:t>
            </a:r>
            <a:r>
              <a:rPr lang="en-US" sz="1800">
                <a:solidFill>
                  <a:schemeClr val="tx1"/>
                </a:solidFill>
              </a:rPr>
              <a:t> for some random order 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  <a:sym typeface="Symbol" pitchFamily="18" charset="2"/>
              </a:rPr>
              <a:t>P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chemeClr val="tx1"/>
                </a:solidFill>
              </a:rPr>
              <a:t>We will show that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endParaRPr lang="en-US" sz="1800">
              <a:solidFill>
                <a:schemeClr val="tx2"/>
              </a:solidFill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chemeClr val="tx2"/>
                </a:solidFill>
                <a:sym typeface="Symbol" pitchFamily="18" charset="2"/>
              </a:rPr>
              <a:t> Expected runtime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O(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1)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O(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800">
              <a:solidFill>
                <a:srgbClr val="008380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60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4289425" y="5830888"/>
            <a:ext cx="4048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2" name="Text Box 18"/>
          <p:cNvSpPr txBox="1">
            <a:spLocks noChangeArrowheads="1"/>
          </p:cNvSpPr>
          <p:nvPr/>
        </p:nvSpPr>
        <p:spPr bwMode="auto">
          <a:xfrm>
            <a:off x="5126038" y="5838825"/>
            <a:ext cx="4048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6419850" y="5829300"/>
            <a:ext cx="404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4" name="AutoShape 20"/>
          <p:cNvSpPr>
            <a:spLocks noChangeArrowheads="1"/>
          </p:cNvSpPr>
          <p:nvPr/>
        </p:nvSpPr>
        <p:spPr bwMode="auto">
          <a:xfrm>
            <a:off x="4489450" y="6292850"/>
            <a:ext cx="2127250" cy="266700"/>
          </a:xfrm>
          <a:prstGeom prst="wedgeRectCallout">
            <a:avLst>
              <a:gd name="adj1" fmla="val -27759"/>
              <a:gd name="adj2" fmla="val -10654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600">
                <a:solidFill>
                  <a:schemeClr val="tx1"/>
                </a:solidFill>
              </a:rPr>
              <a:t>linearity of expectation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61" grpId="0"/>
      <p:bldP spid="62" grpId="0"/>
      <p:bldP spid="63" grpId="0"/>
      <p:bldP spid="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09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Theorem: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 created upon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the expectation is taken over all segment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permutations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segments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were added.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what is the probability that a particular segment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last?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1/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i</a:t>
            </a:r>
            <a:endParaRPr lang="en-US" sz="2000" i="1" kern="0" dirty="0">
              <a:solidFill>
                <a:srgbClr val="00838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 want to compute the number of trapezoids that would have been created 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last.</a:t>
            </a:r>
          </a:p>
        </p:txBody>
      </p:sp>
      <p:pic>
        <p:nvPicPr>
          <p:cNvPr id="2356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7073"/>
          <a:stretch>
            <a:fillRect/>
          </a:stretch>
        </p:blipFill>
        <p:spPr bwMode="auto">
          <a:xfrm>
            <a:off x="3438525" y="4414838"/>
            <a:ext cx="2574925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3748256"/>
          </a:xfrm>
          <a:prstGeom prst="rect">
            <a:avLst/>
          </a:prstGeom>
          <a:blipFill rotWithShape="1">
            <a:blip r:embed="rId3"/>
            <a:srcRect/>
            <a:stretch>
              <a:fillRect l="-697" t="-2603" b="-1989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266065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0575" y="4910138"/>
                <a:ext cx="8048625" cy="112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#trapezoids added when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was inserted last in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4910138"/>
                <a:ext cx="8048625" cy="1121269"/>
              </a:xfrm>
              <a:prstGeom prst="rect">
                <a:avLst/>
              </a:prstGeom>
              <a:blipFill rotWithShape="1">
                <a:blip r:embed="rId5"/>
                <a:stretch>
                  <a:fillRect l="-682" t="-20109" b="-6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17918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0575" y="3433653"/>
                <a:ext cx="8048625" cy="2609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#trapezoids added when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was inserted last in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How many segments does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depend on? At most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Also,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T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has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O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trapezoids (by Euler’s formula).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4=</m:t>
                        </m:r>
                        <m:f>
                          <m:f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4|</m:t>
                        </m:r>
                        <m:sSub>
                          <m:sSub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|=</m:t>
                    </m:r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(1)</m:t>
                    </m:r>
                  </m:oMath>
                </a14:m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3433653"/>
                <a:ext cx="8048625" cy="2609369"/>
              </a:xfrm>
              <a:prstGeom prst="rect">
                <a:avLst/>
              </a:prstGeom>
              <a:blipFill rotWithShape="1">
                <a:blip r:embed="rId4"/>
                <a:stretch>
                  <a:fillRect l="-682" t="-8645" b="-25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1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Point Location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Build a point location data structure; a DAG, similar to Kirkpatrick’s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DAG has two types of internal nodes: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(circle): contains the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 of a segment endpoint.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(hexagon): pointer to a segment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The DAG has one leaf for each trapezoid.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-node: Space to the left and right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-node: Space above and below the segment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only searched when the query’s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within the segment’s span.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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Encodes trapezoidal decomposition and enables point location during construction.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522" y="2676023"/>
            <a:ext cx="5606475" cy="210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1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94"/>
          <a:stretch/>
        </p:blipFill>
        <p:spPr>
          <a:xfrm>
            <a:off x="6111936" y="380576"/>
            <a:ext cx="2772415" cy="3100555"/>
          </a:xfrm>
          <a:prstGeom prst="rect">
            <a:avLst/>
          </a:prstGeom>
        </p:spPr>
      </p:pic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6" y="1361708"/>
            <a:ext cx="55720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Incremental construction during trapezoidal map construction.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When a segment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added, modify the DAG.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Some leaves will be replaced by new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/>
              </a:rPr>
              <a:t>subtrees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old trapezoid will overlap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trapezoid appears exactly once as a leaf.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576" y="3970216"/>
            <a:ext cx="547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Changes are highly local.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passes entirely through trapezoid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then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replaced with two new trapezoids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Add new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as parent of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in order to facilitate search later.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an endpoint of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lies in trapezoid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then add an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to decide left/right and a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for the segment.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36"/>
          <a:stretch/>
        </p:blipFill>
        <p:spPr>
          <a:xfrm>
            <a:off x="6111936" y="3431512"/>
            <a:ext cx="2781349" cy="3100555"/>
          </a:xfrm>
          <a:prstGeom prst="rect">
            <a:avLst/>
          </a:prstGeom>
        </p:spPr>
      </p:pic>
      <p:cxnSp>
        <p:nvCxnSpPr>
          <p:cNvPr id="10" name="Straight Connector 16"/>
          <p:cNvCxnSpPr>
            <a:cxnSpLocks noChangeShapeType="1"/>
          </p:cNvCxnSpPr>
          <p:nvPr/>
        </p:nvCxnSpPr>
        <p:spPr bwMode="auto">
          <a:xfrm flipV="1">
            <a:off x="6705600" y="1034902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3" name="Straight Connector 16"/>
          <p:cNvCxnSpPr>
            <a:cxnSpLocks noChangeShapeType="1"/>
          </p:cNvCxnSpPr>
          <p:nvPr/>
        </p:nvCxnSpPr>
        <p:spPr bwMode="auto">
          <a:xfrm flipV="1">
            <a:off x="8063023" y="1023899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4" name="Straight Connector 16"/>
          <p:cNvCxnSpPr>
            <a:cxnSpLocks noChangeShapeType="1"/>
          </p:cNvCxnSpPr>
          <p:nvPr/>
        </p:nvCxnSpPr>
        <p:spPr bwMode="auto">
          <a:xfrm flipV="1">
            <a:off x="6507125" y="4245935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7836195" y="4245934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12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Inserting a Segment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Insert segment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smtClean="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023" y="1553638"/>
            <a:ext cx="5377437" cy="2022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166" y="3819723"/>
            <a:ext cx="5845384" cy="267285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73086" y="215872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2424740" y="219416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" name="Rectangle 14"/>
          <p:cNvSpPr/>
          <p:nvPr/>
        </p:nvSpPr>
        <p:spPr>
          <a:xfrm>
            <a:off x="3324239" y="459003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2431829" y="459003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2393673" y="2571536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998414" y="2166384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2387322" y="4965539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3970928" y="4570205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31961" y="4918045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921160" y="4464149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307948" y="2506302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3890059" y="2087846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855535" y="2844856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 bwMode="auto">
          <a:xfrm>
            <a:off x="5061098" y="3238261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6836734" y="2427782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 bwMode="auto">
          <a:xfrm>
            <a:off x="5642343" y="2627099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749132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323203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313902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803433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64348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7631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97071"/>
            <a:ext cx="7870825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Space: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Size of data structure = number of trapezoids =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 expectation, since an 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trapezoids are created during segment insertion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Query time: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Construction time: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 log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follows from query time</a:t>
            </a:r>
            <a:endParaRPr lang="en-US" sz="2000" kern="0" dirty="0" smtClean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chemeClr val="tx1"/>
                </a:solidFill>
                <a:latin typeface="Times New Roman"/>
              </a:rPr>
              <a:t>Proof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 that the query time is 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Fix a query point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Consider how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 moves through the trapezoidal map as it is being constructed as new segments are inserted.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Search complexity = number of trapezoids encountered by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4444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5232653" y="4537236"/>
            <a:ext cx="1955393" cy="2179807"/>
            <a:chOff x="6111936" y="3431512"/>
            <a:chExt cx="2781349" cy="310055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36"/>
            <a:stretch/>
          </p:blipFill>
          <p:spPr>
            <a:xfrm>
              <a:off x="6111936" y="3431512"/>
              <a:ext cx="2781349" cy="3100555"/>
            </a:xfrm>
            <a:prstGeom prst="rect">
              <a:avLst/>
            </a:prstGeom>
          </p:spPr>
        </p:pic>
        <p:cxnSp>
          <p:nvCxnSpPr>
            <p:cNvPr id="14" name="Straight Connector 16"/>
            <p:cNvCxnSpPr>
              <a:cxnSpLocks noChangeShapeType="1"/>
            </p:cNvCxnSpPr>
            <p:nvPr/>
          </p:nvCxnSpPr>
          <p:spPr bwMode="auto">
            <a:xfrm flipV="1">
              <a:off x="6507125" y="4245935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17" name="Straight Connector 16"/>
            <p:cNvCxnSpPr>
              <a:cxnSpLocks noChangeShapeType="1"/>
            </p:cNvCxnSpPr>
            <p:nvPr/>
          </p:nvCxnSpPr>
          <p:spPr bwMode="auto">
            <a:xfrm flipV="1">
              <a:off x="7836195" y="4245934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</p:grp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Query Time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339599"/>
            <a:ext cx="7870825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kern="0" dirty="0" smtClean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be the trapezoid containing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after the insertion of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/>
              </a:rPr>
              <a:t>th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segment.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 smtClean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then the insertion does not affect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’s trapezoid (E.g.,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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B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).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≠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then the insertion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deleted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’s trapezoid, 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needs to be located among the at most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could fall 3 levels in the DAG.</a:t>
            </a:r>
            <a:endParaRPr lang="en-US" sz="2000" kern="0" dirty="0" smtClean="0">
              <a:solidFill>
                <a:schemeClr val="tx1"/>
              </a:solidFill>
              <a:latin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2636914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3210985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3201684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2691215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3152130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3164093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706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6"/>
          <p:cNvGrpSpPr>
            <a:grpSpLocks/>
          </p:cNvGrpSpPr>
          <p:nvPr/>
        </p:nvGrpSpPr>
        <p:grpSpPr bwMode="auto">
          <a:xfrm>
            <a:off x="111125" y="3965575"/>
            <a:ext cx="1373188" cy="1457325"/>
            <a:chOff x="4831556" y="4192046"/>
            <a:chExt cx="2213547" cy="2337146"/>
          </a:xfrm>
        </p:grpSpPr>
        <p:pic>
          <p:nvPicPr>
            <p:cNvPr id="4106" name="Picture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" name="Rectangle 58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3AC878-8ADE-4366-890A-A50C532EF7DE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Doubly-Connected Edge List 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The </a:t>
            </a:r>
            <a:r>
              <a:rPr lang="en-US" sz="2000" b="1" smtClean="0">
                <a:solidFill>
                  <a:srgbClr val="C00000"/>
                </a:solidFill>
              </a:rPr>
              <a:t>doubly-connected edge list (DCEL) </a:t>
            </a:r>
            <a:r>
              <a:rPr lang="en-US" sz="2000" smtClean="0"/>
              <a:t>is a popular data structure to store the geometric and topological information of a planar subdivision.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It contains records for each face, edge, vertex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(Each record might also store additional application-dependent attribute information.)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It should enable us to perform basic operations needed in algorithms, such as walk around a face, or walk from one face to a neighboring face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6" name="Rectangle 5"/>
          <p:cNvSpPr/>
          <p:nvPr/>
        </p:nvSpPr>
        <p:spPr>
          <a:xfrm>
            <a:off x="685800" y="3065463"/>
            <a:ext cx="5664200" cy="36877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DCEL consists of: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vertex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its coordinates are stored in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Coordinates(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IncidentEdge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a half-edge that has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as it origin.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Two oriented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half-edges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per edge, one in each direction. These are called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twins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of them has an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origin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destination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half-edge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stores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Origin(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Twin(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face that it bounds, and pointers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Next 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Prev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next and previous half-edge on the boundary of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face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OuterComponent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is a pointer to some half-edge on its outer boundary (null for unbounded faces). It also stores a list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InnerComponents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which contains for each hole in the face a pointer to some half-edge on the boundary of the hole.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105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3260725"/>
            <a:ext cx="2395538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Query Time</a:t>
            </a:r>
            <a:endParaRPr lang="en-US" sz="4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02512" y="1339599"/>
                <a:ext cx="8144539" cy="36073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Let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X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be the # nodes on path created in iteration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, and </a:t>
                </a:r>
                <a:b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let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+mn-lt"/>
                  </a:rPr>
                  <a:t>P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be the probability that there exists a node in iteration 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, i.e., 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≠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i-</a:t>
                </a:r>
                <a:r>
                  <a:rPr lang="en-US" sz="2000" kern="0" baseline="-25000" dirty="0" smtClean="0">
                    <a:solidFill>
                      <a:srgbClr val="008380"/>
                    </a:solidFill>
                    <a:latin typeface="Times New Roman"/>
                  </a:rPr>
                  <a:t>1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The expected search path length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</a:rPr>
                      <m:t>E</m:t>
                    </m:r>
                    <m:d>
                      <m:dPr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𝐸</m:t>
                        </m:r>
                        <m:d>
                          <m:d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 </m:t>
                        </m:r>
                      </m:e>
                    </m:nary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≤</m:t>
                    </m:r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by lin. of  expectation and since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Q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can drop at most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3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levels. </a:t>
                </a: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b="1" kern="0" dirty="0" smtClean="0">
                    <a:solidFill>
                      <a:srgbClr val="000000"/>
                    </a:solidFill>
                    <a:latin typeface="Times New Roman"/>
                  </a:rPr>
                  <a:t>Claim: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P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≤ 4/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Backwards analysis: Consider deleting segments, instead of inserting.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Trapezoid </a:t>
                </a:r>
                <a:r>
                  <a:rPr lang="en-US" sz="2000" kern="0" dirty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 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depends on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4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segments. The probability that the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err="1" smtClean="0">
                    <a:solidFill>
                      <a:srgbClr val="000000"/>
                    </a:solidFill>
                    <a:latin typeface="Times New Roman"/>
                  </a:rPr>
                  <a:t>th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segment is one of these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is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4/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The expected search path length is at most</a:t>
                </a:r>
              </a:p>
              <a:p>
                <a:pPr lvl="1" algn="l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3 </m:t>
                            </m:r>
                            <m:f>
                              <m:f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den>
                            </m:f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12</m:t>
                            </m:r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kern="0" smtClea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den>
                                </m:f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Θ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           Harmonic number </a:t>
                </a:r>
                <a:b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</a:b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12" y="1339599"/>
                <a:ext cx="8144539" cy="3607334"/>
              </a:xfrm>
              <a:prstGeom prst="rect">
                <a:avLst/>
              </a:prstGeom>
              <a:blipFill rotWithShape="1">
                <a:blip r:embed="rId3"/>
                <a:stretch>
                  <a:fillRect l="-674" t="-2534" r="-1347" b="-3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699631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273702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26440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753932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14847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26810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500161" y="4416996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7601E0-74C0-4DD5-B26E-31F25046C32C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0295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Complexity of a 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4598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complexity of a planar subdivision is:</a:t>
            </a:r>
            <a:br>
              <a:rPr lang="en-US" sz="2000" dirty="0" smtClean="0"/>
            </a:br>
            <a:r>
              <a:rPr lang="en-US" sz="2000" dirty="0" smtClean="0"/>
              <a:t>	#vertices 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dirty="0" smtClean="0"/>
              <a:t> #edges 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dirty="0" smtClean="0"/>
              <a:t> #faces =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endParaRPr lang="en-US" sz="2000" i="1" baseline="-25000" dirty="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Euler’s formula for planar graphs: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≥ 2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≤ 3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6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</a:rPr>
              <a:t/>
            </a:r>
            <a:br>
              <a:rPr lang="en-US" sz="2000" dirty="0" smtClean="0">
                <a:solidFill>
                  <a:srgbClr val="008380"/>
                </a:solidFill>
              </a:rPr>
            </a:br>
            <a:r>
              <a:rPr lang="en-US" sz="2000" b="1" dirty="0" smtClean="0"/>
              <a:t>2) follows from 1):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Count edges. Every face is bounded by </a:t>
            </a:r>
            <a:r>
              <a:rPr lang="en-US" sz="2000" dirty="0" smtClean="0">
                <a:solidFill>
                  <a:srgbClr val="008380"/>
                </a:solidFill>
              </a:rPr>
              <a:t>≥ 3 </a:t>
            </a:r>
            <a:r>
              <a:rPr lang="en-US" sz="2000" dirty="0" smtClean="0"/>
              <a:t>edges. 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Every edge bounds</a:t>
            </a:r>
            <a:r>
              <a:rPr lang="en-US" sz="2000" dirty="0" smtClean="0">
                <a:solidFill>
                  <a:srgbClr val="008380"/>
                </a:solidFill>
              </a:rPr>
              <a:t> ≤ 2 </a:t>
            </a:r>
            <a:r>
              <a:rPr lang="en-US" sz="2000" dirty="0" smtClean="0"/>
              <a:t>faces.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	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 3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≤ 2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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≤ 2/3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i="1" dirty="0">
                <a:solidFill>
                  <a:srgbClr val="008380"/>
                </a:solidFill>
                <a:sym typeface="Symbol"/>
              </a:rPr>
              <a:t>	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 2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smtClean="0">
                <a:solidFill>
                  <a:srgbClr val="008380"/>
                </a:solidFill>
              </a:rPr>
              <a:t> 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2/3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=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1/3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endParaRPr lang="en-US" sz="2000" i="1" baseline="-25000" dirty="0" smtClean="0">
              <a:solidFill>
                <a:srgbClr val="008380"/>
              </a:solidFill>
              <a:sym typeface="Symbol"/>
            </a:endParaRP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  <a:sym typeface="Symbol"/>
              </a:rPr>
              <a:t>	 2 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1/3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endParaRPr lang="en-US" sz="2000" i="1" dirty="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  <a:buFont typeface="+mj-lt"/>
              <a:buAutoNum type="arabicParenR"/>
              <a:defRPr/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Hence, the complexity of a planar subdivision is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, i.e., linear in the number of vertices.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89"/>
          <a:stretch>
            <a:fillRect/>
          </a:stretch>
        </p:blipFill>
        <p:spPr bwMode="auto">
          <a:xfrm>
            <a:off x="6086475" y="906463"/>
            <a:ext cx="1858963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ED516B-B375-4BCB-BB68-39DD61CB0B11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Point Location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C00000"/>
                </a:solidFill>
              </a:rPr>
              <a:t>Point location task: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Preprocess a planar subdivision to efficiently answer </a:t>
            </a:r>
            <a:r>
              <a:rPr lang="en-US" sz="2000" b="1" smtClean="0">
                <a:solidFill>
                  <a:srgbClr val="C00000"/>
                </a:solidFill>
              </a:rPr>
              <a:t>point-location queries</a:t>
            </a:r>
            <a:r>
              <a:rPr lang="en-US" sz="2000" smtClean="0"/>
              <a:t> of the type: Given a point</a:t>
            </a:r>
            <a:r>
              <a:rPr lang="en-US" sz="2000" smtClean="0">
                <a:solidFill>
                  <a:srgbClr val="339933"/>
                </a:solidFill>
              </a:rPr>
              <a:t> 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smtClean="0">
                <a:solidFill>
                  <a:srgbClr val="339933"/>
                </a:solidFill>
              </a:rPr>
              <a:t>=(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i="1" baseline="-25000" smtClean="0">
                <a:solidFill>
                  <a:srgbClr val="339933"/>
                </a:solidFill>
              </a:rPr>
              <a:t>x</a:t>
            </a:r>
            <a:r>
              <a:rPr lang="en-US" sz="2000" b="1" smtClean="0">
                <a:solidFill>
                  <a:srgbClr val="339933"/>
                </a:solidFill>
              </a:rPr>
              <a:t>,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i="1" baseline="-25000" smtClean="0">
                <a:solidFill>
                  <a:srgbClr val="339933"/>
                </a:solidFill>
              </a:rPr>
              <a:t>y</a:t>
            </a:r>
            <a:r>
              <a:rPr lang="en-US" sz="2000" b="1" smtClean="0">
                <a:solidFill>
                  <a:srgbClr val="339933"/>
                </a:solidFill>
              </a:rPr>
              <a:t>)</a:t>
            </a:r>
            <a:r>
              <a:rPr lang="en-US" sz="2000" smtClean="0"/>
              <a:t>, find the face it lies in.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6152" name="Oval 21"/>
          <p:cNvSpPr>
            <a:spLocks noChangeArrowheads="1"/>
          </p:cNvSpPr>
          <p:nvPr/>
        </p:nvSpPr>
        <p:spPr bwMode="auto">
          <a:xfrm>
            <a:off x="7100888" y="21224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159625" y="19669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6154" name="Rectangle 3"/>
          <p:cNvSpPr txBox="1">
            <a:spLocks noChangeArrowheads="1"/>
          </p:cNvSpPr>
          <p:nvPr/>
        </p:nvSpPr>
        <p:spPr bwMode="auto">
          <a:xfrm>
            <a:off x="685800" y="2990850"/>
            <a:ext cx="6181725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Important metrics: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Time complexity for preprocessing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dirty="0">
                <a:solidFill>
                  <a:schemeClr val="tx1"/>
                </a:solidFill>
              </a:rPr>
              <a:t>time to construct the data structure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Space </a:t>
            </a:r>
            <a:r>
              <a:rPr lang="en-US" sz="2000" dirty="0" smtClean="0">
                <a:solidFill>
                  <a:schemeClr val="tx1"/>
                </a:solidFill>
              </a:rPr>
              <a:t>needed </a:t>
            </a:r>
            <a:r>
              <a:rPr lang="en-US" sz="2000" dirty="0">
                <a:solidFill>
                  <a:schemeClr val="tx1"/>
                </a:solidFill>
              </a:rPr>
              <a:t>to store the data structure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Time complexity for querying the data structure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 dirty="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8D9492-8E91-4A1A-BA91-138A0315F142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Slab Method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C00000"/>
                </a:solidFill>
              </a:rPr>
              <a:t>Slab method: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Draw a vertical line through each vertex. This decomposes the plane into slabs.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685800" y="4545013"/>
            <a:ext cx="8366125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In each slab, the vertical order of the line segments remains constant.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If we know in which slab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lies, we can perform binary search, using the sorted order of the segments in the slab.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Find slab that contains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by binary search on </a:t>
            </a:r>
            <a:r>
              <a:rPr lang="en-US" sz="2000" i="1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8380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among slab boundaries.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second binary search in slab determines the face containing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Search complexity </a:t>
            </a:r>
            <a:r>
              <a:rPr lang="en-US" sz="2000">
                <a:solidFill>
                  <a:srgbClr val="008380"/>
                </a:solidFill>
              </a:rPr>
              <a:t>O(log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>
                <a:solidFill>
                  <a:schemeClr val="tx1"/>
                </a:solidFill>
              </a:rPr>
              <a:t>, but space complexity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(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baseline="3000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.</a:t>
            </a:r>
            <a:endParaRPr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71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038" y="2101850"/>
            <a:ext cx="4022725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Oval 21"/>
          <p:cNvSpPr>
            <a:spLocks noChangeArrowheads="1"/>
          </p:cNvSpPr>
          <p:nvPr/>
        </p:nvSpPr>
        <p:spPr bwMode="auto">
          <a:xfrm>
            <a:off x="5341938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02263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7179" name="Oval 21"/>
          <p:cNvSpPr>
            <a:spLocks noChangeArrowheads="1"/>
          </p:cNvSpPr>
          <p:nvPr/>
        </p:nvSpPr>
        <p:spPr bwMode="auto">
          <a:xfrm>
            <a:off x="3127375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87700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grpSp>
        <p:nvGrpSpPr>
          <p:cNvPr id="7181" name="Group 16"/>
          <p:cNvGrpSpPr>
            <a:grpSpLocks/>
          </p:cNvGrpSpPr>
          <p:nvPr/>
        </p:nvGrpSpPr>
        <p:grpSpPr bwMode="auto">
          <a:xfrm>
            <a:off x="7078663" y="1984375"/>
            <a:ext cx="454025" cy="2422525"/>
            <a:chOff x="5276149" y="2101850"/>
            <a:chExt cx="453139" cy="2422525"/>
          </a:xfrm>
        </p:grpSpPr>
        <p:pic>
          <p:nvPicPr>
            <p:cNvPr id="718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658" r="10143"/>
            <a:stretch>
              <a:fillRect/>
            </a:stretch>
          </p:blipFill>
          <p:spPr bwMode="auto">
            <a:xfrm>
              <a:off x="5276149" y="2101850"/>
              <a:ext cx="289626" cy="242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5" name="Oval 21"/>
            <p:cNvSpPr>
              <a:spLocks noChangeArrowheads="1"/>
            </p:cNvSpPr>
            <p:nvPr/>
          </p:nvSpPr>
          <p:spPr bwMode="auto">
            <a:xfrm>
              <a:off x="5341938" y="3351213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02901" y="3195638"/>
              <a:ext cx="326387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  <p:pic>
        <p:nvPicPr>
          <p:cNvPr id="718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74" t="40961" r="44273" b="51573"/>
          <a:stretch>
            <a:fillRect/>
          </a:stretch>
        </p:blipFill>
        <p:spPr bwMode="auto">
          <a:xfrm>
            <a:off x="6288088" y="3133725"/>
            <a:ext cx="311150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ular Callout 2"/>
          <p:cNvSpPr>
            <a:spLocks noChangeArrowheads="1"/>
          </p:cNvSpPr>
          <p:nvPr/>
        </p:nvSpPr>
        <p:spPr bwMode="auto">
          <a:xfrm>
            <a:off x="6288088" y="6407150"/>
            <a:ext cx="1154112" cy="277813"/>
          </a:xfrm>
          <a:prstGeom prst="wedgeRectCallout">
            <a:avLst>
              <a:gd name="adj1" fmla="val -43407"/>
              <a:gd name="adj2" fmla="val -9465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lower bound?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9" name="Group 7218"/>
          <p:cNvGrpSpPr>
            <a:grpSpLocks/>
          </p:cNvGrpSpPr>
          <p:nvPr/>
        </p:nvGrpSpPr>
        <p:grpSpPr bwMode="auto">
          <a:xfrm>
            <a:off x="6562725" y="2592388"/>
            <a:ext cx="733425" cy="695325"/>
            <a:chOff x="6562860" y="2592867"/>
            <a:chExt cx="733733" cy="695325"/>
          </a:xfrm>
        </p:grpSpPr>
        <p:cxnSp>
          <p:nvCxnSpPr>
            <p:cNvPr id="8244" name="Straight Connector 46"/>
            <p:cNvCxnSpPr>
              <a:cxnSpLocks noChangeShapeType="1"/>
              <a:stCxn id="8233" idx="0"/>
            </p:cNvCxnSpPr>
            <p:nvPr/>
          </p:nvCxnSpPr>
          <p:spPr bwMode="auto">
            <a:xfrm flipH="1" flipV="1">
              <a:off x="7002906" y="2592867"/>
              <a:ext cx="79375" cy="42386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5" name="Straight Connector 46"/>
            <p:cNvCxnSpPr>
              <a:cxnSpLocks noChangeShapeType="1"/>
              <a:stCxn id="8221" idx="0"/>
              <a:endCxn id="8219" idx="5"/>
            </p:cNvCxnSpPr>
            <p:nvPr/>
          </p:nvCxnSpPr>
          <p:spPr bwMode="auto">
            <a:xfrm flipH="1" flipV="1">
              <a:off x="7024812" y="2624298"/>
              <a:ext cx="271781" cy="6194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6" name="Straight Connector 46"/>
            <p:cNvCxnSpPr>
              <a:cxnSpLocks noChangeShapeType="1"/>
              <a:stCxn id="8230" idx="0"/>
              <a:endCxn id="8222" idx="4"/>
            </p:cNvCxnSpPr>
            <p:nvPr/>
          </p:nvCxnSpPr>
          <p:spPr bwMode="auto">
            <a:xfrm flipV="1">
              <a:off x="6562860" y="2700817"/>
              <a:ext cx="84446" cy="58737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213" name="Group 7212"/>
          <p:cNvGrpSpPr>
            <a:grpSpLocks/>
          </p:cNvGrpSpPr>
          <p:nvPr/>
        </p:nvGrpSpPr>
        <p:grpSpPr bwMode="auto">
          <a:xfrm>
            <a:off x="5645150" y="1662113"/>
            <a:ext cx="2725738" cy="2270125"/>
            <a:chOff x="5644449" y="1661324"/>
            <a:chExt cx="2726304" cy="2271394"/>
          </a:xfrm>
        </p:grpSpPr>
        <p:cxnSp>
          <p:nvCxnSpPr>
            <p:cNvPr id="8235" name="Straight Connector 46"/>
            <p:cNvCxnSpPr>
              <a:cxnSpLocks noChangeShapeType="1"/>
              <a:endCxn id="8209" idx="4"/>
            </p:cNvCxnSpPr>
            <p:nvPr/>
          </p:nvCxnSpPr>
          <p:spPr bwMode="auto">
            <a:xfrm flipV="1">
              <a:off x="6431978" y="1737205"/>
              <a:ext cx="428496" cy="123507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6" name="Straight Connector 46"/>
            <p:cNvCxnSpPr>
              <a:cxnSpLocks noChangeShapeType="1"/>
              <a:stCxn id="8228" idx="3"/>
              <a:endCxn id="7181" idx="3"/>
            </p:cNvCxnSpPr>
            <p:nvPr/>
          </p:nvCxnSpPr>
          <p:spPr bwMode="auto">
            <a:xfrm flipH="1">
              <a:off x="5688899" y="3003710"/>
              <a:ext cx="732046" cy="897577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7" name="Straight Connector 46"/>
            <p:cNvCxnSpPr>
              <a:cxnSpLocks noChangeShapeType="1"/>
              <a:stCxn id="8230" idx="2"/>
              <a:endCxn id="8210" idx="7"/>
            </p:cNvCxnSpPr>
            <p:nvPr/>
          </p:nvCxnSpPr>
          <p:spPr bwMode="auto">
            <a:xfrm flipH="1">
              <a:off x="5720330" y="3332642"/>
              <a:ext cx="798080" cy="52419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8" name="Straight Connector 46"/>
            <p:cNvCxnSpPr>
              <a:cxnSpLocks noChangeShapeType="1"/>
              <a:stCxn id="8221" idx="3"/>
              <a:endCxn id="8210" idx="2"/>
            </p:cNvCxnSpPr>
            <p:nvPr/>
          </p:nvCxnSpPr>
          <p:spPr bwMode="auto">
            <a:xfrm flipH="1">
              <a:off x="5644449" y="3319623"/>
              <a:ext cx="1620713" cy="56864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9" name="Straight Connector 46"/>
            <p:cNvCxnSpPr>
              <a:cxnSpLocks noChangeShapeType="1"/>
              <a:stCxn id="8221" idx="4"/>
              <a:endCxn id="8211" idx="5"/>
            </p:cNvCxnSpPr>
            <p:nvPr/>
          </p:nvCxnSpPr>
          <p:spPr bwMode="auto">
            <a:xfrm>
              <a:off x="7296593" y="3332642"/>
              <a:ext cx="1074160" cy="600076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0" name="Straight Connector 46"/>
            <p:cNvCxnSpPr>
              <a:cxnSpLocks noChangeShapeType="1"/>
              <a:stCxn id="8220" idx="5"/>
              <a:endCxn id="8211" idx="5"/>
            </p:cNvCxnSpPr>
            <p:nvPr/>
          </p:nvCxnSpPr>
          <p:spPr bwMode="auto">
            <a:xfrm>
              <a:off x="7424862" y="2776698"/>
              <a:ext cx="945891" cy="115602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1" name="Straight Connector 46"/>
            <p:cNvCxnSpPr>
              <a:cxnSpLocks noChangeShapeType="1"/>
              <a:stCxn id="8222" idx="0"/>
              <a:endCxn id="8209" idx="4"/>
            </p:cNvCxnSpPr>
            <p:nvPr/>
          </p:nvCxnSpPr>
          <p:spPr bwMode="auto">
            <a:xfrm flipV="1">
              <a:off x="6647306" y="1737205"/>
              <a:ext cx="213168" cy="8747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2" name="Straight Connector 46"/>
            <p:cNvCxnSpPr>
              <a:cxnSpLocks noChangeShapeType="1"/>
              <a:stCxn id="8219" idx="0"/>
              <a:endCxn id="8209" idx="4"/>
            </p:cNvCxnSpPr>
            <p:nvPr/>
          </p:nvCxnSpPr>
          <p:spPr bwMode="auto">
            <a:xfrm flipH="1" flipV="1">
              <a:off x="6860474" y="1737205"/>
              <a:ext cx="132907" cy="8112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3" name="Straight Connector 46"/>
            <p:cNvCxnSpPr>
              <a:cxnSpLocks noChangeShapeType="1"/>
              <a:stCxn id="8220" idx="0"/>
              <a:endCxn id="8209" idx="1"/>
            </p:cNvCxnSpPr>
            <p:nvPr/>
          </p:nvCxnSpPr>
          <p:spPr bwMode="auto">
            <a:xfrm flipH="1" flipV="1">
              <a:off x="6829043" y="1661324"/>
              <a:ext cx="564388" cy="1039493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Straight Connector 46"/>
          <p:cNvCxnSpPr>
            <a:cxnSpLocks noChangeShapeType="1"/>
            <a:stCxn id="8219" idx="6"/>
          </p:cNvCxnSpPr>
          <p:nvPr/>
        </p:nvCxnSpPr>
        <p:spPr bwMode="auto">
          <a:xfrm flipH="1">
            <a:off x="6646863" y="2592388"/>
            <a:ext cx="390525" cy="63500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46"/>
          <p:cNvCxnSpPr>
            <a:cxnSpLocks noChangeShapeType="1"/>
            <a:stCxn id="8221" idx="6"/>
          </p:cNvCxnSpPr>
          <p:nvPr/>
        </p:nvCxnSpPr>
        <p:spPr bwMode="auto">
          <a:xfrm flipH="1">
            <a:off x="6537325" y="3287713"/>
            <a:ext cx="803275" cy="39687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46"/>
          <p:cNvCxnSpPr>
            <a:cxnSpLocks noChangeShapeType="1"/>
            <a:stCxn id="8221" idx="2"/>
          </p:cNvCxnSpPr>
          <p:nvPr/>
        </p:nvCxnSpPr>
        <p:spPr bwMode="auto">
          <a:xfrm flipH="1" flipV="1">
            <a:off x="6753225" y="3124200"/>
            <a:ext cx="498475" cy="163513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2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CF81AE-E632-4D87-B61D-51D35E571072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Kirkpatrick’s 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4432300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Needs a triangulation as input.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Can convert a planar subdivision with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/>
              <a:t> vertices into a triangulation: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Triangulate each face, keep same label as original face.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If the outer face is not a triangle: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Compute the convex hull of the subdivision.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Triangulate pockets between the subdivision and the convex hull.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Add a large triangle (new vertices</a:t>
            </a:r>
            <a:br>
              <a:rPr lang="en-US" sz="1600" smtClean="0"/>
            </a:br>
            <a:r>
              <a:rPr lang="en-US" sz="1600" b="1" smtClean="0">
                <a:solidFill>
                  <a:srgbClr val="0000FF"/>
                </a:solidFill>
              </a:rPr>
              <a:t>a</a:t>
            </a:r>
            <a:r>
              <a:rPr lang="en-US" sz="1600" smtClean="0"/>
              <a:t>,</a:t>
            </a:r>
            <a:r>
              <a:rPr lang="en-US" sz="1600" b="1" smtClean="0"/>
              <a:t> </a:t>
            </a:r>
            <a:r>
              <a:rPr lang="en-US" sz="1600" b="1" smtClean="0">
                <a:solidFill>
                  <a:srgbClr val="0000FF"/>
                </a:solidFill>
              </a:rPr>
              <a:t>b</a:t>
            </a:r>
            <a:r>
              <a:rPr lang="en-US" sz="1600" smtClean="0"/>
              <a:t>,</a:t>
            </a:r>
            <a:r>
              <a:rPr lang="en-US" sz="1600" b="1" smtClean="0"/>
              <a:t> </a:t>
            </a:r>
            <a:r>
              <a:rPr lang="en-US" sz="1600" b="1" smtClean="0">
                <a:solidFill>
                  <a:srgbClr val="0000FF"/>
                </a:solidFill>
              </a:rPr>
              <a:t>c</a:t>
            </a:r>
            <a:r>
              <a:rPr lang="en-US" sz="1600" smtClean="0"/>
              <a:t>) around the convex hull, and triangulate the space in-between.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endParaRPr lang="en-US" sz="2000" i="1" baseline="-250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8204" name="Rectangle 3"/>
          <p:cNvSpPr txBox="1">
            <a:spLocks noChangeArrowheads="1"/>
          </p:cNvSpPr>
          <p:nvPr/>
        </p:nvSpPr>
        <p:spPr bwMode="auto">
          <a:xfrm>
            <a:off x="685800" y="4621213"/>
            <a:ext cx="8366125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size of the triangulated planar subdivision is still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, by Euler’s formula.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conversion can be done in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>
                <a:solidFill>
                  <a:schemeClr val="tx1"/>
                </a:solidFill>
              </a:rPr>
              <a:t>time.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Given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, if we find a triangle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we also know the (label of) the original subdivision face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8205" name="Group 43"/>
          <p:cNvGrpSpPr>
            <a:grpSpLocks/>
          </p:cNvGrpSpPr>
          <p:nvPr/>
        </p:nvGrpSpPr>
        <p:grpSpPr bwMode="auto">
          <a:xfrm>
            <a:off x="6407150" y="2547938"/>
            <a:ext cx="1030288" cy="828675"/>
            <a:chOff x="6407926" y="2548417"/>
            <a:chExt cx="1029955" cy="828675"/>
          </a:xfrm>
        </p:grpSpPr>
        <p:sp>
          <p:nvSpPr>
            <p:cNvPr id="8218" name="Oval 21"/>
            <p:cNvSpPr>
              <a:spLocks noChangeArrowheads="1"/>
            </p:cNvSpPr>
            <p:nvPr/>
          </p:nvSpPr>
          <p:spPr bwMode="auto">
            <a:xfrm>
              <a:off x="6707631" y="30722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9" name="Oval 21"/>
            <p:cNvSpPr>
              <a:spLocks noChangeArrowheads="1"/>
            </p:cNvSpPr>
            <p:nvPr/>
          </p:nvSpPr>
          <p:spPr bwMode="auto">
            <a:xfrm>
              <a:off x="6948931" y="25484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Oval 21"/>
            <p:cNvSpPr>
              <a:spLocks noChangeArrowheads="1"/>
            </p:cNvSpPr>
            <p:nvPr/>
          </p:nvSpPr>
          <p:spPr bwMode="auto">
            <a:xfrm>
              <a:off x="7348981" y="27008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Oval 21"/>
            <p:cNvSpPr>
              <a:spLocks noChangeArrowheads="1"/>
            </p:cNvSpPr>
            <p:nvPr/>
          </p:nvSpPr>
          <p:spPr bwMode="auto">
            <a:xfrm>
              <a:off x="7252143" y="324374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2" name="Oval 21"/>
            <p:cNvSpPr>
              <a:spLocks noChangeArrowheads="1"/>
            </p:cNvSpPr>
            <p:nvPr/>
          </p:nvSpPr>
          <p:spPr bwMode="auto">
            <a:xfrm>
              <a:off x="6602856" y="26119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3" name="Straight Connector 45"/>
            <p:cNvCxnSpPr>
              <a:cxnSpLocks noChangeShapeType="1"/>
              <a:stCxn id="8219" idx="0"/>
              <a:endCxn id="8218" idx="3"/>
            </p:cNvCxnSpPr>
            <p:nvPr/>
          </p:nvCxnSpPr>
          <p:spPr bwMode="auto">
            <a:xfrm flipH="1">
              <a:off x="6720331" y="2548417"/>
              <a:ext cx="273050" cy="6000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4" name="Straight Connector 46"/>
            <p:cNvCxnSpPr>
              <a:cxnSpLocks noChangeShapeType="1"/>
              <a:stCxn id="8220" idx="1"/>
              <a:endCxn id="8219" idx="6"/>
            </p:cNvCxnSpPr>
            <p:nvPr/>
          </p:nvCxnSpPr>
          <p:spPr bwMode="auto">
            <a:xfrm flipH="1" flipV="1">
              <a:off x="7037831" y="2592867"/>
              <a:ext cx="323850" cy="1206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5" name="Straight Connector 47"/>
            <p:cNvCxnSpPr>
              <a:cxnSpLocks noChangeShapeType="1"/>
              <a:stCxn id="8220" idx="4"/>
              <a:endCxn id="8221" idx="0"/>
            </p:cNvCxnSpPr>
            <p:nvPr/>
          </p:nvCxnSpPr>
          <p:spPr bwMode="auto">
            <a:xfrm flipH="1">
              <a:off x="7296593" y="2789717"/>
              <a:ext cx="96838" cy="4540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6" name="Straight Connector 48"/>
            <p:cNvCxnSpPr>
              <a:cxnSpLocks noChangeShapeType="1"/>
              <a:stCxn id="8218" idx="2"/>
              <a:endCxn id="8233" idx="6"/>
            </p:cNvCxnSpPr>
            <p:nvPr/>
          </p:nvCxnSpPr>
          <p:spPr bwMode="auto">
            <a:xfrm flipV="1">
              <a:off x="6707631" y="3061179"/>
              <a:ext cx="419100" cy="5556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7" name="Straight Connector 49"/>
            <p:cNvCxnSpPr>
              <a:cxnSpLocks noChangeShapeType="1"/>
              <a:stCxn id="8222" idx="4"/>
              <a:endCxn id="8218" idx="4"/>
            </p:cNvCxnSpPr>
            <p:nvPr/>
          </p:nvCxnSpPr>
          <p:spPr bwMode="auto">
            <a:xfrm>
              <a:off x="6647306" y="2700817"/>
              <a:ext cx="104775" cy="4603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28" name="Oval 21"/>
            <p:cNvSpPr>
              <a:spLocks noChangeArrowheads="1"/>
            </p:cNvSpPr>
            <p:nvPr/>
          </p:nvSpPr>
          <p:spPr bwMode="auto">
            <a:xfrm>
              <a:off x="6407926" y="29278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9" name="Straight Connector 49"/>
            <p:cNvCxnSpPr>
              <a:cxnSpLocks noChangeShapeType="1"/>
              <a:stCxn id="8228" idx="3"/>
              <a:endCxn id="8222" idx="3"/>
            </p:cNvCxnSpPr>
            <p:nvPr/>
          </p:nvCxnSpPr>
          <p:spPr bwMode="auto">
            <a:xfrm flipV="1">
              <a:off x="6420945" y="2687798"/>
              <a:ext cx="194930" cy="31591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0" name="Oval 21"/>
            <p:cNvSpPr>
              <a:spLocks noChangeArrowheads="1"/>
            </p:cNvSpPr>
            <p:nvPr/>
          </p:nvSpPr>
          <p:spPr bwMode="auto">
            <a:xfrm>
              <a:off x="6518410" y="32881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1" name="Straight Connector 49"/>
            <p:cNvCxnSpPr>
              <a:cxnSpLocks noChangeShapeType="1"/>
              <a:stCxn id="8230" idx="0"/>
              <a:endCxn id="8228" idx="1"/>
            </p:cNvCxnSpPr>
            <p:nvPr/>
          </p:nvCxnSpPr>
          <p:spPr bwMode="auto">
            <a:xfrm flipH="1" flipV="1">
              <a:off x="6420945" y="2940848"/>
              <a:ext cx="141915" cy="347344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2" name="Straight Connector 49"/>
            <p:cNvCxnSpPr>
              <a:cxnSpLocks noChangeShapeType="1"/>
              <a:stCxn id="8230" idx="3"/>
              <a:endCxn id="8218" idx="3"/>
            </p:cNvCxnSpPr>
            <p:nvPr/>
          </p:nvCxnSpPr>
          <p:spPr bwMode="auto">
            <a:xfrm flipV="1">
              <a:off x="6531429" y="3148173"/>
              <a:ext cx="189221" cy="2159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3" name="Oval 21"/>
            <p:cNvSpPr>
              <a:spLocks noChangeArrowheads="1"/>
            </p:cNvSpPr>
            <p:nvPr/>
          </p:nvSpPr>
          <p:spPr bwMode="auto">
            <a:xfrm>
              <a:off x="7037831" y="30167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4" name="Straight Connector 48"/>
            <p:cNvCxnSpPr>
              <a:cxnSpLocks noChangeShapeType="1"/>
              <a:stCxn id="8233" idx="1"/>
              <a:endCxn id="8221" idx="5"/>
            </p:cNvCxnSpPr>
            <p:nvPr/>
          </p:nvCxnSpPr>
          <p:spPr bwMode="auto">
            <a:xfrm>
              <a:off x="7050850" y="3029748"/>
              <a:ext cx="277174" cy="2898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91" name="Group 7190"/>
          <p:cNvGrpSpPr>
            <a:grpSpLocks/>
          </p:cNvGrpSpPr>
          <p:nvPr/>
        </p:nvGrpSpPr>
        <p:grpSpPr bwMode="auto">
          <a:xfrm>
            <a:off x="5402263" y="1304925"/>
            <a:ext cx="3006725" cy="2862263"/>
            <a:chOff x="5401641" y="1305468"/>
            <a:chExt cx="3007435" cy="2861498"/>
          </a:xfrm>
        </p:grpSpPr>
        <p:sp>
          <p:nvSpPr>
            <p:cNvPr id="8209" name="Oval 21"/>
            <p:cNvSpPr>
              <a:spLocks noChangeArrowheads="1"/>
            </p:cNvSpPr>
            <p:nvPr/>
          </p:nvSpPr>
          <p:spPr bwMode="auto">
            <a:xfrm>
              <a:off x="6816024" y="1648305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0" name="Oval 21"/>
            <p:cNvSpPr>
              <a:spLocks noChangeArrowheads="1"/>
            </p:cNvSpPr>
            <p:nvPr/>
          </p:nvSpPr>
          <p:spPr bwMode="auto">
            <a:xfrm>
              <a:off x="5644449" y="3843818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1" name="Oval 21"/>
            <p:cNvSpPr>
              <a:spLocks noChangeArrowheads="1"/>
            </p:cNvSpPr>
            <p:nvPr/>
          </p:nvSpPr>
          <p:spPr bwMode="auto">
            <a:xfrm>
              <a:off x="8294872" y="3856837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12" name="Straight Connector 46"/>
            <p:cNvCxnSpPr>
              <a:cxnSpLocks noChangeShapeType="1"/>
              <a:stCxn id="8211" idx="2"/>
            </p:cNvCxnSpPr>
            <p:nvPr/>
          </p:nvCxnSpPr>
          <p:spPr bwMode="auto">
            <a:xfrm flipH="1" flipV="1">
              <a:off x="5724495" y="3892243"/>
              <a:ext cx="2570377" cy="90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3" name="Straight Connector 46"/>
            <p:cNvCxnSpPr>
              <a:cxnSpLocks noChangeShapeType="1"/>
              <a:stCxn id="8209" idx="0"/>
              <a:endCxn id="8210" idx="7"/>
            </p:cNvCxnSpPr>
            <p:nvPr/>
          </p:nvCxnSpPr>
          <p:spPr bwMode="auto">
            <a:xfrm flipH="1">
              <a:off x="5720330" y="1648305"/>
              <a:ext cx="1140144" cy="220853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4" name="Straight Connector 46"/>
            <p:cNvCxnSpPr>
              <a:cxnSpLocks noChangeShapeType="1"/>
              <a:stCxn id="8209" idx="5"/>
              <a:endCxn id="8211" idx="1"/>
            </p:cNvCxnSpPr>
            <p:nvPr/>
          </p:nvCxnSpPr>
          <p:spPr bwMode="auto">
            <a:xfrm>
              <a:off x="6891905" y="1724186"/>
              <a:ext cx="1415986" cy="214567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81" name="Rectangle 7180"/>
            <p:cNvSpPr/>
            <p:nvPr/>
          </p:nvSpPr>
          <p:spPr>
            <a:xfrm>
              <a:off x="5401641" y="3732107"/>
              <a:ext cx="287405" cy="3380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a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6" name="Rectangle 7185"/>
            <p:cNvSpPr/>
            <p:nvPr/>
          </p:nvSpPr>
          <p:spPr>
            <a:xfrm>
              <a:off x="6833904" y="1305468"/>
              <a:ext cx="29852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b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8" name="Rectangle 7187"/>
            <p:cNvSpPr/>
            <p:nvPr/>
          </p:nvSpPr>
          <p:spPr>
            <a:xfrm>
              <a:off x="8132786" y="3828918"/>
              <a:ext cx="27629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c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8207" name="Oval 21"/>
          <p:cNvSpPr>
            <a:spLocks noChangeArrowheads="1"/>
          </p:cNvSpPr>
          <p:nvPr/>
        </p:nvSpPr>
        <p:spPr bwMode="auto">
          <a:xfrm>
            <a:off x="7212013" y="28717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7270750" y="27162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82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Straight Connector 46"/>
          <p:cNvCxnSpPr>
            <a:cxnSpLocks noChangeShapeType="1"/>
            <a:stCxn id="9261" idx="7"/>
            <a:endCxn id="9243" idx="2"/>
          </p:cNvCxnSpPr>
          <p:nvPr/>
        </p:nvCxnSpPr>
        <p:spPr bwMode="auto">
          <a:xfrm flipV="1">
            <a:off x="6038850" y="4972050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1" name="Straight Connector 46"/>
          <p:cNvCxnSpPr>
            <a:cxnSpLocks noChangeShapeType="1"/>
            <a:stCxn id="9253" idx="6"/>
            <a:endCxn id="9243" idx="1"/>
          </p:cNvCxnSpPr>
          <p:nvPr/>
        </p:nvCxnSpPr>
        <p:spPr bwMode="auto">
          <a:xfrm>
            <a:off x="6815138" y="4827588"/>
            <a:ext cx="223837" cy="1127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3" name="Straight Connector 46"/>
          <p:cNvCxnSpPr>
            <a:cxnSpLocks noChangeShapeType="1"/>
            <a:stCxn id="9247" idx="6"/>
            <a:endCxn id="9245" idx="1"/>
          </p:cNvCxnSpPr>
          <p:nvPr/>
        </p:nvCxnSpPr>
        <p:spPr bwMode="auto">
          <a:xfrm>
            <a:off x="7010400" y="4511675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4" name="Straight Connector 46"/>
          <p:cNvCxnSpPr>
            <a:cxnSpLocks noChangeShapeType="1"/>
            <a:stCxn id="9247" idx="5"/>
            <a:endCxn id="9258" idx="1"/>
          </p:cNvCxnSpPr>
          <p:nvPr/>
        </p:nvCxnSpPr>
        <p:spPr bwMode="auto">
          <a:xfrm>
            <a:off x="6997700" y="4543425"/>
            <a:ext cx="371475" cy="3413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" name="Straight Connector 46"/>
          <p:cNvCxnSpPr>
            <a:cxnSpLocks noChangeShapeType="1"/>
            <a:stCxn id="9245" idx="0"/>
            <a:endCxn id="9258" idx="7"/>
          </p:cNvCxnSpPr>
          <p:nvPr/>
        </p:nvCxnSpPr>
        <p:spPr bwMode="auto">
          <a:xfrm flipH="1">
            <a:off x="7432675" y="4556125"/>
            <a:ext cx="279400" cy="3286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92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9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AE97B2-E25A-4E6B-A70F-4E77BF3572E2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9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Kirkpatrick’s Hierarchy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897813" cy="2046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Compute a sequence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, T</a:t>
            </a:r>
            <a:r>
              <a:rPr lang="en-US" sz="2000" baseline="-25000" smtClean="0"/>
              <a:t>1</a:t>
            </a:r>
            <a:r>
              <a:rPr lang="en-US" sz="2000" i="1" smtClean="0"/>
              <a:t>, …, 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of increasingly coarser triangulations such that the last one has constant complexity.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The sequence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, T</a:t>
            </a:r>
            <a:r>
              <a:rPr lang="en-US" sz="2000" baseline="-25000" smtClean="0"/>
              <a:t>1</a:t>
            </a:r>
            <a:r>
              <a:rPr lang="en-US" sz="2000" i="1" smtClean="0"/>
              <a:t>, …, 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should have the following properties: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 </a:t>
            </a:r>
            <a:r>
              <a:rPr lang="en-US" sz="2000" smtClean="0"/>
              <a:t>is the input triangulation, 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is the outer triangle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000" i="1" smtClean="0">
                <a:solidFill>
                  <a:srgbClr val="008380"/>
                </a:solidFill>
              </a:rPr>
              <a:t>k</a:t>
            </a:r>
            <a:r>
              <a:rPr lang="en-US" sz="2000" smtClean="0">
                <a:solidFill>
                  <a:srgbClr val="008380"/>
                </a:solidFill>
              </a:rPr>
              <a:t> </a:t>
            </a:r>
            <a:r>
              <a:rPr lang="en-US" sz="2000" smtClean="0">
                <a:solidFill>
                  <a:srgbClr val="008380"/>
                </a:solidFill>
                <a:sym typeface="Symbol" pitchFamily="18" charset="2"/>
              </a:rPr>
              <a:t>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Each triangle in </a:t>
            </a:r>
            <a:r>
              <a:rPr lang="en-US" sz="2000" i="1" smtClean="0"/>
              <a:t>T</a:t>
            </a:r>
            <a:r>
              <a:rPr lang="en-US" sz="2000" baseline="-25000" smtClean="0"/>
              <a:t>i+1</a:t>
            </a:r>
            <a:r>
              <a:rPr lang="en-US" sz="2000" i="1" smtClean="0"/>
              <a:t> </a:t>
            </a:r>
            <a:r>
              <a:rPr lang="en-US" sz="2000" smtClean="0"/>
              <a:t>overlaps </a:t>
            </a:r>
            <a:r>
              <a:rPr lang="en-US" sz="2000" smtClean="0">
                <a:solidFill>
                  <a:srgbClr val="008380"/>
                </a:solidFill>
              </a:rPr>
              <a:t>O(1) </a:t>
            </a:r>
            <a:r>
              <a:rPr lang="en-US" sz="2000" smtClean="0"/>
              <a:t>triangles in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endParaRPr lang="en-US" sz="200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How to build such a sequence?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Need to delete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smtClean="0"/>
              <a:t> 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Vertex deletion creates holes, which need</a:t>
            </a:r>
            <a:br>
              <a:rPr lang="en-US" sz="2000" smtClean="0"/>
            </a:br>
            <a:r>
              <a:rPr lang="en-US" sz="2000" smtClean="0"/>
              <a:t>to be re-triangulated.</a:t>
            </a:r>
          </a:p>
          <a:p>
            <a:pPr eaLnBrk="1" hangingPunct="1">
              <a:lnSpc>
                <a:spcPct val="80000"/>
              </a:lnSpc>
            </a:pPr>
            <a:endParaRPr lang="en-US" sz="1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How do we go from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 </a:t>
            </a:r>
            <a:r>
              <a:rPr lang="en-US" sz="2000" smtClean="0"/>
              <a:t>of size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to</a:t>
            </a:r>
            <a:br>
              <a:rPr lang="en-US" sz="2000" smtClean="0"/>
            </a:b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of size </a:t>
            </a:r>
            <a:r>
              <a:rPr lang="en-US" sz="2000" smtClean="0">
                <a:solidFill>
                  <a:srgbClr val="008380"/>
                </a:solidFill>
              </a:rPr>
              <a:t>O(1)</a:t>
            </a:r>
            <a:r>
              <a:rPr lang="en-US" sz="2000" smtClean="0"/>
              <a:t> in </a:t>
            </a:r>
            <a:r>
              <a:rPr lang="en-US" sz="2000" i="1" smtClean="0">
                <a:solidFill>
                  <a:srgbClr val="008380"/>
                </a:solidFill>
              </a:rPr>
              <a:t>k</a:t>
            </a:r>
            <a:r>
              <a:rPr lang="en-US" sz="2000" smtClean="0">
                <a:solidFill>
                  <a:srgbClr val="008380"/>
                </a:solidFill>
              </a:rPr>
              <a:t>=O(log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steps?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 each step, delete a constant fraction</a:t>
            </a:r>
            <a:br>
              <a:rPr lang="en-US" sz="2000" smtClean="0"/>
            </a:br>
            <a:r>
              <a:rPr lang="en-US" sz="2000" smtClean="0"/>
              <a:t>of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i="1" smtClean="0"/>
              <a:t> </a:t>
            </a:r>
            <a:r>
              <a:rPr lang="en-US" sz="2000" smtClean="0"/>
              <a:t>.</a:t>
            </a:r>
            <a:endParaRPr lang="en-US" sz="2000" baseline="-25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We also need to ensure that each new triangle in </a:t>
            </a:r>
            <a:r>
              <a:rPr lang="en-US" sz="2000" i="1" smtClean="0"/>
              <a:t>T</a:t>
            </a:r>
            <a:r>
              <a:rPr lang="en-US" sz="2000" baseline="-25000" smtClean="0"/>
              <a:t>i+1 </a:t>
            </a:r>
            <a:r>
              <a:rPr lang="en-US" sz="2000" smtClean="0"/>
              <a:t>overlaps with only </a:t>
            </a:r>
            <a:r>
              <a:rPr lang="en-US" sz="2000" smtClean="0">
                <a:solidFill>
                  <a:srgbClr val="008380"/>
                </a:solidFill>
              </a:rPr>
              <a:t>O(1)</a:t>
            </a:r>
            <a:r>
              <a:rPr lang="en-US" sz="2000" smtClean="0"/>
              <a:t> triangles in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i="1" smtClean="0"/>
              <a:t> </a:t>
            </a:r>
            <a:r>
              <a:rPr lang="en-US" sz="2000" smtClean="0"/>
              <a:t>.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  <p:cxnSp>
        <p:nvCxnSpPr>
          <p:cNvPr id="171" name="Straight Connector 46"/>
          <p:cNvCxnSpPr>
            <a:cxnSpLocks noChangeShapeType="1"/>
            <a:stCxn id="9258" idx="0"/>
          </p:cNvCxnSpPr>
          <p:nvPr/>
        </p:nvCxnSpPr>
        <p:spPr bwMode="auto">
          <a:xfrm flipH="1" flipV="1">
            <a:off x="7321550" y="4448175"/>
            <a:ext cx="79375" cy="4238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46"/>
          <p:cNvCxnSpPr>
            <a:cxnSpLocks noChangeShapeType="1"/>
            <a:stCxn id="9246" idx="0"/>
            <a:endCxn id="189" idx="5"/>
          </p:cNvCxnSpPr>
          <p:nvPr/>
        </p:nvCxnSpPr>
        <p:spPr bwMode="auto">
          <a:xfrm flipH="1" flipV="1">
            <a:off x="7343775" y="4479925"/>
            <a:ext cx="271463" cy="6191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3" name="Straight Connector 46"/>
          <p:cNvCxnSpPr>
            <a:cxnSpLocks noChangeShapeType="1"/>
            <a:stCxn id="200" idx="0"/>
            <a:endCxn id="9247" idx="4"/>
          </p:cNvCxnSpPr>
          <p:nvPr/>
        </p:nvCxnSpPr>
        <p:spPr bwMode="auto">
          <a:xfrm flipV="1">
            <a:off x="6881813" y="4556125"/>
            <a:ext cx="84137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Connector 46"/>
          <p:cNvCxnSpPr>
            <a:cxnSpLocks noChangeShapeType="1"/>
            <a:endCxn id="9260" idx="4"/>
          </p:cNvCxnSpPr>
          <p:nvPr/>
        </p:nvCxnSpPr>
        <p:spPr bwMode="auto">
          <a:xfrm flipV="1">
            <a:off x="6751638" y="3592513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Connector 46"/>
          <p:cNvCxnSpPr>
            <a:cxnSpLocks noChangeShapeType="1"/>
            <a:stCxn id="9253" idx="3"/>
          </p:cNvCxnSpPr>
          <p:nvPr/>
        </p:nvCxnSpPr>
        <p:spPr bwMode="auto">
          <a:xfrm flipH="1">
            <a:off x="6008688" y="4859338"/>
            <a:ext cx="731837" cy="896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7" name="Straight Connector 46"/>
          <p:cNvCxnSpPr>
            <a:cxnSpLocks noChangeShapeType="1"/>
            <a:stCxn id="200" idx="2"/>
            <a:endCxn id="9261" idx="7"/>
          </p:cNvCxnSpPr>
          <p:nvPr/>
        </p:nvCxnSpPr>
        <p:spPr bwMode="auto">
          <a:xfrm flipH="1">
            <a:off x="6038850" y="5187950"/>
            <a:ext cx="798513" cy="523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Straight Connector 46"/>
          <p:cNvCxnSpPr>
            <a:cxnSpLocks noChangeShapeType="1"/>
            <a:stCxn id="9246" idx="3"/>
            <a:endCxn id="9261" idx="2"/>
          </p:cNvCxnSpPr>
          <p:nvPr/>
        </p:nvCxnSpPr>
        <p:spPr bwMode="auto">
          <a:xfrm flipH="1">
            <a:off x="5964238" y="5175250"/>
            <a:ext cx="1619250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Straight Connector 46"/>
          <p:cNvCxnSpPr>
            <a:cxnSpLocks noChangeShapeType="1"/>
            <a:stCxn id="9246" idx="4"/>
            <a:endCxn id="9262" idx="5"/>
          </p:cNvCxnSpPr>
          <p:nvPr/>
        </p:nvCxnSpPr>
        <p:spPr bwMode="auto">
          <a:xfrm>
            <a:off x="7615238" y="5187950"/>
            <a:ext cx="1074737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Connector 46"/>
          <p:cNvCxnSpPr>
            <a:cxnSpLocks noChangeShapeType="1"/>
            <a:stCxn id="9245" idx="5"/>
            <a:endCxn id="9262" idx="5"/>
          </p:cNvCxnSpPr>
          <p:nvPr/>
        </p:nvCxnSpPr>
        <p:spPr bwMode="auto">
          <a:xfrm>
            <a:off x="7743825" y="4632325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Connector 46"/>
          <p:cNvCxnSpPr>
            <a:cxnSpLocks noChangeShapeType="1"/>
            <a:stCxn id="9247" idx="0"/>
            <a:endCxn id="9260" idx="4"/>
          </p:cNvCxnSpPr>
          <p:nvPr/>
        </p:nvCxnSpPr>
        <p:spPr bwMode="auto">
          <a:xfrm flipV="1">
            <a:off x="6965950" y="3592513"/>
            <a:ext cx="214313" cy="8747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2" name="Straight Connector 46"/>
          <p:cNvCxnSpPr>
            <a:cxnSpLocks noChangeShapeType="1"/>
            <a:stCxn id="189" idx="0"/>
            <a:endCxn id="9260" idx="4"/>
          </p:cNvCxnSpPr>
          <p:nvPr/>
        </p:nvCxnSpPr>
        <p:spPr bwMode="auto">
          <a:xfrm flipH="1" flipV="1">
            <a:off x="7180263" y="3592513"/>
            <a:ext cx="131762" cy="811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Connector 46"/>
          <p:cNvCxnSpPr>
            <a:cxnSpLocks noChangeShapeType="1"/>
            <a:stCxn id="9245" idx="0"/>
            <a:endCxn id="9260" idx="1"/>
          </p:cNvCxnSpPr>
          <p:nvPr/>
        </p:nvCxnSpPr>
        <p:spPr bwMode="auto">
          <a:xfrm flipH="1" flipV="1">
            <a:off x="7148513" y="3516313"/>
            <a:ext cx="563562" cy="10398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" name="Straight Connector 46"/>
          <p:cNvCxnSpPr>
            <a:cxnSpLocks noChangeShapeType="1"/>
            <a:stCxn id="189" idx="6"/>
          </p:cNvCxnSpPr>
          <p:nvPr/>
        </p:nvCxnSpPr>
        <p:spPr bwMode="auto">
          <a:xfrm flipH="1">
            <a:off x="6965950" y="4448175"/>
            <a:ext cx="390525" cy="635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" name="Straight Connector 46"/>
          <p:cNvCxnSpPr>
            <a:cxnSpLocks noChangeShapeType="1"/>
            <a:stCxn id="9246" idx="6"/>
          </p:cNvCxnSpPr>
          <p:nvPr/>
        </p:nvCxnSpPr>
        <p:spPr bwMode="auto">
          <a:xfrm flipH="1">
            <a:off x="6856413" y="5143500"/>
            <a:ext cx="803275" cy="396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Straight Connector 46"/>
          <p:cNvCxnSpPr>
            <a:cxnSpLocks noChangeShapeType="1"/>
            <a:stCxn id="9246" idx="2"/>
          </p:cNvCxnSpPr>
          <p:nvPr/>
        </p:nvCxnSpPr>
        <p:spPr bwMode="auto">
          <a:xfrm flipH="1" flipV="1">
            <a:off x="7072313" y="4979988"/>
            <a:ext cx="498475" cy="163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3" name="Oval 21"/>
          <p:cNvSpPr>
            <a:spLocks noChangeArrowheads="1"/>
          </p:cNvSpPr>
          <p:nvPr/>
        </p:nvSpPr>
        <p:spPr bwMode="auto">
          <a:xfrm>
            <a:off x="7026275" y="49276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188"/>
          <p:cNvSpPr>
            <a:spLocks noChangeArrowheads="1"/>
          </p:cNvSpPr>
          <p:nvPr/>
        </p:nvSpPr>
        <p:spPr bwMode="auto">
          <a:xfrm>
            <a:off x="7267575" y="44037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5" name="Oval 21"/>
          <p:cNvSpPr>
            <a:spLocks noChangeArrowheads="1"/>
          </p:cNvSpPr>
          <p:nvPr/>
        </p:nvSpPr>
        <p:spPr bwMode="auto">
          <a:xfrm>
            <a:off x="7667625" y="4556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6" name="Oval 21"/>
          <p:cNvSpPr>
            <a:spLocks noChangeArrowheads="1"/>
          </p:cNvSpPr>
          <p:nvPr/>
        </p:nvSpPr>
        <p:spPr bwMode="auto">
          <a:xfrm>
            <a:off x="7570788" y="509905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7" name="Oval 21"/>
          <p:cNvSpPr>
            <a:spLocks noChangeArrowheads="1"/>
          </p:cNvSpPr>
          <p:nvPr/>
        </p:nvSpPr>
        <p:spPr bwMode="auto">
          <a:xfrm>
            <a:off x="6921500" y="44672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93" name="Straight Connector 45"/>
          <p:cNvCxnSpPr>
            <a:cxnSpLocks noChangeShapeType="1"/>
            <a:stCxn id="189" idx="0"/>
            <a:endCxn id="9243" idx="3"/>
          </p:cNvCxnSpPr>
          <p:nvPr/>
        </p:nvCxnSpPr>
        <p:spPr bwMode="auto">
          <a:xfrm flipH="1">
            <a:off x="7038975" y="44037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" name="Straight Connector 46"/>
          <p:cNvCxnSpPr>
            <a:cxnSpLocks noChangeShapeType="1"/>
            <a:stCxn id="9245" idx="1"/>
            <a:endCxn id="189" idx="6"/>
          </p:cNvCxnSpPr>
          <p:nvPr/>
        </p:nvCxnSpPr>
        <p:spPr bwMode="auto">
          <a:xfrm flipH="1" flipV="1">
            <a:off x="7356475" y="44481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0" name="Straight Connector 47"/>
          <p:cNvCxnSpPr>
            <a:cxnSpLocks noChangeShapeType="1"/>
            <a:stCxn id="9245" idx="4"/>
            <a:endCxn id="9246" idx="0"/>
          </p:cNvCxnSpPr>
          <p:nvPr/>
        </p:nvCxnSpPr>
        <p:spPr bwMode="auto">
          <a:xfrm flipH="1">
            <a:off x="7615238" y="46450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1" name="Straight Connector 48"/>
          <p:cNvCxnSpPr>
            <a:cxnSpLocks noChangeShapeType="1"/>
            <a:stCxn id="9243" idx="2"/>
            <a:endCxn id="9258" idx="6"/>
          </p:cNvCxnSpPr>
          <p:nvPr/>
        </p:nvCxnSpPr>
        <p:spPr bwMode="auto">
          <a:xfrm flipV="1">
            <a:off x="7026275" y="4916488"/>
            <a:ext cx="419100" cy="555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2" name="Straight Connector 49"/>
          <p:cNvCxnSpPr>
            <a:cxnSpLocks noChangeShapeType="1"/>
            <a:stCxn id="9247" idx="4"/>
            <a:endCxn id="9243" idx="4"/>
          </p:cNvCxnSpPr>
          <p:nvPr/>
        </p:nvCxnSpPr>
        <p:spPr bwMode="auto">
          <a:xfrm>
            <a:off x="6965950" y="45561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3" name="Oval 21"/>
          <p:cNvSpPr>
            <a:spLocks noChangeArrowheads="1"/>
          </p:cNvSpPr>
          <p:nvPr/>
        </p:nvSpPr>
        <p:spPr bwMode="auto">
          <a:xfrm>
            <a:off x="6726238" y="47831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4" name="Straight Connector 49"/>
          <p:cNvCxnSpPr>
            <a:cxnSpLocks noChangeShapeType="1"/>
            <a:stCxn id="9253" idx="3"/>
            <a:endCxn id="9247" idx="3"/>
          </p:cNvCxnSpPr>
          <p:nvPr/>
        </p:nvCxnSpPr>
        <p:spPr bwMode="auto">
          <a:xfrm flipV="1">
            <a:off x="6740525" y="4543425"/>
            <a:ext cx="193675" cy="3159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01" name="Straight Connector 49"/>
          <p:cNvCxnSpPr>
            <a:cxnSpLocks noChangeShapeType="1"/>
            <a:stCxn id="200" idx="0"/>
            <a:endCxn id="9253" idx="1"/>
          </p:cNvCxnSpPr>
          <p:nvPr/>
        </p:nvCxnSpPr>
        <p:spPr bwMode="auto">
          <a:xfrm flipH="1" flipV="1">
            <a:off x="6740525" y="4795838"/>
            <a:ext cx="141288" cy="347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2" name="Straight Connector 49"/>
          <p:cNvCxnSpPr>
            <a:cxnSpLocks noChangeShapeType="1"/>
            <a:stCxn id="200" idx="3"/>
            <a:endCxn id="9243" idx="3"/>
          </p:cNvCxnSpPr>
          <p:nvPr/>
        </p:nvCxnSpPr>
        <p:spPr bwMode="auto">
          <a:xfrm flipV="1">
            <a:off x="6850063" y="5003800"/>
            <a:ext cx="188912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8" name="Oval 21"/>
          <p:cNvSpPr>
            <a:spLocks noChangeArrowheads="1"/>
          </p:cNvSpPr>
          <p:nvPr/>
        </p:nvSpPr>
        <p:spPr bwMode="auto">
          <a:xfrm>
            <a:off x="7356475" y="48720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9" name="Straight Connector 48"/>
          <p:cNvCxnSpPr>
            <a:cxnSpLocks noChangeShapeType="1"/>
            <a:stCxn id="9258" idx="1"/>
            <a:endCxn id="9246" idx="5"/>
          </p:cNvCxnSpPr>
          <p:nvPr/>
        </p:nvCxnSpPr>
        <p:spPr bwMode="auto">
          <a:xfrm>
            <a:off x="7369175" y="4884738"/>
            <a:ext cx="277813" cy="290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0" name="Oval 21"/>
          <p:cNvSpPr>
            <a:spLocks noChangeArrowheads="1"/>
          </p:cNvSpPr>
          <p:nvPr/>
        </p:nvSpPr>
        <p:spPr bwMode="auto">
          <a:xfrm>
            <a:off x="7135813" y="35036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1" name="Oval 21"/>
          <p:cNvSpPr>
            <a:spLocks noChangeArrowheads="1"/>
          </p:cNvSpPr>
          <p:nvPr/>
        </p:nvSpPr>
        <p:spPr bwMode="auto">
          <a:xfrm>
            <a:off x="5964238" y="5699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2" name="Oval 21"/>
          <p:cNvSpPr>
            <a:spLocks noChangeArrowheads="1"/>
          </p:cNvSpPr>
          <p:nvPr/>
        </p:nvSpPr>
        <p:spPr bwMode="auto">
          <a:xfrm>
            <a:off x="8613775" y="5711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63" name="Straight Connector 46"/>
          <p:cNvCxnSpPr>
            <a:cxnSpLocks noChangeShapeType="1"/>
            <a:stCxn id="9262" idx="2"/>
          </p:cNvCxnSpPr>
          <p:nvPr/>
        </p:nvCxnSpPr>
        <p:spPr bwMode="auto">
          <a:xfrm flipH="1" flipV="1">
            <a:off x="6043613" y="5748338"/>
            <a:ext cx="2570162" cy="7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4" name="Straight Connector 46"/>
          <p:cNvCxnSpPr>
            <a:cxnSpLocks noChangeShapeType="1"/>
            <a:stCxn id="9260" idx="0"/>
            <a:endCxn id="9261" idx="7"/>
          </p:cNvCxnSpPr>
          <p:nvPr/>
        </p:nvCxnSpPr>
        <p:spPr bwMode="auto">
          <a:xfrm flipH="1">
            <a:off x="6038850" y="3503613"/>
            <a:ext cx="1141413" cy="2208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5" name="Straight Connector 46"/>
          <p:cNvCxnSpPr>
            <a:cxnSpLocks noChangeShapeType="1"/>
            <a:stCxn id="9260" idx="5"/>
            <a:endCxn id="9262" idx="1"/>
          </p:cNvCxnSpPr>
          <p:nvPr/>
        </p:nvCxnSpPr>
        <p:spPr bwMode="auto">
          <a:xfrm>
            <a:off x="7210425" y="3579813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7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21"/>
          <p:cNvSpPr>
            <a:spLocks noChangeArrowheads="1"/>
          </p:cNvSpPr>
          <p:nvPr/>
        </p:nvSpPr>
        <p:spPr bwMode="auto">
          <a:xfrm>
            <a:off x="7269163" y="440055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189" grpId="0" animBg="1"/>
      <p:bldP spid="200" grpId="0" animBg="1"/>
      <p:bldP spid="217" grpId="0" animBg="1"/>
      <p:bldP spid="2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2" name="Straight Connector 46"/>
          <p:cNvCxnSpPr>
            <a:cxnSpLocks noChangeShapeType="1"/>
            <a:stCxn id="10280" idx="0"/>
          </p:cNvCxnSpPr>
          <p:nvPr/>
        </p:nvCxnSpPr>
        <p:spPr bwMode="auto">
          <a:xfrm flipH="1" flipV="1">
            <a:off x="7472363" y="33829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3" name="Straight Connector 46"/>
          <p:cNvCxnSpPr>
            <a:cxnSpLocks noChangeShapeType="1"/>
            <a:stCxn id="10273" idx="0"/>
            <a:endCxn id="10288" idx="5"/>
          </p:cNvCxnSpPr>
          <p:nvPr/>
        </p:nvCxnSpPr>
        <p:spPr bwMode="auto">
          <a:xfrm flipH="1" flipV="1">
            <a:off x="7494588" y="3414713"/>
            <a:ext cx="271462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4" name="Straight Connector 46"/>
          <p:cNvCxnSpPr>
            <a:cxnSpLocks noChangeShapeType="1"/>
            <a:stCxn id="10289" idx="0"/>
            <a:endCxn id="10274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5" name="Straight Connector 46"/>
          <p:cNvCxnSpPr>
            <a:cxnSpLocks noChangeShapeType="1"/>
            <a:stCxn id="10289" idx="2"/>
            <a:endCxn id="10283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6" name="Straight Connector 46"/>
          <p:cNvCxnSpPr>
            <a:cxnSpLocks noChangeShapeType="1"/>
            <a:stCxn id="10288" idx="0"/>
            <a:endCxn id="10282" idx="4"/>
          </p:cNvCxnSpPr>
          <p:nvPr/>
        </p:nvCxnSpPr>
        <p:spPr bwMode="auto">
          <a:xfrm flipH="1" flipV="1">
            <a:off x="7329488" y="25273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Straight Connector 46"/>
          <p:cNvCxnSpPr>
            <a:cxnSpLocks noChangeShapeType="1"/>
            <a:stCxn id="10288" idx="6"/>
          </p:cNvCxnSpPr>
          <p:nvPr/>
        </p:nvCxnSpPr>
        <p:spPr bwMode="auto">
          <a:xfrm flipH="1">
            <a:off x="7116763" y="33829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Straight Connector 46"/>
          <p:cNvCxnSpPr>
            <a:cxnSpLocks noChangeShapeType="1"/>
            <a:stCxn id="10273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Straight Connector 45"/>
          <p:cNvCxnSpPr>
            <a:cxnSpLocks noChangeShapeType="1"/>
            <a:stCxn id="10288" idx="0"/>
            <a:endCxn id="10271" idx="3"/>
          </p:cNvCxnSpPr>
          <p:nvPr/>
        </p:nvCxnSpPr>
        <p:spPr bwMode="auto">
          <a:xfrm flipH="1">
            <a:off x="7189788" y="33385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Straight Connector 46"/>
          <p:cNvCxnSpPr>
            <a:cxnSpLocks noChangeShapeType="1"/>
            <a:stCxn id="10272" idx="1"/>
            <a:endCxn id="10288" idx="6"/>
          </p:cNvCxnSpPr>
          <p:nvPr/>
        </p:nvCxnSpPr>
        <p:spPr bwMode="auto">
          <a:xfrm flipH="1" flipV="1">
            <a:off x="7507288" y="3382963"/>
            <a:ext cx="323850" cy="12223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Straight Connector 49"/>
          <p:cNvCxnSpPr>
            <a:cxnSpLocks noChangeShapeType="1"/>
            <a:stCxn id="10289" idx="0"/>
            <a:endCxn id="10278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Straight Connector 49"/>
          <p:cNvCxnSpPr>
            <a:cxnSpLocks noChangeShapeType="1"/>
            <a:stCxn id="10289" idx="3"/>
            <a:endCxn id="10271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Straight Connector 46"/>
          <p:cNvCxnSpPr>
            <a:cxnSpLocks noChangeShapeType="1"/>
            <a:stCxn id="10283" idx="7"/>
            <a:endCxn id="10271" idx="2"/>
          </p:cNvCxnSpPr>
          <p:nvPr/>
        </p:nvCxnSpPr>
        <p:spPr bwMode="auto">
          <a:xfrm flipV="1">
            <a:off x="6189663" y="3906838"/>
            <a:ext cx="987425" cy="74136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46"/>
          <p:cNvCxnSpPr>
            <a:cxnSpLocks noChangeShapeType="1"/>
            <a:stCxn id="10278" idx="6"/>
            <a:endCxn id="10271" idx="1"/>
          </p:cNvCxnSpPr>
          <p:nvPr/>
        </p:nvCxnSpPr>
        <p:spPr bwMode="auto">
          <a:xfrm>
            <a:off x="6965950" y="3762375"/>
            <a:ext cx="223838" cy="1143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Straight Connector 46"/>
          <p:cNvCxnSpPr>
            <a:cxnSpLocks noChangeShapeType="1"/>
            <a:stCxn id="10274" idx="6"/>
            <a:endCxn id="10272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Straight Connector 46"/>
          <p:cNvCxnSpPr>
            <a:cxnSpLocks noChangeShapeType="1"/>
            <a:stCxn id="10274" idx="5"/>
            <a:endCxn id="10280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7" name="Straight Connector 46"/>
          <p:cNvCxnSpPr>
            <a:cxnSpLocks noChangeShapeType="1"/>
            <a:stCxn id="10272" idx="0"/>
            <a:endCxn id="10280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02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0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EE40C3-6BF9-4A67-856E-68AA5C64BF7E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02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Vertex Deletion and Independent Sets</a:t>
            </a:r>
          </a:p>
        </p:txBody>
      </p:sp>
      <p:sp>
        <p:nvSpPr>
          <p:cNvPr id="10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2046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When creating </a:t>
            </a:r>
            <a:r>
              <a:rPr lang="en-US" sz="2000" i="1" smtClean="0"/>
              <a:t>T</a:t>
            </a:r>
            <a:r>
              <a:rPr lang="en-US" sz="2000" baseline="-25000" smtClean="0"/>
              <a:t>i+1 </a:t>
            </a:r>
            <a:r>
              <a:rPr lang="en-US" sz="2000" smtClean="0"/>
              <a:t>from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, delete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that have the following properties:</a:t>
            </a:r>
            <a:br>
              <a:rPr lang="en-US" sz="2000" smtClean="0"/>
            </a:b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Constant degree:</a:t>
            </a:r>
            <a:br>
              <a:rPr lang="en-US" sz="2000" b="1" smtClean="0"/>
            </a:br>
            <a:r>
              <a:rPr lang="en-US" sz="2000" smtClean="0"/>
              <a:t>Each vertex </a:t>
            </a:r>
            <a:r>
              <a:rPr lang="en-US" sz="2000" b="1" smtClean="0"/>
              <a:t>v</a:t>
            </a:r>
            <a:r>
              <a:rPr lang="en-US" sz="2000" smtClean="0"/>
              <a:t> to be deleted has </a:t>
            </a:r>
            <a:r>
              <a:rPr lang="en-US" sz="2000" smtClean="0">
                <a:solidFill>
                  <a:srgbClr val="008380"/>
                </a:solidFill>
              </a:rPr>
              <a:t>O(1) </a:t>
            </a:r>
            <a:r>
              <a:rPr lang="en-US" sz="2000" smtClean="0"/>
              <a:t>degree in the graph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.</a:t>
            </a:r>
            <a:endParaRPr lang="en-US" sz="2000" baseline="-2500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If </a:t>
            </a:r>
            <a:r>
              <a:rPr lang="en-US" sz="1600" b="1" smtClean="0"/>
              <a:t>v</a:t>
            </a:r>
            <a:r>
              <a:rPr lang="en-US" sz="1600" smtClean="0"/>
              <a:t> has degree </a:t>
            </a:r>
            <a:r>
              <a:rPr lang="en-US" sz="1600" i="1" smtClean="0"/>
              <a:t>d</a:t>
            </a:r>
            <a:r>
              <a:rPr lang="en-US" sz="1600" smtClean="0"/>
              <a:t>, the resulting hole can be re-triangulated with </a:t>
            </a:r>
            <a:r>
              <a:rPr lang="en-US" sz="1600" i="1" smtClean="0"/>
              <a:t>d</a:t>
            </a:r>
            <a:r>
              <a:rPr lang="en-US" sz="1600" smtClean="0"/>
              <a:t>-2 triangles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Each new triangle in </a:t>
            </a:r>
            <a:r>
              <a:rPr lang="en-US" sz="1600" i="1" smtClean="0"/>
              <a:t>T</a:t>
            </a:r>
            <a:r>
              <a:rPr lang="en-US" sz="1600" baseline="-25000" smtClean="0"/>
              <a:t>i+1 </a:t>
            </a:r>
            <a:r>
              <a:rPr lang="en-US" sz="1600" smtClean="0"/>
              <a:t>overlaps at most </a:t>
            </a:r>
            <a:r>
              <a:rPr lang="en-US" sz="1600" i="1" smtClean="0"/>
              <a:t>d</a:t>
            </a:r>
            <a:r>
              <a:rPr lang="en-US" sz="1600" smtClean="0"/>
              <a:t> original triangles in </a:t>
            </a:r>
            <a:r>
              <a:rPr lang="en-US" sz="1600" i="1" smtClean="0"/>
              <a:t>T</a:t>
            </a:r>
            <a:r>
              <a:rPr lang="en-US" sz="1600" baseline="-25000" smtClean="0"/>
              <a:t>i</a:t>
            </a:r>
            <a:br>
              <a:rPr lang="en-US" sz="1600" baseline="-25000" smtClean="0"/>
            </a:br>
            <a:r>
              <a:rPr lang="en-US" sz="1600" smtClean="0"/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Independent sets: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No two deleted vertices are adjacent.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Each hole can be re-triangulated independently.</a:t>
            </a:r>
          </a:p>
        </p:txBody>
      </p:sp>
      <p:cxnSp>
        <p:nvCxnSpPr>
          <p:cNvPr id="10263" name="Straight Connector 46"/>
          <p:cNvCxnSpPr>
            <a:cxnSpLocks noChangeShapeType="1"/>
            <a:endCxn id="10282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Connector 46"/>
          <p:cNvCxnSpPr>
            <a:cxnSpLocks noChangeShapeType="1"/>
            <a:stCxn id="10278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Straight Connector 46"/>
          <p:cNvCxnSpPr>
            <a:cxnSpLocks noChangeShapeType="1"/>
            <a:stCxn id="10273" idx="3"/>
            <a:endCxn id="10283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Straight Connector 46"/>
          <p:cNvCxnSpPr>
            <a:cxnSpLocks noChangeShapeType="1"/>
            <a:stCxn id="10273" idx="4"/>
            <a:endCxn id="10284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Straight Connector 46"/>
          <p:cNvCxnSpPr>
            <a:cxnSpLocks noChangeShapeType="1"/>
            <a:stCxn id="10272" idx="5"/>
            <a:endCxn id="10284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Connector 46"/>
          <p:cNvCxnSpPr>
            <a:cxnSpLocks noChangeShapeType="1"/>
            <a:stCxn id="10274" idx="0"/>
            <a:endCxn id="10282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9" name="Straight Connector 46"/>
          <p:cNvCxnSpPr>
            <a:cxnSpLocks noChangeShapeType="1"/>
            <a:stCxn id="10272" idx="0"/>
            <a:endCxn id="10282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0" name="Straight Connector 46"/>
          <p:cNvCxnSpPr>
            <a:cxnSpLocks noChangeShapeType="1"/>
            <a:stCxn id="10273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2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3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4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5" name="Straight Connector 47"/>
          <p:cNvCxnSpPr>
            <a:cxnSpLocks noChangeShapeType="1"/>
            <a:stCxn id="10272" idx="4"/>
            <a:endCxn id="10273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6" name="Straight Connector 48"/>
          <p:cNvCxnSpPr>
            <a:cxnSpLocks noChangeShapeType="1"/>
            <a:stCxn id="10271" idx="2"/>
            <a:endCxn id="10280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7" name="Straight Connector 49"/>
          <p:cNvCxnSpPr>
            <a:cxnSpLocks noChangeShapeType="1"/>
            <a:stCxn id="10274" idx="4"/>
            <a:endCxn id="10271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8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9" name="Straight Connector 49"/>
          <p:cNvCxnSpPr>
            <a:cxnSpLocks noChangeShapeType="1"/>
            <a:stCxn id="10278" idx="3"/>
            <a:endCxn id="10274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0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1" name="Straight Connector 48"/>
          <p:cNvCxnSpPr>
            <a:cxnSpLocks noChangeShapeType="1"/>
            <a:stCxn id="10280" idx="1"/>
            <a:endCxn id="10273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2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3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4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5" name="Straight Connector 46"/>
          <p:cNvCxnSpPr>
            <a:cxnSpLocks noChangeShapeType="1"/>
            <a:stCxn id="10284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6" name="Straight Connector 46"/>
          <p:cNvCxnSpPr>
            <a:cxnSpLocks noChangeShapeType="1"/>
            <a:stCxn id="10282" idx="0"/>
            <a:endCxn id="10283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7" name="Straight Connector 46"/>
          <p:cNvCxnSpPr>
            <a:cxnSpLocks noChangeShapeType="1"/>
            <a:stCxn id="10282" idx="5"/>
            <a:endCxn id="10284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8" name="Oval 188"/>
          <p:cNvSpPr>
            <a:spLocks noChangeArrowheads="1"/>
          </p:cNvSpPr>
          <p:nvPr/>
        </p:nvSpPr>
        <p:spPr bwMode="auto">
          <a:xfrm>
            <a:off x="7418388" y="33385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9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6453</TotalTime>
  <Words>2281</Words>
  <Application>Microsoft Office PowerPoint</Application>
  <PresentationFormat>On-screen Show (4:3)</PresentationFormat>
  <Paragraphs>424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Cambria Math</vt:lpstr>
      <vt:lpstr>Symbol</vt:lpstr>
      <vt:lpstr>Times New Roman</vt:lpstr>
      <vt:lpstr>Default Design</vt:lpstr>
      <vt:lpstr>CMPS 3130/6130 Computational Geometry Spring 2017</vt:lpstr>
      <vt:lpstr>Planar Subdivision</vt:lpstr>
      <vt:lpstr>Doubly-Connected Edge List </vt:lpstr>
      <vt:lpstr>Complexity of a Planar Subdivision</vt:lpstr>
      <vt:lpstr>Point Location</vt:lpstr>
      <vt:lpstr>Slab Method</vt:lpstr>
      <vt:lpstr>Kirkpatrick’s Algorithm</vt:lpstr>
      <vt:lpstr>Kirkpatrick’s Hierarchy</vt:lpstr>
      <vt:lpstr>Vertex Deletion and Independent Sets</vt:lpstr>
      <vt:lpstr>Independent Set Lemma</vt:lpstr>
      <vt:lpstr>Hierarchy Example</vt:lpstr>
      <vt:lpstr>Hierarchy Data Structure</vt:lpstr>
      <vt:lpstr>Analysis</vt:lpstr>
      <vt:lpstr>Independent Set Lemma</vt:lpstr>
      <vt:lpstr>Independent Set Lemma</vt:lpstr>
      <vt:lpstr>Summing Up</vt:lpstr>
      <vt:lpstr>Trapezoidal map</vt:lpstr>
      <vt:lpstr>Construction</vt:lpstr>
      <vt:lpstr>Construction</vt:lpstr>
      <vt:lpstr>Analysis</vt:lpstr>
      <vt:lpstr>Analysis</vt:lpstr>
      <vt:lpstr>Analysis</vt:lpstr>
      <vt:lpstr>Analysis</vt:lpstr>
      <vt:lpstr>Analysis</vt:lpstr>
      <vt:lpstr>Point Location</vt:lpstr>
      <vt:lpstr>Construction</vt:lpstr>
      <vt:lpstr>Inserting a Segment</vt:lpstr>
      <vt:lpstr>Analysis</vt:lpstr>
      <vt:lpstr>Query Time</vt:lpstr>
      <vt:lpstr>Query Time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293</cp:revision>
  <dcterms:created xsi:type="dcterms:W3CDTF">2001-09-03T00:33:29Z</dcterms:created>
  <dcterms:modified xsi:type="dcterms:W3CDTF">2017-02-21T21:09:46Z</dcterms:modified>
</cp:coreProperties>
</file>