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84" r:id="rId2"/>
    <p:sldId id="29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</p:sldIdLst>
  <p:sldSz cx="9144000" cy="6858000" type="screen4x3"/>
  <p:notesSz cx="9240838" cy="6954838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380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71" d="100"/>
          <a:sy n="71" d="100"/>
        </p:scale>
        <p:origin x="523" y="6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CDACF9D-5A3D-4693-823E-EA9403748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4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7B2601-E142-403C-AAD3-B962FD80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0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F57C-3E93-4837-9E2B-9EB642D99D0F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37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56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8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75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61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69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81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28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16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99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DBD0-376C-44C9-9C17-62F504C53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CCDD4-AB39-4ACE-A1B2-71049353F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8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9BB7-583D-470A-A615-959BC40C3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1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2A30-F525-4C52-8032-87201467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4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B973-CF94-4001-BAAB-087BC016C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99B51-03EA-48C8-AA87-F27F0BD2E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604E3-4134-42CA-9A1D-6C6CC8364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AB5D-E94C-44CB-81AC-4647C0E2F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7BDF-F12F-4E3E-B96C-4DF50F912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4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0A03-F60E-4019-8FB3-E8E2B4D2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7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AE33-8D84-477D-A3FD-A288CFF07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2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4/18/17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190363-CFB6-4601-9BFB-621E54A98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4/18/17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D5967-697D-45CC-A9F3-CEAA56C433EA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Motion Planning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24" y="1734909"/>
            <a:ext cx="2559473" cy="1921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Visibility graph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39" y="1248156"/>
            <a:ext cx="2434829" cy="1982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14" y="3163166"/>
            <a:ext cx="7267956" cy="36948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Robot motion planning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4981194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Given: </a:t>
            </a:r>
            <a:r>
              <a:rPr lang="en-US" sz="2000" dirty="0" smtClean="0"/>
              <a:t>A floor plan (2d polygonal region with obstacles), and a robot (2D simple polygon)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Task: </a:t>
            </a:r>
            <a:r>
              <a:rPr lang="en-US" sz="2000" dirty="0" smtClean="0"/>
              <a:t>Find a collision-free path from start to end</a:t>
            </a: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999" y="1201509"/>
            <a:ext cx="2559473" cy="19212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3"/>
              <p:cNvSpPr txBox="1">
                <a:spLocks noChangeArrowheads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Robot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/>
                  <a:t> is a simple polygon;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=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(0,0)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Let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=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b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</a:b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ym typeface="Symbol" pitchFamily="18" charset="2"/>
                  </a:rPr>
                  <a:t> translated by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=</m:t>
                    </m:r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 smtClean="0">
                  <a:solidFill>
                    <a:srgbClr val="008380"/>
                  </a:solidFill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endParaRPr lang="en-US" sz="200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Add rotations: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/>
                  </a:rPr>
                  <a:t>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</a:t>
                </a:r>
              </a:p>
            </p:txBody>
          </p:sp>
        </mc:Choice>
        <mc:Fallback xmlns="">
          <p:sp>
            <p:nvSpPr>
              <p:cNvPr id="5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blipFill rotWithShape="1">
                <a:blip r:embed="rId4"/>
                <a:stretch>
                  <a:fillRect l="-786" t="-7772" b="-678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233909"/>
            <a:ext cx="1874520" cy="19522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791" y="4862583"/>
            <a:ext cx="1751076" cy="1714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# parameters = degrees of freedom (DOF)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Parameter space = “Configuration space” </a:t>
            </a:r>
            <a:r>
              <a:rPr lang="en-US" sz="2000" b="1" dirty="0" smtClean="0">
                <a:solidFill>
                  <a:srgbClr val="00838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</a:t>
            </a:r>
            <a:r>
              <a:rPr lang="en-US" sz="1600" dirty="0" smtClean="0">
                <a:sym typeface="Symbol" pitchFamily="18" charset="2"/>
              </a:rPr>
              <a:t>translations: </a:t>
            </a:r>
            <a:r>
              <a:rPr lang="en-US" sz="1600" dirty="0" smtClean="0">
                <a:sym typeface="Symbol" pitchFamily="18" charset="2"/>
              </a:rPr>
              <a:t>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</a:t>
            </a:r>
            <a:r>
              <a:rPr lang="en-US" sz="1600" dirty="0" smtClean="0">
                <a:sym typeface="Symbol" pitchFamily="18" charset="2"/>
              </a:rPr>
              <a:t>translations </a:t>
            </a:r>
            <a:r>
              <a:rPr lang="en-US" sz="1600" dirty="0" smtClean="0">
                <a:sym typeface="Symbol" pitchFamily="18" charset="2"/>
              </a:rPr>
              <a:t>and </a:t>
            </a:r>
            <a:r>
              <a:rPr lang="en-US" sz="1600" dirty="0" smtClean="0">
                <a:sym typeface="Symbol" pitchFamily="18" charset="2"/>
              </a:rPr>
              <a:t>rotations: </a:t>
            </a:r>
            <a:r>
              <a:rPr lang="en-US" sz="1600" dirty="0" smtClean="0">
                <a:sym typeface="Symbol" pitchFamily="18" charset="2"/>
              </a:rPr>
              <a:t>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 x [0,2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)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94" y="2704784"/>
            <a:ext cx="5086033" cy="29368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Obstacle 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P. </a:t>
                </a:r>
                <a:r>
                  <a:rPr lang="en-US" sz="1600" dirty="0" smtClean="0">
                    <a:sym typeface="Symbol"/>
                  </a:rPr>
                  <a:t>Its corresponding </a:t>
                </a:r>
                <a:r>
                  <a:rPr lang="en-US" sz="1600" b="1" dirty="0" smtClean="0">
                    <a:solidFill>
                      <a:srgbClr val="C00000"/>
                    </a:solidFill>
                    <a:sym typeface="Symbol"/>
                  </a:rPr>
                  <a:t>C-obstacle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P’={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1600" b="1" dirty="0" smtClean="0">
                    <a:solidFill>
                      <a:srgbClr val="008380"/>
                    </a:solidFill>
                    <a:sym typeface="Symbol"/>
                  </a:rPr>
                  <a:t>C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| R(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)∩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≠∅}</m:t>
                    </m:r>
                  </m:oMath>
                </a14:m>
                <a:endParaRPr lang="en-US" sz="1600" dirty="0" smtClean="0">
                  <a:solidFill>
                    <a:srgbClr val="008380"/>
                  </a:solidFill>
                  <a:sym typeface="Symbol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Free space: Placements (= subset of configuration space) where robot does not intersect any obstacle.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blipFill rotWithShape="1">
                <a:blip r:embed="rId4"/>
                <a:stretch>
                  <a:fillRect l="-262" t="-8209" r="-4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190" y="2519088"/>
            <a:ext cx="1389888" cy="119329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7047653" y="3938382"/>
            <a:ext cx="1741425" cy="1672745"/>
            <a:chOff x="1095587" y="1491233"/>
            <a:chExt cx="2697480" cy="270457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608666" y="3632197"/>
              <a:ext cx="543985" cy="4478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’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 time 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7327" y="5611127"/>
            <a:ext cx="6979920" cy="81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1600" dirty="0" smtClean="0">
              <a:solidFill>
                <a:srgbClr val="008380"/>
              </a:solidFill>
              <a:sym typeface="Symbo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time 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path: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Locate trapezoids containing start and end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Traverse this road map using DFS or BFS to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find path from start to end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Theorem:</a:t>
            </a:r>
            <a:r>
              <a:rPr lang="en-US" sz="2000" dirty="0" smtClean="0">
                <a:sym typeface="Symbol" pitchFamily="18" charset="2"/>
              </a:rPr>
              <a:t> One can preprocess a set of obstacles (with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 time, such that for any (start/end) query a collision-free path can be computed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time.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> </a:t>
            </a:r>
            <a:endParaRPr lang="en-US" sz="20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330896"/>
            <a:ext cx="3533733" cy="299008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err="1" smtClean="0"/>
              <a:t>Minkowski</a:t>
            </a:r>
            <a:r>
              <a:rPr lang="en-US" dirty="0" smtClean="0"/>
              <a:t> sums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601197" y="2825181"/>
            <a:ext cx="2697480" cy="2704579"/>
            <a:chOff x="1095587" y="1491233"/>
            <a:chExt cx="2697480" cy="270457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08667" y="3632198"/>
              <a:ext cx="44026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dirty="0" smtClean="0">
                  <a:solidFill>
                    <a:schemeClr val="tx1"/>
                  </a:solidFill>
                </a:rPr>
                <a:t>’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264" y="2876757"/>
            <a:ext cx="2858939" cy="28317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47"/>
          <a:stretch/>
        </p:blipFill>
        <p:spPr>
          <a:xfrm>
            <a:off x="129092" y="-150607"/>
            <a:ext cx="2011680" cy="29368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04"/>
          <a:stretch/>
        </p:blipFill>
        <p:spPr>
          <a:xfrm>
            <a:off x="6863379" y="-107576"/>
            <a:ext cx="1957892" cy="293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3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Extreme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0" y="1667678"/>
            <a:ext cx="3004202" cy="25571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72" y="3185365"/>
            <a:ext cx="2802128" cy="230289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 bwMode="auto">
          <a:xfrm flipH="1" flipV="1">
            <a:off x="249219" y="2217870"/>
            <a:ext cx="1667437" cy="20009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3055171" y="3130475"/>
            <a:ext cx="537882" cy="376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Freeform 15"/>
          <p:cNvSpPr/>
          <p:nvPr/>
        </p:nvSpPr>
        <p:spPr bwMode="auto">
          <a:xfrm>
            <a:off x="2474259" y="2850776"/>
            <a:ext cx="860612" cy="720763"/>
          </a:xfrm>
          <a:custGeom>
            <a:avLst/>
            <a:gdLst>
              <a:gd name="connsiteX0" fmla="*/ 0 w 860612"/>
              <a:gd name="connsiteY0" fmla="*/ 527125 h 720763"/>
              <a:gd name="connsiteX1" fmla="*/ 387275 w 860612"/>
              <a:gd name="connsiteY1" fmla="*/ 0 h 720763"/>
              <a:gd name="connsiteX2" fmla="*/ 860612 w 860612"/>
              <a:gd name="connsiteY2" fmla="*/ 86062 h 720763"/>
              <a:gd name="connsiteX3" fmla="*/ 656216 w 860612"/>
              <a:gd name="connsiteY3" fmla="*/ 451822 h 720763"/>
              <a:gd name="connsiteX4" fmla="*/ 548640 w 860612"/>
              <a:gd name="connsiteY4" fmla="*/ 484095 h 720763"/>
              <a:gd name="connsiteX5" fmla="*/ 516367 w 860612"/>
              <a:gd name="connsiteY5" fmla="*/ 505610 h 720763"/>
              <a:gd name="connsiteX6" fmla="*/ 462579 w 860612"/>
              <a:gd name="connsiteY6" fmla="*/ 527125 h 720763"/>
              <a:gd name="connsiteX7" fmla="*/ 441063 w 860612"/>
              <a:gd name="connsiteY7" fmla="*/ 548640 h 720763"/>
              <a:gd name="connsiteX8" fmla="*/ 322729 w 860612"/>
              <a:gd name="connsiteY8" fmla="*/ 570156 h 720763"/>
              <a:gd name="connsiteX9" fmla="*/ 301214 w 860612"/>
              <a:gd name="connsiteY9" fmla="*/ 602429 h 720763"/>
              <a:gd name="connsiteX10" fmla="*/ 258183 w 860612"/>
              <a:gd name="connsiteY10" fmla="*/ 645459 h 720763"/>
              <a:gd name="connsiteX11" fmla="*/ 53788 w 860612"/>
              <a:gd name="connsiteY11" fmla="*/ 720763 h 720763"/>
              <a:gd name="connsiteX12" fmla="*/ 0 w 860612"/>
              <a:gd name="connsiteY12" fmla="*/ 527125 h 72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60612" h="720763">
                <a:moveTo>
                  <a:pt x="0" y="527125"/>
                </a:moveTo>
                <a:lnTo>
                  <a:pt x="387275" y="0"/>
                </a:lnTo>
                <a:lnTo>
                  <a:pt x="860612" y="86062"/>
                </a:lnTo>
                <a:lnTo>
                  <a:pt x="656216" y="451822"/>
                </a:lnTo>
                <a:cubicBezTo>
                  <a:pt x="620357" y="462580"/>
                  <a:pt x="583582" y="470656"/>
                  <a:pt x="548640" y="484095"/>
                </a:cubicBezTo>
                <a:cubicBezTo>
                  <a:pt x="536573" y="488736"/>
                  <a:pt x="527931" y="499828"/>
                  <a:pt x="516367" y="505610"/>
                </a:cubicBezTo>
                <a:cubicBezTo>
                  <a:pt x="499095" y="514246"/>
                  <a:pt x="480508" y="519953"/>
                  <a:pt x="462579" y="527125"/>
                </a:cubicBezTo>
                <a:cubicBezTo>
                  <a:pt x="455407" y="534297"/>
                  <a:pt x="450385" y="544645"/>
                  <a:pt x="441063" y="548640"/>
                </a:cubicBezTo>
                <a:cubicBezTo>
                  <a:pt x="431494" y="552741"/>
                  <a:pt x="327045" y="569437"/>
                  <a:pt x="322729" y="570156"/>
                </a:cubicBezTo>
                <a:cubicBezTo>
                  <a:pt x="315557" y="580914"/>
                  <a:pt x="309491" y="592497"/>
                  <a:pt x="301214" y="602429"/>
                </a:cubicBezTo>
                <a:cubicBezTo>
                  <a:pt x="301197" y="602449"/>
                  <a:pt x="267752" y="635891"/>
                  <a:pt x="258183" y="645459"/>
                </a:cubicBezTo>
                <a:lnTo>
                  <a:pt x="53788" y="720763"/>
                </a:lnTo>
                <a:lnTo>
                  <a:pt x="0" y="527125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1538343" y="1688951"/>
            <a:ext cx="1667437" cy="20009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203564" y="3028277"/>
                <a:ext cx="19806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1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564" y="3028277"/>
                <a:ext cx="198068" cy="317972"/>
              </a:xfrm>
              <a:prstGeom prst="rect">
                <a:avLst/>
              </a:prstGeom>
              <a:blipFill rotWithShape="0">
                <a:blip r:embed="rId5"/>
                <a:stretch>
                  <a:fillRect l="-43750" t="-42308" r="-90625"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 bwMode="auto">
          <a:xfrm flipH="1" flipV="1">
            <a:off x="1948926" y="1303469"/>
            <a:ext cx="1667437" cy="20009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5056094" y="4152452"/>
            <a:ext cx="118334" cy="3550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6370320" y="3229087"/>
            <a:ext cx="118334" cy="3550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937385" y="4159623"/>
                <a:ext cx="176459" cy="282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16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385" y="4159623"/>
                <a:ext cx="176459" cy="282641"/>
              </a:xfrm>
              <a:prstGeom prst="rect">
                <a:avLst/>
              </a:prstGeom>
              <a:blipFill rotWithShape="0">
                <a:blip r:embed="rId6"/>
                <a:stretch>
                  <a:fillRect l="-41379" t="-31915" r="-82759"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262368" y="3236258"/>
                <a:ext cx="176459" cy="282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16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368" y="3236258"/>
                <a:ext cx="176459" cy="282641"/>
              </a:xfrm>
              <a:prstGeom prst="rect">
                <a:avLst/>
              </a:prstGeom>
              <a:blipFill rotWithShape="0">
                <a:blip r:embed="rId7"/>
                <a:stretch>
                  <a:fillRect l="-41379" t="-34783" r="-8620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 bwMode="auto">
          <a:xfrm flipH="1" flipV="1">
            <a:off x="3876340" y="4209827"/>
            <a:ext cx="3148403" cy="824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4771017" y="3135855"/>
            <a:ext cx="3148403" cy="824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4826599" y="3600227"/>
            <a:ext cx="3148403" cy="824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6378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 with translations and rotations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3807138"/>
            <a:ext cx="4956197" cy="27773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9" y="1573446"/>
            <a:ext cx="3207258" cy="32470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Shortest path for robot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12" y="1722882"/>
            <a:ext cx="3694176" cy="2162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4329339"/>
            <a:ext cx="2300478" cy="2211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25140" y="4716780"/>
            <a:ext cx="2522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Pull rubber band tight: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4/18/17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7000</TotalTime>
  <Words>327</Words>
  <Application>Microsoft Office PowerPoint</Application>
  <PresentationFormat>On-screen Show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Symbol</vt:lpstr>
      <vt:lpstr>Times New Roman</vt:lpstr>
      <vt:lpstr>Default Design</vt:lpstr>
      <vt:lpstr>CMPS 3130/6130 Computational Geometry Spring 2017</vt:lpstr>
      <vt:lpstr>Robot motion planning</vt:lpstr>
      <vt:lpstr>Configuration space</vt:lpstr>
      <vt:lpstr>Translating a point robot</vt:lpstr>
      <vt:lpstr>Translating a point robot</vt:lpstr>
      <vt:lpstr>Minkowski sums</vt:lpstr>
      <vt:lpstr>Extreme points</vt:lpstr>
      <vt:lpstr>Configuration space with translations and rotations</vt:lpstr>
      <vt:lpstr>Shortest path for robot</vt:lpstr>
      <vt:lpstr>Visibility graph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281</cp:revision>
  <dcterms:created xsi:type="dcterms:W3CDTF">2001-09-03T00:33:29Z</dcterms:created>
  <dcterms:modified xsi:type="dcterms:W3CDTF">2017-04-18T18:05:27Z</dcterms:modified>
</cp:coreProperties>
</file>