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1"/>
  </p:notesMasterIdLst>
  <p:handoutMasterIdLst>
    <p:handoutMasterId r:id="rId22"/>
  </p:handoutMasterIdLst>
  <p:sldIdLst>
    <p:sldId id="284" r:id="rId2"/>
    <p:sldId id="318" r:id="rId3"/>
    <p:sldId id="333" r:id="rId4"/>
    <p:sldId id="332" r:id="rId5"/>
    <p:sldId id="319" r:id="rId6"/>
    <p:sldId id="321" r:id="rId7"/>
    <p:sldId id="320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13" r:id="rId19"/>
    <p:sldId id="334" r:id="rId20"/>
  </p:sldIdLst>
  <p:sldSz cx="9144000" cy="6858000" type="screen4x3"/>
  <p:notesSz cx="9601200" cy="7315200"/>
  <p:custDataLst>
    <p:tags r:id="rId23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37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CCCC"/>
    <a:srgbClr val="050000"/>
    <a:srgbClr val="FFFF00"/>
    <a:srgbClr val="008380"/>
    <a:srgbClr val="2E5352"/>
    <a:srgbClr val="FFBFBF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713" autoAdjust="0"/>
  </p:normalViewPr>
  <p:slideViewPr>
    <p:cSldViewPr snapToGrid="0">
      <p:cViewPr varScale="1">
        <p:scale>
          <a:sx n="112" d="100"/>
          <a:sy n="112" d="100"/>
        </p:scale>
        <p:origin x="924" y="96"/>
      </p:cViewPr>
      <p:guideLst>
        <p:guide orient="horz" pos="4319"/>
        <p:guide pos="3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3C9096B-5179-4CF4-848A-041285C10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98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F0EDBE9-E00D-4780-984E-8A304881A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863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A5DCE30-CEFD-4277-8FD3-32B2032732BF}" type="slidenum">
              <a:rPr lang="en-US" altLang="en-US" sz="1300" smtClean="0"/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 sz="13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11278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4/4/17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CC47F-114E-4897-9EC0-9CE8A6A50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19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4/4/17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F175D-7CD0-41F1-A842-5D6DAECE55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534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4/4/17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1912B-1C5A-4F22-A525-5FC38091A2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6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4/4/17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50BBE-2AD1-4D9D-A5BA-5AB4685D90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668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4/4/17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4864F-123B-40E2-8974-9991EDE5AB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026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4/4/17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F8188-1070-46A5-8A68-D87B6FB9A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6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4/4/17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DFD57-F9F1-4C59-BBC9-47CFEB2566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89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4/4/17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8AC87-086F-49C8-BE46-CFBF8D1FB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02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4/4/17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30D63-1280-49E0-8DC8-C45DC3F775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71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4/4/17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0DAF5-9DAC-4E1D-AACE-20D149850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974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4/4/17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6D2E4-154E-4FAA-A104-02FA51FC9D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44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4/4/17</a:t>
            </a: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62D7C67-7273-4ED2-BE8F-9E17A3AE5C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4/4/17</a:t>
            </a:r>
            <a:endParaRPr lang="en-US" altLang="en-US" sz="1400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DEB0722-3EA2-4A12-8060-EAF1FB4BCF05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2017</a:t>
            </a:r>
            <a:endParaRPr lang="en-US" altLang="en-US" sz="2800" dirty="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4000" b="1" i="1" dirty="0" smtClean="0">
                <a:solidFill>
                  <a:schemeClr val="accent2"/>
                </a:solidFill>
              </a:rPr>
              <a:t>Ham Sandwich Theorem</a:t>
            </a:r>
            <a:br>
              <a:rPr lang="en-US" altLang="en-US" sz="4000" b="1" i="1" dirty="0" smtClean="0">
                <a:solidFill>
                  <a:schemeClr val="accent2"/>
                </a:solidFill>
              </a:rPr>
            </a:br>
            <a:r>
              <a:rPr lang="en-US" altLang="en-US" sz="2800" b="1" dirty="0" smtClean="0"/>
              <a:t>Carola </a:t>
            </a:r>
            <a:r>
              <a:rPr lang="en-US" altLang="en-US" sz="2800" b="1" dirty="0" err="1" smtClean="0"/>
              <a:t>Wenk</a:t>
            </a:r>
            <a:endParaRPr lang="en-US" altLang="en-US" sz="2800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2681206" y="2224007"/>
            <a:ext cx="4029560" cy="1492628"/>
            <a:chOff x="1356102" y="3736492"/>
            <a:chExt cx="5687878" cy="2219648"/>
          </a:xfrm>
        </p:grpSpPr>
        <p:sp>
          <p:nvSpPr>
            <p:cNvPr id="23" name="Line 5"/>
            <p:cNvSpPr>
              <a:spLocks noChangeShapeType="1"/>
            </p:cNvSpPr>
            <p:nvPr/>
          </p:nvSpPr>
          <p:spPr bwMode="auto">
            <a:xfrm>
              <a:off x="1356102" y="4068305"/>
              <a:ext cx="5687878" cy="18830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arrow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24" name="Oval 10"/>
            <p:cNvSpPr>
              <a:spLocks noChangeArrowheads="1"/>
            </p:cNvSpPr>
            <p:nvPr/>
          </p:nvSpPr>
          <p:spPr bwMode="auto">
            <a:xfrm>
              <a:off x="2906040" y="5753854"/>
              <a:ext cx="88900" cy="88900"/>
            </a:xfrm>
            <a:prstGeom prst="ellipse">
              <a:avLst/>
            </a:prstGeom>
            <a:solidFill>
              <a:schemeClr val="accent2"/>
            </a:solidFill>
            <a:ln w="12700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25" name="Oval 11"/>
            <p:cNvSpPr>
              <a:spLocks noChangeArrowheads="1"/>
            </p:cNvSpPr>
            <p:nvPr/>
          </p:nvSpPr>
          <p:spPr bwMode="auto">
            <a:xfrm>
              <a:off x="4154381" y="5867240"/>
              <a:ext cx="88900" cy="88900"/>
            </a:xfrm>
            <a:prstGeom prst="ellipse">
              <a:avLst/>
            </a:prstGeom>
            <a:solidFill>
              <a:schemeClr val="accent2"/>
            </a:solidFill>
            <a:ln w="12700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26" name="Oval 12"/>
            <p:cNvSpPr>
              <a:spLocks noChangeArrowheads="1"/>
            </p:cNvSpPr>
            <p:nvPr/>
          </p:nvSpPr>
          <p:spPr bwMode="auto">
            <a:xfrm>
              <a:off x="4788815" y="4769604"/>
              <a:ext cx="88900" cy="88900"/>
            </a:xfrm>
            <a:prstGeom prst="ellipse">
              <a:avLst/>
            </a:prstGeom>
            <a:solidFill>
              <a:schemeClr val="accent2"/>
            </a:solidFill>
            <a:ln w="12700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27" name="Oval 13"/>
            <p:cNvSpPr>
              <a:spLocks noChangeArrowheads="1"/>
            </p:cNvSpPr>
            <p:nvPr/>
          </p:nvSpPr>
          <p:spPr bwMode="auto">
            <a:xfrm>
              <a:off x="5695278" y="5455404"/>
              <a:ext cx="88900" cy="88900"/>
            </a:xfrm>
            <a:prstGeom prst="ellipse">
              <a:avLst/>
            </a:prstGeom>
            <a:solidFill>
              <a:schemeClr val="accent2"/>
            </a:solidFill>
            <a:ln w="12700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28" name="Oval 10"/>
            <p:cNvSpPr>
              <a:spLocks noChangeArrowheads="1"/>
            </p:cNvSpPr>
            <p:nvPr/>
          </p:nvSpPr>
          <p:spPr bwMode="auto">
            <a:xfrm>
              <a:off x="4135572" y="3736492"/>
              <a:ext cx="88900" cy="88900"/>
            </a:xfrm>
            <a:prstGeom prst="ellipse">
              <a:avLst/>
            </a:prstGeom>
            <a:solidFill>
              <a:schemeClr val="accent2"/>
            </a:solidFill>
            <a:ln w="12700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29" name="Oval 11"/>
            <p:cNvSpPr>
              <a:spLocks noChangeArrowheads="1"/>
            </p:cNvSpPr>
            <p:nvPr/>
          </p:nvSpPr>
          <p:spPr bwMode="auto">
            <a:xfrm>
              <a:off x="5732625" y="4221836"/>
              <a:ext cx="88900" cy="88900"/>
            </a:xfrm>
            <a:prstGeom prst="ellipse">
              <a:avLst/>
            </a:prstGeom>
            <a:solidFill>
              <a:schemeClr val="accent2"/>
            </a:solidFill>
            <a:ln w="12700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30" name="Oval 10"/>
            <p:cNvSpPr>
              <a:spLocks noChangeArrowheads="1"/>
            </p:cNvSpPr>
            <p:nvPr/>
          </p:nvSpPr>
          <p:spPr bwMode="auto">
            <a:xfrm>
              <a:off x="3203091" y="4663806"/>
              <a:ext cx="88900" cy="88900"/>
            </a:xfrm>
            <a:prstGeom prst="ellipse">
              <a:avLst/>
            </a:prstGeom>
            <a:solidFill>
              <a:schemeClr val="accent2"/>
            </a:solidFill>
            <a:ln w="12700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31" name="Oval 11"/>
            <p:cNvSpPr>
              <a:spLocks noChangeArrowheads="1"/>
            </p:cNvSpPr>
            <p:nvPr/>
          </p:nvSpPr>
          <p:spPr bwMode="auto">
            <a:xfrm>
              <a:off x="1491255" y="4405233"/>
              <a:ext cx="88900" cy="88900"/>
            </a:xfrm>
            <a:prstGeom prst="ellipse">
              <a:avLst/>
            </a:prstGeom>
            <a:solidFill>
              <a:schemeClr val="accent2"/>
            </a:solidFill>
            <a:ln w="12700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32" name="Oval 11"/>
            <p:cNvSpPr>
              <a:spLocks noChangeArrowheads="1"/>
            </p:cNvSpPr>
            <p:nvPr/>
          </p:nvSpPr>
          <p:spPr bwMode="auto">
            <a:xfrm>
              <a:off x="3642936" y="4418148"/>
              <a:ext cx="88900" cy="88900"/>
            </a:xfrm>
            <a:prstGeom prst="ellipse">
              <a:avLst/>
            </a:prstGeom>
            <a:solidFill>
              <a:schemeClr val="accent2"/>
            </a:solidFill>
            <a:ln w="12700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33" name="Oval 10"/>
            <p:cNvSpPr>
              <a:spLocks noChangeArrowheads="1"/>
            </p:cNvSpPr>
            <p:nvPr/>
          </p:nvSpPr>
          <p:spPr bwMode="auto">
            <a:xfrm>
              <a:off x="3476895" y="5557542"/>
              <a:ext cx="88900" cy="8890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12700" algn="ctr">
              <a:solidFill>
                <a:srgbClr val="0000CC"/>
              </a:solidFill>
              <a:round/>
              <a:headEnd/>
              <a:tailEnd/>
            </a:ln>
            <a:effectLst/>
            <a:extLst/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34" name="Oval 11"/>
            <p:cNvSpPr>
              <a:spLocks noChangeArrowheads="1"/>
            </p:cNvSpPr>
            <p:nvPr/>
          </p:nvSpPr>
          <p:spPr bwMode="auto">
            <a:xfrm>
              <a:off x="4446266" y="5058746"/>
              <a:ext cx="88900" cy="8890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12700" algn="ctr">
              <a:solidFill>
                <a:srgbClr val="0000CC"/>
              </a:solidFill>
              <a:round/>
              <a:headEnd/>
              <a:tailEnd/>
            </a:ln>
            <a:effectLst/>
            <a:extLst/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35" name="Oval 10"/>
            <p:cNvSpPr>
              <a:spLocks noChangeArrowheads="1"/>
            </p:cNvSpPr>
            <p:nvPr/>
          </p:nvSpPr>
          <p:spPr bwMode="auto">
            <a:xfrm>
              <a:off x="2606406" y="4873034"/>
              <a:ext cx="88900" cy="8890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12700" algn="ctr">
              <a:solidFill>
                <a:srgbClr val="0000CC"/>
              </a:solidFill>
              <a:round/>
              <a:headEnd/>
              <a:tailEnd/>
            </a:ln>
            <a:effectLst/>
            <a:extLst/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36" name="Oval 11"/>
            <p:cNvSpPr>
              <a:spLocks noChangeArrowheads="1"/>
            </p:cNvSpPr>
            <p:nvPr/>
          </p:nvSpPr>
          <p:spPr bwMode="auto">
            <a:xfrm>
              <a:off x="6086503" y="4885680"/>
              <a:ext cx="88900" cy="8890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12700" algn="ctr">
              <a:solidFill>
                <a:srgbClr val="0000CC"/>
              </a:solidFill>
              <a:round/>
              <a:headEnd/>
              <a:tailEnd/>
            </a:ln>
            <a:effectLst/>
            <a:extLst/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37" name="Oval 10"/>
            <p:cNvSpPr>
              <a:spLocks noChangeArrowheads="1"/>
            </p:cNvSpPr>
            <p:nvPr/>
          </p:nvSpPr>
          <p:spPr bwMode="auto">
            <a:xfrm>
              <a:off x="3014528" y="4025793"/>
              <a:ext cx="88900" cy="8890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12700" algn="ctr">
              <a:solidFill>
                <a:srgbClr val="0000CC"/>
              </a:solidFill>
              <a:round/>
              <a:headEnd/>
              <a:tailEnd/>
            </a:ln>
            <a:effectLst/>
            <a:extLst/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38" name="Oval 11"/>
            <p:cNvSpPr>
              <a:spLocks noChangeArrowheads="1"/>
            </p:cNvSpPr>
            <p:nvPr/>
          </p:nvSpPr>
          <p:spPr bwMode="auto">
            <a:xfrm>
              <a:off x="4712320" y="4170175"/>
              <a:ext cx="88900" cy="8890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12700" algn="ctr">
              <a:solidFill>
                <a:srgbClr val="0000CC"/>
              </a:solidFill>
              <a:round/>
              <a:headEnd/>
              <a:tailEnd/>
            </a:ln>
            <a:effectLst/>
            <a:extLst/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4/4/17</a:t>
            </a:r>
            <a:endParaRPr lang="en-US" altLang="en-US" sz="1400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>
            <a:off x="960895" y="3642102"/>
            <a:ext cx="6486040" cy="5114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Left: 3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Right: 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Freeform 16"/>
          <p:cNvSpPr/>
          <p:nvPr/>
        </p:nvSpPr>
        <p:spPr bwMode="auto">
          <a:xfrm rot="10800000">
            <a:off x="3084163" y="3308887"/>
            <a:ext cx="121408" cy="446871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59465" y="2934344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rotate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20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4/4/17</a:t>
            </a:r>
            <a:endParaRPr lang="en-US" altLang="en-US" sz="1400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 flipV="1">
            <a:off x="1046136" y="3192650"/>
            <a:ext cx="5935850" cy="95314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Left: 4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Right: 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Freeform 16"/>
          <p:cNvSpPr/>
          <p:nvPr/>
        </p:nvSpPr>
        <p:spPr bwMode="auto">
          <a:xfrm rot="10800000">
            <a:off x="5610387" y="2836189"/>
            <a:ext cx="121408" cy="446871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85689" y="2461646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rotate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15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4/4/17</a:t>
            </a:r>
            <a:endParaRPr lang="en-US" altLang="en-US" sz="1400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 flipV="1">
            <a:off x="2278250" y="2843938"/>
            <a:ext cx="4424767" cy="23867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Left: 2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Right: 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2765088" y="5036949"/>
            <a:ext cx="396566" cy="891152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12179" y="5842860"/>
            <a:ext cx="3754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Rotate around this point now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7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4/4/17</a:t>
            </a:r>
            <a:endParaRPr lang="en-US" altLang="en-US" sz="1400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 flipV="1">
            <a:off x="2309247" y="2611464"/>
            <a:ext cx="4099302" cy="26579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Left: 4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Right: 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2765088" y="5036949"/>
            <a:ext cx="396566" cy="891152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12179" y="5842860"/>
            <a:ext cx="3754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Rotate around this point now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60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4/4/17</a:t>
            </a:r>
            <a:endParaRPr lang="en-US" altLang="en-US" sz="1400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 flipV="1">
            <a:off x="2533973" y="2038027"/>
            <a:ext cx="2092272" cy="340187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Left: 4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Right: 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4" name="Freeform 23"/>
          <p:cNvSpPr/>
          <p:nvPr/>
        </p:nvSpPr>
        <p:spPr bwMode="auto">
          <a:xfrm rot="10800000">
            <a:off x="3944319" y="2363491"/>
            <a:ext cx="121408" cy="446871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19621" y="1988948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rotate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90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4/4/17</a:t>
            </a:r>
            <a:endParaRPr lang="en-US" altLang="en-US" sz="1400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 flipH="1" flipV="1">
            <a:off x="4076054" y="1480088"/>
            <a:ext cx="30997" cy="43007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Left: 3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Right: 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Freeform 16"/>
          <p:cNvSpPr/>
          <p:nvPr/>
        </p:nvSpPr>
        <p:spPr bwMode="auto">
          <a:xfrm rot="16200000" flipH="1">
            <a:off x="4417018" y="4781227"/>
            <a:ext cx="121408" cy="446871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82733" y="4918127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rotate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30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4/4/17</a:t>
            </a:r>
            <a:endParaRPr lang="en-US" altLang="en-US" sz="1400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 flipH="1" flipV="1">
            <a:off x="2944677" y="1650567"/>
            <a:ext cx="1433593" cy="416904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Left: 4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Right: 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Freeform 16"/>
          <p:cNvSpPr/>
          <p:nvPr/>
        </p:nvSpPr>
        <p:spPr bwMode="auto">
          <a:xfrm rot="5400000" flipV="1">
            <a:off x="3835833" y="3324385"/>
            <a:ext cx="121408" cy="446871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25533" y="3469036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rotate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60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4/4/17</a:t>
            </a:r>
            <a:endParaRPr lang="en-US" altLang="en-US" sz="1400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Rotation</a:t>
            </a:r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Left: 4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Right: 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>
            <a:off x="1619573" y="1960535"/>
            <a:ext cx="4866468" cy="40140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2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Line 5"/>
          <p:cNvSpPr>
            <a:spLocks noChangeShapeType="1"/>
          </p:cNvSpPr>
          <p:nvPr/>
        </p:nvSpPr>
        <p:spPr bwMode="auto">
          <a:xfrm flipH="1" flipV="1">
            <a:off x="2045776" y="3146156"/>
            <a:ext cx="15498" cy="323914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4/4/17</a:t>
            </a:r>
            <a:endParaRPr lang="en-US" altLang="en-US" sz="1400" smtClean="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C5B935D-7382-48B0-8CF4-A6B3587198FB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Proof Continued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14500"/>
            <a:ext cx="8312150" cy="4775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en-US" dirty="0" smtClean="0">
                <a:cs typeface="Times New Roman" pitchFamily="18" charset="0"/>
                <a:sym typeface="Symbol" pitchFamily="18" charset="2"/>
              </a:rPr>
              <a:t>In general, choose the rotation point such that the number of points on each side of </a:t>
            </a:r>
            <a:r>
              <a:rPr lang="en-US" altLang="en-US" i="1" dirty="0" smtClean="0">
                <a:cs typeface="Times New Roman" pitchFamily="18" charset="0"/>
                <a:sym typeface="Symbol" pitchFamily="18" charset="2"/>
              </a:rPr>
              <a:t>l</a:t>
            </a:r>
            <a:r>
              <a:rPr lang="en-US" altLang="en-US" dirty="0" smtClean="0">
                <a:cs typeface="Times New Roman" pitchFamily="18" charset="0"/>
                <a:sym typeface="Symbol" pitchFamily="18" charset="2"/>
              </a:rPr>
              <a:t> does not change. </a:t>
            </a:r>
          </a:p>
        </p:txBody>
      </p:sp>
      <p:sp>
        <p:nvSpPr>
          <p:cNvPr id="14" name="Oval 11"/>
          <p:cNvSpPr>
            <a:spLocks noChangeArrowheads="1"/>
          </p:cNvSpPr>
          <p:nvPr/>
        </p:nvSpPr>
        <p:spPr bwMode="auto">
          <a:xfrm>
            <a:off x="2018197" y="4552467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2015614" y="413917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2013031" y="384212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" name="Oval 11"/>
          <p:cNvSpPr>
            <a:spLocks noChangeArrowheads="1"/>
          </p:cNvSpPr>
          <p:nvPr/>
        </p:nvSpPr>
        <p:spPr bwMode="auto">
          <a:xfrm>
            <a:off x="2018197" y="524214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4" name="Oval 11"/>
          <p:cNvSpPr>
            <a:spLocks noChangeArrowheads="1"/>
          </p:cNvSpPr>
          <p:nvPr/>
        </p:nvSpPr>
        <p:spPr bwMode="auto">
          <a:xfrm>
            <a:off x="2015614" y="5526277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5" name="Oval 11"/>
          <p:cNvSpPr>
            <a:spLocks noChangeArrowheads="1"/>
          </p:cNvSpPr>
          <p:nvPr/>
        </p:nvSpPr>
        <p:spPr bwMode="auto">
          <a:xfrm>
            <a:off x="2013031" y="585690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6" name="Line 5"/>
          <p:cNvSpPr>
            <a:spLocks noChangeShapeType="1"/>
          </p:cNvSpPr>
          <p:nvPr/>
        </p:nvSpPr>
        <p:spPr bwMode="auto">
          <a:xfrm flipV="1">
            <a:off x="588936" y="3146154"/>
            <a:ext cx="364210" cy="31229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7" name="Oval 11"/>
          <p:cNvSpPr>
            <a:spLocks noChangeArrowheads="1"/>
          </p:cNvSpPr>
          <p:nvPr/>
        </p:nvSpPr>
        <p:spPr bwMode="auto">
          <a:xfrm>
            <a:off x="744753" y="4534385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" name="Oval 11"/>
          <p:cNvSpPr>
            <a:spLocks noChangeArrowheads="1"/>
          </p:cNvSpPr>
          <p:nvPr/>
        </p:nvSpPr>
        <p:spPr bwMode="auto">
          <a:xfrm>
            <a:off x="742170" y="4121097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9" name="Oval 11"/>
          <p:cNvSpPr>
            <a:spLocks noChangeArrowheads="1"/>
          </p:cNvSpPr>
          <p:nvPr/>
        </p:nvSpPr>
        <p:spPr bwMode="auto">
          <a:xfrm>
            <a:off x="724089" y="382404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" name="Oval 11"/>
          <p:cNvSpPr>
            <a:spLocks noChangeArrowheads="1"/>
          </p:cNvSpPr>
          <p:nvPr/>
        </p:nvSpPr>
        <p:spPr bwMode="auto">
          <a:xfrm>
            <a:off x="744753" y="522406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1" name="Oval 11"/>
          <p:cNvSpPr>
            <a:spLocks noChangeArrowheads="1"/>
          </p:cNvSpPr>
          <p:nvPr/>
        </p:nvSpPr>
        <p:spPr bwMode="auto">
          <a:xfrm>
            <a:off x="742170" y="5508195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2" name="Oval 11"/>
          <p:cNvSpPr>
            <a:spLocks noChangeArrowheads="1"/>
          </p:cNvSpPr>
          <p:nvPr/>
        </p:nvSpPr>
        <p:spPr bwMode="auto">
          <a:xfrm>
            <a:off x="739587" y="583882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3" name="Oval 11"/>
          <p:cNvSpPr>
            <a:spLocks noChangeArrowheads="1"/>
          </p:cNvSpPr>
          <p:nvPr/>
        </p:nvSpPr>
        <p:spPr bwMode="auto">
          <a:xfrm>
            <a:off x="744753" y="614620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4" name="Oval 11"/>
          <p:cNvSpPr>
            <a:spLocks noChangeArrowheads="1"/>
          </p:cNvSpPr>
          <p:nvPr/>
        </p:nvSpPr>
        <p:spPr bwMode="auto">
          <a:xfrm>
            <a:off x="2013031" y="615912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5" name="Line 5"/>
          <p:cNvSpPr>
            <a:spLocks noChangeShapeType="1"/>
          </p:cNvSpPr>
          <p:nvPr/>
        </p:nvSpPr>
        <p:spPr bwMode="auto">
          <a:xfrm flipH="1" flipV="1">
            <a:off x="4701152" y="3104827"/>
            <a:ext cx="15498" cy="323914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6" name="Oval 11"/>
          <p:cNvSpPr>
            <a:spLocks noChangeArrowheads="1"/>
          </p:cNvSpPr>
          <p:nvPr/>
        </p:nvSpPr>
        <p:spPr bwMode="auto">
          <a:xfrm>
            <a:off x="4673573" y="451113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7" name="Oval 11"/>
          <p:cNvSpPr>
            <a:spLocks noChangeArrowheads="1"/>
          </p:cNvSpPr>
          <p:nvPr/>
        </p:nvSpPr>
        <p:spPr bwMode="auto">
          <a:xfrm>
            <a:off x="4670990" y="40978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8" name="Oval 11"/>
          <p:cNvSpPr>
            <a:spLocks noChangeArrowheads="1"/>
          </p:cNvSpPr>
          <p:nvPr/>
        </p:nvSpPr>
        <p:spPr bwMode="auto">
          <a:xfrm>
            <a:off x="4668407" y="380079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9" name="Oval 11"/>
          <p:cNvSpPr>
            <a:spLocks noChangeArrowheads="1"/>
          </p:cNvSpPr>
          <p:nvPr/>
        </p:nvSpPr>
        <p:spPr bwMode="auto">
          <a:xfrm>
            <a:off x="4673573" y="5200813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0" name="Oval 11"/>
          <p:cNvSpPr>
            <a:spLocks noChangeArrowheads="1"/>
          </p:cNvSpPr>
          <p:nvPr/>
        </p:nvSpPr>
        <p:spPr bwMode="auto">
          <a:xfrm>
            <a:off x="4670990" y="548494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" name="Oval 11"/>
          <p:cNvSpPr>
            <a:spLocks noChangeArrowheads="1"/>
          </p:cNvSpPr>
          <p:nvPr/>
        </p:nvSpPr>
        <p:spPr bwMode="auto">
          <a:xfrm>
            <a:off x="4668407" y="581557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4668407" y="6117795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" name="Right Brace 1"/>
          <p:cNvSpPr/>
          <p:nvPr/>
        </p:nvSpPr>
        <p:spPr bwMode="auto">
          <a:xfrm>
            <a:off x="2177512" y="5222929"/>
            <a:ext cx="170481" cy="109263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ight Brace 43"/>
          <p:cNvSpPr/>
          <p:nvPr/>
        </p:nvSpPr>
        <p:spPr bwMode="auto">
          <a:xfrm>
            <a:off x="2255003" y="3727342"/>
            <a:ext cx="152400" cy="570854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1471" y="3758339"/>
            <a:ext cx="1149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chemeClr val="tx1"/>
                </a:solidFill>
              </a:rPr>
              <a:t>k</a:t>
            </a:r>
            <a:r>
              <a:rPr lang="en-US" sz="2400" dirty="0" smtClean="0">
                <a:solidFill>
                  <a:schemeClr val="tx1"/>
                </a:solidFill>
              </a:rPr>
              <a:t> points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377600" y="5514814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chemeClr val="tx1"/>
                </a:solidFill>
              </a:rPr>
              <a:t>m</a:t>
            </a:r>
            <a:r>
              <a:rPr lang="en-US" sz="2400" dirty="0" smtClean="0">
                <a:solidFill>
                  <a:schemeClr val="tx1"/>
                </a:solidFill>
              </a:rPr>
              <a:t> points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7" name="Right Brace 46"/>
          <p:cNvSpPr/>
          <p:nvPr/>
        </p:nvSpPr>
        <p:spPr bwMode="auto">
          <a:xfrm>
            <a:off x="4817390" y="3740257"/>
            <a:ext cx="239802" cy="153691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ight Brace 47"/>
          <p:cNvSpPr/>
          <p:nvPr/>
        </p:nvSpPr>
        <p:spPr bwMode="auto">
          <a:xfrm>
            <a:off x="4840637" y="5770534"/>
            <a:ext cx="152400" cy="570854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947105" y="5801531"/>
            <a:ext cx="1149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chemeClr val="tx1"/>
                </a:solidFill>
              </a:rPr>
              <a:t>k</a:t>
            </a:r>
            <a:r>
              <a:rPr lang="en-US" sz="2400" dirty="0" smtClean="0">
                <a:solidFill>
                  <a:schemeClr val="tx1"/>
                </a:solidFill>
              </a:rPr>
              <a:t> points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017478" y="4171627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chemeClr val="tx1"/>
                </a:solidFill>
              </a:rPr>
              <a:t>m</a:t>
            </a:r>
            <a:r>
              <a:rPr lang="en-US" sz="2400" dirty="0" smtClean="0">
                <a:solidFill>
                  <a:schemeClr val="tx1"/>
                </a:solidFill>
              </a:rPr>
              <a:t> points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1" name="Line 5"/>
          <p:cNvSpPr>
            <a:spLocks noChangeShapeType="1"/>
          </p:cNvSpPr>
          <p:nvPr/>
        </p:nvSpPr>
        <p:spPr bwMode="auto">
          <a:xfrm flipH="1" flipV="1">
            <a:off x="6462792" y="3099661"/>
            <a:ext cx="767165" cy="3394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52" name="Oval 11"/>
          <p:cNvSpPr>
            <a:spLocks noChangeArrowheads="1"/>
          </p:cNvSpPr>
          <p:nvPr/>
        </p:nvSpPr>
        <p:spPr bwMode="auto">
          <a:xfrm>
            <a:off x="6972488" y="451630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53" name="Oval 11"/>
          <p:cNvSpPr>
            <a:spLocks noChangeArrowheads="1"/>
          </p:cNvSpPr>
          <p:nvPr/>
        </p:nvSpPr>
        <p:spPr bwMode="auto">
          <a:xfrm>
            <a:off x="6969905" y="410301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54" name="Oval 11"/>
          <p:cNvSpPr>
            <a:spLocks noChangeArrowheads="1"/>
          </p:cNvSpPr>
          <p:nvPr/>
        </p:nvSpPr>
        <p:spPr bwMode="auto">
          <a:xfrm>
            <a:off x="6967322" y="3805965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55" name="Oval 11"/>
          <p:cNvSpPr>
            <a:spLocks noChangeArrowheads="1"/>
          </p:cNvSpPr>
          <p:nvPr/>
        </p:nvSpPr>
        <p:spPr bwMode="auto">
          <a:xfrm>
            <a:off x="6972488" y="520597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56" name="Oval 11"/>
          <p:cNvSpPr>
            <a:spLocks noChangeArrowheads="1"/>
          </p:cNvSpPr>
          <p:nvPr/>
        </p:nvSpPr>
        <p:spPr bwMode="auto">
          <a:xfrm>
            <a:off x="6969905" y="549011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57" name="Oval 11"/>
          <p:cNvSpPr>
            <a:spLocks noChangeArrowheads="1"/>
          </p:cNvSpPr>
          <p:nvPr/>
        </p:nvSpPr>
        <p:spPr bwMode="auto">
          <a:xfrm>
            <a:off x="6967322" y="5820745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58" name="Oval 11"/>
          <p:cNvSpPr>
            <a:spLocks noChangeArrowheads="1"/>
          </p:cNvSpPr>
          <p:nvPr/>
        </p:nvSpPr>
        <p:spPr bwMode="auto">
          <a:xfrm>
            <a:off x="6967322" y="6122961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63" name="Freeform 62"/>
          <p:cNvSpPr/>
          <p:nvPr/>
        </p:nvSpPr>
        <p:spPr bwMode="auto">
          <a:xfrm rot="16200000" flipH="1">
            <a:off x="5064073" y="5157062"/>
            <a:ext cx="267348" cy="747795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524441" y="5393409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rotate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5" name="Freeform 64"/>
          <p:cNvSpPr/>
          <p:nvPr/>
        </p:nvSpPr>
        <p:spPr bwMode="auto">
          <a:xfrm rot="16200000" flipH="1">
            <a:off x="1101673" y="4294323"/>
            <a:ext cx="267348" cy="747795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027349" y="4701152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rotate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65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4/4/17</a:t>
            </a:r>
            <a:endParaRPr lang="en-US" altLang="en-US" sz="1400" smtClean="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C5B935D-7382-48B0-8CF4-A6B3587198FB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Proof Continued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14500"/>
            <a:ext cx="8312150" cy="4775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en-US" sz="2600" dirty="0" smtClean="0">
                <a:cs typeface="Times New Roman" pitchFamily="18" charset="0"/>
                <a:sym typeface="Symbol" pitchFamily="18" charset="2"/>
              </a:rPr>
              <a:t>Throughout the rotation, there are at most |</a:t>
            </a:r>
            <a:r>
              <a:rPr lang="en-US" altLang="en-US" sz="2600" dirty="0" smtClean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P</a:t>
            </a:r>
            <a:r>
              <a:rPr lang="en-US" altLang="en-US" sz="2600" dirty="0" smtClean="0">
                <a:cs typeface="Times New Roman" pitchFamily="18" charset="0"/>
                <a:sym typeface="Symbol" pitchFamily="18" charset="2"/>
              </a:rPr>
              <a:t>|/2 points on each side of </a:t>
            </a:r>
            <a:r>
              <a:rPr lang="en-US" altLang="en-US" sz="2600" i="1" dirty="0" smtClean="0">
                <a:cs typeface="Times New Roman" pitchFamily="18" charset="0"/>
                <a:sym typeface="Symbol" pitchFamily="18" charset="2"/>
              </a:rPr>
              <a:t>l</a:t>
            </a:r>
            <a:r>
              <a:rPr lang="en-US" altLang="en-US" sz="2600" dirty="0" smtClean="0">
                <a:cs typeface="Times New Roman" pitchFamily="18" charset="0"/>
                <a:sym typeface="Symbol" pitchFamily="18" charset="2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en-US" sz="2600" dirty="0" smtClean="0">
                <a:cs typeface="Times New Roman" pitchFamily="18" charset="0"/>
                <a:sym typeface="Symbol" pitchFamily="18" charset="2"/>
              </a:rPr>
              <a:t>After 180</a:t>
            </a:r>
            <a:r>
              <a:rPr lang="en-US" altLang="en-US" sz="2600" dirty="0" smtClean="0">
                <a:cs typeface="Times New Roman" pitchFamily="18" charset="0"/>
                <a:sym typeface="Symbol"/>
              </a:rPr>
              <a:t> rotation, we get the line which is </a:t>
            </a:r>
            <a:r>
              <a:rPr lang="en-US" altLang="en-US" sz="2600" i="1" dirty="0" smtClean="0">
                <a:cs typeface="Times New Roman" pitchFamily="18" charset="0"/>
                <a:sym typeface="Symbol"/>
              </a:rPr>
              <a:t>l</a:t>
            </a:r>
            <a:r>
              <a:rPr lang="en-US" altLang="en-US" sz="2600" dirty="0" smtClean="0">
                <a:cs typeface="Times New Roman" pitchFamily="18" charset="0"/>
                <a:sym typeface="Symbol"/>
              </a:rPr>
              <a:t> but directed in the other direction. </a:t>
            </a:r>
            <a:endParaRPr lang="en-US" altLang="en-US" sz="2600" dirty="0">
              <a:cs typeface="Times New Roman" pitchFamily="18" charset="0"/>
              <a:sym typeface="Symbol"/>
            </a:endParaRPr>
          </a:p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en-US" sz="2600" dirty="0" smtClean="0">
                <a:cs typeface="Times New Roman" pitchFamily="18" charset="0"/>
                <a:sym typeface="Symbol"/>
              </a:rPr>
              <a:t>Let </a:t>
            </a:r>
            <a:r>
              <a:rPr lang="en-US" altLang="en-US" sz="2600" i="1" dirty="0" smtClean="0">
                <a:cs typeface="Times New Roman" pitchFamily="18" charset="0"/>
                <a:sym typeface="Symbol"/>
              </a:rPr>
              <a:t>t</a:t>
            </a:r>
            <a:r>
              <a:rPr lang="en-US" altLang="en-US" sz="2600" dirty="0" smtClean="0">
                <a:cs typeface="Times New Roman" pitchFamily="18" charset="0"/>
                <a:sym typeface="Symbol"/>
              </a:rPr>
              <a:t> be the number of blue points to the left of </a:t>
            </a:r>
            <a:r>
              <a:rPr lang="en-US" altLang="en-US" sz="2600" i="1" dirty="0" smtClean="0">
                <a:cs typeface="Times New Roman" pitchFamily="18" charset="0"/>
                <a:sym typeface="Symbol"/>
              </a:rPr>
              <a:t>l</a:t>
            </a:r>
            <a:r>
              <a:rPr lang="en-US" altLang="en-US" sz="2600" dirty="0" smtClean="0">
                <a:cs typeface="Times New Roman" pitchFamily="18" charset="0"/>
                <a:sym typeface="Symbol"/>
              </a:rPr>
              <a:t> at the beginning. In the end, </a:t>
            </a:r>
            <a:r>
              <a:rPr lang="en-US" altLang="en-US" sz="2600" i="1" dirty="0" smtClean="0">
                <a:cs typeface="Times New Roman" pitchFamily="18" charset="0"/>
                <a:sym typeface="Symbol"/>
              </a:rPr>
              <a:t>t</a:t>
            </a:r>
            <a:r>
              <a:rPr lang="en-US" altLang="en-US" sz="2600" dirty="0" smtClean="0">
                <a:cs typeface="Times New Roman" pitchFamily="18" charset="0"/>
                <a:sym typeface="Symbol"/>
              </a:rPr>
              <a:t> points are on the right side of </a:t>
            </a:r>
            <a:r>
              <a:rPr lang="en-US" altLang="en-US" sz="2600" i="1" dirty="0" smtClean="0">
                <a:cs typeface="Times New Roman" pitchFamily="18" charset="0"/>
                <a:sym typeface="Symbol"/>
              </a:rPr>
              <a:t>l</a:t>
            </a:r>
            <a:r>
              <a:rPr lang="en-US" altLang="en-US" sz="2600" dirty="0" smtClean="0">
                <a:cs typeface="Times New Roman" pitchFamily="18" charset="0"/>
                <a:sym typeface="Symbol"/>
              </a:rPr>
              <a:t>, so |</a:t>
            </a:r>
            <a:r>
              <a:rPr lang="en-US" altLang="en-US" sz="2600" i="1" dirty="0" smtClean="0">
                <a:solidFill>
                  <a:srgbClr val="0000CC"/>
                </a:solidFill>
                <a:cs typeface="Times New Roman" pitchFamily="18" charset="0"/>
                <a:sym typeface="Symbol"/>
              </a:rPr>
              <a:t>Q</a:t>
            </a:r>
            <a:r>
              <a:rPr lang="en-US" altLang="en-US" sz="2600" dirty="0" smtClean="0">
                <a:cs typeface="Times New Roman" pitchFamily="18" charset="0"/>
                <a:sym typeface="Symbol"/>
              </a:rPr>
              <a:t>|-</a:t>
            </a:r>
            <a:r>
              <a:rPr lang="en-US" altLang="en-US" sz="2600" i="1" dirty="0" smtClean="0">
                <a:cs typeface="Times New Roman" pitchFamily="18" charset="0"/>
                <a:sym typeface="Symbol"/>
              </a:rPr>
              <a:t>t</a:t>
            </a:r>
            <a:r>
              <a:rPr lang="en-US" altLang="en-US" sz="2600" dirty="0" smtClean="0">
                <a:cs typeface="Times New Roman" pitchFamily="18" charset="0"/>
                <a:sym typeface="Symbol"/>
              </a:rPr>
              <a:t>-1 are on the left side. Therefore, there must have been one orientation of </a:t>
            </a:r>
            <a:r>
              <a:rPr lang="en-US" altLang="en-US" sz="2600" i="1" dirty="0" smtClean="0">
                <a:cs typeface="Times New Roman" pitchFamily="18" charset="0"/>
                <a:sym typeface="Symbol"/>
              </a:rPr>
              <a:t>l</a:t>
            </a:r>
            <a:r>
              <a:rPr lang="en-US" altLang="en-US" sz="2600" dirty="0" smtClean="0">
                <a:cs typeface="Times New Roman" pitchFamily="18" charset="0"/>
                <a:sym typeface="Symbol"/>
              </a:rPr>
              <a:t> such that there were </a:t>
            </a:r>
            <a:r>
              <a:rPr lang="en-US" altLang="en-US" sz="2600" i="1" dirty="0" smtClean="0">
                <a:cs typeface="Times New Roman" pitchFamily="18" charset="0"/>
                <a:sym typeface="Symbol"/>
              </a:rPr>
              <a:t>t</a:t>
            </a:r>
            <a:r>
              <a:rPr lang="en-US" altLang="en-US" sz="2600" dirty="0" smtClean="0">
                <a:cs typeface="Times New Roman" pitchFamily="18" charset="0"/>
                <a:sym typeface="Symbol"/>
              </a:rPr>
              <a:t> most |</a:t>
            </a:r>
            <a:r>
              <a:rPr lang="en-US" altLang="en-US" sz="2600" i="1" dirty="0" smtClean="0">
                <a:solidFill>
                  <a:srgbClr val="0000CC"/>
                </a:solidFill>
                <a:cs typeface="Times New Roman" pitchFamily="18" charset="0"/>
                <a:sym typeface="Symbol"/>
              </a:rPr>
              <a:t>Q</a:t>
            </a:r>
            <a:r>
              <a:rPr lang="en-US" altLang="en-US" sz="2600" dirty="0" smtClean="0">
                <a:cs typeface="Times New Roman" pitchFamily="18" charset="0"/>
                <a:sym typeface="Symbol"/>
              </a:rPr>
              <a:t>|/2 points on each side of </a:t>
            </a:r>
            <a:r>
              <a:rPr lang="en-US" altLang="en-US" sz="2600" i="1" dirty="0" smtClean="0">
                <a:cs typeface="Times New Roman" pitchFamily="18" charset="0"/>
                <a:sym typeface="Symbol"/>
              </a:rPr>
              <a:t>l</a:t>
            </a:r>
            <a:r>
              <a:rPr lang="en-US" altLang="en-US" sz="2600" dirty="0" smtClean="0">
                <a:cs typeface="Times New Roman" pitchFamily="18" charset="0"/>
                <a:sym typeface="Symbol"/>
              </a:rPr>
              <a:t>. </a:t>
            </a:r>
            <a:endParaRPr lang="en-US" altLang="en-US" sz="2600" dirty="0" smtClean="0"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144358" y="5773119"/>
            <a:ext cx="232475" cy="23247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64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4/4/17</a:t>
            </a:r>
            <a:endParaRPr lang="en-US" altLang="en-US" sz="1400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Ham-Sandwich Theorem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5428" y="1618360"/>
            <a:ext cx="849715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Theorem: </a:t>
            </a:r>
            <a:r>
              <a:rPr lang="en-US" dirty="0" smtClean="0">
                <a:solidFill>
                  <a:schemeClr val="tx1"/>
                </a:solidFill>
              </a:rPr>
              <a:t>Let </a:t>
            </a:r>
            <a:r>
              <a:rPr lang="en-US" i="1" dirty="0" smtClean="0">
                <a:solidFill>
                  <a:srgbClr val="C00000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 and </a:t>
            </a:r>
            <a:r>
              <a:rPr lang="en-US" i="1" dirty="0" smtClean="0">
                <a:solidFill>
                  <a:srgbClr val="0000CC"/>
                </a:solidFill>
              </a:rPr>
              <a:t>Q</a:t>
            </a:r>
            <a:r>
              <a:rPr lang="en-US" dirty="0" smtClean="0">
                <a:solidFill>
                  <a:schemeClr val="tx1"/>
                </a:solidFill>
              </a:rPr>
              <a:t> be two finite point sets in </a:t>
            </a:r>
            <a:r>
              <a:rPr lang="en-US" smtClean="0">
                <a:solidFill>
                  <a:schemeClr val="tx1"/>
                </a:solidFill>
              </a:rPr>
              <a:t>the plane. </a:t>
            </a:r>
            <a:r>
              <a:rPr lang="en-US" dirty="0" smtClean="0">
                <a:solidFill>
                  <a:schemeClr val="tx1"/>
                </a:solidFill>
              </a:rPr>
              <a:t>Then there exists a line </a:t>
            </a:r>
            <a:r>
              <a:rPr lang="en-US" i="1" dirty="0" smtClean="0">
                <a:solidFill>
                  <a:schemeClr val="tx1"/>
                </a:solidFill>
              </a:rPr>
              <a:t>l</a:t>
            </a:r>
            <a:r>
              <a:rPr lang="en-US" dirty="0" smtClean="0">
                <a:solidFill>
                  <a:schemeClr val="tx1"/>
                </a:solidFill>
              </a:rPr>
              <a:t> such that on each side of </a:t>
            </a:r>
            <a:r>
              <a:rPr lang="en-US" i="1" dirty="0" smtClean="0">
                <a:solidFill>
                  <a:schemeClr val="tx1"/>
                </a:solidFill>
              </a:rPr>
              <a:t>l</a:t>
            </a:r>
            <a:r>
              <a:rPr lang="en-US" dirty="0" smtClean="0">
                <a:solidFill>
                  <a:schemeClr val="tx1"/>
                </a:solidFill>
              </a:rPr>
              <a:t> there are at most |</a:t>
            </a:r>
            <a:r>
              <a:rPr lang="en-US" i="1" dirty="0" smtClean="0">
                <a:solidFill>
                  <a:srgbClr val="C00000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|/2 points of </a:t>
            </a:r>
            <a:r>
              <a:rPr lang="en-US" i="1" dirty="0" smtClean="0">
                <a:solidFill>
                  <a:srgbClr val="C00000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 and at most |</a:t>
            </a:r>
            <a:r>
              <a:rPr lang="en-US" i="1" dirty="0" smtClean="0">
                <a:solidFill>
                  <a:srgbClr val="0000CC"/>
                </a:solidFill>
              </a:rPr>
              <a:t>Q</a:t>
            </a:r>
            <a:r>
              <a:rPr lang="en-US" dirty="0" smtClean="0">
                <a:solidFill>
                  <a:schemeClr val="tx1"/>
                </a:solidFill>
              </a:rPr>
              <a:t>|/2 points of </a:t>
            </a:r>
            <a:r>
              <a:rPr lang="en-US" i="1" dirty="0" smtClean="0">
                <a:solidFill>
                  <a:srgbClr val="0000CC"/>
                </a:solidFill>
              </a:rPr>
              <a:t>Q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Line 5"/>
          <p:cNvSpPr>
            <a:spLocks noChangeShapeType="1"/>
          </p:cNvSpPr>
          <p:nvPr/>
        </p:nvSpPr>
        <p:spPr bwMode="auto">
          <a:xfrm>
            <a:off x="1356102" y="4068305"/>
            <a:ext cx="5687878" cy="18830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4" name="Oval 10"/>
          <p:cNvSpPr>
            <a:spLocks noChangeArrowheads="1"/>
          </p:cNvSpPr>
          <p:nvPr/>
        </p:nvSpPr>
        <p:spPr bwMode="auto">
          <a:xfrm>
            <a:off x="2906040" y="575385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5" name="Oval 11"/>
          <p:cNvSpPr>
            <a:spLocks noChangeArrowheads="1"/>
          </p:cNvSpPr>
          <p:nvPr/>
        </p:nvSpPr>
        <p:spPr bwMode="auto">
          <a:xfrm>
            <a:off x="4154381" y="586724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6" name="Oval 12"/>
          <p:cNvSpPr>
            <a:spLocks noChangeArrowheads="1"/>
          </p:cNvSpPr>
          <p:nvPr/>
        </p:nvSpPr>
        <p:spPr bwMode="auto">
          <a:xfrm>
            <a:off x="4788815" y="476960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" name="Oval 13"/>
          <p:cNvSpPr>
            <a:spLocks noChangeArrowheads="1"/>
          </p:cNvSpPr>
          <p:nvPr/>
        </p:nvSpPr>
        <p:spPr bwMode="auto">
          <a:xfrm>
            <a:off x="5695278" y="545540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" name="Oval 10"/>
          <p:cNvSpPr>
            <a:spLocks noChangeArrowheads="1"/>
          </p:cNvSpPr>
          <p:nvPr/>
        </p:nvSpPr>
        <p:spPr bwMode="auto">
          <a:xfrm>
            <a:off x="4135572" y="373649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9" name="Oval 11"/>
          <p:cNvSpPr>
            <a:spLocks noChangeArrowheads="1"/>
          </p:cNvSpPr>
          <p:nvPr/>
        </p:nvSpPr>
        <p:spPr bwMode="auto">
          <a:xfrm>
            <a:off x="5732625" y="4221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" name="Oval 10"/>
          <p:cNvSpPr>
            <a:spLocks noChangeArrowheads="1"/>
          </p:cNvSpPr>
          <p:nvPr/>
        </p:nvSpPr>
        <p:spPr bwMode="auto">
          <a:xfrm>
            <a:off x="3203091" y="466380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1" name="Oval 11"/>
          <p:cNvSpPr>
            <a:spLocks noChangeArrowheads="1"/>
          </p:cNvSpPr>
          <p:nvPr/>
        </p:nvSpPr>
        <p:spPr bwMode="auto">
          <a:xfrm>
            <a:off x="1491255" y="4405233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2" name="Oval 11"/>
          <p:cNvSpPr>
            <a:spLocks noChangeArrowheads="1"/>
          </p:cNvSpPr>
          <p:nvPr/>
        </p:nvSpPr>
        <p:spPr bwMode="auto">
          <a:xfrm>
            <a:off x="3642936" y="441814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3" name="Oval 10"/>
          <p:cNvSpPr>
            <a:spLocks noChangeArrowheads="1"/>
          </p:cNvSpPr>
          <p:nvPr/>
        </p:nvSpPr>
        <p:spPr bwMode="auto">
          <a:xfrm>
            <a:off x="3476895" y="5557542"/>
            <a:ext cx="88900" cy="889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rgbClr val="0000CC"/>
            </a:solidFill>
            <a:round/>
            <a:headEnd/>
            <a:tailEnd/>
          </a:ln>
          <a:effectLst/>
          <a:extLst/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4" name="Oval 11"/>
          <p:cNvSpPr>
            <a:spLocks noChangeArrowheads="1"/>
          </p:cNvSpPr>
          <p:nvPr/>
        </p:nvSpPr>
        <p:spPr bwMode="auto">
          <a:xfrm>
            <a:off x="4446266" y="5058746"/>
            <a:ext cx="88900" cy="889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rgbClr val="0000CC"/>
            </a:solidFill>
            <a:round/>
            <a:headEnd/>
            <a:tailEnd/>
          </a:ln>
          <a:effectLst/>
          <a:extLst/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5" name="Oval 10"/>
          <p:cNvSpPr>
            <a:spLocks noChangeArrowheads="1"/>
          </p:cNvSpPr>
          <p:nvPr/>
        </p:nvSpPr>
        <p:spPr bwMode="auto">
          <a:xfrm>
            <a:off x="2606406" y="4873034"/>
            <a:ext cx="88900" cy="889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rgbClr val="0000CC"/>
            </a:solidFill>
            <a:round/>
            <a:headEnd/>
            <a:tailEnd/>
          </a:ln>
          <a:effectLst/>
          <a:extLst/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" name="Oval 11"/>
          <p:cNvSpPr>
            <a:spLocks noChangeArrowheads="1"/>
          </p:cNvSpPr>
          <p:nvPr/>
        </p:nvSpPr>
        <p:spPr bwMode="auto">
          <a:xfrm>
            <a:off x="6086503" y="4885680"/>
            <a:ext cx="88900" cy="889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rgbClr val="0000CC"/>
            </a:solidFill>
            <a:round/>
            <a:headEnd/>
            <a:tailEnd/>
          </a:ln>
          <a:effectLst/>
          <a:extLst/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7" name="Oval 10"/>
          <p:cNvSpPr>
            <a:spLocks noChangeArrowheads="1"/>
          </p:cNvSpPr>
          <p:nvPr/>
        </p:nvSpPr>
        <p:spPr bwMode="auto">
          <a:xfrm>
            <a:off x="3014528" y="4025793"/>
            <a:ext cx="88900" cy="889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rgbClr val="0000CC"/>
            </a:solidFill>
            <a:round/>
            <a:headEnd/>
            <a:tailEnd/>
          </a:ln>
          <a:effectLst/>
          <a:extLst/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8" name="Oval 11"/>
          <p:cNvSpPr>
            <a:spLocks noChangeArrowheads="1"/>
          </p:cNvSpPr>
          <p:nvPr/>
        </p:nvSpPr>
        <p:spPr bwMode="auto">
          <a:xfrm>
            <a:off x="4712320" y="4170175"/>
            <a:ext cx="88900" cy="889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rgbClr val="0000CC"/>
            </a:solidFill>
            <a:round/>
            <a:headEnd/>
            <a:tailEnd/>
          </a:ln>
          <a:effectLst/>
          <a:extLst/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265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4/4/17</a:t>
            </a:r>
            <a:endParaRPr lang="en-US" altLang="en-US" sz="1400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Ham-Sandwich Theorem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5428" y="1618360"/>
            <a:ext cx="849715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Proof: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Find a line </a:t>
            </a:r>
            <a:r>
              <a:rPr lang="en-US" i="1" dirty="0" smtClean="0">
                <a:solidFill>
                  <a:schemeClr val="tx1"/>
                </a:solidFill>
              </a:rPr>
              <a:t>l</a:t>
            </a:r>
            <a:r>
              <a:rPr lang="en-US" dirty="0" smtClean="0">
                <a:solidFill>
                  <a:schemeClr val="tx1"/>
                </a:solidFill>
              </a:rPr>
              <a:t> such that on each </a:t>
            </a:r>
            <a:r>
              <a:rPr lang="en-US" dirty="0">
                <a:solidFill>
                  <a:schemeClr val="tx1"/>
                </a:solidFill>
              </a:rPr>
              <a:t>side of </a:t>
            </a:r>
            <a:r>
              <a:rPr lang="en-US" i="1" dirty="0">
                <a:solidFill>
                  <a:schemeClr val="tx1"/>
                </a:solidFill>
              </a:rPr>
              <a:t>l</a:t>
            </a:r>
            <a:r>
              <a:rPr lang="en-US" dirty="0">
                <a:solidFill>
                  <a:schemeClr val="tx1"/>
                </a:solidFill>
              </a:rPr>
              <a:t> there are at most |</a:t>
            </a:r>
            <a:r>
              <a:rPr lang="en-US" i="1" dirty="0">
                <a:solidFill>
                  <a:srgbClr val="C00000"/>
                </a:solidFill>
              </a:rPr>
              <a:t>P</a:t>
            </a:r>
            <a:r>
              <a:rPr lang="en-US" dirty="0">
                <a:solidFill>
                  <a:schemeClr val="tx1"/>
                </a:solidFill>
              </a:rPr>
              <a:t>|/2 points of </a:t>
            </a:r>
            <a:r>
              <a:rPr lang="en-US" i="1" dirty="0" smtClean="0">
                <a:solidFill>
                  <a:srgbClr val="C00000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Then rotate </a:t>
            </a:r>
            <a:r>
              <a:rPr lang="en-US" i="1" dirty="0" smtClean="0">
                <a:solidFill>
                  <a:schemeClr val="tx1"/>
                </a:solidFill>
              </a:rPr>
              <a:t>l</a:t>
            </a:r>
            <a:r>
              <a:rPr lang="en-US" dirty="0" smtClean="0">
                <a:solidFill>
                  <a:schemeClr val="tx1"/>
                </a:solidFill>
              </a:rPr>
              <a:t> counter-clockwise in such a way that there are always </a:t>
            </a:r>
            <a:r>
              <a:rPr lang="en-US" dirty="0">
                <a:solidFill>
                  <a:schemeClr val="tx1"/>
                </a:solidFill>
              </a:rPr>
              <a:t>at most |</a:t>
            </a:r>
            <a:r>
              <a:rPr lang="en-US" i="1" dirty="0">
                <a:solidFill>
                  <a:srgbClr val="C00000"/>
                </a:solidFill>
              </a:rPr>
              <a:t>P</a:t>
            </a:r>
            <a:r>
              <a:rPr lang="en-US" dirty="0">
                <a:solidFill>
                  <a:schemeClr val="tx1"/>
                </a:solidFill>
              </a:rPr>
              <a:t>|/2 points of </a:t>
            </a:r>
            <a:r>
              <a:rPr lang="en-US" i="1" dirty="0" smtClean="0">
                <a:solidFill>
                  <a:srgbClr val="C00000"/>
                </a:solidFill>
              </a:rPr>
              <a:t>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on each side of </a:t>
            </a:r>
            <a:r>
              <a:rPr lang="en-US" i="1" dirty="0" smtClean="0">
                <a:solidFill>
                  <a:schemeClr val="tx1"/>
                </a:solidFill>
              </a:rPr>
              <a:t>l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35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4/4/17</a:t>
            </a:r>
            <a:endParaRPr lang="en-US" altLang="en-US" sz="1400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>
            <a:off x="1619573" y="1960535"/>
            <a:ext cx="4866468" cy="40140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Left: 4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Right: 4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88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4/4/17</a:t>
            </a:r>
            <a:endParaRPr lang="en-US" altLang="en-US" sz="1400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>
            <a:off x="1154625" y="2324746"/>
            <a:ext cx="5842860" cy="299117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Left: 4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Right: 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5492790" y="4719234"/>
            <a:ext cx="396566" cy="891152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39881" y="5525145"/>
            <a:ext cx="3754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Rotate around this point now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466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4/4/17</a:t>
            </a:r>
            <a:endParaRPr lang="en-US" altLang="en-US" sz="1400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>
            <a:off x="1115877" y="2557220"/>
            <a:ext cx="5935851" cy="270445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Left: 4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Right: 4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94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4/4/17</a:t>
            </a:r>
            <a:endParaRPr lang="en-US" altLang="en-US" sz="1400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>
            <a:off x="1007390" y="3138407"/>
            <a:ext cx="6052087" cy="1937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Left: 3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Right: 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Freeform 16"/>
          <p:cNvSpPr/>
          <p:nvPr/>
        </p:nvSpPr>
        <p:spPr bwMode="auto">
          <a:xfrm rot="10800000">
            <a:off x="3130658" y="3239145"/>
            <a:ext cx="121408" cy="446871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05960" y="2864602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rotate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07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4/4/17</a:t>
            </a:r>
            <a:endParaRPr lang="en-US" altLang="en-US" sz="1400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>
            <a:off x="922148" y="3502616"/>
            <a:ext cx="6455045" cy="9376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Left: 3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Right: 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Freeform 16"/>
          <p:cNvSpPr/>
          <p:nvPr/>
        </p:nvSpPr>
        <p:spPr bwMode="auto">
          <a:xfrm rot="10800000">
            <a:off x="1340604" y="3014419"/>
            <a:ext cx="121408" cy="446871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5906" y="2639876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rotate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90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4/4/17</a:t>
            </a:r>
            <a:endParaRPr lang="en-US" altLang="en-US" sz="1400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>
            <a:off x="922148" y="3502616"/>
            <a:ext cx="6478293" cy="7206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Left: 4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Right: 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Freeform 16"/>
          <p:cNvSpPr/>
          <p:nvPr/>
        </p:nvSpPr>
        <p:spPr bwMode="auto">
          <a:xfrm rot="10800000">
            <a:off x="4680488" y="3425124"/>
            <a:ext cx="121408" cy="446871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55790" y="3050581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rotate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00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5475</TotalTime>
  <Words>450</Words>
  <Application>Microsoft Office PowerPoint</Application>
  <PresentationFormat>On-screen Show (4:3)</PresentationFormat>
  <Paragraphs>118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Symbol</vt:lpstr>
      <vt:lpstr>Times New Roman</vt:lpstr>
      <vt:lpstr>Default Design</vt:lpstr>
      <vt:lpstr>CMPS 3130/6130 Computational Geometry Spring 2017</vt:lpstr>
      <vt:lpstr>Ham-Sandwich Theorem</vt:lpstr>
      <vt:lpstr>Ham-Sandwich Theorem</vt:lpstr>
      <vt:lpstr>Rotation</vt:lpstr>
      <vt:lpstr>Rotation</vt:lpstr>
      <vt:lpstr>Rotation</vt:lpstr>
      <vt:lpstr>Rotation</vt:lpstr>
      <vt:lpstr>Rotation</vt:lpstr>
      <vt:lpstr>Rotation</vt:lpstr>
      <vt:lpstr>Rotation</vt:lpstr>
      <vt:lpstr>Rotation</vt:lpstr>
      <vt:lpstr>Rotation</vt:lpstr>
      <vt:lpstr>Rotation</vt:lpstr>
      <vt:lpstr>Rotation</vt:lpstr>
      <vt:lpstr>Rotation</vt:lpstr>
      <vt:lpstr>Rotation</vt:lpstr>
      <vt:lpstr>Rotation</vt:lpstr>
      <vt:lpstr>Proof Continued</vt:lpstr>
      <vt:lpstr>Proof Continued</vt:lpstr>
    </vt:vector>
  </TitlesOfParts>
  <Company>toc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carola</cp:lastModifiedBy>
  <cp:revision>183</cp:revision>
  <dcterms:created xsi:type="dcterms:W3CDTF">2001-09-03T00:33:29Z</dcterms:created>
  <dcterms:modified xsi:type="dcterms:W3CDTF">2017-04-03T21:46:16Z</dcterms:modified>
</cp:coreProperties>
</file>