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84" r:id="rId2"/>
    <p:sldId id="290" r:id="rId3"/>
    <p:sldId id="306" r:id="rId4"/>
    <p:sldId id="307" r:id="rId5"/>
    <p:sldId id="286" r:id="rId6"/>
    <p:sldId id="309" r:id="rId7"/>
    <p:sldId id="310" r:id="rId8"/>
    <p:sldId id="291" r:id="rId9"/>
    <p:sldId id="311" r:id="rId10"/>
    <p:sldId id="312" r:id="rId11"/>
    <p:sldId id="313" r:id="rId12"/>
  </p:sldIdLst>
  <p:sldSz cx="9144000" cy="6858000" type="screen4x3"/>
  <p:notesSz cx="9601200" cy="7315200"/>
  <p:custDataLst>
    <p:tags r:id="rId1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93"/>
    <a:srgbClr val="3333CC"/>
    <a:srgbClr val="6600FF"/>
    <a:srgbClr val="0000CC"/>
    <a:srgbClr val="008380"/>
    <a:srgbClr val="006600"/>
    <a:srgbClr val="FFCCCC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13" autoAdjust="0"/>
  </p:normalViewPr>
  <p:slideViewPr>
    <p:cSldViewPr snapToGrid="0">
      <p:cViewPr varScale="1">
        <p:scale>
          <a:sx n="93" d="100"/>
          <a:sy n="93" d="100"/>
        </p:scale>
        <p:origin x="1090" y="82"/>
      </p:cViewPr>
      <p:guideLst>
        <p:guide orient="horz" pos="4319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3B388886-3F09-4C8A-9A44-B5520F05B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F4317E8F-F39E-4028-9B43-315AB0520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739A2C-3C87-4530-9E13-CC1952563568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48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22FC-029A-4507-A2D1-C01C4DDBA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ABFA4-B6A6-4D1C-A195-A51A7F93C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01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52317-43EB-4D56-A179-5F52020D0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6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E301-C64D-4D48-B1F8-79C9F160E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F904-9855-4DC8-AECC-EA2F3FAA2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2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BC7F8-E5E0-4C43-9AA1-C52B6A9A5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62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9CAF1-B9B6-4776-9143-D0AADD64C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49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53A3B-5590-4860-96C3-745FBFAD5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EA551-C9C2-477B-9F14-5FFB3DD26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2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4948C-F98B-468B-9895-498B00913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9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0810C-7279-4AC8-A18D-DC321DF6D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3/21/17</a:t>
            </a: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2612A49-8560-49DC-B94A-421785D936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8E4AA8-041B-455E-87C1-B8D0D01127E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solidFill>
                  <a:srgbClr val="009999"/>
                </a:solidFill>
              </a:rPr>
              <a:t>CMPS 3130/6130 Computational Geometry</a:t>
            </a:r>
            <a:br>
              <a:rPr lang="en-US" altLang="en-US" sz="2800" dirty="0" smtClean="0">
                <a:solidFill>
                  <a:srgbClr val="009999"/>
                </a:solidFill>
              </a:rPr>
            </a:br>
            <a:r>
              <a:rPr lang="en-US" altLang="en-US" sz="2800" dirty="0" smtClean="0">
                <a:solidFill>
                  <a:srgbClr val="009999"/>
                </a:solidFill>
              </a:rPr>
              <a:t>Spring 2017</a:t>
            </a:r>
            <a:endParaRPr lang="en-US" altLang="en-US" sz="2800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i="1" dirty="0" smtClean="0">
                <a:solidFill>
                  <a:schemeClr val="accent2"/>
                </a:solidFill>
              </a:rPr>
              <a:t>Linear Programming </a:t>
            </a:r>
            <a:br>
              <a:rPr lang="en-US" altLang="en-US" sz="4000" b="1" i="1" dirty="0" smtClean="0">
                <a:solidFill>
                  <a:schemeClr val="accent2"/>
                </a:solidFill>
              </a:rPr>
            </a:br>
            <a:r>
              <a:rPr lang="en-US" altLang="en-US" sz="4000" b="1" i="1" dirty="0" smtClean="0">
                <a:solidFill>
                  <a:schemeClr val="accent2"/>
                </a:solidFill>
              </a:rPr>
              <a:t>&amp; </a:t>
            </a:r>
            <a:r>
              <a:rPr lang="en-US" altLang="en-US" sz="4000" b="1" i="1" dirty="0" err="1" smtClean="0">
                <a:solidFill>
                  <a:schemeClr val="accent2"/>
                </a:solidFill>
              </a:rPr>
              <a:t>Halfplane</a:t>
            </a:r>
            <a:r>
              <a:rPr lang="en-US" altLang="en-US" sz="4000" b="1" i="1" dirty="0" smtClean="0">
                <a:solidFill>
                  <a:schemeClr val="accent2"/>
                </a:solidFill>
              </a:rPr>
              <a:t> Intersection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Carola </a:t>
            </a:r>
            <a:r>
              <a:rPr lang="en-US" altLang="en-US" sz="2800" b="1" dirty="0" err="1" smtClean="0"/>
              <a:t>Wenk</a:t>
            </a:r>
            <a:endParaRPr lang="en-US" altLang="en-US" sz="28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4" y="1868669"/>
            <a:ext cx="3315548" cy="181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5898" y="98942"/>
            <a:ext cx="9058102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Randomized 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/>
                  <a:t>Insertion order of the </a:t>
                </a:r>
                <a:r>
                  <a:rPr lang="en-US" altLang="en-US" sz="2000" kern="0" dirty="0" err="1" smtClean="0"/>
                  <a:t>halfplanes</a:t>
                </a:r>
                <a:r>
                  <a:rPr lang="en-US" altLang="en-US" sz="2000" kern="0" dirty="0" smtClean="0"/>
                  <a:t> determines the runtime</a:t>
                </a:r>
                <a:br>
                  <a:rPr lang="en-US" altLang="en-US" sz="2000" kern="0" dirty="0" smtClean="0"/>
                </a:br>
                <a:r>
                  <a:rPr lang="en-US" altLang="en-US" sz="2000" kern="0" dirty="0" smtClean="0">
                    <a:sym typeface="Symbol" panose="05050102010706020507" pitchFamily="18" charset="2"/>
                  </a:rPr>
                  <a:t> Varies between 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and 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baseline="300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</a:t>
                </a:r>
                <a:endParaRPr lang="en-US" altLang="en-US" sz="2000" kern="0" dirty="0">
                  <a:solidFill>
                    <a:srgbClr val="00838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Algorithm 2D_Randomized_Bounded_LP</a:t>
                </a:r>
                <a:r>
                  <a:rPr lang="en-US" altLang="en-US" sz="2000" dirty="0" smtClean="0"/>
                  <a:t>(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2000" dirty="0" smtClean="0"/>
                  <a:t>) 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inserts the </a:t>
                </a:r>
                <a:r>
                  <a:rPr lang="en-US" altLang="en-US" sz="2000" kern="0" dirty="0" err="1" smtClean="0">
                    <a:sym typeface="Symbol" panose="05050102010706020507" pitchFamily="18" charset="2"/>
                  </a:rPr>
                  <a:t>halfplanes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 in random order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kern="0" dirty="0" smtClean="0">
                    <a:sym typeface="Symbol" panose="05050102010706020507" pitchFamily="18" charset="2"/>
                  </a:rPr>
                  <a:t>Theorem: 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2D_Randomized_Bounded_LP runs in 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randomized expected time and 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worst-case space.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kern="0" dirty="0" smtClean="0">
                    <a:sym typeface="Symbol" panose="05050102010706020507" pitchFamily="18" charset="2"/>
                  </a:rPr>
                  <a:t>Proof: 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1, </m:t>
                            </m:r>
                            <m:sSub>
                              <m:sSubPr>
                                <m:ctrlP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   </m:t>
                            </m:r>
                          </m:e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0,   </m:t>
                            </m:r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Total time spent in the else-part of the algorithm to solve 1-dimensional LPs, over all half-planes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d>
                          <m:d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Bound expected value (use linearity of expectation):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/>
                </a:r>
                <a:br>
                  <a:rPr lang="en-US" altLang="en-US" sz="2000" kern="0" dirty="0" smtClean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kern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r>
                        <a:rPr lang="en-US" altLang="en-US" sz="2000" b="0" i="1" kern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)∙</m:t>
                          </m:r>
                          <m:sSub>
                            <m:sSubPr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)= </m:t>
                          </m:r>
                          <m:nary>
                            <m:naryPr>
                              <m:chr m:val="∑"/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𝑂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)∙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      and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)</a:t>
                </a:r>
                <a:endParaRPr lang="en-US" altLang="en-US" sz="2000" kern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blipFill rotWithShape="0">
                <a:blip r:embed="rId2"/>
                <a:stretch>
                  <a:fillRect l="-817" t="-2868" b="-537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5898" y="98942"/>
            <a:ext cx="9058102" cy="11430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Randomized 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kern="0" dirty="0" smtClean="0"/>
                  <a:t>Apply </a:t>
                </a:r>
                <a:r>
                  <a:rPr lang="en-US" altLang="en-US" sz="2000" kern="0" dirty="0" smtClean="0">
                    <a:solidFill>
                      <a:srgbClr val="C00000"/>
                    </a:solidFill>
                  </a:rPr>
                  <a:t>backwards analysis </a:t>
                </a:r>
                <a:r>
                  <a:rPr lang="en-US" altLang="en-US" sz="2000" kern="0" dirty="0" smtClean="0"/>
                  <a:t>to bound </a:t>
                </a:r>
                <a14:m>
                  <m:oMath xmlns:m="http://schemas.openxmlformats.org/officeDocument/2006/math"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e>
                    </m:d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):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={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 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; this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Analyze what happened in the last step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 was added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kern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(Had to compute new optimal vertex when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)</a:t>
                </a:r>
                <a:br>
                  <a:rPr lang="en-US" altLang="en-US" sz="2000" kern="0" dirty="0" smtClean="0">
                    <a:sym typeface="Symbol" panose="05050102010706020507" pitchFamily="18" charset="2"/>
                  </a:rPr>
                </a:br>
                <a:r>
                  <a:rPr lang="en-US" altLang="en-US" sz="2000" kern="0" dirty="0" smtClean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i="1" kern="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(Optimal vertex changes when we remove a </a:t>
                </a:r>
                <a:r>
                  <a:rPr lang="en-US" altLang="en-US" sz="2000" kern="0" dirty="0" err="1" smtClean="0">
                    <a:sym typeface="Symbol" panose="05050102010706020507" pitchFamily="18" charset="2"/>
                  </a:rPr>
                  <a:t>halfplane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)</a:t>
                </a:r>
                <a:br>
                  <a:rPr lang="en-US" altLang="en-US" sz="2000" kern="0" dirty="0" smtClean="0">
                    <a:sym typeface="Symbol" panose="05050102010706020507" pitchFamily="18" charset="2"/>
                  </a:rPr>
                </a:br>
                <a:r>
                  <a:rPr lang="en-US" altLang="en-US" sz="2000" kern="0" dirty="0" smtClean="0">
                    <a:sym typeface="Symbol" panose="05050102010706020507" pitchFamily="18" charset="2"/>
                  </a:rPr>
                  <a:t/>
                </a:r>
                <a:br>
                  <a:rPr lang="en-US" altLang="en-US" sz="2000" kern="0" dirty="0" smtClean="0">
                    <a:sym typeface="Symbol" panose="05050102010706020507" pitchFamily="18" charset="2"/>
                  </a:rPr>
                </a:br>
                <a:r>
                  <a:rPr lang="en-US" altLang="en-US" sz="2000" kern="0" dirty="0" smtClean="0">
                    <a:sym typeface="Symbol" panose="05050102010706020507" pitchFamily="18" charset="2"/>
                  </a:rPr>
                  <a:t>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</m:oMath>
                </a14:m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Therefore the total expected runtime is</a:t>
                </a:r>
                <a:br>
                  <a:rPr lang="en-US" altLang="en-US" sz="2000" kern="0" dirty="0" smtClean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d>
                          <m:d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f>
                          <m:fPr>
                            <m:ctrlPr>
                              <a:rPr lang="en-US" altLang="en-US" sz="20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blipFill rotWithShape="0">
                <a:blip r:embed="rId2"/>
                <a:stretch>
                  <a:fillRect l="-817" t="-2868" b="-49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2" y="2763962"/>
            <a:ext cx="3327803" cy="10652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2560320" y="3757353"/>
            <a:ext cx="931025" cy="27432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4733" y="3757353"/>
                <a:ext cx="3535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800" kern="0" dirty="0" smtClean="0">
                    <a:solidFill>
                      <a:srgbClr val="252593"/>
                    </a:solidFill>
                    <a:sym typeface="Symbol" panose="05050102010706020507" pitchFamily="18" charset="2"/>
                  </a:rPr>
                  <a:t>2 out of </a:t>
                </a:r>
                <a14:m>
                  <m:oMath xmlns:m="http://schemas.openxmlformats.org/officeDocument/2006/math">
                    <m:r>
                      <a:rPr lang="en-US" altLang="en-US" sz="1800" i="1" kern="0">
                        <a:solidFill>
                          <a:srgbClr val="252593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en-US" sz="1800" kern="0" dirty="0" smtClean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800" kern="0" dirty="0" err="1" smtClean="0">
                    <a:solidFill>
                      <a:srgbClr val="252593"/>
                    </a:solidFill>
                    <a:sym typeface="Symbol" panose="05050102010706020507" pitchFamily="18" charset="2"/>
                  </a:rPr>
                  <a:t>halfplanes</a:t>
                </a:r>
                <a:r>
                  <a:rPr lang="en-US" altLang="en-US" sz="1800" kern="0" dirty="0" smtClean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 ker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kern="0" dirty="0" smtClean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</a:t>
                </a:r>
                <a:endParaRPr lang="en-US" sz="1800" dirty="0">
                  <a:solidFill>
                    <a:srgbClr val="25259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33" y="3757353"/>
                <a:ext cx="35354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8084344" y="5885410"/>
            <a:ext cx="157942" cy="157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0906" y="2978418"/>
                <a:ext cx="349776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16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16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906" y="2978418"/>
                <a:ext cx="349776" cy="5549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33252" y="3064915"/>
                <a:ext cx="3497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2" y="3064915"/>
                <a:ext cx="34977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Optimization Problem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821" y="1312068"/>
            <a:ext cx="8145379" cy="24177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 company produces tables and chairs. The profit for a chair is $2, and for a table $4.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Machine group </a:t>
            </a:r>
            <a:r>
              <a:rPr lang="en-US" altLang="en-US" sz="2000" i="1" dirty="0" smtClean="0">
                <a:sym typeface="Symbol" panose="05050102010706020507" pitchFamily="18" charset="2"/>
              </a:rPr>
              <a:t>A</a:t>
            </a:r>
            <a:r>
              <a:rPr lang="en-US" altLang="en-US" sz="2000" dirty="0" smtClean="0">
                <a:sym typeface="Symbol" panose="05050102010706020507" pitchFamily="18" charset="2"/>
              </a:rPr>
              <a:t> needs 4 hours to produce a chair, and 6 hours for a table.</a:t>
            </a:r>
            <a:br>
              <a:rPr lang="en-US" altLang="en-US" sz="2000" dirty="0" smtClean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Machine group </a:t>
            </a:r>
            <a:r>
              <a:rPr lang="en-US" altLang="en-US" sz="2000" i="1" dirty="0" smtClean="0">
                <a:sym typeface="Symbol" panose="05050102010706020507" pitchFamily="18" charset="2"/>
              </a:rPr>
              <a:t>B</a:t>
            </a:r>
            <a:r>
              <a:rPr lang="en-US" altLang="en-US" sz="2000" dirty="0" smtClean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needs </a:t>
            </a:r>
            <a:r>
              <a:rPr lang="en-US" altLang="en-US" sz="2000" dirty="0" smtClean="0">
                <a:sym typeface="Symbol" panose="05050102010706020507" pitchFamily="18" charset="2"/>
              </a:rPr>
              <a:t>2 </a:t>
            </a:r>
            <a:r>
              <a:rPr lang="en-US" altLang="en-US" sz="2000" dirty="0">
                <a:sym typeface="Symbol" panose="05050102010706020507" pitchFamily="18" charset="2"/>
              </a:rPr>
              <a:t>hours to produce a chair, and 6 hours for a table</a:t>
            </a:r>
            <a:r>
              <a:rPr lang="en-US" altLang="en-US" sz="20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Per day there are at most 120 working hours for group </a:t>
            </a:r>
            <a:r>
              <a:rPr lang="en-US" altLang="en-US" sz="2000" i="1" dirty="0" smtClean="0">
                <a:sym typeface="Symbol" panose="05050102010706020507" pitchFamily="18" charset="2"/>
              </a:rPr>
              <a:t>A</a:t>
            </a:r>
            <a:r>
              <a:rPr lang="en-US" altLang="en-US" sz="2000" dirty="0" smtClean="0">
                <a:sym typeface="Symbol" panose="05050102010706020507" pitchFamily="18" charset="2"/>
              </a:rPr>
              <a:t>, and 72 working ours for group </a:t>
            </a:r>
            <a:r>
              <a:rPr lang="en-US" altLang="en-US" sz="2000" i="1" dirty="0" smtClean="0">
                <a:sym typeface="Symbol" panose="05050102010706020507" pitchFamily="18" charset="2"/>
              </a:rPr>
              <a:t>B</a:t>
            </a:r>
            <a:r>
              <a:rPr lang="en-US" altLang="en-US" sz="20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How many chairs and tables should the company produce per day in order to maximize the profit?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>
              <a:sym typeface="Symbol" panose="05050102010706020507" pitchFamily="18" charset="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12820" y="3874481"/>
            <a:ext cx="8145379" cy="24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 smtClean="0">
                <a:solidFill>
                  <a:srgbClr val="0000CC"/>
                </a:solidFill>
              </a:rPr>
              <a:t>Variables: </a:t>
            </a:r>
            <a:r>
              <a:rPr lang="en-US" altLang="en-US" sz="2000" kern="0" dirty="0" smtClean="0"/>
              <a:t>	</a:t>
            </a:r>
            <a:r>
              <a:rPr lang="en-US" altLang="en-US" sz="2000" i="1" kern="0" dirty="0" err="1" smtClean="0"/>
              <a:t>c</a:t>
            </a:r>
            <a:r>
              <a:rPr lang="en-US" altLang="en-US" sz="2000" i="1" kern="0" baseline="-25000" dirty="0" err="1" smtClean="0"/>
              <a:t>A</a:t>
            </a:r>
            <a:r>
              <a:rPr lang="en-US" altLang="en-US" sz="2000" kern="0" dirty="0" smtClean="0"/>
              <a:t>: # chairs produced on machine group </a:t>
            </a:r>
            <a:r>
              <a:rPr lang="en-US" altLang="en-US" sz="2000" i="1" kern="0" dirty="0" smtClean="0"/>
              <a:t>A</a:t>
            </a:r>
            <a:r>
              <a:rPr lang="en-US" altLang="en-US" sz="2000" kern="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</a:t>
            </a:r>
            <a:r>
              <a:rPr lang="en-US" altLang="en-US" sz="2000" i="1" kern="0" dirty="0" err="1" smtClean="0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 smtClean="0"/>
              <a:t>: </a:t>
            </a:r>
            <a:r>
              <a:rPr lang="en-US" altLang="en-US" sz="2000" kern="0" dirty="0"/>
              <a:t># chairs produced on machine group </a:t>
            </a:r>
            <a:r>
              <a:rPr lang="en-US" altLang="en-US" sz="2000" i="1" kern="0" dirty="0"/>
              <a:t>B</a:t>
            </a:r>
            <a:endParaRPr lang="en-US" altLang="en-US" sz="2000" i="1" kern="0" dirty="0" smtClean="0"/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 smtClean="0"/>
              <a:t>A</a:t>
            </a:r>
            <a:r>
              <a:rPr lang="en-US" altLang="en-US" sz="2000" kern="0" dirty="0"/>
              <a:t>: # </a:t>
            </a:r>
            <a:r>
              <a:rPr lang="en-US" altLang="en-US" sz="2000" kern="0" dirty="0" smtClean="0"/>
              <a:t>tables </a:t>
            </a:r>
            <a:r>
              <a:rPr lang="en-US" altLang="en-US" sz="2000" kern="0" dirty="0"/>
              <a:t>produced on machine group </a:t>
            </a:r>
            <a:r>
              <a:rPr lang="en-US" altLang="en-US" sz="2000" i="1" kern="0" dirty="0" smtClean="0"/>
              <a:t>A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 smtClean="0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 smtClean="0"/>
              <a:t>: </a:t>
            </a:r>
            <a:r>
              <a:rPr lang="en-US" altLang="en-US" sz="2000" kern="0" dirty="0"/>
              <a:t># </a:t>
            </a:r>
            <a:r>
              <a:rPr lang="en-US" altLang="en-US" sz="2000" kern="0" dirty="0" smtClean="0"/>
              <a:t>tables </a:t>
            </a:r>
            <a:r>
              <a:rPr lang="en-US" altLang="en-US" sz="2000" kern="0" dirty="0"/>
              <a:t>produced on machine group </a:t>
            </a:r>
            <a:r>
              <a:rPr lang="en-US" altLang="en-US" sz="2000" i="1" kern="0" dirty="0" smtClean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 smtClean="0">
                <a:solidFill>
                  <a:srgbClr val="0000CC"/>
                </a:solidFill>
              </a:rPr>
              <a:t>Constraints: </a:t>
            </a:r>
            <a:r>
              <a:rPr lang="en-US" altLang="en-US" sz="2000" kern="0" dirty="0" smtClean="0"/>
              <a:t>	4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 smtClean="0"/>
              <a:t>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 smtClean="0"/>
              <a:t>≤ 120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</a:t>
            </a:r>
            <a:r>
              <a:rPr lang="en-US" altLang="en-US" sz="2000" kern="0" dirty="0" smtClean="0">
                <a:sym typeface="Symbol" panose="05050102010706020507" pitchFamily="18" charset="2"/>
              </a:rPr>
              <a:t>	2</a:t>
            </a:r>
            <a:r>
              <a:rPr lang="en-US" altLang="en-US" sz="2000" kern="0" dirty="0" smtClean="0"/>
              <a:t> </a:t>
            </a:r>
            <a:r>
              <a:rPr lang="en-US" altLang="en-US" sz="2000" i="1" kern="0" dirty="0" err="1" smtClean="0"/>
              <a:t>c</a:t>
            </a:r>
            <a:r>
              <a:rPr lang="en-US" altLang="en-US" sz="2000" i="1" kern="0" baseline="-25000" dirty="0" err="1" smtClean="0"/>
              <a:t>B</a:t>
            </a:r>
            <a:r>
              <a:rPr lang="en-US" altLang="en-US" sz="2000" i="1" kern="0" baseline="-25000" dirty="0" smtClean="0"/>
              <a:t> </a:t>
            </a:r>
            <a:r>
              <a:rPr lang="en-US" altLang="en-US" sz="2000" kern="0" dirty="0"/>
              <a:t>+ 6 </a:t>
            </a:r>
            <a:r>
              <a:rPr lang="en-US" altLang="en-US" sz="2000" i="1" kern="0" dirty="0" err="1" smtClean="0"/>
              <a:t>t</a:t>
            </a:r>
            <a:r>
              <a:rPr lang="en-US" altLang="en-US" sz="2000" i="1" kern="0" baseline="-25000" dirty="0" err="1" smtClean="0"/>
              <a:t>B</a:t>
            </a:r>
            <a:r>
              <a:rPr lang="en-US" altLang="en-US" sz="2000" i="1" kern="0" baseline="-25000" dirty="0" smtClean="0"/>
              <a:t> </a:t>
            </a:r>
            <a:r>
              <a:rPr lang="en-US" altLang="en-US" sz="2000" kern="0" dirty="0"/>
              <a:t>≤ </a:t>
            </a:r>
            <a:r>
              <a:rPr lang="en-US" altLang="en-US" sz="2000" kern="0" dirty="0" smtClean="0"/>
              <a:t>72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 smtClean="0">
                <a:solidFill>
                  <a:srgbClr val="0000CC"/>
                </a:solidFill>
              </a:rPr>
              <a:t>Objective function (profit): </a:t>
            </a:r>
            <a:r>
              <a:rPr lang="en-US" altLang="en-US" sz="2000" kern="0" dirty="0" smtClean="0"/>
              <a:t>Maximize 2(</a:t>
            </a:r>
            <a:r>
              <a:rPr lang="en-US" altLang="en-US" sz="2000" i="1" kern="0" dirty="0" err="1" smtClean="0"/>
              <a:t>c</a:t>
            </a:r>
            <a:r>
              <a:rPr lang="en-US" altLang="en-US" sz="2000" i="1" kern="0" baseline="-25000" dirty="0" err="1" smtClean="0"/>
              <a:t>A</a:t>
            </a:r>
            <a:r>
              <a:rPr lang="en-US" altLang="en-US" sz="2000" i="1" kern="0" baseline="-25000" dirty="0" smtClean="0"/>
              <a:t> </a:t>
            </a:r>
            <a:r>
              <a:rPr lang="en-US" altLang="en-US" sz="2000" kern="0" dirty="0" smtClean="0"/>
              <a:t>+ </a:t>
            </a:r>
            <a:r>
              <a:rPr lang="en-US" altLang="en-US" sz="2000" i="1" kern="0" dirty="0" err="1" smtClean="0"/>
              <a:t>c</a:t>
            </a:r>
            <a:r>
              <a:rPr lang="en-US" altLang="en-US" sz="2000" i="1" kern="0" baseline="-25000" dirty="0" err="1" smtClean="0"/>
              <a:t>B</a:t>
            </a:r>
            <a:r>
              <a:rPr lang="en-US" altLang="en-US" sz="2000" kern="0" dirty="0" smtClean="0"/>
              <a:t>) +</a:t>
            </a:r>
            <a:r>
              <a:rPr lang="en-US" altLang="en-US" sz="2000" kern="0" dirty="0"/>
              <a:t> </a:t>
            </a:r>
            <a:r>
              <a:rPr lang="en-US" altLang="en-US" sz="2000" kern="0" dirty="0" smtClean="0"/>
              <a:t>4(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 smtClean="0"/>
              <a:t>A</a:t>
            </a:r>
            <a:r>
              <a:rPr lang="en-US" altLang="en-US" sz="2000" i="1" kern="0" baseline="-25000" dirty="0" smtClean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 smtClean="0"/>
              <a:t>t</a:t>
            </a:r>
            <a:r>
              <a:rPr lang="en-US" altLang="en-US" sz="2000" i="1" kern="0" baseline="-25000" dirty="0" err="1" smtClean="0"/>
              <a:t>B</a:t>
            </a:r>
            <a:r>
              <a:rPr lang="en-US" altLang="en-US" sz="2000" kern="0" dirty="0"/>
              <a:t>)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endParaRPr lang="en-US" altLang="en-US" sz="2000" kern="0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Linear Program (LP)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312821" y="1544678"/>
                <a:ext cx="4684296" cy="241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</a:tabLst>
                </a:pPr>
                <a:r>
                  <a:rPr lang="en-US" altLang="en-US" sz="2000" kern="0" dirty="0" smtClean="0">
                    <a:solidFill>
                      <a:srgbClr val="0000CC"/>
                    </a:solidFill>
                  </a:rPr>
                  <a:t>Variables: </a:t>
                </a:r>
                <a:r>
                  <a:rPr lang="en-US" altLang="en-US" sz="2000" kern="0" dirty="0" smtClean="0"/>
                  <a:t>	</a:t>
                </a:r>
                <a:r>
                  <a:rPr lang="en-US" altLang="en-US" sz="2000" i="1" kern="0" dirty="0" smtClean="0"/>
                  <a:t>x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,…, </a:t>
                </a:r>
                <a:r>
                  <a:rPr lang="en-US" altLang="en-US" sz="2000" i="1" kern="0" dirty="0" err="1" smtClean="0"/>
                  <a:t>x</a:t>
                </a:r>
                <a:r>
                  <a:rPr lang="en-US" altLang="en-US" sz="2000" i="1" kern="0" baseline="-25000" dirty="0" err="1" smtClean="0"/>
                  <a:t>d</a:t>
                </a:r>
                <a:r>
                  <a:rPr lang="en-US" altLang="en-US" sz="2000" kern="0" baseline="-25000" dirty="0" smtClean="0"/>
                  <a:t>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 smtClean="0">
                    <a:solidFill>
                      <a:srgbClr val="0000CC"/>
                    </a:solidFill>
                  </a:rPr>
                  <a:t>Constraints: 	</a:t>
                </a:r>
                <a:r>
                  <a:rPr lang="en-US" altLang="en-US" sz="2000" i="1" kern="0" dirty="0" smtClean="0"/>
                  <a:t>h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: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11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smtClean="0"/>
                  <a:t>x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 +…+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i="1" kern="0" baseline="-25000" dirty="0" smtClean="0"/>
                  <a:t>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err="1" smtClean="0"/>
                  <a:t>x</a:t>
                </a:r>
                <a:r>
                  <a:rPr lang="en-US" altLang="en-US" sz="2000" i="1" kern="0" baseline="-25000" dirty="0" err="1" smtClean="0"/>
                  <a:t>d</a:t>
                </a:r>
                <a:r>
                  <a:rPr lang="en-US" altLang="en-US" sz="2000" kern="0" dirty="0" smtClean="0"/>
                  <a:t> ≤ </a:t>
                </a:r>
                <a:r>
                  <a:rPr lang="en-US" altLang="en-US" sz="2000" i="1" kern="0" dirty="0" smtClean="0"/>
                  <a:t>b</a:t>
                </a:r>
                <a:r>
                  <a:rPr lang="en-US" altLang="en-US" sz="2000" kern="0" baseline="-25000" dirty="0" smtClean="0"/>
                  <a:t>1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smtClean="0"/>
                  <a:t>h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kern="0" dirty="0" smtClean="0"/>
                  <a:t>: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21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i="1" kern="0" baseline="-25000" dirty="0" smtClean="0"/>
                  <a:t>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smtClean="0"/>
                  <a:t>b</a:t>
                </a:r>
                <a:r>
                  <a:rPr lang="en-US" altLang="en-US" sz="2000" kern="0" baseline="-25000" dirty="0" smtClean="0"/>
                  <a:t>2 </a:t>
                </a:r>
                <a:endParaRPr lang="en-US" altLang="en-US" sz="2000" kern="0" baseline="-250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	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err="1" smtClean="0"/>
                  <a:t>h</a:t>
                </a:r>
                <a:r>
                  <a:rPr lang="en-US" altLang="en-US" sz="2000" i="1" kern="0" baseline="-25000" dirty="0" err="1" smtClean="0"/>
                  <a:t>n</a:t>
                </a:r>
                <a:r>
                  <a:rPr lang="en-US" altLang="en-US" sz="2000" kern="0" dirty="0" smtClean="0"/>
                  <a:t>: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i="1" kern="0" baseline="-25000" dirty="0" smtClean="0"/>
                  <a:t>n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i="1" kern="0" baseline="-25000" dirty="0" smtClean="0"/>
                  <a:t>nd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err="1" smtClean="0"/>
                  <a:t>b</a:t>
                </a:r>
                <a:r>
                  <a:rPr lang="en-US" altLang="en-US" sz="2000" i="1" kern="0" baseline="-25000" dirty="0" err="1" smtClean="0"/>
                  <a:t>n</a:t>
                </a:r>
                <a:r>
                  <a:rPr lang="en-US" altLang="en-US" sz="2000" kern="0" baseline="-25000" dirty="0" smtClean="0"/>
                  <a:t> </a:t>
                </a:r>
                <a:endParaRPr lang="en-US" altLang="en-US" sz="2000" kern="0" baseline="-250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r>
                  <a:rPr lang="en-US" altLang="en-US" sz="2000" kern="0" dirty="0" smtClean="0">
                    <a:solidFill>
                      <a:srgbClr val="0000CC"/>
                    </a:solidFill>
                  </a:rPr>
                  <a:t>Objective function: </a:t>
                </a:r>
                <a:br>
                  <a:rPr lang="en-US" altLang="en-US" sz="2000" kern="0" dirty="0" smtClean="0">
                    <a:solidFill>
                      <a:srgbClr val="0000CC"/>
                    </a:solidFill>
                  </a:rPr>
                </a:br>
                <a:r>
                  <a:rPr lang="en-US" altLang="en-US" sz="2000" kern="0" dirty="0" smtClean="0"/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smtClean="0"/>
                  <a:t>c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kern="0" dirty="0" smtClean="0"/>
                  <a:t>+</a:t>
                </a:r>
                <a:r>
                  <a:rPr lang="en-US" altLang="en-US" sz="2000" i="1" kern="0" dirty="0"/>
                  <a:t> </a:t>
                </a:r>
                <a:r>
                  <a:rPr lang="en-US" altLang="en-US" sz="2000" i="1" kern="0" dirty="0" smtClean="0"/>
                  <a:t>c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smtClean="0"/>
                  <a:t>x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kern="0" dirty="0"/>
                  <a:t>+ </a:t>
                </a:r>
                <a:r>
                  <a:rPr lang="en-US" altLang="en-US" sz="2000" kern="0" dirty="0" smtClean="0"/>
                  <a:t>…+ </a:t>
                </a:r>
                <a:r>
                  <a:rPr lang="en-US" altLang="en-US" sz="2000" i="1" kern="0" dirty="0" smtClean="0"/>
                  <a:t>c</a:t>
                </a:r>
                <a:r>
                  <a:rPr lang="en-US" altLang="en-US" sz="2000" i="1" kern="0" baseline="-25000" dirty="0" smtClean="0"/>
                  <a:t>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i="1" kern="0" baseline="-25000" dirty="0"/>
                  <a:t>d</a:t>
                </a: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endParaRPr lang="en-US" altLang="en-US" sz="2000" kern="0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21" y="1544678"/>
                <a:ext cx="4684296" cy="2417721"/>
              </a:xfrm>
              <a:prstGeom prst="rect">
                <a:avLst/>
              </a:prstGeom>
              <a:blipFill rotWithShape="0">
                <a:blip r:embed="rId2"/>
                <a:stretch>
                  <a:fillRect l="-1300" t="-2519" b="-2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 rot="16200000">
            <a:off x="2155668" y="241465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398931" y="2414651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03269" y="1361795"/>
            <a:ext cx="3840731" cy="3174111"/>
            <a:chOff x="5303269" y="1361795"/>
            <a:chExt cx="3840731" cy="3174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303269" y="1829324"/>
                  <a:ext cx="3840731" cy="9852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11 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269" y="1829324"/>
                  <a:ext cx="3840731" cy="9852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303269" y="3117597"/>
                  <a:ext cx="2634887" cy="915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269" y="3117597"/>
                  <a:ext cx="2634887" cy="9151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/>
            <p:cNvSpPr/>
            <p:nvPr/>
          </p:nvSpPr>
          <p:spPr bwMode="auto">
            <a:xfrm rot="16200000">
              <a:off x="7015397" y="3463860"/>
              <a:ext cx="124693" cy="126549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798863" y="4135796"/>
                  <a:ext cx="7618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n-US" sz="20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863" y="4135796"/>
                  <a:ext cx="76181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667" r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/>
            <p:cNvSpPr/>
            <p:nvPr/>
          </p:nvSpPr>
          <p:spPr bwMode="auto">
            <a:xfrm rot="16200000" flipH="1" flipV="1">
              <a:off x="7165297" y="189379"/>
              <a:ext cx="97400" cy="3361247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716476" y="1361795"/>
                  <a:ext cx="1221680" cy="445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476" y="1361795"/>
                  <a:ext cx="1221680" cy="4456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110"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312821" y="499591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kern="0" dirty="0" smtClean="0">
                <a:solidFill>
                  <a:srgbClr val="C00000"/>
                </a:solidFill>
              </a:rPr>
              <a:t>Linear Program in </a:t>
            </a:r>
            <a:r>
              <a:rPr lang="en-US" altLang="en-US" sz="2400" i="1" kern="0" dirty="0" smtClean="0">
                <a:solidFill>
                  <a:srgbClr val="C00000"/>
                </a:solidFill>
              </a:rPr>
              <a:t>d</a:t>
            </a:r>
            <a:r>
              <a:rPr lang="en-US" altLang="en-US" sz="2400" kern="0" dirty="0" smtClean="0">
                <a:solidFill>
                  <a:srgbClr val="C00000"/>
                </a:solidFill>
              </a:rPr>
              <a:t> variables with </a:t>
            </a:r>
            <a:r>
              <a:rPr lang="en-US" altLang="en-US" sz="2400" i="1" kern="0" dirty="0" smtClean="0">
                <a:solidFill>
                  <a:srgbClr val="C00000"/>
                </a:solidFill>
              </a:rPr>
              <a:t>n</a:t>
            </a:r>
            <a:r>
              <a:rPr lang="en-US" altLang="en-US" sz="2400" kern="0" dirty="0" smtClean="0">
                <a:solidFill>
                  <a:srgbClr val="C00000"/>
                </a:solidFill>
              </a:rPr>
              <a:t> constraints.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Linear Program (LP)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312821" y="1237107"/>
                <a:ext cx="8581800" cy="241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</a:tabLst>
                </a:pPr>
                <a:r>
                  <a:rPr lang="en-US" altLang="en-US" sz="2000" kern="0" dirty="0" smtClean="0">
                    <a:solidFill>
                      <a:srgbClr val="0000CC"/>
                    </a:solidFill>
                  </a:rPr>
                  <a:t>Variables: </a:t>
                </a:r>
                <a:r>
                  <a:rPr lang="en-US" altLang="en-US" sz="2000" kern="0" dirty="0" smtClean="0"/>
                  <a:t>	</a:t>
                </a:r>
                <a:r>
                  <a:rPr lang="en-US" altLang="en-US" sz="2000" i="1" kern="0" dirty="0" smtClean="0"/>
                  <a:t>x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,…, </a:t>
                </a:r>
                <a:r>
                  <a:rPr lang="en-US" altLang="en-US" sz="2000" i="1" kern="0" dirty="0" err="1" smtClean="0"/>
                  <a:t>x</a:t>
                </a:r>
                <a:r>
                  <a:rPr lang="en-US" altLang="en-US" sz="2000" i="1" kern="0" baseline="-25000" dirty="0" err="1" smtClean="0"/>
                  <a:t>d</a:t>
                </a:r>
                <a:r>
                  <a:rPr lang="en-US" altLang="en-US" sz="2000" kern="0" baseline="-25000" dirty="0" smtClean="0"/>
                  <a:t>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endParaRPr lang="en-US" altLang="en-US" sz="2000" kern="0" dirty="0" smtClean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 smtClean="0">
                    <a:solidFill>
                      <a:srgbClr val="0000CC"/>
                    </a:solidFill>
                  </a:rPr>
                  <a:t>Constraints: 	</a:t>
                </a:r>
                <a:r>
                  <a:rPr lang="en-US" altLang="en-US" sz="2000" i="1" kern="0" dirty="0" smtClean="0"/>
                  <a:t>h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: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11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smtClean="0"/>
                  <a:t>x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 +…+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i="1" kern="0" baseline="-25000" dirty="0" smtClean="0"/>
                  <a:t>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err="1" smtClean="0"/>
                  <a:t>x</a:t>
                </a:r>
                <a:r>
                  <a:rPr lang="en-US" altLang="en-US" sz="2000" i="1" kern="0" baseline="-25000" dirty="0" err="1" smtClean="0"/>
                  <a:t>d</a:t>
                </a:r>
                <a:r>
                  <a:rPr lang="en-US" altLang="en-US" sz="2000" kern="0" dirty="0" smtClean="0"/>
                  <a:t> ≤ </a:t>
                </a:r>
                <a:r>
                  <a:rPr lang="en-US" altLang="en-US" sz="2000" i="1" kern="0" dirty="0" smtClean="0"/>
                  <a:t>b</a:t>
                </a:r>
                <a:r>
                  <a:rPr lang="en-US" altLang="en-US" sz="2000" kern="0" baseline="-25000" dirty="0" smtClean="0"/>
                  <a:t>1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smtClean="0"/>
                  <a:t>h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kern="0" dirty="0" smtClean="0"/>
                  <a:t>: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21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i="1" kern="0" baseline="-25000" dirty="0" smtClean="0"/>
                  <a:t>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smtClean="0"/>
                  <a:t>b</a:t>
                </a:r>
                <a:r>
                  <a:rPr lang="en-US" altLang="en-US" sz="2000" kern="0" baseline="-25000" dirty="0" smtClean="0"/>
                  <a:t>2 </a:t>
                </a:r>
                <a:endParaRPr lang="en-US" altLang="en-US" sz="2000" kern="0" baseline="-250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 smtClean="0">
                    <a:sym typeface="Symbol" panose="05050102010706020507" pitchFamily="18" charset="2"/>
                  </a:rPr>
                  <a:t>	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err="1" smtClean="0"/>
                  <a:t>h</a:t>
                </a:r>
                <a:r>
                  <a:rPr lang="en-US" altLang="en-US" sz="2000" i="1" kern="0" baseline="-25000" dirty="0" err="1" smtClean="0"/>
                  <a:t>n</a:t>
                </a:r>
                <a:r>
                  <a:rPr lang="en-US" altLang="en-US" sz="2000" kern="0" dirty="0" smtClean="0"/>
                  <a:t>: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i="1" kern="0" baseline="-25000" dirty="0" smtClean="0"/>
                  <a:t>n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 smtClean="0"/>
                  <a:t>a</a:t>
                </a:r>
                <a:r>
                  <a:rPr lang="en-US" altLang="en-US" sz="2000" i="1" kern="0" baseline="-25000" dirty="0" smtClean="0"/>
                  <a:t>nd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err="1" smtClean="0"/>
                  <a:t>b</a:t>
                </a:r>
                <a:r>
                  <a:rPr lang="en-US" altLang="en-US" sz="2000" i="1" kern="0" baseline="-25000" dirty="0" err="1" smtClean="0"/>
                  <a:t>n</a:t>
                </a:r>
                <a:r>
                  <a:rPr lang="en-US" altLang="en-US" sz="2000" kern="0" baseline="-25000" dirty="0" smtClean="0"/>
                  <a:t> </a:t>
                </a:r>
                <a:endParaRPr lang="en-US" altLang="en-US" sz="2000" kern="0" baseline="-250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r>
                  <a:rPr lang="en-US" altLang="en-US" sz="2000" kern="0" dirty="0" smtClean="0">
                    <a:solidFill>
                      <a:srgbClr val="0000CC"/>
                    </a:solidFill>
                  </a:rPr>
                  <a:t>Objective function: </a:t>
                </a:r>
                <a:r>
                  <a:rPr lang="en-US" altLang="en-US" sz="2000" kern="0" dirty="0" smtClean="0"/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smtClean="0"/>
                  <a:t>c</a:t>
                </a:r>
                <a:r>
                  <a:rPr lang="en-US" altLang="en-US" sz="2000" kern="0" baseline="-25000" dirty="0" smtClean="0"/>
                  <a:t>1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kern="0" dirty="0" smtClean="0"/>
                  <a:t>+</a:t>
                </a:r>
                <a:r>
                  <a:rPr lang="en-US" altLang="en-US" sz="2000" i="1" kern="0" dirty="0"/>
                  <a:t> </a:t>
                </a:r>
                <a:r>
                  <a:rPr lang="en-US" altLang="en-US" sz="2000" i="1" kern="0" dirty="0" smtClean="0"/>
                  <a:t>c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 smtClean="0"/>
                  <a:t>x</a:t>
                </a:r>
                <a:r>
                  <a:rPr lang="en-US" altLang="en-US" sz="2000" kern="0" baseline="-25000" dirty="0" smtClean="0"/>
                  <a:t>2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kern="0" dirty="0"/>
                  <a:t>+ </a:t>
                </a:r>
                <a:r>
                  <a:rPr lang="en-US" altLang="en-US" sz="2000" kern="0" dirty="0" smtClean="0"/>
                  <a:t>…+ </a:t>
                </a:r>
                <a:r>
                  <a:rPr lang="en-US" altLang="en-US" sz="2000" i="1" kern="0" dirty="0" smtClean="0"/>
                  <a:t>c</a:t>
                </a:r>
                <a:r>
                  <a:rPr lang="en-US" altLang="en-US" sz="2000" i="1" kern="0" baseline="-25000" dirty="0" smtClean="0"/>
                  <a:t>d</a:t>
                </a:r>
                <a:r>
                  <a:rPr lang="en-US" altLang="en-US" sz="2000" kern="0" dirty="0" smtClean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i="1" kern="0" baseline="-25000" dirty="0"/>
                  <a:t>d</a:t>
                </a: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endParaRPr lang="en-US" altLang="en-US" sz="2000" kern="0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21" y="1237107"/>
                <a:ext cx="8581800" cy="2417721"/>
              </a:xfrm>
              <a:prstGeom prst="rect">
                <a:avLst/>
              </a:prstGeom>
              <a:blipFill rotWithShape="0">
                <a:blip r:embed="rId2"/>
                <a:stretch>
                  <a:fillRect l="-710" t="-27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 rot="16200000">
            <a:off x="2155668" y="210708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398931" y="210708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03269" y="1521753"/>
                <a:ext cx="3840731" cy="9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0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en-US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en-US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69" y="1521753"/>
                <a:ext cx="3840731" cy="985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 bwMode="auto">
          <a:xfrm rot="16200000" flipH="1" flipV="1">
            <a:off x="7165297" y="-118192"/>
            <a:ext cx="97400" cy="336124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16476" y="1054224"/>
                <a:ext cx="1221680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76" y="1054224"/>
                <a:ext cx="1221680" cy="445635"/>
              </a:xfrm>
              <a:prstGeom prst="rect">
                <a:avLst/>
              </a:prstGeom>
              <a:blipFill rotWithShape="0">
                <a:blip r:embed="rId4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99753" y="3374968"/>
            <a:ext cx="88779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820" y="3454773"/>
                <a:ext cx="8794869" cy="101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 smtClean="0">
                    <a:solidFill>
                      <a:schemeClr val="tx1"/>
                    </a:solidFill>
                  </a:rPr>
                  <a:t>Each constraint </a:t>
                </a:r>
                <a:r>
                  <a:rPr lang="en-US" altLang="en-US" sz="2000" i="1" kern="0" dirty="0" smtClean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kern="0" baseline="-25000" dirty="0" smtClean="0">
                    <a:solidFill>
                      <a:srgbClr val="008380"/>
                    </a:solidFill>
                  </a:rPr>
                  <a:t>i</a:t>
                </a:r>
                <a:r>
                  <a:rPr lang="en-US" sz="2000" kern="0" dirty="0" smtClean="0">
                    <a:solidFill>
                      <a:schemeClr val="tx1"/>
                    </a:solidFill>
                  </a:rPr>
                  <a:t> is a half-space in </a:t>
                </a:r>
                <a:r>
                  <a:rPr lang="en-US" sz="2000" b="1" kern="0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2000" kern="0" baseline="300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2000" kern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 smtClean="0">
                    <a:solidFill>
                      <a:schemeClr val="tx1"/>
                    </a:solidFill>
                  </a:rPr>
                  <a:t>Set of points in </a:t>
                </a:r>
                <a:r>
                  <a:rPr lang="en-US" sz="2000" b="1" kern="0" dirty="0">
                    <a:solidFill>
                      <a:schemeClr val="tx1"/>
                    </a:solidFill>
                  </a:rPr>
                  <a:t>R</a:t>
                </a:r>
                <a:r>
                  <a:rPr lang="en-US" sz="2000" kern="0" baseline="30000" dirty="0">
                    <a:solidFill>
                      <a:schemeClr val="tx1"/>
                    </a:solidFill>
                  </a:rPr>
                  <a:t>d</a:t>
                </a:r>
                <a:r>
                  <a:rPr lang="en-US" sz="2000" kern="0" dirty="0" smtClean="0">
                    <a:solidFill>
                      <a:schemeClr val="tx1"/>
                    </a:solidFill>
                  </a:rPr>
                  <a:t> satisfying all constraints:  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kern="0" dirty="0" smtClean="0">
                    <a:solidFill>
                      <a:srgbClr val="0000CC"/>
                    </a:solidFill>
                  </a:rPr>
                  <a:t>feasible region of the LP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 smtClean="0">
                    <a:solidFill>
                      <a:schemeClr val="tx1"/>
                    </a:solidFill>
                  </a:rPr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en-US" sz="2000" i="1" ker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2000" kern="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 Finding a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that is extreme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</a:rPr>
                  <a:t> </a:t>
                </a:r>
                <a:endParaRPr lang="en-US" sz="2000" dirty="0">
                  <a:solidFill>
                    <a:srgbClr val="00838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" y="3454773"/>
                <a:ext cx="8794869" cy="1016625"/>
              </a:xfrm>
              <a:prstGeom prst="rect">
                <a:avLst/>
              </a:prstGeom>
              <a:blipFill rotWithShape="0">
                <a:blip r:embed="rId5"/>
                <a:stretch>
                  <a:fillRect l="-624" t="-7229" r="-970" b="-28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58" y="4644820"/>
            <a:ext cx="3315548" cy="18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C9A7AB-5661-402F-A64F-8F4B64ECE8A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2" y="304800"/>
            <a:ext cx="8365958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Subproblem</a:t>
            </a:r>
            <a:r>
              <a:rPr lang="en-US" altLang="en-US" sz="4000" dirty="0" smtClean="0"/>
              <a:t>: Half-Plane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4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379537"/>
                <a:ext cx="8642684" cy="23923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  <a:tabLst>
                    <a:tab pos="801688" algn="l"/>
                  </a:tabLst>
                </a:pPr>
                <a:r>
                  <a:rPr lang="en-US" altLang="en-US" sz="2000" dirty="0" smtClean="0">
                    <a:solidFill>
                      <a:srgbClr val="0000CC"/>
                    </a:solidFill>
                  </a:rPr>
                  <a:t>Given: </a:t>
                </a:r>
                <a:r>
                  <a:rPr lang="en-US" altLang="en-US" sz="2000" dirty="0" smtClean="0"/>
                  <a:t>A set 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={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,…,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err="1" smtClean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 err="1" smtClean="0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} </a:t>
                </a:r>
                <a:r>
                  <a:rPr lang="en-US" altLang="en-US" sz="2000" dirty="0" smtClean="0"/>
                  <a:t>of </a:t>
                </a:r>
                <a:r>
                  <a:rPr lang="en-US" altLang="en-US" sz="2000" dirty="0" err="1" smtClean="0"/>
                  <a:t>halfplanes</a:t>
                </a:r>
                <a:r>
                  <a:rPr lang="en-US" altLang="en-US" sz="2000" dirty="0"/>
                  <a:t/>
                </a:r>
                <a:br>
                  <a:rPr lang="en-US" altLang="en-US" sz="2000" dirty="0"/>
                </a:br>
                <a:r>
                  <a:rPr lang="en-US" altLang="en-US" sz="2000" dirty="0"/>
                  <a:t>	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i="1" baseline="-25000" dirty="0" smtClean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 smtClean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: </a:t>
                </a:r>
                <a:r>
                  <a:rPr lang="en-US" altLang="en-US" sz="2000" i="1" dirty="0" err="1" smtClean="0">
                    <a:solidFill>
                      <a:srgbClr val="008380"/>
                    </a:solidFill>
                  </a:rPr>
                  <a:t>a</a:t>
                </a:r>
                <a:r>
                  <a:rPr lang="en-US" altLang="en-US" sz="2000" i="1" baseline="-25000" dirty="0" err="1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x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 + 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b</a:t>
                </a:r>
                <a:r>
                  <a:rPr lang="en-US" altLang="en-US" sz="2000" i="1" baseline="-25000" dirty="0" smtClean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y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≤ 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c</a:t>
                </a:r>
                <a:r>
                  <a:rPr lang="en-US" altLang="en-US" sz="2000" baseline="-25000" dirty="0" smtClean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 smtClean="0"/>
                  <a:t> </a:t>
                </a:r>
                <a:r>
                  <a:rPr lang="en-US" altLang="en-US" sz="2000" i="1" dirty="0" smtClean="0"/>
                  <a:t>                , 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i=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..n</a:t>
                </a:r>
                <a:r>
                  <a:rPr lang="en-US" altLang="en-US" sz="2000" i="1" dirty="0" smtClean="0"/>
                  <a:t>, </a:t>
                </a:r>
                <a:r>
                  <a:rPr lang="en-US" altLang="en-US" sz="2000" dirty="0" smtClean="0"/>
                  <a:t>with</a:t>
                </a:r>
                <a:r>
                  <a:rPr lang="en-US" altLang="en-US" sz="2000" i="1" dirty="0" smtClean="0"/>
                  <a:t> </a:t>
                </a:r>
                <a:r>
                  <a:rPr lang="en-US" altLang="en-US" sz="2000" i="1" dirty="0" err="1" smtClean="0">
                    <a:solidFill>
                      <a:srgbClr val="008380"/>
                    </a:solidFill>
                  </a:rPr>
                  <a:t>a</a:t>
                </a:r>
                <a:r>
                  <a:rPr lang="en-US" altLang="en-US" sz="2000" i="1" baseline="-25000" dirty="0" err="1" smtClean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i="1" baseline="-25000" dirty="0" smtClean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dirty="0" smtClean="0"/>
                  <a:t>, </a:t>
                </a:r>
                <a:r>
                  <a:rPr lang="en-US" altLang="en-US" sz="2000" i="1" dirty="0" smtClean="0">
                    <a:solidFill>
                      <a:srgbClr val="008380"/>
                    </a:solidFill>
                  </a:rPr>
                  <a:t>b</a:t>
                </a:r>
                <a:r>
                  <a:rPr lang="en-US" altLang="en-US" sz="2000" i="1" baseline="-25000" dirty="0" smtClean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 smtClean="0"/>
                  <a:t> ,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c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/>
                  <a:t> </a:t>
                </a:r>
                <a:r>
                  <a:rPr lang="en-US" altLang="en-US" sz="2000" baseline="-25000" dirty="0" smtClean="0"/>
                  <a:t> </a:t>
                </a:r>
                <a:r>
                  <a:rPr lang="en-US" altLang="en-US" sz="2000" dirty="0" smtClean="0"/>
                  <a:t>constants</a:t>
                </a:r>
                <a:r>
                  <a:rPr lang="en-US" altLang="en-US" sz="2000" i="1" dirty="0" smtClean="0"/>
                  <a:t>.</a:t>
                </a:r>
                <a:br>
                  <a:rPr lang="en-US" altLang="en-US" sz="2000" i="1" dirty="0" smtClean="0"/>
                </a:br>
                <a:r>
                  <a:rPr lang="en-US" altLang="en-US" sz="2000" dirty="0" smtClean="0">
                    <a:solidFill>
                      <a:srgbClr val="0000CC"/>
                    </a:solidFill>
                  </a:rPr>
                  <a:t>Find:   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000" dirty="0" smtClean="0">
                    <a:solidFill>
                      <a:srgbClr val="0000CC"/>
                    </a:solidFill>
                  </a:rPr>
                  <a:t>   </a:t>
                </a:r>
                <a:r>
                  <a:rPr lang="en-US" altLang="en-US" sz="2000" dirty="0" smtClean="0"/>
                  <a:t>set of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 smtClean="0"/>
                  <a:t> satisfying all </a:t>
                </a:r>
                <a:r>
                  <a:rPr lang="en-US" altLang="en-US" sz="2000" i="1" dirty="0" smtClean="0"/>
                  <a:t>n </a:t>
                </a:r>
                <a:r>
                  <a:rPr lang="en-US" altLang="en-US" sz="2000" dirty="0" smtClean="0"/>
                  <a:t>constraints at the same time      </a:t>
                </a:r>
              </a:p>
            </p:txBody>
          </p:sp>
        </mc:Choice>
        <mc:Fallback xmlns=""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379537"/>
                <a:ext cx="8642684" cy="2392363"/>
              </a:xfrm>
              <a:blipFill rotWithShape="0">
                <a:blip r:embed="rId2"/>
                <a:stretch>
                  <a:fillRect l="-776" t="-3817" r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62355" y="2375663"/>
            <a:ext cx="570701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000" kern="0" dirty="0" smtClean="0">
                <a:solidFill>
                  <a:schemeClr val="tx1"/>
                </a:solidFill>
                <a:latin typeface="Times New Roman"/>
              </a:rPr>
              <a:t>Convex polygonal region bounded by at most </a:t>
            </a:r>
            <a:r>
              <a:rPr lang="en-US" altLang="en-US" sz="2000" i="1" kern="0" dirty="0" smtClean="0">
                <a:solidFill>
                  <a:schemeClr val="tx1"/>
                </a:solidFill>
                <a:latin typeface="Times New Roman"/>
              </a:rPr>
              <a:t>n</a:t>
            </a:r>
            <a:r>
              <a:rPr lang="en-US" altLang="en-US" sz="2000" kern="0" dirty="0" smtClean="0">
                <a:solidFill>
                  <a:schemeClr val="tx1"/>
                </a:solidFill>
                <a:latin typeface="Times New Roman"/>
              </a:rPr>
              <a:t> edges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1487978" y="2286000"/>
            <a:ext cx="174377" cy="2897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83" y="3060258"/>
            <a:ext cx="4896788" cy="327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Divide &amp; Conquer Algorithm</a:t>
            </a:r>
            <a:endParaRPr lang="en-US" altLang="en-US" sz="4000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4084637"/>
            <a:ext cx="8217131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Can implement </a:t>
            </a:r>
            <a:r>
              <a:rPr lang="en-US" altLang="en-US" sz="2000" dirty="0" err="1" smtClean="0">
                <a:sym typeface="Symbol" panose="05050102010706020507" pitchFamily="18" charset="2"/>
              </a:rPr>
              <a:t>Intersect_Convex_Regions</a:t>
            </a:r>
            <a:r>
              <a:rPr lang="en-US" altLang="en-US" sz="2000" dirty="0" smtClean="0">
                <a:sym typeface="Symbol" panose="05050102010706020507" pitchFamily="18" charset="2"/>
              </a:rPr>
              <a:t> using a sweep in 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O(</a:t>
            </a:r>
            <a:r>
              <a:rPr lang="en-US" altLang="en-US" sz="2000" i="1" dirty="0" smtClean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) </a:t>
            </a:r>
            <a:r>
              <a:rPr lang="en-US" altLang="en-US" sz="2000" dirty="0" smtClean="0">
                <a:sym typeface="Symbol" panose="05050102010706020507" pitchFamily="18" charset="2"/>
              </a:rPr>
              <a:t>time: Just update constant-complexity interval intersecting the sweep 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ym typeface="Symbol" panose="05050102010706020507" pitchFamily="18" charset="2"/>
              </a:rPr>
              <a:t>Runtime recurrence is 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T(</a:t>
            </a:r>
            <a:r>
              <a:rPr lang="en-US" altLang="en-US" sz="2000" i="1" dirty="0" smtClean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)=2T(</a:t>
            </a:r>
            <a:r>
              <a:rPr lang="en-US" altLang="en-US" sz="2000" i="1" dirty="0" smtClean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/2)+</a:t>
            </a:r>
            <a:r>
              <a:rPr lang="en-US" altLang="en-US" sz="2000" i="1" dirty="0" smtClean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 smtClean="0">
                <a:sym typeface="Symbol" panose="05050102010706020507" pitchFamily="18" charset="2"/>
              </a:rPr>
              <a:t>, and hence the runtime is 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O(</a:t>
            </a:r>
            <a:r>
              <a:rPr lang="en-US" altLang="en-US" sz="2000" i="1" dirty="0" smtClean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 log </a:t>
            </a:r>
            <a:r>
              <a:rPr lang="en-US" altLang="en-US" sz="2000" i="1" dirty="0" smtClean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 smtClean="0">
                <a:solidFill>
                  <a:srgbClr val="008380"/>
                </a:solidFill>
                <a:sym typeface="Symbol" panose="05050102010706020507" pitchFamily="18" charset="2"/>
              </a:rPr>
              <a:t>)</a:t>
            </a:r>
            <a:endParaRPr lang="en-US" altLang="en-US" sz="2000" dirty="0" smtClean="0">
              <a:solidFill>
                <a:srgbClr val="008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4"/>
              <p:cNvSpPr>
                <a:spLocks noChangeArrowheads="1"/>
              </p:cNvSpPr>
              <p:nvPr/>
            </p:nvSpPr>
            <p:spPr bwMode="auto">
              <a:xfrm>
                <a:off x="685800" y="1310326"/>
                <a:ext cx="7532688" cy="25853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 dirty="0" smtClean="0"/>
                  <a:t>Algorithm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 smtClean="0"/>
                  <a:t>Intersect_Halfplanes</a:t>
                </a:r>
                <a:r>
                  <a:rPr lang="en-US" altLang="en-US" sz="1800" dirty="0" smtClean="0"/>
                  <a:t>(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1800" dirty="0" smtClean="0"/>
                  <a:t>):</a:t>
                </a:r>
                <a:endParaRPr lang="en-US" altLang="en-US" sz="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/>
                  <a:t>Input: A set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1800" dirty="0" smtClean="0"/>
                  <a:t> of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1800" dirty="0" smtClean="0"/>
                  <a:t> half-planes in </a:t>
                </a:r>
                <a:r>
                  <a:rPr lang="en-US" altLang="en-US" sz="1800" b="1" i="1" dirty="0" smtClean="0"/>
                  <a:t>R</a:t>
                </a:r>
                <a:r>
                  <a:rPr lang="en-US" altLang="en-US" sz="1800" i="1" baseline="30000" dirty="0" smtClean="0"/>
                  <a:t>2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>
                    <a:sym typeface="Symbol" panose="05050102010706020507" pitchFamily="18" charset="2"/>
                  </a:rPr>
                  <a:t>Output: The convex polygonal region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:=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dirty="0">
                  <a:solidFill>
                    <a:srgbClr val="00838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1800" dirty="0"/>
                  <a:t>i</a:t>
                </a:r>
                <a:r>
                  <a:rPr lang="en-US" altLang="en-US" sz="1800" dirty="0" smtClean="0"/>
                  <a:t>f |H|=1 then </a:t>
                </a:r>
                <a:r>
                  <a:rPr lang="en-US" altLang="en-US" sz="1800" dirty="0" smtClean="0">
                    <a:solidFill>
                      <a:srgbClr val="008380"/>
                    </a:solidFill>
                  </a:rPr>
                  <a:t>C:=</a:t>
                </a:r>
                <a:r>
                  <a:rPr lang="en-US" sz="1800" dirty="0">
                    <a:solidFill>
                      <a:srgbClr val="00838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1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>
                    <a:sym typeface="Symbol" panose="05050102010706020507" pitchFamily="18" charset="2"/>
                  </a:rPr>
                  <a:t>else</a:t>
                </a:r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olidFill>
                      <a:srgbClr val="CC9900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Split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into sets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/2</m:t>
                        </m:r>
                      </m:e>
                    </m:d>
                  </m:oMath>
                </a14:m>
                <a:endParaRPr lang="en-US" altLang="en-US" sz="18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Intersect_Halfplanes</a:t>
                </a: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:= </a:t>
                </a:r>
                <a:r>
                  <a:rPr lang="en-US" altLang="en-US" sz="1800" dirty="0" err="1" smtClean="0">
                    <a:sym typeface="Symbol" panose="05050102010706020507" pitchFamily="18" charset="2"/>
                  </a:rPr>
                  <a:t>Intersect_Halfplanes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 smtClean="0">
                    <a:sym typeface="Symbol" panose="05050102010706020507" pitchFamily="18" charset="2"/>
                  </a:rPr>
                  <a:t>Intersect_Convex_Regions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,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 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)</a:t>
                </a:r>
                <a:endParaRPr lang="en-US" altLang="en-US" sz="1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1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10326"/>
                <a:ext cx="7532688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647" t="-3286" b="-258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3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46" y="4708707"/>
            <a:ext cx="3028859" cy="1768293"/>
          </a:xfrm>
          <a:prstGeom prst="rect">
            <a:avLst/>
          </a:prstGeom>
        </p:spPr>
      </p:pic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89462" y="304800"/>
            <a:ext cx="7678189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8522" y="1341438"/>
                <a:ext cx="8217131" cy="977814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Two-dimensional linear programming (LP) problem: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={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,…,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 err="1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2000" dirty="0" smtClean="0">
                    <a:solidFill>
                      <a:srgbClr val="008380"/>
                    </a:solidFill>
                  </a:rPr>
                  <a:t>},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altLang="en-US" sz="2000" dirty="0" smtClean="0">
                  <a:solidFill>
                    <a:srgbClr val="00838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Assume the LP is bounded (otherwise add constraints)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Assume that there is a unique solution (if any)  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 smtClean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Incremental approach: Add one half-plane after the other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600" b="0" dirty="0" smtClean="0"/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i="1" dirty="0" smtClean="0">
                    <a:latin typeface="Cambria Math" panose="02040503050406030204" pitchFamily="18" charset="0"/>
                  </a:rPr>
                  <a:t> ;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600" b="0" dirty="0" smtClean="0"/>
                  <a:t> unique optimal vertex for feasible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b="0" dirty="0" smtClean="0"/>
                  <a:t>, for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en-US" sz="1600" b="0" dirty="0" smtClean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/>
                  <a:t>	</a:t>
                </a:r>
                <a:endParaRPr lang="en-US" altLang="en-US" sz="1600" b="0" dirty="0" smtClean="0"/>
              </a:p>
              <a:p>
                <a:pPr marL="400050"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Then: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2000" dirty="0" smtClean="0"/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>
                    <a:sym typeface="Symbol" panose="05050102010706020507" pitchFamily="18" charset="2"/>
                  </a:rPr>
                  <a:t>       If 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20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 smtClean="0"/>
                  <a:t>,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for all j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 smtClean="0"/>
                  <a:t> </a:t>
                </a:r>
              </a:p>
              <a:p>
                <a:pPr marL="400050"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Lemma: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dirty="0" smtClean="0"/>
              </a:p>
              <a:p>
                <a:pPr marL="914400" lvl="1" indent="-400050" eaLnBrk="1" hangingPunct="1">
                  <a:lnSpc>
                    <a:spcPct val="80000"/>
                  </a:lnSpc>
                  <a:buAutoNum type="romanLcParenBoth"/>
                </a:pPr>
                <a:r>
                  <a:rPr lang="en-US" alt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600" b="0" dirty="0" smtClean="0"/>
              </a:p>
              <a:p>
                <a:pPr marL="914400" lvl="1" indent="-400050" eaLnBrk="1" hangingPunct="1">
                  <a:lnSpc>
                    <a:spcPct val="80000"/>
                  </a:lnSpc>
                  <a:buAutoNum type="romanLcParenBoth"/>
                </a:pPr>
                <a:r>
                  <a:rPr lang="en-US" alt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1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1600" dirty="0" smtClean="0"/>
                  <a:t> line 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600" dirty="0"/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endParaRPr lang="en-US" altLang="en-US" sz="2000" b="0" dirty="0" smtClean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endParaRPr lang="en-US" altLang="en-US" sz="1600" dirty="0" smtClean="0"/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8522" y="1341438"/>
                <a:ext cx="8217131" cy="977814"/>
              </a:xfrm>
              <a:blipFill rotWithShape="0">
                <a:blip r:embed="rId3"/>
                <a:stretch>
                  <a:fillRect l="-668" t="-13125" b="-37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4" y="2319252"/>
            <a:ext cx="2122484" cy="882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4364" y="2360433"/>
            <a:ext cx="4390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 smtClean="0">
                <a:solidFill>
                  <a:srgbClr val="000000"/>
                </a:solidFill>
                <a:latin typeface="Times New Roman"/>
              </a:rPr>
              <a:t>Take </a:t>
            </a:r>
            <a:r>
              <a:rPr lang="en-US" altLang="en-US" sz="2000" kern="0" dirty="0" smtClean="0">
                <a:solidFill>
                  <a:srgbClr val="006600"/>
                </a:solidFill>
                <a:latin typeface="Times New Roman"/>
              </a:rPr>
              <a:t>lexicographically smallest </a:t>
            </a:r>
            <a:r>
              <a:rPr lang="en-US" altLang="en-US" sz="2000" kern="0" dirty="0" smtClean="0">
                <a:solidFill>
                  <a:srgbClr val="000000"/>
                </a:solidFill>
                <a:latin typeface="Times New Roman"/>
              </a:rPr>
              <a:t>solution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75846" y="3669649"/>
                <a:ext cx="16358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kern="0" dirty="0" smtClean="0">
                    <a:solidFill>
                      <a:srgbClr val="000000"/>
                    </a:solidFill>
                  </a:rPr>
                  <a:t>:=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⋂"/>
                        <m:supHide m:val="on"/>
                        <m:ctrlPr>
                          <a:rPr lang="en-US" altLang="en-US" sz="1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46" y="3669649"/>
                <a:ext cx="1635832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78571" r="-2239" b="-1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4000" dirty="0" smtClean="0"/>
                  <a:t>Handle case (ii):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4000" dirty="0" smtClean="0"/>
                  <a:t> </a:t>
                </a:r>
              </a:p>
            </p:txBody>
          </p:sp>
        </mc:Choice>
        <mc:Fallback xmlns="">
          <p:sp>
            <p:nvSpPr>
              <p:cNvPr id="512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209270"/>
                <a:ext cx="7977188" cy="303345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Need to solve 1-dimensional LP:  Maximize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</m:e>
                    </m:bar>
                  </m:oMath>
                </a14:m>
                <a:r>
                  <a:rPr lang="en-US" altLang="en-US" sz="2000" dirty="0" smtClean="0"/>
                  <a:t> subject to</a:t>
                </a:r>
                <a:br>
                  <a:rPr lang="en-US" altLang="en-US" sz="2000" dirty="0" smtClean="0"/>
                </a:b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          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 smtClean="0"/>
                  <a:t> is bounded to the left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       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is bounded to the </a:t>
                </a:r>
                <a:r>
                  <a:rPr lang="en-US" altLang="en-US" sz="2000" dirty="0" smtClean="0"/>
                  <a:t>right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 smtClean="0">
                    <a:sym typeface="Symbol" panose="05050102010706020507" pitchFamily="18" charset="2"/>
                  </a:rPr>
                  <a:t>Feasible region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 smtClean="0"/>
                  <a:t> with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≔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en-US" sz="2000" dirty="0" smtClean="0"/>
                  <a:t>is bounded to the left}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 ≔</m:t>
                    </m:r>
                    <m:func>
                      <m:func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en-US" sz="2000" dirty="0"/>
                  <a:t>is bounded to the </a:t>
                </a:r>
                <a:r>
                  <a:rPr lang="en-US" altLang="en-US" sz="2000" dirty="0" smtClean="0"/>
                  <a:t>right}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 smtClean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 smtClean="0"/>
                  <a:t>the LP is infeasible. Otherwise,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is the optimum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 smtClean="0"/>
                  <a:t>We can compute a new optimal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, or decide that the LP is infeasible, in O(</a:t>
                </a:r>
                <a:r>
                  <a:rPr lang="en-US" altLang="en-US" sz="2000" i="1" dirty="0" smtClean="0"/>
                  <a:t>i</a:t>
                </a:r>
                <a:r>
                  <a:rPr lang="en-US" altLang="en-US" sz="2000" dirty="0" smtClean="0"/>
                  <a:t>) time.</a:t>
                </a: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209270"/>
                <a:ext cx="7977188" cy="3033453"/>
              </a:xfrm>
              <a:blipFill rotWithShape="0">
                <a:blip r:embed="rId3"/>
                <a:stretch>
                  <a:fillRect l="-841" t="-1807" r="-229" b="-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9" y="1377365"/>
            <a:ext cx="2606658" cy="1597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6725" y="1540352"/>
                <a:ext cx="2361352" cy="1059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000" kern="0" dirty="0" smtClean="0">
                    <a:solidFill>
                      <a:srgbClr val="000000"/>
                    </a:solidFill>
                    <a:latin typeface="Times New Roman"/>
                  </a:rPr>
                  <a:t>Let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</m:e>
                    </m:ba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sz="2000" b="1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altLang="en-US" sz="2000" b="0" kern="0" dirty="0" smtClean="0">
                    <a:solidFill>
                      <a:srgbClr val="0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restriction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25" y="1540352"/>
                <a:ext cx="2361352" cy="1059777"/>
              </a:xfrm>
              <a:prstGeom prst="rect">
                <a:avLst/>
              </a:prstGeom>
              <a:blipFill rotWithShape="0">
                <a:blip r:embed="rId5"/>
                <a:stretch>
                  <a:fillRect l="-2842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3/21/17</a:t>
            </a:r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67326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4"/>
              <p:cNvSpPr>
                <a:spLocks noChangeArrowheads="1"/>
              </p:cNvSpPr>
              <p:nvPr/>
            </p:nvSpPr>
            <p:spPr bwMode="auto">
              <a:xfrm>
                <a:off x="685800" y="1169009"/>
                <a:ext cx="7532688" cy="36379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 dirty="0" smtClean="0"/>
                  <a:t>Algorithm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2D_Bounded_LP(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 smtClean="0"/>
                  <a:t>):</a:t>
                </a:r>
                <a:endParaRPr lang="en-US" altLang="en-US" sz="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/>
                  <a:t>Input: A two-dimensional LP </a:t>
                </a:r>
                <a:r>
                  <a:rPr lang="en-US" altLang="en-US" sz="1800" dirty="0" smtClean="0"/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</a:t>
                </a:r>
                <a:endParaRPr lang="en-US" altLang="en-US" sz="1800" i="1" baseline="30000" dirty="0" smtClean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>
                    <a:sym typeface="Symbol" panose="05050102010706020507" pitchFamily="18" charset="2"/>
                  </a:rPr>
                  <a:t>Output: Report if </a:t>
                </a:r>
                <a:r>
                  <a:rPr lang="en-US" altLang="en-US" sz="1800" dirty="0"/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 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is infeasible. Otherwise report the lexicographically smallest point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endParaRPr lang="en-US" altLang="en-US" sz="1800" dirty="0">
                  <a:solidFill>
                    <a:srgbClr val="00838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dirty="0" smtClean="0"/>
                  <a:t> be the half-planes of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</a:rPr>
                  <a:t>H</a:t>
                </a:r>
                <a:endParaRPr lang="en-US" altLang="en-US" sz="1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 smtClean="0">
                    <a:sym typeface="Symbol" panose="05050102010706020507" pitchFamily="18" charset="2"/>
                  </a:rPr>
                  <a:t> be the corner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 smtClean="0">
                    <a:sym typeface="Symbol" panose="05050102010706020507" pitchFamily="18" charset="2"/>
                  </a:rPr>
                  <a:t>.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exists since we assume the LP is bounded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>
                    <a:sym typeface="Symbol" panose="05050102010706020507" pitchFamily="18" charset="2"/>
                  </a:rPr>
                  <a:t>for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:=3 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to </a:t>
                </a:r>
                <a:r>
                  <a:rPr lang="en-US" altLang="en-US" sz="1800" i="1" dirty="0" smtClean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 smtClean="0">
                    <a:sym typeface="Symbol" panose="05050102010706020507" pitchFamily="18" charset="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≔</m:t>
                        </m:r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80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else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≔ </m:t>
                    </m:r>
                  </m:oMath>
                </a14:m>
                <a:r>
                  <a:rPr lang="en-US" altLang="en-US" sz="1800" dirty="0" smtClean="0">
                    <a:sym typeface="Symbol" panose="05050102010706020507" pitchFamily="18" charset="2"/>
                  </a:rPr>
                  <a:t>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 smtClean="0">
                    <a:sym typeface="Symbol" panose="05050102010706020507" pitchFamily="18" charset="2"/>
                  </a:rPr>
                  <a:t>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en-US" sz="1800" dirty="0" smtClean="0">
                    <a:sym typeface="Symbol" panose="05050102010706020507" pitchFamily="18" charset="2"/>
                  </a:rPr>
                  <a:t> subject to the constraints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80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	if such a point does not exist then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 smtClean="0">
                    <a:sym typeface="Symbol" panose="05050102010706020507" pitchFamily="18" charset="2"/>
                  </a:rPr>
                  <a:t>	    Report that the LP is infeasible, and return.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 smtClean="0">
                    <a:sym typeface="Symbol" panose="05050102010706020507" pitchFamily="18" charset="2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dirty="0" smtClean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69009"/>
                <a:ext cx="7532688" cy="3637919"/>
              </a:xfrm>
              <a:prstGeom prst="rect">
                <a:avLst/>
              </a:prstGeom>
              <a:blipFill rotWithShape="0">
                <a:blip r:embed="rId2"/>
                <a:stretch>
                  <a:fillRect l="-647" t="-3506" b="-15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5037906"/>
                <a:ext cx="8217131" cy="441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 smtClean="0"/>
                  <a:t>Runtime: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altLang="en-US" sz="2000" kern="0" dirty="0" smtClean="0">
                    <a:sym typeface="Symbol" panose="05050102010706020507" pitchFamily="18" charset="2"/>
                  </a:rPr>
                  <a:t>) = O(</a:t>
                </a:r>
                <a:r>
                  <a:rPr lang="en-US" altLang="en-US" sz="2000" i="1" kern="0" dirty="0" smtClean="0"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altLang="en-US" sz="2000" kern="0" dirty="0" smtClean="0">
                    <a:sym typeface="Symbol" panose="05050102010706020507" pitchFamily="18" charset="2"/>
                  </a:rPr>
                  <a:t>)   Storage: O(n)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037906"/>
                <a:ext cx="8217131" cy="441960"/>
              </a:xfrm>
              <a:prstGeom prst="rect">
                <a:avLst/>
              </a:prstGeom>
              <a:blipFill rotWithShape="0">
                <a:blip r:embed="rId3"/>
                <a:stretch>
                  <a:fillRect l="-668" t="-123288" b="-1424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8" y="4989370"/>
            <a:ext cx="2822171" cy="14876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118167" y="4921135"/>
            <a:ext cx="274320" cy="1995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9118" y="603730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In this example, each step takes O(i) time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507892" y="6631459"/>
            <a:ext cx="1227438" cy="82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42043" y="6325286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043" y="6325286"/>
                <a:ext cx="3554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1667" r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 bwMode="auto">
          <a:xfrm>
            <a:off x="588594" y="3163330"/>
            <a:ext cx="78671" cy="214184"/>
          </a:xfrm>
          <a:prstGeom prst="lef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568000" y="3608172"/>
            <a:ext cx="99265" cy="741405"/>
          </a:xfrm>
          <a:prstGeom prst="lef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05486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olidFill>
                  <a:srgbClr val="C00000"/>
                </a:solidFill>
                <a:sym typeface="Symbol" panose="05050102010706020507" pitchFamily="18" charset="2"/>
              </a:rPr>
              <a:t>O(1)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78391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olidFill>
                  <a:srgbClr val="C00000"/>
                </a:solidFill>
                <a:sym typeface="Symbol" panose="05050102010706020507" pitchFamily="18" charset="2"/>
              </a:rPr>
              <a:t>O(i)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5451</TotalTime>
  <Words>353</Words>
  <Application>Microsoft Office PowerPoint</Application>
  <PresentationFormat>On-screen Show (4:3)</PresentationFormat>
  <Paragraphs>162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Symbol</vt:lpstr>
      <vt:lpstr>Times New Roman</vt:lpstr>
      <vt:lpstr>Default Design</vt:lpstr>
      <vt:lpstr>CMPS 3130/6130 Computational Geometry Spring 2017</vt:lpstr>
      <vt:lpstr>Optimization Problem</vt:lpstr>
      <vt:lpstr>Linear Program (LP)</vt:lpstr>
      <vt:lpstr>Linear Program (LP)</vt:lpstr>
      <vt:lpstr>Subproblem: Half-Plane Intersection</vt:lpstr>
      <vt:lpstr>Divide &amp; Conquer Algorithm</vt:lpstr>
      <vt:lpstr>Incremental Linear Programming</vt:lpstr>
      <vt:lpstr>Handle case (ii):v_(i-1)∉h_i </vt:lpstr>
      <vt:lpstr>Algorithm </vt:lpstr>
      <vt:lpstr>Randomized Incremental Linear Programming</vt:lpstr>
      <vt:lpstr>Randomized Incremental Linear Programming</vt:lpstr>
    </vt:vector>
  </TitlesOfParts>
  <Company>toc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carola</cp:lastModifiedBy>
  <cp:revision>193</cp:revision>
  <dcterms:created xsi:type="dcterms:W3CDTF">2001-09-03T00:33:29Z</dcterms:created>
  <dcterms:modified xsi:type="dcterms:W3CDTF">2017-03-23T01:04:34Z</dcterms:modified>
</cp:coreProperties>
</file>