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1"/>
  </p:notesMasterIdLst>
  <p:handoutMasterIdLst>
    <p:handoutMasterId r:id="rId12"/>
  </p:handoutMasterIdLst>
  <p:sldIdLst>
    <p:sldId id="284" r:id="rId2"/>
    <p:sldId id="330" r:id="rId3"/>
    <p:sldId id="331" r:id="rId4"/>
    <p:sldId id="332" r:id="rId5"/>
    <p:sldId id="333" r:id="rId6"/>
    <p:sldId id="338" r:id="rId7"/>
    <p:sldId id="339" r:id="rId8"/>
    <p:sldId id="341" r:id="rId9"/>
    <p:sldId id="342" r:id="rId10"/>
  </p:sldIdLst>
  <p:sldSz cx="9144000" cy="6858000" type="screen4x3"/>
  <p:notesSz cx="9240838" cy="6954838"/>
  <p:custDataLst>
    <p:tags r:id="rId13"/>
  </p:custDataLst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3200" kern="1200">
        <a:solidFill>
          <a:srgbClr val="009999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36">
          <p15:clr>
            <a:srgbClr val="A4A3A4"/>
          </p15:clr>
        </p15:guide>
        <p15:guide id="2" pos="332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91">
          <p15:clr>
            <a:srgbClr val="A4A3A4"/>
          </p15:clr>
        </p15:guide>
        <p15:guide id="2" pos="291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9900CC"/>
    <a:srgbClr val="66FFCC"/>
    <a:srgbClr val="33CC33"/>
    <a:srgbClr val="008380"/>
    <a:srgbClr val="339933"/>
    <a:srgbClr val="CC99FF"/>
    <a:srgbClr val="FFCCCC"/>
    <a:srgbClr val="050000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7" autoAdjust="0"/>
    <p:restoredTop sz="94626" autoAdjust="0"/>
  </p:normalViewPr>
  <p:slideViewPr>
    <p:cSldViewPr snapToGrid="0">
      <p:cViewPr varScale="1">
        <p:scale>
          <a:sx n="119" d="100"/>
          <a:sy n="119" d="100"/>
        </p:scale>
        <p:origin x="1020" y="96"/>
      </p:cViewPr>
      <p:guideLst>
        <p:guide orient="horz" pos="2736"/>
        <p:guide pos="332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90"/>
    </p:cViewPr>
  </p:sorterViewPr>
  <p:notesViewPr>
    <p:cSldViewPr snapToGrid="0">
      <p:cViewPr varScale="1">
        <p:scale>
          <a:sx n="55" d="100"/>
          <a:sy n="55" d="100"/>
        </p:scale>
        <p:origin x="-738" y="-84"/>
      </p:cViewPr>
      <p:guideLst>
        <p:guide orient="horz" pos="2191"/>
        <p:guide pos="291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gs" Target="tags/tag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4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4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900C6FF9-7D93-43F5-81DB-5F63FCABC0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441346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5237163" y="0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881313" y="522288"/>
            <a:ext cx="3478212" cy="2608262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230313" y="3303588"/>
            <a:ext cx="6780212" cy="3128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l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5237163" y="6608763"/>
            <a:ext cx="4003675" cy="34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510" tIns="46257" rIns="92510" bIns="46257" numCol="1" anchor="b" anchorCtr="0" compatLnSpc="1">
            <a:prstTxWarp prst="textNoShape">
              <a:avLst/>
            </a:prstTxWarp>
          </a:bodyPr>
          <a:lstStyle>
            <a:lvl1pPr algn="r" defTabSz="925433">
              <a:defRPr sz="13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00F065C6-FF07-492C-8A92-484B3B7C8B4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38765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8E595474-2841-4CC7-A7FE-C32DD37E6891}" type="slidenum">
              <a:rPr lang="en-US" sz="13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556720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537278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2723914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017177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05822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324837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068562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322209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76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smtClean="0"/>
          </a:p>
        </p:txBody>
      </p:sp>
      <p:sp>
        <p:nvSpPr>
          <p:cNvPr id="27652" name="Slide Number Placeholder 3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defTabSz="923925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defTabSz="923925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E6FD320-7862-408F-92F5-EB4E7D07CBD5}" type="slidenum">
              <a:rPr lang="en-US" sz="13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30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97634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3/9/17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BABA82-71BE-4D11-8FA6-5B3C2EB63B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10935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3/9/17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CD83E9F-31DA-401B-8FB0-B3FB983050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08120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15150" y="304800"/>
            <a:ext cx="207645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607695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3/9/17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43BCF55-7DE1-480D-A160-174E4744482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14342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3/9/17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6FC7A8-2BBC-4451-A339-F0A8CD45F14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0892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3/9/17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430F1F-A814-4D10-998A-EA4E6C5B89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4199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3/9/17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B726B16-51F7-4B38-B282-5F22C5DEE9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5147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3/9/17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B7ABDE-1D79-4792-BCC7-A227A2B029B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85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3/9/17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7BE9444-3CFB-40EC-B6ED-6ADB5F4257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39130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3/9/17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60661E9-7185-4684-B7B4-ACD531FCAF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0261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3/9/17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BA0A3-2E22-467F-8A10-94D3684C356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558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3/9/17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186F1E-55FD-4C53-856C-605AA4B297C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77311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447800" y="304800"/>
            <a:ext cx="7543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229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77000"/>
            <a:ext cx="86677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3/9/17</a:t>
            </a:r>
            <a:endParaRPr lang="en-US"/>
          </a:p>
        </p:txBody>
      </p:sp>
      <p:sp>
        <p:nvSpPr>
          <p:cNvPr id="1229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738313" y="6477000"/>
            <a:ext cx="579755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i="1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smtClean="0"/>
              <a:t>CMPS 3130/6130 Computational Geometry</a:t>
            </a:r>
            <a:endParaRPr lang="en-US"/>
          </a:p>
        </p:txBody>
      </p:sp>
      <p:sp>
        <p:nvSpPr>
          <p:cNvPr id="1229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710488" y="6477000"/>
            <a:ext cx="747712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ABC91355-9562-4D7B-86F4-42C912D767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53" r:id="rId3"/>
    <p:sldLayoutId id="2147483654" r:id="rId4"/>
    <p:sldLayoutId id="2147483655" r:id="rId5"/>
    <p:sldLayoutId id="2147483656" r:id="rId6"/>
    <p:sldLayoutId id="2147483657" r:id="rId7"/>
    <p:sldLayoutId id="2147483658" r:id="rId8"/>
    <p:sldLayoutId id="2147483659" r:id="rId9"/>
    <p:sldLayoutId id="2147483660" r:id="rId10"/>
    <p:sldLayoutId id="2147483661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s.uu.nl/geobook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2.jpg"/><Relationship Id="rId4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6.jpg"/><Relationship Id="rId4" Type="http://schemas.openxmlformats.org/officeDocument/2006/relationships/image" Target="../media/image5.jp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7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3/9/17</a:t>
            </a:r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2051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4D63551C-0CA9-4033-A4A0-5B80DF7B09D1}" type="slidenum">
              <a:rPr lang="en-US" sz="1400" smtClean="0">
                <a:solidFill>
                  <a:schemeClr val="tx1"/>
                </a:solidFill>
              </a:rPr>
              <a:pPr eaLnBrk="1" hangingPunct="1"/>
              <a:t>1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222250" y="492125"/>
            <a:ext cx="8159750" cy="990600"/>
          </a:xfrm>
        </p:spPr>
        <p:txBody>
          <a:bodyPr/>
          <a:lstStyle/>
          <a:p>
            <a:pPr algn="ctr" eaLnBrk="1" hangingPunct="1"/>
            <a:r>
              <a:rPr lang="en-US" altLang="en-US" sz="2800" dirty="0">
                <a:solidFill>
                  <a:srgbClr val="009999"/>
                </a:solidFill>
              </a:rPr>
              <a:t>CMPS 3130/6130 Computational Geometry</a:t>
            </a:r>
            <a:br>
              <a:rPr lang="en-US" altLang="en-US" sz="2800" dirty="0">
                <a:solidFill>
                  <a:srgbClr val="009999"/>
                </a:solidFill>
              </a:rPr>
            </a:br>
            <a:r>
              <a:rPr lang="en-US" altLang="en-US" sz="2800" dirty="0">
                <a:solidFill>
                  <a:srgbClr val="009999"/>
                </a:solidFill>
              </a:rPr>
              <a:t>Spring </a:t>
            </a:r>
            <a:r>
              <a:rPr lang="en-US" altLang="en-US" sz="2800" dirty="0" smtClean="0">
                <a:solidFill>
                  <a:srgbClr val="009999"/>
                </a:solidFill>
              </a:rPr>
              <a:t>2017</a:t>
            </a:r>
            <a:endParaRPr lang="en-US" sz="3200" dirty="0" smtClean="0"/>
          </a:p>
        </p:txBody>
      </p:sp>
      <p:sp>
        <p:nvSpPr>
          <p:cNvPr id="205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304800" y="4114800"/>
            <a:ext cx="8458200" cy="15240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sz="3600" b="1" i="1" dirty="0" smtClean="0">
                <a:solidFill>
                  <a:schemeClr val="accent2"/>
                </a:solidFill>
              </a:rPr>
              <a:t>Delaunay Triangulations II</a:t>
            </a:r>
          </a:p>
          <a:p>
            <a:pPr eaLnBrk="1" hangingPunct="1">
              <a:lnSpc>
                <a:spcPct val="90000"/>
              </a:lnSpc>
            </a:pPr>
            <a:r>
              <a:rPr lang="en-US" sz="2400" b="1" dirty="0" err="1" smtClean="0"/>
              <a:t>Carola</a:t>
            </a:r>
            <a:r>
              <a:rPr lang="en-US" sz="2400" b="1" dirty="0" smtClean="0"/>
              <a:t> </a:t>
            </a:r>
            <a:r>
              <a:rPr lang="en-US" sz="2400" b="1" dirty="0" err="1" smtClean="0"/>
              <a:t>Wenk</a:t>
            </a:r>
            <a:r>
              <a:rPr lang="en-US" sz="2400" b="1" dirty="0" smtClean="0"/>
              <a:t/>
            </a:r>
            <a:br>
              <a:rPr lang="en-US" sz="2400" b="1" dirty="0" smtClean="0"/>
            </a:br>
            <a:endParaRPr lang="en-US" sz="2400" b="1" dirty="0" smtClean="0"/>
          </a:p>
          <a:p>
            <a:pPr eaLnBrk="1" hangingPunct="1">
              <a:lnSpc>
                <a:spcPct val="90000"/>
              </a:lnSpc>
            </a:pPr>
            <a:r>
              <a:rPr lang="en-US" sz="1400" dirty="0" smtClean="0"/>
              <a:t>Based on:</a:t>
            </a:r>
            <a:br>
              <a:rPr lang="en-US" sz="1400" dirty="0" smtClean="0"/>
            </a:br>
            <a:r>
              <a:rPr lang="en-US" sz="1400" dirty="0">
                <a:hlinkClick r:id="rId3"/>
              </a:rPr>
              <a:t>Computational Geometry: Algorithms and </a:t>
            </a:r>
            <a:r>
              <a:rPr lang="en-US" sz="1400" dirty="0" smtClean="0">
                <a:hlinkClick r:id="rId3"/>
              </a:rPr>
              <a:t>Applications</a:t>
            </a:r>
            <a:r>
              <a:rPr lang="en-US" sz="1400" dirty="0" smtClean="0"/>
              <a:t/>
            </a:r>
            <a:br>
              <a:rPr lang="en-US" sz="1400" dirty="0" smtClean="0"/>
            </a:br>
            <a:endParaRPr lang="en-US" sz="1400" dirty="0" smtClean="0"/>
          </a:p>
        </p:txBody>
      </p:sp>
      <p:pic>
        <p:nvPicPr>
          <p:cNvPr id="1026" name="Picture 2" descr="http://www.cs.uu.nl/geobook/cover3small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04803" y="5598514"/>
            <a:ext cx="361952" cy="4711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081" t="20939" r="6082" b="11439"/>
          <a:stretch/>
        </p:blipFill>
        <p:spPr>
          <a:xfrm>
            <a:off x="3461657" y="1534884"/>
            <a:ext cx="2460171" cy="263434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3/9/17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2</a:t>
            </a:fld>
            <a:endParaRPr lang="en-US" sz="1400" dirty="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Randomized Incremental Construction of DT(P)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68463"/>
            <a:ext cx="7772400" cy="267493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Start with a large triangle containing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/>
              <a:t>. 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Insert points of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/>
              <a:t> incrementally: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Find the containing triangle</a:t>
            </a:r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Add new edges</a:t>
            </a:r>
          </a:p>
          <a:p>
            <a:pPr lvl="1" eaLnBrk="1" hangingPunct="1">
              <a:lnSpc>
                <a:spcPct val="80000"/>
              </a:lnSpc>
            </a:pPr>
            <a:endParaRPr lang="en-US" sz="1600" dirty="0"/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endParaRPr lang="en-US" sz="1600" dirty="0" smtClean="0"/>
          </a:p>
          <a:p>
            <a:pPr lvl="1" eaLnBrk="1" hangingPunct="1">
              <a:lnSpc>
                <a:spcPct val="80000"/>
              </a:lnSpc>
            </a:pPr>
            <a:r>
              <a:rPr lang="en-US" sz="1600" dirty="0" smtClean="0"/>
              <a:t>Flip all illegal edges until every edge is legal.</a:t>
            </a:r>
          </a:p>
        </p:txBody>
      </p:sp>
      <p:pic>
        <p:nvPicPr>
          <p:cNvPr id="20" name="Picture 1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9666" y="1423263"/>
            <a:ext cx="1677014" cy="1159003"/>
          </a:xfrm>
          <a:prstGeom prst="rect">
            <a:avLst/>
          </a:prstGeom>
        </p:spPr>
      </p:pic>
      <p:sp>
        <p:nvSpPr>
          <p:cNvPr id="66" name="Oval 65"/>
          <p:cNvSpPr>
            <a:spLocks noChangeAspect="1"/>
          </p:cNvSpPr>
          <p:nvPr/>
        </p:nvSpPr>
        <p:spPr bwMode="auto">
          <a:xfrm flipV="1">
            <a:off x="4870554" y="360038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68" name="Oval 67"/>
          <p:cNvSpPr>
            <a:spLocks noChangeAspect="1"/>
          </p:cNvSpPr>
          <p:nvPr/>
        </p:nvSpPr>
        <p:spPr bwMode="auto">
          <a:xfrm flipV="1">
            <a:off x="4620618" y="3240719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0" name="Oval 69"/>
          <p:cNvSpPr>
            <a:spLocks noChangeAspect="1"/>
          </p:cNvSpPr>
          <p:nvPr/>
        </p:nvSpPr>
        <p:spPr bwMode="auto">
          <a:xfrm flipV="1">
            <a:off x="4685235" y="2866424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1" name="Oval 70"/>
          <p:cNvSpPr>
            <a:spLocks noChangeAspect="1"/>
          </p:cNvSpPr>
          <p:nvPr/>
        </p:nvSpPr>
        <p:spPr bwMode="auto">
          <a:xfrm flipV="1">
            <a:off x="5020515" y="24409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3" name="Oval 72"/>
          <p:cNvSpPr>
            <a:spLocks noChangeAspect="1"/>
          </p:cNvSpPr>
          <p:nvPr/>
        </p:nvSpPr>
        <p:spPr bwMode="auto">
          <a:xfrm flipV="1">
            <a:off x="5509465" y="27965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4" name="Oval 73"/>
          <p:cNvSpPr>
            <a:spLocks noChangeAspect="1"/>
          </p:cNvSpPr>
          <p:nvPr/>
        </p:nvSpPr>
        <p:spPr bwMode="auto">
          <a:xfrm flipV="1">
            <a:off x="5877765" y="28727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5" name="Oval 74"/>
          <p:cNvSpPr>
            <a:spLocks noChangeAspect="1"/>
          </p:cNvSpPr>
          <p:nvPr/>
        </p:nvSpPr>
        <p:spPr bwMode="auto">
          <a:xfrm flipV="1">
            <a:off x="5445965" y="21869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7" name="Oval 76"/>
          <p:cNvSpPr>
            <a:spLocks noChangeAspect="1"/>
          </p:cNvSpPr>
          <p:nvPr/>
        </p:nvSpPr>
        <p:spPr bwMode="auto">
          <a:xfrm flipV="1">
            <a:off x="6138115" y="226947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8" name="Oval 77"/>
          <p:cNvSpPr>
            <a:spLocks noChangeAspect="1"/>
          </p:cNvSpPr>
          <p:nvPr/>
        </p:nvSpPr>
        <p:spPr bwMode="auto">
          <a:xfrm flipV="1">
            <a:off x="6023815" y="35839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9" name="Oval 78"/>
          <p:cNvSpPr>
            <a:spLocks noChangeAspect="1"/>
          </p:cNvSpPr>
          <p:nvPr/>
        </p:nvSpPr>
        <p:spPr bwMode="auto">
          <a:xfrm flipV="1">
            <a:off x="5509465" y="375537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80" name="Oval 79"/>
          <p:cNvSpPr>
            <a:spLocks noChangeAspect="1"/>
          </p:cNvSpPr>
          <p:nvPr/>
        </p:nvSpPr>
        <p:spPr bwMode="auto">
          <a:xfrm flipV="1">
            <a:off x="5191965" y="369187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41" name="Straight Connector 40"/>
          <p:cNvCxnSpPr>
            <a:stCxn id="75" idx="1"/>
            <a:endCxn id="71" idx="5"/>
          </p:cNvCxnSpPr>
          <p:nvPr/>
        </p:nvCxnSpPr>
        <p:spPr bwMode="auto">
          <a:xfrm flipH="1">
            <a:off x="5098563" y="2264972"/>
            <a:ext cx="360793" cy="1893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1" name="Straight Connector 80"/>
          <p:cNvCxnSpPr>
            <a:stCxn id="70" idx="5"/>
          </p:cNvCxnSpPr>
          <p:nvPr/>
        </p:nvCxnSpPr>
        <p:spPr bwMode="auto">
          <a:xfrm flipV="1">
            <a:off x="4763283" y="2524164"/>
            <a:ext cx="265431" cy="3556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3" name="Straight Connector 82"/>
          <p:cNvCxnSpPr>
            <a:stCxn id="68" idx="4"/>
          </p:cNvCxnSpPr>
          <p:nvPr/>
        </p:nvCxnSpPr>
        <p:spPr bwMode="auto">
          <a:xfrm flipV="1">
            <a:off x="4666338" y="2905166"/>
            <a:ext cx="76626" cy="3355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5" name="Straight Connector 84"/>
          <p:cNvCxnSpPr>
            <a:stCxn id="66" idx="3"/>
            <a:endCxn id="68" idx="7"/>
          </p:cNvCxnSpPr>
          <p:nvPr/>
        </p:nvCxnSpPr>
        <p:spPr bwMode="auto">
          <a:xfrm flipH="1" flipV="1">
            <a:off x="4698666" y="3318768"/>
            <a:ext cx="185279" cy="2950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stCxn id="80" idx="2"/>
            <a:endCxn id="66" idx="2"/>
          </p:cNvCxnSpPr>
          <p:nvPr/>
        </p:nvCxnSpPr>
        <p:spPr bwMode="auto">
          <a:xfrm flipH="1" flipV="1">
            <a:off x="4870554" y="3646103"/>
            <a:ext cx="321411" cy="914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9" name="Straight Connector 88"/>
          <p:cNvCxnSpPr>
            <a:stCxn id="79" idx="3"/>
          </p:cNvCxnSpPr>
          <p:nvPr/>
        </p:nvCxnSpPr>
        <p:spPr bwMode="auto">
          <a:xfrm flipH="1" flipV="1">
            <a:off x="5270015" y="3749717"/>
            <a:ext cx="252841" cy="190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/>
          <p:nvPr/>
        </p:nvCxnSpPr>
        <p:spPr bwMode="auto">
          <a:xfrm flipH="1">
            <a:off x="5587516" y="3638550"/>
            <a:ext cx="432284" cy="136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stCxn id="74" idx="0"/>
          </p:cNvCxnSpPr>
          <p:nvPr/>
        </p:nvCxnSpPr>
        <p:spPr bwMode="auto">
          <a:xfrm>
            <a:off x="5923485" y="2964163"/>
            <a:ext cx="114881" cy="6395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5" name="Straight Connector 94"/>
          <p:cNvCxnSpPr>
            <a:stCxn id="73" idx="3"/>
          </p:cNvCxnSpPr>
          <p:nvPr/>
        </p:nvCxnSpPr>
        <p:spPr bwMode="auto">
          <a:xfrm>
            <a:off x="5522856" y="2809914"/>
            <a:ext cx="401210" cy="952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stCxn id="71" idx="7"/>
          </p:cNvCxnSpPr>
          <p:nvPr/>
        </p:nvCxnSpPr>
        <p:spPr bwMode="auto">
          <a:xfrm>
            <a:off x="5098563" y="2518972"/>
            <a:ext cx="444503" cy="2972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75" idx="0"/>
          </p:cNvCxnSpPr>
          <p:nvPr/>
        </p:nvCxnSpPr>
        <p:spPr bwMode="auto">
          <a:xfrm>
            <a:off x="5491685" y="2278363"/>
            <a:ext cx="83131" cy="5252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1" name="Straight Connector 100"/>
          <p:cNvCxnSpPr>
            <a:stCxn id="77" idx="1"/>
            <a:endCxn id="73" idx="5"/>
          </p:cNvCxnSpPr>
          <p:nvPr/>
        </p:nvCxnSpPr>
        <p:spPr bwMode="auto">
          <a:xfrm flipH="1">
            <a:off x="5587513" y="2347522"/>
            <a:ext cx="563993" cy="462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stCxn id="77" idx="5"/>
          </p:cNvCxnSpPr>
          <p:nvPr/>
        </p:nvCxnSpPr>
        <p:spPr bwMode="auto">
          <a:xfrm flipH="1">
            <a:off x="5911366" y="2282864"/>
            <a:ext cx="304797" cy="6350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6" name="Straight Connector 105"/>
          <p:cNvCxnSpPr/>
          <p:nvPr/>
        </p:nvCxnSpPr>
        <p:spPr bwMode="auto">
          <a:xfrm>
            <a:off x="5491685" y="2246613"/>
            <a:ext cx="641929" cy="680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Oval 107"/>
          <p:cNvSpPr>
            <a:spLocks noChangeAspect="1"/>
          </p:cNvSpPr>
          <p:nvPr/>
        </p:nvSpPr>
        <p:spPr bwMode="auto">
          <a:xfrm flipV="1">
            <a:off x="6430368" y="2815269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09" name="Straight Connector 108"/>
          <p:cNvCxnSpPr>
            <a:stCxn id="77" idx="7"/>
            <a:endCxn id="108" idx="4"/>
          </p:cNvCxnSpPr>
          <p:nvPr/>
        </p:nvCxnSpPr>
        <p:spPr bwMode="auto">
          <a:xfrm>
            <a:off x="6216163" y="2347522"/>
            <a:ext cx="259925" cy="4677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endCxn id="78" idx="4"/>
          </p:cNvCxnSpPr>
          <p:nvPr/>
        </p:nvCxnSpPr>
        <p:spPr bwMode="auto">
          <a:xfrm flipH="1">
            <a:off x="6069535" y="2906322"/>
            <a:ext cx="406978" cy="677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5" name="Straight Connector 114"/>
          <p:cNvCxnSpPr>
            <a:stCxn id="108" idx="2"/>
          </p:cNvCxnSpPr>
          <p:nvPr/>
        </p:nvCxnSpPr>
        <p:spPr bwMode="auto">
          <a:xfrm flipH="1">
            <a:off x="5910785" y="2860989"/>
            <a:ext cx="519583" cy="561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5" name="Straight Connector 154"/>
          <p:cNvCxnSpPr>
            <a:endCxn id="73" idx="2"/>
          </p:cNvCxnSpPr>
          <p:nvPr/>
        </p:nvCxnSpPr>
        <p:spPr bwMode="auto">
          <a:xfrm flipV="1">
            <a:off x="4736613" y="2842243"/>
            <a:ext cx="772852" cy="72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Connector 156"/>
          <p:cNvCxnSpPr>
            <a:endCxn id="73" idx="1"/>
          </p:cNvCxnSpPr>
          <p:nvPr/>
        </p:nvCxnSpPr>
        <p:spPr bwMode="auto">
          <a:xfrm flipV="1">
            <a:off x="4679463" y="2874572"/>
            <a:ext cx="843393" cy="4063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9" name="Straight Connector 158"/>
          <p:cNvCxnSpPr>
            <a:endCxn id="73" idx="5"/>
          </p:cNvCxnSpPr>
          <p:nvPr/>
        </p:nvCxnSpPr>
        <p:spPr bwMode="auto">
          <a:xfrm flipV="1">
            <a:off x="4922351" y="2809914"/>
            <a:ext cx="665162" cy="8234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>
            <a:stCxn id="80" idx="4"/>
          </p:cNvCxnSpPr>
          <p:nvPr/>
        </p:nvCxnSpPr>
        <p:spPr bwMode="auto">
          <a:xfrm flipV="1">
            <a:off x="5237685" y="2862264"/>
            <a:ext cx="305865" cy="829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5" name="Straight Connector 164"/>
          <p:cNvCxnSpPr>
            <a:endCxn id="73" idx="4"/>
          </p:cNvCxnSpPr>
          <p:nvPr/>
        </p:nvCxnSpPr>
        <p:spPr bwMode="auto">
          <a:xfrm flipV="1">
            <a:off x="5551001" y="2796523"/>
            <a:ext cx="4184" cy="10226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7" name="Straight Connector 166"/>
          <p:cNvCxnSpPr>
            <a:stCxn id="78" idx="0"/>
          </p:cNvCxnSpPr>
          <p:nvPr/>
        </p:nvCxnSpPr>
        <p:spPr bwMode="auto">
          <a:xfrm flipH="1" flipV="1">
            <a:off x="5573226" y="2874573"/>
            <a:ext cx="496309" cy="8007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4" name="Oval 173"/>
          <p:cNvSpPr>
            <a:spLocks noChangeAspect="1"/>
          </p:cNvSpPr>
          <p:nvPr/>
        </p:nvSpPr>
        <p:spPr bwMode="auto">
          <a:xfrm flipV="1">
            <a:off x="5449140" y="3193398"/>
            <a:ext cx="91439" cy="9144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75" name="Straight Connector 174"/>
          <p:cNvCxnSpPr/>
          <p:nvPr/>
        </p:nvCxnSpPr>
        <p:spPr bwMode="auto">
          <a:xfrm flipV="1">
            <a:off x="5494860" y="2905125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7" name="Straight Connector 176"/>
          <p:cNvCxnSpPr>
            <a:stCxn id="80" idx="5"/>
          </p:cNvCxnSpPr>
          <p:nvPr/>
        </p:nvCxnSpPr>
        <p:spPr bwMode="auto">
          <a:xfrm flipV="1">
            <a:off x="5270013" y="3205162"/>
            <a:ext cx="216387" cy="5001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9" name="Straight Connector 178"/>
          <p:cNvCxnSpPr>
            <a:stCxn id="79" idx="3"/>
          </p:cNvCxnSpPr>
          <p:nvPr/>
        </p:nvCxnSpPr>
        <p:spPr bwMode="auto">
          <a:xfrm flipH="1" flipV="1">
            <a:off x="5510213" y="3252787"/>
            <a:ext cx="12643" cy="5159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342" name="Group 341"/>
          <p:cNvGrpSpPr/>
          <p:nvPr/>
        </p:nvGrpSpPr>
        <p:grpSpPr>
          <a:xfrm>
            <a:off x="0" y="4375133"/>
            <a:ext cx="1901189" cy="1628140"/>
            <a:chOff x="0" y="4375133"/>
            <a:chExt cx="1901189" cy="1628140"/>
          </a:xfrm>
        </p:grpSpPr>
        <p:sp>
          <p:nvSpPr>
            <p:cNvPr id="181" name="Oval 180"/>
            <p:cNvSpPr>
              <a:spLocks noChangeAspect="1"/>
            </p:cNvSpPr>
            <p:nvPr/>
          </p:nvSpPr>
          <p:spPr bwMode="auto">
            <a:xfrm flipV="1">
              <a:off x="249936" y="578859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2" name="Oval 181"/>
            <p:cNvSpPr>
              <a:spLocks noChangeAspect="1"/>
            </p:cNvSpPr>
            <p:nvPr/>
          </p:nvSpPr>
          <p:spPr bwMode="auto">
            <a:xfrm flipV="1">
              <a:off x="0" y="542892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3" name="Oval 182"/>
            <p:cNvSpPr>
              <a:spLocks noChangeAspect="1"/>
            </p:cNvSpPr>
            <p:nvPr/>
          </p:nvSpPr>
          <p:spPr bwMode="auto">
            <a:xfrm flipV="1">
              <a:off x="64617" y="505463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4" name="Oval 183"/>
            <p:cNvSpPr>
              <a:spLocks noChangeAspect="1"/>
            </p:cNvSpPr>
            <p:nvPr/>
          </p:nvSpPr>
          <p:spPr bwMode="auto">
            <a:xfrm flipV="1">
              <a:off x="399897" y="462913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5" name="Oval 184"/>
            <p:cNvSpPr>
              <a:spLocks noChangeAspect="1"/>
            </p:cNvSpPr>
            <p:nvPr/>
          </p:nvSpPr>
          <p:spPr bwMode="auto">
            <a:xfrm flipV="1">
              <a:off x="888847" y="498473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6" name="Oval 185"/>
            <p:cNvSpPr>
              <a:spLocks noChangeAspect="1"/>
            </p:cNvSpPr>
            <p:nvPr/>
          </p:nvSpPr>
          <p:spPr bwMode="auto">
            <a:xfrm flipV="1">
              <a:off x="1257147" y="506093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7" name="Oval 186"/>
            <p:cNvSpPr>
              <a:spLocks noChangeAspect="1"/>
            </p:cNvSpPr>
            <p:nvPr/>
          </p:nvSpPr>
          <p:spPr bwMode="auto">
            <a:xfrm flipV="1">
              <a:off x="825347" y="437513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8" name="Oval 187"/>
            <p:cNvSpPr>
              <a:spLocks noChangeAspect="1"/>
            </p:cNvSpPr>
            <p:nvPr/>
          </p:nvSpPr>
          <p:spPr bwMode="auto">
            <a:xfrm flipV="1">
              <a:off x="1517497" y="445768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89" name="Oval 188"/>
            <p:cNvSpPr>
              <a:spLocks noChangeAspect="1"/>
            </p:cNvSpPr>
            <p:nvPr/>
          </p:nvSpPr>
          <p:spPr bwMode="auto">
            <a:xfrm flipV="1">
              <a:off x="1403197" y="577213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90" name="Oval 189"/>
            <p:cNvSpPr>
              <a:spLocks noChangeAspect="1"/>
            </p:cNvSpPr>
            <p:nvPr/>
          </p:nvSpPr>
          <p:spPr bwMode="auto">
            <a:xfrm flipV="1">
              <a:off x="571347" y="588008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91" name="Straight Connector 190"/>
            <p:cNvCxnSpPr>
              <a:stCxn id="187" idx="1"/>
              <a:endCxn id="184" idx="5"/>
            </p:cNvCxnSpPr>
            <p:nvPr/>
          </p:nvCxnSpPr>
          <p:spPr bwMode="auto">
            <a:xfrm flipH="1">
              <a:off x="477945" y="4453182"/>
              <a:ext cx="360793" cy="189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2" name="Straight Connector 191"/>
            <p:cNvCxnSpPr>
              <a:stCxn id="183" idx="5"/>
            </p:cNvCxnSpPr>
            <p:nvPr/>
          </p:nvCxnSpPr>
          <p:spPr bwMode="auto">
            <a:xfrm flipV="1">
              <a:off x="142665" y="4712374"/>
              <a:ext cx="265431" cy="3556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3" name="Straight Connector 192"/>
            <p:cNvCxnSpPr>
              <a:stCxn id="182" idx="4"/>
            </p:cNvCxnSpPr>
            <p:nvPr/>
          </p:nvCxnSpPr>
          <p:spPr bwMode="auto">
            <a:xfrm flipV="1">
              <a:off x="45720" y="5093376"/>
              <a:ext cx="76626" cy="335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4" name="Straight Connector 193"/>
            <p:cNvCxnSpPr>
              <a:stCxn id="181" idx="3"/>
              <a:endCxn id="182" idx="7"/>
            </p:cNvCxnSpPr>
            <p:nvPr/>
          </p:nvCxnSpPr>
          <p:spPr bwMode="auto">
            <a:xfrm flipH="1" flipV="1">
              <a:off x="78048" y="5506978"/>
              <a:ext cx="185279" cy="2950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5" name="Straight Connector 194"/>
            <p:cNvCxnSpPr>
              <a:stCxn id="190" idx="2"/>
              <a:endCxn id="181" idx="2"/>
            </p:cNvCxnSpPr>
            <p:nvPr/>
          </p:nvCxnSpPr>
          <p:spPr bwMode="auto">
            <a:xfrm flipH="1" flipV="1">
              <a:off x="249936" y="5834313"/>
              <a:ext cx="321411" cy="914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6" name="Straight Connector 195"/>
            <p:cNvCxnSpPr/>
            <p:nvPr/>
          </p:nvCxnSpPr>
          <p:spPr bwMode="auto">
            <a:xfrm flipH="1" flipV="1">
              <a:off x="649397" y="5937927"/>
              <a:ext cx="252841" cy="190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7" name="Straight Connector 196"/>
            <p:cNvCxnSpPr/>
            <p:nvPr/>
          </p:nvCxnSpPr>
          <p:spPr bwMode="auto">
            <a:xfrm flipH="1">
              <a:off x="966898" y="5826760"/>
              <a:ext cx="432284" cy="136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8" name="Straight Connector 197"/>
            <p:cNvCxnSpPr>
              <a:stCxn id="186" idx="0"/>
            </p:cNvCxnSpPr>
            <p:nvPr/>
          </p:nvCxnSpPr>
          <p:spPr bwMode="auto">
            <a:xfrm>
              <a:off x="1302867" y="5152373"/>
              <a:ext cx="114881" cy="6395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99" name="Straight Connector 198"/>
            <p:cNvCxnSpPr>
              <a:stCxn id="185" idx="3"/>
            </p:cNvCxnSpPr>
            <p:nvPr/>
          </p:nvCxnSpPr>
          <p:spPr bwMode="auto">
            <a:xfrm>
              <a:off x="902238" y="4998124"/>
              <a:ext cx="401210" cy="95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0" name="Straight Connector 199"/>
            <p:cNvCxnSpPr>
              <a:stCxn id="184" idx="7"/>
            </p:cNvCxnSpPr>
            <p:nvPr/>
          </p:nvCxnSpPr>
          <p:spPr bwMode="auto">
            <a:xfrm>
              <a:off x="477945" y="4707182"/>
              <a:ext cx="444503" cy="297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1" name="Straight Connector 200"/>
            <p:cNvCxnSpPr>
              <a:stCxn id="187" idx="0"/>
            </p:cNvCxnSpPr>
            <p:nvPr/>
          </p:nvCxnSpPr>
          <p:spPr bwMode="auto">
            <a:xfrm>
              <a:off x="871067" y="4466573"/>
              <a:ext cx="83131" cy="5252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2" name="Straight Connector 201"/>
            <p:cNvCxnSpPr>
              <a:stCxn id="188" idx="1"/>
              <a:endCxn id="185" idx="5"/>
            </p:cNvCxnSpPr>
            <p:nvPr/>
          </p:nvCxnSpPr>
          <p:spPr bwMode="auto">
            <a:xfrm flipH="1">
              <a:off x="966895" y="4535732"/>
              <a:ext cx="563993" cy="462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3" name="Straight Connector 202"/>
            <p:cNvCxnSpPr>
              <a:stCxn id="188" idx="5"/>
            </p:cNvCxnSpPr>
            <p:nvPr/>
          </p:nvCxnSpPr>
          <p:spPr bwMode="auto">
            <a:xfrm flipH="1">
              <a:off x="1290748" y="4471074"/>
              <a:ext cx="304797" cy="635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4" name="Straight Connector 203"/>
            <p:cNvCxnSpPr/>
            <p:nvPr/>
          </p:nvCxnSpPr>
          <p:spPr bwMode="auto">
            <a:xfrm>
              <a:off x="871067" y="4434823"/>
              <a:ext cx="641929" cy="68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05" name="Oval 204"/>
            <p:cNvSpPr>
              <a:spLocks noChangeAspect="1"/>
            </p:cNvSpPr>
            <p:nvPr/>
          </p:nvSpPr>
          <p:spPr bwMode="auto">
            <a:xfrm flipV="1">
              <a:off x="1809750" y="500347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06" name="Straight Connector 205"/>
            <p:cNvCxnSpPr>
              <a:stCxn id="188" idx="7"/>
              <a:endCxn id="205" idx="4"/>
            </p:cNvCxnSpPr>
            <p:nvPr/>
          </p:nvCxnSpPr>
          <p:spPr bwMode="auto">
            <a:xfrm>
              <a:off x="1595545" y="4535732"/>
              <a:ext cx="259925" cy="4677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7" name="Straight Connector 206"/>
            <p:cNvCxnSpPr>
              <a:endCxn id="189" idx="4"/>
            </p:cNvCxnSpPr>
            <p:nvPr/>
          </p:nvCxnSpPr>
          <p:spPr bwMode="auto">
            <a:xfrm flipH="1">
              <a:off x="1448917" y="5094532"/>
              <a:ext cx="406978" cy="677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8" name="Straight Connector 207"/>
            <p:cNvCxnSpPr>
              <a:stCxn id="205" idx="2"/>
            </p:cNvCxnSpPr>
            <p:nvPr/>
          </p:nvCxnSpPr>
          <p:spPr bwMode="auto">
            <a:xfrm flipH="1">
              <a:off x="1290167" y="5049199"/>
              <a:ext cx="519583" cy="56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09" name="Straight Connector 208"/>
            <p:cNvCxnSpPr>
              <a:endCxn id="185" idx="2"/>
            </p:cNvCxnSpPr>
            <p:nvPr/>
          </p:nvCxnSpPr>
          <p:spPr bwMode="auto">
            <a:xfrm flipV="1">
              <a:off x="115995" y="5030453"/>
              <a:ext cx="772852" cy="72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0" name="Straight Connector 209"/>
            <p:cNvCxnSpPr>
              <a:endCxn id="185" idx="1"/>
            </p:cNvCxnSpPr>
            <p:nvPr/>
          </p:nvCxnSpPr>
          <p:spPr bwMode="auto">
            <a:xfrm flipV="1">
              <a:off x="58845" y="5062782"/>
              <a:ext cx="843393" cy="406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1" name="Straight Connector 210"/>
            <p:cNvCxnSpPr>
              <a:endCxn id="185" idx="5"/>
            </p:cNvCxnSpPr>
            <p:nvPr/>
          </p:nvCxnSpPr>
          <p:spPr bwMode="auto">
            <a:xfrm flipV="1">
              <a:off x="301733" y="4998124"/>
              <a:ext cx="665162" cy="8234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2" name="Straight Connector 211"/>
            <p:cNvCxnSpPr>
              <a:stCxn id="190" idx="4"/>
            </p:cNvCxnSpPr>
            <p:nvPr/>
          </p:nvCxnSpPr>
          <p:spPr bwMode="auto">
            <a:xfrm flipV="1">
              <a:off x="617067" y="5050474"/>
              <a:ext cx="305865" cy="8296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3" name="Straight Connector 212"/>
            <p:cNvCxnSpPr>
              <a:stCxn id="189" idx="2"/>
              <a:endCxn id="215" idx="7"/>
            </p:cNvCxnSpPr>
            <p:nvPr/>
          </p:nvCxnSpPr>
          <p:spPr bwMode="auto">
            <a:xfrm flipH="1" flipV="1">
              <a:off x="906570" y="5459657"/>
              <a:ext cx="496627" cy="358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4" name="Straight Connector 213"/>
            <p:cNvCxnSpPr>
              <a:stCxn id="189" idx="0"/>
            </p:cNvCxnSpPr>
            <p:nvPr/>
          </p:nvCxnSpPr>
          <p:spPr bwMode="auto">
            <a:xfrm flipH="1" flipV="1">
              <a:off x="952608" y="5062783"/>
              <a:ext cx="496309" cy="8007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5" name="Oval 214"/>
            <p:cNvSpPr>
              <a:spLocks noChangeAspect="1"/>
            </p:cNvSpPr>
            <p:nvPr/>
          </p:nvSpPr>
          <p:spPr bwMode="auto">
            <a:xfrm flipV="1">
              <a:off x="828522" y="5381608"/>
              <a:ext cx="91439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16" name="Straight Connector 215"/>
            <p:cNvCxnSpPr/>
            <p:nvPr/>
          </p:nvCxnSpPr>
          <p:spPr bwMode="auto">
            <a:xfrm flipV="1">
              <a:off x="874242" y="5093335"/>
              <a:ext cx="43928" cy="3390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7" name="Straight Connector 216"/>
            <p:cNvCxnSpPr>
              <a:stCxn id="190" idx="5"/>
            </p:cNvCxnSpPr>
            <p:nvPr/>
          </p:nvCxnSpPr>
          <p:spPr bwMode="auto">
            <a:xfrm flipV="1">
              <a:off x="649395" y="5393372"/>
              <a:ext cx="216387" cy="500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18" name="Straight Connector 217"/>
            <p:cNvCxnSpPr/>
            <p:nvPr/>
          </p:nvCxnSpPr>
          <p:spPr bwMode="auto">
            <a:xfrm flipH="1" flipV="1">
              <a:off x="889595" y="5440997"/>
              <a:ext cx="12643" cy="5159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19" name="Oval 218"/>
            <p:cNvSpPr>
              <a:spLocks noChangeAspect="1"/>
            </p:cNvSpPr>
            <p:nvPr/>
          </p:nvSpPr>
          <p:spPr bwMode="auto">
            <a:xfrm flipV="1">
              <a:off x="882497" y="591183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43" name="Group 342"/>
          <p:cNvGrpSpPr/>
          <p:nvPr/>
        </p:nvGrpSpPr>
        <p:grpSpPr>
          <a:xfrm>
            <a:off x="1678028" y="4833603"/>
            <a:ext cx="1901189" cy="1628140"/>
            <a:chOff x="1678028" y="4833603"/>
            <a:chExt cx="1901189" cy="1628140"/>
          </a:xfrm>
        </p:grpSpPr>
        <p:sp>
          <p:nvSpPr>
            <p:cNvPr id="222" name="Oval 221"/>
            <p:cNvSpPr>
              <a:spLocks noChangeAspect="1"/>
            </p:cNvSpPr>
            <p:nvPr/>
          </p:nvSpPr>
          <p:spPr bwMode="auto">
            <a:xfrm flipV="1">
              <a:off x="1927964" y="62470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3" name="Oval 222"/>
            <p:cNvSpPr>
              <a:spLocks noChangeAspect="1"/>
            </p:cNvSpPr>
            <p:nvPr/>
          </p:nvSpPr>
          <p:spPr bwMode="auto">
            <a:xfrm flipV="1">
              <a:off x="1678028" y="588739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4" name="Oval 223"/>
            <p:cNvSpPr>
              <a:spLocks noChangeAspect="1"/>
            </p:cNvSpPr>
            <p:nvPr/>
          </p:nvSpPr>
          <p:spPr bwMode="auto">
            <a:xfrm flipV="1">
              <a:off x="1742645" y="551310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5" name="Oval 224"/>
            <p:cNvSpPr>
              <a:spLocks noChangeAspect="1"/>
            </p:cNvSpPr>
            <p:nvPr/>
          </p:nvSpPr>
          <p:spPr bwMode="auto">
            <a:xfrm flipV="1">
              <a:off x="2077925" y="50876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6" name="Oval 225"/>
            <p:cNvSpPr>
              <a:spLocks noChangeAspect="1"/>
            </p:cNvSpPr>
            <p:nvPr/>
          </p:nvSpPr>
          <p:spPr bwMode="auto">
            <a:xfrm flipV="1">
              <a:off x="2566875" y="54432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7" name="Oval 226"/>
            <p:cNvSpPr>
              <a:spLocks noChangeAspect="1"/>
            </p:cNvSpPr>
            <p:nvPr/>
          </p:nvSpPr>
          <p:spPr bwMode="auto">
            <a:xfrm flipV="1">
              <a:off x="2935175" y="55194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8" name="Oval 227"/>
            <p:cNvSpPr>
              <a:spLocks noChangeAspect="1"/>
            </p:cNvSpPr>
            <p:nvPr/>
          </p:nvSpPr>
          <p:spPr bwMode="auto">
            <a:xfrm flipV="1">
              <a:off x="2503375" y="48336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29" name="Oval 228"/>
            <p:cNvSpPr>
              <a:spLocks noChangeAspect="1"/>
            </p:cNvSpPr>
            <p:nvPr/>
          </p:nvSpPr>
          <p:spPr bwMode="auto">
            <a:xfrm flipV="1">
              <a:off x="3195525" y="491615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30" name="Oval 229"/>
            <p:cNvSpPr>
              <a:spLocks noChangeAspect="1"/>
            </p:cNvSpPr>
            <p:nvPr/>
          </p:nvSpPr>
          <p:spPr bwMode="auto">
            <a:xfrm flipV="1">
              <a:off x="3081225" y="62306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31" name="Oval 230"/>
            <p:cNvSpPr>
              <a:spLocks noChangeAspect="1"/>
            </p:cNvSpPr>
            <p:nvPr/>
          </p:nvSpPr>
          <p:spPr bwMode="auto">
            <a:xfrm flipV="1">
              <a:off x="2249375" y="633855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32" name="Straight Connector 231"/>
            <p:cNvCxnSpPr>
              <a:stCxn id="228" idx="1"/>
              <a:endCxn id="225" idx="5"/>
            </p:cNvCxnSpPr>
            <p:nvPr/>
          </p:nvCxnSpPr>
          <p:spPr bwMode="auto">
            <a:xfrm flipH="1">
              <a:off x="2155973" y="4911652"/>
              <a:ext cx="360793" cy="189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3" name="Straight Connector 232"/>
            <p:cNvCxnSpPr>
              <a:stCxn id="224" idx="5"/>
            </p:cNvCxnSpPr>
            <p:nvPr/>
          </p:nvCxnSpPr>
          <p:spPr bwMode="auto">
            <a:xfrm flipV="1">
              <a:off x="1820693" y="5170844"/>
              <a:ext cx="265431" cy="3556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4" name="Straight Connector 233"/>
            <p:cNvCxnSpPr>
              <a:stCxn id="223" idx="4"/>
            </p:cNvCxnSpPr>
            <p:nvPr/>
          </p:nvCxnSpPr>
          <p:spPr bwMode="auto">
            <a:xfrm flipV="1">
              <a:off x="1723748" y="5551846"/>
              <a:ext cx="76626" cy="335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5" name="Straight Connector 234"/>
            <p:cNvCxnSpPr>
              <a:stCxn id="222" idx="3"/>
              <a:endCxn id="223" idx="7"/>
            </p:cNvCxnSpPr>
            <p:nvPr/>
          </p:nvCxnSpPr>
          <p:spPr bwMode="auto">
            <a:xfrm flipH="1" flipV="1">
              <a:off x="1756076" y="5965448"/>
              <a:ext cx="185279" cy="2950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6" name="Straight Connector 235"/>
            <p:cNvCxnSpPr>
              <a:stCxn id="231" idx="2"/>
              <a:endCxn id="222" idx="2"/>
            </p:cNvCxnSpPr>
            <p:nvPr/>
          </p:nvCxnSpPr>
          <p:spPr bwMode="auto">
            <a:xfrm flipH="1" flipV="1">
              <a:off x="1927964" y="6292783"/>
              <a:ext cx="321411" cy="914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7" name="Straight Connector 236"/>
            <p:cNvCxnSpPr/>
            <p:nvPr/>
          </p:nvCxnSpPr>
          <p:spPr bwMode="auto">
            <a:xfrm flipH="1" flipV="1">
              <a:off x="2327425" y="6396397"/>
              <a:ext cx="252841" cy="190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8" name="Straight Connector 237"/>
            <p:cNvCxnSpPr/>
            <p:nvPr/>
          </p:nvCxnSpPr>
          <p:spPr bwMode="auto">
            <a:xfrm flipH="1">
              <a:off x="2644926" y="6285230"/>
              <a:ext cx="432284" cy="136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39" name="Straight Connector 238"/>
            <p:cNvCxnSpPr>
              <a:stCxn id="227" idx="0"/>
            </p:cNvCxnSpPr>
            <p:nvPr/>
          </p:nvCxnSpPr>
          <p:spPr bwMode="auto">
            <a:xfrm>
              <a:off x="2980895" y="5610843"/>
              <a:ext cx="114881" cy="6395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0" name="Straight Connector 239"/>
            <p:cNvCxnSpPr>
              <a:stCxn id="226" idx="3"/>
            </p:cNvCxnSpPr>
            <p:nvPr/>
          </p:nvCxnSpPr>
          <p:spPr bwMode="auto">
            <a:xfrm>
              <a:off x="2580266" y="5456594"/>
              <a:ext cx="401210" cy="95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1" name="Straight Connector 240"/>
            <p:cNvCxnSpPr>
              <a:stCxn id="225" idx="7"/>
            </p:cNvCxnSpPr>
            <p:nvPr/>
          </p:nvCxnSpPr>
          <p:spPr bwMode="auto">
            <a:xfrm>
              <a:off x="2155973" y="5165652"/>
              <a:ext cx="444503" cy="297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2" name="Straight Connector 241"/>
            <p:cNvCxnSpPr>
              <a:stCxn id="228" idx="0"/>
            </p:cNvCxnSpPr>
            <p:nvPr/>
          </p:nvCxnSpPr>
          <p:spPr bwMode="auto">
            <a:xfrm>
              <a:off x="2549095" y="4925043"/>
              <a:ext cx="83131" cy="5252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3" name="Straight Connector 242"/>
            <p:cNvCxnSpPr>
              <a:stCxn id="229" idx="1"/>
              <a:endCxn id="226" idx="5"/>
            </p:cNvCxnSpPr>
            <p:nvPr/>
          </p:nvCxnSpPr>
          <p:spPr bwMode="auto">
            <a:xfrm flipH="1">
              <a:off x="2644923" y="4994202"/>
              <a:ext cx="563993" cy="462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4" name="Straight Connector 243"/>
            <p:cNvCxnSpPr>
              <a:stCxn id="229" idx="5"/>
            </p:cNvCxnSpPr>
            <p:nvPr/>
          </p:nvCxnSpPr>
          <p:spPr bwMode="auto">
            <a:xfrm flipH="1">
              <a:off x="2968776" y="4929544"/>
              <a:ext cx="304797" cy="635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5" name="Straight Connector 244"/>
            <p:cNvCxnSpPr/>
            <p:nvPr/>
          </p:nvCxnSpPr>
          <p:spPr bwMode="auto">
            <a:xfrm>
              <a:off x="2549095" y="4893293"/>
              <a:ext cx="641929" cy="68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46" name="Oval 245"/>
            <p:cNvSpPr>
              <a:spLocks noChangeAspect="1"/>
            </p:cNvSpPr>
            <p:nvPr/>
          </p:nvSpPr>
          <p:spPr bwMode="auto">
            <a:xfrm flipV="1">
              <a:off x="3487778" y="545432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47" name="Straight Connector 246"/>
            <p:cNvCxnSpPr>
              <a:stCxn id="229" idx="7"/>
            </p:cNvCxnSpPr>
            <p:nvPr/>
          </p:nvCxnSpPr>
          <p:spPr bwMode="auto">
            <a:xfrm>
              <a:off x="3273573" y="4994202"/>
              <a:ext cx="259925" cy="4677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8" name="Straight Connector 247"/>
            <p:cNvCxnSpPr>
              <a:endCxn id="230" idx="4"/>
            </p:cNvCxnSpPr>
            <p:nvPr/>
          </p:nvCxnSpPr>
          <p:spPr bwMode="auto">
            <a:xfrm flipH="1">
              <a:off x="3126945" y="5553002"/>
              <a:ext cx="406978" cy="677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49" name="Straight Connector 248"/>
            <p:cNvCxnSpPr/>
            <p:nvPr/>
          </p:nvCxnSpPr>
          <p:spPr bwMode="auto">
            <a:xfrm flipH="1">
              <a:off x="2968195" y="5507669"/>
              <a:ext cx="519583" cy="56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0" name="Straight Connector 249"/>
            <p:cNvCxnSpPr>
              <a:endCxn id="226" idx="2"/>
            </p:cNvCxnSpPr>
            <p:nvPr/>
          </p:nvCxnSpPr>
          <p:spPr bwMode="auto">
            <a:xfrm flipV="1">
              <a:off x="1794023" y="5488923"/>
              <a:ext cx="772852" cy="72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1" name="Straight Connector 250"/>
            <p:cNvCxnSpPr>
              <a:endCxn id="226" idx="1"/>
            </p:cNvCxnSpPr>
            <p:nvPr/>
          </p:nvCxnSpPr>
          <p:spPr bwMode="auto">
            <a:xfrm flipV="1">
              <a:off x="1736873" y="5521252"/>
              <a:ext cx="843393" cy="406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2" name="Straight Connector 251"/>
            <p:cNvCxnSpPr>
              <a:endCxn id="226" idx="5"/>
            </p:cNvCxnSpPr>
            <p:nvPr/>
          </p:nvCxnSpPr>
          <p:spPr bwMode="auto">
            <a:xfrm flipV="1">
              <a:off x="1979761" y="5456594"/>
              <a:ext cx="665162" cy="8234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3" name="Straight Connector 252"/>
            <p:cNvCxnSpPr>
              <a:stCxn id="231" idx="4"/>
            </p:cNvCxnSpPr>
            <p:nvPr/>
          </p:nvCxnSpPr>
          <p:spPr bwMode="auto">
            <a:xfrm flipV="1">
              <a:off x="2295095" y="5508944"/>
              <a:ext cx="305865" cy="82960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4" name="Straight Connector 253"/>
            <p:cNvCxnSpPr>
              <a:stCxn id="230" idx="2"/>
              <a:endCxn id="256" idx="7"/>
            </p:cNvCxnSpPr>
            <p:nvPr/>
          </p:nvCxnSpPr>
          <p:spPr bwMode="auto">
            <a:xfrm flipH="1" flipV="1">
              <a:off x="2584598" y="5918127"/>
              <a:ext cx="496627" cy="358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5" name="Straight Connector 254"/>
            <p:cNvCxnSpPr>
              <a:stCxn id="227" idx="1"/>
            </p:cNvCxnSpPr>
            <p:nvPr/>
          </p:nvCxnSpPr>
          <p:spPr bwMode="auto">
            <a:xfrm flipH="1">
              <a:off x="2567137" y="5597452"/>
              <a:ext cx="381429" cy="279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56" name="Oval 255"/>
            <p:cNvSpPr>
              <a:spLocks noChangeAspect="1"/>
            </p:cNvSpPr>
            <p:nvPr/>
          </p:nvSpPr>
          <p:spPr bwMode="auto">
            <a:xfrm flipV="1">
              <a:off x="2506550" y="5840078"/>
              <a:ext cx="91439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57" name="Straight Connector 256"/>
            <p:cNvCxnSpPr/>
            <p:nvPr/>
          </p:nvCxnSpPr>
          <p:spPr bwMode="auto">
            <a:xfrm flipV="1">
              <a:off x="2552270" y="5551805"/>
              <a:ext cx="43928" cy="3390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8" name="Straight Connector 257"/>
            <p:cNvCxnSpPr>
              <a:stCxn id="231" idx="5"/>
            </p:cNvCxnSpPr>
            <p:nvPr/>
          </p:nvCxnSpPr>
          <p:spPr bwMode="auto">
            <a:xfrm flipV="1">
              <a:off x="2327423" y="5851842"/>
              <a:ext cx="216387" cy="500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59" name="Straight Connector 258"/>
            <p:cNvCxnSpPr/>
            <p:nvPr/>
          </p:nvCxnSpPr>
          <p:spPr bwMode="auto">
            <a:xfrm flipH="1" flipV="1">
              <a:off x="2567623" y="5899467"/>
              <a:ext cx="12643" cy="5159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60" name="Oval 259"/>
            <p:cNvSpPr>
              <a:spLocks noChangeAspect="1"/>
            </p:cNvSpPr>
            <p:nvPr/>
          </p:nvSpPr>
          <p:spPr bwMode="auto">
            <a:xfrm flipV="1">
              <a:off x="2560525" y="63703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44" name="Group 343"/>
          <p:cNvGrpSpPr/>
          <p:nvPr/>
        </p:nvGrpSpPr>
        <p:grpSpPr>
          <a:xfrm>
            <a:off x="3541118" y="4620243"/>
            <a:ext cx="1901189" cy="1628140"/>
            <a:chOff x="3541118" y="4620243"/>
            <a:chExt cx="1901189" cy="1628140"/>
          </a:xfrm>
        </p:grpSpPr>
        <p:sp>
          <p:nvSpPr>
            <p:cNvPr id="262" name="Oval 261"/>
            <p:cNvSpPr>
              <a:spLocks noChangeAspect="1"/>
            </p:cNvSpPr>
            <p:nvPr/>
          </p:nvSpPr>
          <p:spPr bwMode="auto">
            <a:xfrm flipV="1">
              <a:off x="3791054" y="603370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3" name="Oval 262"/>
            <p:cNvSpPr>
              <a:spLocks noChangeAspect="1"/>
            </p:cNvSpPr>
            <p:nvPr/>
          </p:nvSpPr>
          <p:spPr bwMode="auto">
            <a:xfrm flipV="1">
              <a:off x="3541118" y="567403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4" name="Oval 263"/>
            <p:cNvSpPr>
              <a:spLocks noChangeAspect="1"/>
            </p:cNvSpPr>
            <p:nvPr/>
          </p:nvSpPr>
          <p:spPr bwMode="auto">
            <a:xfrm flipV="1">
              <a:off x="3605735" y="529974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5" name="Oval 264"/>
            <p:cNvSpPr>
              <a:spLocks noChangeAspect="1"/>
            </p:cNvSpPr>
            <p:nvPr/>
          </p:nvSpPr>
          <p:spPr bwMode="auto">
            <a:xfrm flipV="1">
              <a:off x="3941015" y="487424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6" name="Oval 265"/>
            <p:cNvSpPr>
              <a:spLocks noChangeAspect="1"/>
            </p:cNvSpPr>
            <p:nvPr/>
          </p:nvSpPr>
          <p:spPr bwMode="auto">
            <a:xfrm flipV="1">
              <a:off x="4429965" y="522984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7" name="Oval 266"/>
            <p:cNvSpPr>
              <a:spLocks noChangeAspect="1"/>
            </p:cNvSpPr>
            <p:nvPr/>
          </p:nvSpPr>
          <p:spPr bwMode="auto">
            <a:xfrm flipV="1">
              <a:off x="4798265" y="530604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8" name="Oval 267"/>
            <p:cNvSpPr>
              <a:spLocks noChangeAspect="1"/>
            </p:cNvSpPr>
            <p:nvPr/>
          </p:nvSpPr>
          <p:spPr bwMode="auto">
            <a:xfrm flipV="1">
              <a:off x="4366465" y="462024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69" name="Oval 268"/>
            <p:cNvSpPr>
              <a:spLocks noChangeAspect="1"/>
            </p:cNvSpPr>
            <p:nvPr/>
          </p:nvSpPr>
          <p:spPr bwMode="auto">
            <a:xfrm flipV="1">
              <a:off x="5058615" y="470279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70" name="Oval 269"/>
            <p:cNvSpPr>
              <a:spLocks noChangeAspect="1"/>
            </p:cNvSpPr>
            <p:nvPr/>
          </p:nvSpPr>
          <p:spPr bwMode="auto">
            <a:xfrm flipV="1">
              <a:off x="4944315" y="601724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271" name="Oval 270"/>
            <p:cNvSpPr>
              <a:spLocks noChangeAspect="1"/>
            </p:cNvSpPr>
            <p:nvPr/>
          </p:nvSpPr>
          <p:spPr bwMode="auto">
            <a:xfrm flipV="1">
              <a:off x="4112465" y="612519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72" name="Straight Connector 271"/>
            <p:cNvCxnSpPr>
              <a:stCxn id="268" idx="1"/>
              <a:endCxn id="265" idx="5"/>
            </p:cNvCxnSpPr>
            <p:nvPr/>
          </p:nvCxnSpPr>
          <p:spPr bwMode="auto">
            <a:xfrm flipH="1">
              <a:off x="4019063" y="4698292"/>
              <a:ext cx="360793" cy="189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3" name="Straight Connector 272"/>
            <p:cNvCxnSpPr>
              <a:stCxn id="264" idx="5"/>
            </p:cNvCxnSpPr>
            <p:nvPr/>
          </p:nvCxnSpPr>
          <p:spPr bwMode="auto">
            <a:xfrm flipV="1">
              <a:off x="3683783" y="4957484"/>
              <a:ext cx="265431" cy="3556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4" name="Straight Connector 273"/>
            <p:cNvCxnSpPr>
              <a:stCxn id="263" idx="4"/>
            </p:cNvCxnSpPr>
            <p:nvPr/>
          </p:nvCxnSpPr>
          <p:spPr bwMode="auto">
            <a:xfrm flipV="1">
              <a:off x="3586838" y="5338486"/>
              <a:ext cx="76626" cy="335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5" name="Straight Connector 274"/>
            <p:cNvCxnSpPr>
              <a:stCxn id="262" idx="3"/>
              <a:endCxn id="263" idx="7"/>
            </p:cNvCxnSpPr>
            <p:nvPr/>
          </p:nvCxnSpPr>
          <p:spPr bwMode="auto">
            <a:xfrm flipH="1" flipV="1">
              <a:off x="3619166" y="5752088"/>
              <a:ext cx="185279" cy="2950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6" name="Straight Connector 275"/>
            <p:cNvCxnSpPr>
              <a:stCxn id="271" idx="2"/>
              <a:endCxn id="262" idx="2"/>
            </p:cNvCxnSpPr>
            <p:nvPr/>
          </p:nvCxnSpPr>
          <p:spPr bwMode="auto">
            <a:xfrm flipH="1" flipV="1">
              <a:off x="3791054" y="6079423"/>
              <a:ext cx="321411" cy="914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7" name="Straight Connector 276"/>
            <p:cNvCxnSpPr/>
            <p:nvPr/>
          </p:nvCxnSpPr>
          <p:spPr bwMode="auto">
            <a:xfrm flipH="1" flipV="1">
              <a:off x="4190515" y="6183037"/>
              <a:ext cx="252841" cy="190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8" name="Straight Connector 277"/>
            <p:cNvCxnSpPr/>
            <p:nvPr/>
          </p:nvCxnSpPr>
          <p:spPr bwMode="auto">
            <a:xfrm flipH="1">
              <a:off x="4508016" y="6071870"/>
              <a:ext cx="432284" cy="136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79" name="Straight Connector 278"/>
            <p:cNvCxnSpPr>
              <a:stCxn id="267" idx="0"/>
            </p:cNvCxnSpPr>
            <p:nvPr/>
          </p:nvCxnSpPr>
          <p:spPr bwMode="auto">
            <a:xfrm>
              <a:off x="4843985" y="5397483"/>
              <a:ext cx="114881" cy="6395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0" name="Straight Connector 279"/>
            <p:cNvCxnSpPr>
              <a:stCxn id="266" idx="3"/>
            </p:cNvCxnSpPr>
            <p:nvPr/>
          </p:nvCxnSpPr>
          <p:spPr bwMode="auto">
            <a:xfrm>
              <a:off x="4443356" y="5243234"/>
              <a:ext cx="401210" cy="95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1" name="Straight Connector 280"/>
            <p:cNvCxnSpPr>
              <a:stCxn id="265" idx="7"/>
            </p:cNvCxnSpPr>
            <p:nvPr/>
          </p:nvCxnSpPr>
          <p:spPr bwMode="auto">
            <a:xfrm>
              <a:off x="4019063" y="4952292"/>
              <a:ext cx="444503" cy="297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2" name="Straight Connector 281"/>
            <p:cNvCxnSpPr>
              <a:stCxn id="268" idx="0"/>
            </p:cNvCxnSpPr>
            <p:nvPr/>
          </p:nvCxnSpPr>
          <p:spPr bwMode="auto">
            <a:xfrm>
              <a:off x="4412185" y="4711683"/>
              <a:ext cx="83131" cy="5252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3" name="Straight Connector 282"/>
            <p:cNvCxnSpPr>
              <a:stCxn id="269" idx="1"/>
              <a:endCxn id="266" idx="5"/>
            </p:cNvCxnSpPr>
            <p:nvPr/>
          </p:nvCxnSpPr>
          <p:spPr bwMode="auto">
            <a:xfrm flipH="1">
              <a:off x="4508013" y="4780842"/>
              <a:ext cx="563993" cy="462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4" name="Straight Connector 283"/>
            <p:cNvCxnSpPr>
              <a:stCxn id="269" idx="5"/>
            </p:cNvCxnSpPr>
            <p:nvPr/>
          </p:nvCxnSpPr>
          <p:spPr bwMode="auto">
            <a:xfrm flipH="1">
              <a:off x="4831866" y="4716184"/>
              <a:ext cx="304797" cy="635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5" name="Straight Connector 284"/>
            <p:cNvCxnSpPr/>
            <p:nvPr/>
          </p:nvCxnSpPr>
          <p:spPr bwMode="auto">
            <a:xfrm>
              <a:off x="4412185" y="4679933"/>
              <a:ext cx="641929" cy="68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86" name="Oval 285"/>
            <p:cNvSpPr>
              <a:spLocks noChangeAspect="1"/>
            </p:cNvSpPr>
            <p:nvPr/>
          </p:nvSpPr>
          <p:spPr bwMode="auto">
            <a:xfrm flipV="1">
              <a:off x="5350868" y="524858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87" name="Straight Connector 286"/>
            <p:cNvCxnSpPr>
              <a:stCxn id="269" idx="7"/>
              <a:endCxn id="286" idx="4"/>
            </p:cNvCxnSpPr>
            <p:nvPr/>
          </p:nvCxnSpPr>
          <p:spPr bwMode="auto">
            <a:xfrm>
              <a:off x="5136663" y="4780842"/>
              <a:ext cx="259925" cy="4677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8" name="Straight Connector 287"/>
            <p:cNvCxnSpPr>
              <a:endCxn id="270" idx="4"/>
            </p:cNvCxnSpPr>
            <p:nvPr/>
          </p:nvCxnSpPr>
          <p:spPr bwMode="auto">
            <a:xfrm flipH="1">
              <a:off x="4990035" y="5339642"/>
              <a:ext cx="406978" cy="677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89" name="Straight Connector 288"/>
            <p:cNvCxnSpPr>
              <a:stCxn id="286" idx="2"/>
            </p:cNvCxnSpPr>
            <p:nvPr/>
          </p:nvCxnSpPr>
          <p:spPr bwMode="auto">
            <a:xfrm flipH="1">
              <a:off x="4831285" y="5294309"/>
              <a:ext cx="519583" cy="56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0" name="Straight Connector 289"/>
            <p:cNvCxnSpPr>
              <a:endCxn id="266" idx="2"/>
            </p:cNvCxnSpPr>
            <p:nvPr/>
          </p:nvCxnSpPr>
          <p:spPr bwMode="auto">
            <a:xfrm flipV="1">
              <a:off x="3657113" y="5275563"/>
              <a:ext cx="772852" cy="72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1" name="Straight Connector 290"/>
            <p:cNvCxnSpPr>
              <a:endCxn id="266" idx="1"/>
            </p:cNvCxnSpPr>
            <p:nvPr/>
          </p:nvCxnSpPr>
          <p:spPr bwMode="auto">
            <a:xfrm flipV="1">
              <a:off x="3599963" y="5307892"/>
              <a:ext cx="843393" cy="406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2" name="Straight Connector 291"/>
            <p:cNvCxnSpPr>
              <a:endCxn id="266" idx="5"/>
            </p:cNvCxnSpPr>
            <p:nvPr/>
          </p:nvCxnSpPr>
          <p:spPr bwMode="auto">
            <a:xfrm flipV="1">
              <a:off x="3842851" y="5243234"/>
              <a:ext cx="665162" cy="82348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3" name="Straight Connector 292"/>
            <p:cNvCxnSpPr>
              <a:stCxn id="262" idx="5"/>
            </p:cNvCxnSpPr>
            <p:nvPr/>
          </p:nvCxnSpPr>
          <p:spPr bwMode="auto">
            <a:xfrm flipV="1">
              <a:off x="3869102" y="5640110"/>
              <a:ext cx="554773" cy="406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4" name="Straight Connector 293"/>
            <p:cNvCxnSpPr>
              <a:stCxn id="270" idx="2"/>
              <a:endCxn id="296" idx="7"/>
            </p:cNvCxnSpPr>
            <p:nvPr/>
          </p:nvCxnSpPr>
          <p:spPr bwMode="auto">
            <a:xfrm flipH="1" flipV="1">
              <a:off x="4447688" y="5704767"/>
              <a:ext cx="496627" cy="358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5" name="Straight Connector 294"/>
            <p:cNvCxnSpPr>
              <a:stCxn id="267" idx="1"/>
            </p:cNvCxnSpPr>
            <p:nvPr/>
          </p:nvCxnSpPr>
          <p:spPr bwMode="auto">
            <a:xfrm flipH="1">
              <a:off x="4430227" y="5384092"/>
              <a:ext cx="381429" cy="279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296" name="Oval 295"/>
            <p:cNvSpPr>
              <a:spLocks noChangeAspect="1"/>
            </p:cNvSpPr>
            <p:nvPr/>
          </p:nvSpPr>
          <p:spPr bwMode="auto">
            <a:xfrm flipV="1">
              <a:off x="4369640" y="5626718"/>
              <a:ext cx="91439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297" name="Straight Connector 296"/>
            <p:cNvCxnSpPr/>
            <p:nvPr/>
          </p:nvCxnSpPr>
          <p:spPr bwMode="auto">
            <a:xfrm flipV="1">
              <a:off x="4415360" y="5338445"/>
              <a:ext cx="43928" cy="3390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8" name="Straight Connector 297"/>
            <p:cNvCxnSpPr>
              <a:stCxn id="271" idx="5"/>
            </p:cNvCxnSpPr>
            <p:nvPr/>
          </p:nvCxnSpPr>
          <p:spPr bwMode="auto">
            <a:xfrm flipV="1">
              <a:off x="4190513" y="5638482"/>
              <a:ext cx="216387" cy="500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299" name="Straight Connector 298"/>
            <p:cNvCxnSpPr/>
            <p:nvPr/>
          </p:nvCxnSpPr>
          <p:spPr bwMode="auto">
            <a:xfrm flipH="1" flipV="1">
              <a:off x="4430713" y="5686107"/>
              <a:ext cx="12643" cy="5159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00" name="Oval 299"/>
            <p:cNvSpPr>
              <a:spLocks noChangeAspect="1"/>
            </p:cNvSpPr>
            <p:nvPr/>
          </p:nvSpPr>
          <p:spPr bwMode="auto">
            <a:xfrm flipV="1">
              <a:off x="4423615" y="615694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</p:grpSp>
      <p:grpSp>
        <p:nvGrpSpPr>
          <p:cNvPr id="345" name="Group 344"/>
          <p:cNvGrpSpPr/>
          <p:nvPr/>
        </p:nvGrpSpPr>
        <p:grpSpPr>
          <a:xfrm>
            <a:off x="5305148" y="4742163"/>
            <a:ext cx="1901189" cy="1628140"/>
            <a:chOff x="5305148" y="4742163"/>
            <a:chExt cx="1901189" cy="1628140"/>
          </a:xfrm>
        </p:grpSpPr>
        <p:sp>
          <p:nvSpPr>
            <p:cNvPr id="303" name="Oval 302"/>
            <p:cNvSpPr>
              <a:spLocks noChangeAspect="1"/>
            </p:cNvSpPr>
            <p:nvPr/>
          </p:nvSpPr>
          <p:spPr bwMode="auto">
            <a:xfrm flipV="1">
              <a:off x="5555084" y="615562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4" name="Oval 303"/>
            <p:cNvSpPr>
              <a:spLocks noChangeAspect="1"/>
            </p:cNvSpPr>
            <p:nvPr/>
          </p:nvSpPr>
          <p:spPr bwMode="auto">
            <a:xfrm flipV="1">
              <a:off x="5305148" y="579595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5" name="Oval 304"/>
            <p:cNvSpPr>
              <a:spLocks noChangeAspect="1"/>
            </p:cNvSpPr>
            <p:nvPr/>
          </p:nvSpPr>
          <p:spPr bwMode="auto">
            <a:xfrm flipV="1">
              <a:off x="5369765" y="542166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6" name="Oval 305"/>
            <p:cNvSpPr>
              <a:spLocks noChangeAspect="1"/>
            </p:cNvSpPr>
            <p:nvPr/>
          </p:nvSpPr>
          <p:spPr bwMode="auto">
            <a:xfrm flipV="1">
              <a:off x="5705045" y="49961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7" name="Oval 306"/>
            <p:cNvSpPr>
              <a:spLocks noChangeAspect="1"/>
            </p:cNvSpPr>
            <p:nvPr/>
          </p:nvSpPr>
          <p:spPr bwMode="auto">
            <a:xfrm flipV="1">
              <a:off x="6193995" y="53517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8" name="Oval 307"/>
            <p:cNvSpPr>
              <a:spLocks noChangeAspect="1"/>
            </p:cNvSpPr>
            <p:nvPr/>
          </p:nvSpPr>
          <p:spPr bwMode="auto">
            <a:xfrm flipV="1">
              <a:off x="6562295" y="54279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09" name="Oval 308"/>
            <p:cNvSpPr>
              <a:spLocks noChangeAspect="1"/>
            </p:cNvSpPr>
            <p:nvPr/>
          </p:nvSpPr>
          <p:spPr bwMode="auto">
            <a:xfrm flipV="1">
              <a:off x="6130495" y="47421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10" name="Oval 309"/>
            <p:cNvSpPr>
              <a:spLocks noChangeAspect="1"/>
            </p:cNvSpPr>
            <p:nvPr/>
          </p:nvSpPr>
          <p:spPr bwMode="auto">
            <a:xfrm flipV="1">
              <a:off x="6822645" y="482471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11" name="Oval 310"/>
            <p:cNvSpPr>
              <a:spLocks noChangeAspect="1"/>
            </p:cNvSpPr>
            <p:nvPr/>
          </p:nvSpPr>
          <p:spPr bwMode="auto">
            <a:xfrm flipV="1">
              <a:off x="6708345" y="61391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12" name="Oval 311"/>
            <p:cNvSpPr>
              <a:spLocks noChangeAspect="1"/>
            </p:cNvSpPr>
            <p:nvPr/>
          </p:nvSpPr>
          <p:spPr bwMode="auto">
            <a:xfrm flipV="1">
              <a:off x="5876495" y="624711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13" name="Straight Connector 312"/>
            <p:cNvCxnSpPr>
              <a:stCxn id="309" idx="1"/>
              <a:endCxn id="306" idx="5"/>
            </p:cNvCxnSpPr>
            <p:nvPr/>
          </p:nvCxnSpPr>
          <p:spPr bwMode="auto">
            <a:xfrm flipH="1">
              <a:off x="5783093" y="4820212"/>
              <a:ext cx="360793" cy="189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4" name="Straight Connector 313"/>
            <p:cNvCxnSpPr>
              <a:stCxn id="305" idx="5"/>
            </p:cNvCxnSpPr>
            <p:nvPr/>
          </p:nvCxnSpPr>
          <p:spPr bwMode="auto">
            <a:xfrm flipV="1">
              <a:off x="5447813" y="5079404"/>
              <a:ext cx="265431" cy="3556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5" name="Straight Connector 314"/>
            <p:cNvCxnSpPr>
              <a:stCxn id="304" idx="4"/>
            </p:cNvCxnSpPr>
            <p:nvPr/>
          </p:nvCxnSpPr>
          <p:spPr bwMode="auto">
            <a:xfrm flipV="1">
              <a:off x="5350868" y="5460406"/>
              <a:ext cx="76626" cy="335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6" name="Straight Connector 315"/>
            <p:cNvCxnSpPr>
              <a:stCxn id="303" idx="3"/>
              <a:endCxn id="304" idx="7"/>
            </p:cNvCxnSpPr>
            <p:nvPr/>
          </p:nvCxnSpPr>
          <p:spPr bwMode="auto">
            <a:xfrm flipH="1" flipV="1">
              <a:off x="5383196" y="5874008"/>
              <a:ext cx="185279" cy="2950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7" name="Straight Connector 316"/>
            <p:cNvCxnSpPr>
              <a:stCxn id="312" idx="2"/>
              <a:endCxn id="303" idx="2"/>
            </p:cNvCxnSpPr>
            <p:nvPr/>
          </p:nvCxnSpPr>
          <p:spPr bwMode="auto">
            <a:xfrm flipH="1" flipV="1">
              <a:off x="5555084" y="6201343"/>
              <a:ext cx="321411" cy="914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8" name="Straight Connector 317"/>
            <p:cNvCxnSpPr/>
            <p:nvPr/>
          </p:nvCxnSpPr>
          <p:spPr bwMode="auto">
            <a:xfrm flipH="1" flipV="1">
              <a:off x="5954545" y="6304957"/>
              <a:ext cx="252841" cy="190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19" name="Straight Connector 318"/>
            <p:cNvCxnSpPr/>
            <p:nvPr/>
          </p:nvCxnSpPr>
          <p:spPr bwMode="auto">
            <a:xfrm flipH="1">
              <a:off x="6272046" y="6193790"/>
              <a:ext cx="432284" cy="136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0" name="Straight Connector 319"/>
            <p:cNvCxnSpPr>
              <a:stCxn id="308" idx="0"/>
            </p:cNvCxnSpPr>
            <p:nvPr/>
          </p:nvCxnSpPr>
          <p:spPr bwMode="auto">
            <a:xfrm>
              <a:off x="6608015" y="5519403"/>
              <a:ext cx="114881" cy="6395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1" name="Straight Connector 320"/>
            <p:cNvCxnSpPr>
              <a:stCxn id="307" idx="3"/>
            </p:cNvCxnSpPr>
            <p:nvPr/>
          </p:nvCxnSpPr>
          <p:spPr bwMode="auto">
            <a:xfrm>
              <a:off x="6207386" y="5365154"/>
              <a:ext cx="401210" cy="95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2" name="Straight Connector 321"/>
            <p:cNvCxnSpPr>
              <a:stCxn id="306" idx="7"/>
            </p:cNvCxnSpPr>
            <p:nvPr/>
          </p:nvCxnSpPr>
          <p:spPr bwMode="auto">
            <a:xfrm>
              <a:off x="5783093" y="5074212"/>
              <a:ext cx="444503" cy="297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3" name="Straight Connector 322"/>
            <p:cNvCxnSpPr>
              <a:stCxn id="309" idx="0"/>
            </p:cNvCxnSpPr>
            <p:nvPr/>
          </p:nvCxnSpPr>
          <p:spPr bwMode="auto">
            <a:xfrm>
              <a:off x="6176215" y="4833603"/>
              <a:ext cx="83131" cy="5252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4" name="Straight Connector 323"/>
            <p:cNvCxnSpPr>
              <a:stCxn id="310" idx="1"/>
              <a:endCxn id="307" idx="5"/>
            </p:cNvCxnSpPr>
            <p:nvPr/>
          </p:nvCxnSpPr>
          <p:spPr bwMode="auto">
            <a:xfrm flipH="1">
              <a:off x="6272043" y="4902762"/>
              <a:ext cx="563993" cy="462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5" name="Straight Connector 324"/>
            <p:cNvCxnSpPr>
              <a:stCxn id="310" idx="5"/>
            </p:cNvCxnSpPr>
            <p:nvPr/>
          </p:nvCxnSpPr>
          <p:spPr bwMode="auto">
            <a:xfrm flipH="1">
              <a:off x="6595896" y="4838104"/>
              <a:ext cx="304797" cy="635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6" name="Straight Connector 325"/>
            <p:cNvCxnSpPr/>
            <p:nvPr/>
          </p:nvCxnSpPr>
          <p:spPr bwMode="auto">
            <a:xfrm>
              <a:off x="6176215" y="4801853"/>
              <a:ext cx="641929" cy="68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27" name="Oval 326"/>
            <p:cNvSpPr>
              <a:spLocks noChangeAspect="1"/>
            </p:cNvSpPr>
            <p:nvPr/>
          </p:nvSpPr>
          <p:spPr bwMode="auto">
            <a:xfrm flipV="1">
              <a:off x="7114898" y="537050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28" name="Straight Connector 327"/>
            <p:cNvCxnSpPr>
              <a:stCxn id="310" idx="7"/>
              <a:endCxn id="327" idx="4"/>
            </p:cNvCxnSpPr>
            <p:nvPr/>
          </p:nvCxnSpPr>
          <p:spPr bwMode="auto">
            <a:xfrm>
              <a:off x="6900693" y="4902762"/>
              <a:ext cx="259925" cy="4677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29" name="Straight Connector 328"/>
            <p:cNvCxnSpPr>
              <a:endCxn id="311" idx="4"/>
            </p:cNvCxnSpPr>
            <p:nvPr/>
          </p:nvCxnSpPr>
          <p:spPr bwMode="auto">
            <a:xfrm flipH="1">
              <a:off x="6754065" y="5461562"/>
              <a:ext cx="406978" cy="677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0" name="Straight Connector 329"/>
            <p:cNvCxnSpPr>
              <a:stCxn id="327" idx="2"/>
            </p:cNvCxnSpPr>
            <p:nvPr/>
          </p:nvCxnSpPr>
          <p:spPr bwMode="auto">
            <a:xfrm flipH="1">
              <a:off x="6595315" y="5416229"/>
              <a:ext cx="519583" cy="56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1" name="Straight Connector 330"/>
            <p:cNvCxnSpPr>
              <a:endCxn id="307" idx="2"/>
            </p:cNvCxnSpPr>
            <p:nvPr/>
          </p:nvCxnSpPr>
          <p:spPr bwMode="auto">
            <a:xfrm flipV="1">
              <a:off x="5421143" y="5397483"/>
              <a:ext cx="772852" cy="72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2" name="Straight Connector 331"/>
            <p:cNvCxnSpPr>
              <a:endCxn id="307" idx="1"/>
            </p:cNvCxnSpPr>
            <p:nvPr/>
          </p:nvCxnSpPr>
          <p:spPr bwMode="auto">
            <a:xfrm flipV="1">
              <a:off x="5363993" y="5429812"/>
              <a:ext cx="843393" cy="406399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3" name="Straight Connector 332"/>
            <p:cNvCxnSpPr>
              <a:endCxn id="337" idx="2"/>
            </p:cNvCxnSpPr>
            <p:nvPr/>
          </p:nvCxnSpPr>
          <p:spPr bwMode="auto">
            <a:xfrm flipV="1">
              <a:off x="5333831" y="5794358"/>
              <a:ext cx="799839" cy="704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5" name="Straight Connector 334"/>
            <p:cNvCxnSpPr>
              <a:stCxn id="311" idx="2"/>
              <a:endCxn id="337" idx="7"/>
            </p:cNvCxnSpPr>
            <p:nvPr/>
          </p:nvCxnSpPr>
          <p:spPr bwMode="auto">
            <a:xfrm flipH="1" flipV="1">
              <a:off x="6211718" y="5826687"/>
              <a:ext cx="496627" cy="358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6" name="Straight Connector 335"/>
            <p:cNvCxnSpPr>
              <a:stCxn id="308" idx="1"/>
            </p:cNvCxnSpPr>
            <p:nvPr/>
          </p:nvCxnSpPr>
          <p:spPr bwMode="auto">
            <a:xfrm flipH="1">
              <a:off x="6194257" y="5506012"/>
              <a:ext cx="381429" cy="279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37" name="Oval 336"/>
            <p:cNvSpPr>
              <a:spLocks noChangeAspect="1"/>
            </p:cNvSpPr>
            <p:nvPr/>
          </p:nvSpPr>
          <p:spPr bwMode="auto">
            <a:xfrm flipV="1">
              <a:off x="6133670" y="5748638"/>
              <a:ext cx="91439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38" name="Straight Connector 337"/>
            <p:cNvCxnSpPr/>
            <p:nvPr/>
          </p:nvCxnSpPr>
          <p:spPr bwMode="auto">
            <a:xfrm flipV="1">
              <a:off x="6179390" y="5460365"/>
              <a:ext cx="43928" cy="3390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39" name="Straight Connector 338"/>
            <p:cNvCxnSpPr>
              <a:stCxn id="312" idx="5"/>
            </p:cNvCxnSpPr>
            <p:nvPr/>
          </p:nvCxnSpPr>
          <p:spPr bwMode="auto">
            <a:xfrm flipV="1">
              <a:off x="5954543" y="5760402"/>
              <a:ext cx="216387" cy="500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40" name="Straight Connector 339"/>
            <p:cNvCxnSpPr/>
            <p:nvPr/>
          </p:nvCxnSpPr>
          <p:spPr bwMode="auto">
            <a:xfrm flipH="1" flipV="1">
              <a:off x="6194743" y="5808027"/>
              <a:ext cx="12643" cy="5159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41" name="Oval 340"/>
            <p:cNvSpPr>
              <a:spLocks noChangeAspect="1"/>
            </p:cNvSpPr>
            <p:nvPr/>
          </p:nvSpPr>
          <p:spPr bwMode="auto">
            <a:xfrm flipV="1">
              <a:off x="6187645" y="6278863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46" name="Straight Connector 345"/>
            <p:cNvCxnSpPr/>
            <p:nvPr/>
          </p:nvCxnSpPr>
          <p:spPr bwMode="auto">
            <a:xfrm flipV="1">
              <a:off x="5585507" y="5800130"/>
              <a:ext cx="554773" cy="406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grpSp>
        <p:nvGrpSpPr>
          <p:cNvPr id="3072" name="Group 3071"/>
          <p:cNvGrpSpPr/>
          <p:nvPr/>
        </p:nvGrpSpPr>
        <p:grpSpPr>
          <a:xfrm>
            <a:off x="7186336" y="4557378"/>
            <a:ext cx="1901189" cy="1628140"/>
            <a:chOff x="7186336" y="4557378"/>
            <a:chExt cx="1901189" cy="1628140"/>
          </a:xfrm>
        </p:grpSpPr>
        <p:sp>
          <p:nvSpPr>
            <p:cNvPr id="347" name="Oval 346"/>
            <p:cNvSpPr>
              <a:spLocks noChangeAspect="1"/>
            </p:cNvSpPr>
            <p:nvPr/>
          </p:nvSpPr>
          <p:spPr bwMode="auto">
            <a:xfrm flipV="1">
              <a:off x="7436272" y="597083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48" name="Oval 347"/>
            <p:cNvSpPr>
              <a:spLocks noChangeAspect="1"/>
            </p:cNvSpPr>
            <p:nvPr/>
          </p:nvSpPr>
          <p:spPr bwMode="auto">
            <a:xfrm flipV="1">
              <a:off x="7186336" y="561117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49" name="Oval 348"/>
            <p:cNvSpPr>
              <a:spLocks noChangeAspect="1"/>
            </p:cNvSpPr>
            <p:nvPr/>
          </p:nvSpPr>
          <p:spPr bwMode="auto">
            <a:xfrm flipV="1">
              <a:off x="7250953" y="523687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0" name="Oval 349"/>
            <p:cNvSpPr>
              <a:spLocks noChangeAspect="1"/>
            </p:cNvSpPr>
            <p:nvPr/>
          </p:nvSpPr>
          <p:spPr bwMode="auto">
            <a:xfrm flipV="1">
              <a:off x="7586233" y="48113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1" name="Oval 350"/>
            <p:cNvSpPr>
              <a:spLocks noChangeAspect="1"/>
            </p:cNvSpPr>
            <p:nvPr/>
          </p:nvSpPr>
          <p:spPr bwMode="auto">
            <a:xfrm flipV="1">
              <a:off x="8075183" y="51669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2" name="Oval 351"/>
            <p:cNvSpPr>
              <a:spLocks noChangeAspect="1"/>
            </p:cNvSpPr>
            <p:nvPr/>
          </p:nvSpPr>
          <p:spPr bwMode="auto">
            <a:xfrm flipV="1">
              <a:off x="8443483" y="52431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3" name="Oval 352"/>
            <p:cNvSpPr>
              <a:spLocks noChangeAspect="1"/>
            </p:cNvSpPr>
            <p:nvPr/>
          </p:nvSpPr>
          <p:spPr bwMode="auto">
            <a:xfrm flipV="1">
              <a:off x="8011683" y="45573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4" name="Oval 353"/>
            <p:cNvSpPr>
              <a:spLocks noChangeAspect="1"/>
            </p:cNvSpPr>
            <p:nvPr/>
          </p:nvSpPr>
          <p:spPr bwMode="auto">
            <a:xfrm flipV="1">
              <a:off x="8703833" y="463992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5" name="Oval 354"/>
            <p:cNvSpPr>
              <a:spLocks noChangeAspect="1"/>
            </p:cNvSpPr>
            <p:nvPr/>
          </p:nvSpPr>
          <p:spPr bwMode="auto">
            <a:xfrm flipV="1">
              <a:off x="8589533" y="59543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356" name="Oval 355"/>
            <p:cNvSpPr>
              <a:spLocks noChangeAspect="1"/>
            </p:cNvSpPr>
            <p:nvPr/>
          </p:nvSpPr>
          <p:spPr bwMode="auto">
            <a:xfrm flipV="1">
              <a:off x="7757683" y="606232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57" name="Straight Connector 356"/>
            <p:cNvCxnSpPr>
              <a:stCxn id="353" idx="1"/>
              <a:endCxn id="350" idx="5"/>
            </p:cNvCxnSpPr>
            <p:nvPr/>
          </p:nvCxnSpPr>
          <p:spPr bwMode="auto">
            <a:xfrm flipH="1">
              <a:off x="7664281" y="4635427"/>
              <a:ext cx="360793" cy="189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8" name="Straight Connector 357"/>
            <p:cNvCxnSpPr>
              <a:stCxn id="349" idx="5"/>
            </p:cNvCxnSpPr>
            <p:nvPr/>
          </p:nvCxnSpPr>
          <p:spPr bwMode="auto">
            <a:xfrm flipV="1">
              <a:off x="7329001" y="4894619"/>
              <a:ext cx="265431" cy="3556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59" name="Straight Connector 358"/>
            <p:cNvCxnSpPr>
              <a:stCxn id="348" idx="4"/>
            </p:cNvCxnSpPr>
            <p:nvPr/>
          </p:nvCxnSpPr>
          <p:spPr bwMode="auto">
            <a:xfrm flipV="1">
              <a:off x="7232056" y="5275621"/>
              <a:ext cx="76626" cy="335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0" name="Straight Connector 359"/>
            <p:cNvCxnSpPr>
              <a:stCxn id="347" idx="3"/>
              <a:endCxn id="348" idx="7"/>
            </p:cNvCxnSpPr>
            <p:nvPr/>
          </p:nvCxnSpPr>
          <p:spPr bwMode="auto">
            <a:xfrm flipH="1" flipV="1">
              <a:off x="7264384" y="5689223"/>
              <a:ext cx="185279" cy="2950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1" name="Straight Connector 360"/>
            <p:cNvCxnSpPr>
              <a:stCxn id="356" idx="2"/>
              <a:endCxn id="347" idx="2"/>
            </p:cNvCxnSpPr>
            <p:nvPr/>
          </p:nvCxnSpPr>
          <p:spPr bwMode="auto">
            <a:xfrm flipH="1" flipV="1">
              <a:off x="7436272" y="6016558"/>
              <a:ext cx="321411" cy="914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2" name="Straight Connector 361"/>
            <p:cNvCxnSpPr/>
            <p:nvPr/>
          </p:nvCxnSpPr>
          <p:spPr bwMode="auto">
            <a:xfrm flipH="1" flipV="1">
              <a:off x="7835733" y="6120172"/>
              <a:ext cx="252841" cy="190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3" name="Straight Connector 362"/>
            <p:cNvCxnSpPr/>
            <p:nvPr/>
          </p:nvCxnSpPr>
          <p:spPr bwMode="auto">
            <a:xfrm flipH="1">
              <a:off x="8153234" y="6009005"/>
              <a:ext cx="432284" cy="136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4" name="Straight Connector 363"/>
            <p:cNvCxnSpPr>
              <a:stCxn id="352" idx="0"/>
            </p:cNvCxnSpPr>
            <p:nvPr/>
          </p:nvCxnSpPr>
          <p:spPr bwMode="auto">
            <a:xfrm>
              <a:off x="8489203" y="5334618"/>
              <a:ext cx="114881" cy="6395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5" name="Straight Connector 364"/>
            <p:cNvCxnSpPr>
              <a:stCxn id="351" idx="3"/>
            </p:cNvCxnSpPr>
            <p:nvPr/>
          </p:nvCxnSpPr>
          <p:spPr bwMode="auto">
            <a:xfrm>
              <a:off x="8088574" y="5180369"/>
              <a:ext cx="401210" cy="95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6" name="Straight Connector 365"/>
            <p:cNvCxnSpPr>
              <a:stCxn id="350" idx="7"/>
            </p:cNvCxnSpPr>
            <p:nvPr/>
          </p:nvCxnSpPr>
          <p:spPr bwMode="auto">
            <a:xfrm>
              <a:off x="7664281" y="4889427"/>
              <a:ext cx="444503" cy="297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7" name="Straight Connector 366"/>
            <p:cNvCxnSpPr>
              <a:stCxn id="353" idx="0"/>
            </p:cNvCxnSpPr>
            <p:nvPr/>
          </p:nvCxnSpPr>
          <p:spPr bwMode="auto">
            <a:xfrm>
              <a:off x="8057403" y="4648818"/>
              <a:ext cx="83131" cy="5252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8" name="Straight Connector 367"/>
            <p:cNvCxnSpPr>
              <a:stCxn id="354" idx="1"/>
              <a:endCxn id="351" idx="5"/>
            </p:cNvCxnSpPr>
            <p:nvPr/>
          </p:nvCxnSpPr>
          <p:spPr bwMode="auto">
            <a:xfrm flipH="1">
              <a:off x="8153231" y="4717977"/>
              <a:ext cx="563993" cy="462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69" name="Straight Connector 368"/>
            <p:cNvCxnSpPr>
              <a:stCxn id="354" idx="5"/>
            </p:cNvCxnSpPr>
            <p:nvPr/>
          </p:nvCxnSpPr>
          <p:spPr bwMode="auto">
            <a:xfrm flipH="1">
              <a:off x="8477084" y="4653319"/>
              <a:ext cx="304797" cy="635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0" name="Straight Connector 369"/>
            <p:cNvCxnSpPr/>
            <p:nvPr/>
          </p:nvCxnSpPr>
          <p:spPr bwMode="auto">
            <a:xfrm>
              <a:off x="8057403" y="4617068"/>
              <a:ext cx="641929" cy="68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71" name="Oval 370"/>
            <p:cNvSpPr>
              <a:spLocks noChangeAspect="1"/>
            </p:cNvSpPr>
            <p:nvPr/>
          </p:nvSpPr>
          <p:spPr bwMode="auto">
            <a:xfrm flipV="1">
              <a:off x="8996086" y="518572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72" name="Straight Connector 371"/>
            <p:cNvCxnSpPr>
              <a:stCxn id="354" idx="7"/>
              <a:endCxn id="371" idx="4"/>
            </p:cNvCxnSpPr>
            <p:nvPr/>
          </p:nvCxnSpPr>
          <p:spPr bwMode="auto">
            <a:xfrm>
              <a:off x="8781881" y="4717977"/>
              <a:ext cx="259925" cy="4677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3" name="Straight Connector 372"/>
            <p:cNvCxnSpPr>
              <a:endCxn id="355" idx="4"/>
            </p:cNvCxnSpPr>
            <p:nvPr/>
          </p:nvCxnSpPr>
          <p:spPr bwMode="auto">
            <a:xfrm flipH="1">
              <a:off x="8635253" y="5276777"/>
              <a:ext cx="406978" cy="677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4" name="Straight Connector 373"/>
            <p:cNvCxnSpPr>
              <a:stCxn id="371" idx="2"/>
            </p:cNvCxnSpPr>
            <p:nvPr/>
          </p:nvCxnSpPr>
          <p:spPr bwMode="auto">
            <a:xfrm flipH="1">
              <a:off x="8476503" y="5231444"/>
              <a:ext cx="519583" cy="56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5" name="Straight Connector 374"/>
            <p:cNvCxnSpPr>
              <a:endCxn id="351" idx="2"/>
            </p:cNvCxnSpPr>
            <p:nvPr/>
          </p:nvCxnSpPr>
          <p:spPr bwMode="auto">
            <a:xfrm flipV="1">
              <a:off x="7302331" y="5212698"/>
              <a:ext cx="772852" cy="72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6" name="Straight Connector 375"/>
            <p:cNvCxnSpPr>
              <a:endCxn id="380" idx="3"/>
            </p:cNvCxnSpPr>
            <p:nvPr/>
          </p:nvCxnSpPr>
          <p:spPr bwMode="auto">
            <a:xfrm>
              <a:off x="7297569" y="5294240"/>
              <a:ext cx="730680" cy="283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7" name="Straight Connector 376"/>
            <p:cNvCxnSpPr>
              <a:endCxn id="380" idx="2"/>
            </p:cNvCxnSpPr>
            <p:nvPr/>
          </p:nvCxnSpPr>
          <p:spPr bwMode="auto">
            <a:xfrm flipV="1">
              <a:off x="7215019" y="5609573"/>
              <a:ext cx="799839" cy="704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8" name="Straight Connector 377"/>
            <p:cNvCxnSpPr>
              <a:stCxn id="355" idx="2"/>
              <a:endCxn id="380" idx="7"/>
            </p:cNvCxnSpPr>
            <p:nvPr/>
          </p:nvCxnSpPr>
          <p:spPr bwMode="auto">
            <a:xfrm flipH="1" flipV="1">
              <a:off x="8092906" y="5641902"/>
              <a:ext cx="496627" cy="358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79" name="Straight Connector 378"/>
            <p:cNvCxnSpPr>
              <a:stCxn id="352" idx="1"/>
            </p:cNvCxnSpPr>
            <p:nvPr/>
          </p:nvCxnSpPr>
          <p:spPr bwMode="auto">
            <a:xfrm flipH="1">
              <a:off x="8075445" y="5321227"/>
              <a:ext cx="381429" cy="279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0" name="Oval 379"/>
            <p:cNvSpPr>
              <a:spLocks noChangeAspect="1"/>
            </p:cNvSpPr>
            <p:nvPr/>
          </p:nvSpPr>
          <p:spPr bwMode="auto">
            <a:xfrm flipV="1">
              <a:off x="8014858" y="5563853"/>
              <a:ext cx="91439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81" name="Straight Connector 380"/>
            <p:cNvCxnSpPr/>
            <p:nvPr/>
          </p:nvCxnSpPr>
          <p:spPr bwMode="auto">
            <a:xfrm flipV="1">
              <a:off x="8060578" y="5275580"/>
              <a:ext cx="43928" cy="3390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2" name="Straight Connector 381"/>
            <p:cNvCxnSpPr>
              <a:stCxn id="356" idx="5"/>
            </p:cNvCxnSpPr>
            <p:nvPr/>
          </p:nvCxnSpPr>
          <p:spPr bwMode="auto">
            <a:xfrm flipV="1">
              <a:off x="7835731" y="5575617"/>
              <a:ext cx="216387" cy="500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383" name="Straight Connector 382"/>
            <p:cNvCxnSpPr/>
            <p:nvPr/>
          </p:nvCxnSpPr>
          <p:spPr bwMode="auto">
            <a:xfrm flipH="1" flipV="1">
              <a:off x="8075931" y="5623242"/>
              <a:ext cx="12643" cy="5159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384" name="Oval 383"/>
            <p:cNvSpPr>
              <a:spLocks noChangeAspect="1"/>
            </p:cNvSpPr>
            <p:nvPr/>
          </p:nvSpPr>
          <p:spPr bwMode="auto">
            <a:xfrm flipV="1">
              <a:off x="8068833" y="60940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385" name="Straight Connector 384"/>
            <p:cNvCxnSpPr/>
            <p:nvPr/>
          </p:nvCxnSpPr>
          <p:spPr bwMode="auto">
            <a:xfrm flipV="1">
              <a:off x="7466695" y="5615345"/>
              <a:ext cx="554773" cy="406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</p:spTree>
    <p:extLst>
      <p:ext uri="{BB962C8B-B14F-4D97-AF65-F5344CB8AC3E}">
        <p14:creationId xmlns:p14="http://schemas.microsoft.com/office/powerpoint/2010/main" val="35560364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3/9/17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dirty="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3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/>
              <a:t>Randomized Incremental Construction of DT(P)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3329623"/>
            <a:ext cx="7983638" cy="2743517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An edge can become illegal only if one of its incident triangles changes.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Check only edges of new triangles.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Every new edge created </a:t>
            </a:r>
            <a:r>
              <a:rPr lang="en-US" sz="2000" dirty="0"/>
              <a:t>is </a:t>
            </a:r>
            <a:r>
              <a:rPr lang="en-US" sz="2000" dirty="0" smtClean="0"/>
              <a:t>incident to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i="1" baseline="-25000" dirty="0">
                <a:solidFill>
                  <a:srgbClr val="008380"/>
                </a:solidFill>
              </a:rPr>
              <a:t>r</a:t>
            </a:r>
            <a:r>
              <a:rPr lang="en-US" sz="2000" dirty="0" smtClean="0"/>
              <a:t>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Every old edge is legal (if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>
                <a:solidFill>
                  <a:srgbClr val="008380"/>
                </a:solidFill>
              </a:rPr>
              <a:t>r</a:t>
            </a:r>
            <a:r>
              <a:rPr lang="en-US" sz="2000" dirty="0" smtClean="0"/>
              <a:t> is on </a:t>
            </a:r>
            <a:r>
              <a:rPr lang="en-US" sz="2000" dirty="0" err="1" smtClean="0"/>
              <a:t>on</a:t>
            </a:r>
            <a:r>
              <a:rPr lang="en-US" sz="2000" dirty="0" smtClean="0"/>
              <a:t> one of the incident triangles, the edge would have been flipped if it were illegal).</a:t>
            </a:r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Every </a:t>
            </a:r>
            <a:r>
              <a:rPr lang="en-US" sz="2000" dirty="0" smtClean="0">
                <a:solidFill>
                  <a:srgbClr val="0000FF"/>
                </a:solidFill>
              </a:rPr>
              <a:t>new edge </a:t>
            </a:r>
            <a:r>
              <a:rPr lang="en-US" sz="2000" dirty="0" smtClean="0"/>
              <a:t>is legal (since it has been created from flipping a </a:t>
            </a:r>
            <a:r>
              <a:rPr lang="en-US" sz="2000" dirty="0" smtClean="0">
                <a:solidFill>
                  <a:srgbClr val="9900CC"/>
                </a:solidFill>
              </a:rPr>
              <a:t>previously legal edge</a:t>
            </a:r>
            <a:r>
              <a:rPr lang="en-US" sz="2000" dirty="0" smtClean="0"/>
              <a:t>).</a:t>
            </a:r>
            <a:endParaRPr lang="en-US" sz="2000" i="1" baseline="-25000" dirty="0" smtClean="0">
              <a:solidFill>
                <a:srgbClr val="008380"/>
              </a:solidFill>
            </a:endParaRPr>
          </a:p>
          <a:p>
            <a:pPr eaLnBrk="1" hangingPunct="1">
              <a:lnSpc>
                <a:spcPct val="80000"/>
              </a:lnSpc>
            </a:pPr>
            <a:endParaRPr lang="en-US" sz="1600" i="1" baseline="-25000" dirty="0" smtClean="0">
              <a:solidFill>
                <a:srgbClr val="008380"/>
              </a:solidFill>
            </a:endParaRPr>
          </a:p>
        </p:txBody>
      </p:sp>
      <p:sp>
        <p:nvSpPr>
          <p:cNvPr id="36" name="Oval 35"/>
          <p:cNvSpPr>
            <a:spLocks noChangeAspect="1"/>
          </p:cNvSpPr>
          <p:nvPr/>
        </p:nvSpPr>
        <p:spPr bwMode="auto">
          <a:xfrm flipV="1">
            <a:off x="1952094" y="306698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7" name="Oval 36"/>
          <p:cNvSpPr>
            <a:spLocks noChangeAspect="1"/>
          </p:cNvSpPr>
          <p:nvPr/>
        </p:nvSpPr>
        <p:spPr bwMode="auto">
          <a:xfrm flipV="1">
            <a:off x="1702158" y="2707319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38" name="Oval 37"/>
          <p:cNvSpPr>
            <a:spLocks noChangeAspect="1"/>
          </p:cNvSpPr>
          <p:nvPr/>
        </p:nvSpPr>
        <p:spPr bwMode="auto">
          <a:xfrm flipV="1">
            <a:off x="1766775" y="2333024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3" name="Oval 42"/>
          <p:cNvSpPr>
            <a:spLocks noChangeAspect="1"/>
          </p:cNvSpPr>
          <p:nvPr/>
        </p:nvSpPr>
        <p:spPr bwMode="auto">
          <a:xfrm flipV="1">
            <a:off x="2102055" y="19075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4" name="Oval 43"/>
          <p:cNvSpPr>
            <a:spLocks noChangeAspect="1"/>
          </p:cNvSpPr>
          <p:nvPr/>
        </p:nvSpPr>
        <p:spPr bwMode="auto">
          <a:xfrm flipV="1">
            <a:off x="2591005" y="22631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5" name="Oval 44"/>
          <p:cNvSpPr>
            <a:spLocks noChangeAspect="1"/>
          </p:cNvSpPr>
          <p:nvPr/>
        </p:nvSpPr>
        <p:spPr bwMode="auto">
          <a:xfrm flipV="1">
            <a:off x="2959305" y="23393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6" name="Oval 45"/>
          <p:cNvSpPr>
            <a:spLocks noChangeAspect="1"/>
          </p:cNvSpPr>
          <p:nvPr/>
        </p:nvSpPr>
        <p:spPr bwMode="auto">
          <a:xfrm flipV="1">
            <a:off x="2527505" y="16535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7" name="Oval 46"/>
          <p:cNvSpPr>
            <a:spLocks noChangeAspect="1"/>
          </p:cNvSpPr>
          <p:nvPr/>
        </p:nvSpPr>
        <p:spPr bwMode="auto">
          <a:xfrm flipV="1">
            <a:off x="3219655" y="173607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8" name="Oval 47"/>
          <p:cNvSpPr>
            <a:spLocks noChangeAspect="1"/>
          </p:cNvSpPr>
          <p:nvPr/>
        </p:nvSpPr>
        <p:spPr bwMode="auto">
          <a:xfrm flipV="1">
            <a:off x="3105355" y="305052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49" name="Oval 48"/>
          <p:cNvSpPr>
            <a:spLocks noChangeAspect="1"/>
          </p:cNvSpPr>
          <p:nvPr/>
        </p:nvSpPr>
        <p:spPr bwMode="auto">
          <a:xfrm flipV="1">
            <a:off x="2591005" y="322197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0" name="Oval 49"/>
          <p:cNvSpPr>
            <a:spLocks noChangeAspect="1"/>
          </p:cNvSpPr>
          <p:nvPr/>
        </p:nvSpPr>
        <p:spPr bwMode="auto">
          <a:xfrm flipV="1">
            <a:off x="2273505" y="315847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51" name="Straight Connector 50"/>
          <p:cNvCxnSpPr>
            <a:stCxn id="46" idx="1"/>
            <a:endCxn id="43" idx="5"/>
          </p:cNvCxnSpPr>
          <p:nvPr/>
        </p:nvCxnSpPr>
        <p:spPr bwMode="auto">
          <a:xfrm flipH="1">
            <a:off x="2180103" y="1731572"/>
            <a:ext cx="360793" cy="18934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>
            <a:stCxn id="38" idx="5"/>
          </p:cNvCxnSpPr>
          <p:nvPr/>
        </p:nvCxnSpPr>
        <p:spPr bwMode="auto">
          <a:xfrm flipV="1">
            <a:off x="1844823" y="1990764"/>
            <a:ext cx="265431" cy="35565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>
            <a:stCxn id="37" idx="4"/>
          </p:cNvCxnSpPr>
          <p:nvPr/>
        </p:nvCxnSpPr>
        <p:spPr bwMode="auto">
          <a:xfrm flipV="1">
            <a:off x="1747878" y="2371766"/>
            <a:ext cx="76626" cy="33555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6" name="Straight Connector 55"/>
          <p:cNvCxnSpPr>
            <a:stCxn id="36" idx="3"/>
            <a:endCxn id="37" idx="7"/>
          </p:cNvCxnSpPr>
          <p:nvPr/>
        </p:nvCxnSpPr>
        <p:spPr bwMode="auto">
          <a:xfrm flipH="1" flipV="1">
            <a:off x="1780206" y="2785368"/>
            <a:ext cx="185279" cy="2950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>
            <a:stCxn id="50" idx="2"/>
            <a:endCxn id="36" idx="2"/>
          </p:cNvCxnSpPr>
          <p:nvPr/>
        </p:nvCxnSpPr>
        <p:spPr bwMode="auto">
          <a:xfrm flipH="1" flipV="1">
            <a:off x="1952094" y="3112703"/>
            <a:ext cx="321411" cy="914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8" name="Straight Connector 57"/>
          <p:cNvCxnSpPr>
            <a:stCxn id="49" idx="3"/>
          </p:cNvCxnSpPr>
          <p:nvPr/>
        </p:nvCxnSpPr>
        <p:spPr bwMode="auto">
          <a:xfrm flipH="1" flipV="1">
            <a:off x="2351555" y="3216317"/>
            <a:ext cx="252841" cy="190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9" name="Straight Connector 58"/>
          <p:cNvCxnSpPr/>
          <p:nvPr/>
        </p:nvCxnSpPr>
        <p:spPr bwMode="auto">
          <a:xfrm flipH="1">
            <a:off x="2669056" y="3105150"/>
            <a:ext cx="432284" cy="136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5" name="Straight Connector 64"/>
          <p:cNvCxnSpPr>
            <a:stCxn id="45" idx="0"/>
          </p:cNvCxnSpPr>
          <p:nvPr/>
        </p:nvCxnSpPr>
        <p:spPr bwMode="auto">
          <a:xfrm>
            <a:off x="3005025" y="2430763"/>
            <a:ext cx="114881" cy="6395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44" idx="3"/>
          </p:cNvCxnSpPr>
          <p:nvPr/>
        </p:nvCxnSpPr>
        <p:spPr bwMode="auto">
          <a:xfrm>
            <a:off x="2604396" y="2276514"/>
            <a:ext cx="401210" cy="9525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>
            <a:stCxn id="43" idx="7"/>
          </p:cNvCxnSpPr>
          <p:nvPr/>
        </p:nvCxnSpPr>
        <p:spPr bwMode="auto">
          <a:xfrm>
            <a:off x="2180103" y="1985572"/>
            <a:ext cx="444503" cy="29729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2" name="Straight Connector 71"/>
          <p:cNvCxnSpPr>
            <a:stCxn id="46" idx="0"/>
          </p:cNvCxnSpPr>
          <p:nvPr/>
        </p:nvCxnSpPr>
        <p:spPr bwMode="auto">
          <a:xfrm>
            <a:off x="2573225" y="1744963"/>
            <a:ext cx="83131" cy="52520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>
            <a:stCxn id="47" idx="1"/>
            <a:endCxn id="44" idx="5"/>
          </p:cNvCxnSpPr>
          <p:nvPr/>
        </p:nvCxnSpPr>
        <p:spPr bwMode="auto">
          <a:xfrm flipH="1">
            <a:off x="2669053" y="1814122"/>
            <a:ext cx="563993" cy="46239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>
            <a:stCxn id="47" idx="5"/>
          </p:cNvCxnSpPr>
          <p:nvPr/>
        </p:nvCxnSpPr>
        <p:spPr bwMode="auto">
          <a:xfrm flipH="1">
            <a:off x="2992906" y="1749464"/>
            <a:ext cx="304797" cy="63500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2" name="Straight Connector 81"/>
          <p:cNvCxnSpPr/>
          <p:nvPr/>
        </p:nvCxnSpPr>
        <p:spPr bwMode="auto">
          <a:xfrm>
            <a:off x="2573225" y="1713213"/>
            <a:ext cx="641929" cy="680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5" name="Oval 84"/>
          <p:cNvSpPr>
            <a:spLocks noChangeAspect="1"/>
          </p:cNvSpPr>
          <p:nvPr/>
        </p:nvSpPr>
        <p:spPr bwMode="auto">
          <a:xfrm flipV="1">
            <a:off x="3511908" y="2281869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86" name="Straight Connector 85"/>
          <p:cNvCxnSpPr>
            <a:stCxn id="47" idx="7"/>
            <a:endCxn id="85" idx="4"/>
          </p:cNvCxnSpPr>
          <p:nvPr/>
        </p:nvCxnSpPr>
        <p:spPr bwMode="auto">
          <a:xfrm>
            <a:off x="3297703" y="1814122"/>
            <a:ext cx="259925" cy="46774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7" name="Straight Connector 86"/>
          <p:cNvCxnSpPr>
            <a:endCxn id="48" idx="4"/>
          </p:cNvCxnSpPr>
          <p:nvPr/>
        </p:nvCxnSpPr>
        <p:spPr bwMode="auto">
          <a:xfrm flipH="1">
            <a:off x="3151075" y="2372922"/>
            <a:ext cx="406978" cy="67760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88" name="Straight Connector 87"/>
          <p:cNvCxnSpPr>
            <a:stCxn id="85" idx="2"/>
          </p:cNvCxnSpPr>
          <p:nvPr/>
        </p:nvCxnSpPr>
        <p:spPr bwMode="auto">
          <a:xfrm flipH="1">
            <a:off x="2992325" y="2327589"/>
            <a:ext cx="519583" cy="5618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1" name="Straight Connector 90"/>
          <p:cNvCxnSpPr>
            <a:endCxn id="44" idx="2"/>
          </p:cNvCxnSpPr>
          <p:nvPr/>
        </p:nvCxnSpPr>
        <p:spPr bwMode="auto">
          <a:xfrm flipV="1">
            <a:off x="1818153" y="2308843"/>
            <a:ext cx="772852" cy="7201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2" name="Straight Connector 91"/>
          <p:cNvCxnSpPr>
            <a:endCxn id="44" idx="1"/>
          </p:cNvCxnSpPr>
          <p:nvPr/>
        </p:nvCxnSpPr>
        <p:spPr bwMode="auto">
          <a:xfrm flipV="1">
            <a:off x="1761003" y="2341172"/>
            <a:ext cx="843393" cy="4063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3" name="Straight Connector 92"/>
          <p:cNvCxnSpPr>
            <a:endCxn id="44" idx="5"/>
          </p:cNvCxnSpPr>
          <p:nvPr/>
        </p:nvCxnSpPr>
        <p:spPr bwMode="auto">
          <a:xfrm flipV="1">
            <a:off x="2003891" y="2276514"/>
            <a:ext cx="665162" cy="82348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4" name="Straight Connector 93"/>
          <p:cNvCxnSpPr>
            <a:stCxn id="50" idx="4"/>
          </p:cNvCxnSpPr>
          <p:nvPr/>
        </p:nvCxnSpPr>
        <p:spPr bwMode="auto">
          <a:xfrm flipV="1">
            <a:off x="2319225" y="2328864"/>
            <a:ext cx="305865" cy="829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7" name="Straight Connector 96"/>
          <p:cNvCxnSpPr>
            <a:endCxn id="44" idx="4"/>
          </p:cNvCxnSpPr>
          <p:nvPr/>
        </p:nvCxnSpPr>
        <p:spPr bwMode="auto">
          <a:xfrm flipV="1">
            <a:off x="2632541" y="2263123"/>
            <a:ext cx="4184" cy="10226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stCxn id="48" idx="0"/>
          </p:cNvCxnSpPr>
          <p:nvPr/>
        </p:nvCxnSpPr>
        <p:spPr bwMode="auto">
          <a:xfrm flipH="1" flipV="1">
            <a:off x="2654766" y="2341173"/>
            <a:ext cx="496309" cy="8007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0" name="Oval 99"/>
          <p:cNvSpPr>
            <a:spLocks noChangeAspect="1"/>
          </p:cNvSpPr>
          <p:nvPr/>
        </p:nvSpPr>
        <p:spPr bwMode="auto">
          <a:xfrm flipV="1">
            <a:off x="2530680" y="2659998"/>
            <a:ext cx="91439" cy="9144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01" name="Straight Connector 100"/>
          <p:cNvCxnSpPr/>
          <p:nvPr/>
        </p:nvCxnSpPr>
        <p:spPr bwMode="auto">
          <a:xfrm flipV="1">
            <a:off x="2576400" y="2371725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2" name="Straight Connector 101"/>
          <p:cNvCxnSpPr>
            <a:stCxn id="50" idx="5"/>
          </p:cNvCxnSpPr>
          <p:nvPr/>
        </p:nvCxnSpPr>
        <p:spPr bwMode="auto">
          <a:xfrm flipV="1">
            <a:off x="2351553" y="2671762"/>
            <a:ext cx="216387" cy="5001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3" name="Straight Connector 102"/>
          <p:cNvCxnSpPr>
            <a:stCxn id="49" idx="3"/>
          </p:cNvCxnSpPr>
          <p:nvPr/>
        </p:nvCxnSpPr>
        <p:spPr bwMode="auto">
          <a:xfrm flipH="1" flipV="1">
            <a:off x="2591753" y="2719387"/>
            <a:ext cx="12643" cy="5159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grpSp>
        <p:nvGrpSpPr>
          <p:cNvPr id="104" name="Group 103"/>
          <p:cNvGrpSpPr/>
          <p:nvPr/>
        </p:nvGrpSpPr>
        <p:grpSpPr>
          <a:xfrm>
            <a:off x="4930816" y="1638918"/>
            <a:ext cx="1901189" cy="1628140"/>
            <a:chOff x="7186336" y="4557378"/>
            <a:chExt cx="1901189" cy="1628140"/>
          </a:xfrm>
        </p:grpSpPr>
        <p:sp>
          <p:nvSpPr>
            <p:cNvPr id="105" name="Oval 104"/>
            <p:cNvSpPr>
              <a:spLocks noChangeAspect="1"/>
            </p:cNvSpPr>
            <p:nvPr/>
          </p:nvSpPr>
          <p:spPr bwMode="auto">
            <a:xfrm flipV="1">
              <a:off x="7436272" y="597083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6" name="Oval 105"/>
            <p:cNvSpPr>
              <a:spLocks noChangeAspect="1"/>
            </p:cNvSpPr>
            <p:nvPr/>
          </p:nvSpPr>
          <p:spPr bwMode="auto">
            <a:xfrm flipV="1">
              <a:off x="7186336" y="561117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7" name="Oval 106"/>
            <p:cNvSpPr>
              <a:spLocks noChangeAspect="1"/>
            </p:cNvSpPr>
            <p:nvPr/>
          </p:nvSpPr>
          <p:spPr bwMode="auto">
            <a:xfrm flipV="1">
              <a:off x="7250953" y="5236879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8" name="Oval 107"/>
            <p:cNvSpPr>
              <a:spLocks noChangeAspect="1"/>
            </p:cNvSpPr>
            <p:nvPr/>
          </p:nvSpPr>
          <p:spPr bwMode="auto">
            <a:xfrm flipV="1">
              <a:off x="7586233" y="48113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09" name="Oval 108"/>
            <p:cNvSpPr>
              <a:spLocks noChangeAspect="1"/>
            </p:cNvSpPr>
            <p:nvPr/>
          </p:nvSpPr>
          <p:spPr bwMode="auto">
            <a:xfrm flipV="1">
              <a:off x="8075183" y="51669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0" name="Oval 109"/>
            <p:cNvSpPr>
              <a:spLocks noChangeAspect="1"/>
            </p:cNvSpPr>
            <p:nvPr/>
          </p:nvSpPr>
          <p:spPr bwMode="auto">
            <a:xfrm flipV="1">
              <a:off x="8443483" y="52431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1" name="Oval 110"/>
            <p:cNvSpPr>
              <a:spLocks noChangeAspect="1"/>
            </p:cNvSpPr>
            <p:nvPr/>
          </p:nvSpPr>
          <p:spPr bwMode="auto">
            <a:xfrm flipV="1">
              <a:off x="8011683" y="45573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2" name="Oval 111"/>
            <p:cNvSpPr>
              <a:spLocks noChangeAspect="1"/>
            </p:cNvSpPr>
            <p:nvPr/>
          </p:nvSpPr>
          <p:spPr bwMode="auto">
            <a:xfrm flipV="1">
              <a:off x="8703833" y="463992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3" name="Oval 112"/>
            <p:cNvSpPr>
              <a:spLocks noChangeAspect="1"/>
            </p:cNvSpPr>
            <p:nvPr/>
          </p:nvSpPr>
          <p:spPr bwMode="auto">
            <a:xfrm flipV="1">
              <a:off x="8589533" y="59543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sp>
          <p:nvSpPr>
            <p:cNvPr id="114" name="Oval 113"/>
            <p:cNvSpPr>
              <a:spLocks noChangeAspect="1"/>
            </p:cNvSpPr>
            <p:nvPr/>
          </p:nvSpPr>
          <p:spPr bwMode="auto">
            <a:xfrm flipV="1">
              <a:off x="7757683" y="606232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15" name="Straight Connector 114"/>
            <p:cNvCxnSpPr>
              <a:stCxn id="111" idx="1"/>
              <a:endCxn id="108" idx="5"/>
            </p:cNvCxnSpPr>
            <p:nvPr/>
          </p:nvCxnSpPr>
          <p:spPr bwMode="auto">
            <a:xfrm flipH="1">
              <a:off x="7664281" y="4635427"/>
              <a:ext cx="360793" cy="18934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6" name="Straight Connector 115"/>
            <p:cNvCxnSpPr>
              <a:stCxn id="107" idx="5"/>
            </p:cNvCxnSpPr>
            <p:nvPr/>
          </p:nvCxnSpPr>
          <p:spPr bwMode="auto">
            <a:xfrm flipV="1">
              <a:off x="7329001" y="4894619"/>
              <a:ext cx="265431" cy="35565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7" name="Straight Connector 116"/>
            <p:cNvCxnSpPr>
              <a:stCxn id="106" idx="4"/>
            </p:cNvCxnSpPr>
            <p:nvPr/>
          </p:nvCxnSpPr>
          <p:spPr bwMode="auto">
            <a:xfrm flipV="1">
              <a:off x="7232056" y="5275621"/>
              <a:ext cx="76626" cy="335553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8" name="Straight Connector 117"/>
            <p:cNvCxnSpPr>
              <a:stCxn id="105" idx="3"/>
              <a:endCxn id="106" idx="7"/>
            </p:cNvCxnSpPr>
            <p:nvPr/>
          </p:nvCxnSpPr>
          <p:spPr bwMode="auto">
            <a:xfrm flipH="1" flipV="1">
              <a:off x="7264384" y="5689223"/>
              <a:ext cx="185279" cy="29500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19" name="Straight Connector 118"/>
            <p:cNvCxnSpPr>
              <a:stCxn id="114" idx="2"/>
              <a:endCxn id="105" idx="2"/>
            </p:cNvCxnSpPr>
            <p:nvPr/>
          </p:nvCxnSpPr>
          <p:spPr bwMode="auto">
            <a:xfrm flipH="1" flipV="1">
              <a:off x="7436272" y="6016558"/>
              <a:ext cx="321411" cy="91490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0" name="Straight Connector 119"/>
            <p:cNvCxnSpPr/>
            <p:nvPr/>
          </p:nvCxnSpPr>
          <p:spPr bwMode="auto">
            <a:xfrm flipH="1" flipV="1">
              <a:off x="7835733" y="6120172"/>
              <a:ext cx="252841" cy="190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1" name="Straight Connector 120"/>
            <p:cNvCxnSpPr/>
            <p:nvPr/>
          </p:nvCxnSpPr>
          <p:spPr bwMode="auto">
            <a:xfrm flipH="1">
              <a:off x="8153234" y="6009005"/>
              <a:ext cx="432284" cy="136568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2" name="Straight Connector 121"/>
            <p:cNvCxnSpPr>
              <a:stCxn id="110" idx="0"/>
            </p:cNvCxnSpPr>
            <p:nvPr/>
          </p:nvCxnSpPr>
          <p:spPr bwMode="auto">
            <a:xfrm>
              <a:off x="8489203" y="5334618"/>
              <a:ext cx="114881" cy="6395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3" name="Straight Connector 122"/>
            <p:cNvCxnSpPr>
              <a:stCxn id="109" idx="3"/>
            </p:cNvCxnSpPr>
            <p:nvPr/>
          </p:nvCxnSpPr>
          <p:spPr bwMode="auto">
            <a:xfrm>
              <a:off x="8088574" y="5180369"/>
              <a:ext cx="401210" cy="9525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4" name="Straight Connector 123"/>
            <p:cNvCxnSpPr>
              <a:stCxn id="108" idx="7"/>
            </p:cNvCxnSpPr>
            <p:nvPr/>
          </p:nvCxnSpPr>
          <p:spPr bwMode="auto">
            <a:xfrm>
              <a:off x="7664281" y="4889427"/>
              <a:ext cx="444503" cy="2972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5" name="Straight Connector 124"/>
            <p:cNvCxnSpPr>
              <a:stCxn id="111" idx="0"/>
            </p:cNvCxnSpPr>
            <p:nvPr/>
          </p:nvCxnSpPr>
          <p:spPr bwMode="auto">
            <a:xfrm>
              <a:off x="8057403" y="4648818"/>
              <a:ext cx="83131" cy="525205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6" name="Straight Connector 125"/>
            <p:cNvCxnSpPr>
              <a:stCxn id="112" idx="1"/>
              <a:endCxn id="109" idx="5"/>
            </p:cNvCxnSpPr>
            <p:nvPr/>
          </p:nvCxnSpPr>
          <p:spPr bwMode="auto">
            <a:xfrm flipH="1">
              <a:off x="8153231" y="4717977"/>
              <a:ext cx="563993" cy="46239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7" name="Straight Connector 126"/>
            <p:cNvCxnSpPr>
              <a:stCxn id="112" idx="5"/>
            </p:cNvCxnSpPr>
            <p:nvPr/>
          </p:nvCxnSpPr>
          <p:spPr bwMode="auto">
            <a:xfrm flipH="1">
              <a:off x="8477084" y="4653319"/>
              <a:ext cx="304797" cy="635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28" name="Straight Connector 127"/>
            <p:cNvCxnSpPr/>
            <p:nvPr/>
          </p:nvCxnSpPr>
          <p:spPr bwMode="auto">
            <a:xfrm>
              <a:off x="8057403" y="4617068"/>
              <a:ext cx="641929" cy="680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29" name="Oval 128"/>
            <p:cNvSpPr>
              <a:spLocks noChangeAspect="1"/>
            </p:cNvSpPr>
            <p:nvPr/>
          </p:nvSpPr>
          <p:spPr bwMode="auto">
            <a:xfrm flipV="1">
              <a:off x="8996086" y="5185724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30" name="Straight Connector 129"/>
            <p:cNvCxnSpPr>
              <a:stCxn id="112" idx="7"/>
              <a:endCxn id="129" idx="4"/>
            </p:cNvCxnSpPr>
            <p:nvPr/>
          </p:nvCxnSpPr>
          <p:spPr bwMode="auto">
            <a:xfrm>
              <a:off x="8781881" y="4717977"/>
              <a:ext cx="259925" cy="46774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1" name="Straight Connector 130"/>
            <p:cNvCxnSpPr>
              <a:endCxn id="113" idx="4"/>
            </p:cNvCxnSpPr>
            <p:nvPr/>
          </p:nvCxnSpPr>
          <p:spPr bwMode="auto">
            <a:xfrm flipH="1">
              <a:off x="8635253" y="5276777"/>
              <a:ext cx="406978" cy="6776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2" name="Straight Connector 131"/>
            <p:cNvCxnSpPr>
              <a:stCxn id="129" idx="2"/>
            </p:cNvCxnSpPr>
            <p:nvPr/>
          </p:nvCxnSpPr>
          <p:spPr bwMode="auto">
            <a:xfrm flipH="1">
              <a:off x="8476503" y="5231444"/>
              <a:ext cx="519583" cy="561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3" name="Straight Connector 132"/>
            <p:cNvCxnSpPr>
              <a:endCxn id="109" idx="2"/>
            </p:cNvCxnSpPr>
            <p:nvPr/>
          </p:nvCxnSpPr>
          <p:spPr bwMode="auto">
            <a:xfrm flipV="1">
              <a:off x="7302331" y="5212698"/>
              <a:ext cx="772852" cy="7201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4" name="Straight Connector 133"/>
            <p:cNvCxnSpPr>
              <a:endCxn id="138" idx="3"/>
            </p:cNvCxnSpPr>
            <p:nvPr/>
          </p:nvCxnSpPr>
          <p:spPr bwMode="auto">
            <a:xfrm>
              <a:off x="7297569" y="5294240"/>
              <a:ext cx="730680" cy="28300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5" name="Straight Connector 134"/>
            <p:cNvCxnSpPr>
              <a:endCxn id="138" idx="2"/>
            </p:cNvCxnSpPr>
            <p:nvPr/>
          </p:nvCxnSpPr>
          <p:spPr bwMode="auto">
            <a:xfrm flipV="1">
              <a:off x="7215019" y="5609573"/>
              <a:ext cx="799839" cy="7043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6" name="Straight Connector 135"/>
            <p:cNvCxnSpPr>
              <a:stCxn id="113" idx="2"/>
              <a:endCxn id="138" idx="7"/>
            </p:cNvCxnSpPr>
            <p:nvPr/>
          </p:nvCxnSpPr>
          <p:spPr bwMode="auto">
            <a:xfrm flipH="1" flipV="1">
              <a:off x="8092906" y="5641902"/>
              <a:ext cx="496627" cy="358196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7" name="Straight Connector 136"/>
            <p:cNvCxnSpPr>
              <a:stCxn id="110" idx="1"/>
            </p:cNvCxnSpPr>
            <p:nvPr/>
          </p:nvCxnSpPr>
          <p:spPr bwMode="auto">
            <a:xfrm flipH="1">
              <a:off x="8075445" y="5321227"/>
              <a:ext cx="381429" cy="279401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38" name="Oval 137"/>
            <p:cNvSpPr>
              <a:spLocks noChangeAspect="1"/>
            </p:cNvSpPr>
            <p:nvPr/>
          </p:nvSpPr>
          <p:spPr bwMode="auto">
            <a:xfrm flipV="1">
              <a:off x="8014858" y="5563853"/>
              <a:ext cx="91439" cy="91440"/>
            </a:xfrm>
            <a:prstGeom prst="ellipse">
              <a:avLst/>
            </a:prstGeom>
            <a:solidFill>
              <a:schemeClr val="accent2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39" name="Straight Connector 138"/>
            <p:cNvCxnSpPr/>
            <p:nvPr/>
          </p:nvCxnSpPr>
          <p:spPr bwMode="auto">
            <a:xfrm flipV="1">
              <a:off x="8060578" y="5275580"/>
              <a:ext cx="43928" cy="33907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0" name="Straight Connector 139"/>
            <p:cNvCxnSpPr>
              <a:stCxn id="114" idx="5"/>
            </p:cNvCxnSpPr>
            <p:nvPr/>
          </p:nvCxnSpPr>
          <p:spPr bwMode="auto">
            <a:xfrm flipV="1">
              <a:off x="7835731" y="5575617"/>
              <a:ext cx="216387" cy="500102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41" name="Straight Connector 140"/>
            <p:cNvCxnSpPr/>
            <p:nvPr/>
          </p:nvCxnSpPr>
          <p:spPr bwMode="auto">
            <a:xfrm flipH="1" flipV="1">
              <a:off x="8075931" y="5623242"/>
              <a:ext cx="12643" cy="515977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sp>
          <p:nvSpPr>
            <p:cNvPr id="142" name="Oval 141"/>
            <p:cNvSpPr>
              <a:spLocks noChangeAspect="1"/>
            </p:cNvSpPr>
            <p:nvPr/>
          </p:nvSpPr>
          <p:spPr bwMode="auto">
            <a:xfrm flipV="1">
              <a:off x="8068833" y="6094078"/>
              <a:ext cx="91439" cy="91440"/>
            </a:xfrm>
            <a:prstGeom prst="ellipse">
              <a:avLst/>
            </a:prstGeom>
            <a:solidFill>
              <a:schemeClr val="tx1"/>
            </a:solidFill>
            <a:ln w="12700">
              <a:noFill/>
              <a:round/>
              <a:headEnd/>
              <a:tailEnd type="arrow" w="med" len="med"/>
            </a:ln>
          </p:spPr>
          <p:txBody>
  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endParaRPr lang="en-US"/>
            </a:p>
          </p:txBody>
        </p:sp>
        <p:cxnSp>
          <p:nvCxnSpPr>
            <p:cNvPr id="143" name="Straight Connector 142"/>
            <p:cNvCxnSpPr/>
            <p:nvPr/>
          </p:nvCxnSpPr>
          <p:spPr bwMode="auto">
            <a:xfrm flipV="1">
              <a:off x="7466695" y="5615345"/>
              <a:ext cx="554773" cy="406984"/>
            </a:xfrm>
            <a:prstGeom prst="line">
              <a:avLst/>
            </a:prstGeom>
            <a:solidFill>
              <a:schemeClr val="accent1"/>
            </a:solidFill>
            <a:ln w="12700" cap="flat" cmpd="sng" algn="ctr">
              <a:solidFill>
                <a:srgbClr val="0000FF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Freeform 1"/>
          <p:cNvSpPr/>
          <p:nvPr/>
        </p:nvSpPr>
        <p:spPr bwMode="auto">
          <a:xfrm>
            <a:off x="3764280" y="2390800"/>
            <a:ext cx="769620" cy="238100"/>
          </a:xfrm>
          <a:custGeom>
            <a:avLst/>
            <a:gdLst>
              <a:gd name="connsiteX0" fmla="*/ 0 w 769620"/>
              <a:gd name="connsiteY0" fmla="*/ 238100 h 238100"/>
              <a:gd name="connsiteX1" fmla="*/ 335280 w 769620"/>
              <a:gd name="connsiteY1" fmla="*/ 1880 h 238100"/>
              <a:gd name="connsiteX2" fmla="*/ 769620 w 769620"/>
              <a:gd name="connsiteY2" fmla="*/ 146660 h 2381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769620" h="238100">
                <a:moveTo>
                  <a:pt x="0" y="238100"/>
                </a:moveTo>
                <a:cubicBezTo>
                  <a:pt x="103505" y="127610"/>
                  <a:pt x="207010" y="17120"/>
                  <a:pt x="335280" y="1880"/>
                </a:cubicBezTo>
                <a:cubicBezTo>
                  <a:pt x="463550" y="-13360"/>
                  <a:pt x="616585" y="66650"/>
                  <a:pt x="769620" y="146660"/>
                </a:cubicBezTo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Rectangle 3"/>
          <p:cNvSpPr/>
          <p:nvPr/>
        </p:nvSpPr>
        <p:spPr>
          <a:xfrm>
            <a:off x="2585699" y="2619643"/>
            <a:ext cx="380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i="1" kern="0" dirty="0" err="1">
                <a:solidFill>
                  <a:srgbClr val="C00000"/>
                </a:solidFill>
                <a:latin typeface="Times New Roman"/>
              </a:rPr>
              <a:t>p</a:t>
            </a:r>
            <a:r>
              <a:rPr lang="en-US" sz="2000" i="1" kern="0" baseline="-25000" dirty="0" err="1">
                <a:solidFill>
                  <a:srgbClr val="C00000"/>
                </a:solidFill>
                <a:latin typeface="Times New Roman"/>
              </a:rPr>
              <a:t>r</a:t>
            </a:r>
            <a:endParaRPr lang="en-US" sz="1600" i="1" kern="0" baseline="-2500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144" name="Rectangle 143"/>
          <p:cNvSpPr/>
          <p:nvPr/>
        </p:nvSpPr>
        <p:spPr>
          <a:xfrm>
            <a:off x="5869919" y="2505343"/>
            <a:ext cx="380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i="1" kern="0" dirty="0" err="1">
                <a:solidFill>
                  <a:srgbClr val="C00000"/>
                </a:solidFill>
                <a:latin typeface="Times New Roman"/>
              </a:rPr>
              <a:t>p</a:t>
            </a:r>
            <a:r>
              <a:rPr lang="en-US" sz="2000" i="1" kern="0" baseline="-25000" dirty="0" err="1">
                <a:solidFill>
                  <a:srgbClr val="C00000"/>
                </a:solidFill>
                <a:latin typeface="Times New Roman"/>
              </a:rPr>
              <a:t>r</a:t>
            </a:r>
            <a:endParaRPr lang="en-US" sz="1600" i="1" kern="0" baseline="-2500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89" name="Oval 88"/>
          <p:cNvSpPr>
            <a:spLocks noChangeAspect="1"/>
          </p:cNvSpPr>
          <p:nvPr/>
        </p:nvSpPr>
        <p:spPr bwMode="auto">
          <a:xfrm flipV="1">
            <a:off x="1300833" y="537208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5" name="Oval 94"/>
          <p:cNvSpPr>
            <a:spLocks noChangeAspect="1"/>
          </p:cNvSpPr>
          <p:nvPr/>
        </p:nvSpPr>
        <p:spPr bwMode="auto">
          <a:xfrm flipV="1">
            <a:off x="1815183" y="615948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96" name="Oval 95"/>
          <p:cNvSpPr>
            <a:spLocks noChangeAspect="1"/>
          </p:cNvSpPr>
          <p:nvPr/>
        </p:nvSpPr>
        <p:spPr bwMode="auto">
          <a:xfrm flipV="1">
            <a:off x="1300833" y="633093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98" name="Straight Connector 97"/>
          <p:cNvCxnSpPr/>
          <p:nvPr/>
        </p:nvCxnSpPr>
        <p:spPr bwMode="auto">
          <a:xfrm flipH="1">
            <a:off x="1378884" y="6214110"/>
            <a:ext cx="432284" cy="136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7" name="Straight Connector 146"/>
          <p:cNvCxnSpPr>
            <a:endCxn id="89" idx="4"/>
          </p:cNvCxnSpPr>
          <p:nvPr/>
        </p:nvCxnSpPr>
        <p:spPr bwMode="auto">
          <a:xfrm flipV="1">
            <a:off x="1342369" y="5372083"/>
            <a:ext cx="4184" cy="102261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48" name="Straight Connector 147"/>
          <p:cNvCxnSpPr>
            <a:stCxn id="95" idx="0"/>
          </p:cNvCxnSpPr>
          <p:nvPr/>
        </p:nvCxnSpPr>
        <p:spPr bwMode="auto">
          <a:xfrm flipH="1" flipV="1">
            <a:off x="1364594" y="5450133"/>
            <a:ext cx="496309" cy="8007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" name="Oval 2"/>
          <p:cNvSpPr>
            <a:spLocks noChangeAspect="1"/>
          </p:cNvSpPr>
          <p:nvPr/>
        </p:nvSpPr>
        <p:spPr bwMode="auto">
          <a:xfrm>
            <a:off x="977540" y="5401056"/>
            <a:ext cx="1005840" cy="1005840"/>
          </a:xfrm>
          <a:prstGeom prst="ellipse">
            <a:avLst/>
          </a:pr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3" name="Oval 152"/>
          <p:cNvSpPr>
            <a:spLocks noChangeAspect="1"/>
          </p:cNvSpPr>
          <p:nvPr/>
        </p:nvSpPr>
        <p:spPr bwMode="auto">
          <a:xfrm flipV="1">
            <a:off x="2596233" y="539494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54" name="Oval 153"/>
          <p:cNvSpPr>
            <a:spLocks noChangeAspect="1"/>
          </p:cNvSpPr>
          <p:nvPr/>
        </p:nvSpPr>
        <p:spPr bwMode="auto">
          <a:xfrm flipV="1">
            <a:off x="3110583" y="618234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55" name="Oval 154"/>
          <p:cNvSpPr>
            <a:spLocks noChangeAspect="1"/>
          </p:cNvSpPr>
          <p:nvPr/>
        </p:nvSpPr>
        <p:spPr bwMode="auto">
          <a:xfrm flipV="1">
            <a:off x="2596233" y="635379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56" name="Straight Connector 155"/>
          <p:cNvCxnSpPr/>
          <p:nvPr/>
        </p:nvCxnSpPr>
        <p:spPr bwMode="auto">
          <a:xfrm flipH="1">
            <a:off x="2674284" y="6236970"/>
            <a:ext cx="432284" cy="136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7" name="Straight Connector 156"/>
          <p:cNvCxnSpPr>
            <a:endCxn id="153" idx="4"/>
          </p:cNvCxnSpPr>
          <p:nvPr/>
        </p:nvCxnSpPr>
        <p:spPr bwMode="auto">
          <a:xfrm flipV="1">
            <a:off x="2637769" y="5394943"/>
            <a:ext cx="4184" cy="1022613"/>
          </a:xfrm>
          <a:prstGeom prst="line">
            <a:avLst/>
          </a:prstGeom>
          <a:solidFill>
            <a:schemeClr val="accent1"/>
          </a:solidFill>
          <a:ln w="31750" cap="flat" cmpd="sng" algn="ctr">
            <a:solidFill>
              <a:srgbClr val="9900CC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58" name="Straight Connector 157"/>
          <p:cNvCxnSpPr>
            <a:stCxn id="154" idx="0"/>
          </p:cNvCxnSpPr>
          <p:nvPr/>
        </p:nvCxnSpPr>
        <p:spPr bwMode="auto">
          <a:xfrm flipH="1" flipV="1">
            <a:off x="2659994" y="5472993"/>
            <a:ext cx="496309" cy="8007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9" name="Oval 158"/>
          <p:cNvSpPr>
            <a:spLocks noChangeAspect="1"/>
          </p:cNvSpPr>
          <p:nvPr/>
        </p:nvSpPr>
        <p:spPr bwMode="auto">
          <a:xfrm flipV="1">
            <a:off x="2535908" y="5791818"/>
            <a:ext cx="91439" cy="9144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60" name="Straight Connector 159"/>
          <p:cNvCxnSpPr/>
          <p:nvPr/>
        </p:nvCxnSpPr>
        <p:spPr bwMode="auto">
          <a:xfrm flipV="1">
            <a:off x="2581628" y="5503545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1" name="Straight Connector 160"/>
          <p:cNvCxnSpPr>
            <a:stCxn id="155" idx="3"/>
          </p:cNvCxnSpPr>
          <p:nvPr/>
        </p:nvCxnSpPr>
        <p:spPr bwMode="auto">
          <a:xfrm flipH="1" flipV="1">
            <a:off x="2596981" y="5851207"/>
            <a:ext cx="12643" cy="5159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62" name="Rectangle 161"/>
          <p:cNvSpPr/>
          <p:nvPr/>
        </p:nvSpPr>
        <p:spPr>
          <a:xfrm>
            <a:off x="2231263" y="5690503"/>
            <a:ext cx="380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i="1" kern="0" dirty="0" err="1">
                <a:solidFill>
                  <a:srgbClr val="C00000"/>
                </a:solidFill>
                <a:latin typeface="Times New Roman"/>
              </a:rPr>
              <a:t>p</a:t>
            </a:r>
            <a:r>
              <a:rPr lang="en-US" sz="2000" i="1" kern="0" baseline="-25000" dirty="0" err="1">
                <a:solidFill>
                  <a:srgbClr val="C00000"/>
                </a:solidFill>
                <a:latin typeface="Times New Roman"/>
              </a:rPr>
              <a:t>r</a:t>
            </a:r>
            <a:endParaRPr lang="en-US" sz="1600" i="1" kern="0" baseline="-2500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163" name="Oval 162"/>
          <p:cNvSpPr>
            <a:spLocks noChangeAspect="1"/>
          </p:cNvSpPr>
          <p:nvPr/>
        </p:nvSpPr>
        <p:spPr bwMode="auto">
          <a:xfrm>
            <a:off x="2272940" y="5423916"/>
            <a:ext cx="1005840" cy="1005840"/>
          </a:xfrm>
          <a:prstGeom prst="ellipse">
            <a:avLst/>
          </a:pr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4" name="Oval 163"/>
          <p:cNvSpPr>
            <a:spLocks noChangeAspect="1"/>
          </p:cNvSpPr>
          <p:nvPr/>
        </p:nvSpPr>
        <p:spPr bwMode="auto">
          <a:xfrm flipV="1">
            <a:off x="4318353" y="539494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5" name="Oval 164"/>
          <p:cNvSpPr>
            <a:spLocks noChangeAspect="1"/>
          </p:cNvSpPr>
          <p:nvPr/>
        </p:nvSpPr>
        <p:spPr bwMode="auto">
          <a:xfrm flipV="1">
            <a:off x="4832703" y="618234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66" name="Oval 165"/>
          <p:cNvSpPr>
            <a:spLocks noChangeAspect="1"/>
          </p:cNvSpPr>
          <p:nvPr/>
        </p:nvSpPr>
        <p:spPr bwMode="auto">
          <a:xfrm flipV="1">
            <a:off x="4318353" y="635379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67" name="Straight Connector 166"/>
          <p:cNvCxnSpPr/>
          <p:nvPr/>
        </p:nvCxnSpPr>
        <p:spPr bwMode="auto">
          <a:xfrm flipH="1">
            <a:off x="4396404" y="6236970"/>
            <a:ext cx="432284" cy="136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69" name="Straight Connector 168"/>
          <p:cNvCxnSpPr>
            <a:stCxn id="165" idx="0"/>
          </p:cNvCxnSpPr>
          <p:nvPr/>
        </p:nvCxnSpPr>
        <p:spPr bwMode="auto">
          <a:xfrm flipH="1" flipV="1">
            <a:off x="4382114" y="5472993"/>
            <a:ext cx="496309" cy="8007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0" name="Oval 169"/>
          <p:cNvSpPr>
            <a:spLocks noChangeAspect="1"/>
          </p:cNvSpPr>
          <p:nvPr/>
        </p:nvSpPr>
        <p:spPr bwMode="auto">
          <a:xfrm flipV="1">
            <a:off x="4258028" y="5791818"/>
            <a:ext cx="91439" cy="9144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71" name="Straight Connector 170"/>
          <p:cNvCxnSpPr/>
          <p:nvPr/>
        </p:nvCxnSpPr>
        <p:spPr bwMode="auto">
          <a:xfrm flipV="1">
            <a:off x="4303748" y="5503545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72" name="Straight Connector 171"/>
          <p:cNvCxnSpPr>
            <a:stCxn id="166" idx="3"/>
          </p:cNvCxnSpPr>
          <p:nvPr/>
        </p:nvCxnSpPr>
        <p:spPr bwMode="auto">
          <a:xfrm flipH="1" flipV="1">
            <a:off x="4319101" y="5851207"/>
            <a:ext cx="12643" cy="5159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3" name="Rectangle 172"/>
          <p:cNvSpPr/>
          <p:nvPr/>
        </p:nvSpPr>
        <p:spPr>
          <a:xfrm>
            <a:off x="3953383" y="5690503"/>
            <a:ext cx="380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i="1" kern="0" dirty="0" err="1">
                <a:solidFill>
                  <a:srgbClr val="C00000"/>
                </a:solidFill>
                <a:latin typeface="Times New Roman"/>
              </a:rPr>
              <a:t>p</a:t>
            </a:r>
            <a:r>
              <a:rPr lang="en-US" sz="2000" i="1" kern="0" baseline="-25000" dirty="0" err="1">
                <a:solidFill>
                  <a:srgbClr val="C00000"/>
                </a:solidFill>
                <a:latin typeface="Times New Roman"/>
              </a:rPr>
              <a:t>r</a:t>
            </a:r>
            <a:endParaRPr lang="en-US" sz="1600" i="1" kern="0" baseline="-2500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174" name="Oval 173"/>
          <p:cNvSpPr>
            <a:spLocks noChangeAspect="1"/>
          </p:cNvSpPr>
          <p:nvPr/>
        </p:nvSpPr>
        <p:spPr bwMode="auto">
          <a:xfrm>
            <a:off x="3995060" y="5423916"/>
            <a:ext cx="1005840" cy="1005840"/>
          </a:xfrm>
          <a:prstGeom prst="ellipse">
            <a:avLst/>
          </a:pr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75" name="Straight Connector 174"/>
          <p:cNvCxnSpPr>
            <a:stCxn id="165" idx="2"/>
          </p:cNvCxnSpPr>
          <p:nvPr/>
        </p:nvCxnSpPr>
        <p:spPr bwMode="auto">
          <a:xfrm flipH="1" flipV="1">
            <a:off x="4320139" y="5847642"/>
            <a:ext cx="512564" cy="3804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78" name="Oval 177"/>
          <p:cNvSpPr>
            <a:spLocks noChangeAspect="1"/>
          </p:cNvSpPr>
          <p:nvPr/>
        </p:nvSpPr>
        <p:spPr bwMode="auto">
          <a:xfrm flipV="1">
            <a:off x="6253833" y="539494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79" name="Oval 178"/>
          <p:cNvSpPr>
            <a:spLocks noChangeAspect="1"/>
          </p:cNvSpPr>
          <p:nvPr/>
        </p:nvSpPr>
        <p:spPr bwMode="auto">
          <a:xfrm flipV="1">
            <a:off x="6768183" y="618234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80" name="Oval 179"/>
          <p:cNvSpPr>
            <a:spLocks noChangeAspect="1"/>
          </p:cNvSpPr>
          <p:nvPr/>
        </p:nvSpPr>
        <p:spPr bwMode="auto">
          <a:xfrm flipV="1">
            <a:off x="6253833" y="635379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81" name="Straight Connector 180"/>
          <p:cNvCxnSpPr/>
          <p:nvPr/>
        </p:nvCxnSpPr>
        <p:spPr bwMode="auto">
          <a:xfrm flipH="1">
            <a:off x="6331884" y="6236970"/>
            <a:ext cx="432284" cy="136568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2" name="Straight Connector 181"/>
          <p:cNvCxnSpPr>
            <a:stCxn id="179" idx="0"/>
          </p:cNvCxnSpPr>
          <p:nvPr/>
        </p:nvCxnSpPr>
        <p:spPr bwMode="auto">
          <a:xfrm flipH="1" flipV="1">
            <a:off x="6317594" y="5472993"/>
            <a:ext cx="496309" cy="800790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3" name="Oval 182"/>
          <p:cNvSpPr>
            <a:spLocks noChangeAspect="1"/>
          </p:cNvSpPr>
          <p:nvPr/>
        </p:nvSpPr>
        <p:spPr bwMode="auto">
          <a:xfrm flipV="1">
            <a:off x="6193508" y="5791818"/>
            <a:ext cx="91439" cy="9144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84" name="Straight Connector 183"/>
          <p:cNvCxnSpPr/>
          <p:nvPr/>
        </p:nvCxnSpPr>
        <p:spPr bwMode="auto">
          <a:xfrm flipV="1">
            <a:off x="6239228" y="5503545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85" name="Straight Connector 184"/>
          <p:cNvCxnSpPr>
            <a:stCxn id="180" idx="3"/>
          </p:cNvCxnSpPr>
          <p:nvPr/>
        </p:nvCxnSpPr>
        <p:spPr bwMode="auto">
          <a:xfrm flipH="1" flipV="1">
            <a:off x="6254581" y="5851207"/>
            <a:ext cx="12643" cy="5159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6" name="Rectangle 185"/>
          <p:cNvSpPr/>
          <p:nvPr/>
        </p:nvSpPr>
        <p:spPr>
          <a:xfrm>
            <a:off x="5888863" y="5690503"/>
            <a:ext cx="380232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i="1" kern="0" dirty="0" err="1">
                <a:solidFill>
                  <a:srgbClr val="C00000"/>
                </a:solidFill>
                <a:latin typeface="Times New Roman"/>
              </a:rPr>
              <a:t>p</a:t>
            </a:r>
            <a:r>
              <a:rPr lang="en-US" sz="2000" i="1" kern="0" baseline="-25000" dirty="0" err="1">
                <a:solidFill>
                  <a:srgbClr val="C00000"/>
                </a:solidFill>
                <a:latin typeface="Times New Roman"/>
              </a:rPr>
              <a:t>r</a:t>
            </a:r>
            <a:endParaRPr lang="en-US" sz="1600" i="1" kern="0" baseline="-25000" dirty="0">
              <a:solidFill>
                <a:srgbClr val="C00000"/>
              </a:solidFill>
              <a:latin typeface="Times New Roman"/>
            </a:endParaRPr>
          </a:p>
        </p:txBody>
      </p:sp>
      <p:sp>
        <p:nvSpPr>
          <p:cNvPr id="187" name="Oval 186"/>
          <p:cNvSpPr>
            <a:spLocks noChangeAspect="1"/>
          </p:cNvSpPr>
          <p:nvPr/>
        </p:nvSpPr>
        <p:spPr bwMode="auto">
          <a:xfrm>
            <a:off x="5930540" y="5423916"/>
            <a:ext cx="1005840" cy="1005840"/>
          </a:xfrm>
          <a:prstGeom prst="ellipse">
            <a:avLst/>
          </a:pr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8" name="Straight Connector 187"/>
          <p:cNvCxnSpPr>
            <a:stCxn id="179" idx="2"/>
          </p:cNvCxnSpPr>
          <p:nvPr/>
        </p:nvCxnSpPr>
        <p:spPr bwMode="auto">
          <a:xfrm flipH="1" flipV="1">
            <a:off x="6255619" y="5847642"/>
            <a:ext cx="512564" cy="3804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89" name="Oval 188"/>
          <p:cNvSpPr>
            <a:spLocks noChangeAspect="1"/>
          </p:cNvSpPr>
          <p:nvPr/>
        </p:nvSpPr>
        <p:spPr bwMode="auto">
          <a:xfrm>
            <a:off x="6183524" y="5657088"/>
            <a:ext cx="696468" cy="696468"/>
          </a:xfrm>
          <a:prstGeom prst="ellipse">
            <a:avLst/>
          </a:prstGeom>
          <a:noFill/>
          <a:ln w="12700">
            <a:solidFill>
              <a:srgbClr val="0000FF"/>
            </a:solidFill>
            <a:prstDash val="sysDash"/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 bwMode="auto">
          <a:xfrm>
            <a:off x="3390032" y="5722604"/>
            <a:ext cx="411480" cy="152416"/>
          </a:xfrm>
          <a:custGeom>
            <a:avLst/>
            <a:gdLst>
              <a:gd name="connsiteX0" fmla="*/ 0 w 411480"/>
              <a:gd name="connsiteY0" fmla="*/ 144796 h 152416"/>
              <a:gd name="connsiteX1" fmla="*/ 175260 w 411480"/>
              <a:gd name="connsiteY1" fmla="*/ 16 h 152416"/>
              <a:gd name="connsiteX2" fmla="*/ 411480 w 411480"/>
              <a:gd name="connsiteY2" fmla="*/ 152416 h 152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1480" h="152416">
                <a:moveTo>
                  <a:pt x="0" y="144796"/>
                </a:moveTo>
                <a:cubicBezTo>
                  <a:pt x="53340" y="71771"/>
                  <a:pt x="106680" y="-1254"/>
                  <a:pt x="175260" y="16"/>
                </a:cubicBezTo>
                <a:cubicBezTo>
                  <a:pt x="243840" y="1286"/>
                  <a:pt x="327660" y="76851"/>
                  <a:pt x="411480" y="15241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303447" y="5332065"/>
            <a:ext cx="53892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kern="0" dirty="0">
                <a:solidFill>
                  <a:srgbClr val="000000"/>
                </a:solidFill>
                <a:latin typeface="Times New Roman"/>
              </a:rPr>
              <a:t>flip</a:t>
            </a:r>
            <a:endParaRPr lang="en-US" dirty="0"/>
          </a:p>
        </p:txBody>
      </p:sp>
      <p:sp>
        <p:nvSpPr>
          <p:cNvPr id="190" name="Freeform 189"/>
          <p:cNvSpPr/>
          <p:nvPr/>
        </p:nvSpPr>
        <p:spPr bwMode="auto">
          <a:xfrm>
            <a:off x="5188352" y="5753084"/>
            <a:ext cx="411480" cy="152416"/>
          </a:xfrm>
          <a:custGeom>
            <a:avLst/>
            <a:gdLst>
              <a:gd name="connsiteX0" fmla="*/ 0 w 411480"/>
              <a:gd name="connsiteY0" fmla="*/ 144796 h 152416"/>
              <a:gd name="connsiteX1" fmla="*/ 175260 w 411480"/>
              <a:gd name="connsiteY1" fmla="*/ 16 h 152416"/>
              <a:gd name="connsiteX2" fmla="*/ 411480 w 411480"/>
              <a:gd name="connsiteY2" fmla="*/ 152416 h 1524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11480" h="152416">
                <a:moveTo>
                  <a:pt x="0" y="144796"/>
                </a:moveTo>
                <a:cubicBezTo>
                  <a:pt x="53340" y="71771"/>
                  <a:pt x="106680" y="-1254"/>
                  <a:pt x="175260" y="16"/>
                </a:cubicBezTo>
                <a:cubicBezTo>
                  <a:pt x="243840" y="1286"/>
                  <a:pt x="327660" y="76851"/>
                  <a:pt x="411480" y="152416"/>
                </a:cubicBezTo>
              </a:path>
            </a:pathLst>
          </a:custGeom>
          <a:noFill/>
          <a:ln w="12700">
            <a:solidFill>
              <a:schemeClr val="tx1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1" name="Rectangle 190"/>
          <p:cNvSpPr/>
          <p:nvPr/>
        </p:nvSpPr>
        <p:spPr>
          <a:xfrm>
            <a:off x="4966722" y="5202525"/>
            <a:ext cx="824265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shrink</a:t>
            </a:r>
            <a:br>
              <a:rPr lang="en-US" sz="2000" kern="0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> circle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6996896" y="5546885"/>
            <a:ext cx="2019782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>
              <a:lnSpc>
                <a:spcPct val="80000"/>
              </a:lnSpc>
            </a:pPr>
            <a:r>
              <a:rPr lang="en-US" sz="2000" kern="0" dirty="0" smtClean="0">
                <a:solidFill>
                  <a:srgbClr val="0000FF"/>
                </a:solidFill>
                <a:latin typeface="Times New Roman"/>
              </a:rPr>
              <a:t>empty circle</a:t>
            </a:r>
            <a:r>
              <a:rPr lang="en-US" sz="2000" kern="0" dirty="0" smtClean="0">
                <a:solidFill>
                  <a:srgbClr val="000000"/>
                </a:solidFill>
                <a:latin typeface="Times New Roman"/>
              </a:rPr>
              <a:t/>
            </a:r>
            <a:br>
              <a:rPr lang="en-US" sz="2000" kern="0" dirty="0" smtClean="0">
                <a:solidFill>
                  <a:srgbClr val="000000"/>
                </a:solidFill>
                <a:latin typeface="Times New Roman"/>
              </a:rPr>
            </a:br>
            <a:r>
              <a:rPr lang="en-US" sz="2000" kern="0" dirty="0" smtClean="0">
                <a:solidFill>
                  <a:srgbClr val="000000"/>
                </a:solidFill>
                <a:latin typeface="Times New Roman"/>
                <a:sym typeface="Symbol" panose="05050102010706020507" pitchFamily="18" charset="2"/>
              </a:rPr>
              <a:t> </a:t>
            </a:r>
            <a:r>
              <a:rPr lang="en-US" sz="2000" kern="0" dirty="0" smtClean="0">
                <a:solidFill>
                  <a:srgbClr val="0000FF"/>
                </a:solidFill>
                <a:latin typeface="Times New Roman"/>
                <a:sym typeface="Symbol" panose="05050102010706020507" pitchFamily="18" charset="2"/>
              </a:rPr>
              <a:t>Delaunay edge</a:t>
            </a:r>
            <a:endParaRPr lang="en-US" sz="2000" dirty="0">
              <a:solidFill>
                <a:srgbClr val="0000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508406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0" r="59703"/>
          <a:stretch/>
        </p:blipFill>
        <p:spPr>
          <a:xfrm>
            <a:off x="4930140" y="3338322"/>
            <a:ext cx="1356360" cy="1293876"/>
          </a:xfrm>
          <a:prstGeom prst="rect">
            <a:avLst/>
          </a:prstGeom>
        </p:spPr>
      </p:pic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3/9/17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4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Pseudo Code</a:t>
            </a:r>
            <a:endParaRPr lang="en-US" sz="2400" dirty="0" smtClean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87018"/>
            <a:ext cx="4678774" cy="4831842"/>
          </a:xfrm>
          <a:prstGeom prst="rect">
            <a:avLst/>
          </a:prstGeom>
        </p:spPr>
      </p:pic>
      <p:pic>
        <p:nvPicPr>
          <p:cNvPr id="62" name="Picture 61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3425"/>
          <a:stretch/>
        </p:blipFill>
        <p:spPr>
          <a:xfrm>
            <a:off x="4373880" y="4854702"/>
            <a:ext cx="1865376" cy="1293876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4963" y="1393698"/>
            <a:ext cx="4585799" cy="1357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7249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3/9/17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5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History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483"/>
            <a:ext cx="8031480" cy="15890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 smtClean="0"/>
              <a:t>The algorithm stores the history of the constructed triangles. This allows to easily locate the triangle containing a new point by following pointers.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Division of a triangle: </a:t>
            </a:r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  <a:p>
            <a:pPr eaLnBrk="1" hangingPunct="1">
              <a:lnSpc>
                <a:spcPct val="80000"/>
              </a:lnSpc>
            </a:pPr>
            <a:endParaRPr lang="en-US" sz="2000" dirty="0"/>
          </a:p>
          <a:p>
            <a:pPr eaLnBrk="1" hangingPunct="1">
              <a:lnSpc>
                <a:spcPct val="80000"/>
              </a:lnSpc>
            </a:pPr>
            <a:r>
              <a:rPr lang="en-US" sz="2000" dirty="0" smtClean="0"/>
              <a:t>Flip:</a:t>
            </a:r>
          </a:p>
          <a:p>
            <a:pPr eaLnBrk="1" hangingPunct="1">
              <a:lnSpc>
                <a:spcPct val="80000"/>
              </a:lnSpc>
            </a:pPr>
            <a:endParaRPr lang="en-US" sz="2000" dirty="0" smtClean="0"/>
          </a:p>
        </p:txBody>
      </p:sp>
      <p:sp>
        <p:nvSpPr>
          <p:cNvPr id="23" name="Oval 22"/>
          <p:cNvSpPr>
            <a:spLocks noChangeAspect="1"/>
          </p:cNvSpPr>
          <p:nvPr/>
        </p:nvSpPr>
        <p:spPr bwMode="auto">
          <a:xfrm flipV="1">
            <a:off x="2232865" y="2794085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6" name="Oval 25"/>
          <p:cNvSpPr>
            <a:spLocks noChangeAspect="1"/>
          </p:cNvSpPr>
          <p:nvPr/>
        </p:nvSpPr>
        <p:spPr bwMode="auto">
          <a:xfrm flipV="1">
            <a:off x="2575765" y="3722455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27" name="Oval 26"/>
          <p:cNvSpPr>
            <a:spLocks noChangeAspect="1"/>
          </p:cNvSpPr>
          <p:nvPr/>
        </p:nvSpPr>
        <p:spPr bwMode="auto">
          <a:xfrm flipV="1">
            <a:off x="1915365" y="3689435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28" name="Straight Connector 27"/>
          <p:cNvCxnSpPr>
            <a:stCxn id="26" idx="3"/>
            <a:endCxn id="27" idx="6"/>
          </p:cNvCxnSpPr>
          <p:nvPr/>
        </p:nvCxnSpPr>
        <p:spPr bwMode="auto">
          <a:xfrm flipH="1" flipV="1">
            <a:off x="2006804" y="3735155"/>
            <a:ext cx="582352" cy="69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5" name="Straight Connector 34"/>
          <p:cNvCxnSpPr>
            <a:stCxn id="27" idx="4"/>
          </p:cNvCxnSpPr>
          <p:nvPr/>
        </p:nvCxnSpPr>
        <p:spPr bwMode="auto">
          <a:xfrm flipV="1">
            <a:off x="1961085" y="2859826"/>
            <a:ext cx="305865" cy="829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39" name="Straight Connector 38"/>
          <p:cNvCxnSpPr>
            <a:endCxn id="23" idx="4"/>
          </p:cNvCxnSpPr>
          <p:nvPr/>
        </p:nvCxnSpPr>
        <p:spPr bwMode="auto">
          <a:xfrm flipH="1" flipV="1">
            <a:off x="2278585" y="2794085"/>
            <a:ext cx="327455" cy="9372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57" name="Oval 56"/>
          <p:cNvSpPr>
            <a:spLocks noChangeAspect="1"/>
          </p:cNvSpPr>
          <p:nvPr/>
        </p:nvSpPr>
        <p:spPr bwMode="auto">
          <a:xfrm flipV="1">
            <a:off x="3942603" y="2798847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 bwMode="auto">
          <a:xfrm flipV="1">
            <a:off x="4285503" y="3727217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 bwMode="auto">
          <a:xfrm flipV="1">
            <a:off x="3625103" y="3694197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61" name="Straight Connector 60"/>
          <p:cNvCxnSpPr>
            <a:stCxn id="59" idx="3"/>
            <a:endCxn id="60" idx="6"/>
          </p:cNvCxnSpPr>
          <p:nvPr/>
        </p:nvCxnSpPr>
        <p:spPr bwMode="auto">
          <a:xfrm flipH="1" flipV="1">
            <a:off x="3716542" y="3739917"/>
            <a:ext cx="582352" cy="69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2" name="Straight Connector 61"/>
          <p:cNvCxnSpPr>
            <a:stCxn id="60" idx="4"/>
          </p:cNvCxnSpPr>
          <p:nvPr/>
        </p:nvCxnSpPr>
        <p:spPr bwMode="auto">
          <a:xfrm flipV="1">
            <a:off x="3670823" y="2864588"/>
            <a:ext cx="305865" cy="82960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3" name="Straight Connector 62"/>
          <p:cNvCxnSpPr>
            <a:endCxn id="57" idx="4"/>
          </p:cNvCxnSpPr>
          <p:nvPr/>
        </p:nvCxnSpPr>
        <p:spPr bwMode="auto">
          <a:xfrm flipH="1" flipV="1">
            <a:off x="3988323" y="2798847"/>
            <a:ext cx="327455" cy="93727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4" name="Oval 63"/>
          <p:cNvSpPr>
            <a:spLocks noChangeAspect="1"/>
          </p:cNvSpPr>
          <p:nvPr/>
        </p:nvSpPr>
        <p:spPr bwMode="auto">
          <a:xfrm flipV="1">
            <a:off x="3973718" y="3271922"/>
            <a:ext cx="91439" cy="91440"/>
          </a:xfrm>
          <a:prstGeom prst="ellipse">
            <a:avLst/>
          </a:prstGeom>
          <a:solidFill>
            <a:schemeClr val="accent2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65" name="Straight Connector 64"/>
          <p:cNvCxnSpPr>
            <a:stCxn id="64" idx="4"/>
            <a:endCxn id="57" idx="0"/>
          </p:cNvCxnSpPr>
          <p:nvPr/>
        </p:nvCxnSpPr>
        <p:spPr bwMode="auto">
          <a:xfrm flipH="1" flipV="1">
            <a:off x="3988323" y="2890287"/>
            <a:ext cx="31115" cy="381635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6" name="Straight Connector 65"/>
          <p:cNvCxnSpPr>
            <a:stCxn id="60" idx="5"/>
            <a:endCxn id="64" idx="1"/>
          </p:cNvCxnSpPr>
          <p:nvPr/>
        </p:nvCxnSpPr>
        <p:spPr bwMode="auto">
          <a:xfrm flipV="1">
            <a:off x="3703151" y="3349971"/>
            <a:ext cx="283958" cy="35761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7" name="Straight Connector 66"/>
          <p:cNvCxnSpPr>
            <a:stCxn id="59" idx="3"/>
            <a:endCxn id="64" idx="7"/>
          </p:cNvCxnSpPr>
          <p:nvPr/>
        </p:nvCxnSpPr>
        <p:spPr bwMode="auto">
          <a:xfrm flipH="1" flipV="1">
            <a:off x="4051766" y="3349971"/>
            <a:ext cx="247128" cy="390637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9" name="Freeform 8"/>
          <p:cNvSpPr/>
          <p:nvPr/>
        </p:nvSpPr>
        <p:spPr bwMode="auto">
          <a:xfrm>
            <a:off x="2324099" y="3054544"/>
            <a:ext cx="1624013" cy="287246"/>
          </a:xfrm>
          <a:custGeom>
            <a:avLst/>
            <a:gdLst>
              <a:gd name="connsiteX0" fmla="*/ 0 w 1581150"/>
              <a:gd name="connsiteY0" fmla="*/ 253908 h 253908"/>
              <a:gd name="connsiteX1" fmla="*/ 533400 w 1581150"/>
              <a:gd name="connsiteY1" fmla="*/ 1496 h 253908"/>
              <a:gd name="connsiteX2" fmla="*/ 1581150 w 1581150"/>
              <a:gd name="connsiteY2" fmla="*/ 168183 h 253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581150" h="253908">
                <a:moveTo>
                  <a:pt x="0" y="253908"/>
                </a:moveTo>
                <a:cubicBezTo>
                  <a:pt x="134937" y="134845"/>
                  <a:pt x="269875" y="15783"/>
                  <a:pt x="533400" y="1496"/>
                </a:cubicBezTo>
                <a:cubicBezTo>
                  <a:pt x="796925" y="-12791"/>
                  <a:pt x="1189037" y="77696"/>
                  <a:pt x="1581150" y="168183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 bwMode="auto">
          <a:xfrm>
            <a:off x="2314575" y="3346552"/>
            <a:ext cx="1619250" cy="627121"/>
          </a:xfrm>
          <a:custGeom>
            <a:avLst/>
            <a:gdLst>
              <a:gd name="connsiteX0" fmla="*/ 0 w 1619250"/>
              <a:gd name="connsiteY0" fmla="*/ 0 h 627121"/>
              <a:gd name="connsiteX1" fmla="*/ 1128713 w 1619250"/>
              <a:gd name="connsiteY1" fmla="*/ 619125 h 627121"/>
              <a:gd name="connsiteX2" fmla="*/ 1619250 w 1619250"/>
              <a:gd name="connsiteY2" fmla="*/ 295275 h 627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619250" h="627121">
                <a:moveTo>
                  <a:pt x="0" y="0"/>
                </a:moveTo>
                <a:cubicBezTo>
                  <a:pt x="429419" y="284956"/>
                  <a:pt x="858838" y="569912"/>
                  <a:pt x="1128713" y="619125"/>
                </a:cubicBezTo>
                <a:cubicBezTo>
                  <a:pt x="1398588" y="668338"/>
                  <a:pt x="1508919" y="481806"/>
                  <a:pt x="1619250" y="295275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>
            <a:off x="2319338" y="2778797"/>
            <a:ext cx="1762125" cy="562993"/>
          </a:xfrm>
          <a:custGeom>
            <a:avLst/>
            <a:gdLst>
              <a:gd name="connsiteX0" fmla="*/ 0 w 1762125"/>
              <a:gd name="connsiteY0" fmla="*/ 562993 h 562993"/>
              <a:gd name="connsiteX1" fmla="*/ 266700 w 1762125"/>
              <a:gd name="connsiteY1" fmla="*/ 162943 h 562993"/>
              <a:gd name="connsiteX2" fmla="*/ 1076325 w 1762125"/>
              <a:gd name="connsiteY2" fmla="*/ 10543 h 562993"/>
              <a:gd name="connsiteX3" fmla="*/ 1762125 w 1762125"/>
              <a:gd name="connsiteY3" fmla="*/ 429643 h 5629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62125" h="562993">
                <a:moveTo>
                  <a:pt x="0" y="562993"/>
                </a:moveTo>
                <a:cubicBezTo>
                  <a:pt x="43656" y="409005"/>
                  <a:pt x="87313" y="255018"/>
                  <a:pt x="266700" y="162943"/>
                </a:cubicBezTo>
                <a:cubicBezTo>
                  <a:pt x="446087" y="70868"/>
                  <a:pt x="827087" y="-33907"/>
                  <a:pt x="1076325" y="10543"/>
                </a:cubicBezTo>
                <a:cubicBezTo>
                  <a:pt x="1325563" y="54993"/>
                  <a:pt x="1543844" y="242318"/>
                  <a:pt x="1762125" y="429643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4815248" y="2781988"/>
            <a:ext cx="378661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kern="0" dirty="0" smtClean="0">
                <a:solidFill>
                  <a:srgbClr val="33CC33"/>
                </a:solidFill>
                <a:latin typeface="Times New Roman"/>
              </a:rPr>
              <a:t>Store pointers from the old triangle</a:t>
            </a:r>
            <a:br>
              <a:rPr lang="en-US" sz="2000" kern="0" dirty="0" smtClean="0">
                <a:solidFill>
                  <a:srgbClr val="33CC33"/>
                </a:solidFill>
                <a:latin typeface="Times New Roman"/>
              </a:rPr>
            </a:br>
            <a:r>
              <a:rPr lang="en-US" sz="2000" kern="0" dirty="0" smtClean="0">
                <a:solidFill>
                  <a:srgbClr val="33CC33"/>
                </a:solidFill>
                <a:latin typeface="Times New Roman"/>
              </a:rPr>
              <a:t>to the three new triangles.</a:t>
            </a:r>
            <a:endParaRPr lang="en-US" sz="2000" kern="0" dirty="0">
              <a:solidFill>
                <a:srgbClr val="33CC33"/>
              </a:solidFill>
              <a:latin typeface="Times New Roman"/>
            </a:endParaRPr>
          </a:p>
        </p:txBody>
      </p:sp>
      <p:sp>
        <p:nvSpPr>
          <p:cNvPr id="69" name="Oval 68"/>
          <p:cNvSpPr>
            <a:spLocks noChangeAspect="1"/>
          </p:cNvSpPr>
          <p:nvPr/>
        </p:nvSpPr>
        <p:spPr bwMode="auto">
          <a:xfrm flipV="1">
            <a:off x="1752704" y="5620509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70" name="Oval 69"/>
          <p:cNvSpPr>
            <a:spLocks noChangeAspect="1"/>
          </p:cNvSpPr>
          <p:nvPr/>
        </p:nvSpPr>
        <p:spPr bwMode="auto">
          <a:xfrm flipV="1">
            <a:off x="1502768" y="5260845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82" name="Straight Connector 81"/>
          <p:cNvCxnSpPr>
            <a:stCxn id="69" idx="3"/>
            <a:endCxn id="70" idx="7"/>
          </p:cNvCxnSpPr>
          <p:nvPr/>
        </p:nvCxnSpPr>
        <p:spPr bwMode="auto">
          <a:xfrm flipH="1" flipV="1">
            <a:off x="1580816" y="5338894"/>
            <a:ext cx="185279" cy="2950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8" name="Straight Connector 97"/>
          <p:cNvCxnSpPr/>
          <p:nvPr/>
        </p:nvCxnSpPr>
        <p:spPr bwMode="auto">
          <a:xfrm flipV="1">
            <a:off x="1561613" y="4894698"/>
            <a:ext cx="843393" cy="4063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9" name="Straight Connector 98"/>
          <p:cNvCxnSpPr>
            <a:endCxn id="108" idx="5"/>
          </p:cNvCxnSpPr>
          <p:nvPr/>
        </p:nvCxnSpPr>
        <p:spPr bwMode="auto">
          <a:xfrm flipV="1">
            <a:off x="1804501" y="4869424"/>
            <a:ext cx="638328" cy="784102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00" name="Straight Connector 99"/>
          <p:cNvCxnSpPr>
            <a:stCxn id="69" idx="6"/>
          </p:cNvCxnSpPr>
          <p:nvPr/>
        </p:nvCxnSpPr>
        <p:spPr bwMode="auto">
          <a:xfrm flipV="1">
            <a:off x="1844143" y="5226916"/>
            <a:ext cx="541382" cy="439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3" name="Oval 102"/>
          <p:cNvSpPr>
            <a:spLocks noChangeAspect="1"/>
          </p:cNvSpPr>
          <p:nvPr/>
        </p:nvSpPr>
        <p:spPr bwMode="auto">
          <a:xfrm flipV="1">
            <a:off x="2331290" y="5213524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04" name="Straight Connector 103"/>
          <p:cNvCxnSpPr/>
          <p:nvPr/>
        </p:nvCxnSpPr>
        <p:spPr bwMode="auto">
          <a:xfrm flipV="1">
            <a:off x="2377010" y="4925251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08" name="Oval 107"/>
          <p:cNvSpPr>
            <a:spLocks noChangeAspect="1"/>
          </p:cNvSpPr>
          <p:nvPr/>
        </p:nvSpPr>
        <p:spPr bwMode="auto">
          <a:xfrm flipV="1">
            <a:off x="2364781" y="485603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 bwMode="auto">
          <a:xfrm flipV="1">
            <a:off x="3962504" y="5672897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 bwMode="auto">
          <a:xfrm flipV="1">
            <a:off x="3712568" y="5313233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11" name="Straight Connector 110"/>
          <p:cNvCxnSpPr>
            <a:stCxn id="109" idx="3"/>
            <a:endCxn id="110" idx="7"/>
          </p:cNvCxnSpPr>
          <p:nvPr/>
        </p:nvCxnSpPr>
        <p:spPr bwMode="auto">
          <a:xfrm flipH="1" flipV="1">
            <a:off x="3790616" y="5391282"/>
            <a:ext cx="185279" cy="29500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2" name="Straight Connector 111"/>
          <p:cNvCxnSpPr/>
          <p:nvPr/>
        </p:nvCxnSpPr>
        <p:spPr bwMode="auto">
          <a:xfrm flipV="1">
            <a:off x="3771413" y="4947086"/>
            <a:ext cx="843393" cy="406399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3" name="Straight Connector 112"/>
          <p:cNvCxnSpPr>
            <a:stCxn id="110" idx="6"/>
            <a:endCxn id="115" idx="2"/>
          </p:cNvCxnSpPr>
          <p:nvPr/>
        </p:nvCxnSpPr>
        <p:spPr bwMode="auto">
          <a:xfrm flipV="1">
            <a:off x="3804007" y="5311632"/>
            <a:ext cx="737083" cy="47321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rgbClr val="0000FF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114" name="Straight Connector 113"/>
          <p:cNvCxnSpPr>
            <a:stCxn id="109" idx="6"/>
          </p:cNvCxnSpPr>
          <p:nvPr/>
        </p:nvCxnSpPr>
        <p:spPr bwMode="auto">
          <a:xfrm flipV="1">
            <a:off x="4053943" y="5279304"/>
            <a:ext cx="541382" cy="439313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5" name="Oval 114"/>
          <p:cNvSpPr>
            <a:spLocks noChangeAspect="1"/>
          </p:cNvSpPr>
          <p:nvPr/>
        </p:nvSpPr>
        <p:spPr bwMode="auto">
          <a:xfrm flipV="1">
            <a:off x="4541090" y="5265912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cxnSp>
        <p:nvCxnSpPr>
          <p:cNvPr id="116" name="Straight Connector 115"/>
          <p:cNvCxnSpPr/>
          <p:nvPr/>
        </p:nvCxnSpPr>
        <p:spPr bwMode="auto">
          <a:xfrm flipV="1">
            <a:off x="4586810" y="4977639"/>
            <a:ext cx="43928" cy="339074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17" name="Oval 116"/>
          <p:cNvSpPr>
            <a:spLocks noChangeAspect="1"/>
          </p:cNvSpPr>
          <p:nvPr/>
        </p:nvSpPr>
        <p:spPr bwMode="auto">
          <a:xfrm flipV="1">
            <a:off x="4574581" y="4908421"/>
            <a:ext cx="91439" cy="91440"/>
          </a:xfrm>
          <a:prstGeom prst="ellipse">
            <a:avLst/>
          </a:prstGeom>
          <a:solidFill>
            <a:schemeClr val="tx1"/>
          </a:solidFill>
          <a:ln w="12700">
            <a:noFill/>
            <a:round/>
            <a:headEnd/>
            <a:tailEnd type="arrow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endParaRPr lang="en-US"/>
          </a:p>
        </p:txBody>
      </p:sp>
      <p:sp>
        <p:nvSpPr>
          <p:cNvPr id="119" name="Rectangle 118"/>
          <p:cNvSpPr/>
          <p:nvPr/>
        </p:nvSpPr>
        <p:spPr>
          <a:xfrm>
            <a:off x="4872398" y="4989654"/>
            <a:ext cx="402866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l">
              <a:lnSpc>
                <a:spcPct val="80000"/>
              </a:lnSpc>
              <a:spcBef>
                <a:spcPct val="20000"/>
              </a:spcBef>
            </a:pPr>
            <a:r>
              <a:rPr lang="en-US" sz="2000" kern="0" dirty="0" smtClean="0">
                <a:solidFill>
                  <a:srgbClr val="33CC33"/>
                </a:solidFill>
                <a:latin typeface="Times New Roman"/>
              </a:rPr>
              <a:t>Store pointers from both old triangles</a:t>
            </a:r>
            <a:br>
              <a:rPr lang="en-US" sz="2000" kern="0" dirty="0" smtClean="0">
                <a:solidFill>
                  <a:srgbClr val="33CC33"/>
                </a:solidFill>
                <a:latin typeface="Times New Roman"/>
              </a:rPr>
            </a:br>
            <a:r>
              <a:rPr lang="en-US" sz="2000" kern="0" dirty="0" smtClean="0">
                <a:solidFill>
                  <a:srgbClr val="33CC33"/>
                </a:solidFill>
                <a:latin typeface="Times New Roman"/>
              </a:rPr>
              <a:t>to both new triangles.</a:t>
            </a:r>
            <a:endParaRPr lang="en-US" sz="2000" kern="0" dirty="0">
              <a:solidFill>
                <a:srgbClr val="33CC33"/>
              </a:solidFill>
              <a:latin typeface="Times New Roman"/>
            </a:endParaRPr>
          </a:p>
        </p:txBody>
      </p:sp>
      <p:sp>
        <p:nvSpPr>
          <p:cNvPr id="19" name="Freeform 18"/>
          <p:cNvSpPr/>
          <p:nvPr/>
        </p:nvSpPr>
        <p:spPr bwMode="auto">
          <a:xfrm>
            <a:off x="1971675" y="4559061"/>
            <a:ext cx="2352675" cy="647495"/>
          </a:xfrm>
          <a:custGeom>
            <a:avLst/>
            <a:gdLst>
              <a:gd name="connsiteX0" fmla="*/ 0 w 2352675"/>
              <a:gd name="connsiteY0" fmla="*/ 647495 h 647495"/>
              <a:gd name="connsiteX1" fmla="*/ 466725 w 2352675"/>
              <a:gd name="connsiteY1" fmla="*/ 28370 h 647495"/>
              <a:gd name="connsiteX2" fmla="*/ 1662113 w 2352675"/>
              <a:gd name="connsiteY2" fmla="*/ 156957 h 647495"/>
              <a:gd name="connsiteX3" fmla="*/ 2352675 w 2352675"/>
              <a:gd name="connsiteY3" fmla="*/ 623682 h 6474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352675" h="647495">
                <a:moveTo>
                  <a:pt x="0" y="647495"/>
                </a:moveTo>
                <a:cubicBezTo>
                  <a:pt x="94853" y="378810"/>
                  <a:pt x="189706" y="110126"/>
                  <a:pt x="466725" y="28370"/>
                </a:cubicBezTo>
                <a:cubicBezTo>
                  <a:pt x="743744" y="-53386"/>
                  <a:pt x="1347788" y="57738"/>
                  <a:pt x="1662113" y="156957"/>
                </a:cubicBezTo>
                <a:cubicBezTo>
                  <a:pt x="1976438" y="256176"/>
                  <a:pt x="2164556" y="439929"/>
                  <a:pt x="2352675" y="623682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Freeform 20"/>
          <p:cNvSpPr/>
          <p:nvPr/>
        </p:nvSpPr>
        <p:spPr bwMode="auto">
          <a:xfrm>
            <a:off x="2252663" y="4782685"/>
            <a:ext cx="1971675" cy="466733"/>
          </a:xfrm>
          <a:custGeom>
            <a:avLst/>
            <a:gdLst>
              <a:gd name="connsiteX0" fmla="*/ 0 w 1971675"/>
              <a:gd name="connsiteY0" fmla="*/ 457208 h 466733"/>
              <a:gd name="connsiteX1" fmla="*/ 800100 w 1971675"/>
              <a:gd name="connsiteY1" fmla="*/ 8 h 466733"/>
              <a:gd name="connsiteX2" fmla="*/ 1971675 w 1971675"/>
              <a:gd name="connsiteY2" fmla="*/ 466733 h 4667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1971675" h="466733">
                <a:moveTo>
                  <a:pt x="0" y="457208"/>
                </a:moveTo>
                <a:cubicBezTo>
                  <a:pt x="235744" y="227814"/>
                  <a:pt x="471488" y="-1579"/>
                  <a:pt x="800100" y="8"/>
                </a:cubicBezTo>
                <a:cubicBezTo>
                  <a:pt x="1128712" y="1595"/>
                  <a:pt x="1550193" y="234164"/>
                  <a:pt x="1971675" y="466733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Freeform 21"/>
          <p:cNvSpPr/>
          <p:nvPr/>
        </p:nvSpPr>
        <p:spPr bwMode="auto">
          <a:xfrm>
            <a:off x="1962150" y="5216081"/>
            <a:ext cx="2109788" cy="503121"/>
          </a:xfrm>
          <a:custGeom>
            <a:avLst/>
            <a:gdLst>
              <a:gd name="connsiteX0" fmla="*/ 0 w 2109788"/>
              <a:gd name="connsiteY0" fmla="*/ 0 h 503121"/>
              <a:gd name="connsiteX1" fmla="*/ 590550 w 2109788"/>
              <a:gd name="connsiteY1" fmla="*/ 490537 h 503121"/>
              <a:gd name="connsiteX2" fmla="*/ 2109788 w 2109788"/>
              <a:gd name="connsiteY2" fmla="*/ 309562 h 5031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109788" h="503121">
                <a:moveTo>
                  <a:pt x="0" y="0"/>
                </a:moveTo>
                <a:cubicBezTo>
                  <a:pt x="119459" y="219471"/>
                  <a:pt x="238919" y="438943"/>
                  <a:pt x="590550" y="490537"/>
                </a:cubicBezTo>
                <a:cubicBezTo>
                  <a:pt x="942181" y="542131"/>
                  <a:pt x="1525984" y="425846"/>
                  <a:pt x="2109788" y="309562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8" name="Freeform 117"/>
          <p:cNvSpPr/>
          <p:nvPr/>
        </p:nvSpPr>
        <p:spPr bwMode="auto">
          <a:xfrm>
            <a:off x="2256092" y="5244656"/>
            <a:ext cx="1796796" cy="309661"/>
          </a:xfrm>
          <a:custGeom>
            <a:avLst/>
            <a:gdLst>
              <a:gd name="connsiteX0" fmla="*/ 1333 w 1796796"/>
              <a:gd name="connsiteY0" fmla="*/ 0 h 309661"/>
              <a:gd name="connsiteX1" fmla="*/ 229933 w 1796796"/>
              <a:gd name="connsiteY1" fmla="*/ 290512 h 309661"/>
              <a:gd name="connsiteX2" fmla="*/ 1430083 w 1796796"/>
              <a:gd name="connsiteY2" fmla="*/ 271462 h 309661"/>
              <a:gd name="connsiteX3" fmla="*/ 1796796 w 1796796"/>
              <a:gd name="connsiteY3" fmla="*/ 185737 h 3096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96796" h="309661">
                <a:moveTo>
                  <a:pt x="1333" y="0"/>
                </a:moveTo>
                <a:cubicBezTo>
                  <a:pt x="-3430" y="122634"/>
                  <a:pt x="-8192" y="245268"/>
                  <a:pt x="229933" y="290512"/>
                </a:cubicBezTo>
                <a:cubicBezTo>
                  <a:pt x="468058" y="335756"/>
                  <a:pt x="1168939" y="288924"/>
                  <a:pt x="1430083" y="271462"/>
                </a:cubicBezTo>
                <a:cubicBezTo>
                  <a:pt x="1691227" y="254000"/>
                  <a:pt x="1744011" y="219868"/>
                  <a:pt x="1796796" y="185737"/>
                </a:cubicBezTo>
              </a:path>
            </a:pathLst>
          </a:custGeom>
          <a:noFill/>
          <a:ln w="12700">
            <a:solidFill>
              <a:srgbClr val="33CC33"/>
            </a:solidFill>
            <a:round/>
            <a:headEnd/>
            <a:tailEnd type="triangle" w="med" len="med"/>
          </a:ln>
        </p:spPr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78407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3/9/17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6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DT and 3D CH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483"/>
            <a:ext cx="8031480" cy="15890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b="1" dirty="0" smtClean="0"/>
              <a:t>Theorem: </a:t>
            </a:r>
            <a:r>
              <a:rPr lang="en-US" sz="2000" dirty="0" smtClean="0"/>
              <a:t>Let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={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baseline="-25000" dirty="0" smtClean="0">
                <a:solidFill>
                  <a:srgbClr val="008380"/>
                </a:solidFill>
              </a:rPr>
              <a:t>1</a:t>
            </a:r>
            <a:r>
              <a:rPr lang="en-US" sz="2000" dirty="0" smtClean="0">
                <a:solidFill>
                  <a:srgbClr val="008380"/>
                </a:solidFill>
              </a:rPr>
              <a:t>,…,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} </a:t>
            </a:r>
            <a:r>
              <a:rPr lang="en-US" sz="2000" dirty="0" smtClean="0"/>
              <a:t>with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=(</a:t>
            </a:r>
            <a:r>
              <a:rPr lang="en-US" sz="2000" i="1" dirty="0" err="1" smtClean="0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,</a:t>
            </a:r>
            <a:r>
              <a:rPr lang="en-US" sz="2000" i="1" dirty="0" smtClean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,0)</a:t>
            </a:r>
            <a:r>
              <a:rPr lang="en-US" sz="2000" dirty="0" smtClean="0"/>
              <a:t>. Let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baseline="30000" dirty="0">
                <a:solidFill>
                  <a:srgbClr val="008380"/>
                </a:solidFill>
              </a:rPr>
              <a:t>*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i</a:t>
            </a:r>
            <a:r>
              <a:rPr lang="en-US" sz="2000" baseline="-25000" dirty="0" smtClean="0">
                <a:solidFill>
                  <a:srgbClr val="008380"/>
                </a:solidFill>
              </a:rPr>
              <a:t> </a:t>
            </a:r>
            <a:r>
              <a:rPr lang="en-US" sz="2000" dirty="0" smtClean="0">
                <a:solidFill>
                  <a:srgbClr val="008380"/>
                </a:solidFill>
              </a:rPr>
              <a:t>=(</a:t>
            </a:r>
            <a:r>
              <a:rPr lang="en-US" sz="2000" i="1" dirty="0" err="1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smtClean="0">
                <a:solidFill>
                  <a:srgbClr val="008380"/>
                </a:solidFill>
              </a:rPr>
              <a:t>a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baseline="-25000" dirty="0" smtClean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+</a:t>
            </a:r>
            <a:r>
              <a:rPr lang="en-US" sz="2000" i="1" dirty="0" smtClean="0">
                <a:solidFill>
                  <a:srgbClr val="008380"/>
                </a:solidFill>
              </a:rPr>
              <a:t> b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baseline="-25000" dirty="0" smtClean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) </a:t>
            </a:r>
            <a:r>
              <a:rPr lang="en-US" sz="2000" dirty="0" smtClean="0"/>
              <a:t>be the vertical projection of each point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/>
              <a:t> onto the paraboloid </a:t>
            </a:r>
            <a:r>
              <a:rPr lang="en-US" sz="2000" i="1" dirty="0" smtClean="0">
                <a:solidFill>
                  <a:srgbClr val="008380"/>
                </a:solidFill>
              </a:rPr>
              <a:t>z</a:t>
            </a:r>
            <a:r>
              <a:rPr lang="en-US" sz="2000" dirty="0" smtClean="0">
                <a:solidFill>
                  <a:srgbClr val="008380"/>
                </a:solidFill>
              </a:rPr>
              <a:t>=</a:t>
            </a:r>
            <a:r>
              <a:rPr lang="en-US" sz="2000" i="1" dirty="0" smtClean="0">
                <a:solidFill>
                  <a:srgbClr val="008380"/>
                </a:solidFill>
              </a:rPr>
              <a:t>x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dirty="0" smtClean="0">
                <a:solidFill>
                  <a:srgbClr val="008380"/>
                </a:solidFill>
              </a:rPr>
              <a:t>+</a:t>
            </a:r>
            <a:r>
              <a:rPr lang="en-US" sz="2000" i="1" dirty="0" smtClean="0">
                <a:solidFill>
                  <a:srgbClr val="008380"/>
                </a:solidFill>
              </a:rPr>
              <a:t> y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dirty="0" smtClean="0"/>
              <a:t>. Then </a:t>
            </a:r>
            <a:r>
              <a:rPr lang="en-US" sz="2000" dirty="0" smtClean="0">
                <a:solidFill>
                  <a:srgbClr val="008380"/>
                </a:solidFill>
              </a:rPr>
              <a:t>DT(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)</a:t>
            </a:r>
            <a:r>
              <a:rPr lang="en-US" sz="2000" dirty="0" smtClean="0"/>
              <a:t> is the orthogonal projection onto the plane </a:t>
            </a:r>
            <a:r>
              <a:rPr lang="en-US" sz="2000" i="1" dirty="0" smtClean="0">
                <a:solidFill>
                  <a:srgbClr val="008380"/>
                </a:solidFill>
              </a:rPr>
              <a:t>z</a:t>
            </a:r>
            <a:r>
              <a:rPr lang="en-US" sz="2000" dirty="0" smtClean="0">
                <a:solidFill>
                  <a:srgbClr val="008380"/>
                </a:solidFill>
              </a:rPr>
              <a:t>=0</a:t>
            </a:r>
            <a:r>
              <a:rPr lang="en-US" sz="2000" dirty="0" smtClean="0"/>
              <a:t> of the lower convex hull of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*={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*</a:t>
            </a:r>
            <a:r>
              <a:rPr lang="en-US" sz="2000" baseline="-25000" dirty="0" smtClean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,…,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>
                <a:solidFill>
                  <a:srgbClr val="008380"/>
                </a:solidFill>
              </a:rPr>
              <a:t>*</a:t>
            </a:r>
            <a:r>
              <a:rPr lang="en-US" sz="2000" i="1" baseline="-25000" dirty="0" smtClean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} </a:t>
            </a:r>
            <a:r>
              <a:rPr lang="en-US" sz="2000" dirty="0" smtClean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6" t="13292" r="18638" b="24516"/>
          <a:stretch/>
        </p:blipFill>
        <p:spPr bwMode="auto">
          <a:xfrm>
            <a:off x="746149" y="3306924"/>
            <a:ext cx="2465223" cy="239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9" t="69300" r="21684" b="8776"/>
          <a:stretch/>
        </p:blipFill>
        <p:spPr bwMode="auto">
          <a:xfrm>
            <a:off x="5036692" y="5076749"/>
            <a:ext cx="2446758" cy="936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8" name="Straight Connector 57"/>
          <p:cNvCxnSpPr/>
          <p:nvPr/>
        </p:nvCxnSpPr>
        <p:spPr bwMode="auto">
          <a:xfrm flipV="1">
            <a:off x="4189171" y="3028493"/>
            <a:ext cx="25636" cy="29163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7" t="6956" r="2069" b="8511"/>
          <a:stretch/>
        </p:blipFill>
        <p:spPr bwMode="auto">
          <a:xfrm>
            <a:off x="5061241" y="2428646"/>
            <a:ext cx="3212249" cy="3584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7432243" y="5720486"/>
            <a:ext cx="958291" cy="526695"/>
          </a:xfrm>
          <a:prstGeom prst="rect">
            <a:avLst/>
          </a:prstGeom>
          <a:solidFill>
            <a:schemeClr val="bg1"/>
          </a:solidFill>
          <a:ln w="12700">
            <a:noFill/>
            <a:round/>
            <a:headEnd/>
            <a:tailEnd type="triangl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191609" y="5947258"/>
            <a:ext cx="4425696" cy="219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4130" y="6225236"/>
            <a:ext cx="8422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Pictures generated with Hull2VD </a:t>
            </a:r>
            <a:r>
              <a:rPr lang="en-US" sz="1200" dirty="0">
                <a:solidFill>
                  <a:schemeClr val="tx1"/>
                </a:solidFill>
              </a:rPr>
              <a:t>tool available at http://www.cs.mtu.edu/~shene/NSF-2/DM2-BETA</a:t>
            </a:r>
          </a:p>
        </p:txBody>
      </p:sp>
      <p:sp>
        <p:nvSpPr>
          <p:cNvPr id="11" name="Rectangle 10"/>
          <p:cNvSpPr/>
          <p:nvPr/>
        </p:nvSpPr>
        <p:spPr>
          <a:xfrm>
            <a:off x="8380589" y="5316543"/>
            <a:ext cx="34176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>
                <a:solidFill>
                  <a:srgbClr val="008380"/>
                </a:solidFill>
              </a:rPr>
              <a:t>P</a:t>
            </a:r>
            <a:endParaRPr lang="en-US" sz="2000" dirty="0"/>
          </a:p>
        </p:txBody>
      </p:sp>
      <p:sp>
        <p:nvSpPr>
          <p:cNvPr id="68" name="Rectangle 67"/>
          <p:cNvSpPr/>
          <p:nvPr/>
        </p:nvSpPr>
        <p:spPr>
          <a:xfrm>
            <a:off x="8307934" y="3398741"/>
            <a:ext cx="470000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000" i="1" dirty="0" smtClean="0">
                <a:solidFill>
                  <a:srgbClr val="008380"/>
                </a:solidFill>
              </a:rPr>
              <a:t>P*</a:t>
            </a:r>
            <a:endParaRPr lang="en-US" sz="2000" dirty="0"/>
          </a:p>
        </p:txBody>
      </p:sp>
      <p:cxnSp>
        <p:nvCxnSpPr>
          <p:cNvPr id="55" name="Straight Connector 54"/>
          <p:cNvCxnSpPr/>
          <p:nvPr/>
        </p:nvCxnSpPr>
        <p:spPr bwMode="auto">
          <a:xfrm flipV="1">
            <a:off x="4197705" y="5018228"/>
            <a:ext cx="988771" cy="9351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6182959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3/9/17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7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DT and 3D CH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483"/>
            <a:ext cx="8031480" cy="15890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b="1" dirty="0" smtClean="0"/>
              <a:t>Theorem: </a:t>
            </a:r>
            <a:r>
              <a:rPr lang="en-US" sz="2000" dirty="0" smtClean="0"/>
              <a:t>Let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={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baseline="-25000" dirty="0" smtClean="0">
                <a:solidFill>
                  <a:srgbClr val="008380"/>
                </a:solidFill>
              </a:rPr>
              <a:t>1</a:t>
            </a:r>
            <a:r>
              <a:rPr lang="en-US" sz="2000" dirty="0" smtClean="0">
                <a:solidFill>
                  <a:srgbClr val="008380"/>
                </a:solidFill>
              </a:rPr>
              <a:t>,…,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} </a:t>
            </a:r>
            <a:r>
              <a:rPr lang="en-US" sz="2000" dirty="0" smtClean="0"/>
              <a:t>with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=(</a:t>
            </a:r>
            <a:r>
              <a:rPr lang="en-US" sz="2000" i="1" dirty="0" err="1" smtClean="0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,</a:t>
            </a:r>
            <a:r>
              <a:rPr lang="en-US" sz="2000" i="1" dirty="0" smtClean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,0)</a:t>
            </a:r>
            <a:r>
              <a:rPr lang="en-US" sz="2000" dirty="0" smtClean="0"/>
              <a:t>. Let </a:t>
            </a:r>
            <a:r>
              <a:rPr lang="en-US" sz="2000" i="1" dirty="0" err="1" smtClean="0">
                <a:solidFill>
                  <a:srgbClr val="008380"/>
                </a:solidFill>
              </a:rPr>
              <a:t>p’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i</a:t>
            </a:r>
            <a:r>
              <a:rPr lang="en-US" sz="2000" baseline="-25000" dirty="0" smtClean="0">
                <a:solidFill>
                  <a:srgbClr val="008380"/>
                </a:solidFill>
              </a:rPr>
              <a:t> </a:t>
            </a:r>
            <a:r>
              <a:rPr lang="en-US" sz="2000" dirty="0" smtClean="0">
                <a:solidFill>
                  <a:srgbClr val="008380"/>
                </a:solidFill>
              </a:rPr>
              <a:t>=(</a:t>
            </a:r>
            <a:r>
              <a:rPr lang="en-US" sz="2000" i="1" dirty="0" err="1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smtClean="0">
                <a:solidFill>
                  <a:srgbClr val="008380"/>
                </a:solidFill>
              </a:rPr>
              <a:t>a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baseline="-25000" dirty="0" smtClean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+</a:t>
            </a:r>
            <a:r>
              <a:rPr lang="en-US" sz="2000" i="1" dirty="0" smtClean="0">
                <a:solidFill>
                  <a:srgbClr val="008380"/>
                </a:solidFill>
              </a:rPr>
              <a:t> b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baseline="-25000" dirty="0" smtClean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) </a:t>
            </a:r>
            <a:r>
              <a:rPr lang="en-US" sz="2000" dirty="0" smtClean="0"/>
              <a:t>be the vertical projection of each point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/>
              <a:t> onto the paraboloid </a:t>
            </a:r>
            <a:r>
              <a:rPr lang="en-US" sz="2000" i="1" dirty="0" smtClean="0">
                <a:solidFill>
                  <a:srgbClr val="008380"/>
                </a:solidFill>
              </a:rPr>
              <a:t>z</a:t>
            </a:r>
            <a:r>
              <a:rPr lang="en-US" sz="2000" dirty="0" smtClean="0">
                <a:solidFill>
                  <a:srgbClr val="008380"/>
                </a:solidFill>
              </a:rPr>
              <a:t>=</a:t>
            </a:r>
            <a:r>
              <a:rPr lang="en-US" sz="2000" i="1" dirty="0" smtClean="0">
                <a:solidFill>
                  <a:srgbClr val="008380"/>
                </a:solidFill>
              </a:rPr>
              <a:t>x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dirty="0" smtClean="0">
                <a:solidFill>
                  <a:srgbClr val="008380"/>
                </a:solidFill>
              </a:rPr>
              <a:t>+</a:t>
            </a:r>
            <a:r>
              <a:rPr lang="en-US" sz="2000" i="1" dirty="0" smtClean="0">
                <a:solidFill>
                  <a:srgbClr val="008380"/>
                </a:solidFill>
              </a:rPr>
              <a:t> y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dirty="0" smtClean="0"/>
              <a:t>. Then </a:t>
            </a:r>
            <a:r>
              <a:rPr lang="en-US" sz="2000" dirty="0" smtClean="0">
                <a:solidFill>
                  <a:srgbClr val="008380"/>
                </a:solidFill>
              </a:rPr>
              <a:t>DT(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)</a:t>
            </a:r>
            <a:r>
              <a:rPr lang="en-US" sz="2000" dirty="0" smtClean="0"/>
              <a:t> is the orthogonal projection onto the plane </a:t>
            </a:r>
            <a:r>
              <a:rPr lang="en-US" sz="2000" i="1" dirty="0" smtClean="0">
                <a:solidFill>
                  <a:srgbClr val="008380"/>
                </a:solidFill>
              </a:rPr>
              <a:t>z</a:t>
            </a:r>
            <a:r>
              <a:rPr lang="en-US" sz="2000" dirty="0" smtClean="0">
                <a:solidFill>
                  <a:srgbClr val="008380"/>
                </a:solidFill>
              </a:rPr>
              <a:t>=0</a:t>
            </a:r>
            <a:r>
              <a:rPr lang="en-US" sz="2000" dirty="0" smtClean="0"/>
              <a:t> of the lower convex hull of </a:t>
            </a:r>
            <a:r>
              <a:rPr lang="en-US" sz="2000" i="1" dirty="0" smtClean="0">
                <a:solidFill>
                  <a:srgbClr val="008380"/>
                </a:solidFill>
              </a:rPr>
              <a:t>P’</a:t>
            </a:r>
            <a:r>
              <a:rPr lang="en-US" sz="2000" dirty="0" smtClean="0">
                <a:solidFill>
                  <a:srgbClr val="008380"/>
                </a:solidFill>
              </a:rPr>
              <a:t>={</a:t>
            </a:r>
            <a:r>
              <a:rPr lang="en-US" sz="2000" i="1" dirty="0" smtClean="0">
                <a:solidFill>
                  <a:srgbClr val="008380"/>
                </a:solidFill>
              </a:rPr>
              <a:t>p’</a:t>
            </a:r>
            <a:r>
              <a:rPr lang="en-US" sz="2000" baseline="-25000" dirty="0" smtClean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,…,</a:t>
            </a:r>
            <a:r>
              <a:rPr lang="en-US" sz="2000" i="1" dirty="0" err="1" smtClean="0">
                <a:solidFill>
                  <a:srgbClr val="008380"/>
                </a:solidFill>
              </a:rPr>
              <a:t>p’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} </a:t>
            </a:r>
            <a:r>
              <a:rPr lang="en-US" sz="2000" dirty="0" smtClean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6" t="13292" r="18638" b="24516"/>
          <a:stretch/>
        </p:blipFill>
        <p:spPr bwMode="auto">
          <a:xfrm>
            <a:off x="746149" y="3306924"/>
            <a:ext cx="2465223" cy="239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759" t="69300" r="21684" b="8776"/>
          <a:stretch/>
        </p:blipFill>
        <p:spPr bwMode="auto">
          <a:xfrm>
            <a:off x="5036692" y="5076749"/>
            <a:ext cx="2446758" cy="9363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8" name="Straight Connector 57"/>
          <p:cNvCxnSpPr/>
          <p:nvPr/>
        </p:nvCxnSpPr>
        <p:spPr bwMode="auto">
          <a:xfrm flipV="1">
            <a:off x="4189171" y="3028493"/>
            <a:ext cx="25636" cy="29163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177" t="6956" r="2069" b="8511"/>
          <a:stretch/>
        </p:blipFill>
        <p:spPr bwMode="auto">
          <a:xfrm>
            <a:off x="5061241" y="2428646"/>
            <a:ext cx="3212249" cy="35844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14130" y="6225236"/>
            <a:ext cx="8422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Pictures generated with Hull2VD </a:t>
            </a:r>
            <a:r>
              <a:rPr lang="en-US" sz="1200" dirty="0">
                <a:solidFill>
                  <a:schemeClr val="tx1"/>
                </a:solidFill>
              </a:rPr>
              <a:t>tool available at http://www.cs.mtu.edu/~shene/NSF-2/DM2-BETA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5" t="14044" r="19379" b="24517"/>
          <a:stretch/>
        </p:blipFill>
        <p:spPr bwMode="auto">
          <a:xfrm>
            <a:off x="899769" y="3332975"/>
            <a:ext cx="2296970" cy="238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9473" t="5389" r="4141" b="10371"/>
          <a:stretch/>
        </p:blipFill>
        <p:spPr bwMode="auto">
          <a:xfrm>
            <a:off x="5084064" y="2428065"/>
            <a:ext cx="3050439" cy="34972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 rotWithShape="1"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6" t="5123" r="1931" b="10902"/>
          <a:stretch/>
        </p:blipFill>
        <p:spPr bwMode="auto">
          <a:xfrm>
            <a:off x="5108084" y="2406701"/>
            <a:ext cx="3122704" cy="349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7432243" y="5720486"/>
            <a:ext cx="958291" cy="526695"/>
          </a:xfrm>
          <a:prstGeom prst="rect">
            <a:avLst/>
          </a:prstGeom>
          <a:solidFill>
            <a:schemeClr val="bg1"/>
          </a:solidFill>
          <a:ln w="12700">
            <a:noFill/>
            <a:round/>
            <a:headEnd/>
            <a:tailEnd type="triangl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191609" y="5947258"/>
            <a:ext cx="4425696" cy="219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4197705" y="5018228"/>
            <a:ext cx="988771" cy="9351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14819278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3/9/17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8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DT and 3D CH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483"/>
            <a:ext cx="8031480" cy="15890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b="1" dirty="0" smtClean="0"/>
              <a:t>Theorem: </a:t>
            </a:r>
            <a:r>
              <a:rPr lang="en-US" sz="2000" dirty="0" smtClean="0"/>
              <a:t>Let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={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baseline="-25000" dirty="0" smtClean="0">
                <a:solidFill>
                  <a:srgbClr val="008380"/>
                </a:solidFill>
              </a:rPr>
              <a:t>1</a:t>
            </a:r>
            <a:r>
              <a:rPr lang="en-US" sz="2000" dirty="0" smtClean="0">
                <a:solidFill>
                  <a:srgbClr val="008380"/>
                </a:solidFill>
              </a:rPr>
              <a:t>,…,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} </a:t>
            </a:r>
            <a:r>
              <a:rPr lang="en-US" sz="2000" dirty="0" smtClean="0"/>
              <a:t>with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=(</a:t>
            </a:r>
            <a:r>
              <a:rPr lang="en-US" sz="2000" i="1" dirty="0" err="1" smtClean="0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,</a:t>
            </a:r>
            <a:r>
              <a:rPr lang="en-US" sz="2000" i="1" dirty="0" smtClean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,0)</a:t>
            </a:r>
            <a:r>
              <a:rPr lang="en-US" sz="2000" dirty="0" smtClean="0"/>
              <a:t>. Let </a:t>
            </a:r>
            <a:r>
              <a:rPr lang="en-US" sz="2000" i="1" dirty="0" err="1" smtClean="0">
                <a:solidFill>
                  <a:srgbClr val="008380"/>
                </a:solidFill>
              </a:rPr>
              <a:t>p’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i</a:t>
            </a:r>
            <a:r>
              <a:rPr lang="en-US" sz="2000" baseline="-25000" dirty="0" smtClean="0">
                <a:solidFill>
                  <a:srgbClr val="008380"/>
                </a:solidFill>
              </a:rPr>
              <a:t> </a:t>
            </a:r>
            <a:r>
              <a:rPr lang="en-US" sz="2000" dirty="0" smtClean="0">
                <a:solidFill>
                  <a:srgbClr val="008380"/>
                </a:solidFill>
              </a:rPr>
              <a:t>=(</a:t>
            </a:r>
            <a:r>
              <a:rPr lang="en-US" sz="2000" i="1" dirty="0" err="1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smtClean="0">
                <a:solidFill>
                  <a:srgbClr val="008380"/>
                </a:solidFill>
              </a:rPr>
              <a:t>a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baseline="-25000" dirty="0" smtClean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+</a:t>
            </a:r>
            <a:r>
              <a:rPr lang="en-US" sz="2000" i="1" dirty="0" smtClean="0">
                <a:solidFill>
                  <a:srgbClr val="008380"/>
                </a:solidFill>
              </a:rPr>
              <a:t> b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baseline="-25000" dirty="0" smtClean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) </a:t>
            </a:r>
            <a:r>
              <a:rPr lang="en-US" sz="2000" dirty="0" smtClean="0"/>
              <a:t>be the vertical projection of each point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/>
              <a:t> onto the paraboloid </a:t>
            </a:r>
            <a:r>
              <a:rPr lang="en-US" sz="2000" i="1" dirty="0" smtClean="0">
                <a:solidFill>
                  <a:srgbClr val="008380"/>
                </a:solidFill>
              </a:rPr>
              <a:t>z</a:t>
            </a:r>
            <a:r>
              <a:rPr lang="en-US" sz="2000" dirty="0" smtClean="0">
                <a:solidFill>
                  <a:srgbClr val="008380"/>
                </a:solidFill>
              </a:rPr>
              <a:t>=</a:t>
            </a:r>
            <a:r>
              <a:rPr lang="en-US" sz="2000" i="1" dirty="0" smtClean="0">
                <a:solidFill>
                  <a:srgbClr val="008380"/>
                </a:solidFill>
              </a:rPr>
              <a:t>x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dirty="0" smtClean="0">
                <a:solidFill>
                  <a:srgbClr val="008380"/>
                </a:solidFill>
              </a:rPr>
              <a:t>+</a:t>
            </a:r>
            <a:r>
              <a:rPr lang="en-US" sz="2000" i="1" dirty="0" smtClean="0">
                <a:solidFill>
                  <a:srgbClr val="008380"/>
                </a:solidFill>
              </a:rPr>
              <a:t> y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dirty="0" smtClean="0"/>
              <a:t>. Then </a:t>
            </a:r>
            <a:r>
              <a:rPr lang="en-US" sz="2000" dirty="0" smtClean="0">
                <a:solidFill>
                  <a:srgbClr val="008380"/>
                </a:solidFill>
              </a:rPr>
              <a:t>DT(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)</a:t>
            </a:r>
            <a:r>
              <a:rPr lang="en-US" sz="2000" dirty="0" smtClean="0"/>
              <a:t> is the orthogonal projection onto the plane </a:t>
            </a:r>
            <a:r>
              <a:rPr lang="en-US" sz="2000" i="1" dirty="0" smtClean="0">
                <a:solidFill>
                  <a:srgbClr val="008380"/>
                </a:solidFill>
              </a:rPr>
              <a:t>z</a:t>
            </a:r>
            <a:r>
              <a:rPr lang="en-US" sz="2000" dirty="0" smtClean="0">
                <a:solidFill>
                  <a:srgbClr val="008380"/>
                </a:solidFill>
              </a:rPr>
              <a:t>=0</a:t>
            </a:r>
            <a:r>
              <a:rPr lang="en-US" sz="2000" dirty="0" smtClean="0"/>
              <a:t> of the lower convex hull of </a:t>
            </a:r>
            <a:r>
              <a:rPr lang="en-US" sz="2000" i="1" dirty="0" smtClean="0">
                <a:solidFill>
                  <a:srgbClr val="008380"/>
                </a:solidFill>
              </a:rPr>
              <a:t>P’</a:t>
            </a:r>
            <a:r>
              <a:rPr lang="en-US" sz="2000" dirty="0" smtClean="0">
                <a:solidFill>
                  <a:srgbClr val="008380"/>
                </a:solidFill>
              </a:rPr>
              <a:t>={</a:t>
            </a:r>
            <a:r>
              <a:rPr lang="en-US" sz="2000" i="1" dirty="0" smtClean="0">
                <a:solidFill>
                  <a:srgbClr val="008380"/>
                </a:solidFill>
              </a:rPr>
              <a:t>p’</a:t>
            </a:r>
            <a:r>
              <a:rPr lang="en-US" sz="2000" baseline="-25000" dirty="0" smtClean="0">
                <a:solidFill>
                  <a:srgbClr val="008380"/>
                </a:solidFill>
              </a:rPr>
              <a:t>1</a:t>
            </a:r>
            <a:r>
              <a:rPr lang="en-US" sz="2000" dirty="0">
                <a:solidFill>
                  <a:srgbClr val="008380"/>
                </a:solidFill>
              </a:rPr>
              <a:t>,…,</a:t>
            </a:r>
            <a:r>
              <a:rPr lang="en-US" sz="2000" i="1" dirty="0" err="1" smtClean="0">
                <a:solidFill>
                  <a:srgbClr val="008380"/>
                </a:solidFill>
              </a:rPr>
              <a:t>p’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} </a:t>
            </a:r>
            <a:r>
              <a:rPr lang="en-US" sz="2000" dirty="0" smtClean="0"/>
              <a:t>.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96" t="13292" r="18638" b="24516"/>
          <a:stretch/>
        </p:blipFill>
        <p:spPr bwMode="auto">
          <a:xfrm>
            <a:off x="746149" y="3306924"/>
            <a:ext cx="2465223" cy="23989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8" name="Straight Connector 57"/>
          <p:cNvCxnSpPr/>
          <p:nvPr/>
        </p:nvCxnSpPr>
        <p:spPr bwMode="auto">
          <a:xfrm flipV="1">
            <a:off x="4189171" y="3028493"/>
            <a:ext cx="25636" cy="29163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4130" y="6225236"/>
            <a:ext cx="8422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200" dirty="0" smtClean="0">
                <a:solidFill>
                  <a:schemeClr val="tx1"/>
                </a:solidFill>
              </a:rPr>
              <a:t>Pictures generated with Hull2VD </a:t>
            </a:r>
            <a:r>
              <a:rPr lang="en-US" sz="1200" dirty="0">
                <a:solidFill>
                  <a:schemeClr val="tx1"/>
                </a:solidFill>
              </a:rPr>
              <a:t>tool available at http://www.cs.mtu.edu/~shene/NSF-2/DM2-BETA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465" t="14044" r="19379" b="24517"/>
          <a:stretch/>
        </p:blipFill>
        <p:spPr bwMode="auto">
          <a:xfrm>
            <a:off x="899769" y="3332975"/>
            <a:ext cx="2296970" cy="238019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" t="5653" r="2556" b="10637"/>
          <a:stretch/>
        </p:blipFill>
        <p:spPr bwMode="auto">
          <a:xfrm>
            <a:off x="4401015" y="2442287"/>
            <a:ext cx="3791414" cy="346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7432243" y="5720486"/>
            <a:ext cx="958291" cy="526695"/>
          </a:xfrm>
          <a:prstGeom prst="rect">
            <a:avLst/>
          </a:prstGeom>
          <a:solidFill>
            <a:schemeClr val="bg1"/>
          </a:solidFill>
          <a:ln w="12700">
            <a:noFill/>
            <a:round/>
            <a:headEnd/>
            <a:tailEnd type="triangl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191609" y="5947258"/>
            <a:ext cx="4425696" cy="219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flipV="1">
            <a:off x="4197705" y="5018228"/>
            <a:ext cx="988771" cy="9351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  <p:extLst>
      <p:ext uri="{BB962C8B-B14F-4D97-AF65-F5344CB8AC3E}">
        <p14:creationId xmlns:p14="http://schemas.microsoft.com/office/powerpoint/2010/main" val="2930665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629107" y="3533242"/>
            <a:ext cx="3291840" cy="321868"/>
          </a:xfrm>
          <a:prstGeom prst="rect">
            <a:avLst/>
          </a:prstGeom>
          <a:solidFill>
            <a:srgbClr val="9900CC">
              <a:alpha val="30000"/>
            </a:srgbClr>
          </a:solidFill>
          <a:ln w="12700">
            <a:noFill/>
            <a:round/>
            <a:headEnd/>
            <a:tailEnd type="triangl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693725" y="4541521"/>
            <a:ext cx="2817571" cy="321868"/>
          </a:xfrm>
          <a:prstGeom prst="rect">
            <a:avLst/>
          </a:prstGeom>
          <a:solidFill>
            <a:srgbClr val="9900CC">
              <a:alpha val="30000"/>
            </a:srgbClr>
          </a:solidFill>
          <a:ln w="12700">
            <a:noFill/>
            <a:round/>
            <a:headEnd/>
            <a:tailEnd type="triangl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3/9/17</a:t>
            </a:r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r>
              <a:rPr lang="en-US" sz="1400" smtClean="0">
                <a:solidFill>
                  <a:schemeClr val="tx1"/>
                </a:solidFill>
              </a:rPr>
              <a:t>CMPS 3130/6130 Computational Geometry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777076" y="6503328"/>
            <a:ext cx="681123" cy="202272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1pPr>
            <a:lvl2pPr marL="742950" indent="-28575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2pPr>
            <a:lvl3pPr marL="11430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3pPr>
            <a:lvl4pPr marL="16002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4pPr>
            <a:lvl5pPr marL="2057400" indent="-228600" eaLnBrk="0" hangingPunct="0">
              <a:defRPr sz="3200">
                <a:solidFill>
                  <a:srgbClr val="009999"/>
                </a:solidFill>
                <a:latin typeface="Times New Roman" pitchFamily="18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3200">
                <a:solidFill>
                  <a:srgbClr val="009999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BD45201C-E4AE-436A-BF08-0DBC14FE2E1B}" type="slidenum">
              <a:rPr lang="en-US" sz="1400" smtClean="0">
                <a:solidFill>
                  <a:schemeClr val="tx1"/>
                </a:solidFill>
              </a:rPr>
              <a:pPr eaLnBrk="1" hangingPunct="1"/>
              <a:t>9</a:t>
            </a:fld>
            <a:endParaRPr lang="en-US" sz="1400" smtClean="0">
              <a:solidFill>
                <a:schemeClr val="tx1"/>
              </a:solidFill>
            </a:endParaRPr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xfrm>
            <a:off x="647700" y="304800"/>
            <a:ext cx="7543800" cy="1143000"/>
          </a:xfrm>
        </p:spPr>
        <p:txBody>
          <a:bodyPr/>
          <a:lstStyle/>
          <a:p>
            <a:pPr algn="ctr" eaLnBrk="1" hangingPunct="1"/>
            <a:r>
              <a:rPr lang="en-US" dirty="0" smtClean="0"/>
              <a:t>DT and 3D CH</a:t>
            </a:r>
            <a:endParaRPr lang="en-US" sz="2400" dirty="0" smtClean="0"/>
          </a:p>
        </p:txBody>
      </p:sp>
      <p:sp>
        <p:nvSpPr>
          <p:cNvPr id="307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483"/>
            <a:ext cx="8031480" cy="1589087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b="1" dirty="0" smtClean="0"/>
              <a:t>Theorem: </a:t>
            </a:r>
            <a:r>
              <a:rPr lang="en-US" sz="2000" dirty="0" smtClean="0"/>
              <a:t>Let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={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baseline="-25000" dirty="0" smtClean="0">
                <a:solidFill>
                  <a:srgbClr val="008380"/>
                </a:solidFill>
              </a:rPr>
              <a:t>1</a:t>
            </a:r>
            <a:r>
              <a:rPr lang="en-US" sz="2000" dirty="0" smtClean="0">
                <a:solidFill>
                  <a:srgbClr val="008380"/>
                </a:solidFill>
              </a:rPr>
              <a:t>,…,</a:t>
            </a:r>
            <a:r>
              <a:rPr lang="en-US" sz="2000" i="1" dirty="0" err="1" smtClean="0">
                <a:solidFill>
                  <a:srgbClr val="008380"/>
                </a:solidFill>
              </a:rPr>
              <a:t>p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n</a:t>
            </a:r>
            <a:r>
              <a:rPr lang="en-US" sz="2000" dirty="0" smtClean="0">
                <a:solidFill>
                  <a:srgbClr val="008380"/>
                </a:solidFill>
              </a:rPr>
              <a:t>} </a:t>
            </a:r>
            <a:r>
              <a:rPr lang="en-US" sz="2000" dirty="0" smtClean="0"/>
              <a:t>with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=(</a:t>
            </a:r>
            <a:r>
              <a:rPr lang="en-US" sz="2000" i="1" dirty="0" err="1" smtClean="0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,</a:t>
            </a:r>
            <a:r>
              <a:rPr lang="en-US" sz="2000" i="1" dirty="0" smtClean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,0)</a:t>
            </a:r>
            <a:r>
              <a:rPr lang="en-US" sz="2000" dirty="0" smtClean="0"/>
              <a:t>. Let </a:t>
            </a:r>
            <a:r>
              <a:rPr lang="en-US" sz="2000" i="1" dirty="0" err="1" smtClean="0">
                <a:solidFill>
                  <a:srgbClr val="008380"/>
                </a:solidFill>
              </a:rPr>
              <a:t>p’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i</a:t>
            </a:r>
            <a:r>
              <a:rPr lang="en-US" sz="2000" baseline="-25000" dirty="0" smtClean="0">
                <a:solidFill>
                  <a:srgbClr val="008380"/>
                </a:solidFill>
              </a:rPr>
              <a:t> </a:t>
            </a:r>
            <a:r>
              <a:rPr lang="en-US" sz="2000" dirty="0" smtClean="0">
                <a:solidFill>
                  <a:srgbClr val="008380"/>
                </a:solidFill>
              </a:rPr>
              <a:t>=(</a:t>
            </a:r>
            <a:r>
              <a:rPr lang="en-US" sz="2000" i="1" dirty="0" err="1">
                <a:solidFill>
                  <a:srgbClr val="008380"/>
                </a:solidFill>
              </a:rPr>
              <a:t>a</a:t>
            </a:r>
            <a:r>
              <a:rPr lang="en-US" sz="2000" baseline="-25000" dirty="0" err="1">
                <a:solidFill>
                  <a:srgbClr val="008380"/>
                </a:solidFill>
              </a:rPr>
              <a:t>i</a:t>
            </a:r>
            <a:r>
              <a:rPr lang="en-US" sz="2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b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smtClean="0">
                <a:solidFill>
                  <a:srgbClr val="008380"/>
                </a:solidFill>
              </a:rPr>
              <a:t>a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baseline="-25000" dirty="0" smtClean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+</a:t>
            </a:r>
            <a:r>
              <a:rPr lang="en-US" sz="2000" i="1" dirty="0" smtClean="0">
                <a:solidFill>
                  <a:srgbClr val="008380"/>
                </a:solidFill>
              </a:rPr>
              <a:t> b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baseline="-25000" dirty="0" smtClean="0">
                <a:solidFill>
                  <a:srgbClr val="008380"/>
                </a:solidFill>
              </a:rPr>
              <a:t>i</a:t>
            </a:r>
            <a:r>
              <a:rPr lang="en-US" sz="2000" dirty="0" smtClean="0">
                <a:solidFill>
                  <a:srgbClr val="008380"/>
                </a:solidFill>
              </a:rPr>
              <a:t>) </a:t>
            </a:r>
            <a:r>
              <a:rPr lang="en-US" sz="2000" dirty="0" smtClean="0"/>
              <a:t>be the vertical projection of each point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</a:t>
            </a:r>
            <a:r>
              <a:rPr lang="en-US" sz="2000" dirty="0" smtClean="0"/>
              <a:t> onto the paraboloid </a:t>
            </a:r>
            <a:r>
              <a:rPr lang="en-US" sz="2000" i="1" dirty="0" smtClean="0">
                <a:solidFill>
                  <a:srgbClr val="008380"/>
                </a:solidFill>
              </a:rPr>
              <a:t>z</a:t>
            </a:r>
            <a:r>
              <a:rPr lang="en-US" sz="2000" dirty="0" smtClean="0">
                <a:solidFill>
                  <a:srgbClr val="008380"/>
                </a:solidFill>
              </a:rPr>
              <a:t>=</a:t>
            </a:r>
            <a:r>
              <a:rPr lang="en-US" sz="2000" i="1" dirty="0" smtClean="0">
                <a:solidFill>
                  <a:srgbClr val="008380"/>
                </a:solidFill>
              </a:rPr>
              <a:t>x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dirty="0" smtClean="0">
                <a:solidFill>
                  <a:srgbClr val="008380"/>
                </a:solidFill>
              </a:rPr>
              <a:t>+</a:t>
            </a:r>
            <a:r>
              <a:rPr lang="en-US" sz="2000" i="1" dirty="0" smtClean="0">
                <a:solidFill>
                  <a:srgbClr val="008380"/>
                </a:solidFill>
              </a:rPr>
              <a:t> y</a:t>
            </a:r>
            <a:r>
              <a:rPr lang="en-US" sz="2000" i="1" baseline="30000" dirty="0" smtClean="0">
                <a:solidFill>
                  <a:srgbClr val="008380"/>
                </a:solidFill>
              </a:rPr>
              <a:t>2</a:t>
            </a:r>
            <a:r>
              <a:rPr lang="en-US" sz="2000" dirty="0" smtClean="0"/>
              <a:t>. Then </a:t>
            </a:r>
            <a:r>
              <a:rPr lang="en-US" sz="2000" dirty="0" smtClean="0">
                <a:solidFill>
                  <a:srgbClr val="008380"/>
                </a:solidFill>
              </a:rPr>
              <a:t>DT(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)</a:t>
            </a:r>
            <a:r>
              <a:rPr lang="en-US" sz="2000" dirty="0" smtClean="0"/>
              <a:t> is the orthogonal projection onto the plane </a:t>
            </a:r>
            <a:r>
              <a:rPr lang="en-US" sz="2000" i="1" dirty="0" smtClean="0">
                <a:solidFill>
                  <a:srgbClr val="008380"/>
                </a:solidFill>
              </a:rPr>
              <a:t>z</a:t>
            </a:r>
            <a:r>
              <a:rPr lang="en-US" sz="2000" dirty="0" smtClean="0">
                <a:solidFill>
                  <a:srgbClr val="008380"/>
                </a:solidFill>
              </a:rPr>
              <a:t>=0</a:t>
            </a:r>
            <a:r>
              <a:rPr lang="en-US" sz="2000" dirty="0" smtClean="0"/>
              <a:t> of the lower convex hull of </a:t>
            </a:r>
            <a:r>
              <a:rPr lang="en-US" sz="2000" i="1" dirty="0" smtClean="0">
                <a:solidFill>
                  <a:srgbClr val="008380"/>
                </a:solidFill>
              </a:rPr>
              <a:t>P’</a:t>
            </a:r>
            <a:r>
              <a:rPr lang="en-US" sz="2000" dirty="0" smtClean="0">
                <a:solidFill>
                  <a:srgbClr val="008380"/>
                </a:solidFill>
              </a:rPr>
              <a:t>={</a:t>
            </a:r>
            <a:r>
              <a:rPr lang="en-US" sz="2000" i="1" dirty="0" smtClean="0">
                <a:solidFill>
                  <a:srgbClr val="008380"/>
                </a:solidFill>
              </a:rPr>
              <a:t>p’</a:t>
            </a:r>
            <a:r>
              <a:rPr lang="en-US" sz="2000" baseline="-25000" dirty="0" smtClean="0">
                <a:solidFill>
                  <a:srgbClr val="008380"/>
                </a:solidFill>
              </a:rPr>
              <a:t>1</a:t>
            </a:r>
            <a:r>
              <a:rPr lang="en-US" sz="2000" dirty="0" smtClean="0">
                <a:solidFill>
                  <a:srgbClr val="008380"/>
                </a:solidFill>
              </a:rPr>
              <a:t>,…,</a:t>
            </a:r>
            <a:r>
              <a:rPr lang="en-US" sz="2000" i="1" dirty="0" err="1" smtClean="0">
                <a:solidFill>
                  <a:srgbClr val="008380"/>
                </a:solidFill>
              </a:rPr>
              <a:t>p’</a:t>
            </a:r>
            <a:r>
              <a:rPr lang="en-US" sz="2000" i="1" baseline="-25000" dirty="0" err="1" smtClean="0">
                <a:solidFill>
                  <a:srgbClr val="008380"/>
                </a:solidFill>
              </a:rPr>
              <a:t>n</a:t>
            </a:r>
            <a:r>
              <a:rPr lang="en-US" sz="2000" dirty="0">
                <a:solidFill>
                  <a:srgbClr val="008380"/>
                </a:solidFill>
              </a:rPr>
              <a:t>} </a:t>
            </a:r>
            <a:r>
              <a:rPr lang="en-US" sz="2000" dirty="0" smtClean="0"/>
              <a:t>.</a:t>
            </a:r>
          </a:p>
        </p:txBody>
      </p:sp>
      <p:cxnSp>
        <p:nvCxnSpPr>
          <p:cNvPr id="58" name="Straight Connector 57"/>
          <p:cNvCxnSpPr/>
          <p:nvPr/>
        </p:nvCxnSpPr>
        <p:spPr bwMode="auto">
          <a:xfrm flipV="1">
            <a:off x="4189171" y="3028493"/>
            <a:ext cx="25636" cy="29163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extBox 7"/>
          <p:cNvSpPr txBox="1"/>
          <p:nvPr/>
        </p:nvSpPr>
        <p:spPr>
          <a:xfrm>
            <a:off x="414130" y="6225236"/>
            <a:ext cx="842263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200" dirty="0" smtClean="0">
                <a:solidFill>
                  <a:schemeClr val="tx1"/>
                </a:solidFill>
              </a:rPr>
              <a:t>Slide adapted from slides by Vera Sacristan.</a:t>
            </a:r>
            <a:endParaRPr lang="en-US" sz="1200" dirty="0">
              <a:solidFill>
                <a:schemeClr val="tx1"/>
              </a:solidFill>
            </a:endParaRPr>
          </a:p>
        </p:txBody>
      </p:sp>
      <p:pic>
        <p:nvPicPr>
          <p:cNvPr id="2" name="Picture 2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06" t="5653" r="2556" b="10637"/>
          <a:stretch/>
        </p:blipFill>
        <p:spPr bwMode="auto">
          <a:xfrm>
            <a:off x="4401015" y="2442287"/>
            <a:ext cx="3791414" cy="346435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5" name="Straight Connector 54"/>
          <p:cNvCxnSpPr/>
          <p:nvPr/>
        </p:nvCxnSpPr>
        <p:spPr bwMode="auto">
          <a:xfrm flipV="1">
            <a:off x="4197705" y="5018228"/>
            <a:ext cx="988771" cy="93512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15" name="Rectangle 3"/>
          <p:cNvSpPr txBox="1">
            <a:spLocks noChangeArrowheads="1"/>
          </p:cNvSpPr>
          <p:nvPr/>
        </p:nvSpPr>
        <p:spPr bwMode="auto">
          <a:xfrm>
            <a:off x="648007" y="2682538"/>
            <a:ext cx="3697224" cy="1589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3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800">
                <a:solidFill>
                  <a:schemeClr val="tx1"/>
                </a:solidFill>
                <a:latin typeface="+mn-lt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>
                <a:solidFill>
                  <a:schemeClr val="tx1"/>
                </a:solidFill>
                <a:latin typeface="+mn-lt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i="1" dirty="0" err="1" smtClean="0">
                <a:solidFill>
                  <a:srgbClr val="008380"/>
                </a:solidFill>
              </a:rPr>
              <a:t>P’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i</a:t>
            </a:r>
            <a:r>
              <a:rPr lang="en-US" sz="2000" baseline="-25000" dirty="0" smtClean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 smtClean="0">
                <a:solidFill>
                  <a:srgbClr val="008380"/>
                </a:solidFill>
              </a:rPr>
              <a:t>p’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j</a:t>
            </a:r>
            <a:r>
              <a:rPr lang="en-US" sz="2000" baseline="-25000" dirty="0" smtClean="0">
                <a:solidFill>
                  <a:srgbClr val="008380"/>
                </a:solidFill>
              </a:rPr>
              <a:t>,</a:t>
            </a:r>
            <a:r>
              <a:rPr lang="en-US" sz="2000" i="1" dirty="0" smtClean="0">
                <a:solidFill>
                  <a:srgbClr val="008380"/>
                </a:solidFill>
              </a:rPr>
              <a:t> </a:t>
            </a:r>
            <a:r>
              <a:rPr lang="en-US" sz="2000" i="1" dirty="0" err="1" smtClean="0">
                <a:solidFill>
                  <a:srgbClr val="008380"/>
                </a:solidFill>
              </a:rPr>
              <a:t>p’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k</a:t>
            </a:r>
            <a:r>
              <a:rPr lang="en-US" sz="2000" dirty="0" smtClean="0"/>
              <a:t> </a:t>
            </a:r>
            <a:r>
              <a:rPr lang="en-US" sz="2000" dirty="0" smtClean="0"/>
              <a:t>form a (triangular) face of </a:t>
            </a:r>
            <a:r>
              <a:rPr lang="en-US" sz="2000" dirty="0" smtClean="0">
                <a:solidFill>
                  <a:srgbClr val="008380"/>
                </a:solidFill>
              </a:rPr>
              <a:t>LCH(</a:t>
            </a:r>
            <a:r>
              <a:rPr lang="en-US" sz="2000" i="1" dirty="0" smtClean="0">
                <a:solidFill>
                  <a:srgbClr val="008380"/>
                </a:solidFill>
              </a:rPr>
              <a:t>P’</a:t>
            </a:r>
            <a:r>
              <a:rPr lang="en-US" sz="2000" dirty="0" smtClean="0">
                <a:solidFill>
                  <a:srgbClr val="008380"/>
                </a:solidFill>
              </a:rPr>
              <a:t>)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	</a:t>
            </a: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 smtClean="0"/>
              <a:t>The plane through </a:t>
            </a:r>
            <a:r>
              <a:rPr lang="en-US" sz="2000" i="1" dirty="0" err="1" smtClean="0">
                <a:solidFill>
                  <a:srgbClr val="008380"/>
                </a:solidFill>
              </a:rPr>
              <a:t>p’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i</a:t>
            </a:r>
            <a:r>
              <a:rPr lang="en-US" sz="2000" baseline="-25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 smtClean="0">
                <a:solidFill>
                  <a:srgbClr val="008380"/>
                </a:solidFill>
              </a:rPr>
              <a:t>p’</a:t>
            </a:r>
            <a:r>
              <a:rPr lang="en-US" sz="2000" baseline="-25000" dirty="0" err="1" smtClean="0">
                <a:solidFill>
                  <a:srgbClr val="008380"/>
                </a:solidFill>
              </a:rPr>
              <a:t>j</a:t>
            </a:r>
            <a:r>
              <a:rPr lang="en-US" sz="2000" baseline="-25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smtClean="0">
                <a:solidFill>
                  <a:srgbClr val="008380"/>
                </a:solidFill>
              </a:rPr>
              <a:t>p’</a:t>
            </a:r>
            <a:r>
              <a:rPr lang="en-US" sz="2000" baseline="-25000" smtClean="0">
                <a:solidFill>
                  <a:srgbClr val="008380"/>
                </a:solidFill>
              </a:rPr>
              <a:t>k</a:t>
            </a:r>
            <a:r>
              <a:rPr lang="en-US" sz="2000" dirty="0" smtClean="0"/>
              <a:t> </a:t>
            </a:r>
            <a:r>
              <a:rPr lang="en-US" sz="2000" dirty="0" smtClean="0"/>
              <a:t>leaves all remaining points of 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/>
              <a:t> above it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</a:t>
            </a:r>
            <a:endParaRPr lang="en-US" sz="2000" kern="0" dirty="0">
              <a:solidFill>
                <a:srgbClr val="008380"/>
              </a:solidFill>
              <a:sym typeface="Symbol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dirty="0"/>
              <a:t>The </a:t>
            </a:r>
            <a:r>
              <a:rPr lang="en-US" sz="2000" dirty="0" smtClean="0"/>
              <a:t>circle </a:t>
            </a:r>
            <a:r>
              <a:rPr lang="en-US" sz="2000" dirty="0"/>
              <a:t>through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baseline="-25000" dirty="0">
                <a:solidFill>
                  <a:srgbClr val="008380"/>
                </a:solidFill>
              </a:rPr>
              <a:t>i,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baseline="-25000" dirty="0" err="1">
                <a:solidFill>
                  <a:srgbClr val="008380"/>
                </a:solidFill>
              </a:rPr>
              <a:t>j</a:t>
            </a:r>
            <a:r>
              <a:rPr lang="en-US" sz="2000" baseline="-25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baseline="-25000" dirty="0" err="1">
                <a:solidFill>
                  <a:srgbClr val="008380"/>
                </a:solidFill>
              </a:rPr>
              <a:t>k</a:t>
            </a:r>
            <a:r>
              <a:rPr lang="en-US" sz="2000" dirty="0"/>
              <a:t> leaves all remaining points of </a:t>
            </a:r>
            <a:r>
              <a:rPr lang="en-US" sz="2000" i="1" dirty="0">
                <a:solidFill>
                  <a:srgbClr val="008380"/>
                </a:solidFill>
              </a:rPr>
              <a:t>P</a:t>
            </a:r>
            <a:r>
              <a:rPr lang="en-US" sz="2000" dirty="0"/>
              <a:t> </a:t>
            </a:r>
            <a:r>
              <a:rPr lang="en-US" sz="2000" dirty="0" smtClean="0"/>
              <a:t>in its exterior</a:t>
            </a:r>
            <a:br>
              <a:rPr lang="en-US" sz="2000" dirty="0" smtClean="0"/>
            </a:br>
            <a:r>
              <a:rPr lang="en-US" sz="2000" dirty="0" smtClean="0"/>
              <a:t>	</a:t>
            </a:r>
            <a:r>
              <a:rPr lang="en-US" sz="2000" kern="0" dirty="0" smtClean="0">
                <a:solidFill>
                  <a:srgbClr val="008380"/>
                </a:solidFill>
                <a:sym typeface="Symbol"/>
              </a:rPr>
              <a:t></a:t>
            </a:r>
            <a:endParaRPr lang="en-US" sz="2000" kern="0" dirty="0">
              <a:solidFill>
                <a:srgbClr val="008380"/>
              </a:solidFill>
              <a:sym typeface="Symbol"/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baseline="-25000" dirty="0" smtClean="0">
                <a:solidFill>
                  <a:srgbClr val="008380"/>
                </a:solidFill>
              </a:rPr>
              <a:t>i</a:t>
            </a:r>
            <a:r>
              <a:rPr lang="en-US" sz="2000" baseline="-25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baseline="-25000" dirty="0" err="1">
                <a:solidFill>
                  <a:srgbClr val="008380"/>
                </a:solidFill>
              </a:rPr>
              <a:t>j</a:t>
            </a:r>
            <a:r>
              <a:rPr lang="en-US" sz="2000" baseline="-25000" dirty="0">
                <a:solidFill>
                  <a:srgbClr val="008380"/>
                </a:solidFill>
              </a:rPr>
              <a:t>,</a:t>
            </a:r>
            <a:r>
              <a:rPr lang="en-US" sz="2000" i="1" dirty="0">
                <a:solidFill>
                  <a:srgbClr val="008380"/>
                </a:solidFill>
              </a:rPr>
              <a:t> </a:t>
            </a:r>
            <a:r>
              <a:rPr lang="en-US" sz="2000" i="1" dirty="0" err="1">
                <a:solidFill>
                  <a:srgbClr val="008380"/>
                </a:solidFill>
              </a:rPr>
              <a:t>p</a:t>
            </a:r>
            <a:r>
              <a:rPr lang="en-US" sz="2000" baseline="-25000" dirty="0" err="1">
                <a:solidFill>
                  <a:srgbClr val="008380"/>
                </a:solidFill>
              </a:rPr>
              <a:t>k</a:t>
            </a:r>
            <a:r>
              <a:rPr lang="en-US" sz="2000" dirty="0"/>
              <a:t> </a:t>
            </a:r>
            <a:r>
              <a:rPr lang="en-US" sz="2000" dirty="0" smtClean="0"/>
              <a:t>form a triangle of </a:t>
            </a:r>
            <a:r>
              <a:rPr lang="en-US" sz="2000" dirty="0" smtClean="0">
                <a:solidFill>
                  <a:srgbClr val="008380"/>
                </a:solidFill>
              </a:rPr>
              <a:t>DT(</a:t>
            </a:r>
            <a:r>
              <a:rPr lang="en-US" sz="2000" i="1" dirty="0" smtClean="0">
                <a:solidFill>
                  <a:srgbClr val="008380"/>
                </a:solidFill>
              </a:rPr>
              <a:t>P</a:t>
            </a:r>
            <a:r>
              <a:rPr lang="en-US" sz="2000" dirty="0" smtClean="0">
                <a:solidFill>
                  <a:srgbClr val="008380"/>
                </a:solidFill>
              </a:rPr>
              <a:t>)</a:t>
            </a:r>
            <a:endParaRPr lang="en-US" sz="2000" dirty="0">
              <a:solidFill>
                <a:srgbClr val="008380"/>
              </a:solidFill>
            </a:endParaRPr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dirty="0" smtClean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kern="0" dirty="0"/>
          </a:p>
          <a:p>
            <a:pPr marL="0" indent="0" eaLnBrk="1" hangingPunct="1">
              <a:lnSpc>
                <a:spcPct val="80000"/>
              </a:lnSpc>
              <a:buNone/>
            </a:pPr>
            <a:endParaRPr lang="en-US" sz="2000" kern="0" dirty="0" smtClean="0"/>
          </a:p>
        </p:txBody>
      </p:sp>
      <p:pic>
        <p:nvPicPr>
          <p:cNvPr id="16" name="Picture 4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0026" t="5123" r="1931" b="10902"/>
          <a:stretch/>
        </p:blipFill>
        <p:spPr bwMode="auto">
          <a:xfrm>
            <a:off x="5108084" y="2406701"/>
            <a:ext cx="3122704" cy="349300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 bwMode="auto">
          <a:xfrm>
            <a:off x="7432243" y="5720486"/>
            <a:ext cx="958291" cy="526695"/>
          </a:xfrm>
          <a:prstGeom prst="rect">
            <a:avLst/>
          </a:prstGeom>
          <a:solidFill>
            <a:schemeClr val="bg1"/>
          </a:solidFill>
          <a:ln w="12700">
            <a:noFill/>
            <a:round/>
            <a:headEnd/>
            <a:tailEnd type="triangle" w="med" len="med"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cxnSp>
        <p:nvCxnSpPr>
          <p:cNvPr id="3" name="Straight Connector 2"/>
          <p:cNvCxnSpPr/>
          <p:nvPr/>
        </p:nvCxnSpPr>
        <p:spPr bwMode="auto">
          <a:xfrm>
            <a:off x="4191609" y="5947258"/>
            <a:ext cx="4425696" cy="21946"/>
          </a:xfrm>
          <a:prstGeom prst="line">
            <a:avLst/>
          </a:prstGeom>
          <a:solidFill>
            <a:schemeClr val="accent1"/>
          </a:solidFill>
          <a:ln w="127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Curved Connector 8"/>
          <p:cNvCxnSpPr>
            <a:stCxn id="5" idx="1"/>
            <a:endCxn id="19" idx="1"/>
          </p:cNvCxnSpPr>
          <p:nvPr/>
        </p:nvCxnSpPr>
        <p:spPr bwMode="auto">
          <a:xfrm rot="10800000" flipH="1" flipV="1">
            <a:off x="629107" y="3694175"/>
            <a:ext cx="64618" cy="1008279"/>
          </a:xfrm>
          <a:prstGeom prst="curvedConnector3">
            <a:avLst>
              <a:gd name="adj1" fmla="val -399054"/>
            </a:avLst>
          </a:prstGeom>
          <a:solidFill>
            <a:schemeClr val="accent1"/>
          </a:solidFill>
          <a:ln w="12700" cap="flat" cmpd="sng" algn="ctr">
            <a:solidFill>
              <a:srgbClr val="9900CC"/>
            </a:solidFill>
            <a:prstDash val="solid"/>
            <a:round/>
            <a:headEnd type="triangle" w="med" len="med"/>
            <a:tailEnd type="triangle"/>
          </a:ln>
          <a:effectLst/>
        </p:spPr>
      </p:cxnSp>
      <p:sp>
        <p:nvSpPr>
          <p:cNvPr id="12" name="TextBox 11"/>
          <p:cNvSpPr txBox="1"/>
          <p:nvPr/>
        </p:nvSpPr>
        <p:spPr>
          <a:xfrm>
            <a:off x="-65837" y="3847796"/>
            <a:ext cx="952505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9900CC"/>
                </a:solidFill>
              </a:rPr>
              <a:t>property </a:t>
            </a:r>
            <a:br>
              <a:rPr lang="en-US" sz="1400" dirty="0" smtClean="0">
                <a:solidFill>
                  <a:srgbClr val="9900CC"/>
                </a:solidFill>
              </a:rPr>
            </a:br>
            <a:r>
              <a:rPr lang="en-US" sz="1400" dirty="0" smtClean="0">
                <a:solidFill>
                  <a:srgbClr val="9900CC"/>
                </a:solidFill>
              </a:rPr>
              <a:t>of unit</a:t>
            </a:r>
            <a:br>
              <a:rPr lang="en-US" sz="1400" dirty="0" smtClean="0">
                <a:solidFill>
                  <a:srgbClr val="9900CC"/>
                </a:solidFill>
              </a:rPr>
            </a:br>
            <a:r>
              <a:rPr lang="en-US" sz="1400" dirty="0" smtClean="0">
                <a:solidFill>
                  <a:srgbClr val="9900CC"/>
                </a:solidFill>
              </a:rPr>
              <a:t>paraboloid</a:t>
            </a:r>
            <a:endParaRPr lang="en-US" sz="1400" dirty="0">
              <a:solidFill>
                <a:srgbClr val="9900CC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074604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19" grpId="0" animBg="1"/>
      <p:bldP spid="12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DEFAULTMAGNIFICATION" val="1.5"/>
  <p:tag name="TEX2PSBATCH" val="latex --interaction=nonstopmode %.tex; dvips -D 300 -o %.ps %.dvi"/>
  <p:tag name="TEX2PS" val="latex %.tex; dvips -D 300 -o %.ps %.dvi"/>
  <p:tag name="DEFAULTDISPLAYSOURCE" val="\documentclass{slides}\pagestyle{empty}&#10;\input{macros}&#10;\begin{document}&#10;$ $&#10;\end{document}&#10;"/>
  <p:tag name="USEBOLDAMS" val="False"/>
  <p:tag name="EMBEDFONTS" val="False"/>
  <p:tag name="USEAMSFONTS" val="False"/>
  <p:tag name="TEXPOINTINIT" val=""/>
</p:tagLst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CCCCFF"/>
      </a:accent1>
      <a:accent2>
        <a:srgbClr val="CC0000"/>
      </a:accent2>
      <a:accent3>
        <a:srgbClr val="FFFFFF"/>
      </a:accent3>
      <a:accent4>
        <a:srgbClr val="000000"/>
      </a:accent4>
      <a:accent5>
        <a:srgbClr val="E2E2FF"/>
      </a:accent5>
      <a:accent6>
        <a:srgbClr val="B90000"/>
      </a:accent6>
      <a:hlink>
        <a:srgbClr val="CC0000"/>
      </a:hlink>
      <a:folHlink>
        <a:srgbClr val="FF5050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2700">
          <a:solidFill>
            <a:srgbClr val="33CC33"/>
          </a:solidFill>
          <a:round/>
          <a:headEnd/>
          <a:tailEnd type="triangle" w="med" len="med"/>
        </a:ln>
      </a:spPr>
      <a:bodyPr rtlCol="0" anchor="ctr"/>
      <a:lstStyle>
        <a:defPPr algn="ctr">
          <a:defRPr/>
        </a:defPPr>
      </a:lstStyle>
    </a:spDef>
    <a:lnDef>
      <a:spPr bwMode="auto"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/>
      <a:lstStyle/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99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B90000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7824</TotalTime>
  <Words>589</Words>
  <Application>Microsoft Office PowerPoint</Application>
  <PresentationFormat>On-screen Show (4:3)</PresentationFormat>
  <Paragraphs>99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Symbol</vt:lpstr>
      <vt:lpstr>Times New Roman</vt:lpstr>
      <vt:lpstr>Default Design</vt:lpstr>
      <vt:lpstr>CMPS 3130/6130 Computational Geometry Spring 2017</vt:lpstr>
      <vt:lpstr>Randomized Incremental Construction of DT(P)</vt:lpstr>
      <vt:lpstr>Randomized Incremental Construction of DT(P)</vt:lpstr>
      <vt:lpstr>Pseudo Code</vt:lpstr>
      <vt:lpstr>History</vt:lpstr>
      <vt:lpstr>DT and 3D CH</vt:lpstr>
      <vt:lpstr>DT and 3D CH</vt:lpstr>
      <vt:lpstr>DT and 3D CH</vt:lpstr>
      <vt:lpstr>DT and 3D CH</vt:lpstr>
    </vt:vector>
  </TitlesOfParts>
  <Company>toc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cel</dc:creator>
  <cp:lastModifiedBy>carola</cp:lastModifiedBy>
  <cp:revision>388</cp:revision>
  <cp:lastPrinted>2015-03-05T07:53:34Z</cp:lastPrinted>
  <dcterms:created xsi:type="dcterms:W3CDTF">2001-09-03T00:33:29Z</dcterms:created>
  <dcterms:modified xsi:type="dcterms:W3CDTF">2017-03-23T18:22:52Z</dcterms:modified>
</cp:coreProperties>
</file>