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84" r:id="rId2"/>
    <p:sldId id="330" r:id="rId3"/>
    <p:sldId id="331" r:id="rId4"/>
    <p:sldId id="332" r:id="rId5"/>
    <p:sldId id="333" r:id="rId6"/>
    <p:sldId id="338" r:id="rId7"/>
    <p:sldId id="339" r:id="rId8"/>
    <p:sldId id="341" r:id="rId9"/>
    <p:sldId id="342" r:id="rId10"/>
  </p:sldIdLst>
  <p:sldSz cx="9144000" cy="6858000" type="screen4x3"/>
  <p:notesSz cx="9240838" cy="6954838"/>
  <p:custDataLst>
    <p:tags r:id="rId1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CC"/>
    <a:srgbClr val="66FFCC"/>
    <a:srgbClr val="33CC33"/>
    <a:srgbClr val="008380"/>
    <a:srgbClr val="339933"/>
    <a:srgbClr val="CC99FF"/>
    <a:srgbClr val="FFCCCC"/>
    <a:srgbClr val="05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19" d="100"/>
          <a:sy n="119" d="100"/>
        </p:scale>
        <p:origin x="1020" y="96"/>
      </p:cViewPr>
      <p:guideLst>
        <p:guide orient="horz" pos="2736"/>
        <p:guide pos="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72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27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39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71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22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83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8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22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6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3/9/17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Delaunay Triangulations 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1" t="20939" r="6082" b="11439"/>
          <a:stretch/>
        </p:blipFill>
        <p:spPr>
          <a:xfrm>
            <a:off x="3461657" y="1534884"/>
            <a:ext cx="2460171" cy="2634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Randomized Incremental Construction of DT(P)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2674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Start with a large triangle containing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Insert points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/>
              <a:t> incrementally: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Find the containing triangle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Add new edges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Flip all illegal edges until every edge is legal.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666" y="1423263"/>
            <a:ext cx="1677014" cy="1159003"/>
          </a:xfrm>
          <a:prstGeom prst="rect">
            <a:avLst/>
          </a:prstGeom>
        </p:spPr>
      </p:pic>
      <p:sp>
        <p:nvSpPr>
          <p:cNvPr id="66" name="Oval 65"/>
          <p:cNvSpPr>
            <a:spLocks noChangeAspect="1"/>
          </p:cNvSpPr>
          <p:nvPr/>
        </p:nvSpPr>
        <p:spPr bwMode="auto">
          <a:xfrm flipV="1">
            <a:off x="4870554" y="36003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8" name="Oval 67"/>
          <p:cNvSpPr>
            <a:spLocks noChangeAspect="1"/>
          </p:cNvSpPr>
          <p:nvPr/>
        </p:nvSpPr>
        <p:spPr bwMode="auto">
          <a:xfrm flipV="1">
            <a:off x="4620618" y="324071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 flipV="1">
            <a:off x="4685235" y="28664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1" name="Oval 70"/>
          <p:cNvSpPr>
            <a:spLocks noChangeAspect="1"/>
          </p:cNvSpPr>
          <p:nvPr/>
        </p:nvSpPr>
        <p:spPr bwMode="auto">
          <a:xfrm flipV="1">
            <a:off x="5020515" y="2440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3" name="Oval 72"/>
          <p:cNvSpPr>
            <a:spLocks noChangeAspect="1"/>
          </p:cNvSpPr>
          <p:nvPr/>
        </p:nvSpPr>
        <p:spPr bwMode="auto">
          <a:xfrm flipV="1">
            <a:off x="5509465" y="2796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>
            <a:spLocks noChangeAspect="1"/>
          </p:cNvSpPr>
          <p:nvPr/>
        </p:nvSpPr>
        <p:spPr bwMode="auto">
          <a:xfrm flipV="1">
            <a:off x="5877765" y="28727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>
            <a:spLocks noChangeAspect="1"/>
          </p:cNvSpPr>
          <p:nvPr/>
        </p:nvSpPr>
        <p:spPr bwMode="auto">
          <a:xfrm flipV="1">
            <a:off x="5445965" y="2186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>
            <a:spLocks noChangeAspect="1"/>
          </p:cNvSpPr>
          <p:nvPr/>
        </p:nvSpPr>
        <p:spPr bwMode="auto">
          <a:xfrm flipV="1">
            <a:off x="6138115" y="22694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8" name="Oval 77"/>
          <p:cNvSpPr>
            <a:spLocks noChangeAspect="1"/>
          </p:cNvSpPr>
          <p:nvPr/>
        </p:nvSpPr>
        <p:spPr bwMode="auto">
          <a:xfrm flipV="1">
            <a:off x="6023815" y="3583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9" name="Oval 78"/>
          <p:cNvSpPr>
            <a:spLocks noChangeAspect="1"/>
          </p:cNvSpPr>
          <p:nvPr/>
        </p:nvSpPr>
        <p:spPr bwMode="auto">
          <a:xfrm flipV="1">
            <a:off x="5509465" y="37553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0" name="Oval 79"/>
          <p:cNvSpPr>
            <a:spLocks noChangeAspect="1"/>
          </p:cNvSpPr>
          <p:nvPr/>
        </p:nvSpPr>
        <p:spPr bwMode="auto">
          <a:xfrm flipV="1">
            <a:off x="5191965" y="36918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5" idx="1"/>
            <a:endCxn id="71" idx="5"/>
          </p:cNvCxnSpPr>
          <p:nvPr/>
        </p:nvCxnSpPr>
        <p:spPr bwMode="auto">
          <a:xfrm flipH="1">
            <a:off x="5098563" y="2264972"/>
            <a:ext cx="360793" cy="1893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70" idx="5"/>
          </p:cNvCxnSpPr>
          <p:nvPr/>
        </p:nvCxnSpPr>
        <p:spPr bwMode="auto">
          <a:xfrm flipV="1">
            <a:off x="4763283" y="2524164"/>
            <a:ext cx="265431" cy="3556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68" idx="4"/>
          </p:cNvCxnSpPr>
          <p:nvPr/>
        </p:nvCxnSpPr>
        <p:spPr bwMode="auto">
          <a:xfrm flipV="1">
            <a:off x="4666338" y="2905166"/>
            <a:ext cx="76626" cy="3355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6" idx="3"/>
            <a:endCxn id="68" idx="7"/>
          </p:cNvCxnSpPr>
          <p:nvPr/>
        </p:nvCxnSpPr>
        <p:spPr bwMode="auto">
          <a:xfrm flipH="1" flipV="1">
            <a:off x="4698666" y="3318768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80" idx="2"/>
            <a:endCxn id="66" idx="2"/>
          </p:cNvCxnSpPr>
          <p:nvPr/>
        </p:nvCxnSpPr>
        <p:spPr bwMode="auto">
          <a:xfrm flipH="1" flipV="1">
            <a:off x="4870554" y="3646103"/>
            <a:ext cx="321411" cy="914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79" idx="3"/>
          </p:cNvCxnSpPr>
          <p:nvPr/>
        </p:nvCxnSpPr>
        <p:spPr bwMode="auto">
          <a:xfrm flipH="1" flipV="1">
            <a:off x="5270015" y="3749717"/>
            <a:ext cx="252841" cy="190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5587516" y="363855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74" idx="0"/>
          </p:cNvCxnSpPr>
          <p:nvPr/>
        </p:nvCxnSpPr>
        <p:spPr bwMode="auto">
          <a:xfrm>
            <a:off x="5923485" y="2964163"/>
            <a:ext cx="114881" cy="6395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73" idx="3"/>
          </p:cNvCxnSpPr>
          <p:nvPr/>
        </p:nvCxnSpPr>
        <p:spPr bwMode="auto">
          <a:xfrm>
            <a:off x="5522856" y="2809914"/>
            <a:ext cx="401210" cy="95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71" idx="7"/>
          </p:cNvCxnSpPr>
          <p:nvPr/>
        </p:nvCxnSpPr>
        <p:spPr bwMode="auto">
          <a:xfrm>
            <a:off x="5098563" y="2518972"/>
            <a:ext cx="444503" cy="297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75" idx="0"/>
          </p:cNvCxnSpPr>
          <p:nvPr/>
        </p:nvCxnSpPr>
        <p:spPr bwMode="auto">
          <a:xfrm>
            <a:off x="5491685" y="2278363"/>
            <a:ext cx="83131" cy="5252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7" idx="1"/>
            <a:endCxn id="73" idx="5"/>
          </p:cNvCxnSpPr>
          <p:nvPr/>
        </p:nvCxnSpPr>
        <p:spPr bwMode="auto">
          <a:xfrm flipH="1">
            <a:off x="5587513" y="2347522"/>
            <a:ext cx="563993" cy="46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77" idx="5"/>
          </p:cNvCxnSpPr>
          <p:nvPr/>
        </p:nvCxnSpPr>
        <p:spPr bwMode="auto">
          <a:xfrm flipH="1">
            <a:off x="5911366" y="2282864"/>
            <a:ext cx="304797" cy="635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5491685" y="2246613"/>
            <a:ext cx="641929" cy="6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Oval 107"/>
          <p:cNvSpPr>
            <a:spLocks noChangeAspect="1"/>
          </p:cNvSpPr>
          <p:nvPr/>
        </p:nvSpPr>
        <p:spPr bwMode="auto">
          <a:xfrm flipV="1">
            <a:off x="6430368" y="281526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>
            <a:stCxn id="77" idx="7"/>
            <a:endCxn id="108" idx="4"/>
          </p:cNvCxnSpPr>
          <p:nvPr/>
        </p:nvCxnSpPr>
        <p:spPr bwMode="auto">
          <a:xfrm>
            <a:off x="6216163" y="2347522"/>
            <a:ext cx="259925" cy="467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endCxn id="78" idx="4"/>
          </p:cNvCxnSpPr>
          <p:nvPr/>
        </p:nvCxnSpPr>
        <p:spPr bwMode="auto">
          <a:xfrm flipH="1">
            <a:off x="6069535" y="2906322"/>
            <a:ext cx="406978" cy="677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108" idx="2"/>
          </p:cNvCxnSpPr>
          <p:nvPr/>
        </p:nvCxnSpPr>
        <p:spPr bwMode="auto">
          <a:xfrm flipH="1">
            <a:off x="5910785" y="2860989"/>
            <a:ext cx="519583" cy="561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>
            <a:endCxn id="73" idx="2"/>
          </p:cNvCxnSpPr>
          <p:nvPr/>
        </p:nvCxnSpPr>
        <p:spPr bwMode="auto">
          <a:xfrm flipV="1">
            <a:off x="4736613" y="2842243"/>
            <a:ext cx="772852" cy="72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endCxn id="73" idx="1"/>
          </p:cNvCxnSpPr>
          <p:nvPr/>
        </p:nvCxnSpPr>
        <p:spPr bwMode="auto">
          <a:xfrm flipV="1">
            <a:off x="4679463" y="2874572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endCxn id="73" idx="5"/>
          </p:cNvCxnSpPr>
          <p:nvPr/>
        </p:nvCxnSpPr>
        <p:spPr bwMode="auto">
          <a:xfrm flipV="1">
            <a:off x="4922351" y="2809914"/>
            <a:ext cx="665162" cy="8234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stCxn id="80" idx="4"/>
          </p:cNvCxnSpPr>
          <p:nvPr/>
        </p:nvCxnSpPr>
        <p:spPr bwMode="auto">
          <a:xfrm flipV="1">
            <a:off x="5237685" y="2862264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endCxn id="73" idx="4"/>
          </p:cNvCxnSpPr>
          <p:nvPr/>
        </p:nvCxnSpPr>
        <p:spPr bwMode="auto">
          <a:xfrm flipV="1">
            <a:off x="5551001" y="2796523"/>
            <a:ext cx="4184" cy="1022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>
            <a:stCxn id="78" idx="0"/>
          </p:cNvCxnSpPr>
          <p:nvPr/>
        </p:nvCxnSpPr>
        <p:spPr bwMode="auto">
          <a:xfrm flipH="1" flipV="1">
            <a:off x="5573226" y="287457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Oval 173"/>
          <p:cNvSpPr>
            <a:spLocks noChangeAspect="1"/>
          </p:cNvSpPr>
          <p:nvPr/>
        </p:nvSpPr>
        <p:spPr bwMode="auto">
          <a:xfrm flipV="1">
            <a:off x="5449140" y="319339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/>
          <p:nvPr/>
        </p:nvCxnSpPr>
        <p:spPr bwMode="auto">
          <a:xfrm flipV="1">
            <a:off x="5494860" y="290512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stCxn id="80" idx="5"/>
          </p:cNvCxnSpPr>
          <p:nvPr/>
        </p:nvCxnSpPr>
        <p:spPr bwMode="auto">
          <a:xfrm flipV="1">
            <a:off x="5270013" y="3205162"/>
            <a:ext cx="216387" cy="500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79" idx="3"/>
          </p:cNvCxnSpPr>
          <p:nvPr/>
        </p:nvCxnSpPr>
        <p:spPr bwMode="auto">
          <a:xfrm flipH="1" flipV="1">
            <a:off x="5510213" y="325278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42" name="Group 341"/>
          <p:cNvGrpSpPr/>
          <p:nvPr/>
        </p:nvGrpSpPr>
        <p:grpSpPr>
          <a:xfrm>
            <a:off x="0" y="4375133"/>
            <a:ext cx="1901189" cy="1628140"/>
            <a:chOff x="0" y="4375133"/>
            <a:chExt cx="1901189" cy="1628140"/>
          </a:xfrm>
        </p:grpSpPr>
        <p:sp>
          <p:nvSpPr>
            <p:cNvPr id="181" name="Oval 180"/>
            <p:cNvSpPr>
              <a:spLocks noChangeAspect="1"/>
            </p:cNvSpPr>
            <p:nvPr/>
          </p:nvSpPr>
          <p:spPr bwMode="auto">
            <a:xfrm flipV="1">
              <a:off x="249936" y="57885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>
              <a:spLocks noChangeAspect="1"/>
            </p:cNvSpPr>
            <p:nvPr/>
          </p:nvSpPr>
          <p:spPr bwMode="auto">
            <a:xfrm flipV="1">
              <a:off x="0" y="542892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 bwMode="auto">
            <a:xfrm flipV="1">
              <a:off x="64617" y="505463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>
              <a:spLocks noChangeAspect="1"/>
            </p:cNvSpPr>
            <p:nvPr/>
          </p:nvSpPr>
          <p:spPr bwMode="auto">
            <a:xfrm flipV="1">
              <a:off x="399897" y="4629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>
              <a:spLocks noChangeAspect="1"/>
            </p:cNvSpPr>
            <p:nvPr/>
          </p:nvSpPr>
          <p:spPr bwMode="auto">
            <a:xfrm flipV="1">
              <a:off x="888847" y="49847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>
              <a:spLocks noChangeAspect="1"/>
            </p:cNvSpPr>
            <p:nvPr/>
          </p:nvSpPr>
          <p:spPr bwMode="auto">
            <a:xfrm flipV="1">
              <a:off x="1257147" y="50609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>
              <a:spLocks noChangeAspect="1"/>
            </p:cNvSpPr>
            <p:nvPr/>
          </p:nvSpPr>
          <p:spPr bwMode="auto">
            <a:xfrm flipV="1">
              <a:off x="825347" y="4375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>
              <a:spLocks noChangeAspect="1"/>
            </p:cNvSpPr>
            <p:nvPr/>
          </p:nvSpPr>
          <p:spPr bwMode="auto">
            <a:xfrm flipV="1">
              <a:off x="1517497" y="445768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 bwMode="auto">
            <a:xfrm flipV="1">
              <a:off x="1403197" y="5772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 bwMode="auto">
            <a:xfrm flipV="1">
              <a:off x="571347" y="588008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87" idx="1"/>
              <a:endCxn id="184" idx="5"/>
            </p:cNvCxnSpPr>
            <p:nvPr/>
          </p:nvCxnSpPr>
          <p:spPr bwMode="auto">
            <a:xfrm flipH="1">
              <a:off x="477945" y="445318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Straight Connector 191"/>
            <p:cNvCxnSpPr>
              <a:stCxn id="183" idx="5"/>
            </p:cNvCxnSpPr>
            <p:nvPr/>
          </p:nvCxnSpPr>
          <p:spPr bwMode="auto">
            <a:xfrm flipV="1">
              <a:off x="142665" y="471237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>
              <a:stCxn id="182" idx="4"/>
            </p:cNvCxnSpPr>
            <p:nvPr/>
          </p:nvCxnSpPr>
          <p:spPr bwMode="auto">
            <a:xfrm flipV="1">
              <a:off x="45720" y="509337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>
              <a:stCxn id="181" idx="3"/>
              <a:endCxn id="182" idx="7"/>
            </p:cNvCxnSpPr>
            <p:nvPr/>
          </p:nvCxnSpPr>
          <p:spPr bwMode="auto">
            <a:xfrm flipH="1" flipV="1">
              <a:off x="78048" y="550697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>
              <a:stCxn id="190" idx="2"/>
              <a:endCxn id="181" idx="2"/>
            </p:cNvCxnSpPr>
            <p:nvPr/>
          </p:nvCxnSpPr>
          <p:spPr bwMode="auto">
            <a:xfrm flipH="1" flipV="1">
              <a:off x="249936" y="583431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 bwMode="auto">
            <a:xfrm flipH="1" flipV="1">
              <a:off x="649397" y="593792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flipH="1">
              <a:off x="966898" y="582676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>
              <a:stCxn id="186" idx="0"/>
            </p:cNvCxnSpPr>
            <p:nvPr/>
          </p:nvCxnSpPr>
          <p:spPr bwMode="auto">
            <a:xfrm>
              <a:off x="1302867" y="515237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>
              <a:stCxn id="185" idx="3"/>
            </p:cNvCxnSpPr>
            <p:nvPr/>
          </p:nvCxnSpPr>
          <p:spPr bwMode="auto">
            <a:xfrm>
              <a:off x="902238" y="499812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>
              <a:stCxn id="184" idx="7"/>
            </p:cNvCxnSpPr>
            <p:nvPr/>
          </p:nvCxnSpPr>
          <p:spPr bwMode="auto">
            <a:xfrm>
              <a:off x="477945" y="470718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>
              <a:stCxn id="187" idx="0"/>
            </p:cNvCxnSpPr>
            <p:nvPr/>
          </p:nvCxnSpPr>
          <p:spPr bwMode="auto">
            <a:xfrm>
              <a:off x="871067" y="446657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Straight Connector 201"/>
            <p:cNvCxnSpPr>
              <a:stCxn id="188" idx="1"/>
              <a:endCxn id="185" idx="5"/>
            </p:cNvCxnSpPr>
            <p:nvPr/>
          </p:nvCxnSpPr>
          <p:spPr bwMode="auto">
            <a:xfrm flipH="1">
              <a:off x="966895" y="453573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3" name="Straight Connector 202"/>
            <p:cNvCxnSpPr>
              <a:stCxn id="188" idx="5"/>
            </p:cNvCxnSpPr>
            <p:nvPr/>
          </p:nvCxnSpPr>
          <p:spPr bwMode="auto">
            <a:xfrm flipH="1">
              <a:off x="1290748" y="447107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>
              <a:off x="871067" y="443482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5" name="Oval 204"/>
            <p:cNvSpPr>
              <a:spLocks noChangeAspect="1"/>
            </p:cNvSpPr>
            <p:nvPr/>
          </p:nvSpPr>
          <p:spPr bwMode="auto">
            <a:xfrm flipV="1">
              <a:off x="1809750" y="50034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06" name="Straight Connector 205"/>
            <p:cNvCxnSpPr>
              <a:stCxn id="188" idx="7"/>
              <a:endCxn id="205" idx="4"/>
            </p:cNvCxnSpPr>
            <p:nvPr/>
          </p:nvCxnSpPr>
          <p:spPr bwMode="auto">
            <a:xfrm>
              <a:off x="1595545" y="453573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>
              <a:endCxn id="189" idx="4"/>
            </p:cNvCxnSpPr>
            <p:nvPr/>
          </p:nvCxnSpPr>
          <p:spPr bwMode="auto">
            <a:xfrm flipH="1">
              <a:off x="1448917" y="509453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7"/>
            <p:cNvCxnSpPr>
              <a:stCxn id="205" idx="2"/>
            </p:cNvCxnSpPr>
            <p:nvPr/>
          </p:nvCxnSpPr>
          <p:spPr bwMode="auto">
            <a:xfrm flipH="1">
              <a:off x="1290167" y="504919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>
              <a:endCxn id="185" idx="2"/>
            </p:cNvCxnSpPr>
            <p:nvPr/>
          </p:nvCxnSpPr>
          <p:spPr bwMode="auto">
            <a:xfrm flipV="1">
              <a:off x="115995" y="503045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>
              <a:endCxn id="185" idx="1"/>
            </p:cNvCxnSpPr>
            <p:nvPr/>
          </p:nvCxnSpPr>
          <p:spPr bwMode="auto">
            <a:xfrm flipV="1">
              <a:off x="58845" y="506278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>
              <a:endCxn id="185" idx="5"/>
            </p:cNvCxnSpPr>
            <p:nvPr/>
          </p:nvCxnSpPr>
          <p:spPr bwMode="auto">
            <a:xfrm flipV="1">
              <a:off x="301733" y="499812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>
              <a:stCxn id="190" idx="4"/>
            </p:cNvCxnSpPr>
            <p:nvPr/>
          </p:nvCxnSpPr>
          <p:spPr bwMode="auto">
            <a:xfrm flipV="1">
              <a:off x="617067" y="5050474"/>
              <a:ext cx="305865" cy="829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Straight Connector 212"/>
            <p:cNvCxnSpPr>
              <a:stCxn id="189" idx="2"/>
              <a:endCxn id="215" idx="7"/>
            </p:cNvCxnSpPr>
            <p:nvPr/>
          </p:nvCxnSpPr>
          <p:spPr bwMode="auto">
            <a:xfrm flipH="1" flipV="1">
              <a:off x="906570" y="545965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4" name="Straight Connector 213"/>
            <p:cNvCxnSpPr>
              <a:stCxn id="189" idx="0"/>
            </p:cNvCxnSpPr>
            <p:nvPr/>
          </p:nvCxnSpPr>
          <p:spPr bwMode="auto">
            <a:xfrm flipH="1" flipV="1">
              <a:off x="952608" y="5062783"/>
              <a:ext cx="496309" cy="8007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5" name="Oval 214"/>
            <p:cNvSpPr>
              <a:spLocks noChangeAspect="1"/>
            </p:cNvSpPr>
            <p:nvPr/>
          </p:nvSpPr>
          <p:spPr bwMode="auto">
            <a:xfrm flipV="1">
              <a:off x="828522" y="538160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/>
            <p:nvPr/>
          </p:nvCxnSpPr>
          <p:spPr bwMode="auto">
            <a:xfrm flipV="1">
              <a:off x="874242" y="509333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Straight Connector 216"/>
            <p:cNvCxnSpPr>
              <a:stCxn id="190" idx="5"/>
            </p:cNvCxnSpPr>
            <p:nvPr/>
          </p:nvCxnSpPr>
          <p:spPr bwMode="auto">
            <a:xfrm flipV="1">
              <a:off x="649395" y="539337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Straight Connector 217"/>
            <p:cNvCxnSpPr/>
            <p:nvPr/>
          </p:nvCxnSpPr>
          <p:spPr bwMode="auto">
            <a:xfrm flipH="1" flipV="1">
              <a:off x="889595" y="544099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9" name="Oval 218"/>
            <p:cNvSpPr>
              <a:spLocks noChangeAspect="1"/>
            </p:cNvSpPr>
            <p:nvPr/>
          </p:nvSpPr>
          <p:spPr bwMode="auto">
            <a:xfrm flipV="1">
              <a:off x="882497" y="59118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3" name="Group 342"/>
          <p:cNvGrpSpPr/>
          <p:nvPr/>
        </p:nvGrpSpPr>
        <p:grpSpPr>
          <a:xfrm>
            <a:off x="1678028" y="4833603"/>
            <a:ext cx="1901189" cy="1628140"/>
            <a:chOff x="1678028" y="4833603"/>
            <a:chExt cx="1901189" cy="1628140"/>
          </a:xfrm>
        </p:grpSpPr>
        <p:sp>
          <p:nvSpPr>
            <p:cNvPr id="222" name="Oval 221"/>
            <p:cNvSpPr>
              <a:spLocks noChangeAspect="1"/>
            </p:cNvSpPr>
            <p:nvPr/>
          </p:nvSpPr>
          <p:spPr bwMode="auto">
            <a:xfrm flipV="1">
              <a:off x="1927964" y="62470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>
              <a:spLocks noChangeAspect="1"/>
            </p:cNvSpPr>
            <p:nvPr/>
          </p:nvSpPr>
          <p:spPr bwMode="auto">
            <a:xfrm flipV="1">
              <a:off x="1678028" y="588739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>
              <a:spLocks noChangeAspect="1"/>
            </p:cNvSpPr>
            <p:nvPr/>
          </p:nvSpPr>
          <p:spPr bwMode="auto">
            <a:xfrm flipV="1">
              <a:off x="1742645" y="551310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>
              <a:spLocks noChangeAspect="1"/>
            </p:cNvSpPr>
            <p:nvPr/>
          </p:nvSpPr>
          <p:spPr bwMode="auto">
            <a:xfrm flipV="1">
              <a:off x="2077925" y="5087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>
              <a:spLocks noChangeAspect="1"/>
            </p:cNvSpPr>
            <p:nvPr/>
          </p:nvSpPr>
          <p:spPr bwMode="auto">
            <a:xfrm flipV="1">
              <a:off x="2566875" y="54432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>
              <a:spLocks noChangeAspect="1"/>
            </p:cNvSpPr>
            <p:nvPr/>
          </p:nvSpPr>
          <p:spPr bwMode="auto">
            <a:xfrm flipV="1">
              <a:off x="2935175" y="55194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>
              <a:spLocks noChangeAspect="1"/>
            </p:cNvSpPr>
            <p:nvPr/>
          </p:nvSpPr>
          <p:spPr bwMode="auto">
            <a:xfrm flipV="1">
              <a:off x="2503375" y="4833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>
              <a:spLocks noChangeAspect="1"/>
            </p:cNvSpPr>
            <p:nvPr/>
          </p:nvSpPr>
          <p:spPr bwMode="auto">
            <a:xfrm flipV="1">
              <a:off x="3195525" y="491615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>
              <a:spLocks noChangeAspect="1"/>
            </p:cNvSpPr>
            <p:nvPr/>
          </p:nvSpPr>
          <p:spPr bwMode="auto">
            <a:xfrm flipV="1">
              <a:off x="3081225" y="6230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>
              <a:spLocks noChangeAspect="1"/>
            </p:cNvSpPr>
            <p:nvPr/>
          </p:nvSpPr>
          <p:spPr bwMode="auto">
            <a:xfrm flipV="1">
              <a:off x="2249375" y="633855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/>
            <p:cNvCxnSpPr>
              <a:stCxn id="228" idx="1"/>
              <a:endCxn id="225" idx="5"/>
            </p:cNvCxnSpPr>
            <p:nvPr/>
          </p:nvCxnSpPr>
          <p:spPr bwMode="auto">
            <a:xfrm flipH="1">
              <a:off x="2155973" y="491165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24" idx="5"/>
            </p:cNvCxnSpPr>
            <p:nvPr/>
          </p:nvCxnSpPr>
          <p:spPr bwMode="auto">
            <a:xfrm flipV="1">
              <a:off x="1820693" y="517084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23" idx="4"/>
            </p:cNvCxnSpPr>
            <p:nvPr/>
          </p:nvCxnSpPr>
          <p:spPr bwMode="auto">
            <a:xfrm flipV="1">
              <a:off x="1723748" y="555184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22" idx="3"/>
              <a:endCxn id="223" idx="7"/>
            </p:cNvCxnSpPr>
            <p:nvPr/>
          </p:nvCxnSpPr>
          <p:spPr bwMode="auto">
            <a:xfrm flipH="1" flipV="1">
              <a:off x="1756076" y="596544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31" idx="2"/>
              <a:endCxn id="222" idx="2"/>
            </p:cNvCxnSpPr>
            <p:nvPr/>
          </p:nvCxnSpPr>
          <p:spPr bwMode="auto">
            <a:xfrm flipH="1" flipV="1">
              <a:off x="1927964" y="629278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 bwMode="auto">
            <a:xfrm flipH="1" flipV="1">
              <a:off x="2327425" y="639639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 flipH="1">
              <a:off x="2644926" y="628523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>
              <a:stCxn id="227" idx="0"/>
            </p:cNvCxnSpPr>
            <p:nvPr/>
          </p:nvCxnSpPr>
          <p:spPr bwMode="auto">
            <a:xfrm>
              <a:off x="2980895" y="561084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Straight Connector 239"/>
            <p:cNvCxnSpPr>
              <a:stCxn id="226" idx="3"/>
            </p:cNvCxnSpPr>
            <p:nvPr/>
          </p:nvCxnSpPr>
          <p:spPr bwMode="auto">
            <a:xfrm>
              <a:off x="2580266" y="545659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1" name="Straight Connector 240"/>
            <p:cNvCxnSpPr>
              <a:stCxn id="225" idx="7"/>
            </p:cNvCxnSpPr>
            <p:nvPr/>
          </p:nvCxnSpPr>
          <p:spPr bwMode="auto">
            <a:xfrm>
              <a:off x="2155973" y="516565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Straight Connector 241"/>
            <p:cNvCxnSpPr>
              <a:stCxn id="228" idx="0"/>
            </p:cNvCxnSpPr>
            <p:nvPr/>
          </p:nvCxnSpPr>
          <p:spPr bwMode="auto">
            <a:xfrm>
              <a:off x="2549095" y="492504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Straight Connector 242"/>
            <p:cNvCxnSpPr>
              <a:stCxn id="229" idx="1"/>
              <a:endCxn id="226" idx="5"/>
            </p:cNvCxnSpPr>
            <p:nvPr/>
          </p:nvCxnSpPr>
          <p:spPr bwMode="auto">
            <a:xfrm flipH="1">
              <a:off x="2644923" y="499420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4" name="Straight Connector 243"/>
            <p:cNvCxnSpPr>
              <a:stCxn id="229" idx="5"/>
            </p:cNvCxnSpPr>
            <p:nvPr/>
          </p:nvCxnSpPr>
          <p:spPr bwMode="auto">
            <a:xfrm flipH="1">
              <a:off x="2968776" y="492954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 bwMode="auto">
            <a:xfrm>
              <a:off x="2549095" y="489329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Oval 245"/>
            <p:cNvSpPr>
              <a:spLocks noChangeAspect="1"/>
            </p:cNvSpPr>
            <p:nvPr/>
          </p:nvSpPr>
          <p:spPr bwMode="auto">
            <a:xfrm flipV="1">
              <a:off x="3487778" y="545432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47" name="Straight Connector 246"/>
            <p:cNvCxnSpPr>
              <a:stCxn id="229" idx="7"/>
            </p:cNvCxnSpPr>
            <p:nvPr/>
          </p:nvCxnSpPr>
          <p:spPr bwMode="auto">
            <a:xfrm>
              <a:off x="3273573" y="499420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>
              <a:endCxn id="230" idx="4"/>
            </p:cNvCxnSpPr>
            <p:nvPr/>
          </p:nvCxnSpPr>
          <p:spPr bwMode="auto">
            <a:xfrm flipH="1">
              <a:off x="3126945" y="555300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 flipH="1">
              <a:off x="2968195" y="550766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0" name="Straight Connector 249"/>
            <p:cNvCxnSpPr>
              <a:endCxn id="226" idx="2"/>
            </p:cNvCxnSpPr>
            <p:nvPr/>
          </p:nvCxnSpPr>
          <p:spPr bwMode="auto">
            <a:xfrm flipV="1">
              <a:off x="1794023" y="548892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>
              <a:endCxn id="226" idx="1"/>
            </p:cNvCxnSpPr>
            <p:nvPr/>
          </p:nvCxnSpPr>
          <p:spPr bwMode="auto">
            <a:xfrm flipV="1">
              <a:off x="1736873" y="552125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>
              <a:endCxn id="226" idx="5"/>
            </p:cNvCxnSpPr>
            <p:nvPr/>
          </p:nvCxnSpPr>
          <p:spPr bwMode="auto">
            <a:xfrm flipV="1">
              <a:off x="1979761" y="545659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3" name="Straight Connector 252"/>
            <p:cNvCxnSpPr>
              <a:stCxn id="231" idx="4"/>
            </p:cNvCxnSpPr>
            <p:nvPr/>
          </p:nvCxnSpPr>
          <p:spPr bwMode="auto">
            <a:xfrm flipV="1">
              <a:off x="2295095" y="5508944"/>
              <a:ext cx="305865" cy="829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4" name="Straight Connector 253"/>
            <p:cNvCxnSpPr>
              <a:stCxn id="230" idx="2"/>
              <a:endCxn id="256" idx="7"/>
            </p:cNvCxnSpPr>
            <p:nvPr/>
          </p:nvCxnSpPr>
          <p:spPr bwMode="auto">
            <a:xfrm flipH="1" flipV="1">
              <a:off x="2584598" y="591812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5" name="Straight Connector 254"/>
            <p:cNvCxnSpPr>
              <a:stCxn id="227" idx="1"/>
            </p:cNvCxnSpPr>
            <p:nvPr/>
          </p:nvCxnSpPr>
          <p:spPr bwMode="auto">
            <a:xfrm flipH="1">
              <a:off x="2567137" y="559745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6" name="Oval 255"/>
            <p:cNvSpPr>
              <a:spLocks noChangeAspect="1"/>
            </p:cNvSpPr>
            <p:nvPr/>
          </p:nvSpPr>
          <p:spPr bwMode="auto">
            <a:xfrm flipV="1">
              <a:off x="2506550" y="584007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57" name="Straight Connector 256"/>
            <p:cNvCxnSpPr/>
            <p:nvPr/>
          </p:nvCxnSpPr>
          <p:spPr bwMode="auto">
            <a:xfrm flipV="1">
              <a:off x="2552270" y="555180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8" name="Straight Connector 257"/>
            <p:cNvCxnSpPr>
              <a:stCxn id="231" idx="5"/>
            </p:cNvCxnSpPr>
            <p:nvPr/>
          </p:nvCxnSpPr>
          <p:spPr bwMode="auto">
            <a:xfrm flipV="1">
              <a:off x="2327423" y="585184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9" name="Straight Connector 258"/>
            <p:cNvCxnSpPr/>
            <p:nvPr/>
          </p:nvCxnSpPr>
          <p:spPr bwMode="auto">
            <a:xfrm flipH="1" flipV="1">
              <a:off x="2567623" y="589946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0" name="Oval 259"/>
            <p:cNvSpPr>
              <a:spLocks noChangeAspect="1"/>
            </p:cNvSpPr>
            <p:nvPr/>
          </p:nvSpPr>
          <p:spPr bwMode="auto">
            <a:xfrm flipV="1">
              <a:off x="2560525" y="63703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3541118" y="4620243"/>
            <a:ext cx="1901189" cy="1628140"/>
            <a:chOff x="3541118" y="4620243"/>
            <a:chExt cx="1901189" cy="1628140"/>
          </a:xfrm>
        </p:grpSpPr>
        <p:sp>
          <p:nvSpPr>
            <p:cNvPr id="262" name="Oval 261"/>
            <p:cNvSpPr>
              <a:spLocks noChangeAspect="1"/>
            </p:cNvSpPr>
            <p:nvPr/>
          </p:nvSpPr>
          <p:spPr bwMode="auto">
            <a:xfrm flipV="1">
              <a:off x="3791054" y="60337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>
              <a:spLocks noChangeAspect="1"/>
            </p:cNvSpPr>
            <p:nvPr/>
          </p:nvSpPr>
          <p:spPr bwMode="auto">
            <a:xfrm flipV="1">
              <a:off x="3541118" y="567403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>
              <a:spLocks noChangeAspect="1"/>
            </p:cNvSpPr>
            <p:nvPr/>
          </p:nvSpPr>
          <p:spPr bwMode="auto">
            <a:xfrm flipV="1">
              <a:off x="3605735" y="529974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>
              <a:spLocks noChangeAspect="1"/>
            </p:cNvSpPr>
            <p:nvPr/>
          </p:nvSpPr>
          <p:spPr bwMode="auto">
            <a:xfrm flipV="1">
              <a:off x="3941015" y="4874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>
              <a:spLocks noChangeAspect="1"/>
            </p:cNvSpPr>
            <p:nvPr/>
          </p:nvSpPr>
          <p:spPr bwMode="auto">
            <a:xfrm flipV="1">
              <a:off x="4429965" y="52298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>
              <a:spLocks noChangeAspect="1"/>
            </p:cNvSpPr>
            <p:nvPr/>
          </p:nvSpPr>
          <p:spPr bwMode="auto">
            <a:xfrm flipV="1">
              <a:off x="4798265" y="53060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>
              <a:spLocks noChangeAspect="1"/>
            </p:cNvSpPr>
            <p:nvPr/>
          </p:nvSpPr>
          <p:spPr bwMode="auto">
            <a:xfrm flipV="1">
              <a:off x="4366465" y="4620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>
              <a:spLocks noChangeAspect="1"/>
            </p:cNvSpPr>
            <p:nvPr/>
          </p:nvSpPr>
          <p:spPr bwMode="auto">
            <a:xfrm flipV="1">
              <a:off x="5058615" y="47027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>
              <a:spLocks noChangeAspect="1"/>
            </p:cNvSpPr>
            <p:nvPr/>
          </p:nvSpPr>
          <p:spPr bwMode="auto">
            <a:xfrm flipV="1">
              <a:off x="4944315" y="6017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>
              <a:spLocks noChangeAspect="1"/>
            </p:cNvSpPr>
            <p:nvPr/>
          </p:nvSpPr>
          <p:spPr bwMode="auto">
            <a:xfrm flipV="1">
              <a:off x="4112465" y="61251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>
              <a:stCxn id="268" idx="1"/>
              <a:endCxn id="265" idx="5"/>
            </p:cNvCxnSpPr>
            <p:nvPr/>
          </p:nvCxnSpPr>
          <p:spPr bwMode="auto">
            <a:xfrm flipH="1">
              <a:off x="4019063" y="469829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3" name="Straight Connector 272"/>
            <p:cNvCxnSpPr>
              <a:stCxn id="264" idx="5"/>
            </p:cNvCxnSpPr>
            <p:nvPr/>
          </p:nvCxnSpPr>
          <p:spPr bwMode="auto">
            <a:xfrm flipV="1">
              <a:off x="3683783" y="495748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4" name="Straight Connector 273"/>
            <p:cNvCxnSpPr>
              <a:stCxn id="263" idx="4"/>
            </p:cNvCxnSpPr>
            <p:nvPr/>
          </p:nvCxnSpPr>
          <p:spPr bwMode="auto">
            <a:xfrm flipV="1">
              <a:off x="3586838" y="533848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5" name="Straight Connector 274"/>
            <p:cNvCxnSpPr>
              <a:stCxn id="262" idx="3"/>
              <a:endCxn id="263" idx="7"/>
            </p:cNvCxnSpPr>
            <p:nvPr/>
          </p:nvCxnSpPr>
          <p:spPr bwMode="auto">
            <a:xfrm flipH="1" flipV="1">
              <a:off x="3619166" y="575208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6" name="Straight Connector 275"/>
            <p:cNvCxnSpPr>
              <a:stCxn id="271" idx="2"/>
              <a:endCxn id="262" idx="2"/>
            </p:cNvCxnSpPr>
            <p:nvPr/>
          </p:nvCxnSpPr>
          <p:spPr bwMode="auto">
            <a:xfrm flipH="1" flipV="1">
              <a:off x="3791054" y="607942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 flipH="1" flipV="1">
              <a:off x="4190515" y="618303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 flipH="1">
              <a:off x="4508016" y="607187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>
              <a:stCxn id="267" idx="0"/>
            </p:cNvCxnSpPr>
            <p:nvPr/>
          </p:nvCxnSpPr>
          <p:spPr bwMode="auto">
            <a:xfrm>
              <a:off x="4843985" y="539748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>
              <a:stCxn id="266" idx="3"/>
            </p:cNvCxnSpPr>
            <p:nvPr/>
          </p:nvCxnSpPr>
          <p:spPr bwMode="auto">
            <a:xfrm>
              <a:off x="4443356" y="524323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1" name="Straight Connector 280"/>
            <p:cNvCxnSpPr>
              <a:stCxn id="265" idx="7"/>
            </p:cNvCxnSpPr>
            <p:nvPr/>
          </p:nvCxnSpPr>
          <p:spPr bwMode="auto">
            <a:xfrm>
              <a:off x="4019063" y="495229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>
              <a:stCxn id="268" idx="0"/>
            </p:cNvCxnSpPr>
            <p:nvPr/>
          </p:nvCxnSpPr>
          <p:spPr bwMode="auto">
            <a:xfrm>
              <a:off x="4412185" y="471168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3" name="Straight Connector 282"/>
            <p:cNvCxnSpPr>
              <a:stCxn id="269" idx="1"/>
              <a:endCxn id="266" idx="5"/>
            </p:cNvCxnSpPr>
            <p:nvPr/>
          </p:nvCxnSpPr>
          <p:spPr bwMode="auto">
            <a:xfrm flipH="1">
              <a:off x="4508013" y="478084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4" name="Straight Connector 283"/>
            <p:cNvCxnSpPr>
              <a:stCxn id="269" idx="5"/>
            </p:cNvCxnSpPr>
            <p:nvPr/>
          </p:nvCxnSpPr>
          <p:spPr bwMode="auto">
            <a:xfrm flipH="1">
              <a:off x="4831866" y="471618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4412185" y="467993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6" name="Oval 285"/>
            <p:cNvSpPr>
              <a:spLocks noChangeAspect="1"/>
            </p:cNvSpPr>
            <p:nvPr/>
          </p:nvSpPr>
          <p:spPr bwMode="auto">
            <a:xfrm flipV="1">
              <a:off x="5350868" y="524858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87" name="Straight Connector 286"/>
            <p:cNvCxnSpPr>
              <a:stCxn id="269" idx="7"/>
              <a:endCxn id="286" idx="4"/>
            </p:cNvCxnSpPr>
            <p:nvPr/>
          </p:nvCxnSpPr>
          <p:spPr bwMode="auto">
            <a:xfrm>
              <a:off x="5136663" y="478084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8" name="Straight Connector 287"/>
            <p:cNvCxnSpPr>
              <a:endCxn id="270" idx="4"/>
            </p:cNvCxnSpPr>
            <p:nvPr/>
          </p:nvCxnSpPr>
          <p:spPr bwMode="auto">
            <a:xfrm flipH="1">
              <a:off x="4990035" y="533964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>
              <a:stCxn id="286" idx="2"/>
            </p:cNvCxnSpPr>
            <p:nvPr/>
          </p:nvCxnSpPr>
          <p:spPr bwMode="auto">
            <a:xfrm flipH="1">
              <a:off x="4831285" y="529430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289"/>
            <p:cNvCxnSpPr>
              <a:endCxn id="266" idx="2"/>
            </p:cNvCxnSpPr>
            <p:nvPr/>
          </p:nvCxnSpPr>
          <p:spPr bwMode="auto">
            <a:xfrm flipV="1">
              <a:off x="3657113" y="527556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>
              <a:endCxn id="266" idx="1"/>
            </p:cNvCxnSpPr>
            <p:nvPr/>
          </p:nvCxnSpPr>
          <p:spPr bwMode="auto">
            <a:xfrm flipV="1">
              <a:off x="3599963" y="530789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2" name="Straight Connector 291"/>
            <p:cNvCxnSpPr>
              <a:endCxn id="266" idx="5"/>
            </p:cNvCxnSpPr>
            <p:nvPr/>
          </p:nvCxnSpPr>
          <p:spPr bwMode="auto">
            <a:xfrm flipV="1">
              <a:off x="3842851" y="524323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>
              <a:stCxn id="262" idx="5"/>
            </p:cNvCxnSpPr>
            <p:nvPr/>
          </p:nvCxnSpPr>
          <p:spPr bwMode="auto">
            <a:xfrm flipV="1">
              <a:off x="3869102" y="5640110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>
              <a:stCxn id="270" idx="2"/>
              <a:endCxn id="296" idx="7"/>
            </p:cNvCxnSpPr>
            <p:nvPr/>
          </p:nvCxnSpPr>
          <p:spPr bwMode="auto">
            <a:xfrm flipH="1" flipV="1">
              <a:off x="4447688" y="570476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>
              <a:stCxn id="267" idx="1"/>
            </p:cNvCxnSpPr>
            <p:nvPr/>
          </p:nvCxnSpPr>
          <p:spPr bwMode="auto">
            <a:xfrm flipH="1">
              <a:off x="4430227" y="538409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6" name="Oval 295"/>
            <p:cNvSpPr>
              <a:spLocks noChangeAspect="1"/>
            </p:cNvSpPr>
            <p:nvPr/>
          </p:nvSpPr>
          <p:spPr bwMode="auto">
            <a:xfrm flipV="1">
              <a:off x="4369640" y="562671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97" name="Straight Connector 296"/>
            <p:cNvCxnSpPr/>
            <p:nvPr/>
          </p:nvCxnSpPr>
          <p:spPr bwMode="auto">
            <a:xfrm flipV="1">
              <a:off x="4415360" y="533844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8" name="Straight Connector 297"/>
            <p:cNvCxnSpPr>
              <a:stCxn id="271" idx="5"/>
            </p:cNvCxnSpPr>
            <p:nvPr/>
          </p:nvCxnSpPr>
          <p:spPr bwMode="auto">
            <a:xfrm flipV="1">
              <a:off x="4190513" y="563848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 flipV="1">
              <a:off x="4430713" y="568610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Oval 299"/>
            <p:cNvSpPr>
              <a:spLocks noChangeAspect="1"/>
            </p:cNvSpPr>
            <p:nvPr/>
          </p:nvSpPr>
          <p:spPr bwMode="auto">
            <a:xfrm flipV="1">
              <a:off x="4423615" y="61569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5305148" y="4742163"/>
            <a:ext cx="1901189" cy="1628140"/>
            <a:chOff x="5305148" y="4742163"/>
            <a:chExt cx="1901189" cy="1628140"/>
          </a:xfrm>
        </p:grpSpPr>
        <p:sp>
          <p:nvSpPr>
            <p:cNvPr id="303" name="Oval 302"/>
            <p:cNvSpPr>
              <a:spLocks noChangeAspect="1"/>
            </p:cNvSpPr>
            <p:nvPr/>
          </p:nvSpPr>
          <p:spPr bwMode="auto">
            <a:xfrm flipV="1">
              <a:off x="5555084" y="615562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>
              <a:spLocks noChangeAspect="1"/>
            </p:cNvSpPr>
            <p:nvPr/>
          </p:nvSpPr>
          <p:spPr bwMode="auto">
            <a:xfrm flipV="1">
              <a:off x="5305148" y="579595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>
              <a:spLocks noChangeAspect="1"/>
            </p:cNvSpPr>
            <p:nvPr/>
          </p:nvSpPr>
          <p:spPr bwMode="auto">
            <a:xfrm flipV="1">
              <a:off x="5369765" y="542166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>
              <a:spLocks noChangeAspect="1"/>
            </p:cNvSpPr>
            <p:nvPr/>
          </p:nvSpPr>
          <p:spPr bwMode="auto">
            <a:xfrm flipV="1">
              <a:off x="5705045" y="4996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>
              <a:spLocks noChangeAspect="1"/>
            </p:cNvSpPr>
            <p:nvPr/>
          </p:nvSpPr>
          <p:spPr bwMode="auto">
            <a:xfrm flipV="1">
              <a:off x="6193995" y="53517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>
              <a:spLocks noChangeAspect="1"/>
            </p:cNvSpPr>
            <p:nvPr/>
          </p:nvSpPr>
          <p:spPr bwMode="auto">
            <a:xfrm flipV="1">
              <a:off x="6562295" y="54279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>
              <a:spLocks noChangeAspect="1"/>
            </p:cNvSpPr>
            <p:nvPr/>
          </p:nvSpPr>
          <p:spPr bwMode="auto">
            <a:xfrm flipV="1">
              <a:off x="6130495" y="4742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>
              <a:spLocks noChangeAspect="1"/>
            </p:cNvSpPr>
            <p:nvPr/>
          </p:nvSpPr>
          <p:spPr bwMode="auto">
            <a:xfrm flipV="1">
              <a:off x="6822645" y="482471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>
              <a:spLocks noChangeAspect="1"/>
            </p:cNvSpPr>
            <p:nvPr/>
          </p:nvSpPr>
          <p:spPr bwMode="auto">
            <a:xfrm flipV="1">
              <a:off x="6708345" y="6139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>
              <a:spLocks noChangeAspect="1"/>
            </p:cNvSpPr>
            <p:nvPr/>
          </p:nvSpPr>
          <p:spPr bwMode="auto">
            <a:xfrm flipV="1">
              <a:off x="5876495" y="624711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13" name="Straight Connector 312"/>
            <p:cNvCxnSpPr>
              <a:stCxn id="309" idx="1"/>
              <a:endCxn id="306" idx="5"/>
            </p:cNvCxnSpPr>
            <p:nvPr/>
          </p:nvCxnSpPr>
          <p:spPr bwMode="auto">
            <a:xfrm flipH="1">
              <a:off x="5783093" y="482021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4" name="Straight Connector 313"/>
            <p:cNvCxnSpPr>
              <a:stCxn id="305" idx="5"/>
            </p:cNvCxnSpPr>
            <p:nvPr/>
          </p:nvCxnSpPr>
          <p:spPr bwMode="auto">
            <a:xfrm flipV="1">
              <a:off x="5447813" y="507940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5" name="Straight Connector 314"/>
            <p:cNvCxnSpPr>
              <a:stCxn id="304" idx="4"/>
            </p:cNvCxnSpPr>
            <p:nvPr/>
          </p:nvCxnSpPr>
          <p:spPr bwMode="auto">
            <a:xfrm flipV="1">
              <a:off x="5350868" y="546040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6" name="Straight Connector 315"/>
            <p:cNvCxnSpPr>
              <a:stCxn id="303" idx="3"/>
              <a:endCxn id="304" idx="7"/>
            </p:cNvCxnSpPr>
            <p:nvPr/>
          </p:nvCxnSpPr>
          <p:spPr bwMode="auto">
            <a:xfrm flipH="1" flipV="1">
              <a:off x="5383196" y="587400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7" name="Straight Connector 316"/>
            <p:cNvCxnSpPr>
              <a:stCxn id="312" idx="2"/>
              <a:endCxn id="303" idx="2"/>
            </p:cNvCxnSpPr>
            <p:nvPr/>
          </p:nvCxnSpPr>
          <p:spPr bwMode="auto">
            <a:xfrm flipH="1" flipV="1">
              <a:off x="5555084" y="620134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8" name="Straight Connector 317"/>
            <p:cNvCxnSpPr/>
            <p:nvPr/>
          </p:nvCxnSpPr>
          <p:spPr bwMode="auto">
            <a:xfrm flipH="1" flipV="1">
              <a:off x="5954545" y="630495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9" name="Straight Connector 318"/>
            <p:cNvCxnSpPr/>
            <p:nvPr/>
          </p:nvCxnSpPr>
          <p:spPr bwMode="auto">
            <a:xfrm flipH="1">
              <a:off x="6272046" y="619379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0" name="Straight Connector 319"/>
            <p:cNvCxnSpPr>
              <a:stCxn id="308" idx="0"/>
            </p:cNvCxnSpPr>
            <p:nvPr/>
          </p:nvCxnSpPr>
          <p:spPr bwMode="auto">
            <a:xfrm>
              <a:off x="6608015" y="551940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1" name="Straight Connector 320"/>
            <p:cNvCxnSpPr>
              <a:stCxn id="307" idx="3"/>
            </p:cNvCxnSpPr>
            <p:nvPr/>
          </p:nvCxnSpPr>
          <p:spPr bwMode="auto">
            <a:xfrm>
              <a:off x="6207386" y="536515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2" name="Straight Connector 321"/>
            <p:cNvCxnSpPr>
              <a:stCxn id="306" idx="7"/>
            </p:cNvCxnSpPr>
            <p:nvPr/>
          </p:nvCxnSpPr>
          <p:spPr bwMode="auto">
            <a:xfrm>
              <a:off x="5783093" y="507421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3" name="Straight Connector 322"/>
            <p:cNvCxnSpPr>
              <a:stCxn id="309" idx="0"/>
            </p:cNvCxnSpPr>
            <p:nvPr/>
          </p:nvCxnSpPr>
          <p:spPr bwMode="auto">
            <a:xfrm>
              <a:off x="6176215" y="483360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Straight Connector 323"/>
            <p:cNvCxnSpPr>
              <a:stCxn id="310" idx="1"/>
              <a:endCxn id="307" idx="5"/>
            </p:cNvCxnSpPr>
            <p:nvPr/>
          </p:nvCxnSpPr>
          <p:spPr bwMode="auto">
            <a:xfrm flipH="1">
              <a:off x="6272043" y="490276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Straight Connector 324"/>
            <p:cNvCxnSpPr>
              <a:stCxn id="310" idx="5"/>
            </p:cNvCxnSpPr>
            <p:nvPr/>
          </p:nvCxnSpPr>
          <p:spPr bwMode="auto">
            <a:xfrm flipH="1">
              <a:off x="6595896" y="483810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Straight Connector 325"/>
            <p:cNvCxnSpPr/>
            <p:nvPr/>
          </p:nvCxnSpPr>
          <p:spPr bwMode="auto">
            <a:xfrm>
              <a:off x="6176215" y="480185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7" name="Oval 326"/>
            <p:cNvSpPr>
              <a:spLocks noChangeAspect="1"/>
            </p:cNvSpPr>
            <p:nvPr/>
          </p:nvSpPr>
          <p:spPr bwMode="auto">
            <a:xfrm flipV="1">
              <a:off x="7114898" y="537050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8" name="Straight Connector 327"/>
            <p:cNvCxnSpPr>
              <a:stCxn id="310" idx="7"/>
              <a:endCxn id="327" idx="4"/>
            </p:cNvCxnSpPr>
            <p:nvPr/>
          </p:nvCxnSpPr>
          <p:spPr bwMode="auto">
            <a:xfrm>
              <a:off x="6900693" y="490276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9" name="Straight Connector 328"/>
            <p:cNvCxnSpPr>
              <a:endCxn id="311" idx="4"/>
            </p:cNvCxnSpPr>
            <p:nvPr/>
          </p:nvCxnSpPr>
          <p:spPr bwMode="auto">
            <a:xfrm flipH="1">
              <a:off x="6754065" y="546156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Straight Connector 329"/>
            <p:cNvCxnSpPr>
              <a:stCxn id="327" idx="2"/>
            </p:cNvCxnSpPr>
            <p:nvPr/>
          </p:nvCxnSpPr>
          <p:spPr bwMode="auto">
            <a:xfrm flipH="1">
              <a:off x="6595315" y="541622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Straight Connector 330"/>
            <p:cNvCxnSpPr>
              <a:endCxn id="307" idx="2"/>
            </p:cNvCxnSpPr>
            <p:nvPr/>
          </p:nvCxnSpPr>
          <p:spPr bwMode="auto">
            <a:xfrm flipV="1">
              <a:off x="5421143" y="539748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Straight Connector 331"/>
            <p:cNvCxnSpPr>
              <a:endCxn id="307" idx="1"/>
            </p:cNvCxnSpPr>
            <p:nvPr/>
          </p:nvCxnSpPr>
          <p:spPr bwMode="auto">
            <a:xfrm flipV="1">
              <a:off x="5363993" y="542981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Straight Connector 332"/>
            <p:cNvCxnSpPr>
              <a:endCxn id="337" idx="2"/>
            </p:cNvCxnSpPr>
            <p:nvPr/>
          </p:nvCxnSpPr>
          <p:spPr bwMode="auto">
            <a:xfrm flipV="1">
              <a:off x="5333831" y="5794358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5" name="Straight Connector 334"/>
            <p:cNvCxnSpPr>
              <a:stCxn id="311" idx="2"/>
              <a:endCxn id="337" idx="7"/>
            </p:cNvCxnSpPr>
            <p:nvPr/>
          </p:nvCxnSpPr>
          <p:spPr bwMode="auto">
            <a:xfrm flipH="1" flipV="1">
              <a:off x="6211718" y="582668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6" name="Straight Connector 335"/>
            <p:cNvCxnSpPr>
              <a:stCxn id="308" idx="1"/>
            </p:cNvCxnSpPr>
            <p:nvPr/>
          </p:nvCxnSpPr>
          <p:spPr bwMode="auto">
            <a:xfrm flipH="1">
              <a:off x="6194257" y="550601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7" name="Oval 336"/>
            <p:cNvSpPr>
              <a:spLocks noChangeAspect="1"/>
            </p:cNvSpPr>
            <p:nvPr/>
          </p:nvSpPr>
          <p:spPr bwMode="auto">
            <a:xfrm flipV="1">
              <a:off x="6133670" y="574863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38" name="Straight Connector 337"/>
            <p:cNvCxnSpPr/>
            <p:nvPr/>
          </p:nvCxnSpPr>
          <p:spPr bwMode="auto">
            <a:xfrm flipV="1">
              <a:off x="6179390" y="546036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9" name="Straight Connector 338"/>
            <p:cNvCxnSpPr>
              <a:stCxn id="312" idx="5"/>
            </p:cNvCxnSpPr>
            <p:nvPr/>
          </p:nvCxnSpPr>
          <p:spPr bwMode="auto">
            <a:xfrm flipV="1">
              <a:off x="5954543" y="576040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0" name="Straight Connector 339"/>
            <p:cNvCxnSpPr/>
            <p:nvPr/>
          </p:nvCxnSpPr>
          <p:spPr bwMode="auto">
            <a:xfrm flipH="1" flipV="1">
              <a:off x="6194743" y="580802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1" name="Oval 340"/>
            <p:cNvSpPr>
              <a:spLocks noChangeAspect="1"/>
            </p:cNvSpPr>
            <p:nvPr/>
          </p:nvSpPr>
          <p:spPr bwMode="auto">
            <a:xfrm flipV="1">
              <a:off x="6187645" y="62788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6" name="Straight Connector 345"/>
            <p:cNvCxnSpPr/>
            <p:nvPr/>
          </p:nvCxnSpPr>
          <p:spPr bwMode="auto">
            <a:xfrm flipV="1">
              <a:off x="5585507" y="5800130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72" name="Group 3071"/>
          <p:cNvGrpSpPr/>
          <p:nvPr/>
        </p:nvGrpSpPr>
        <p:grpSpPr>
          <a:xfrm>
            <a:off x="7186336" y="4557378"/>
            <a:ext cx="1901189" cy="1628140"/>
            <a:chOff x="7186336" y="4557378"/>
            <a:chExt cx="1901189" cy="1628140"/>
          </a:xfrm>
        </p:grpSpPr>
        <p:sp>
          <p:nvSpPr>
            <p:cNvPr id="347" name="Oval 346"/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57" name="Straight Connector 356"/>
            <p:cNvCxnSpPr>
              <a:stCxn id="353" idx="1"/>
              <a:endCxn id="350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8" name="Straight Connector 357"/>
            <p:cNvCxnSpPr>
              <a:stCxn id="349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9" name="Straight Connector 358"/>
            <p:cNvCxnSpPr>
              <a:stCxn id="348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0" name="Straight Connector 359"/>
            <p:cNvCxnSpPr>
              <a:stCxn id="347" idx="3"/>
              <a:endCxn id="348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1" name="Straight Connector 360"/>
            <p:cNvCxnSpPr>
              <a:stCxn id="356" idx="2"/>
              <a:endCxn id="347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2" name="Straight Connector 361"/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3" name="Straight Connector 362"/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4" name="Straight Connector 363"/>
            <p:cNvCxnSpPr>
              <a:stCxn id="352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5" name="Straight Connector 364"/>
            <p:cNvCxnSpPr>
              <a:stCxn id="351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6" name="Straight Connector 365"/>
            <p:cNvCxnSpPr>
              <a:stCxn id="350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7" name="Straight Connector 366"/>
            <p:cNvCxnSpPr>
              <a:stCxn id="353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8" name="Straight Connector 367"/>
            <p:cNvCxnSpPr>
              <a:stCxn id="354" idx="1"/>
              <a:endCxn id="351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9" name="Straight Connector 368"/>
            <p:cNvCxnSpPr>
              <a:stCxn id="354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0" name="Straight Connector 369"/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1" name="Oval 370"/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72" name="Straight Connector 371"/>
            <p:cNvCxnSpPr>
              <a:stCxn id="354" idx="7"/>
              <a:endCxn id="371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3" name="Straight Connector 372"/>
            <p:cNvCxnSpPr>
              <a:endCxn id="355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4" name="Straight Connector 373"/>
            <p:cNvCxnSpPr>
              <a:stCxn id="371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5" name="Straight Connector 374"/>
            <p:cNvCxnSpPr>
              <a:endCxn id="351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6" name="Straight Connector 375"/>
            <p:cNvCxnSpPr>
              <a:endCxn id="380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7" name="Straight Connector 376"/>
            <p:cNvCxnSpPr>
              <a:endCxn id="380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8" name="Straight Connector 377"/>
            <p:cNvCxnSpPr>
              <a:stCxn id="355" idx="2"/>
              <a:endCxn id="380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9" name="Straight Connector 378"/>
            <p:cNvCxnSpPr>
              <a:stCxn id="352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0" name="Oval 379"/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81" name="Straight Connector 380"/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2" name="Straight Connector 381"/>
            <p:cNvCxnSpPr>
              <a:stCxn id="356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3" name="Straight Connector 382"/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4" name="Oval 383"/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85" name="Straight Connector 384"/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560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Randomized Incremental Construction of DT(P)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29623"/>
            <a:ext cx="7983638" cy="274351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An edge can become illegal only if one of its incident triangles changes.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Check only edges of new triangles.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Every new edge created </a:t>
            </a:r>
            <a:r>
              <a:rPr lang="en-US" sz="2000" dirty="0"/>
              <a:t>is </a:t>
            </a:r>
            <a:r>
              <a:rPr lang="en-US" sz="2000" dirty="0" smtClean="0"/>
              <a:t>incident to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r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Every old edge is legal (if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r</a:t>
            </a:r>
            <a:r>
              <a:rPr lang="en-US" sz="2000" dirty="0" smtClean="0"/>
              <a:t> is on </a:t>
            </a:r>
            <a:r>
              <a:rPr lang="en-US" sz="2000" dirty="0" err="1" smtClean="0"/>
              <a:t>on</a:t>
            </a:r>
            <a:r>
              <a:rPr lang="en-US" sz="2000" dirty="0" smtClean="0"/>
              <a:t> one of the incident triangles, the edge would have been flipped if it were illegal).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Every </a:t>
            </a:r>
            <a:r>
              <a:rPr lang="en-US" sz="2000" dirty="0" smtClean="0">
                <a:solidFill>
                  <a:srgbClr val="0000FF"/>
                </a:solidFill>
              </a:rPr>
              <a:t>new edge </a:t>
            </a:r>
            <a:r>
              <a:rPr lang="en-US" sz="2000" dirty="0" smtClean="0"/>
              <a:t>is legal (since it has been created from flipping a </a:t>
            </a:r>
            <a:r>
              <a:rPr lang="en-US" sz="2000" dirty="0" smtClean="0">
                <a:solidFill>
                  <a:srgbClr val="9900CC"/>
                </a:solidFill>
              </a:rPr>
              <a:t>previously legal edge</a:t>
            </a:r>
            <a:r>
              <a:rPr lang="en-US" sz="2000" dirty="0" smtClean="0"/>
              <a:t>).</a:t>
            </a:r>
            <a:endParaRPr lang="en-US" sz="2000" i="1" baseline="-25000" dirty="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600" i="1" baseline="-25000" dirty="0" smtClean="0">
              <a:solidFill>
                <a:srgbClr val="008380"/>
              </a:solidFill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 bwMode="auto">
          <a:xfrm flipV="1">
            <a:off x="1952094" y="30669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 bwMode="auto">
          <a:xfrm flipV="1">
            <a:off x="1702158" y="270731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 bwMode="auto">
          <a:xfrm flipV="1">
            <a:off x="1766775" y="23330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 bwMode="auto">
          <a:xfrm flipV="1">
            <a:off x="2102055" y="1907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/>
        </p:nvSpPr>
        <p:spPr bwMode="auto">
          <a:xfrm flipV="1">
            <a:off x="2591005" y="22631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 bwMode="auto">
          <a:xfrm flipV="1">
            <a:off x="2959305" y="23393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 flipV="1">
            <a:off x="2527505" y="1653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 flipV="1">
            <a:off x="3219655" y="17360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 flipV="1">
            <a:off x="3105355" y="3050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 flipV="1">
            <a:off x="2591005" y="32219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 flipV="1">
            <a:off x="2273505" y="31584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6" idx="1"/>
            <a:endCxn id="43" idx="5"/>
          </p:cNvCxnSpPr>
          <p:nvPr/>
        </p:nvCxnSpPr>
        <p:spPr bwMode="auto">
          <a:xfrm flipH="1">
            <a:off x="2180103" y="1731572"/>
            <a:ext cx="360793" cy="1893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8" idx="5"/>
          </p:cNvCxnSpPr>
          <p:nvPr/>
        </p:nvCxnSpPr>
        <p:spPr bwMode="auto">
          <a:xfrm flipV="1">
            <a:off x="1844823" y="1990764"/>
            <a:ext cx="265431" cy="3556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7" idx="4"/>
          </p:cNvCxnSpPr>
          <p:nvPr/>
        </p:nvCxnSpPr>
        <p:spPr bwMode="auto">
          <a:xfrm flipV="1">
            <a:off x="1747878" y="2371766"/>
            <a:ext cx="76626" cy="3355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36" idx="3"/>
            <a:endCxn id="37" idx="7"/>
          </p:cNvCxnSpPr>
          <p:nvPr/>
        </p:nvCxnSpPr>
        <p:spPr bwMode="auto">
          <a:xfrm flipH="1" flipV="1">
            <a:off x="1780206" y="2785368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50" idx="2"/>
            <a:endCxn id="36" idx="2"/>
          </p:cNvCxnSpPr>
          <p:nvPr/>
        </p:nvCxnSpPr>
        <p:spPr bwMode="auto">
          <a:xfrm flipH="1" flipV="1">
            <a:off x="1952094" y="3112703"/>
            <a:ext cx="321411" cy="914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49" idx="3"/>
          </p:cNvCxnSpPr>
          <p:nvPr/>
        </p:nvCxnSpPr>
        <p:spPr bwMode="auto">
          <a:xfrm flipH="1" flipV="1">
            <a:off x="2351555" y="3216317"/>
            <a:ext cx="252841" cy="190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2669056" y="310515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45" idx="0"/>
          </p:cNvCxnSpPr>
          <p:nvPr/>
        </p:nvCxnSpPr>
        <p:spPr bwMode="auto">
          <a:xfrm>
            <a:off x="3005025" y="2430763"/>
            <a:ext cx="114881" cy="6395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4" idx="3"/>
          </p:cNvCxnSpPr>
          <p:nvPr/>
        </p:nvCxnSpPr>
        <p:spPr bwMode="auto">
          <a:xfrm>
            <a:off x="2604396" y="2276514"/>
            <a:ext cx="401210" cy="95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3" idx="7"/>
          </p:cNvCxnSpPr>
          <p:nvPr/>
        </p:nvCxnSpPr>
        <p:spPr bwMode="auto">
          <a:xfrm>
            <a:off x="2180103" y="1985572"/>
            <a:ext cx="444503" cy="297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46" idx="0"/>
          </p:cNvCxnSpPr>
          <p:nvPr/>
        </p:nvCxnSpPr>
        <p:spPr bwMode="auto">
          <a:xfrm>
            <a:off x="2573225" y="1744963"/>
            <a:ext cx="83131" cy="5252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47" idx="1"/>
            <a:endCxn id="44" idx="5"/>
          </p:cNvCxnSpPr>
          <p:nvPr/>
        </p:nvCxnSpPr>
        <p:spPr bwMode="auto">
          <a:xfrm flipH="1">
            <a:off x="2669053" y="1814122"/>
            <a:ext cx="563993" cy="46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47" idx="5"/>
          </p:cNvCxnSpPr>
          <p:nvPr/>
        </p:nvCxnSpPr>
        <p:spPr bwMode="auto">
          <a:xfrm flipH="1">
            <a:off x="2992906" y="1749464"/>
            <a:ext cx="304797" cy="635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573225" y="1713213"/>
            <a:ext cx="641929" cy="6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>
            <a:spLocks noChangeAspect="1"/>
          </p:cNvSpPr>
          <p:nvPr/>
        </p:nvSpPr>
        <p:spPr bwMode="auto">
          <a:xfrm flipV="1">
            <a:off x="3511908" y="228186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stCxn id="47" idx="7"/>
            <a:endCxn id="85" idx="4"/>
          </p:cNvCxnSpPr>
          <p:nvPr/>
        </p:nvCxnSpPr>
        <p:spPr bwMode="auto">
          <a:xfrm>
            <a:off x="3297703" y="1814122"/>
            <a:ext cx="259925" cy="467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endCxn id="48" idx="4"/>
          </p:cNvCxnSpPr>
          <p:nvPr/>
        </p:nvCxnSpPr>
        <p:spPr bwMode="auto">
          <a:xfrm flipH="1">
            <a:off x="3151075" y="2372922"/>
            <a:ext cx="406978" cy="677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85" idx="2"/>
          </p:cNvCxnSpPr>
          <p:nvPr/>
        </p:nvCxnSpPr>
        <p:spPr bwMode="auto">
          <a:xfrm flipH="1">
            <a:off x="2992325" y="2327589"/>
            <a:ext cx="519583" cy="561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endCxn id="44" idx="2"/>
          </p:cNvCxnSpPr>
          <p:nvPr/>
        </p:nvCxnSpPr>
        <p:spPr bwMode="auto">
          <a:xfrm flipV="1">
            <a:off x="1818153" y="2308843"/>
            <a:ext cx="772852" cy="72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endCxn id="44" idx="1"/>
          </p:cNvCxnSpPr>
          <p:nvPr/>
        </p:nvCxnSpPr>
        <p:spPr bwMode="auto">
          <a:xfrm flipV="1">
            <a:off x="1761003" y="2341172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endCxn id="44" idx="5"/>
          </p:cNvCxnSpPr>
          <p:nvPr/>
        </p:nvCxnSpPr>
        <p:spPr bwMode="auto">
          <a:xfrm flipV="1">
            <a:off x="2003891" y="2276514"/>
            <a:ext cx="665162" cy="8234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50" idx="4"/>
          </p:cNvCxnSpPr>
          <p:nvPr/>
        </p:nvCxnSpPr>
        <p:spPr bwMode="auto">
          <a:xfrm flipV="1">
            <a:off x="2319225" y="2328864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endCxn id="44" idx="4"/>
          </p:cNvCxnSpPr>
          <p:nvPr/>
        </p:nvCxnSpPr>
        <p:spPr bwMode="auto">
          <a:xfrm flipV="1">
            <a:off x="2632541" y="2263123"/>
            <a:ext cx="4184" cy="1022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48" idx="0"/>
          </p:cNvCxnSpPr>
          <p:nvPr/>
        </p:nvCxnSpPr>
        <p:spPr bwMode="auto">
          <a:xfrm flipH="1" flipV="1">
            <a:off x="2654766" y="234117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Oval 99"/>
          <p:cNvSpPr>
            <a:spLocks noChangeAspect="1"/>
          </p:cNvSpPr>
          <p:nvPr/>
        </p:nvSpPr>
        <p:spPr bwMode="auto">
          <a:xfrm flipV="1">
            <a:off x="2530680" y="265999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1" name="Straight Connector 100"/>
          <p:cNvCxnSpPr/>
          <p:nvPr/>
        </p:nvCxnSpPr>
        <p:spPr bwMode="auto">
          <a:xfrm flipV="1">
            <a:off x="2576400" y="237172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50" idx="5"/>
          </p:cNvCxnSpPr>
          <p:nvPr/>
        </p:nvCxnSpPr>
        <p:spPr bwMode="auto">
          <a:xfrm flipV="1">
            <a:off x="2351553" y="2671762"/>
            <a:ext cx="216387" cy="500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49" idx="3"/>
          </p:cNvCxnSpPr>
          <p:nvPr/>
        </p:nvCxnSpPr>
        <p:spPr bwMode="auto">
          <a:xfrm flipH="1" flipV="1">
            <a:off x="2591753" y="271938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4930816" y="1638918"/>
            <a:ext cx="1901189" cy="1628140"/>
            <a:chOff x="7186336" y="4557378"/>
            <a:chExt cx="1901189" cy="1628140"/>
          </a:xfrm>
        </p:grpSpPr>
        <p:sp>
          <p:nvSpPr>
            <p:cNvPr id="105" name="Oval 104"/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/>
            <p:cNvCxnSpPr>
              <a:stCxn id="111" idx="1"/>
              <a:endCxn id="108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>
              <a:stCxn id="107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>
              <a:stCxn id="106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>
              <a:stCxn id="105" idx="3"/>
              <a:endCxn id="106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>
              <a:stCxn id="114" idx="2"/>
              <a:endCxn id="105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10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>
              <a:stCxn id="109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>
              <a:stCxn id="108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>
              <a:stCxn id="111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>
              <a:stCxn id="112" idx="1"/>
              <a:endCxn id="109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>
              <a:stCxn id="112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Oval 128"/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/>
            <p:cNvCxnSpPr>
              <a:stCxn id="112" idx="7"/>
              <a:endCxn id="129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>
              <a:endCxn id="113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29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>
              <a:endCxn id="109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>
              <a:endCxn id="138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>
              <a:endCxn id="138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>
              <a:stCxn id="113" idx="2"/>
              <a:endCxn id="138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>
              <a:stCxn id="110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8" name="Oval 137"/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>
              <a:stCxn id="114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Oval 141"/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Freeform 1"/>
          <p:cNvSpPr/>
          <p:nvPr/>
        </p:nvSpPr>
        <p:spPr bwMode="auto">
          <a:xfrm>
            <a:off x="3764280" y="2390800"/>
            <a:ext cx="769620" cy="238100"/>
          </a:xfrm>
          <a:custGeom>
            <a:avLst/>
            <a:gdLst>
              <a:gd name="connsiteX0" fmla="*/ 0 w 769620"/>
              <a:gd name="connsiteY0" fmla="*/ 238100 h 238100"/>
              <a:gd name="connsiteX1" fmla="*/ 335280 w 769620"/>
              <a:gd name="connsiteY1" fmla="*/ 1880 h 238100"/>
              <a:gd name="connsiteX2" fmla="*/ 769620 w 769620"/>
              <a:gd name="connsiteY2" fmla="*/ 146660 h 2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620" h="238100">
                <a:moveTo>
                  <a:pt x="0" y="238100"/>
                </a:moveTo>
                <a:cubicBezTo>
                  <a:pt x="103505" y="127610"/>
                  <a:pt x="207010" y="17120"/>
                  <a:pt x="335280" y="1880"/>
                </a:cubicBezTo>
                <a:cubicBezTo>
                  <a:pt x="463550" y="-13360"/>
                  <a:pt x="616585" y="66650"/>
                  <a:pt x="769620" y="14666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5699" y="261964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869919" y="250534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89" name="Oval 88"/>
          <p:cNvSpPr>
            <a:spLocks noChangeAspect="1"/>
          </p:cNvSpPr>
          <p:nvPr/>
        </p:nvSpPr>
        <p:spPr bwMode="auto">
          <a:xfrm flipV="1">
            <a:off x="1300833" y="53720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5" name="Oval 94"/>
          <p:cNvSpPr>
            <a:spLocks noChangeAspect="1"/>
          </p:cNvSpPr>
          <p:nvPr/>
        </p:nvSpPr>
        <p:spPr bwMode="auto">
          <a:xfrm flipV="1">
            <a:off x="1815183" y="61594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6" name="Oval 95"/>
          <p:cNvSpPr>
            <a:spLocks noChangeAspect="1"/>
          </p:cNvSpPr>
          <p:nvPr/>
        </p:nvSpPr>
        <p:spPr bwMode="auto">
          <a:xfrm flipV="1">
            <a:off x="1300833" y="63309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 bwMode="auto">
          <a:xfrm flipH="1">
            <a:off x="1378884" y="621411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endCxn id="89" idx="4"/>
          </p:cNvCxnSpPr>
          <p:nvPr/>
        </p:nvCxnSpPr>
        <p:spPr bwMode="auto">
          <a:xfrm flipV="1">
            <a:off x="1342369" y="5372083"/>
            <a:ext cx="4184" cy="1022613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95" idx="0"/>
          </p:cNvCxnSpPr>
          <p:nvPr/>
        </p:nvCxnSpPr>
        <p:spPr bwMode="auto">
          <a:xfrm flipH="1" flipV="1">
            <a:off x="1364594" y="545013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Oval 2"/>
          <p:cNvSpPr>
            <a:spLocks noChangeAspect="1"/>
          </p:cNvSpPr>
          <p:nvPr/>
        </p:nvSpPr>
        <p:spPr bwMode="auto">
          <a:xfrm>
            <a:off x="977540" y="540105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>
            <a:spLocks noChangeAspect="1"/>
          </p:cNvSpPr>
          <p:nvPr/>
        </p:nvSpPr>
        <p:spPr bwMode="auto">
          <a:xfrm flipV="1">
            <a:off x="2596233" y="53949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4" name="Oval 153"/>
          <p:cNvSpPr>
            <a:spLocks noChangeAspect="1"/>
          </p:cNvSpPr>
          <p:nvPr/>
        </p:nvSpPr>
        <p:spPr bwMode="auto">
          <a:xfrm flipV="1">
            <a:off x="3110583" y="61823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5" name="Oval 154"/>
          <p:cNvSpPr>
            <a:spLocks noChangeAspect="1"/>
          </p:cNvSpPr>
          <p:nvPr/>
        </p:nvSpPr>
        <p:spPr bwMode="auto">
          <a:xfrm flipV="1">
            <a:off x="2596233" y="635379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56" name="Straight Connector 155"/>
          <p:cNvCxnSpPr/>
          <p:nvPr/>
        </p:nvCxnSpPr>
        <p:spPr bwMode="auto">
          <a:xfrm flipH="1">
            <a:off x="2674284" y="623697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endCxn id="153" idx="4"/>
          </p:cNvCxnSpPr>
          <p:nvPr/>
        </p:nvCxnSpPr>
        <p:spPr bwMode="auto">
          <a:xfrm flipV="1">
            <a:off x="2637769" y="5394943"/>
            <a:ext cx="4184" cy="1022613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stCxn id="154" idx="0"/>
          </p:cNvCxnSpPr>
          <p:nvPr/>
        </p:nvCxnSpPr>
        <p:spPr bwMode="auto">
          <a:xfrm flipH="1" flipV="1">
            <a:off x="2659994" y="547299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>
            <a:spLocks noChangeAspect="1"/>
          </p:cNvSpPr>
          <p:nvPr/>
        </p:nvSpPr>
        <p:spPr bwMode="auto">
          <a:xfrm flipV="1">
            <a:off x="2535908" y="579181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60" name="Straight Connector 159"/>
          <p:cNvCxnSpPr/>
          <p:nvPr/>
        </p:nvCxnSpPr>
        <p:spPr bwMode="auto">
          <a:xfrm flipV="1">
            <a:off x="2581628" y="550354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stCxn id="155" idx="3"/>
          </p:cNvCxnSpPr>
          <p:nvPr/>
        </p:nvCxnSpPr>
        <p:spPr bwMode="auto">
          <a:xfrm flipH="1" flipV="1">
            <a:off x="2596981" y="585120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Rectangle 161"/>
          <p:cNvSpPr/>
          <p:nvPr/>
        </p:nvSpPr>
        <p:spPr>
          <a:xfrm>
            <a:off x="2231263" y="569050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63" name="Oval 162"/>
          <p:cNvSpPr>
            <a:spLocks noChangeAspect="1"/>
          </p:cNvSpPr>
          <p:nvPr/>
        </p:nvSpPr>
        <p:spPr bwMode="auto">
          <a:xfrm>
            <a:off x="2272940" y="542391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>
            <a:spLocks noChangeAspect="1"/>
          </p:cNvSpPr>
          <p:nvPr/>
        </p:nvSpPr>
        <p:spPr bwMode="auto">
          <a:xfrm flipV="1">
            <a:off x="4318353" y="53949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5" name="Oval 164"/>
          <p:cNvSpPr>
            <a:spLocks noChangeAspect="1"/>
          </p:cNvSpPr>
          <p:nvPr/>
        </p:nvSpPr>
        <p:spPr bwMode="auto">
          <a:xfrm flipV="1">
            <a:off x="4832703" y="61823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6" name="Oval 165"/>
          <p:cNvSpPr>
            <a:spLocks noChangeAspect="1"/>
          </p:cNvSpPr>
          <p:nvPr/>
        </p:nvSpPr>
        <p:spPr bwMode="auto">
          <a:xfrm flipV="1">
            <a:off x="4318353" y="635379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/>
          <p:nvPr/>
        </p:nvCxnSpPr>
        <p:spPr bwMode="auto">
          <a:xfrm flipH="1">
            <a:off x="4396404" y="623697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/>
          <p:cNvCxnSpPr>
            <a:stCxn id="165" idx="0"/>
          </p:cNvCxnSpPr>
          <p:nvPr/>
        </p:nvCxnSpPr>
        <p:spPr bwMode="auto">
          <a:xfrm flipH="1" flipV="1">
            <a:off x="4382114" y="547299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0" name="Oval 169"/>
          <p:cNvSpPr>
            <a:spLocks noChangeAspect="1"/>
          </p:cNvSpPr>
          <p:nvPr/>
        </p:nvSpPr>
        <p:spPr bwMode="auto">
          <a:xfrm flipV="1">
            <a:off x="4258028" y="579181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71" name="Straight Connector 170"/>
          <p:cNvCxnSpPr/>
          <p:nvPr/>
        </p:nvCxnSpPr>
        <p:spPr bwMode="auto">
          <a:xfrm flipV="1">
            <a:off x="4303748" y="550354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6" idx="3"/>
          </p:cNvCxnSpPr>
          <p:nvPr/>
        </p:nvCxnSpPr>
        <p:spPr bwMode="auto">
          <a:xfrm flipH="1" flipV="1">
            <a:off x="4319101" y="585120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>
          <a:xfrm>
            <a:off x="3953383" y="569050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74" name="Oval 173"/>
          <p:cNvSpPr>
            <a:spLocks noChangeAspect="1"/>
          </p:cNvSpPr>
          <p:nvPr/>
        </p:nvSpPr>
        <p:spPr bwMode="auto">
          <a:xfrm>
            <a:off x="3995060" y="542391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>
            <a:stCxn id="165" idx="2"/>
          </p:cNvCxnSpPr>
          <p:nvPr/>
        </p:nvCxnSpPr>
        <p:spPr bwMode="auto">
          <a:xfrm flipH="1" flipV="1">
            <a:off x="4320139" y="5847642"/>
            <a:ext cx="512564" cy="380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>
            <a:spLocks noChangeAspect="1"/>
          </p:cNvSpPr>
          <p:nvPr/>
        </p:nvSpPr>
        <p:spPr bwMode="auto">
          <a:xfrm flipV="1">
            <a:off x="6253833" y="53949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9" name="Oval 178"/>
          <p:cNvSpPr>
            <a:spLocks noChangeAspect="1"/>
          </p:cNvSpPr>
          <p:nvPr/>
        </p:nvSpPr>
        <p:spPr bwMode="auto">
          <a:xfrm flipV="1">
            <a:off x="6768183" y="618234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0" name="Oval 179"/>
          <p:cNvSpPr>
            <a:spLocks noChangeAspect="1"/>
          </p:cNvSpPr>
          <p:nvPr/>
        </p:nvSpPr>
        <p:spPr bwMode="auto">
          <a:xfrm flipV="1">
            <a:off x="6253833" y="635379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 bwMode="auto">
          <a:xfrm flipH="1">
            <a:off x="6331884" y="623697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9" idx="0"/>
          </p:cNvCxnSpPr>
          <p:nvPr/>
        </p:nvCxnSpPr>
        <p:spPr bwMode="auto">
          <a:xfrm flipH="1" flipV="1">
            <a:off x="6317594" y="547299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>
            <a:spLocks noChangeAspect="1"/>
          </p:cNvSpPr>
          <p:nvPr/>
        </p:nvSpPr>
        <p:spPr bwMode="auto">
          <a:xfrm flipV="1">
            <a:off x="6193508" y="579181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/>
          <p:nvPr/>
        </p:nvCxnSpPr>
        <p:spPr bwMode="auto">
          <a:xfrm flipV="1">
            <a:off x="6239228" y="550354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stCxn id="180" idx="3"/>
          </p:cNvCxnSpPr>
          <p:nvPr/>
        </p:nvCxnSpPr>
        <p:spPr bwMode="auto">
          <a:xfrm flipH="1" flipV="1">
            <a:off x="6254581" y="585120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Rectangle 185"/>
          <p:cNvSpPr/>
          <p:nvPr/>
        </p:nvSpPr>
        <p:spPr>
          <a:xfrm>
            <a:off x="5888863" y="569050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87" name="Oval 186"/>
          <p:cNvSpPr>
            <a:spLocks noChangeAspect="1"/>
          </p:cNvSpPr>
          <p:nvPr/>
        </p:nvSpPr>
        <p:spPr bwMode="auto">
          <a:xfrm>
            <a:off x="5930540" y="5423916"/>
            <a:ext cx="1005840" cy="100584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/>
          <p:cNvCxnSpPr>
            <a:stCxn id="179" idx="2"/>
          </p:cNvCxnSpPr>
          <p:nvPr/>
        </p:nvCxnSpPr>
        <p:spPr bwMode="auto">
          <a:xfrm flipH="1" flipV="1">
            <a:off x="6255619" y="5847642"/>
            <a:ext cx="512564" cy="380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9" name="Oval 188"/>
          <p:cNvSpPr>
            <a:spLocks noChangeAspect="1"/>
          </p:cNvSpPr>
          <p:nvPr/>
        </p:nvSpPr>
        <p:spPr bwMode="auto">
          <a:xfrm>
            <a:off x="6183524" y="5657088"/>
            <a:ext cx="696468" cy="696468"/>
          </a:xfrm>
          <a:prstGeom prst="ellipse">
            <a:avLst/>
          </a:prstGeom>
          <a:noFill/>
          <a:ln w="12700">
            <a:solidFill>
              <a:srgbClr val="0000FF"/>
            </a:solidFill>
            <a:prstDash val="sysDash"/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>
            <a:off x="3390032" y="5722604"/>
            <a:ext cx="411480" cy="152416"/>
          </a:xfrm>
          <a:custGeom>
            <a:avLst/>
            <a:gdLst>
              <a:gd name="connsiteX0" fmla="*/ 0 w 411480"/>
              <a:gd name="connsiteY0" fmla="*/ 144796 h 152416"/>
              <a:gd name="connsiteX1" fmla="*/ 175260 w 411480"/>
              <a:gd name="connsiteY1" fmla="*/ 16 h 152416"/>
              <a:gd name="connsiteX2" fmla="*/ 411480 w 411480"/>
              <a:gd name="connsiteY2" fmla="*/ 152416 h 15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" h="152416">
                <a:moveTo>
                  <a:pt x="0" y="144796"/>
                </a:moveTo>
                <a:cubicBezTo>
                  <a:pt x="53340" y="71771"/>
                  <a:pt x="106680" y="-1254"/>
                  <a:pt x="175260" y="16"/>
                </a:cubicBezTo>
                <a:cubicBezTo>
                  <a:pt x="243840" y="1286"/>
                  <a:pt x="327660" y="76851"/>
                  <a:pt x="411480" y="15241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03447" y="5332065"/>
            <a:ext cx="538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flip</a:t>
            </a:r>
            <a:endParaRPr lang="en-US" dirty="0"/>
          </a:p>
        </p:txBody>
      </p:sp>
      <p:sp>
        <p:nvSpPr>
          <p:cNvPr id="190" name="Freeform 189"/>
          <p:cNvSpPr/>
          <p:nvPr/>
        </p:nvSpPr>
        <p:spPr bwMode="auto">
          <a:xfrm>
            <a:off x="5188352" y="5753084"/>
            <a:ext cx="411480" cy="152416"/>
          </a:xfrm>
          <a:custGeom>
            <a:avLst/>
            <a:gdLst>
              <a:gd name="connsiteX0" fmla="*/ 0 w 411480"/>
              <a:gd name="connsiteY0" fmla="*/ 144796 h 152416"/>
              <a:gd name="connsiteX1" fmla="*/ 175260 w 411480"/>
              <a:gd name="connsiteY1" fmla="*/ 16 h 152416"/>
              <a:gd name="connsiteX2" fmla="*/ 411480 w 411480"/>
              <a:gd name="connsiteY2" fmla="*/ 152416 h 15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" h="152416">
                <a:moveTo>
                  <a:pt x="0" y="144796"/>
                </a:moveTo>
                <a:cubicBezTo>
                  <a:pt x="53340" y="71771"/>
                  <a:pt x="106680" y="-1254"/>
                  <a:pt x="175260" y="16"/>
                </a:cubicBezTo>
                <a:cubicBezTo>
                  <a:pt x="243840" y="1286"/>
                  <a:pt x="327660" y="76851"/>
                  <a:pt x="411480" y="15241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966722" y="5202525"/>
            <a:ext cx="824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shrink</a:t>
            </a:r>
            <a:br>
              <a:rPr lang="en-US" sz="2000" kern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circle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96896" y="5546885"/>
            <a:ext cx="2019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000" kern="0" dirty="0" smtClean="0">
                <a:solidFill>
                  <a:srgbClr val="0000FF"/>
                </a:solidFill>
                <a:latin typeface="Times New Roman"/>
              </a:rPr>
              <a:t>empty circle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 panose="05050102010706020507" pitchFamily="18" charset="2"/>
              </a:rPr>
              <a:t> </a:t>
            </a:r>
            <a:r>
              <a:rPr lang="en-US" sz="2000" kern="0" dirty="0" smtClean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Delaunay edge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0" r="59703"/>
          <a:stretch/>
        </p:blipFill>
        <p:spPr>
          <a:xfrm>
            <a:off x="4930140" y="3338322"/>
            <a:ext cx="1356360" cy="1293876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Pseudo Code</a:t>
            </a: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018"/>
            <a:ext cx="4678774" cy="4831842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25"/>
          <a:stretch/>
        </p:blipFill>
        <p:spPr>
          <a:xfrm>
            <a:off x="4373880" y="4854702"/>
            <a:ext cx="1865376" cy="1293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963" y="1393698"/>
            <a:ext cx="4585799" cy="135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7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History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/>
              <a:t>The algorithm stores the history of the constructed triangles. This allows to easily locate the triangle containing a new point by following pointers.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Division of a triangle: 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Flip: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 flipV="1">
            <a:off x="2232865" y="279408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 flipV="1">
            <a:off x="2575765" y="372245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 flipV="1">
            <a:off x="1915365" y="368943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6" idx="3"/>
            <a:endCxn id="27" idx="6"/>
          </p:cNvCxnSpPr>
          <p:nvPr/>
        </p:nvCxnSpPr>
        <p:spPr bwMode="auto">
          <a:xfrm flipH="1" flipV="1">
            <a:off x="2006804" y="3735155"/>
            <a:ext cx="582352" cy="6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7" idx="4"/>
          </p:cNvCxnSpPr>
          <p:nvPr/>
        </p:nvCxnSpPr>
        <p:spPr bwMode="auto">
          <a:xfrm flipV="1">
            <a:off x="1961085" y="2859826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23" idx="4"/>
          </p:cNvCxnSpPr>
          <p:nvPr/>
        </p:nvCxnSpPr>
        <p:spPr bwMode="auto">
          <a:xfrm flipH="1" flipV="1">
            <a:off x="2278585" y="2794085"/>
            <a:ext cx="327455" cy="937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>
            <a:spLocks noChangeAspect="1"/>
          </p:cNvSpPr>
          <p:nvPr/>
        </p:nvSpPr>
        <p:spPr bwMode="auto">
          <a:xfrm flipV="1">
            <a:off x="3942603" y="279884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 bwMode="auto">
          <a:xfrm flipV="1">
            <a:off x="4285503" y="372721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 bwMode="auto">
          <a:xfrm flipV="1">
            <a:off x="3625103" y="369419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59" idx="3"/>
            <a:endCxn id="60" idx="6"/>
          </p:cNvCxnSpPr>
          <p:nvPr/>
        </p:nvCxnSpPr>
        <p:spPr bwMode="auto">
          <a:xfrm flipH="1" flipV="1">
            <a:off x="3716542" y="3739917"/>
            <a:ext cx="582352" cy="6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60" idx="4"/>
          </p:cNvCxnSpPr>
          <p:nvPr/>
        </p:nvCxnSpPr>
        <p:spPr bwMode="auto">
          <a:xfrm flipV="1">
            <a:off x="3670823" y="2864588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57" idx="4"/>
          </p:cNvCxnSpPr>
          <p:nvPr/>
        </p:nvCxnSpPr>
        <p:spPr bwMode="auto">
          <a:xfrm flipH="1" flipV="1">
            <a:off x="3988323" y="2798847"/>
            <a:ext cx="327455" cy="937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Oval 63"/>
          <p:cNvSpPr>
            <a:spLocks noChangeAspect="1"/>
          </p:cNvSpPr>
          <p:nvPr/>
        </p:nvSpPr>
        <p:spPr bwMode="auto">
          <a:xfrm flipV="1">
            <a:off x="3973718" y="3271922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4"/>
            <a:endCxn id="57" idx="0"/>
          </p:cNvCxnSpPr>
          <p:nvPr/>
        </p:nvCxnSpPr>
        <p:spPr bwMode="auto">
          <a:xfrm flipH="1" flipV="1">
            <a:off x="3988323" y="2890287"/>
            <a:ext cx="31115" cy="381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0" idx="5"/>
            <a:endCxn id="64" idx="1"/>
          </p:cNvCxnSpPr>
          <p:nvPr/>
        </p:nvCxnSpPr>
        <p:spPr bwMode="auto">
          <a:xfrm flipV="1">
            <a:off x="3703151" y="3349971"/>
            <a:ext cx="283958" cy="357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59" idx="3"/>
            <a:endCxn id="64" idx="7"/>
          </p:cNvCxnSpPr>
          <p:nvPr/>
        </p:nvCxnSpPr>
        <p:spPr bwMode="auto">
          <a:xfrm flipH="1" flipV="1">
            <a:off x="4051766" y="3349971"/>
            <a:ext cx="247128" cy="3906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 8"/>
          <p:cNvSpPr/>
          <p:nvPr/>
        </p:nvSpPr>
        <p:spPr bwMode="auto">
          <a:xfrm>
            <a:off x="2324099" y="3054544"/>
            <a:ext cx="1624013" cy="287246"/>
          </a:xfrm>
          <a:custGeom>
            <a:avLst/>
            <a:gdLst>
              <a:gd name="connsiteX0" fmla="*/ 0 w 1581150"/>
              <a:gd name="connsiteY0" fmla="*/ 253908 h 253908"/>
              <a:gd name="connsiteX1" fmla="*/ 533400 w 1581150"/>
              <a:gd name="connsiteY1" fmla="*/ 1496 h 253908"/>
              <a:gd name="connsiteX2" fmla="*/ 1581150 w 1581150"/>
              <a:gd name="connsiteY2" fmla="*/ 168183 h 25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53908">
                <a:moveTo>
                  <a:pt x="0" y="253908"/>
                </a:moveTo>
                <a:cubicBezTo>
                  <a:pt x="134937" y="134845"/>
                  <a:pt x="269875" y="15783"/>
                  <a:pt x="533400" y="1496"/>
                </a:cubicBezTo>
                <a:cubicBezTo>
                  <a:pt x="796925" y="-12791"/>
                  <a:pt x="1189037" y="77696"/>
                  <a:pt x="1581150" y="16818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 bwMode="auto">
          <a:xfrm>
            <a:off x="2314575" y="3346552"/>
            <a:ext cx="1619250" cy="627121"/>
          </a:xfrm>
          <a:custGeom>
            <a:avLst/>
            <a:gdLst>
              <a:gd name="connsiteX0" fmla="*/ 0 w 1619250"/>
              <a:gd name="connsiteY0" fmla="*/ 0 h 627121"/>
              <a:gd name="connsiteX1" fmla="*/ 1128713 w 1619250"/>
              <a:gd name="connsiteY1" fmla="*/ 619125 h 627121"/>
              <a:gd name="connsiteX2" fmla="*/ 1619250 w 1619250"/>
              <a:gd name="connsiteY2" fmla="*/ 295275 h 62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0" h="627121">
                <a:moveTo>
                  <a:pt x="0" y="0"/>
                </a:moveTo>
                <a:cubicBezTo>
                  <a:pt x="429419" y="284956"/>
                  <a:pt x="858838" y="569912"/>
                  <a:pt x="1128713" y="619125"/>
                </a:cubicBezTo>
                <a:cubicBezTo>
                  <a:pt x="1398588" y="668338"/>
                  <a:pt x="1508919" y="481806"/>
                  <a:pt x="1619250" y="295275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2319338" y="2778797"/>
            <a:ext cx="1762125" cy="562993"/>
          </a:xfrm>
          <a:custGeom>
            <a:avLst/>
            <a:gdLst>
              <a:gd name="connsiteX0" fmla="*/ 0 w 1762125"/>
              <a:gd name="connsiteY0" fmla="*/ 562993 h 562993"/>
              <a:gd name="connsiteX1" fmla="*/ 266700 w 1762125"/>
              <a:gd name="connsiteY1" fmla="*/ 162943 h 562993"/>
              <a:gd name="connsiteX2" fmla="*/ 1076325 w 1762125"/>
              <a:gd name="connsiteY2" fmla="*/ 10543 h 562993"/>
              <a:gd name="connsiteX3" fmla="*/ 1762125 w 1762125"/>
              <a:gd name="connsiteY3" fmla="*/ 429643 h 56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2125" h="562993">
                <a:moveTo>
                  <a:pt x="0" y="562993"/>
                </a:moveTo>
                <a:cubicBezTo>
                  <a:pt x="43656" y="409005"/>
                  <a:pt x="87313" y="255018"/>
                  <a:pt x="266700" y="162943"/>
                </a:cubicBezTo>
                <a:cubicBezTo>
                  <a:pt x="446087" y="70868"/>
                  <a:pt x="827087" y="-33907"/>
                  <a:pt x="1076325" y="10543"/>
                </a:cubicBezTo>
                <a:cubicBezTo>
                  <a:pt x="1325563" y="54993"/>
                  <a:pt x="1543844" y="242318"/>
                  <a:pt x="1762125" y="42964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15248" y="2781988"/>
            <a:ext cx="3786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Store pointers from the old triangle</a:t>
            </a:r>
            <a:br>
              <a:rPr lang="en-US" sz="2000" kern="0" dirty="0" smtClean="0">
                <a:solidFill>
                  <a:srgbClr val="33CC33"/>
                </a:solidFill>
                <a:latin typeface="Times New Roman"/>
              </a:rPr>
            </a:b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to the three new triangles.</a:t>
            </a:r>
            <a:endParaRPr lang="en-US" sz="2000" kern="0" dirty="0">
              <a:solidFill>
                <a:srgbClr val="33CC33"/>
              </a:solidFill>
              <a:latin typeface="Times New Roman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 flipV="1">
            <a:off x="1752704" y="562050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 flipV="1">
            <a:off x="1502768" y="526084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stCxn id="69" idx="3"/>
            <a:endCxn id="70" idx="7"/>
          </p:cNvCxnSpPr>
          <p:nvPr/>
        </p:nvCxnSpPr>
        <p:spPr bwMode="auto">
          <a:xfrm flipH="1" flipV="1">
            <a:off x="1580816" y="5338894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1561613" y="4894698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endCxn id="108" idx="5"/>
          </p:cNvCxnSpPr>
          <p:nvPr/>
        </p:nvCxnSpPr>
        <p:spPr bwMode="auto">
          <a:xfrm flipV="1">
            <a:off x="1804501" y="4869424"/>
            <a:ext cx="638328" cy="784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69" idx="6"/>
          </p:cNvCxnSpPr>
          <p:nvPr/>
        </p:nvCxnSpPr>
        <p:spPr bwMode="auto">
          <a:xfrm flipV="1">
            <a:off x="1844143" y="5226916"/>
            <a:ext cx="541382" cy="439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Oval 102"/>
          <p:cNvSpPr>
            <a:spLocks noChangeAspect="1"/>
          </p:cNvSpPr>
          <p:nvPr/>
        </p:nvSpPr>
        <p:spPr bwMode="auto">
          <a:xfrm flipV="1">
            <a:off x="2331290" y="52135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2377010" y="4925251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Oval 107"/>
          <p:cNvSpPr>
            <a:spLocks noChangeAspect="1"/>
          </p:cNvSpPr>
          <p:nvPr/>
        </p:nvSpPr>
        <p:spPr bwMode="auto">
          <a:xfrm flipV="1">
            <a:off x="2364781" y="48560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 bwMode="auto">
          <a:xfrm flipV="1">
            <a:off x="3962504" y="567289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 bwMode="auto">
          <a:xfrm flipV="1">
            <a:off x="3712568" y="53132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1" name="Straight Connector 110"/>
          <p:cNvCxnSpPr>
            <a:stCxn id="109" idx="3"/>
            <a:endCxn id="110" idx="7"/>
          </p:cNvCxnSpPr>
          <p:nvPr/>
        </p:nvCxnSpPr>
        <p:spPr bwMode="auto">
          <a:xfrm flipH="1" flipV="1">
            <a:off x="3790616" y="5391282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3771413" y="4947086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110" idx="6"/>
            <a:endCxn id="115" idx="2"/>
          </p:cNvCxnSpPr>
          <p:nvPr/>
        </p:nvCxnSpPr>
        <p:spPr bwMode="auto">
          <a:xfrm flipV="1">
            <a:off x="3804007" y="5311632"/>
            <a:ext cx="737083" cy="473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109" idx="6"/>
          </p:cNvCxnSpPr>
          <p:nvPr/>
        </p:nvCxnSpPr>
        <p:spPr bwMode="auto">
          <a:xfrm flipV="1">
            <a:off x="4053943" y="5279304"/>
            <a:ext cx="541382" cy="439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Oval 114"/>
          <p:cNvSpPr>
            <a:spLocks noChangeAspect="1"/>
          </p:cNvSpPr>
          <p:nvPr/>
        </p:nvSpPr>
        <p:spPr bwMode="auto">
          <a:xfrm flipV="1">
            <a:off x="4541090" y="5265912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/>
          <p:nvPr/>
        </p:nvCxnSpPr>
        <p:spPr bwMode="auto">
          <a:xfrm flipV="1">
            <a:off x="4586810" y="4977639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>
            <a:spLocks noChangeAspect="1"/>
          </p:cNvSpPr>
          <p:nvPr/>
        </p:nvSpPr>
        <p:spPr bwMode="auto">
          <a:xfrm flipV="1">
            <a:off x="4574581" y="4908421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872398" y="4989654"/>
            <a:ext cx="4028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Store pointers from both old triangles</a:t>
            </a:r>
            <a:br>
              <a:rPr lang="en-US" sz="2000" kern="0" dirty="0" smtClean="0">
                <a:solidFill>
                  <a:srgbClr val="33CC33"/>
                </a:solidFill>
                <a:latin typeface="Times New Roman"/>
              </a:rPr>
            </a:b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to both new triangles.</a:t>
            </a:r>
            <a:endParaRPr lang="en-US" sz="2000" kern="0" dirty="0">
              <a:solidFill>
                <a:srgbClr val="33CC33"/>
              </a:solidFill>
              <a:latin typeface="Times New Roman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71675" y="4559061"/>
            <a:ext cx="2352675" cy="647495"/>
          </a:xfrm>
          <a:custGeom>
            <a:avLst/>
            <a:gdLst>
              <a:gd name="connsiteX0" fmla="*/ 0 w 2352675"/>
              <a:gd name="connsiteY0" fmla="*/ 647495 h 647495"/>
              <a:gd name="connsiteX1" fmla="*/ 466725 w 2352675"/>
              <a:gd name="connsiteY1" fmla="*/ 28370 h 647495"/>
              <a:gd name="connsiteX2" fmla="*/ 1662113 w 2352675"/>
              <a:gd name="connsiteY2" fmla="*/ 156957 h 647495"/>
              <a:gd name="connsiteX3" fmla="*/ 2352675 w 2352675"/>
              <a:gd name="connsiteY3" fmla="*/ 623682 h 647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675" h="647495">
                <a:moveTo>
                  <a:pt x="0" y="647495"/>
                </a:moveTo>
                <a:cubicBezTo>
                  <a:pt x="94853" y="378810"/>
                  <a:pt x="189706" y="110126"/>
                  <a:pt x="466725" y="28370"/>
                </a:cubicBezTo>
                <a:cubicBezTo>
                  <a:pt x="743744" y="-53386"/>
                  <a:pt x="1347788" y="57738"/>
                  <a:pt x="1662113" y="156957"/>
                </a:cubicBezTo>
                <a:cubicBezTo>
                  <a:pt x="1976438" y="256176"/>
                  <a:pt x="2164556" y="439929"/>
                  <a:pt x="2352675" y="623682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2252663" y="4782685"/>
            <a:ext cx="1971675" cy="466733"/>
          </a:xfrm>
          <a:custGeom>
            <a:avLst/>
            <a:gdLst>
              <a:gd name="connsiteX0" fmla="*/ 0 w 1971675"/>
              <a:gd name="connsiteY0" fmla="*/ 457208 h 466733"/>
              <a:gd name="connsiteX1" fmla="*/ 800100 w 1971675"/>
              <a:gd name="connsiteY1" fmla="*/ 8 h 466733"/>
              <a:gd name="connsiteX2" fmla="*/ 1971675 w 1971675"/>
              <a:gd name="connsiteY2" fmla="*/ 466733 h 46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1675" h="466733">
                <a:moveTo>
                  <a:pt x="0" y="457208"/>
                </a:moveTo>
                <a:cubicBezTo>
                  <a:pt x="235744" y="227814"/>
                  <a:pt x="471488" y="-1579"/>
                  <a:pt x="800100" y="8"/>
                </a:cubicBezTo>
                <a:cubicBezTo>
                  <a:pt x="1128712" y="1595"/>
                  <a:pt x="1550193" y="234164"/>
                  <a:pt x="1971675" y="46673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1962150" y="5216081"/>
            <a:ext cx="2109788" cy="503121"/>
          </a:xfrm>
          <a:custGeom>
            <a:avLst/>
            <a:gdLst>
              <a:gd name="connsiteX0" fmla="*/ 0 w 2109788"/>
              <a:gd name="connsiteY0" fmla="*/ 0 h 503121"/>
              <a:gd name="connsiteX1" fmla="*/ 590550 w 2109788"/>
              <a:gd name="connsiteY1" fmla="*/ 490537 h 503121"/>
              <a:gd name="connsiteX2" fmla="*/ 2109788 w 2109788"/>
              <a:gd name="connsiteY2" fmla="*/ 309562 h 50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9788" h="503121">
                <a:moveTo>
                  <a:pt x="0" y="0"/>
                </a:moveTo>
                <a:cubicBezTo>
                  <a:pt x="119459" y="219471"/>
                  <a:pt x="238919" y="438943"/>
                  <a:pt x="590550" y="490537"/>
                </a:cubicBezTo>
                <a:cubicBezTo>
                  <a:pt x="942181" y="542131"/>
                  <a:pt x="1525984" y="425846"/>
                  <a:pt x="2109788" y="309562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 bwMode="auto">
          <a:xfrm>
            <a:off x="2256092" y="5244656"/>
            <a:ext cx="1796796" cy="309661"/>
          </a:xfrm>
          <a:custGeom>
            <a:avLst/>
            <a:gdLst>
              <a:gd name="connsiteX0" fmla="*/ 1333 w 1796796"/>
              <a:gd name="connsiteY0" fmla="*/ 0 h 309661"/>
              <a:gd name="connsiteX1" fmla="*/ 229933 w 1796796"/>
              <a:gd name="connsiteY1" fmla="*/ 290512 h 309661"/>
              <a:gd name="connsiteX2" fmla="*/ 1430083 w 1796796"/>
              <a:gd name="connsiteY2" fmla="*/ 271462 h 309661"/>
              <a:gd name="connsiteX3" fmla="*/ 1796796 w 1796796"/>
              <a:gd name="connsiteY3" fmla="*/ 185737 h 3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6796" h="309661">
                <a:moveTo>
                  <a:pt x="1333" y="0"/>
                </a:moveTo>
                <a:cubicBezTo>
                  <a:pt x="-3430" y="122634"/>
                  <a:pt x="-8192" y="245268"/>
                  <a:pt x="229933" y="290512"/>
                </a:cubicBezTo>
                <a:cubicBezTo>
                  <a:pt x="468058" y="335756"/>
                  <a:pt x="1168939" y="288924"/>
                  <a:pt x="1430083" y="271462"/>
                </a:cubicBezTo>
                <a:cubicBezTo>
                  <a:pt x="1691227" y="254000"/>
                  <a:pt x="1744011" y="219868"/>
                  <a:pt x="1796796" y="185737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30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*={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9" t="69300" r="21684" b="8776"/>
          <a:stretch/>
        </p:blipFill>
        <p:spPr bwMode="auto">
          <a:xfrm>
            <a:off x="5036692" y="5076749"/>
            <a:ext cx="2446758" cy="93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t="6956" r="2069" b="8511"/>
          <a:stretch/>
        </p:blipFill>
        <p:spPr bwMode="auto">
          <a:xfrm>
            <a:off x="5061241" y="2428646"/>
            <a:ext cx="3212249" cy="35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Pictures generated with Hull2VD </a:t>
            </a:r>
            <a:r>
              <a:rPr lang="en-US" sz="1200" dirty="0">
                <a:solidFill>
                  <a:schemeClr val="tx1"/>
                </a:solidFill>
              </a:rPr>
              <a:t>tool available at http://www.cs.mtu.edu/~shene/NSF-2/DM2-BETA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0589" y="531654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8380"/>
                </a:solidFill>
              </a:rPr>
              <a:t>P</a:t>
            </a:r>
            <a:endParaRPr lang="en-US" sz="2000" dirty="0"/>
          </a:p>
        </p:txBody>
      </p:sp>
      <p:sp>
        <p:nvSpPr>
          <p:cNvPr id="68" name="Rectangle 67"/>
          <p:cNvSpPr/>
          <p:nvPr/>
        </p:nvSpPr>
        <p:spPr>
          <a:xfrm>
            <a:off x="8307934" y="3398741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008380"/>
                </a:solidFill>
              </a:rPr>
              <a:t>P*</a:t>
            </a:r>
            <a:endParaRPr lang="en-US" sz="2000" dirty="0"/>
          </a:p>
        </p:txBody>
      </p: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1829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9" t="69300" r="21684" b="8776"/>
          <a:stretch/>
        </p:blipFill>
        <p:spPr bwMode="auto">
          <a:xfrm>
            <a:off x="5036692" y="5076749"/>
            <a:ext cx="2446758" cy="93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t="6956" r="2069" b="8511"/>
          <a:stretch/>
        </p:blipFill>
        <p:spPr bwMode="auto">
          <a:xfrm>
            <a:off x="5061241" y="2428646"/>
            <a:ext cx="3212249" cy="35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Pictures generated with Hull2VD </a:t>
            </a:r>
            <a:r>
              <a:rPr lang="en-US" sz="1200" dirty="0">
                <a:solidFill>
                  <a:schemeClr val="tx1"/>
                </a:solidFill>
              </a:rPr>
              <a:t>tool available at http://www.cs.mtu.edu/~shene/NSF-2/DM2-BETA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t="14044" r="19379" b="24517"/>
          <a:stretch/>
        </p:blipFill>
        <p:spPr bwMode="auto">
          <a:xfrm>
            <a:off x="899769" y="3332975"/>
            <a:ext cx="2296970" cy="23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3" t="5389" r="4141" b="10371"/>
          <a:stretch/>
        </p:blipFill>
        <p:spPr bwMode="auto">
          <a:xfrm>
            <a:off x="5084064" y="2428065"/>
            <a:ext cx="3050439" cy="349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5123" r="1931" b="10902"/>
          <a:stretch/>
        </p:blipFill>
        <p:spPr bwMode="auto">
          <a:xfrm>
            <a:off x="5108084" y="2406701"/>
            <a:ext cx="3122704" cy="349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819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Pictures generated with Hull2VD </a:t>
            </a:r>
            <a:r>
              <a:rPr lang="en-US" sz="1200" dirty="0">
                <a:solidFill>
                  <a:schemeClr val="tx1"/>
                </a:solidFill>
              </a:rPr>
              <a:t>tool available at http://www.cs.mtu.edu/~shene/NSF-2/DM2-BETA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t="14044" r="19379" b="24517"/>
          <a:stretch/>
        </p:blipFill>
        <p:spPr bwMode="auto">
          <a:xfrm>
            <a:off x="899769" y="3332975"/>
            <a:ext cx="2296970" cy="23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5653" r="2556" b="10637"/>
          <a:stretch/>
        </p:blipFill>
        <p:spPr bwMode="auto">
          <a:xfrm>
            <a:off x="4401015" y="2442287"/>
            <a:ext cx="3791414" cy="346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066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29107" y="3533242"/>
            <a:ext cx="3291840" cy="321868"/>
          </a:xfrm>
          <a:prstGeom prst="rect">
            <a:avLst/>
          </a:prstGeom>
          <a:solidFill>
            <a:srgbClr val="9900CC">
              <a:alpha val="30000"/>
            </a:srgbClr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693725" y="4541521"/>
            <a:ext cx="2817571" cy="321868"/>
          </a:xfrm>
          <a:prstGeom prst="rect">
            <a:avLst/>
          </a:prstGeom>
          <a:solidFill>
            <a:srgbClr val="9900CC">
              <a:alpha val="30000"/>
            </a:srgbClr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3/9/17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</a:rPr>
              <a:t>Slide adapted from slides by Vera Sacristan.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5653" r="2556" b="10637"/>
          <a:stretch/>
        </p:blipFill>
        <p:spPr bwMode="auto">
          <a:xfrm>
            <a:off x="4401015" y="2442287"/>
            <a:ext cx="3791414" cy="346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48007" y="2682538"/>
            <a:ext cx="3697224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baseline="-25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dirty="0" smtClean="0"/>
              <a:t>form a (triangular) face of </a:t>
            </a:r>
            <a:r>
              <a:rPr lang="en-US" sz="2000" dirty="0" smtClean="0">
                <a:solidFill>
                  <a:srgbClr val="008380"/>
                </a:solidFill>
              </a:rPr>
              <a:t>LCH(</a:t>
            </a:r>
            <a:r>
              <a:rPr lang="en-US" sz="2000" i="1" dirty="0" smtClean="0">
                <a:solidFill>
                  <a:srgbClr val="008380"/>
                </a:solidFill>
              </a:rPr>
              <a:t>P’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	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/>
              <a:t>The plane through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 smtClean="0">
                <a:solidFill>
                  <a:srgbClr val="008380"/>
                </a:solidFill>
              </a:rPr>
              <a:t>p’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smtClean="0">
                <a:solidFill>
                  <a:srgbClr val="008380"/>
                </a:solidFill>
              </a:rPr>
              <a:t>p’</a:t>
            </a:r>
            <a:r>
              <a:rPr lang="en-US" sz="2000" baseline="-25000" smtClean="0">
                <a:solidFill>
                  <a:srgbClr val="00838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dirty="0" smtClean="0"/>
              <a:t>leaves all remaining points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/>
              <a:t> above it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</a:t>
            </a:r>
            <a:endParaRPr lang="en-US" sz="2000" kern="0" dirty="0">
              <a:solidFill>
                <a:srgbClr val="008380"/>
              </a:solidFill>
              <a:sym typeface="Symbol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/>
              <a:t>The </a:t>
            </a:r>
            <a:r>
              <a:rPr lang="en-US" sz="2000" dirty="0" smtClean="0"/>
              <a:t>circle </a:t>
            </a:r>
            <a:r>
              <a:rPr lang="en-US" sz="2000" dirty="0"/>
              <a:t>through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leaves all remaining points of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/>
              <a:t> </a:t>
            </a:r>
            <a:r>
              <a:rPr lang="en-US" sz="2000" dirty="0" smtClean="0"/>
              <a:t>in its exterior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</a:t>
            </a:r>
            <a:endParaRPr lang="en-US" sz="2000" kern="0" dirty="0">
              <a:solidFill>
                <a:srgbClr val="008380"/>
              </a:solidFill>
              <a:sym typeface="Symbol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</a:t>
            </a:r>
            <a:r>
              <a:rPr lang="en-US" sz="2000" dirty="0" smtClean="0"/>
              <a:t>form a triangle of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endParaRPr lang="en-US" sz="200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 smtClean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5123" r="1931" b="10902"/>
          <a:stretch/>
        </p:blipFill>
        <p:spPr bwMode="auto">
          <a:xfrm>
            <a:off x="5108084" y="2406701"/>
            <a:ext cx="3122704" cy="349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urved Connector 8"/>
          <p:cNvCxnSpPr>
            <a:stCxn id="5" idx="1"/>
            <a:endCxn id="19" idx="1"/>
          </p:cNvCxnSpPr>
          <p:nvPr/>
        </p:nvCxnSpPr>
        <p:spPr bwMode="auto">
          <a:xfrm rot="10800000" flipH="1" flipV="1">
            <a:off x="629107" y="3694175"/>
            <a:ext cx="64618" cy="1008279"/>
          </a:xfrm>
          <a:prstGeom prst="curvedConnector3">
            <a:avLst>
              <a:gd name="adj1" fmla="val -399054"/>
            </a:avLst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65837" y="3847796"/>
            <a:ext cx="9525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</a:rPr>
              <a:t>property </a:t>
            </a:r>
            <a:br>
              <a:rPr lang="en-US" sz="1400" dirty="0" smtClean="0">
                <a:solidFill>
                  <a:srgbClr val="9900CC"/>
                </a:solidFill>
              </a:rPr>
            </a:br>
            <a:r>
              <a:rPr lang="en-US" sz="1400" dirty="0" smtClean="0">
                <a:solidFill>
                  <a:srgbClr val="9900CC"/>
                </a:solidFill>
              </a:rPr>
              <a:t>of unit</a:t>
            </a:r>
            <a:br>
              <a:rPr lang="en-US" sz="1400" dirty="0" smtClean="0">
                <a:solidFill>
                  <a:srgbClr val="9900CC"/>
                </a:solidFill>
              </a:rPr>
            </a:br>
            <a:r>
              <a:rPr lang="en-US" sz="1400" dirty="0" smtClean="0">
                <a:solidFill>
                  <a:srgbClr val="9900CC"/>
                </a:solidFill>
              </a:rPr>
              <a:t>paraboloid</a:t>
            </a:r>
            <a:endParaRPr lang="en-US" sz="1400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6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33CC33"/>
          </a:solidFill>
          <a:round/>
          <a:headEnd/>
          <a:tailEnd type="triangle" w="med" len="med"/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7824</TotalTime>
  <Words>589</Words>
  <Application>Microsoft Office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Symbol</vt:lpstr>
      <vt:lpstr>Times New Roman</vt:lpstr>
      <vt:lpstr>Default Design</vt:lpstr>
      <vt:lpstr>CMPS 3130/6130 Computational Geometry Spring 2017</vt:lpstr>
      <vt:lpstr>Randomized Incremental Construction of DT(P)</vt:lpstr>
      <vt:lpstr>Randomized Incremental Construction of DT(P)</vt:lpstr>
      <vt:lpstr>Pseudo Code</vt:lpstr>
      <vt:lpstr>History</vt:lpstr>
      <vt:lpstr>DT and 3D CH</vt:lpstr>
      <vt:lpstr>DT and 3D CH</vt:lpstr>
      <vt:lpstr>DT and 3D CH</vt:lpstr>
      <vt:lpstr>DT and 3D CH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388</cp:revision>
  <cp:lastPrinted>2015-03-05T07:53:34Z</cp:lastPrinted>
  <dcterms:created xsi:type="dcterms:W3CDTF">2001-09-03T00:33:29Z</dcterms:created>
  <dcterms:modified xsi:type="dcterms:W3CDTF">2017-03-23T18:22:52Z</dcterms:modified>
</cp:coreProperties>
</file>