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0" r:id="rId3"/>
    <p:sldId id="330" r:id="rId4"/>
    <p:sldId id="331" r:id="rId5"/>
    <p:sldId id="332" r:id="rId6"/>
    <p:sldId id="333" r:id="rId7"/>
    <p:sldId id="334" r:id="rId8"/>
    <p:sldId id="336" r:id="rId9"/>
    <p:sldId id="335" r:id="rId10"/>
    <p:sldId id="338" r:id="rId11"/>
    <p:sldId id="337" r:id="rId12"/>
  </p:sldIdLst>
  <p:sldSz cx="9144000" cy="6858000" type="screen4x3"/>
  <p:notesSz cx="9240838" cy="6954838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339933"/>
    <a:srgbClr val="CC99FF"/>
    <a:srgbClr val="9900CC"/>
    <a:srgbClr val="0000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66" d="100"/>
          <a:sy n="66" d="100"/>
        </p:scale>
        <p:origin x="1440" y="58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00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6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4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6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0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82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24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5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3/7/17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Delaunay Triangulations 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Applications of DT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872984" cy="2852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All nearest neighbors:</a:t>
            </a:r>
            <a:r>
              <a:rPr lang="en-US" sz="2000" dirty="0" smtClean="0"/>
              <a:t> Find for each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its nearest </a:t>
            </a:r>
            <a:r>
              <a:rPr lang="en-US" sz="2000" dirty="0">
                <a:sym typeface="Symbol"/>
              </a:rPr>
              <a:t>neighbor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;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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.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Empty circle property: </a:t>
            </a:r>
            <a:r>
              <a:rPr lang="en-US" sz="1600" i="1" dirty="0" err="1" smtClean="0">
                <a:solidFill>
                  <a:srgbClr val="008380"/>
                </a:solidFill>
              </a:rPr>
              <a:t>p,q</a:t>
            </a:r>
            <a:r>
              <a:rPr lang="en-US" sz="16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are connected by an edge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/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 there exists an empty circle passing through </a:t>
            </a:r>
            <a:r>
              <a:rPr lang="en-US" sz="1600" i="1" dirty="0" smtClean="0">
                <a:solidFill>
                  <a:srgbClr val="008380"/>
                </a:solidFill>
              </a:rPr>
              <a:t>p </a:t>
            </a:r>
            <a:r>
              <a:rPr lang="en-US" sz="1600" dirty="0" smtClean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.</a:t>
            </a:r>
            <a:br>
              <a:rPr lang="en-US" sz="1600" dirty="0" smtClean="0">
                <a:sym typeface="Symbol"/>
              </a:rPr>
            </a:br>
            <a:r>
              <a:rPr lang="en-US" sz="1600" b="1" dirty="0" smtClean="0">
                <a:sym typeface="Symbol"/>
              </a:rPr>
              <a:t>Proof: </a:t>
            </a:r>
            <a:r>
              <a:rPr lang="en-US" sz="1600" dirty="0" smtClean="0">
                <a:sym typeface="Symbol"/>
              </a:rPr>
              <a:t>“”: For the Delaunay edge </a:t>
            </a:r>
            <a:r>
              <a:rPr lang="en-US" sz="1600" i="1" dirty="0" err="1" smtClean="0">
                <a:solidFill>
                  <a:srgbClr val="008380"/>
                </a:solidFill>
              </a:rPr>
              <a:t>pq</a:t>
            </a: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there must be a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edge.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Center a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 at any point on the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edge,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this circle must be empty.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“”: If there is an empty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, then its center </a:t>
            </a:r>
            <a:r>
              <a:rPr lang="en-US" sz="1600" i="1" dirty="0" smtClean="0">
                <a:solidFill>
                  <a:srgbClr val="008380"/>
                </a:solidFill>
              </a:rPr>
              <a:t>c </a:t>
            </a:r>
            <a:br>
              <a:rPr lang="en-US" sz="1600" i="1" dirty="0" smtClean="0">
                <a:solidFill>
                  <a:srgbClr val="008380"/>
                </a:solidFill>
              </a:rPr>
            </a:br>
            <a:r>
              <a:rPr lang="en-US" sz="1600" dirty="0" smtClean="0">
                <a:sym typeface="Symbol"/>
              </a:rPr>
              <a:t>has to lie on the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 because it is equidistant to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and there is no site closer to </a:t>
            </a:r>
            <a:r>
              <a:rPr lang="en-US" sz="1600" i="1" dirty="0" smtClean="0">
                <a:solidFill>
                  <a:srgbClr val="008380"/>
                </a:solidFill>
              </a:rPr>
              <a:t>c</a:t>
            </a:r>
            <a:r>
              <a:rPr lang="en-US" sz="1600" dirty="0" smtClean="0">
                <a:sym typeface="Symbol"/>
              </a:rPr>
              <a:t>.</a:t>
            </a:r>
            <a:endParaRPr lang="en-US" sz="1600" b="1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Claim: </a:t>
            </a:r>
            <a:r>
              <a:rPr lang="en-US" sz="1600" dirty="0" smtClean="0"/>
              <a:t>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, e</a:t>
            </a:r>
            <a:r>
              <a:rPr lang="en-US" sz="1600" dirty="0" smtClean="0"/>
              <a:t>very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is adjacent to its nearest neighbors.</a:t>
            </a:r>
            <a:br>
              <a:rPr lang="en-US" sz="1600" dirty="0" smtClean="0">
                <a:sym typeface="Symbol"/>
              </a:rPr>
            </a:br>
            <a:r>
              <a:rPr lang="en-US" sz="1600" b="1" dirty="0" smtClean="0">
                <a:sym typeface="Symbol"/>
              </a:rPr>
              <a:t>Proof: </a:t>
            </a:r>
            <a:r>
              <a:rPr lang="en-US" sz="1600" dirty="0" smtClean="0">
                <a:sym typeface="Symbol"/>
              </a:rPr>
              <a:t>Let 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be </a:t>
            </a:r>
            <a:r>
              <a:rPr lang="en-US" sz="1600" dirty="0" smtClean="0">
                <a:sym typeface="Symbol"/>
              </a:rPr>
              <a:t>a nearest neighbor adjacent </a:t>
            </a:r>
            <a:r>
              <a:rPr lang="en-US" sz="1600" dirty="0" smtClean="0">
                <a:sym typeface="Symbol"/>
              </a:rPr>
              <a:t>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 smtClean="0">
                <a:sym typeface="Symbol"/>
              </a:rPr>
              <a:t> in 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. </a:t>
            </a:r>
            <a:r>
              <a:rPr lang="en-US" sz="1600" dirty="0" smtClean="0">
                <a:sym typeface="Symbol"/>
              </a:rPr>
              <a:t>Then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the </a:t>
            </a:r>
            <a:r>
              <a:rPr lang="en-US" sz="1600" smtClean="0">
                <a:sym typeface="Symbol"/>
              </a:rPr>
              <a:t>circle </a:t>
            </a:r>
            <a:r>
              <a:rPr lang="en-US" sz="1600" smtClean="0">
                <a:sym typeface="Symbol"/>
              </a:rPr>
              <a:t>centered at </a:t>
            </a:r>
            <a:r>
              <a:rPr lang="en-US" sz="1600" i="1" dirty="0" smtClean="0">
                <a:solidFill>
                  <a:srgbClr val="008380"/>
                </a:solidFill>
              </a:rPr>
              <a:t>p </a:t>
            </a:r>
            <a:r>
              <a:rPr lang="en-US" sz="1600" dirty="0" smtClean="0">
                <a:sym typeface="Symbol"/>
              </a:rPr>
              <a:t>with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on its boundary has to be empty, </a:t>
            </a:r>
            <a:r>
              <a:rPr lang="en-US" sz="1600" smtClean="0">
                <a:sym typeface="Symbol"/>
              </a:rPr>
              <a:t>so </a:t>
            </a:r>
            <a:r>
              <a:rPr lang="en-US" sz="1600" smtClean="0">
                <a:sym typeface="Symbol"/>
              </a:rPr>
              <a:t/>
            </a:r>
            <a:br>
              <a:rPr lang="en-US" sz="1600" smtClean="0">
                <a:sym typeface="Symbol"/>
              </a:rPr>
            </a:br>
            <a:r>
              <a:rPr lang="en-US" sz="1600" smtClean="0">
                <a:sym typeface="Symbol"/>
              </a:rPr>
              <a:t>the </a:t>
            </a:r>
            <a:r>
              <a:rPr lang="en-US" sz="1600" dirty="0" smtClean="0">
                <a:sym typeface="Symbol"/>
              </a:rPr>
              <a:t>circle </a:t>
            </a:r>
            <a:r>
              <a:rPr lang="en-US" sz="1600" smtClean="0">
                <a:sym typeface="Symbol"/>
              </a:rPr>
              <a:t>with </a:t>
            </a:r>
            <a:r>
              <a:rPr lang="en-US" sz="1600" smtClean="0">
                <a:sym typeface="Symbol"/>
              </a:rPr>
              <a:t>diameter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is empty and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is a Delaunay edge.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Algorithm: </a:t>
            </a:r>
            <a:r>
              <a:rPr lang="en-US" sz="1600" dirty="0" smtClean="0">
                <a:sym typeface="Symbol"/>
              </a:rPr>
              <a:t>Find all nearest neighbors in 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 time: Check for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each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all points connected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 smtClean="0">
                <a:sym typeface="Symbol"/>
              </a:rPr>
              <a:t> with a Delaunay edge.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Minimum spanning tree: </a:t>
            </a:r>
            <a:r>
              <a:rPr lang="en-US" sz="2000" dirty="0" smtClean="0"/>
              <a:t>The edges of every Euclidean minimum spanning tree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/>
              <a:t> are a subset of the edges of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. 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9" name="Oval 8"/>
          <p:cNvSpPr/>
          <p:nvPr/>
        </p:nvSpPr>
        <p:spPr bwMode="auto">
          <a:xfrm flipV="1">
            <a:off x="7934200" y="2370487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7926098" y="3299381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9" idx="0"/>
            <a:endCxn id="10" idx="4"/>
          </p:cNvCxnSpPr>
          <p:nvPr/>
        </p:nvCxnSpPr>
        <p:spPr bwMode="auto">
          <a:xfrm flipH="1">
            <a:off x="7988205" y="2494701"/>
            <a:ext cx="8102" cy="804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7792956" y="2061356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  <p:sp>
        <p:nvSpPr>
          <p:cNvPr id="15" name="Rectangle 14"/>
          <p:cNvSpPr/>
          <p:nvPr/>
        </p:nvSpPr>
        <p:spPr>
          <a:xfrm>
            <a:off x="7813133" y="334069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69210" y="2904922"/>
            <a:ext cx="79792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445535" y="1936876"/>
            <a:ext cx="179570" cy="989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4987" y="2913026"/>
            <a:ext cx="498200" cy="76147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 flipV="1">
            <a:off x="9004859" y="2582460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0" idx="5"/>
          </p:cNvCxnSpPr>
          <p:nvPr/>
        </p:nvCxnSpPr>
        <p:spPr bwMode="auto">
          <a:xfrm flipV="1">
            <a:off x="8032120" y="2633663"/>
            <a:ext cx="992818" cy="68390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7"/>
            <a:endCxn id="24" idx="2"/>
          </p:cNvCxnSpPr>
          <p:nvPr/>
        </p:nvCxnSpPr>
        <p:spPr bwMode="auto">
          <a:xfrm>
            <a:off x="8040222" y="2476511"/>
            <a:ext cx="964636" cy="14483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7183525" y="3181918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7096753" y="2370271"/>
            <a:ext cx="577858" cy="5319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0" idx="2"/>
          </p:cNvCxnSpPr>
          <p:nvPr/>
        </p:nvCxnSpPr>
        <p:spPr bwMode="auto">
          <a:xfrm>
            <a:off x="7257146" y="3235285"/>
            <a:ext cx="668952" cy="126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3" idx="5"/>
            <a:endCxn id="9" idx="1"/>
          </p:cNvCxnSpPr>
          <p:nvPr/>
        </p:nvCxnSpPr>
        <p:spPr bwMode="auto">
          <a:xfrm flipV="1">
            <a:off x="7249903" y="2476511"/>
            <a:ext cx="702487" cy="71679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7588202" y="2913024"/>
            <a:ext cx="76956" cy="61161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80" name="Group 3079"/>
          <p:cNvGrpSpPr>
            <a:grpSpLocks noChangeAspect="1"/>
          </p:cNvGrpSpPr>
          <p:nvPr/>
        </p:nvGrpSpPr>
        <p:grpSpPr>
          <a:xfrm>
            <a:off x="7073800" y="2306811"/>
            <a:ext cx="1146263" cy="1146263"/>
            <a:chOff x="7308850" y="3432175"/>
            <a:chExt cx="914400" cy="914400"/>
          </a:xfrm>
        </p:grpSpPr>
        <p:sp>
          <p:nvSpPr>
            <p:cNvPr id="3073" name="Oval 307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9" name="5-Point Star 3078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7786668" y="2228506"/>
            <a:ext cx="1297474" cy="1297474"/>
            <a:chOff x="7308850" y="3432175"/>
            <a:chExt cx="914400" cy="914400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33CC33"/>
            </a:solidFill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7324924" y="2386469"/>
            <a:ext cx="996398" cy="996398"/>
            <a:chOff x="7308850" y="3432175"/>
            <a:chExt cx="914400" cy="914400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5-Point Star 107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>
            <a:grpSpLocks noChangeAspect="1"/>
          </p:cNvGrpSpPr>
          <p:nvPr/>
        </p:nvGrpSpPr>
        <p:grpSpPr>
          <a:xfrm>
            <a:off x="7482892" y="2402671"/>
            <a:ext cx="972097" cy="972097"/>
            <a:chOff x="7308850" y="3432175"/>
            <a:chExt cx="914400" cy="914400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5-Point Star 113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66FFCC"/>
            </a:solidFill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Oval 118"/>
          <p:cNvSpPr>
            <a:spLocks noChangeAspect="1"/>
          </p:cNvSpPr>
          <p:nvPr/>
        </p:nvSpPr>
        <p:spPr bwMode="auto">
          <a:xfrm>
            <a:off x="7379870" y="3743791"/>
            <a:ext cx="1146263" cy="1146263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7943243" y="4325198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 bwMode="auto">
          <a:xfrm flipV="1">
            <a:off x="8490931" y="4329961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 bwMode="auto">
          <a:xfrm>
            <a:off x="7968658" y="4059518"/>
            <a:ext cx="559074" cy="559074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4" name="Straight Connector 3113"/>
          <p:cNvCxnSpPr>
            <a:stCxn id="117" idx="6"/>
            <a:endCxn id="121" idx="2"/>
          </p:cNvCxnSpPr>
          <p:nvPr/>
        </p:nvCxnSpPr>
        <p:spPr bwMode="auto">
          <a:xfrm>
            <a:off x="8007250" y="4357202"/>
            <a:ext cx="483681" cy="4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8439878" y="418712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sp>
        <p:nvSpPr>
          <p:cNvPr id="127" name="Rectangle 126"/>
          <p:cNvSpPr/>
          <p:nvPr/>
        </p:nvSpPr>
        <p:spPr>
          <a:xfrm>
            <a:off x="7731199" y="419188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536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  <p:bldP spid="119" grpId="0" animBg="1"/>
      <p:bldP spid="117" grpId="0" animBg="1"/>
      <p:bldP spid="121" grpId="0" animBg="1"/>
      <p:bldP spid="122" grpId="0" animBg="1"/>
      <p:bldP spid="126" grpId="0"/>
      <p:bldP spid="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Applications of DT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7957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Terrain modeling: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Model a scanned terrain surface by interpolating the height using a piecewise linear function over </a:t>
            </a:r>
            <a:r>
              <a:rPr lang="en-US" sz="1600" dirty="0" smtClean="0">
                <a:solidFill>
                  <a:srgbClr val="008380"/>
                </a:solidFill>
              </a:rPr>
              <a:t>R</a:t>
            </a:r>
            <a:r>
              <a:rPr lang="en-US" sz="1600" baseline="30000" dirty="0" smtClean="0">
                <a:solidFill>
                  <a:srgbClr val="008380"/>
                </a:solidFill>
              </a:rPr>
              <a:t>2</a:t>
            </a:r>
            <a:r>
              <a:rPr lang="en-US" sz="1600" dirty="0" smtClean="0"/>
              <a:t>. 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Angle-optimal triangulations give better approximations / interpolations since they avoid skinny triangles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08" y="1281989"/>
            <a:ext cx="2633472" cy="1499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4" y="3621024"/>
            <a:ext cx="4702903" cy="185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>
            <a:stCxn id="13" idx="2"/>
          </p:cNvCxnSpPr>
          <p:nvPr/>
        </p:nvCxnSpPr>
        <p:spPr bwMode="auto">
          <a:xfrm flipH="1" flipV="1">
            <a:off x="3435021" y="4213178"/>
            <a:ext cx="312412" cy="113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14" idx="1"/>
          </p:cNvCxnSpPr>
          <p:nvPr/>
        </p:nvCxnSpPr>
        <p:spPr bwMode="auto">
          <a:xfrm flipH="1">
            <a:off x="4531986" y="4464562"/>
            <a:ext cx="151747" cy="2343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4"/>
          </p:cNvCxnSpPr>
          <p:nvPr/>
        </p:nvCxnSpPr>
        <p:spPr bwMode="auto">
          <a:xfrm flipH="1">
            <a:off x="3434323" y="3707372"/>
            <a:ext cx="275385" cy="468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18" idx="5"/>
          </p:cNvCxnSpPr>
          <p:nvPr/>
        </p:nvCxnSpPr>
        <p:spPr bwMode="auto">
          <a:xfrm flipH="1">
            <a:off x="3569959" y="4736073"/>
            <a:ext cx="120700" cy="5486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7" idx="2"/>
          </p:cNvCxnSpPr>
          <p:nvPr/>
        </p:nvCxnSpPr>
        <p:spPr bwMode="auto">
          <a:xfrm flipH="1">
            <a:off x="4012872" y="5050584"/>
            <a:ext cx="471909" cy="38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5" idx="1"/>
          </p:cNvCxnSpPr>
          <p:nvPr/>
        </p:nvCxnSpPr>
        <p:spPr bwMode="auto">
          <a:xfrm flipH="1">
            <a:off x="4027159" y="4435426"/>
            <a:ext cx="129898" cy="6350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2" idx="0"/>
          </p:cNvCxnSpPr>
          <p:nvPr/>
        </p:nvCxnSpPr>
        <p:spPr bwMode="auto">
          <a:xfrm flipH="1">
            <a:off x="4184324" y="3894790"/>
            <a:ext cx="401964" cy="508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7" idx="4"/>
          </p:cNvCxnSpPr>
          <p:nvPr/>
        </p:nvCxnSpPr>
        <p:spPr bwMode="auto">
          <a:xfrm flipH="1">
            <a:off x="4521294" y="4694331"/>
            <a:ext cx="2522" cy="31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20" idx="3"/>
          </p:cNvCxnSpPr>
          <p:nvPr/>
        </p:nvCxnSpPr>
        <p:spPr bwMode="auto">
          <a:xfrm>
            <a:off x="4190441" y="4380006"/>
            <a:ext cx="318480" cy="2884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Triangulation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be a finite set of points in the plane.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A </a:t>
                </a:r>
                <a:r>
                  <a:rPr lang="en-US" sz="2000" b="1" dirty="0" smtClean="0"/>
                  <a:t>triangulation of </a:t>
                </a:r>
                <a:r>
                  <a:rPr lang="en-US" sz="2000" b="1" i="1" dirty="0" smtClean="0"/>
                  <a:t>P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is a simple, plane (i.e., planar embedded), connected graph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T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=(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,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000" dirty="0" smtClean="0"/>
                  <a:t>such that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every edge in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 smtClean="0"/>
                  <a:t> is a line segment,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the outer face is bounded by edges of 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CH(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000" dirty="0" smtClean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all inner faces are triangles.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4498227" y="465772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Dual Graph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 smtClean="0"/>
                  <a:t>be a plane graph. The dual graph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G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*</a:t>
                </a:r>
                <a:r>
                  <a:rPr lang="en-US" sz="2000" dirty="0" smtClean="0"/>
                  <a:t> has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 vertex for every face of 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 smtClean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an edge for every edge of 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 smtClean="0"/>
                  <a:t>, between the two faces incident to the original edge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4365998" y="41527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 flipV="1">
            <a:off x="3984998" y="3917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553198" y="4038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3388098" y="4425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 bwMode="auto">
          <a:xfrm flipV="1">
            <a:off x="3629398" y="4927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flipV="1">
            <a:off x="3794498" y="46480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 flipV="1">
            <a:off x="2702298" y="4305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 bwMode="auto">
          <a:xfrm flipV="1">
            <a:off x="4194548" y="48575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4435848" y="4559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2755900" y="3968924"/>
            <a:ext cx="831850" cy="355426"/>
          </a:xfrm>
          <a:custGeom>
            <a:avLst/>
            <a:gdLst>
              <a:gd name="connsiteX0" fmla="*/ 831850 w 831850"/>
              <a:gd name="connsiteY0" fmla="*/ 107776 h 355426"/>
              <a:gd name="connsiteX1" fmla="*/ 425450 w 831850"/>
              <a:gd name="connsiteY1" fmla="*/ 12526 h 355426"/>
              <a:gd name="connsiteX2" fmla="*/ 0 w 831850"/>
              <a:gd name="connsiteY2" fmla="*/ 355426 h 3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50" h="355426">
                <a:moveTo>
                  <a:pt x="831850" y="107776"/>
                </a:moveTo>
                <a:cubicBezTo>
                  <a:pt x="697971" y="39513"/>
                  <a:pt x="564092" y="-28749"/>
                  <a:pt x="425450" y="12526"/>
                </a:cubicBezTo>
                <a:cubicBezTo>
                  <a:pt x="286808" y="53801"/>
                  <a:pt x="143404" y="204613"/>
                  <a:pt x="0" y="355426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3454400" y="4083050"/>
            <a:ext cx="166441" cy="368300"/>
          </a:xfrm>
          <a:custGeom>
            <a:avLst/>
            <a:gdLst>
              <a:gd name="connsiteX0" fmla="*/ 127000 w 166441"/>
              <a:gd name="connsiteY0" fmla="*/ 0 h 368300"/>
              <a:gd name="connsiteX1" fmla="*/ 158750 w 166441"/>
              <a:gd name="connsiteY1" fmla="*/ 266700 h 368300"/>
              <a:gd name="connsiteX2" fmla="*/ 0 w 166441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68300">
                <a:moveTo>
                  <a:pt x="127000" y="0"/>
                </a:moveTo>
                <a:cubicBezTo>
                  <a:pt x="153458" y="102658"/>
                  <a:pt x="179917" y="205317"/>
                  <a:pt x="158750" y="266700"/>
                </a:cubicBezTo>
                <a:cubicBezTo>
                  <a:pt x="137583" y="328083"/>
                  <a:pt x="68791" y="348191"/>
                  <a:pt x="0" y="368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3403600" y="4476750"/>
            <a:ext cx="260350" cy="488950"/>
          </a:xfrm>
          <a:custGeom>
            <a:avLst/>
            <a:gdLst>
              <a:gd name="connsiteX0" fmla="*/ 0 w 260350"/>
              <a:gd name="connsiteY0" fmla="*/ 0 h 488950"/>
              <a:gd name="connsiteX1" fmla="*/ 260350 w 260350"/>
              <a:gd name="connsiteY1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350" h="488950">
                <a:moveTo>
                  <a:pt x="0" y="0"/>
                </a:moveTo>
                <a:lnTo>
                  <a:pt x="260350" y="4889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9550" y="4356100"/>
            <a:ext cx="914400" cy="622300"/>
          </a:xfrm>
          <a:custGeom>
            <a:avLst/>
            <a:gdLst>
              <a:gd name="connsiteX0" fmla="*/ 0 w 914400"/>
              <a:gd name="connsiteY0" fmla="*/ 0 h 622300"/>
              <a:gd name="connsiteX1" fmla="*/ 457200 w 914400"/>
              <a:gd name="connsiteY1" fmla="*/ 482600 h 622300"/>
              <a:gd name="connsiteX2" fmla="*/ 914400 w 914400"/>
              <a:gd name="connsiteY2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22300">
                <a:moveTo>
                  <a:pt x="0" y="0"/>
                </a:moveTo>
                <a:cubicBezTo>
                  <a:pt x="152400" y="189441"/>
                  <a:pt x="304800" y="378883"/>
                  <a:pt x="457200" y="482600"/>
                </a:cubicBezTo>
                <a:cubicBezTo>
                  <a:pt x="609600" y="586317"/>
                  <a:pt x="762000" y="604308"/>
                  <a:pt x="914400" y="622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3663950" y="4914900"/>
            <a:ext cx="585953" cy="256022"/>
          </a:xfrm>
          <a:custGeom>
            <a:avLst/>
            <a:gdLst>
              <a:gd name="connsiteX0" fmla="*/ 0 w 585953"/>
              <a:gd name="connsiteY0" fmla="*/ 50800 h 256022"/>
              <a:gd name="connsiteX1" fmla="*/ 266700 w 585953"/>
              <a:gd name="connsiteY1" fmla="*/ 254000 h 256022"/>
              <a:gd name="connsiteX2" fmla="*/ 546100 w 585953"/>
              <a:gd name="connsiteY2" fmla="*/ 146050 h 256022"/>
              <a:gd name="connsiteX3" fmla="*/ 577850 w 585953"/>
              <a:gd name="connsiteY3" fmla="*/ 0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53" h="256022">
                <a:moveTo>
                  <a:pt x="0" y="50800"/>
                </a:moveTo>
                <a:cubicBezTo>
                  <a:pt x="87841" y="144462"/>
                  <a:pt x="175683" y="238125"/>
                  <a:pt x="266700" y="254000"/>
                </a:cubicBezTo>
                <a:cubicBezTo>
                  <a:pt x="357717" y="269875"/>
                  <a:pt x="494242" y="188383"/>
                  <a:pt x="546100" y="146050"/>
                </a:cubicBezTo>
                <a:cubicBezTo>
                  <a:pt x="597958" y="103717"/>
                  <a:pt x="587904" y="51858"/>
                  <a:pt x="57785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229100" y="4610100"/>
            <a:ext cx="247650" cy="298450"/>
          </a:xfrm>
          <a:custGeom>
            <a:avLst/>
            <a:gdLst>
              <a:gd name="connsiteX0" fmla="*/ 247650 w 247650"/>
              <a:gd name="connsiteY0" fmla="*/ 0 h 298450"/>
              <a:gd name="connsiteX1" fmla="*/ 0 w 247650"/>
              <a:gd name="connsiteY1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650" h="298450">
                <a:moveTo>
                  <a:pt x="247650" y="0"/>
                </a:moveTo>
                <a:lnTo>
                  <a:pt x="0" y="2984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4406900" y="4191000"/>
            <a:ext cx="76200" cy="400050"/>
          </a:xfrm>
          <a:custGeom>
            <a:avLst/>
            <a:gdLst>
              <a:gd name="connsiteX0" fmla="*/ 0 w 76200"/>
              <a:gd name="connsiteY0" fmla="*/ 0 h 400050"/>
              <a:gd name="connsiteX1" fmla="*/ 76200 w 76200"/>
              <a:gd name="connsiteY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400050">
                <a:moveTo>
                  <a:pt x="0" y="0"/>
                </a:moveTo>
                <a:lnTo>
                  <a:pt x="76200" y="4000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4013200" y="3937000"/>
            <a:ext cx="412750" cy="241300"/>
          </a:xfrm>
          <a:custGeom>
            <a:avLst/>
            <a:gdLst>
              <a:gd name="connsiteX0" fmla="*/ 0 w 412750"/>
              <a:gd name="connsiteY0" fmla="*/ 12700 h 241300"/>
              <a:gd name="connsiteX1" fmla="*/ 234950 w 412750"/>
              <a:gd name="connsiteY1" fmla="*/ 25400 h 241300"/>
              <a:gd name="connsiteX2" fmla="*/ 412750 w 412750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41300">
                <a:moveTo>
                  <a:pt x="0" y="12700"/>
                </a:moveTo>
                <a:cubicBezTo>
                  <a:pt x="83079" y="0"/>
                  <a:pt x="166158" y="-12700"/>
                  <a:pt x="234950" y="25400"/>
                </a:cubicBezTo>
                <a:cubicBezTo>
                  <a:pt x="303742" y="63500"/>
                  <a:pt x="358246" y="152400"/>
                  <a:pt x="412750" y="241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3983422" y="4222750"/>
            <a:ext cx="429828" cy="660400"/>
          </a:xfrm>
          <a:custGeom>
            <a:avLst/>
            <a:gdLst>
              <a:gd name="connsiteX0" fmla="*/ 429828 w 429828"/>
              <a:gd name="connsiteY0" fmla="*/ 0 h 660400"/>
              <a:gd name="connsiteX1" fmla="*/ 4378 w 429828"/>
              <a:gd name="connsiteY1" fmla="*/ 196850 h 660400"/>
              <a:gd name="connsiteX2" fmla="*/ 245678 w 429828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828" h="660400">
                <a:moveTo>
                  <a:pt x="429828" y="0"/>
                </a:moveTo>
                <a:cubicBezTo>
                  <a:pt x="232449" y="43391"/>
                  <a:pt x="35070" y="86783"/>
                  <a:pt x="4378" y="196850"/>
                </a:cubicBezTo>
                <a:cubicBezTo>
                  <a:pt x="-26314" y="306917"/>
                  <a:pt x="109682" y="483658"/>
                  <a:pt x="245678" y="6604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3822700" y="4692650"/>
            <a:ext cx="400050" cy="215900"/>
          </a:xfrm>
          <a:custGeom>
            <a:avLst/>
            <a:gdLst>
              <a:gd name="connsiteX0" fmla="*/ 400050 w 400050"/>
              <a:gd name="connsiteY0" fmla="*/ 215900 h 215900"/>
              <a:gd name="connsiteX1" fmla="*/ 133350 w 400050"/>
              <a:gd name="connsiteY1" fmla="*/ 146050 h 215900"/>
              <a:gd name="connsiteX2" fmla="*/ 0 w 400050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215900">
                <a:moveTo>
                  <a:pt x="400050" y="215900"/>
                </a:moveTo>
                <a:cubicBezTo>
                  <a:pt x="300037" y="198966"/>
                  <a:pt x="200025" y="182033"/>
                  <a:pt x="133350" y="146050"/>
                </a:cubicBezTo>
                <a:cubicBezTo>
                  <a:pt x="66675" y="110067"/>
                  <a:pt x="33337" y="55033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57600" y="4686300"/>
            <a:ext cx="175049" cy="273050"/>
          </a:xfrm>
          <a:custGeom>
            <a:avLst/>
            <a:gdLst>
              <a:gd name="connsiteX0" fmla="*/ 171450 w 175049"/>
              <a:gd name="connsiteY0" fmla="*/ 0 h 273050"/>
              <a:gd name="connsiteX1" fmla="*/ 152400 w 175049"/>
              <a:gd name="connsiteY1" fmla="*/ 184150 h 273050"/>
              <a:gd name="connsiteX2" fmla="*/ 0 w 175049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49" h="273050">
                <a:moveTo>
                  <a:pt x="171450" y="0"/>
                </a:moveTo>
                <a:cubicBezTo>
                  <a:pt x="176212" y="69321"/>
                  <a:pt x="180975" y="138642"/>
                  <a:pt x="152400" y="184150"/>
                </a:cubicBezTo>
                <a:cubicBezTo>
                  <a:pt x="123825" y="229658"/>
                  <a:pt x="61912" y="251354"/>
                  <a:pt x="0" y="27305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587750" y="396240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2730500" y="3357085"/>
            <a:ext cx="1276350" cy="967265"/>
          </a:xfrm>
          <a:custGeom>
            <a:avLst/>
            <a:gdLst>
              <a:gd name="connsiteX0" fmla="*/ 1276350 w 1276350"/>
              <a:gd name="connsiteY0" fmla="*/ 579915 h 967265"/>
              <a:gd name="connsiteX1" fmla="*/ 1054100 w 1276350"/>
              <a:gd name="connsiteY1" fmla="*/ 8415 h 967265"/>
              <a:gd name="connsiteX2" fmla="*/ 0 w 1276350"/>
              <a:gd name="connsiteY2" fmla="*/ 967265 h 96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967265">
                <a:moveTo>
                  <a:pt x="1276350" y="579915"/>
                </a:moveTo>
                <a:cubicBezTo>
                  <a:pt x="1271587" y="261886"/>
                  <a:pt x="1266825" y="-56143"/>
                  <a:pt x="1054100" y="8415"/>
                </a:cubicBezTo>
                <a:cubicBezTo>
                  <a:pt x="841375" y="72973"/>
                  <a:pt x="420687" y="520119"/>
                  <a:pt x="0" y="967265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2736850" y="3114428"/>
            <a:ext cx="2382955" cy="1216272"/>
          </a:xfrm>
          <a:custGeom>
            <a:avLst/>
            <a:gdLst>
              <a:gd name="connsiteX0" fmla="*/ 1676400 w 2382955"/>
              <a:gd name="connsiteY0" fmla="*/ 1063872 h 1216272"/>
              <a:gd name="connsiteX1" fmla="*/ 2374900 w 2382955"/>
              <a:gd name="connsiteY1" fmla="*/ 619372 h 1216272"/>
              <a:gd name="connsiteX2" fmla="*/ 1263650 w 2382955"/>
              <a:gd name="connsiteY2" fmla="*/ 3422 h 1216272"/>
              <a:gd name="connsiteX3" fmla="*/ 412750 w 2382955"/>
              <a:gd name="connsiteY3" fmla="*/ 409822 h 1216272"/>
              <a:gd name="connsiteX4" fmla="*/ 0 w 2382955"/>
              <a:gd name="connsiteY4" fmla="*/ 1216272 h 12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55" h="1216272">
                <a:moveTo>
                  <a:pt x="1676400" y="1063872"/>
                </a:moveTo>
                <a:cubicBezTo>
                  <a:pt x="2060046" y="929993"/>
                  <a:pt x="2443692" y="796114"/>
                  <a:pt x="2374900" y="619372"/>
                </a:cubicBezTo>
                <a:cubicBezTo>
                  <a:pt x="2306108" y="442630"/>
                  <a:pt x="1590675" y="38347"/>
                  <a:pt x="1263650" y="3422"/>
                </a:cubicBezTo>
                <a:cubicBezTo>
                  <a:pt x="936625" y="-31503"/>
                  <a:pt x="623358" y="207680"/>
                  <a:pt x="412750" y="409822"/>
                </a:cubicBezTo>
                <a:cubicBezTo>
                  <a:pt x="202142" y="611964"/>
                  <a:pt x="101071" y="914118"/>
                  <a:pt x="0" y="1216272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743200" y="4349750"/>
            <a:ext cx="2295763" cy="1299207"/>
          </a:xfrm>
          <a:custGeom>
            <a:avLst/>
            <a:gdLst>
              <a:gd name="connsiteX0" fmla="*/ 1720850 w 2295763"/>
              <a:gd name="connsiteY0" fmla="*/ 254000 h 1299207"/>
              <a:gd name="connsiteX1" fmla="*/ 2254250 w 2295763"/>
              <a:gd name="connsiteY1" fmla="*/ 419100 h 1299207"/>
              <a:gd name="connsiteX2" fmla="*/ 2076450 w 2295763"/>
              <a:gd name="connsiteY2" fmla="*/ 1098550 h 1299207"/>
              <a:gd name="connsiteX3" fmla="*/ 622300 w 2295763"/>
              <a:gd name="connsiteY3" fmla="*/ 1219200 h 1299207"/>
              <a:gd name="connsiteX4" fmla="*/ 0 w 2295763"/>
              <a:gd name="connsiteY4" fmla="*/ 0 h 129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763" h="1299207">
                <a:moveTo>
                  <a:pt x="1720850" y="254000"/>
                </a:moveTo>
                <a:cubicBezTo>
                  <a:pt x="1957916" y="266171"/>
                  <a:pt x="2194983" y="278342"/>
                  <a:pt x="2254250" y="419100"/>
                </a:cubicBezTo>
                <a:cubicBezTo>
                  <a:pt x="2313517" y="559858"/>
                  <a:pt x="2348442" y="965200"/>
                  <a:pt x="2076450" y="1098550"/>
                </a:cubicBezTo>
                <a:cubicBezTo>
                  <a:pt x="1804458" y="1231900"/>
                  <a:pt x="968375" y="1402292"/>
                  <a:pt x="622300" y="1219200"/>
                </a:cubicBezTo>
                <a:cubicBezTo>
                  <a:pt x="276225" y="1036108"/>
                  <a:pt x="138112" y="518054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2736850" y="4362450"/>
            <a:ext cx="1624918" cy="1154575"/>
          </a:xfrm>
          <a:custGeom>
            <a:avLst/>
            <a:gdLst>
              <a:gd name="connsiteX0" fmla="*/ 1504950 w 1624918"/>
              <a:gd name="connsiteY0" fmla="*/ 533400 h 1154575"/>
              <a:gd name="connsiteX1" fmla="*/ 1568450 w 1624918"/>
              <a:gd name="connsiteY1" fmla="*/ 920750 h 1154575"/>
              <a:gd name="connsiteX2" fmla="*/ 793750 w 1624918"/>
              <a:gd name="connsiteY2" fmla="*/ 1104900 h 1154575"/>
              <a:gd name="connsiteX3" fmla="*/ 0 w 1624918"/>
              <a:gd name="connsiteY3" fmla="*/ 0 h 11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18" h="1154575">
                <a:moveTo>
                  <a:pt x="1504950" y="533400"/>
                </a:moveTo>
                <a:cubicBezTo>
                  <a:pt x="1595966" y="679450"/>
                  <a:pt x="1686983" y="825500"/>
                  <a:pt x="1568450" y="920750"/>
                </a:cubicBezTo>
                <a:cubicBezTo>
                  <a:pt x="1449917" y="1016000"/>
                  <a:pt x="1055158" y="1258358"/>
                  <a:pt x="793750" y="1104900"/>
                </a:cubicBezTo>
                <a:cubicBezTo>
                  <a:pt x="532342" y="951442"/>
                  <a:pt x="266171" y="475721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3594100" y="4083050"/>
            <a:ext cx="234950" cy="603250"/>
          </a:xfrm>
          <a:custGeom>
            <a:avLst/>
            <a:gdLst>
              <a:gd name="connsiteX0" fmla="*/ 234950 w 234950"/>
              <a:gd name="connsiteY0" fmla="*/ 603250 h 603250"/>
              <a:gd name="connsiteX1" fmla="*/ 0 w 234950"/>
              <a:gd name="connsiteY1" fmla="*/ 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603250">
                <a:moveTo>
                  <a:pt x="234950" y="6032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348405" y="4070350"/>
            <a:ext cx="245695" cy="400050"/>
          </a:xfrm>
          <a:custGeom>
            <a:avLst/>
            <a:gdLst>
              <a:gd name="connsiteX0" fmla="*/ 61545 w 245695"/>
              <a:gd name="connsiteY0" fmla="*/ 400050 h 400050"/>
              <a:gd name="connsiteX1" fmla="*/ 10745 w 245695"/>
              <a:gd name="connsiteY1" fmla="*/ 152400 h 400050"/>
              <a:gd name="connsiteX2" fmla="*/ 245695 w 245695"/>
              <a:gd name="connsiteY2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695" h="400050">
                <a:moveTo>
                  <a:pt x="61545" y="400050"/>
                </a:moveTo>
                <a:cubicBezTo>
                  <a:pt x="20799" y="309562"/>
                  <a:pt x="-19947" y="219075"/>
                  <a:pt x="10745" y="152400"/>
                </a:cubicBezTo>
                <a:cubicBezTo>
                  <a:pt x="41437" y="85725"/>
                  <a:pt x="143566" y="42862"/>
                  <a:pt x="245695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6" grpId="0" animBg="1"/>
      <p:bldP spid="57" grpId="0" animBg="1"/>
      <p:bldP spid="59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Delaunay Triangulation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6175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the plane graph for the </a:t>
                </a:r>
                <a:r>
                  <a:rPr lang="en-US" sz="2000" dirty="0" err="1" smtClean="0">
                    <a:solidFill>
                      <a:srgbClr val="0000FF"/>
                    </a:solidFill>
                  </a:rPr>
                  <a:t>Voronoi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diagram VD(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sz="2000" dirty="0" smtClean="0"/>
                  <a:t> . Then the dual graph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G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* </a:t>
                </a:r>
                <a:r>
                  <a:rPr lang="en-US" sz="2000" dirty="0" smtClean="0"/>
                  <a:t>is called the </a:t>
                </a:r>
                <a:r>
                  <a:rPr lang="en-US" sz="2000" b="1" dirty="0" smtClean="0"/>
                  <a:t>Delaunay Triangulation DT(</a:t>
                </a:r>
                <a:r>
                  <a:rPr lang="en-US" sz="2000" b="1" i="1" dirty="0" smtClean="0"/>
                  <a:t>P</a:t>
                </a:r>
                <a:r>
                  <a:rPr lang="en-US" sz="2000" b="1" dirty="0" smtClean="0"/>
                  <a:t>)</a:t>
                </a:r>
                <a:r>
                  <a:rPr lang="en-US" sz="2000" dirty="0" smtClean="0"/>
                  <a:t>.</a:t>
                </a:r>
                <a:endParaRPr lang="en-US" sz="1600" dirty="0" smtClean="0"/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617537"/>
              </a:xfrm>
              <a:blipFill rotWithShape="1">
                <a:blip r:embed="rId4"/>
                <a:stretch>
                  <a:fillRect l="-706" t="-14851" b="-1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34" y="2359248"/>
            <a:ext cx="3120649" cy="270323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69" y="2361614"/>
            <a:ext cx="3114021" cy="270323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84" y="2355024"/>
            <a:ext cx="3120648" cy="2709862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05844" y="2824193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VD(</a:t>
            </a:r>
            <a:r>
              <a:rPr lang="en-US" sz="1600" i="1" dirty="0">
                <a:solidFill>
                  <a:srgbClr val="0000FF"/>
                </a:solidFill>
              </a:rPr>
              <a:t>P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DT(</a:t>
            </a:r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Canonical straight-line embedding for DT(P):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 smtClean="0"/>
              <a:t>If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/>
              <a:t> is in general position (no three points on a line, no four points on a circle) then every inner face of </a:t>
            </a:r>
            <a:r>
              <a:rPr lang="en-US" sz="2000" kern="0" dirty="0" smtClean="0">
                <a:solidFill>
                  <a:srgbClr val="008380"/>
                </a:solidFill>
              </a:rPr>
              <a:t>DT(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 smtClean="0">
                <a:solidFill>
                  <a:srgbClr val="008380"/>
                </a:solidFill>
              </a:rPr>
              <a:t>DT(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can be stored as an abstract graph, without geometric information. (No such obvious storing scheme for </a:t>
            </a:r>
            <a:r>
              <a:rPr lang="en-US" sz="2000" kern="0" dirty="0" smtClean="0">
                <a:solidFill>
                  <a:srgbClr val="008380"/>
                </a:solidFill>
              </a:rPr>
              <a:t>VD(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  <a:r>
              <a:rPr lang="en-US" sz="2000" kern="0" dirty="0" smtClean="0"/>
              <a:t>.)</a:t>
            </a: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9" grpId="0"/>
      <p:bldP spid="95" grpId="0"/>
      <p:bldP spid="9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 bwMode="auto">
          <a:xfrm flipV="1">
            <a:off x="6432550" y="29147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5" idx="0"/>
          </p:cNvCxnSpPr>
          <p:nvPr/>
        </p:nvCxnSpPr>
        <p:spPr bwMode="auto">
          <a:xfrm flipH="1">
            <a:off x="6617625" y="25956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5" idx="1"/>
          </p:cNvCxnSpPr>
          <p:nvPr/>
        </p:nvCxnSpPr>
        <p:spPr bwMode="auto">
          <a:xfrm flipH="1">
            <a:off x="6408066" y="25849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Straight-Line Embedding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5776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Lemma: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a plane graph, i.e., the straight-line edges do not intersect.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Proof: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261732" y="25546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176011" y="28022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6766560" y="25498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604000" y="29356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6579608" y="28655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 flipV="1">
            <a:off x="6376408" y="31338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6589133" y="25226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88346" y="224821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06267" y="31372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51846" y="26308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35100" y="256032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" y="2517011"/>
            <a:ext cx="54444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an edge of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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There is an empty closed disk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with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its boundary, and its center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the bisector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Let </a:t>
            </a:r>
            <a:r>
              <a:rPr lang="en-US" sz="2000" i="1" kern="0" dirty="0" err="1" smtClean="0">
                <a:solidFill>
                  <a:srgbClr val="92D05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 err="1">
                <a:solidFill>
                  <a:srgbClr val="92D05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 smtClean="0">
                <a:solidFill>
                  <a:srgbClr val="92D050"/>
                </a:solidFill>
                <a:latin typeface="Times New Roman"/>
              </a:rPr>
              <a:t>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be another Delaunay edge that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lvl="2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and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lie outside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 smtClean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, therefore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also intersects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Symmetrically,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also intersects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qc’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q’c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8380"/>
              </a:solidFill>
              <a:latin typeface="Times New Roman"/>
              <a:sym typeface="Symbol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pc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p’c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) and 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qc’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q’c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)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intersect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The edges do not lie in different </a:t>
            </a:r>
            <a:r>
              <a:rPr lang="en-US" sz="2000" kern="0" dirty="0" err="1" smtClean="0">
                <a:solidFill>
                  <a:schemeClr val="tx1"/>
                </a:solidFill>
                <a:latin typeface="Times New Roman"/>
                <a:sym typeface="Symbol"/>
              </a:rPr>
              <a:t>Voronoi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 cells.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Contradiction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4189" y="23907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580896" y="4142994"/>
            <a:ext cx="375920" cy="22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809750" y="3398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473450" y="41732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4083050" y="4160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7" idx="0"/>
          </p:cNvCxnSpPr>
          <p:nvPr/>
        </p:nvCxnSpPr>
        <p:spPr bwMode="auto">
          <a:xfrm flipH="1" flipV="1">
            <a:off x="6419850" y="22796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170846" y="20323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636491" y="31880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92D050"/>
                </a:solidFill>
              </a:rPr>
              <a:t>q’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87" name="Oval 86"/>
          <p:cNvSpPr/>
          <p:nvPr/>
        </p:nvSpPr>
        <p:spPr bwMode="auto">
          <a:xfrm flipV="1">
            <a:off x="6605008" y="32989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 flipV="1">
            <a:off x="6395458" y="22480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3069844" y="4440936"/>
            <a:ext cx="386588" cy="3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961890" y="4441190"/>
            <a:ext cx="366014" cy="8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1515110" y="46824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299200" y="44641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125" idx="0"/>
          </p:cNvCxnSpPr>
          <p:nvPr/>
        </p:nvCxnSpPr>
        <p:spPr bwMode="auto">
          <a:xfrm flipH="1">
            <a:off x="6484275" y="41450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25" idx="1"/>
          </p:cNvCxnSpPr>
          <p:nvPr/>
        </p:nvCxnSpPr>
        <p:spPr bwMode="auto">
          <a:xfrm flipH="1">
            <a:off x="6274716" y="41343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6128382" y="41040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042661" y="43516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33210" y="40992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6470650" y="44850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 flipV="1">
            <a:off x="6446258" y="44149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 flipV="1">
            <a:off x="6243058" y="46832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 flipV="1">
            <a:off x="6455783" y="40720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6354996" y="37976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72917" y="46866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  <a:r>
              <a:rPr lang="en-US" sz="1400" i="1" dirty="0" smtClean="0">
                <a:solidFill>
                  <a:schemeClr val="tx1"/>
                </a:solidFill>
              </a:rPr>
              <a:t>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25400" y="4180206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940839" y="39401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 smtClean="0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q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>
            <a:stCxn id="133" idx="0"/>
          </p:cNvCxnSpPr>
          <p:nvPr/>
        </p:nvCxnSpPr>
        <p:spPr bwMode="auto">
          <a:xfrm flipH="1" flipV="1">
            <a:off x="6286500" y="38290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6037496" y="35817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92D050"/>
                </a:solidFill>
              </a:rPr>
              <a:t>p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503141" y="47374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</a:t>
            </a:r>
            <a:r>
              <a:rPr lang="en-US" sz="1400" i="1" dirty="0" smtClean="0">
                <a:solidFill>
                  <a:srgbClr val="92D050"/>
                </a:solidFill>
              </a:rPr>
              <a:t>’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133" name="Oval 132"/>
          <p:cNvSpPr/>
          <p:nvPr/>
        </p:nvSpPr>
        <p:spPr bwMode="auto">
          <a:xfrm flipV="1">
            <a:off x="6471658" y="48483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 bwMode="auto">
          <a:xfrm flipV="1">
            <a:off x="6262108" y="37974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157480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184400" y="52920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206750" y="529844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91795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162800" y="6146800"/>
            <a:ext cx="158750" cy="171450"/>
          </a:xfrm>
          <a:prstGeom prst="roundRect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9020" y="2527905"/>
            <a:ext cx="1363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b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</a:b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7490460" y="2628900"/>
            <a:ext cx="26670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470140" y="294894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7368540" y="3739485"/>
            <a:ext cx="1485900" cy="707886"/>
            <a:chOff x="7368540" y="3739485"/>
            <a:chExt cx="1485900" cy="707886"/>
          </a:xfrm>
        </p:grpSpPr>
        <p:sp>
          <p:nvSpPr>
            <p:cNvPr id="74" name="Rectangle 73"/>
            <p:cNvSpPr/>
            <p:nvPr/>
          </p:nvSpPr>
          <p:spPr>
            <a:xfrm>
              <a:off x="7368540" y="3739485"/>
              <a:ext cx="14859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2000" i="1" kern="0" dirty="0" smtClean="0">
                  <a:solidFill>
                    <a:srgbClr val="008380"/>
                  </a:solidFill>
                  <a:latin typeface="Times New Roman"/>
                </a:rPr>
                <a:t>qc'</a:t>
              </a:r>
              <a:r>
                <a:rPr lang="en-US" sz="2000" kern="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b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</a:br>
              <a:r>
                <a:rPr lang="en-US" sz="2000" i="1" kern="0" dirty="0" err="1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i="1" kern="0" dirty="0" err="1" smtClean="0">
                  <a:solidFill>
                    <a:srgbClr val="008380"/>
                  </a:solidFill>
                  <a:latin typeface="Times New Roman"/>
                </a:rPr>
                <a:t>’c</a:t>
              </a:r>
              <a:r>
                <a:rPr lang="en-US" sz="2000" i="1" kern="0" dirty="0" smtClean="0">
                  <a:solidFill>
                    <a:srgbClr val="008380"/>
                  </a:solidFill>
                  <a:latin typeface="Times New Roman"/>
                </a:rPr>
                <a:t>’</a:t>
              </a:r>
              <a:r>
                <a:rPr lang="en-US" sz="2000" kern="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i="1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’</a:t>
              </a:r>
              <a:r>
                <a:rPr lang="en-US" sz="2000" kern="0" dirty="0" smtClean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7424420" y="383286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7454900" y="414528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5" grpId="0"/>
      <p:bldP spid="86" grpId="0"/>
      <p:bldP spid="87" grpId="0" animBg="1"/>
      <p:bldP spid="88" grpId="0" animBg="1"/>
      <p:bldP spid="119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1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5423"/>
            <a:ext cx="7943850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Lemma</a:t>
            </a:r>
            <a:r>
              <a:rPr lang="en-US" sz="2000" dirty="0" smtClean="0"/>
              <a:t>: Let </a:t>
            </a:r>
            <a:r>
              <a:rPr lang="en-US" sz="2000" i="1" dirty="0" err="1">
                <a:solidFill>
                  <a:srgbClr val="008380"/>
                </a:solidFill>
              </a:rPr>
              <a:t>p,q,r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let </a:t>
            </a:r>
            <a:r>
              <a:rPr lang="en-US" sz="2000" dirty="0" smtClean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be the triangle they define. Then the following statements are equivalent: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belongs to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The circumcenter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c </a:t>
            </a:r>
            <a:r>
              <a:rPr lang="en-US" sz="2000" dirty="0" smtClean="0">
                <a:sym typeface="Symbol"/>
              </a:rPr>
              <a:t>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is a vertex in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The circumcircle 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is empty (i.e., contains no other point of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)</a:t>
            </a:r>
            <a:br>
              <a:rPr lang="en-US" sz="2000" dirty="0" smtClean="0">
                <a:sym typeface="Symbol"/>
              </a:rPr>
            </a:br>
            <a:endParaRPr lang="en-US" sz="2000" dirty="0" smtClean="0"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dirty="0" smtClean="0">
                <a:sym typeface="Symbol"/>
              </a:rPr>
              <a:t>Proof sketch: </a:t>
            </a:r>
            <a:r>
              <a:rPr lang="en-US" sz="2000" dirty="0" smtClean="0">
                <a:sym typeface="Symbol"/>
              </a:rPr>
              <a:t>All follow directly from the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dirty="0">
                <a:sym typeface="Symbol"/>
              </a:rPr>
              <a:t>in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. By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, we know that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p,q,r</a:t>
            </a:r>
            <a:r>
              <a:rPr lang="en-US" sz="2000" dirty="0" smtClean="0">
                <a:sym typeface="Symbol"/>
              </a:rPr>
              <a:t> are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c</a:t>
            </a:r>
            <a:r>
              <a:rPr lang="en-US" sz="2000" dirty="0" smtClean="0">
                <a:sym typeface="Symbol"/>
              </a:rPr>
              <a:t>’s nearest neighbors.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4205288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dirty="0" smtClean="0">
                <a:sym typeface="Symbol"/>
              </a:rPr>
              <a:t>The circumcircle of any triangle in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empty. </a:t>
            </a:r>
            <a:endParaRPr lang="en-US" sz="2000" kern="0" dirty="0" smtClean="0"/>
          </a:p>
        </p:txBody>
      </p:sp>
      <p:cxnSp>
        <p:nvCxnSpPr>
          <p:cNvPr id="37" name="Straight Connector 36"/>
          <p:cNvCxnSpPr>
            <a:endCxn id="46" idx="4"/>
          </p:cNvCxnSpPr>
          <p:nvPr/>
        </p:nvCxnSpPr>
        <p:spPr bwMode="auto">
          <a:xfrm>
            <a:off x="2827791" y="5908563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3225460" y="5912531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820647" y="5787118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238954" y="5780768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816984" y="5905387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766511" y="5218794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189162" y="611347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2788317" y="586741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 flipV="1">
            <a:off x="3591593" y="586820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61945" y="5804107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smtClean="0">
                <a:solidFill>
                  <a:schemeClr val="tx1"/>
                </a:solidFill>
              </a:rPr>
              <a:t>i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 flipV="1">
            <a:off x="3179637" y="575152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4544" y="54429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07314" y="57588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0008" y="609700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 smtClean="0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71077" y="4889775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non-empty circumcircle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11" idx="4"/>
          </p:cNvCxnSpPr>
          <p:nvPr/>
        </p:nvCxnSpPr>
        <p:spPr bwMode="auto">
          <a:xfrm>
            <a:off x="6278562" y="2232820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676231" y="2236788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271418" y="2111375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689725" y="2105025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Illegal Edges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1175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Definition: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 smtClean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k</a:t>
            </a:r>
            <a:r>
              <a:rPr lang="en-US" sz="2000" i="1" dirty="0" smtClean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.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Then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ym typeface="Symbol"/>
              </a:rPr>
              <a:t>is an </a:t>
            </a:r>
            <a:r>
              <a:rPr lang="en-US" sz="2000" b="1" dirty="0" smtClean="0">
                <a:sym typeface="Symbol"/>
              </a:rPr>
              <a:t>illegal edge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lies in the interior of 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ym typeface="Symbol"/>
              </a:rPr>
              <a:t>Lemma: </a:t>
            </a:r>
            <a:r>
              <a:rPr lang="en-US" sz="2000" dirty="0" smtClean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</a:t>
            </a:r>
            <a:r>
              <a:rPr lang="en-US" sz="2000" b="1" dirty="0" smtClean="0">
                <a:sym typeface="Symbol"/>
              </a:rPr>
              <a:t>illegal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&lt;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 smtClean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 err="1" smtClean="0">
                <a:solidFill>
                  <a:srgbClr val="008380"/>
                </a:solidFill>
                <a:latin typeface="+mj-lt"/>
                <a:sym typeface="Symbol"/>
              </a:rPr>
              <a:t>’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endParaRPr lang="en-US" sz="2000" dirty="0" smtClean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267755" y="2229644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217282" y="1543051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6639933" y="243773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6239088" y="219167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7042364" y="21924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716" y="2128364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smtClean="0">
                <a:solidFill>
                  <a:schemeClr val="tx1"/>
                </a:solidFill>
              </a:rPr>
              <a:t>i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 flipV="1">
            <a:off x="6630408" y="207578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95315" y="1767208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8085" y="208312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0779" y="242126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 smtClean="0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6736080" y="2270760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135933" y="2367918"/>
            <a:ext cx="1018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llegal edge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720850" y="19685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327400" y="29146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1≤</a:t>
            </a:r>
            <a:r>
              <a:rPr lang="en-US" sz="1000" i="1" dirty="0" smtClean="0"/>
              <a:t>i</a:t>
            </a:r>
            <a:r>
              <a:rPr lang="en-US" sz="1000" dirty="0" smtClean="0"/>
              <a:t>≤6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49750" y="29400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1≤</a:t>
            </a:r>
            <a:r>
              <a:rPr lang="en-US" sz="1000" i="1" dirty="0" smtClean="0"/>
              <a:t>i</a:t>
            </a:r>
            <a:r>
              <a:rPr lang="en-US" sz="1000" dirty="0" smtClean="0"/>
              <a:t>≤6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45560" y="2994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437880" y="3630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147052" y="3638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425140" y="3386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171116" y="3373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418608" y="362404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 flipV="1">
            <a:off x="2082321" y="4042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1367485" y="3547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 flipV="1">
            <a:off x="2799984" y="3549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57028" y="3420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 bwMode="auto">
          <a:xfrm flipV="1">
            <a:off x="2065334" y="3314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21258" y="332944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2051" y="406513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 bwMode="auto">
          <a:xfrm rot="9113958">
            <a:off x="3736340" y="373760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92995" y="342201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3180" y="30099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5255500" y="364566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5964672" y="365364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5242760" y="340149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988736" y="338872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5958840" y="347676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 flipV="1">
            <a:off x="5899941" y="405766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 flipV="1">
            <a:off x="5185105" y="356293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 flipV="1">
            <a:off x="6617604" y="356453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874648" y="343565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 flipV="1">
            <a:off x="5882954" y="332994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738878" y="334468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49671" y="408037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31888" y="348427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589026" y="3627150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65276" y="3889088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70100" y="359857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436750" y="346522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50987" y="341283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327588" y="357000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 smtClean="0">
                <a:solidFill>
                  <a:schemeClr val="tx1"/>
                </a:solidFill>
                <a:latin typeface="+mj-lt"/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784789" y="3898613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956239" y="389861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415820" y="355809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980050" y="3412837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51450" y="343188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1762125" y="3502819"/>
            <a:ext cx="59933" cy="119062"/>
          </a:xfrm>
          <a:custGeom>
            <a:avLst/>
            <a:gdLst>
              <a:gd name="connsiteX0" fmla="*/ 0 w 59933"/>
              <a:gd name="connsiteY0" fmla="*/ 0 h 119062"/>
              <a:gd name="connsiteX1" fmla="*/ 59531 w 59933"/>
              <a:gd name="connsiteY1" fmla="*/ 52387 h 119062"/>
              <a:gd name="connsiteX2" fmla="*/ 21431 w 59933"/>
              <a:gd name="connsiteY2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33" h="119062">
                <a:moveTo>
                  <a:pt x="0" y="0"/>
                </a:moveTo>
                <a:cubicBezTo>
                  <a:pt x="27979" y="16271"/>
                  <a:pt x="55959" y="32543"/>
                  <a:pt x="59531" y="52387"/>
                </a:cubicBezTo>
                <a:cubicBezTo>
                  <a:pt x="63103" y="72231"/>
                  <a:pt x="42267" y="95646"/>
                  <a:pt x="21431" y="11906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 bwMode="auto">
          <a:xfrm>
            <a:off x="1688306" y="3633788"/>
            <a:ext cx="102226" cy="176212"/>
          </a:xfrm>
          <a:custGeom>
            <a:avLst/>
            <a:gdLst>
              <a:gd name="connsiteX0" fmla="*/ 59532 w 102226"/>
              <a:gd name="connsiteY0" fmla="*/ 0 h 176212"/>
              <a:gd name="connsiteX1" fmla="*/ 100013 w 102226"/>
              <a:gd name="connsiteY1" fmla="*/ 92868 h 176212"/>
              <a:gd name="connsiteX2" fmla="*/ 0 w 102226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26" h="176212">
                <a:moveTo>
                  <a:pt x="59532" y="0"/>
                </a:moveTo>
                <a:cubicBezTo>
                  <a:pt x="84733" y="31749"/>
                  <a:pt x="109935" y="63499"/>
                  <a:pt x="100013" y="92868"/>
                </a:cubicBezTo>
                <a:cubicBezTo>
                  <a:pt x="90091" y="122237"/>
                  <a:pt x="45045" y="149224"/>
                  <a:pt x="0" y="17621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 bwMode="auto">
          <a:xfrm>
            <a:off x="1931194" y="3919212"/>
            <a:ext cx="390525" cy="86051"/>
          </a:xfrm>
          <a:custGeom>
            <a:avLst/>
            <a:gdLst>
              <a:gd name="connsiteX0" fmla="*/ 0 w 390525"/>
              <a:gd name="connsiteY0" fmla="*/ 62238 h 86051"/>
              <a:gd name="connsiteX1" fmla="*/ 176212 w 390525"/>
              <a:gd name="connsiteY1" fmla="*/ 326 h 86051"/>
              <a:gd name="connsiteX2" fmla="*/ 390525 w 390525"/>
              <a:gd name="connsiteY2" fmla="*/ 86051 h 8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86051">
                <a:moveTo>
                  <a:pt x="0" y="62238"/>
                </a:moveTo>
                <a:cubicBezTo>
                  <a:pt x="55562" y="29297"/>
                  <a:pt x="111125" y="-3643"/>
                  <a:pt x="176212" y="326"/>
                </a:cubicBezTo>
                <a:cubicBezTo>
                  <a:pt x="241299" y="4295"/>
                  <a:pt x="315912" y="45173"/>
                  <a:pt x="390525" y="8605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 bwMode="auto">
          <a:xfrm>
            <a:off x="2555604" y="3626644"/>
            <a:ext cx="109015" cy="142875"/>
          </a:xfrm>
          <a:custGeom>
            <a:avLst/>
            <a:gdLst>
              <a:gd name="connsiteX0" fmla="*/ 30434 w 109015"/>
              <a:gd name="connsiteY0" fmla="*/ 0 h 142875"/>
              <a:gd name="connsiteX1" fmla="*/ 4240 w 109015"/>
              <a:gd name="connsiteY1" fmla="*/ 97631 h 142875"/>
              <a:gd name="connsiteX2" fmla="*/ 109015 w 109015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15" h="142875">
                <a:moveTo>
                  <a:pt x="30434" y="0"/>
                </a:moveTo>
                <a:cubicBezTo>
                  <a:pt x="10788" y="36909"/>
                  <a:pt x="-8857" y="73818"/>
                  <a:pt x="4240" y="97631"/>
                </a:cubicBezTo>
                <a:cubicBezTo>
                  <a:pt x="17337" y="121444"/>
                  <a:pt x="63176" y="132159"/>
                  <a:pt x="109015" y="1428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 bwMode="auto">
          <a:xfrm>
            <a:off x="2428351" y="3490913"/>
            <a:ext cx="69580" cy="135731"/>
          </a:xfrm>
          <a:custGeom>
            <a:avLst/>
            <a:gdLst>
              <a:gd name="connsiteX0" fmla="*/ 69580 w 69580"/>
              <a:gd name="connsiteY0" fmla="*/ 0 h 135731"/>
              <a:gd name="connsiteX1" fmla="*/ 524 w 69580"/>
              <a:gd name="connsiteY1" fmla="*/ 57150 h 135731"/>
              <a:gd name="connsiteX2" fmla="*/ 43387 w 69580"/>
              <a:gd name="connsiteY2" fmla="*/ 135731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0" h="135731">
                <a:moveTo>
                  <a:pt x="69580" y="0"/>
                </a:moveTo>
                <a:cubicBezTo>
                  <a:pt x="37234" y="17264"/>
                  <a:pt x="4889" y="34528"/>
                  <a:pt x="524" y="57150"/>
                </a:cubicBezTo>
                <a:cubicBezTo>
                  <a:pt x="-3841" y="79772"/>
                  <a:pt x="19773" y="107751"/>
                  <a:pt x="43387" y="13573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 bwMode="auto">
          <a:xfrm>
            <a:off x="1971675" y="3436144"/>
            <a:ext cx="350044" cy="152400"/>
          </a:xfrm>
          <a:custGeom>
            <a:avLst/>
            <a:gdLst>
              <a:gd name="connsiteX0" fmla="*/ 350044 w 350044"/>
              <a:gd name="connsiteY0" fmla="*/ 0 h 152400"/>
              <a:gd name="connsiteX1" fmla="*/ 161925 w 350044"/>
              <a:gd name="connsiteY1" fmla="*/ 152400 h 152400"/>
              <a:gd name="connsiteX2" fmla="*/ 0 w 35004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044" h="152400">
                <a:moveTo>
                  <a:pt x="350044" y="0"/>
                </a:moveTo>
                <a:cubicBezTo>
                  <a:pt x="285155" y="76200"/>
                  <a:pt x="220266" y="152400"/>
                  <a:pt x="161925" y="152400"/>
                </a:cubicBezTo>
                <a:cubicBezTo>
                  <a:pt x="103584" y="152400"/>
                  <a:pt x="51792" y="76200"/>
                  <a:pt x="0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 bwMode="auto">
          <a:xfrm>
            <a:off x="5426869" y="3557588"/>
            <a:ext cx="119080" cy="202406"/>
          </a:xfrm>
          <a:custGeom>
            <a:avLst/>
            <a:gdLst>
              <a:gd name="connsiteX0" fmla="*/ 7144 w 119080"/>
              <a:gd name="connsiteY0" fmla="*/ 0 h 202406"/>
              <a:gd name="connsiteX1" fmla="*/ 119062 w 119080"/>
              <a:gd name="connsiteY1" fmla="*/ 114300 h 202406"/>
              <a:gd name="connsiteX2" fmla="*/ 0 w 119080"/>
              <a:gd name="connsiteY2" fmla="*/ 202406 h 202406"/>
              <a:gd name="connsiteX3" fmla="*/ 0 w 119080"/>
              <a:gd name="connsiteY3" fmla="*/ 202406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0" h="202406">
                <a:moveTo>
                  <a:pt x="7144" y="0"/>
                </a:moveTo>
                <a:cubicBezTo>
                  <a:pt x="63698" y="40283"/>
                  <a:pt x="120253" y="80566"/>
                  <a:pt x="119062" y="114300"/>
                </a:cubicBezTo>
                <a:cubicBezTo>
                  <a:pt x="117871" y="148034"/>
                  <a:pt x="0" y="202406"/>
                  <a:pt x="0" y="202406"/>
                </a:cubicBezTo>
                <a:lnTo>
                  <a:pt x="0" y="202406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 bwMode="auto">
          <a:xfrm>
            <a:off x="5735182" y="3450431"/>
            <a:ext cx="222706" cy="165117"/>
          </a:xfrm>
          <a:custGeom>
            <a:avLst/>
            <a:gdLst>
              <a:gd name="connsiteX0" fmla="*/ 3631 w 222706"/>
              <a:gd name="connsiteY0" fmla="*/ 0 h 165117"/>
              <a:gd name="connsiteX1" fmla="*/ 29824 w 222706"/>
              <a:gd name="connsiteY1" fmla="*/ 154782 h 165117"/>
              <a:gd name="connsiteX2" fmla="*/ 222706 w 222706"/>
              <a:gd name="connsiteY2" fmla="*/ 138113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706" h="165117">
                <a:moveTo>
                  <a:pt x="3631" y="0"/>
                </a:moveTo>
                <a:cubicBezTo>
                  <a:pt x="-1529" y="65881"/>
                  <a:pt x="-6688" y="131763"/>
                  <a:pt x="29824" y="154782"/>
                </a:cubicBezTo>
                <a:cubicBezTo>
                  <a:pt x="66336" y="177801"/>
                  <a:pt x="144521" y="157957"/>
                  <a:pt x="222706" y="138113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 bwMode="auto">
          <a:xfrm>
            <a:off x="5757524" y="3897415"/>
            <a:ext cx="197982" cy="100704"/>
          </a:xfrm>
          <a:custGeom>
            <a:avLst/>
            <a:gdLst>
              <a:gd name="connsiteX0" fmla="*/ 339 w 197982"/>
              <a:gd name="connsiteY0" fmla="*/ 100704 h 100704"/>
              <a:gd name="connsiteX1" fmla="*/ 31295 w 197982"/>
              <a:gd name="connsiteY1" fmla="*/ 3073 h 100704"/>
              <a:gd name="connsiteX2" fmla="*/ 197982 w 197982"/>
              <a:gd name="connsiteY2" fmla="*/ 34029 h 10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982" h="100704">
                <a:moveTo>
                  <a:pt x="339" y="100704"/>
                </a:moveTo>
                <a:cubicBezTo>
                  <a:pt x="-653" y="57444"/>
                  <a:pt x="-1645" y="14185"/>
                  <a:pt x="31295" y="3073"/>
                </a:cubicBezTo>
                <a:cubicBezTo>
                  <a:pt x="64235" y="-8039"/>
                  <a:pt x="131108" y="12995"/>
                  <a:pt x="197982" y="3402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 bwMode="auto">
          <a:xfrm>
            <a:off x="5967413" y="3900426"/>
            <a:ext cx="190500" cy="102455"/>
          </a:xfrm>
          <a:custGeom>
            <a:avLst/>
            <a:gdLst>
              <a:gd name="connsiteX0" fmla="*/ 0 w 190500"/>
              <a:gd name="connsiteY0" fmla="*/ 40543 h 102455"/>
              <a:gd name="connsiteX1" fmla="*/ 116681 w 190500"/>
              <a:gd name="connsiteY1" fmla="*/ 2443 h 102455"/>
              <a:gd name="connsiteX2" fmla="*/ 190500 w 190500"/>
              <a:gd name="connsiteY2" fmla="*/ 102455 h 1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102455">
                <a:moveTo>
                  <a:pt x="0" y="40543"/>
                </a:moveTo>
                <a:cubicBezTo>
                  <a:pt x="42465" y="16333"/>
                  <a:pt x="84931" y="-7876"/>
                  <a:pt x="116681" y="2443"/>
                </a:cubicBezTo>
                <a:cubicBezTo>
                  <a:pt x="148431" y="12762"/>
                  <a:pt x="169465" y="57608"/>
                  <a:pt x="190500" y="10245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 bwMode="auto">
          <a:xfrm>
            <a:off x="5965031" y="3469481"/>
            <a:ext cx="223838" cy="136058"/>
          </a:xfrm>
          <a:custGeom>
            <a:avLst/>
            <a:gdLst>
              <a:gd name="connsiteX0" fmla="*/ 0 w 223838"/>
              <a:gd name="connsiteY0" fmla="*/ 109538 h 136058"/>
              <a:gd name="connsiteX1" fmla="*/ 150019 w 223838"/>
              <a:gd name="connsiteY1" fmla="*/ 128588 h 136058"/>
              <a:gd name="connsiteX2" fmla="*/ 223838 w 223838"/>
              <a:gd name="connsiteY2" fmla="*/ 0 h 13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136058">
                <a:moveTo>
                  <a:pt x="0" y="109538"/>
                </a:moveTo>
                <a:cubicBezTo>
                  <a:pt x="56356" y="128191"/>
                  <a:pt x="112713" y="146844"/>
                  <a:pt x="150019" y="128588"/>
                </a:cubicBezTo>
                <a:cubicBezTo>
                  <a:pt x="187325" y="110332"/>
                  <a:pt x="205581" y="55166"/>
                  <a:pt x="223838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 bwMode="auto">
          <a:xfrm>
            <a:off x="6373418" y="3562350"/>
            <a:ext cx="136920" cy="192881"/>
          </a:xfrm>
          <a:custGeom>
            <a:avLst/>
            <a:gdLst>
              <a:gd name="connsiteX0" fmla="*/ 82151 w 136920"/>
              <a:gd name="connsiteY0" fmla="*/ 0 h 192881"/>
              <a:gd name="connsiteX1" fmla="*/ 1188 w 136920"/>
              <a:gd name="connsiteY1" fmla="*/ 104775 h 192881"/>
              <a:gd name="connsiteX2" fmla="*/ 136920 w 136920"/>
              <a:gd name="connsiteY2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20" h="192881">
                <a:moveTo>
                  <a:pt x="82151" y="0"/>
                </a:moveTo>
                <a:cubicBezTo>
                  <a:pt x="37105" y="36314"/>
                  <a:pt x="-7940" y="72628"/>
                  <a:pt x="1188" y="104775"/>
                </a:cubicBezTo>
                <a:cubicBezTo>
                  <a:pt x="10316" y="136922"/>
                  <a:pt x="73618" y="164901"/>
                  <a:pt x="136920" y="19288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3"/>
          <p:cNvSpPr txBox="1">
            <a:spLocks noChangeArrowheads="1"/>
          </p:cNvSpPr>
          <p:nvPr/>
        </p:nvSpPr>
        <p:spPr bwMode="auto">
          <a:xfrm>
            <a:off x="695325" y="4497388"/>
            <a:ext cx="559117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Theorem (Thales): </a:t>
            </a:r>
            <a:r>
              <a:rPr lang="en-US" sz="2000" kern="0" dirty="0" smtClean="0"/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a, b, p, q </a:t>
            </a:r>
            <a:r>
              <a:rPr lang="en-US" sz="2000" kern="0" dirty="0" smtClean="0">
                <a:sym typeface="Symbol"/>
              </a:rPr>
              <a:t>be four points on a circle, and let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r</a:t>
            </a:r>
            <a:r>
              <a:rPr lang="en-US" sz="2000" kern="0" dirty="0" smtClean="0">
                <a:sym typeface="Symbol"/>
              </a:rPr>
              <a:t> be inside and let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s </a:t>
            </a:r>
            <a:r>
              <a:rPr lang="en-US" sz="2000" kern="0" dirty="0" smtClean="0">
                <a:sym typeface="Symbol"/>
              </a:rPr>
              <a:t>be outside of the circle, such that </a:t>
            </a:r>
            <a:r>
              <a:rPr lang="en-US" sz="2000" i="1" kern="0" dirty="0" err="1" smtClean="0">
                <a:solidFill>
                  <a:srgbClr val="008380"/>
                </a:solidFill>
              </a:rPr>
              <a:t>p,q,r,s</a:t>
            </a:r>
            <a:r>
              <a:rPr lang="en-US" sz="2000" i="1" kern="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>
                <a:sym typeface="Symbol"/>
              </a:rPr>
              <a:t>lie on the same side of the line through </a:t>
            </a:r>
            <a:r>
              <a:rPr lang="en-US" sz="2000" i="1" kern="0" dirty="0">
                <a:solidFill>
                  <a:srgbClr val="008380"/>
                </a:solidFill>
              </a:rPr>
              <a:t>a, </a:t>
            </a:r>
            <a:r>
              <a:rPr lang="en-US" sz="2000" i="1" kern="0" dirty="0" smtClean="0">
                <a:solidFill>
                  <a:srgbClr val="008380"/>
                </a:solidFill>
              </a:rPr>
              <a:t>b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a,s,b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9900CC"/>
                </a:solidFill>
                <a:sym typeface="Symbol"/>
              </a:rPr>
              <a:t>a,q,b</a:t>
            </a:r>
            <a:r>
              <a:rPr lang="en-US" sz="2000" kern="0" dirty="0" smtClean="0">
                <a:solidFill>
                  <a:srgbClr val="9900CC"/>
                </a:solidFill>
                <a:sym typeface="Symbol"/>
              </a:rPr>
              <a:t>  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 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CC99FF"/>
                </a:solidFill>
                <a:sym typeface="Symbol"/>
              </a:rPr>
              <a:t>a,p,b</a:t>
            </a:r>
            <a:r>
              <a:rPr lang="en-US" sz="2000" kern="0" dirty="0" smtClean="0">
                <a:solidFill>
                  <a:srgbClr val="CC99FF"/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339933"/>
                </a:solidFill>
                <a:sym typeface="Symbol"/>
              </a:rPr>
              <a:t>a,r,b</a:t>
            </a:r>
            <a:r>
              <a:rPr lang="en-US" sz="2000" kern="0" dirty="0" smtClean="0">
                <a:solidFill>
                  <a:srgbClr val="339933"/>
                </a:solidFill>
                <a:sym typeface="Symbol"/>
              </a:rPr>
              <a:t>  </a:t>
            </a:r>
            <a:endParaRPr lang="en-US" sz="2000" kern="0" dirty="0" smtClean="0">
              <a:solidFill>
                <a:srgbClr val="339933"/>
              </a:solidFill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6486525" y="4181475"/>
            <a:ext cx="1895475" cy="189103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085" name="Straight Connector 3084"/>
          <p:cNvCxnSpPr/>
          <p:nvPr/>
        </p:nvCxnSpPr>
        <p:spPr bwMode="auto">
          <a:xfrm flipV="1">
            <a:off x="6057900" y="5534025"/>
            <a:ext cx="2676525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7" name="Straight Connector 3086"/>
          <p:cNvCxnSpPr>
            <a:endCxn id="144" idx="4"/>
          </p:cNvCxnSpPr>
          <p:nvPr/>
        </p:nvCxnSpPr>
        <p:spPr bwMode="auto">
          <a:xfrm flipH="1">
            <a:off x="6625568" y="4337050"/>
            <a:ext cx="321332" cy="1151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145" idx="3"/>
          </p:cNvCxnSpPr>
          <p:nvPr/>
        </p:nvCxnSpPr>
        <p:spPr bwMode="auto">
          <a:xfrm>
            <a:off x="6959600" y="4330700"/>
            <a:ext cx="1286800" cy="11508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Oval 151"/>
          <p:cNvSpPr/>
          <p:nvPr/>
        </p:nvSpPr>
        <p:spPr bwMode="auto">
          <a:xfrm flipV="1">
            <a:off x="6897004" y="4256683"/>
            <a:ext cx="130227" cy="146824"/>
          </a:xfrm>
          <a:prstGeom prst="ellipse">
            <a:avLst/>
          </a:prstGeom>
          <a:solidFill>
            <a:srgbClr val="CC99FF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 bwMode="auto">
          <a:xfrm flipH="1">
            <a:off x="6639860" y="4273550"/>
            <a:ext cx="1196040" cy="12555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>
            <a:endCxn id="145" idx="3"/>
          </p:cNvCxnSpPr>
          <p:nvPr/>
        </p:nvCxnSpPr>
        <p:spPr bwMode="auto">
          <a:xfrm>
            <a:off x="7842250" y="4279900"/>
            <a:ext cx="404150" cy="1201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 flipV="1">
            <a:off x="7786004" y="4212233"/>
            <a:ext cx="130227" cy="146824"/>
          </a:xfrm>
          <a:prstGeom prst="ellipse">
            <a:avLst/>
          </a:prstGeom>
          <a:solidFill>
            <a:srgbClr val="9900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682117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C99FF"/>
                </a:solidFill>
              </a:rPr>
              <a:t>p</a:t>
            </a:r>
            <a:endParaRPr lang="en-US" sz="1600" i="1" baseline="-25000" dirty="0">
              <a:solidFill>
                <a:srgbClr val="CC99FF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1812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00CC"/>
                </a:solidFill>
              </a:rPr>
              <a:t>q</a:t>
            </a:r>
            <a:endParaRPr lang="en-US" sz="1600" i="1" baseline="-25000" dirty="0">
              <a:solidFill>
                <a:srgbClr val="9900CC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H="1">
            <a:off x="6633510" y="4756150"/>
            <a:ext cx="1018240" cy="766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7651750" y="4768850"/>
            <a:ext cx="632750" cy="757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 flipV="1">
            <a:off x="7595504" y="4675783"/>
            <a:ext cx="130227" cy="146824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7518200" y="441148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339933"/>
                </a:solidFill>
              </a:rPr>
              <a:t>r</a:t>
            </a:r>
            <a:endParaRPr lang="en-US" sz="1600" i="1" baseline="-25000" dirty="0">
              <a:solidFill>
                <a:srgbClr val="339933"/>
              </a:solidFill>
            </a:endParaRPr>
          </a:p>
        </p:txBody>
      </p:sp>
      <p:cxnSp>
        <p:nvCxnSpPr>
          <p:cNvPr id="170" name="Straight Connector 169"/>
          <p:cNvCxnSpPr>
            <a:stCxn id="172" idx="1"/>
          </p:cNvCxnSpPr>
          <p:nvPr/>
        </p:nvCxnSpPr>
        <p:spPr bwMode="auto">
          <a:xfrm flipH="1">
            <a:off x="6624638" y="4026405"/>
            <a:ext cx="774037" cy="150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72" idx="7"/>
            <a:endCxn id="145" idx="3"/>
          </p:cNvCxnSpPr>
          <p:nvPr/>
        </p:nvCxnSpPr>
        <p:spPr bwMode="auto">
          <a:xfrm>
            <a:off x="7490760" y="4026405"/>
            <a:ext cx="755640" cy="1455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2" name="Oval 171"/>
          <p:cNvSpPr/>
          <p:nvPr/>
        </p:nvSpPr>
        <p:spPr bwMode="auto">
          <a:xfrm flipV="1">
            <a:off x="7379604" y="3901083"/>
            <a:ext cx="130227" cy="1468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7448350" y="37066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en-US" sz="1600" i="1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03" name="Freeform 3102"/>
          <p:cNvSpPr/>
          <p:nvPr/>
        </p:nvSpPr>
        <p:spPr bwMode="auto">
          <a:xfrm>
            <a:off x="6902450" y="4448175"/>
            <a:ext cx="168275" cy="71367"/>
          </a:xfrm>
          <a:custGeom>
            <a:avLst/>
            <a:gdLst>
              <a:gd name="connsiteX0" fmla="*/ 0 w 168275"/>
              <a:gd name="connsiteY0" fmla="*/ 41275 h 71367"/>
              <a:gd name="connsiteX1" fmla="*/ 88900 w 168275"/>
              <a:gd name="connsiteY1" fmla="*/ 69850 h 71367"/>
              <a:gd name="connsiteX2" fmla="*/ 168275 w 168275"/>
              <a:gd name="connsiteY2" fmla="*/ 0 h 7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71367">
                <a:moveTo>
                  <a:pt x="0" y="41275"/>
                </a:moveTo>
                <a:cubicBezTo>
                  <a:pt x="30427" y="59002"/>
                  <a:pt x="60854" y="76729"/>
                  <a:pt x="88900" y="69850"/>
                </a:cubicBezTo>
                <a:cubicBezTo>
                  <a:pt x="116946" y="62971"/>
                  <a:pt x="142610" y="31485"/>
                  <a:pt x="168275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 bwMode="auto">
          <a:xfrm>
            <a:off x="7356475" y="4092575"/>
            <a:ext cx="168275" cy="41285"/>
          </a:xfrm>
          <a:custGeom>
            <a:avLst/>
            <a:gdLst>
              <a:gd name="connsiteX0" fmla="*/ 0 w 168275"/>
              <a:gd name="connsiteY0" fmla="*/ 0 h 41285"/>
              <a:gd name="connsiteX1" fmla="*/ 85725 w 168275"/>
              <a:gd name="connsiteY1" fmla="*/ 41275 h 41285"/>
              <a:gd name="connsiteX2" fmla="*/ 168275 w 168275"/>
              <a:gd name="connsiteY2" fmla="*/ 317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41285">
                <a:moveTo>
                  <a:pt x="0" y="0"/>
                </a:moveTo>
                <a:cubicBezTo>
                  <a:pt x="28839" y="20373"/>
                  <a:pt x="57679" y="40746"/>
                  <a:pt x="85725" y="41275"/>
                </a:cubicBezTo>
                <a:cubicBezTo>
                  <a:pt x="113771" y="41804"/>
                  <a:pt x="141023" y="22489"/>
                  <a:pt x="168275" y="31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 bwMode="auto">
          <a:xfrm>
            <a:off x="7731125" y="4371975"/>
            <a:ext cx="155575" cy="78842"/>
          </a:xfrm>
          <a:custGeom>
            <a:avLst/>
            <a:gdLst>
              <a:gd name="connsiteX0" fmla="*/ 0 w 155575"/>
              <a:gd name="connsiteY0" fmla="*/ 0 h 78842"/>
              <a:gd name="connsiteX1" fmla="*/ 69850 w 155575"/>
              <a:gd name="connsiteY1" fmla="*/ 76200 h 78842"/>
              <a:gd name="connsiteX2" fmla="*/ 155575 w 155575"/>
              <a:gd name="connsiteY2" fmla="*/ 53975 h 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75" h="78842">
                <a:moveTo>
                  <a:pt x="0" y="0"/>
                </a:moveTo>
                <a:cubicBezTo>
                  <a:pt x="21960" y="33602"/>
                  <a:pt x="43921" y="67204"/>
                  <a:pt x="69850" y="76200"/>
                </a:cubicBezTo>
                <a:cubicBezTo>
                  <a:pt x="95779" y="85196"/>
                  <a:pt x="125677" y="69585"/>
                  <a:pt x="155575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 bwMode="auto">
          <a:xfrm>
            <a:off x="7556500" y="4822825"/>
            <a:ext cx="171450" cy="67165"/>
          </a:xfrm>
          <a:custGeom>
            <a:avLst/>
            <a:gdLst>
              <a:gd name="connsiteX0" fmla="*/ 0 w 171450"/>
              <a:gd name="connsiteY0" fmla="*/ 0 h 67165"/>
              <a:gd name="connsiteX1" fmla="*/ 88900 w 171450"/>
              <a:gd name="connsiteY1" fmla="*/ 63500 h 67165"/>
              <a:gd name="connsiteX2" fmla="*/ 171450 w 171450"/>
              <a:gd name="connsiteY2" fmla="*/ 53975 h 6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165">
                <a:moveTo>
                  <a:pt x="0" y="0"/>
                </a:moveTo>
                <a:cubicBezTo>
                  <a:pt x="30162" y="27252"/>
                  <a:pt x="60325" y="54504"/>
                  <a:pt x="88900" y="63500"/>
                </a:cubicBezTo>
                <a:cubicBezTo>
                  <a:pt x="117475" y="72496"/>
                  <a:pt x="144462" y="63235"/>
                  <a:pt x="171450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6344929" y="55021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a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26117" y="549257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b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 bwMode="auto">
          <a:xfrm flipV="1">
            <a:off x="6560454" y="548858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 bwMode="auto">
          <a:xfrm flipV="1">
            <a:off x="8227329" y="546000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 </a:t>
            </a:r>
            <a:r>
              <a:rPr lang="en-US" sz="2000" kern="0" dirty="0" smtClean="0"/>
              <a:t>A triangulation is called legal if it does not contain any illegal edges.</a:t>
            </a:r>
            <a:endParaRPr lang="en-US" sz="2000" b="1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legal.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>
                <a:sym typeface="Symbol"/>
              </a:rPr>
              <a:t>Algorithm </a:t>
            </a:r>
            <a:r>
              <a:rPr lang="en-US" sz="2000" b="1" kern="0" dirty="0" err="1" smtClean="0">
                <a:sym typeface="Symbol"/>
              </a:rPr>
              <a:t>Legal_Triangulation</a:t>
            </a:r>
            <a:r>
              <a:rPr lang="en-US" sz="2000" b="1" kern="0" dirty="0" smtClean="0"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b="1" kern="0" dirty="0" smtClean="0">
                <a:sym typeface="Symbol"/>
              </a:rPr>
              <a:t>):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Input: </a:t>
            </a:r>
            <a:r>
              <a:rPr lang="en-US" sz="2000" kern="0" dirty="0" smtClean="0"/>
              <a:t>A triangulation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i="1" kern="0" dirty="0" smtClean="0">
                <a:solidFill>
                  <a:srgbClr val="339933"/>
                </a:solidFill>
              </a:rPr>
              <a:t> </a:t>
            </a:r>
            <a:r>
              <a:rPr lang="en-US" sz="2000" kern="0" dirty="0" smtClean="0"/>
              <a:t>of a point set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Output: </a:t>
            </a:r>
            <a:r>
              <a:rPr lang="en-US" sz="2000" kern="0" dirty="0" smtClean="0"/>
              <a:t>A legal triangulation of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 smtClean="0"/>
              <a:t>while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contains an illegal edge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kern="0" dirty="0" smtClean="0"/>
              <a:t>do</a:t>
            </a:r>
            <a:br>
              <a:rPr lang="en-US" sz="2000" kern="0" dirty="0" smtClean="0"/>
            </a:br>
            <a:r>
              <a:rPr lang="en-US" sz="2000" kern="0" dirty="0" smtClean="0"/>
              <a:t>	//Flip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>	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be the quadrilateral containing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kern="0" dirty="0"/>
              <a:t/>
            </a:r>
            <a:br>
              <a:rPr lang="en-US" sz="2000" kern="0" dirty="0"/>
            </a:br>
            <a:r>
              <a:rPr lang="en-US" sz="2000" kern="0" dirty="0" smtClean="0"/>
              <a:t>	Remove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and add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k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endParaRPr lang="en-US" sz="2000" kern="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 smtClean="0"/>
              <a:t>return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i="1" kern="0" dirty="0">
              <a:solidFill>
                <a:srgbClr val="339933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Runtime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In every iteration of the loop the angle vector of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(all angles in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sorted by increasing value)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With this one can show that a flipped edge never appears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There are </a:t>
            </a:r>
            <a:r>
              <a:rPr lang="en-US" sz="2000" kern="0" dirty="0" smtClean="0">
                <a:solidFill>
                  <a:srgbClr val="008380"/>
                </a:solidFill>
              </a:rPr>
              <a:t>O(</a:t>
            </a:r>
            <a:r>
              <a:rPr lang="en-US" sz="2000" i="1" kern="0" dirty="0" smtClean="0">
                <a:solidFill>
                  <a:srgbClr val="008380"/>
                </a:solidFill>
              </a:rPr>
              <a:t>n</a:t>
            </a:r>
            <a:r>
              <a:rPr lang="en-US" sz="2000" kern="0" baseline="30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  <a:r>
              <a:rPr lang="en-US" sz="2000" kern="0" dirty="0" smtClean="0">
                <a:solidFill>
                  <a:srgbClr val="339933"/>
                </a:solidFill>
              </a:rPr>
              <a:t> </a:t>
            </a:r>
            <a:r>
              <a:rPr lang="en-US" sz="2000" kern="0" dirty="0" smtClean="0"/>
              <a:t>edges, therefore the runtime is </a:t>
            </a:r>
            <a:r>
              <a:rPr lang="en-US" sz="2000" kern="0" dirty="0" smtClean="0">
                <a:solidFill>
                  <a:srgbClr val="008380"/>
                </a:solidFill>
              </a:rPr>
              <a:t>O(</a:t>
            </a:r>
            <a:r>
              <a:rPr lang="en-US" sz="2000" i="1" kern="0" dirty="0" smtClean="0">
                <a:solidFill>
                  <a:srgbClr val="008380"/>
                </a:solidFill>
              </a:rPr>
              <a:t>n</a:t>
            </a:r>
            <a:r>
              <a:rPr lang="en-US" sz="2000" kern="0" baseline="30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292350" y="36525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509770" y="34239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391910" y="39116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597150" y="416306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69690" y="41478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175740" y="250647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884912" y="251445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163000" y="226230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908976" y="224953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156468" y="250009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 flipV="1">
            <a:off x="7820181" y="291847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7105345" y="242374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 flipV="1">
            <a:off x="8537844" y="242534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33928" y="229646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 flipV="1">
            <a:off x="7803194" y="219075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59118" y="220549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69911" y="294118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 rot="3521786">
            <a:off x="7660641" y="3518534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59255" y="333057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9620" y="3756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251940" y="4392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961112" y="4400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7239200" y="4148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985176" y="4135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7955280" y="422352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 flipV="1">
            <a:off x="7896381" y="4804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 flipV="1">
            <a:off x="7181545" y="4309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 flipV="1">
            <a:off x="8614044" y="4311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71088" y="4182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 flipV="1">
            <a:off x="7879394" y="4076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28438" y="457150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6111" y="4874758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96780" y="188595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3/7/17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III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 </a:t>
            </a:r>
            <a:r>
              <a:rPr lang="en-US" sz="2000" kern="0" dirty="0" smtClean="0"/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be a triangulation of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/>
              <a:t> and let 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 smtClean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,…,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be the angles of the </a:t>
            </a:r>
            <a:r>
              <a:rPr lang="en-US" sz="2000" i="1" kern="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 smtClean="0"/>
              <a:t> triangles in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sorted by increasing value. Then </a:t>
            </a:r>
            <a:r>
              <a:rPr lang="en-US" sz="2000" i="1" kern="0" dirty="0" smtClean="0">
                <a:solidFill>
                  <a:srgbClr val="008380"/>
                </a:solidFill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</a:rPr>
              <a:t>)=(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kern="0" dirty="0" smtClean="0">
                <a:solidFill>
                  <a:srgbClr val="008380"/>
                </a:solidFill>
              </a:rPr>
              <a:t>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,…,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is called the angle vector of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. </a:t>
            </a:r>
            <a:endParaRPr lang="en-US" sz="2000" b="1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</a:t>
            </a:r>
            <a:r>
              <a:rPr lang="en-US" sz="2000" kern="0" dirty="0"/>
              <a:t> </a:t>
            </a:r>
            <a:r>
              <a:rPr lang="en-US" sz="2000" kern="0" dirty="0" smtClean="0"/>
              <a:t>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</a:t>
            </a:r>
            <a:r>
              <a:rPr lang="en-US" sz="2000" kern="0" dirty="0" smtClean="0"/>
              <a:t>is called </a:t>
            </a:r>
            <a:r>
              <a:rPr lang="en-US" sz="2000" b="1" kern="0" dirty="0" smtClean="0"/>
              <a:t>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kern="0" dirty="0"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for any other triangulation of the same point set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kern="0" dirty="0" smtClean="0">
              <a:sym typeface="Symbo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kern="0" dirty="0" smtClean="0">
                <a:sym typeface="Symbol"/>
              </a:rPr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T’</a:t>
            </a:r>
            <a:r>
              <a:rPr lang="en-US" sz="2000" kern="0" dirty="0" smtClean="0"/>
              <a:t> be a triangulation that contains an illegal edge, and let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i="1" kern="0" dirty="0" smtClean="0">
                <a:solidFill>
                  <a:srgbClr val="008380"/>
                </a:solidFill>
              </a:rPr>
              <a:t>’’</a:t>
            </a:r>
            <a:r>
              <a:rPr lang="en-US" sz="2000" kern="0" dirty="0" smtClean="0"/>
              <a:t> </a:t>
            </a:r>
            <a:r>
              <a:rPr lang="en-US" sz="2000" kern="0" dirty="0"/>
              <a:t>be </a:t>
            </a:r>
            <a:r>
              <a:rPr lang="en-US" sz="2000" kern="0" dirty="0" smtClean="0"/>
              <a:t>the resulting triangulation after flipping this edge. 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T’’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kern="0" dirty="0"/>
              <a:t>.</a:t>
            </a:r>
            <a:r>
              <a:rPr lang="en-US" sz="2000" kern="0" dirty="0" smtClean="0">
                <a:sym typeface="Symbol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is angle optimal 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ym typeface="Symbol"/>
              </a:rPr>
              <a:t> is legal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</a:t>
            </a:r>
            <a:endParaRPr lang="en-US" sz="2000" kern="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III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angle optimal.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(If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is not in general position, then any triangulation obtained by triangulating the faces maximizes the minimum angle.)</a:t>
            </a:r>
            <a:endParaRPr lang="en-US" sz="2000" kern="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chemeClr val="tx1"/>
          </a:solidFill>
          <a:round/>
          <a:headEnd/>
          <a:tailEnd type="non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</TotalTime>
  <Words>813</Words>
  <Application>Microsoft Office PowerPoint</Application>
  <PresentationFormat>On-screen Show (4:3)</PresentationFormat>
  <Paragraphs>190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Symbol</vt:lpstr>
      <vt:lpstr>Times New Roman</vt:lpstr>
      <vt:lpstr>Default Design</vt:lpstr>
      <vt:lpstr>CMPS 3130/6130 Computational Geometry Spring 2017</vt:lpstr>
      <vt:lpstr>Triangulation</vt:lpstr>
      <vt:lpstr>Dual Graph</vt:lpstr>
      <vt:lpstr>Delaunay Triangulation</vt:lpstr>
      <vt:lpstr>Straight-Line Embedding</vt:lpstr>
      <vt:lpstr>Characterization I of DT(P)</vt:lpstr>
      <vt:lpstr>Illegal Edges</vt:lpstr>
      <vt:lpstr>Characterization II of DT(P)</vt:lpstr>
      <vt:lpstr>Characterization III of DT(P)</vt:lpstr>
      <vt:lpstr>Applications of DT</vt:lpstr>
      <vt:lpstr>Applications of DT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361</cp:revision>
  <dcterms:created xsi:type="dcterms:W3CDTF">2001-09-03T00:33:29Z</dcterms:created>
  <dcterms:modified xsi:type="dcterms:W3CDTF">2017-03-09T05:06:56Z</dcterms:modified>
</cp:coreProperties>
</file>