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3"/>
  </p:notesMasterIdLst>
  <p:handoutMasterIdLst>
    <p:handoutMasterId r:id="rId14"/>
  </p:handoutMasterIdLst>
  <p:sldIdLst>
    <p:sldId id="284" r:id="rId2"/>
    <p:sldId id="290" r:id="rId3"/>
    <p:sldId id="330" r:id="rId4"/>
    <p:sldId id="331" r:id="rId5"/>
    <p:sldId id="332" r:id="rId6"/>
    <p:sldId id="333" r:id="rId7"/>
    <p:sldId id="334" r:id="rId8"/>
    <p:sldId id="336" r:id="rId9"/>
    <p:sldId id="335" r:id="rId10"/>
    <p:sldId id="338" r:id="rId11"/>
    <p:sldId id="337" r:id="rId12"/>
  </p:sldIdLst>
  <p:sldSz cx="9144000" cy="6858000" type="screen4x3"/>
  <p:notesSz cx="9240838" cy="6954838"/>
  <p:custDataLst>
    <p:tags r:id="rId15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36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91">
          <p15:clr>
            <a:srgbClr val="A4A3A4"/>
          </p15:clr>
        </p15:guide>
        <p15:guide id="2" pos="291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80"/>
    <a:srgbClr val="339933"/>
    <a:srgbClr val="CC99FF"/>
    <a:srgbClr val="9900CC"/>
    <a:srgbClr val="0000FF"/>
    <a:srgbClr val="FFCCCC"/>
    <a:srgbClr val="050000"/>
    <a:srgbClr val="FFFF00"/>
    <a:srgbClr val="2E53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17" autoAdjust="0"/>
    <p:restoredTop sz="94626" autoAdjust="0"/>
  </p:normalViewPr>
  <p:slideViewPr>
    <p:cSldViewPr snapToGrid="0">
      <p:cViewPr varScale="1">
        <p:scale>
          <a:sx n="66" d="100"/>
          <a:sy n="66" d="100"/>
        </p:scale>
        <p:origin x="1440" y="58"/>
      </p:cViewPr>
      <p:guideLst>
        <p:guide orient="horz" pos="2736"/>
        <p:guide pos="3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0"/>
    </p:cViewPr>
  </p:sorterViewPr>
  <p:notesViewPr>
    <p:cSldViewPr snapToGrid="0">
      <p:cViewPr varScale="1">
        <p:scale>
          <a:sx n="55" d="100"/>
          <a:sy n="55" d="100"/>
        </p:scale>
        <p:origin x="-738" y="-84"/>
      </p:cViewPr>
      <p:guideLst>
        <p:guide orient="horz" pos="2191"/>
        <p:guide pos="29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7163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7163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00C6FF9-7D93-43F5-81DB-5F63FCABC0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134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7163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81313" y="522288"/>
            <a:ext cx="3478212" cy="2608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0313" y="3303588"/>
            <a:ext cx="6780212" cy="312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7163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0F065C6-FF07-492C-8A92-484B3B7C8B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3876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E595474-2841-4CC7-A7FE-C32DD37E6891}" type="slidenum">
              <a:rPr lang="en-US" sz="1300" smtClean="0">
                <a:solidFill>
                  <a:schemeClr val="tx1"/>
                </a:solidFill>
              </a:rPr>
              <a:pPr eaLnBrk="1" hangingPunct="1"/>
              <a:t>1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2245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10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1002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11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495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2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166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3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142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4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068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5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4021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6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4826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7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4248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8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998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9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859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3/7/17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ABA82-71BE-4D11-8FA6-5B3C2EB63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093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3/7/17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83E9F-31DA-401B-8FB0-B3FB983050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812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3/7/17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BCF55-7DE1-480D-A160-174E47444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434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3/7/17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FC7A8-2BBC-4451-A339-F0A8CD45F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089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3/7/17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30F1F-A814-4D10-998A-EA4E6C5B89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199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3/7/17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26B16-51F7-4B38-B282-5F22C5DEE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14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3/7/17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7ABDE-1D79-4792-BCC7-A227A2B029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85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3/7/17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E9444-3CFB-40EC-B6ED-6ADB5F4257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913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3/7/17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661E9-7185-4684-B7B4-ACD531FCAF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026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3/7/17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BA0A3-2E22-467F-8A10-94D3684C35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555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3/7/17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86F1E-55FD-4C53-856C-605AA4B297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731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30480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866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3/7/17</a:t>
            </a: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38313" y="6477000"/>
            <a:ext cx="57975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0488" y="6477000"/>
            <a:ext cx="7477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BC91355-9562-4D7B-86F4-42C912D767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uu.nl/geoboo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3/7/17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D63551C-0CA9-4033-A4A0-5B80DF7B09D1}" type="slidenum">
              <a:rPr lang="en-US" sz="1400" smtClean="0">
                <a:solidFill>
                  <a:schemeClr val="tx1"/>
                </a:solidFill>
              </a:rPr>
              <a:pPr eaLnBrk="1" hangingPunct="1"/>
              <a:t>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250" y="492125"/>
            <a:ext cx="8159750" cy="990600"/>
          </a:xfrm>
        </p:spPr>
        <p:txBody>
          <a:bodyPr/>
          <a:lstStyle/>
          <a:p>
            <a:pPr algn="ctr" eaLnBrk="1" hangingPunct="1"/>
            <a:r>
              <a:rPr lang="en-US" altLang="en-US" sz="2800" dirty="0">
                <a:solidFill>
                  <a:srgbClr val="009999"/>
                </a:solidFill>
              </a:rPr>
              <a:t>CMPS 3130/6130 Computational Geometry</a:t>
            </a:r>
            <a:br>
              <a:rPr lang="en-US" altLang="en-US" sz="2800" dirty="0">
                <a:solidFill>
                  <a:srgbClr val="009999"/>
                </a:solidFill>
              </a:rPr>
            </a:br>
            <a:r>
              <a:rPr lang="en-US" altLang="en-US" sz="2800" dirty="0">
                <a:solidFill>
                  <a:srgbClr val="009999"/>
                </a:solidFill>
              </a:rPr>
              <a:t>Spring </a:t>
            </a:r>
            <a:r>
              <a:rPr lang="en-US" altLang="en-US" sz="2800" dirty="0" smtClean="0">
                <a:solidFill>
                  <a:srgbClr val="009999"/>
                </a:solidFill>
              </a:rPr>
              <a:t>2017</a:t>
            </a:r>
            <a:endParaRPr lang="en-US" sz="3200" dirty="0" smtClean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114800"/>
            <a:ext cx="8458200" cy="152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b="1" i="1" dirty="0" smtClean="0">
                <a:solidFill>
                  <a:schemeClr val="accent2"/>
                </a:solidFill>
              </a:rPr>
              <a:t>Delaunay Triangulations I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err="1" smtClean="0"/>
              <a:t>Carola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Wenk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24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1400" dirty="0" smtClean="0"/>
              <a:t>Based on:</a:t>
            </a:r>
            <a:br>
              <a:rPr lang="en-US" sz="1400" dirty="0" smtClean="0"/>
            </a:br>
            <a:r>
              <a:rPr lang="en-US" sz="1400" dirty="0">
                <a:hlinkClick r:id="rId3"/>
              </a:rPr>
              <a:t>Computational Geometry: Algorithms and </a:t>
            </a:r>
            <a:r>
              <a:rPr lang="en-US" sz="1400" dirty="0" smtClean="0">
                <a:hlinkClick r:id="rId3"/>
              </a:rPr>
              <a:t>Applications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 smtClean="0"/>
          </a:p>
        </p:txBody>
      </p:sp>
      <p:pic>
        <p:nvPicPr>
          <p:cNvPr id="1026" name="Picture 2" descr="http://www.cs.uu.nl/geobook/cover3small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4803" y="5598514"/>
            <a:ext cx="361952" cy="471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81" t="20939" r="6082" b="11439"/>
          <a:stretch/>
        </p:blipFill>
        <p:spPr>
          <a:xfrm>
            <a:off x="3461657" y="1534884"/>
            <a:ext cx="2460171" cy="26343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3/5/15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10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Applications of DT</a:t>
            </a:r>
            <a:endParaRPr lang="en-US" sz="2400" dirty="0" smtClean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68463"/>
            <a:ext cx="7872984" cy="28527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All nearest neighbors:</a:t>
            </a:r>
            <a:r>
              <a:rPr lang="en-US" sz="2000" dirty="0" smtClean="0"/>
              <a:t> Find for each </a:t>
            </a:r>
            <a:r>
              <a:rPr lang="en-US" sz="2000" i="1" dirty="0" err="1" smtClean="0">
                <a:solidFill>
                  <a:srgbClr val="008380"/>
                </a:solidFill>
              </a:rPr>
              <a:t>p</a:t>
            </a:r>
            <a:r>
              <a:rPr lang="en-US" sz="2000" dirty="0" err="1" smtClean="0">
                <a:solidFill>
                  <a:srgbClr val="008380"/>
                </a:solidFill>
                <a:sym typeface="Symbol"/>
              </a:rPr>
              <a:t></a:t>
            </a:r>
            <a:r>
              <a:rPr lang="en-US" sz="2000" i="1" dirty="0" err="1" smtClean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dirty="0" smtClean="0">
                <a:sym typeface="Symbol"/>
              </a:rPr>
              <a:t> its nearest </a:t>
            </a:r>
            <a:r>
              <a:rPr lang="en-US" sz="2000" dirty="0">
                <a:sym typeface="Symbol"/>
              </a:rPr>
              <a:t>neighbor </a:t>
            </a:r>
            <a:r>
              <a:rPr lang="en-US" sz="2000" i="1" dirty="0" err="1" smtClean="0">
                <a:solidFill>
                  <a:srgbClr val="008380"/>
                </a:solidFill>
                <a:sym typeface="Symbol"/>
              </a:rPr>
              <a:t>q</a:t>
            </a:r>
            <a:r>
              <a:rPr lang="en-US" sz="2000" dirty="0" err="1" smtClean="0">
                <a:solidFill>
                  <a:srgbClr val="008380"/>
                </a:solidFill>
                <a:sym typeface="Symbol"/>
              </a:rPr>
              <a:t></a:t>
            </a:r>
            <a:r>
              <a:rPr lang="en-US" sz="2000" i="1" dirty="0" err="1" smtClean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dirty="0" smtClean="0">
                <a:sym typeface="Symbol"/>
              </a:rPr>
              <a:t>; </a:t>
            </a:r>
            <a:r>
              <a:rPr lang="en-US" sz="2000" i="1" dirty="0" err="1" smtClean="0">
                <a:solidFill>
                  <a:srgbClr val="008380"/>
                </a:solidFill>
                <a:sym typeface="Symbol"/>
              </a:rPr>
              <a:t>q</a:t>
            </a:r>
            <a:r>
              <a:rPr lang="en-US" sz="2000" dirty="0" err="1" smtClean="0">
                <a:solidFill>
                  <a:srgbClr val="008380"/>
                </a:solidFill>
                <a:sym typeface="Symbol"/>
              </a:rPr>
              <a:t></a:t>
            </a:r>
            <a:r>
              <a:rPr lang="en-US" sz="2000" i="1" dirty="0" err="1" smtClean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dirty="0" smtClean="0">
                <a:sym typeface="Symbol"/>
              </a:rPr>
              <a:t>.</a:t>
            </a:r>
            <a:endParaRPr lang="en-US" sz="2000" dirty="0" smtClean="0"/>
          </a:p>
          <a:p>
            <a:pPr lvl="1" eaLnBrk="1" hangingPunct="1">
              <a:lnSpc>
                <a:spcPct val="80000"/>
              </a:lnSpc>
            </a:pPr>
            <a:endParaRPr lang="en-US" sz="1600" b="1" dirty="0"/>
          </a:p>
          <a:p>
            <a:pPr lvl="1" eaLnBrk="1" hangingPunct="1">
              <a:lnSpc>
                <a:spcPct val="80000"/>
              </a:lnSpc>
            </a:pPr>
            <a:r>
              <a:rPr lang="en-US" sz="1600" b="1" dirty="0" smtClean="0"/>
              <a:t>Empty circle property: </a:t>
            </a:r>
            <a:r>
              <a:rPr lang="en-US" sz="1600" i="1" dirty="0" err="1" smtClean="0">
                <a:solidFill>
                  <a:srgbClr val="008380"/>
                </a:solidFill>
              </a:rPr>
              <a:t>p,q</a:t>
            </a:r>
            <a:r>
              <a:rPr lang="en-US" sz="1600" dirty="0" err="1" smtClean="0">
                <a:solidFill>
                  <a:srgbClr val="008380"/>
                </a:solidFill>
                <a:sym typeface="Symbol"/>
              </a:rPr>
              <a:t></a:t>
            </a:r>
            <a:r>
              <a:rPr lang="en-US" sz="1600" i="1" dirty="0" err="1" smtClean="0">
                <a:solidFill>
                  <a:srgbClr val="008380"/>
                </a:solidFill>
                <a:sym typeface="Symbol"/>
              </a:rPr>
              <a:t>P</a:t>
            </a:r>
            <a:r>
              <a:rPr lang="en-US" sz="1600" i="1" dirty="0" smtClean="0">
                <a:solidFill>
                  <a:srgbClr val="008380"/>
                </a:solidFill>
                <a:sym typeface="Symbol"/>
              </a:rPr>
              <a:t> </a:t>
            </a:r>
            <a:r>
              <a:rPr lang="en-US" sz="1600" dirty="0" smtClean="0">
                <a:sym typeface="Symbol"/>
              </a:rPr>
              <a:t>are connected by an edge in </a:t>
            </a:r>
            <a:r>
              <a:rPr lang="en-US" sz="1600" dirty="0">
                <a:solidFill>
                  <a:srgbClr val="008380"/>
                </a:solidFill>
                <a:sym typeface="Symbol"/>
              </a:rPr>
              <a:t>DT(</a:t>
            </a:r>
            <a:r>
              <a:rPr lang="en-US" sz="1600" i="1" dirty="0">
                <a:solidFill>
                  <a:srgbClr val="008380"/>
                </a:solidFill>
                <a:sym typeface="Symbol"/>
              </a:rPr>
              <a:t>P</a:t>
            </a:r>
            <a:r>
              <a:rPr lang="en-US" sz="1600" dirty="0">
                <a:solidFill>
                  <a:srgbClr val="008380"/>
                </a:solidFill>
                <a:sym typeface="Symbol"/>
              </a:rPr>
              <a:t>)</a:t>
            </a:r>
            <a:r>
              <a:rPr lang="en-US" sz="1600" dirty="0">
                <a:sym typeface="Symbol"/>
              </a:rPr>
              <a:t> </a:t>
            </a:r>
            <a:r>
              <a:rPr lang="en-US" sz="1600" dirty="0" smtClean="0">
                <a:sym typeface="Symbol"/>
              </a:rPr>
              <a:t/>
            </a:r>
            <a:br>
              <a:rPr lang="en-US" sz="1600" dirty="0" smtClean="0">
                <a:sym typeface="Symbol"/>
              </a:rPr>
            </a:br>
            <a:r>
              <a:rPr lang="en-US" sz="1600" dirty="0" smtClean="0">
                <a:sym typeface="Symbol"/>
              </a:rPr>
              <a:t> there exists an empty circle passing through </a:t>
            </a:r>
            <a:r>
              <a:rPr lang="en-US" sz="1600" i="1" dirty="0" smtClean="0">
                <a:solidFill>
                  <a:srgbClr val="008380"/>
                </a:solidFill>
              </a:rPr>
              <a:t>p </a:t>
            </a:r>
            <a:r>
              <a:rPr lang="en-US" sz="1600" dirty="0" smtClean="0">
                <a:sym typeface="Symbol"/>
              </a:rPr>
              <a:t>and </a:t>
            </a:r>
            <a:r>
              <a:rPr lang="en-US" sz="1600" i="1" dirty="0">
                <a:solidFill>
                  <a:srgbClr val="008380"/>
                </a:solidFill>
                <a:sym typeface="Symbol"/>
              </a:rPr>
              <a:t>q</a:t>
            </a:r>
            <a:r>
              <a:rPr lang="en-US" sz="1600" dirty="0" smtClean="0">
                <a:sym typeface="Symbol"/>
              </a:rPr>
              <a:t>.</a:t>
            </a:r>
            <a:br>
              <a:rPr lang="en-US" sz="1600" dirty="0" smtClean="0">
                <a:sym typeface="Symbol"/>
              </a:rPr>
            </a:br>
            <a:r>
              <a:rPr lang="en-US" sz="1600" b="1" dirty="0" smtClean="0">
                <a:sym typeface="Symbol"/>
              </a:rPr>
              <a:t>Proof: </a:t>
            </a:r>
            <a:r>
              <a:rPr lang="en-US" sz="1600" dirty="0" smtClean="0">
                <a:sym typeface="Symbol"/>
              </a:rPr>
              <a:t>“”: For the Delaunay edge </a:t>
            </a:r>
            <a:r>
              <a:rPr lang="en-US" sz="1600" i="1" dirty="0" err="1" smtClean="0">
                <a:solidFill>
                  <a:srgbClr val="008380"/>
                </a:solidFill>
              </a:rPr>
              <a:t>pq</a:t>
            </a:r>
            <a:r>
              <a:rPr lang="en-US" sz="1600" i="1" dirty="0" smtClean="0">
                <a:solidFill>
                  <a:srgbClr val="008380"/>
                </a:solidFill>
              </a:rPr>
              <a:t> </a:t>
            </a:r>
            <a:r>
              <a:rPr lang="en-US" sz="1600" dirty="0" smtClean="0">
                <a:sym typeface="Symbol"/>
              </a:rPr>
              <a:t>there must be a </a:t>
            </a:r>
            <a:r>
              <a:rPr lang="en-US" sz="1600" dirty="0" err="1" smtClean="0">
                <a:sym typeface="Symbol"/>
              </a:rPr>
              <a:t>Voronoi</a:t>
            </a:r>
            <a:r>
              <a:rPr lang="en-US" sz="1600" dirty="0" smtClean="0">
                <a:sym typeface="Symbol"/>
              </a:rPr>
              <a:t> edge. </a:t>
            </a:r>
            <a:br>
              <a:rPr lang="en-US" sz="1600" dirty="0" smtClean="0">
                <a:sym typeface="Symbol"/>
              </a:rPr>
            </a:br>
            <a:r>
              <a:rPr lang="en-US" sz="1600" dirty="0" smtClean="0">
                <a:sym typeface="Symbol"/>
              </a:rPr>
              <a:t>Center a circle through </a:t>
            </a:r>
            <a:r>
              <a:rPr lang="en-US" sz="1600" i="1" dirty="0">
                <a:solidFill>
                  <a:srgbClr val="008380"/>
                </a:solidFill>
              </a:rPr>
              <a:t>p </a:t>
            </a:r>
            <a:r>
              <a:rPr lang="en-US" sz="1600" dirty="0">
                <a:sym typeface="Symbol"/>
              </a:rPr>
              <a:t>and </a:t>
            </a:r>
            <a:r>
              <a:rPr lang="en-US" sz="1600" i="1" dirty="0">
                <a:solidFill>
                  <a:srgbClr val="008380"/>
                </a:solidFill>
                <a:sym typeface="Symbol"/>
              </a:rPr>
              <a:t>q</a:t>
            </a:r>
            <a:r>
              <a:rPr lang="en-US" sz="1600" dirty="0" smtClean="0">
                <a:sym typeface="Symbol"/>
              </a:rPr>
              <a:t> at any point on the </a:t>
            </a:r>
            <a:r>
              <a:rPr lang="en-US" sz="1600" dirty="0" err="1" smtClean="0">
                <a:sym typeface="Symbol"/>
              </a:rPr>
              <a:t>Voronoi</a:t>
            </a:r>
            <a:r>
              <a:rPr lang="en-US" sz="1600" dirty="0" smtClean="0">
                <a:sym typeface="Symbol"/>
              </a:rPr>
              <a:t> edge, </a:t>
            </a:r>
            <a:br>
              <a:rPr lang="en-US" sz="1600" dirty="0" smtClean="0">
                <a:sym typeface="Symbol"/>
              </a:rPr>
            </a:br>
            <a:r>
              <a:rPr lang="en-US" sz="1600" dirty="0" smtClean="0">
                <a:sym typeface="Symbol"/>
              </a:rPr>
              <a:t>this circle must be empty. </a:t>
            </a:r>
            <a:br>
              <a:rPr lang="en-US" sz="1600" dirty="0" smtClean="0">
                <a:sym typeface="Symbol"/>
              </a:rPr>
            </a:br>
            <a:r>
              <a:rPr lang="en-US" sz="1600" dirty="0" smtClean="0">
                <a:sym typeface="Symbol"/>
              </a:rPr>
              <a:t>“”: If there is an empty circle through </a:t>
            </a:r>
            <a:r>
              <a:rPr lang="en-US" sz="1600" i="1" dirty="0">
                <a:solidFill>
                  <a:srgbClr val="008380"/>
                </a:solidFill>
              </a:rPr>
              <a:t>p </a:t>
            </a:r>
            <a:r>
              <a:rPr lang="en-US" sz="1600" dirty="0">
                <a:sym typeface="Symbol"/>
              </a:rPr>
              <a:t>and </a:t>
            </a:r>
            <a:r>
              <a:rPr lang="en-US" sz="1600" i="1" dirty="0" smtClean="0">
                <a:solidFill>
                  <a:srgbClr val="008380"/>
                </a:solidFill>
                <a:sym typeface="Symbol"/>
              </a:rPr>
              <a:t>q</a:t>
            </a:r>
            <a:r>
              <a:rPr lang="en-US" sz="1600" dirty="0" smtClean="0">
                <a:sym typeface="Symbol"/>
              </a:rPr>
              <a:t>, then its center </a:t>
            </a:r>
            <a:r>
              <a:rPr lang="en-US" sz="1600" i="1" dirty="0" smtClean="0">
                <a:solidFill>
                  <a:srgbClr val="008380"/>
                </a:solidFill>
              </a:rPr>
              <a:t>c </a:t>
            </a:r>
            <a:br>
              <a:rPr lang="en-US" sz="1600" i="1" dirty="0" smtClean="0">
                <a:solidFill>
                  <a:srgbClr val="008380"/>
                </a:solidFill>
              </a:rPr>
            </a:br>
            <a:r>
              <a:rPr lang="en-US" sz="1600" dirty="0" smtClean="0">
                <a:sym typeface="Symbol"/>
              </a:rPr>
              <a:t>has to lie on the </a:t>
            </a:r>
            <a:r>
              <a:rPr lang="en-US" sz="1600" dirty="0" err="1" smtClean="0">
                <a:sym typeface="Symbol"/>
              </a:rPr>
              <a:t>Voronoi</a:t>
            </a:r>
            <a:r>
              <a:rPr lang="en-US" sz="1600" dirty="0" smtClean="0">
                <a:sym typeface="Symbol"/>
              </a:rPr>
              <a:t> edge because it is equidistant to </a:t>
            </a:r>
            <a:r>
              <a:rPr lang="en-US" sz="1600" i="1" dirty="0">
                <a:solidFill>
                  <a:srgbClr val="008380"/>
                </a:solidFill>
              </a:rPr>
              <a:t>p </a:t>
            </a:r>
            <a:r>
              <a:rPr lang="en-US" sz="1600" dirty="0">
                <a:sym typeface="Symbol"/>
              </a:rPr>
              <a:t>and </a:t>
            </a:r>
            <a:r>
              <a:rPr lang="en-US" sz="1600" i="1" dirty="0" smtClean="0">
                <a:solidFill>
                  <a:srgbClr val="008380"/>
                </a:solidFill>
                <a:sym typeface="Symbol"/>
              </a:rPr>
              <a:t>q</a:t>
            </a:r>
            <a:r>
              <a:rPr lang="en-US" sz="1600" dirty="0" smtClean="0">
                <a:sym typeface="Symbol"/>
              </a:rPr>
              <a:t> </a:t>
            </a:r>
            <a:br>
              <a:rPr lang="en-US" sz="1600" dirty="0" smtClean="0">
                <a:sym typeface="Symbol"/>
              </a:rPr>
            </a:br>
            <a:r>
              <a:rPr lang="en-US" sz="1600" dirty="0" smtClean="0">
                <a:sym typeface="Symbol"/>
              </a:rPr>
              <a:t>and there is no site closer to </a:t>
            </a:r>
            <a:r>
              <a:rPr lang="en-US" sz="1600" i="1" dirty="0" smtClean="0">
                <a:solidFill>
                  <a:srgbClr val="008380"/>
                </a:solidFill>
              </a:rPr>
              <a:t>c</a:t>
            </a:r>
            <a:r>
              <a:rPr lang="en-US" sz="1600" dirty="0" smtClean="0">
                <a:sym typeface="Symbol"/>
              </a:rPr>
              <a:t>.</a:t>
            </a:r>
            <a:endParaRPr lang="en-US" sz="1600" b="1" dirty="0">
              <a:sym typeface="Symbol"/>
            </a:endParaRPr>
          </a:p>
          <a:p>
            <a:pPr lvl="1" eaLnBrk="1" hangingPunct="1">
              <a:lnSpc>
                <a:spcPct val="80000"/>
              </a:lnSpc>
            </a:pPr>
            <a:endParaRPr lang="en-US" sz="1600" b="1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600" b="1" dirty="0" smtClean="0"/>
              <a:t>Claim: </a:t>
            </a:r>
            <a:r>
              <a:rPr lang="en-US" sz="1600" dirty="0" smtClean="0"/>
              <a:t>In </a:t>
            </a:r>
            <a:r>
              <a:rPr lang="en-US" sz="1600" dirty="0">
                <a:solidFill>
                  <a:srgbClr val="008380"/>
                </a:solidFill>
                <a:sym typeface="Symbol"/>
              </a:rPr>
              <a:t>DT(</a:t>
            </a:r>
            <a:r>
              <a:rPr lang="en-US" sz="1600" i="1" dirty="0">
                <a:solidFill>
                  <a:srgbClr val="008380"/>
                </a:solidFill>
                <a:sym typeface="Symbol"/>
              </a:rPr>
              <a:t>P</a:t>
            </a:r>
            <a:r>
              <a:rPr lang="en-US" sz="1600" dirty="0" smtClean="0">
                <a:solidFill>
                  <a:srgbClr val="008380"/>
                </a:solidFill>
                <a:sym typeface="Symbol"/>
              </a:rPr>
              <a:t>)</a:t>
            </a:r>
            <a:r>
              <a:rPr lang="en-US" sz="1600" dirty="0" smtClean="0">
                <a:sym typeface="Symbol"/>
              </a:rPr>
              <a:t>, e</a:t>
            </a:r>
            <a:r>
              <a:rPr lang="en-US" sz="1600" dirty="0" smtClean="0"/>
              <a:t>very </a:t>
            </a:r>
            <a:r>
              <a:rPr lang="en-US" sz="1600" i="1" dirty="0" err="1">
                <a:solidFill>
                  <a:srgbClr val="008380"/>
                </a:solidFill>
              </a:rPr>
              <a:t>p</a:t>
            </a:r>
            <a:r>
              <a:rPr lang="en-US" sz="1600" dirty="0" err="1">
                <a:solidFill>
                  <a:srgbClr val="008380"/>
                </a:solidFill>
                <a:sym typeface="Symbol"/>
              </a:rPr>
              <a:t></a:t>
            </a:r>
            <a:r>
              <a:rPr lang="en-US" sz="1600" i="1" dirty="0" err="1">
                <a:solidFill>
                  <a:srgbClr val="008380"/>
                </a:solidFill>
                <a:sym typeface="Symbol"/>
              </a:rPr>
              <a:t>P</a:t>
            </a:r>
            <a:r>
              <a:rPr lang="en-US" sz="1600" dirty="0">
                <a:sym typeface="Symbol"/>
              </a:rPr>
              <a:t> </a:t>
            </a:r>
            <a:r>
              <a:rPr lang="en-US" sz="1600" dirty="0" smtClean="0">
                <a:sym typeface="Symbol"/>
              </a:rPr>
              <a:t>is adjacent to its nearest neighbors.</a:t>
            </a:r>
            <a:br>
              <a:rPr lang="en-US" sz="1600" dirty="0" smtClean="0">
                <a:sym typeface="Symbol"/>
              </a:rPr>
            </a:br>
            <a:r>
              <a:rPr lang="en-US" sz="1600" b="1" dirty="0" smtClean="0">
                <a:sym typeface="Symbol"/>
              </a:rPr>
              <a:t>Proof: </a:t>
            </a:r>
            <a:r>
              <a:rPr lang="en-US" sz="1600" dirty="0" smtClean="0">
                <a:sym typeface="Symbol"/>
              </a:rPr>
              <a:t>Let </a:t>
            </a:r>
            <a:r>
              <a:rPr lang="en-US" sz="1600" i="1" dirty="0" err="1">
                <a:solidFill>
                  <a:srgbClr val="008380"/>
                </a:solidFill>
                <a:sym typeface="Symbol"/>
              </a:rPr>
              <a:t>q</a:t>
            </a:r>
            <a:r>
              <a:rPr lang="en-US" sz="1600" dirty="0" err="1" smtClean="0">
                <a:solidFill>
                  <a:srgbClr val="008380"/>
                </a:solidFill>
                <a:sym typeface="Symbol"/>
              </a:rPr>
              <a:t></a:t>
            </a:r>
            <a:r>
              <a:rPr lang="en-US" sz="1600" i="1" dirty="0" err="1">
                <a:solidFill>
                  <a:srgbClr val="008380"/>
                </a:solidFill>
                <a:sym typeface="Symbol"/>
              </a:rPr>
              <a:t>P</a:t>
            </a:r>
            <a:r>
              <a:rPr lang="en-US" sz="1600" i="1" dirty="0">
                <a:solidFill>
                  <a:srgbClr val="008380"/>
                </a:solidFill>
                <a:sym typeface="Symbol"/>
              </a:rPr>
              <a:t> </a:t>
            </a:r>
            <a:r>
              <a:rPr lang="en-US" sz="1600" dirty="0" smtClean="0">
                <a:sym typeface="Symbol"/>
              </a:rPr>
              <a:t>be </a:t>
            </a:r>
            <a:r>
              <a:rPr lang="en-US" sz="1600" dirty="0" smtClean="0">
                <a:sym typeface="Symbol"/>
              </a:rPr>
              <a:t>a nearest neighbor adjacent </a:t>
            </a:r>
            <a:r>
              <a:rPr lang="en-US" sz="1600" dirty="0" smtClean="0">
                <a:sym typeface="Symbol"/>
              </a:rPr>
              <a:t>to </a:t>
            </a:r>
            <a:r>
              <a:rPr lang="en-US" sz="1600" i="1" dirty="0">
                <a:solidFill>
                  <a:srgbClr val="008380"/>
                </a:solidFill>
              </a:rPr>
              <a:t>p</a:t>
            </a:r>
            <a:r>
              <a:rPr lang="en-US" sz="1600" dirty="0" smtClean="0">
                <a:sym typeface="Symbol"/>
              </a:rPr>
              <a:t> in </a:t>
            </a:r>
            <a:r>
              <a:rPr lang="en-US" sz="1600" dirty="0" smtClean="0">
                <a:solidFill>
                  <a:srgbClr val="008380"/>
                </a:solidFill>
                <a:sym typeface="Symbol"/>
              </a:rPr>
              <a:t>DT(</a:t>
            </a:r>
            <a:r>
              <a:rPr lang="en-US" sz="1600" i="1" dirty="0" smtClean="0">
                <a:solidFill>
                  <a:srgbClr val="008380"/>
                </a:solidFill>
                <a:sym typeface="Symbol"/>
              </a:rPr>
              <a:t>P</a:t>
            </a:r>
            <a:r>
              <a:rPr lang="en-US" sz="1600" dirty="0" smtClean="0">
                <a:solidFill>
                  <a:srgbClr val="008380"/>
                </a:solidFill>
                <a:sym typeface="Symbol"/>
              </a:rPr>
              <a:t>)</a:t>
            </a:r>
            <a:r>
              <a:rPr lang="en-US" sz="1600" dirty="0" smtClean="0">
                <a:sym typeface="Symbol"/>
              </a:rPr>
              <a:t>. </a:t>
            </a:r>
            <a:r>
              <a:rPr lang="en-US" sz="1600" dirty="0" smtClean="0">
                <a:sym typeface="Symbol"/>
              </a:rPr>
              <a:t>Then</a:t>
            </a:r>
            <a:br>
              <a:rPr lang="en-US" sz="1600" dirty="0" smtClean="0">
                <a:sym typeface="Symbol"/>
              </a:rPr>
            </a:br>
            <a:r>
              <a:rPr lang="en-US" sz="1600" dirty="0" smtClean="0">
                <a:sym typeface="Symbol"/>
              </a:rPr>
              <a:t>the </a:t>
            </a:r>
            <a:r>
              <a:rPr lang="en-US" sz="1600" smtClean="0">
                <a:sym typeface="Symbol"/>
              </a:rPr>
              <a:t>circle </a:t>
            </a:r>
            <a:r>
              <a:rPr lang="en-US" sz="1600" smtClean="0">
                <a:sym typeface="Symbol"/>
              </a:rPr>
              <a:t>centered at </a:t>
            </a:r>
            <a:r>
              <a:rPr lang="en-US" sz="1600" i="1" dirty="0" smtClean="0">
                <a:solidFill>
                  <a:srgbClr val="008380"/>
                </a:solidFill>
              </a:rPr>
              <a:t>p </a:t>
            </a:r>
            <a:r>
              <a:rPr lang="en-US" sz="1600" dirty="0" smtClean="0">
                <a:sym typeface="Symbol"/>
              </a:rPr>
              <a:t>with </a:t>
            </a:r>
            <a:r>
              <a:rPr lang="en-US" sz="1600" i="1" dirty="0" smtClean="0">
                <a:solidFill>
                  <a:srgbClr val="008380"/>
                </a:solidFill>
                <a:sym typeface="Symbol"/>
              </a:rPr>
              <a:t>q</a:t>
            </a:r>
            <a:r>
              <a:rPr lang="en-US" sz="1600" dirty="0">
                <a:sym typeface="Symbol"/>
              </a:rPr>
              <a:t> </a:t>
            </a:r>
            <a:r>
              <a:rPr lang="en-US" sz="1600" dirty="0" smtClean="0">
                <a:sym typeface="Symbol"/>
              </a:rPr>
              <a:t>on its boundary has to be empty, </a:t>
            </a:r>
            <a:r>
              <a:rPr lang="en-US" sz="1600" smtClean="0">
                <a:sym typeface="Symbol"/>
              </a:rPr>
              <a:t>so </a:t>
            </a:r>
            <a:r>
              <a:rPr lang="en-US" sz="1600" smtClean="0">
                <a:sym typeface="Symbol"/>
              </a:rPr>
              <a:t/>
            </a:r>
            <a:br>
              <a:rPr lang="en-US" sz="1600" smtClean="0">
                <a:sym typeface="Symbol"/>
              </a:rPr>
            </a:br>
            <a:r>
              <a:rPr lang="en-US" sz="1600" smtClean="0">
                <a:sym typeface="Symbol"/>
              </a:rPr>
              <a:t>the </a:t>
            </a:r>
            <a:r>
              <a:rPr lang="en-US" sz="1600" dirty="0" smtClean="0">
                <a:sym typeface="Symbol"/>
              </a:rPr>
              <a:t>circle </a:t>
            </a:r>
            <a:r>
              <a:rPr lang="en-US" sz="1600" smtClean="0">
                <a:sym typeface="Symbol"/>
              </a:rPr>
              <a:t>with </a:t>
            </a:r>
            <a:r>
              <a:rPr lang="en-US" sz="1600" smtClean="0">
                <a:sym typeface="Symbol"/>
              </a:rPr>
              <a:t>diameter </a:t>
            </a:r>
            <a:r>
              <a:rPr lang="en-US" sz="1600" i="1" dirty="0" err="1">
                <a:solidFill>
                  <a:srgbClr val="008380"/>
                </a:solidFill>
              </a:rPr>
              <a:t>pq</a:t>
            </a:r>
            <a:r>
              <a:rPr lang="en-US" sz="1600" i="1" dirty="0">
                <a:solidFill>
                  <a:srgbClr val="008380"/>
                </a:solidFill>
              </a:rPr>
              <a:t> </a:t>
            </a:r>
            <a:r>
              <a:rPr lang="en-US" sz="1600" dirty="0" smtClean="0">
                <a:sym typeface="Symbol"/>
              </a:rPr>
              <a:t>is empty and </a:t>
            </a:r>
            <a:r>
              <a:rPr lang="en-US" sz="1600" i="1" dirty="0" err="1">
                <a:solidFill>
                  <a:srgbClr val="008380"/>
                </a:solidFill>
              </a:rPr>
              <a:t>pq</a:t>
            </a:r>
            <a:r>
              <a:rPr lang="en-US" sz="1600" i="1" dirty="0">
                <a:solidFill>
                  <a:srgbClr val="008380"/>
                </a:solidFill>
              </a:rPr>
              <a:t> </a:t>
            </a:r>
            <a:r>
              <a:rPr lang="en-US" sz="1600" dirty="0" smtClean="0">
                <a:sym typeface="Symbol"/>
              </a:rPr>
              <a:t>is a Delaunay edge.</a:t>
            </a:r>
          </a:p>
          <a:p>
            <a:pPr lvl="1" eaLnBrk="1" hangingPunct="1">
              <a:lnSpc>
                <a:spcPct val="80000"/>
              </a:lnSpc>
            </a:pPr>
            <a:endParaRPr lang="en-US" sz="1600" dirty="0">
              <a:sym typeface="Symbol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600" b="1" dirty="0" smtClean="0"/>
              <a:t>Algorithm: </a:t>
            </a:r>
            <a:r>
              <a:rPr lang="en-US" sz="1600" dirty="0" smtClean="0">
                <a:sym typeface="Symbol"/>
              </a:rPr>
              <a:t>Find all nearest neighbors in </a:t>
            </a:r>
            <a:r>
              <a:rPr lang="en-US" sz="1600" dirty="0" smtClean="0">
                <a:solidFill>
                  <a:srgbClr val="008380"/>
                </a:solidFill>
                <a:sym typeface="Symbol"/>
              </a:rPr>
              <a:t>O(</a:t>
            </a:r>
            <a:r>
              <a:rPr lang="en-US" sz="1600" i="1" dirty="0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sz="1600" dirty="0" smtClean="0">
                <a:solidFill>
                  <a:srgbClr val="008380"/>
                </a:solidFill>
                <a:sym typeface="Symbol"/>
              </a:rPr>
              <a:t>)</a:t>
            </a:r>
            <a:r>
              <a:rPr lang="en-US" sz="1600" dirty="0" smtClean="0">
                <a:sym typeface="Symbol"/>
              </a:rPr>
              <a:t> time: Check for </a:t>
            </a:r>
            <a:br>
              <a:rPr lang="en-US" sz="1600" dirty="0" smtClean="0">
                <a:sym typeface="Symbol"/>
              </a:rPr>
            </a:br>
            <a:r>
              <a:rPr lang="en-US" sz="1600" dirty="0" smtClean="0">
                <a:sym typeface="Symbol"/>
              </a:rPr>
              <a:t>each </a:t>
            </a:r>
            <a:r>
              <a:rPr lang="en-US" sz="1600" i="1" dirty="0" err="1">
                <a:solidFill>
                  <a:srgbClr val="008380"/>
                </a:solidFill>
              </a:rPr>
              <a:t>p</a:t>
            </a:r>
            <a:r>
              <a:rPr lang="en-US" sz="1600" dirty="0" err="1">
                <a:solidFill>
                  <a:srgbClr val="008380"/>
                </a:solidFill>
                <a:sym typeface="Symbol"/>
              </a:rPr>
              <a:t></a:t>
            </a:r>
            <a:r>
              <a:rPr lang="en-US" sz="1600" i="1" dirty="0" err="1">
                <a:solidFill>
                  <a:srgbClr val="008380"/>
                </a:solidFill>
                <a:sym typeface="Symbol"/>
              </a:rPr>
              <a:t>P</a:t>
            </a:r>
            <a:r>
              <a:rPr lang="en-US" sz="1600" dirty="0">
                <a:sym typeface="Symbol"/>
              </a:rPr>
              <a:t> </a:t>
            </a:r>
            <a:r>
              <a:rPr lang="en-US" sz="1600" dirty="0" smtClean="0">
                <a:sym typeface="Symbol"/>
              </a:rPr>
              <a:t>all points connected to </a:t>
            </a:r>
            <a:r>
              <a:rPr lang="en-US" sz="1600" i="1" dirty="0">
                <a:solidFill>
                  <a:srgbClr val="008380"/>
                </a:solidFill>
              </a:rPr>
              <a:t>p</a:t>
            </a:r>
            <a:r>
              <a:rPr lang="en-US" sz="1600" dirty="0" smtClean="0">
                <a:sym typeface="Symbol"/>
              </a:rPr>
              <a:t> with a Delaunay edge.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Minimum spanning tree: </a:t>
            </a:r>
            <a:r>
              <a:rPr lang="en-US" sz="2000" dirty="0" smtClean="0"/>
              <a:t>The edges of every Euclidean minimum spanning tree of </a:t>
            </a:r>
            <a:r>
              <a:rPr lang="en-US" sz="2000" i="1" dirty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dirty="0" smtClean="0"/>
              <a:t> are a subset of the edges of </a:t>
            </a:r>
            <a:r>
              <a:rPr lang="en-US" sz="2000" dirty="0" smtClean="0">
                <a:solidFill>
                  <a:srgbClr val="008380"/>
                </a:solidFill>
              </a:rPr>
              <a:t>DT(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 smtClean="0">
                <a:solidFill>
                  <a:srgbClr val="008380"/>
                </a:solidFill>
              </a:rPr>
              <a:t>)</a:t>
            </a:r>
            <a:r>
              <a:rPr lang="en-US" sz="2000" dirty="0" smtClean="0"/>
              <a:t>. </a:t>
            </a:r>
            <a:endParaRPr lang="en-US" sz="2000" dirty="0"/>
          </a:p>
          <a:p>
            <a:pPr lvl="1" eaLnBrk="1" hangingPunct="1">
              <a:lnSpc>
                <a:spcPct val="80000"/>
              </a:lnSpc>
            </a:pPr>
            <a:endParaRPr lang="en-US" sz="1600" dirty="0" smtClean="0"/>
          </a:p>
        </p:txBody>
      </p:sp>
      <p:sp>
        <p:nvSpPr>
          <p:cNvPr id="9" name="Oval 8"/>
          <p:cNvSpPr/>
          <p:nvPr/>
        </p:nvSpPr>
        <p:spPr bwMode="auto">
          <a:xfrm flipV="1">
            <a:off x="7934200" y="2370487"/>
            <a:ext cx="124212" cy="12421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auto">
          <a:xfrm flipV="1">
            <a:off x="7926098" y="3299381"/>
            <a:ext cx="124212" cy="12421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>
            <a:stCxn id="9" idx="0"/>
            <a:endCxn id="10" idx="4"/>
          </p:cNvCxnSpPr>
          <p:nvPr/>
        </p:nvCxnSpPr>
        <p:spPr bwMode="auto">
          <a:xfrm flipH="1">
            <a:off x="7988205" y="2494701"/>
            <a:ext cx="8102" cy="80468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Rectangle 6"/>
          <p:cNvSpPr/>
          <p:nvPr/>
        </p:nvSpPr>
        <p:spPr>
          <a:xfrm>
            <a:off x="7792956" y="2061356"/>
            <a:ext cx="466800" cy="5235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kern="0" dirty="0" smtClean="0">
                <a:solidFill>
                  <a:srgbClr val="000000"/>
                </a:solidFill>
                <a:latin typeface="Times New Roman"/>
                <a:sym typeface="Symbol"/>
              </a:rPr>
              <a:t>p</a:t>
            </a:r>
            <a:endParaRPr lang="en-US" sz="1400" i="1" dirty="0"/>
          </a:p>
        </p:txBody>
      </p:sp>
      <p:sp>
        <p:nvSpPr>
          <p:cNvPr id="15" name="Rectangle 14"/>
          <p:cNvSpPr/>
          <p:nvPr/>
        </p:nvSpPr>
        <p:spPr>
          <a:xfrm>
            <a:off x="7813133" y="3340691"/>
            <a:ext cx="466800" cy="5235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kern="0" dirty="0" smtClean="0">
                <a:solidFill>
                  <a:srgbClr val="000000"/>
                </a:solidFill>
                <a:latin typeface="Times New Roman"/>
                <a:sym typeface="Symbol"/>
              </a:rPr>
              <a:t>q</a:t>
            </a:r>
            <a:endParaRPr lang="en-US" sz="1400" i="1" dirty="0"/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7669210" y="2904922"/>
            <a:ext cx="797929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V="1">
            <a:off x="8445535" y="1936876"/>
            <a:ext cx="179570" cy="98965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8454987" y="2913026"/>
            <a:ext cx="498200" cy="761474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Oval 23"/>
          <p:cNvSpPr/>
          <p:nvPr/>
        </p:nvSpPr>
        <p:spPr bwMode="auto">
          <a:xfrm flipV="1">
            <a:off x="9004859" y="2582460"/>
            <a:ext cx="77768" cy="7776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>
            <a:stCxn id="10" idx="5"/>
          </p:cNvCxnSpPr>
          <p:nvPr/>
        </p:nvCxnSpPr>
        <p:spPr bwMode="auto">
          <a:xfrm flipV="1">
            <a:off x="8032120" y="2633663"/>
            <a:ext cx="992818" cy="683909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9" idx="7"/>
            <a:endCxn id="24" idx="2"/>
          </p:cNvCxnSpPr>
          <p:nvPr/>
        </p:nvCxnSpPr>
        <p:spPr bwMode="auto">
          <a:xfrm>
            <a:off x="8040222" y="2476511"/>
            <a:ext cx="964636" cy="14483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Oval 42"/>
          <p:cNvSpPr/>
          <p:nvPr/>
        </p:nvSpPr>
        <p:spPr bwMode="auto">
          <a:xfrm flipV="1">
            <a:off x="7183525" y="3181918"/>
            <a:ext cx="77768" cy="7776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44" name="Straight Connector 43"/>
          <p:cNvCxnSpPr/>
          <p:nvPr/>
        </p:nvCxnSpPr>
        <p:spPr bwMode="auto">
          <a:xfrm>
            <a:off x="7096753" y="2370271"/>
            <a:ext cx="577858" cy="53195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>
            <a:endCxn id="10" idx="2"/>
          </p:cNvCxnSpPr>
          <p:nvPr/>
        </p:nvCxnSpPr>
        <p:spPr bwMode="auto">
          <a:xfrm>
            <a:off x="7257146" y="3235285"/>
            <a:ext cx="668952" cy="12620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>
            <a:stCxn id="43" idx="5"/>
            <a:endCxn id="9" idx="1"/>
          </p:cNvCxnSpPr>
          <p:nvPr/>
        </p:nvCxnSpPr>
        <p:spPr bwMode="auto">
          <a:xfrm flipV="1">
            <a:off x="7249903" y="2476511"/>
            <a:ext cx="702487" cy="716797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 flipH="1">
            <a:off x="7588202" y="2913024"/>
            <a:ext cx="76956" cy="61161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080" name="Group 3079"/>
          <p:cNvGrpSpPr>
            <a:grpSpLocks noChangeAspect="1"/>
          </p:cNvGrpSpPr>
          <p:nvPr/>
        </p:nvGrpSpPr>
        <p:grpSpPr>
          <a:xfrm>
            <a:off x="7073800" y="2306811"/>
            <a:ext cx="1146263" cy="1146263"/>
            <a:chOff x="7308850" y="3432175"/>
            <a:chExt cx="914400" cy="914400"/>
          </a:xfrm>
        </p:grpSpPr>
        <p:sp>
          <p:nvSpPr>
            <p:cNvPr id="3073" name="Oval 3072"/>
            <p:cNvSpPr>
              <a:spLocks noChangeAspect="1"/>
            </p:cNvSpPr>
            <p:nvPr/>
          </p:nvSpPr>
          <p:spPr bwMode="auto">
            <a:xfrm>
              <a:off x="7308850" y="3432175"/>
              <a:ext cx="914400" cy="914400"/>
            </a:xfrm>
            <a:prstGeom prst="ellipse">
              <a:avLst/>
            </a:prstGeom>
            <a:noFill/>
            <a:ln w="6350">
              <a:solidFill>
                <a:srgbClr val="C00000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79" name="5-Point Star 3078"/>
            <p:cNvSpPr/>
            <p:nvPr/>
          </p:nvSpPr>
          <p:spPr bwMode="auto">
            <a:xfrm>
              <a:off x="7766050" y="3889375"/>
              <a:ext cx="45719" cy="45719"/>
            </a:xfrm>
            <a:prstGeom prst="star5">
              <a:avLst/>
            </a:prstGeom>
            <a:solidFill>
              <a:schemeClr val="accent2"/>
            </a:solidFill>
            <a:ln w="6350">
              <a:solidFill>
                <a:schemeClr val="accent2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" name="Group 73"/>
          <p:cNvGrpSpPr>
            <a:grpSpLocks noChangeAspect="1"/>
          </p:cNvGrpSpPr>
          <p:nvPr/>
        </p:nvGrpSpPr>
        <p:grpSpPr>
          <a:xfrm>
            <a:off x="7786668" y="2228506"/>
            <a:ext cx="1297474" cy="1297474"/>
            <a:chOff x="7308850" y="3432175"/>
            <a:chExt cx="914400" cy="914400"/>
          </a:xfrm>
        </p:grpSpPr>
        <p:sp>
          <p:nvSpPr>
            <p:cNvPr id="75" name="Oval 74"/>
            <p:cNvSpPr>
              <a:spLocks noChangeAspect="1"/>
            </p:cNvSpPr>
            <p:nvPr/>
          </p:nvSpPr>
          <p:spPr bwMode="auto">
            <a:xfrm>
              <a:off x="7308850" y="3432175"/>
              <a:ext cx="914400" cy="914400"/>
            </a:xfrm>
            <a:prstGeom prst="ellipse">
              <a:avLst/>
            </a:prstGeom>
            <a:noFill/>
            <a:ln w="6350">
              <a:solidFill>
                <a:srgbClr val="33CC33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5-Point Star 75"/>
            <p:cNvSpPr/>
            <p:nvPr/>
          </p:nvSpPr>
          <p:spPr bwMode="auto">
            <a:xfrm>
              <a:off x="7766050" y="3889375"/>
              <a:ext cx="45719" cy="45719"/>
            </a:xfrm>
            <a:prstGeom prst="star5">
              <a:avLst/>
            </a:prstGeom>
            <a:solidFill>
              <a:srgbClr val="33CC33"/>
            </a:solidFill>
            <a:ln w="6350">
              <a:solidFill>
                <a:srgbClr val="33CC33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6" name="Group 105"/>
          <p:cNvGrpSpPr>
            <a:grpSpLocks noChangeAspect="1"/>
          </p:cNvGrpSpPr>
          <p:nvPr/>
        </p:nvGrpSpPr>
        <p:grpSpPr>
          <a:xfrm>
            <a:off x="7324924" y="2386469"/>
            <a:ext cx="996398" cy="996398"/>
            <a:chOff x="7308850" y="3432175"/>
            <a:chExt cx="914400" cy="914400"/>
          </a:xfrm>
        </p:grpSpPr>
        <p:sp>
          <p:nvSpPr>
            <p:cNvPr id="107" name="Oval 106"/>
            <p:cNvSpPr>
              <a:spLocks noChangeAspect="1"/>
            </p:cNvSpPr>
            <p:nvPr/>
          </p:nvSpPr>
          <p:spPr bwMode="auto">
            <a:xfrm>
              <a:off x="7308850" y="3432175"/>
              <a:ext cx="914400" cy="914400"/>
            </a:xfrm>
            <a:prstGeom prst="ellipse">
              <a:avLst/>
            </a:prstGeom>
            <a:noFill/>
            <a:ln w="6350">
              <a:solidFill>
                <a:srgbClr val="FFC000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5-Point Star 107"/>
            <p:cNvSpPr/>
            <p:nvPr/>
          </p:nvSpPr>
          <p:spPr bwMode="auto">
            <a:xfrm>
              <a:off x="7766050" y="3889375"/>
              <a:ext cx="45719" cy="45719"/>
            </a:xfrm>
            <a:prstGeom prst="star5">
              <a:avLst/>
            </a:prstGeom>
            <a:solidFill>
              <a:srgbClr val="FFC000"/>
            </a:solidFill>
            <a:ln w="6350">
              <a:solidFill>
                <a:srgbClr val="FFC000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2" name="Group 111"/>
          <p:cNvGrpSpPr>
            <a:grpSpLocks noChangeAspect="1"/>
          </p:cNvGrpSpPr>
          <p:nvPr/>
        </p:nvGrpSpPr>
        <p:grpSpPr>
          <a:xfrm>
            <a:off x="7482892" y="2402671"/>
            <a:ext cx="972097" cy="972097"/>
            <a:chOff x="7308850" y="3432175"/>
            <a:chExt cx="914400" cy="914400"/>
          </a:xfrm>
        </p:grpSpPr>
        <p:sp>
          <p:nvSpPr>
            <p:cNvPr id="113" name="Oval 112"/>
            <p:cNvSpPr>
              <a:spLocks noChangeAspect="1"/>
            </p:cNvSpPr>
            <p:nvPr/>
          </p:nvSpPr>
          <p:spPr bwMode="auto">
            <a:xfrm>
              <a:off x="7308850" y="3432175"/>
              <a:ext cx="914400" cy="914400"/>
            </a:xfrm>
            <a:prstGeom prst="ellipse">
              <a:avLst/>
            </a:prstGeom>
            <a:noFill/>
            <a:ln w="6350">
              <a:solidFill>
                <a:srgbClr val="66FFCC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5-Point Star 113"/>
            <p:cNvSpPr/>
            <p:nvPr/>
          </p:nvSpPr>
          <p:spPr bwMode="auto">
            <a:xfrm>
              <a:off x="7766050" y="3889375"/>
              <a:ext cx="45719" cy="45719"/>
            </a:xfrm>
            <a:prstGeom prst="star5">
              <a:avLst/>
            </a:prstGeom>
            <a:solidFill>
              <a:srgbClr val="66FFCC"/>
            </a:solidFill>
            <a:ln w="6350">
              <a:solidFill>
                <a:srgbClr val="66FFCC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9" name="Oval 118"/>
          <p:cNvSpPr>
            <a:spLocks noChangeAspect="1"/>
          </p:cNvSpPr>
          <p:nvPr/>
        </p:nvSpPr>
        <p:spPr bwMode="auto">
          <a:xfrm>
            <a:off x="7379870" y="3743791"/>
            <a:ext cx="1146263" cy="1146263"/>
          </a:xfrm>
          <a:prstGeom prst="ellipse">
            <a:avLst/>
          </a:prstGeom>
          <a:noFill/>
          <a:ln w="6350">
            <a:solidFill>
              <a:srgbClr val="C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 bwMode="auto">
          <a:xfrm flipV="1">
            <a:off x="7943243" y="4325198"/>
            <a:ext cx="64007" cy="6400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 bwMode="auto">
          <a:xfrm flipV="1">
            <a:off x="8490931" y="4329961"/>
            <a:ext cx="64007" cy="6400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 bwMode="auto">
          <a:xfrm>
            <a:off x="7968658" y="4059518"/>
            <a:ext cx="559074" cy="559074"/>
          </a:xfrm>
          <a:prstGeom prst="ellipse">
            <a:avLst/>
          </a:prstGeom>
          <a:noFill/>
          <a:ln w="6350">
            <a:solidFill>
              <a:srgbClr val="C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14" name="Straight Connector 3113"/>
          <p:cNvCxnSpPr>
            <a:stCxn id="117" idx="6"/>
            <a:endCxn id="121" idx="2"/>
          </p:cNvCxnSpPr>
          <p:nvPr/>
        </p:nvCxnSpPr>
        <p:spPr bwMode="auto">
          <a:xfrm>
            <a:off x="8007250" y="4357202"/>
            <a:ext cx="483681" cy="476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6" name="Rectangle 125"/>
          <p:cNvSpPr/>
          <p:nvPr/>
        </p:nvSpPr>
        <p:spPr>
          <a:xfrm>
            <a:off x="8439878" y="4187121"/>
            <a:ext cx="466800" cy="5235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kern="0" dirty="0" smtClean="0">
                <a:solidFill>
                  <a:srgbClr val="000000"/>
                </a:solidFill>
                <a:latin typeface="Times New Roman"/>
                <a:sym typeface="Symbol"/>
              </a:rPr>
              <a:t>q</a:t>
            </a:r>
            <a:endParaRPr lang="en-US" sz="1400" i="1" dirty="0"/>
          </a:p>
        </p:txBody>
      </p:sp>
      <p:sp>
        <p:nvSpPr>
          <p:cNvPr id="127" name="Rectangle 126"/>
          <p:cNvSpPr/>
          <p:nvPr/>
        </p:nvSpPr>
        <p:spPr>
          <a:xfrm>
            <a:off x="7731199" y="4191883"/>
            <a:ext cx="2744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kern="0" dirty="0" smtClean="0">
                <a:solidFill>
                  <a:srgbClr val="000000"/>
                </a:solidFill>
                <a:latin typeface="Times New Roman"/>
                <a:sym typeface="Symbol"/>
              </a:rPr>
              <a:t>p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153655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build="p"/>
      <p:bldP spid="119" grpId="0" animBg="1"/>
      <p:bldP spid="117" grpId="0" animBg="1"/>
      <p:bldP spid="121" grpId="0" animBg="1"/>
      <p:bldP spid="122" grpId="0" animBg="1"/>
      <p:bldP spid="126" grpId="0"/>
      <p:bldP spid="1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3/5/15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11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Applications of DT</a:t>
            </a:r>
            <a:endParaRPr lang="en-US" sz="2400" dirty="0" smtClean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68463"/>
            <a:ext cx="5597957" cy="26749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Terrain modeling: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Model a scanned terrain surface by interpolating the height using a piecewise linear function over </a:t>
            </a:r>
            <a:r>
              <a:rPr lang="en-US" sz="1600" dirty="0" smtClean="0">
                <a:solidFill>
                  <a:srgbClr val="008380"/>
                </a:solidFill>
              </a:rPr>
              <a:t>R</a:t>
            </a:r>
            <a:r>
              <a:rPr lang="en-US" sz="1600" baseline="30000" dirty="0" smtClean="0">
                <a:solidFill>
                  <a:srgbClr val="008380"/>
                </a:solidFill>
              </a:rPr>
              <a:t>2</a:t>
            </a:r>
            <a:r>
              <a:rPr lang="en-US" sz="1600" dirty="0" smtClean="0"/>
              <a:t>.  </a:t>
            </a:r>
          </a:p>
          <a:p>
            <a:pPr lvl="1" eaLnBrk="1" hangingPunct="1">
              <a:lnSpc>
                <a:spcPct val="80000"/>
              </a:lnSpc>
            </a:pPr>
            <a:endParaRPr lang="en-US" sz="1600" dirty="0"/>
          </a:p>
          <a:p>
            <a:pPr lvl="1" eaLnBrk="1" hangingPunct="1">
              <a:lnSpc>
                <a:spcPct val="80000"/>
              </a:lnSpc>
            </a:pPr>
            <a:endParaRPr lang="en-US" sz="16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Angle-optimal triangulations give better approximations / interpolations since they avoid skinny triangles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508" y="1281989"/>
            <a:ext cx="2633472" cy="149961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024" y="3621024"/>
            <a:ext cx="4702903" cy="1856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76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8" name="Straight Connector 87"/>
          <p:cNvCxnSpPr>
            <a:stCxn id="13" idx="2"/>
          </p:cNvCxnSpPr>
          <p:nvPr/>
        </p:nvCxnSpPr>
        <p:spPr bwMode="auto">
          <a:xfrm flipH="1" flipV="1">
            <a:off x="3435021" y="4213178"/>
            <a:ext cx="312412" cy="11350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>
            <a:stCxn id="14" idx="1"/>
          </p:cNvCxnSpPr>
          <p:nvPr/>
        </p:nvCxnSpPr>
        <p:spPr bwMode="auto">
          <a:xfrm flipH="1">
            <a:off x="4531986" y="4464562"/>
            <a:ext cx="151747" cy="23439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>
            <a:stCxn id="14" idx="3"/>
          </p:cNvCxnSpPr>
          <p:nvPr/>
        </p:nvCxnSpPr>
        <p:spPr bwMode="auto">
          <a:xfrm flipH="1" flipV="1">
            <a:off x="4189085" y="4394153"/>
            <a:ext cx="494648" cy="187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>
            <a:stCxn id="15" idx="2"/>
          </p:cNvCxnSpPr>
          <p:nvPr/>
        </p:nvCxnSpPr>
        <p:spPr bwMode="auto">
          <a:xfrm flipH="1" flipV="1">
            <a:off x="3784271" y="4327478"/>
            <a:ext cx="362092" cy="8212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" name="Straight Connector 2"/>
          <p:cNvCxnSpPr/>
          <p:nvPr/>
        </p:nvCxnSpPr>
        <p:spPr bwMode="auto">
          <a:xfrm>
            <a:off x="3195358" y="4483660"/>
            <a:ext cx="337252" cy="7915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endCxn id="9" idx="4"/>
          </p:cNvCxnSpPr>
          <p:nvPr/>
        </p:nvCxnSpPr>
        <p:spPr bwMode="auto">
          <a:xfrm flipH="1">
            <a:off x="3181070" y="3674035"/>
            <a:ext cx="504825" cy="7461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endCxn id="13" idx="4"/>
          </p:cNvCxnSpPr>
          <p:nvPr/>
        </p:nvCxnSpPr>
        <p:spPr bwMode="auto">
          <a:xfrm>
            <a:off x="3719233" y="3707373"/>
            <a:ext cx="64713" cy="5827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endCxn id="11" idx="3"/>
          </p:cNvCxnSpPr>
          <p:nvPr/>
        </p:nvCxnSpPr>
        <p:spPr bwMode="auto">
          <a:xfrm>
            <a:off x="3447771" y="4236010"/>
            <a:ext cx="240880" cy="45930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endCxn id="11" idx="3"/>
          </p:cNvCxnSpPr>
          <p:nvPr/>
        </p:nvCxnSpPr>
        <p:spPr bwMode="auto">
          <a:xfrm>
            <a:off x="3204883" y="4450323"/>
            <a:ext cx="483768" cy="2449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endCxn id="16" idx="4"/>
          </p:cNvCxnSpPr>
          <p:nvPr/>
        </p:nvCxnSpPr>
        <p:spPr bwMode="auto">
          <a:xfrm flipH="1">
            <a:off x="3434323" y="3707372"/>
            <a:ext cx="275385" cy="4684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>
            <a:stCxn id="9" idx="5"/>
            <a:endCxn id="16" idx="2"/>
          </p:cNvCxnSpPr>
          <p:nvPr/>
        </p:nvCxnSpPr>
        <p:spPr bwMode="auto">
          <a:xfrm flipV="1">
            <a:off x="3206888" y="4212384"/>
            <a:ext cx="190922" cy="21846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>
            <a:endCxn id="18" idx="5"/>
          </p:cNvCxnSpPr>
          <p:nvPr/>
        </p:nvCxnSpPr>
        <p:spPr bwMode="auto">
          <a:xfrm flipH="1">
            <a:off x="3569959" y="4736073"/>
            <a:ext cx="120700" cy="5486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endCxn id="11" idx="4"/>
          </p:cNvCxnSpPr>
          <p:nvPr/>
        </p:nvCxnSpPr>
        <p:spPr bwMode="auto">
          <a:xfrm flipH="1">
            <a:off x="3714470" y="4355072"/>
            <a:ext cx="71438" cy="32954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>
            <a:endCxn id="19" idx="3"/>
          </p:cNvCxnSpPr>
          <p:nvPr/>
        </p:nvCxnSpPr>
        <p:spPr bwMode="auto">
          <a:xfrm>
            <a:off x="3719233" y="4717023"/>
            <a:ext cx="274218" cy="3503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>
            <a:stCxn id="17" idx="1"/>
          </p:cNvCxnSpPr>
          <p:nvPr/>
        </p:nvCxnSpPr>
        <p:spPr bwMode="auto">
          <a:xfrm flipH="1">
            <a:off x="3569959" y="5076403"/>
            <a:ext cx="925516" cy="2226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>
            <a:endCxn id="19" idx="4"/>
          </p:cNvCxnSpPr>
          <p:nvPr/>
        </p:nvCxnSpPr>
        <p:spPr bwMode="auto">
          <a:xfrm>
            <a:off x="3800196" y="4326498"/>
            <a:ext cx="219074" cy="73015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endCxn id="17" idx="3"/>
          </p:cNvCxnSpPr>
          <p:nvPr/>
        </p:nvCxnSpPr>
        <p:spPr bwMode="auto">
          <a:xfrm>
            <a:off x="4176433" y="4416985"/>
            <a:ext cx="319042" cy="6077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>
            <a:stCxn id="19" idx="2"/>
          </p:cNvCxnSpPr>
          <p:nvPr/>
        </p:nvCxnSpPr>
        <p:spPr bwMode="auto">
          <a:xfrm flipH="1">
            <a:off x="3550910" y="5093166"/>
            <a:ext cx="431847" cy="2106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>
            <a:stCxn id="17" idx="2"/>
          </p:cNvCxnSpPr>
          <p:nvPr/>
        </p:nvCxnSpPr>
        <p:spPr bwMode="auto">
          <a:xfrm flipH="1">
            <a:off x="4012872" y="5050584"/>
            <a:ext cx="471909" cy="388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>
            <a:stCxn id="15" idx="1"/>
          </p:cNvCxnSpPr>
          <p:nvPr/>
        </p:nvCxnSpPr>
        <p:spPr bwMode="auto">
          <a:xfrm flipH="1">
            <a:off x="4027159" y="4435426"/>
            <a:ext cx="129898" cy="63500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>
            <a:stCxn id="12" idx="1"/>
          </p:cNvCxnSpPr>
          <p:nvPr/>
        </p:nvCxnSpPr>
        <p:spPr bwMode="auto">
          <a:xfrm flipH="1">
            <a:off x="3803321" y="3884096"/>
            <a:ext cx="757148" cy="4243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>
            <a:stCxn id="12" idx="3"/>
          </p:cNvCxnSpPr>
          <p:nvPr/>
        </p:nvCxnSpPr>
        <p:spPr bwMode="auto">
          <a:xfrm flipH="1" flipV="1">
            <a:off x="3708071" y="3675015"/>
            <a:ext cx="852398" cy="15744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>
            <a:stCxn id="12" idx="0"/>
          </p:cNvCxnSpPr>
          <p:nvPr/>
        </p:nvCxnSpPr>
        <p:spPr bwMode="auto">
          <a:xfrm flipH="1">
            <a:off x="4184324" y="3894790"/>
            <a:ext cx="401964" cy="5088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>
            <a:stCxn id="14" idx="0"/>
          </p:cNvCxnSpPr>
          <p:nvPr/>
        </p:nvCxnSpPr>
        <p:spPr bwMode="auto">
          <a:xfrm flipH="1">
            <a:off x="4517697" y="4475256"/>
            <a:ext cx="191855" cy="5570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>
            <a:stCxn id="14" idx="4"/>
          </p:cNvCxnSpPr>
          <p:nvPr/>
        </p:nvCxnSpPr>
        <p:spPr bwMode="auto">
          <a:xfrm flipH="1" flipV="1">
            <a:off x="4584372" y="3865516"/>
            <a:ext cx="125180" cy="5367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/>
          <p:cNvCxnSpPr>
            <a:endCxn id="17" idx="4"/>
          </p:cNvCxnSpPr>
          <p:nvPr/>
        </p:nvCxnSpPr>
        <p:spPr bwMode="auto">
          <a:xfrm flipH="1">
            <a:off x="4521294" y="4694331"/>
            <a:ext cx="2522" cy="3197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/>
          <p:cNvCxnSpPr>
            <a:endCxn id="20" idx="3"/>
          </p:cNvCxnSpPr>
          <p:nvPr/>
        </p:nvCxnSpPr>
        <p:spPr bwMode="auto">
          <a:xfrm>
            <a:off x="4190441" y="4380006"/>
            <a:ext cx="318480" cy="2884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3/7/17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2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Triangulation</a:t>
            </a:r>
            <a:endParaRPr lang="en-US" sz="24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8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668463"/>
                <a:ext cx="7772400" cy="2674937"/>
              </a:xfrm>
            </p:spPr>
            <p:txBody>
              <a:bodyPr/>
              <a:lstStyle/>
              <a:p>
                <a:pPr eaLnBrk="1" hangingPunct="1">
                  <a:lnSpc>
                    <a:spcPct val="80000"/>
                  </a:lnSpc>
                </a:pPr>
                <a:r>
                  <a:rPr lang="en-US" sz="2000" dirty="0" smtClean="0"/>
                  <a:t>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8380"/>
                        </a:solidFill>
                        <a:latin typeface="Cambria Math"/>
                      </a:rPr>
                      <m:t>𝑃</m:t>
                    </m:r>
                    <m:r>
                      <a:rPr lang="en-US" sz="2000" b="0" i="1" smtClean="0">
                        <a:solidFill>
                          <a:srgbClr val="008380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000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2000" b="0" i="1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,…,</m:t>
                        </m:r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en-US" sz="2000" b="0" i="1" smtClean="0">
                        <a:solidFill>
                          <a:srgbClr val="008380"/>
                        </a:solidFill>
                        <a:latin typeface="Cambria Math"/>
                      </a:rPr>
                      <m:t>⊆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𝑅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 smtClean="0"/>
                  <a:t> be a finite set of points in the plane.</a:t>
                </a:r>
              </a:p>
              <a:p>
                <a:pPr eaLnBrk="1" hangingPunct="1">
                  <a:lnSpc>
                    <a:spcPct val="80000"/>
                  </a:lnSpc>
                </a:pPr>
                <a:r>
                  <a:rPr lang="en-US" sz="2000" dirty="0" smtClean="0"/>
                  <a:t>A </a:t>
                </a:r>
                <a:r>
                  <a:rPr lang="en-US" sz="2000" b="1" dirty="0" smtClean="0"/>
                  <a:t>triangulation of </a:t>
                </a:r>
                <a:r>
                  <a:rPr lang="en-US" sz="2000" b="1" i="1" dirty="0" smtClean="0"/>
                  <a:t>P</a:t>
                </a:r>
                <a:r>
                  <a:rPr lang="en-US" sz="2000" b="1" dirty="0" smtClean="0"/>
                  <a:t> </a:t>
                </a:r>
                <a:r>
                  <a:rPr lang="en-US" sz="2000" dirty="0" smtClean="0"/>
                  <a:t>is a simple, plane (i.e., planar embedded), connected graph </a:t>
                </a:r>
                <a:r>
                  <a:rPr lang="en-US" sz="2000" i="1" dirty="0" smtClean="0">
                    <a:solidFill>
                      <a:srgbClr val="008380"/>
                    </a:solidFill>
                  </a:rPr>
                  <a:t>T</a:t>
                </a:r>
                <a:r>
                  <a:rPr lang="en-US" sz="2000" dirty="0" smtClean="0">
                    <a:solidFill>
                      <a:srgbClr val="008380"/>
                    </a:solidFill>
                  </a:rPr>
                  <a:t>=(</a:t>
                </a:r>
                <a:r>
                  <a:rPr lang="en-US" sz="2000" i="1" dirty="0" smtClean="0">
                    <a:solidFill>
                      <a:srgbClr val="008380"/>
                    </a:solidFill>
                  </a:rPr>
                  <a:t>P</a:t>
                </a:r>
                <a:r>
                  <a:rPr lang="en-US" sz="2000" dirty="0" smtClean="0">
                    <a:solidFill>
                      <a:srgbClr val="008380"/>
                    </a:solidFill>
                  </a:rPr>
                  <a:t>,</a:t>
                </a:r>
                <a:r>
                  <a:rPr lang="en-US" sz="2000" i="1" dirty="0" smtClean="0">
                    <a:solidFill>
                      <a:srgbClr val="008380"/>
                    </a:solidFill>
                  </a:rPr>
                  <a:t>E</a:t>
                </a:r>
                <a:r>
                  <a:rPr lang="en-US" sz="2000" dirty="0" smtClean="0">
                    <a:solidFill>
                      <a:srgbClr val="008380"/>
                    </a:solidFill>
                  </a:rPr>
                  <a:t>) </a:t>
                </a:r>
                <a:r>
                  <a:rPr lang="en-US" sz="2000" dirty="0" smtClean="0"/>
                  <a:t>such that</a:t>
                </a:r>
              </a:p>
              <a:p>
                <a:pPr lvl="1" eaLnBrk="1" hangingPunct="1">
                  <a:lnSpc>
                    <a:spcPct val="80000"/>
                  </a:lnSpc>
                </a:pPr>
                <a:r>
                  <a:rPr lang="en-US" sz="2000" dirty="0" smtClean="0"/>
                  <a:t>every edge in </a:t>
                </a:r>
                <a:r>
                  <a:rPr lang="en-US" sz="2000" i="1" dirty="0" smtClean="0">
                    <a:solidFill>
                      <a:srgbClr val="008380"/>
                    </a:solidFill>
                  </a:rPr>
                  <a:t>E</a:t>
                </a:r>
                <a:r>
                  <a:rPr lang="en-US" sz="2000" dirty="0" smtClean="0"/>
                  <a:t> is a line segment,</a:t>
                </a:r>
              </a:p>
              <a:p>
                <a:pPr lvl="1" eaLnBrk="1" hangingPunct="1">
                  <a:lnSpc>
                    <a:spcPct val="80000"/>
                  </a:lnSpc>
                </a:pPr>
                <a:r>
                  <a:rPr lang="en-US" sz="2000" dirty="0" smtClean="0"/>
                  <a:t>the outer face is bounded by edges of </a:t>
                </a:r>
                <a:r>
                  <a:rPr lang="en-US" sz="2000" dirty="0" smtClean="0">
                    <a:solidFill>
                      <a:srgbClr val="008380"/>
                    </a:solidFill>
                  </a:rPr>
                  <a:t>CH(</a:t>
                </a:r>
                <a:r>
                  <a:rPr lang="en-US" sz="2000" i="1" dirty="0" smtClean="0">
                    <a:solidFill>
                      <a:srgbClr val="008380"/>
                    </a:solidFill>
                  </a:rPr>
                  <a:t>P</a:t>
                </a:r>
                <a:r>
                  <a:rPr lang="en-US" sz="2000" dirty="0" smtClean="0">
                    <a:solidFill>
                      <a:srgbClr val="008380"/>
                    </a:solidFill>
                  </a:rPr>
                  <a:t>)</a:t>
                </a:r>
                <a:r>
                  <a:rPr lang="en-US" sz="2000" dirty="0" smtClean="0"/>
                  <a:t>,</a:t>
                </a:r>
              </a:p>
              <a:p>
                <a:pPr lvl="1" eaLnBrk="1" hangingPunct="1">
                  <a:lnSpc>
                    <a:spcPct val="80000"/>
                  </a:lnSpc>
                </a:pPr>
                <a:r>
                  <a:rPr lang="en-US" sz="2000" dirty="0" smtClean="0"/>
                  <a:t>all inner faces are triangles.</a:t>
                </a:r>
              </a:p>
            </p:txBody>
          </p:sp>
        </mc:Choice>
        <mc:Fallback xmlns="">
          <p:sp>
            <p:nvSpPr>
              <p:cNvPr id="3078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668463"/>
                <a:ext cx="7772400" cy="2674937"/>
              </a:xfrm>
              <a:blipFill rotWithShape="1">
                <a:blip r:embed="rId3"/>
                <a:stretch>
                  <a:fillRect l="-706" t="-34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/>
          <p:cNvSpPr/>
          <p:nvPr/>
        </p:nvSpPr>
        <p:spPr bwMode="auto">
          <a:xfrm flipV="1">
            <a:off x="3144557" y="4420159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auto">
          <a:xfrm flipV="1">
            <a:off x="3680198" y="3644712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auto">
          <a:xfrm flipV="1">
            <a:off x="3677957" y="4684618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auto">
          <a:xfrm flipV="1">
            <a:off x="4549775" y="3821764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 bwMode="auto">
          <a:xfrm flipV="1">
            <a:off x="3747433" y="4290171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 bwMode="auto">
          <a:xfrm flipV="1">
            <a:off x="4673039" y="4402230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 bwMode="auto">
          <a:xfrm flipV="1">
            <a:off x="4146363" y="4373094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 bwMode="auto">
          <a:xfrm flipV="1">
            <a:off x="3397810" y="4175871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 bwMode="auto">
          <a:xfrm flipV="1">
            <a:off x="4484781" y="5014071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 bwMode="auto">
          <a:xfrm flipV="1">
            <a:off x="3507628" y="5274047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 bwMode="auto">
          <a:xfrm flipV="1">
            <a:off x="3982757" y="5056653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 bwMode="auto">
          <a:xfrm flipV="1">
            <a:off x="4498227" y="4657724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2" name="Straight Connector 81"/>
          <p:cNvCxnSpPr>
            <a:stCxn id="14" idx="3"/>
          </p:cNvCxnSpPr>
          <p:nvPr/>
        </p:nvCxnSpPr>
        <p:spPr bwMode="auto">
          <a:xfrm flipH="1" flipV="1">
            <a:off x="4189085" y="4394153"/>
            <a:ext cx="494648" cy="187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>
            <a:stCxn id="15" idx="2"/>
          </p:cNvCxnSpPr>
          <p:nvPr/>
        </p:nvCxnSpPr>
        <p:spPr bwMode="auto">
          <a:xfrm flipH="1" flipV="1">
            <a:off x="3784271" y="4327478"/>
            <a:ext cx="362092" cy="8212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" name="Straight Connector 2"/>
          <p:cNvCxnSpPr/>
          <p:nvPr/>
        </p:nvCxnSpPr>
        <p:spPr bwMode="auto">
          <a:xfrm>
            <a:off x="3195358" y="4483660"/>
            <a:ext cx="337252" cy="7915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endCxn id="9" idx="4"/>
          </p:cNvCxnSpPr>
          <p:nvPr/>
        </p:nvCxnSpPr>
        <p:spPr bwMode="auto">
          <a:xfrm flipH="1">
            <a:off x="3181070" y="3674035"/>
            <a:ext cx="504825" cy="7461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endCxn id="13" idx="4"/>
          </p:cNvCxnSpPr>
          <p:nvPr/>
        </p:nvCxnSpPr>
        <p:spPr bwMode="auto">
          <a:xfrm>
            <a:off x="3719233" y="3707373"/>
            <a:ext cx="64713" cy="5827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endCxn id="11" idx="3"/>
          </p:cNvCxnSpPr>
          <p:nvPr/>
        </p:nvCxnSpPr>
        <p:spPr bwMode="auto">
          <a:xfrm>
            <a:off x="3447771" y="4236010"/>
            <a:ext cx="240880" cy="45930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endCxn id="11" idx="3"/>
          </p:cNvCxnSpPr>
          <p:nvPr/>
        </p:nvCxnSpPr>
        <p:spPr bwMode="auto">
          <a:xfrm>
            <a:off x="3204883" y="4450323"/>
            <a:ext cx="483768" cy="2449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>
            <a:stCxn id="9" idx="5"/>
            <a:endCxn id="16" idx="2"/>
          </p:cNvCxnSpPr>
          <p:nvPr/>
        </p:nvCxnSpPr>
        <p:spPr bwMode="auto">
          <a:xfrm flipV="1">
            <a:off x="3206888" y="4212384"/>
            <a:ext cx="190922" cy="21846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endCxn id="11" idx="4"/>
          </p:cNvCxnSpPr>
          <p:nvPr/>
        </p:nvCxnSpPr>
        <p:spPr bwMode="auto">
          <a:xfrm flipH="1">
            <a:off x="3714470" y="4355072"/>
            <a:ext cx="71438" cy="32954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>
            <a:endCxn id="19" idx="3"/>
          </p:cNvCxnSpPr>
          <p:nvPr/>
        </p:nvCxnSpPr>
        <p:spPr bwMode="auto">
          <a:xfrm>
            <a:off x="3719233" y="4717023"/>
            <a:ext cx="274218" cy="3503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>
            <a:stCxn id="17" idx="1"/>
          </p:cNvCxnSpPr>
          <p:nvPr/>
        </p:nvCxnSpPr>
        <p:spPr bwMode="auto">
          <a:xfrm flipH="1">
            <a:off x="3569959" y="5076403"/>
            <a:ext cx="925516" cy="2226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>
            <a:endCxn id="19" idx="4"/>
          </p:cNvCxnSpPr>
          <p:nvPr/>
        </p:nvCxnSpPr>
        <p:spPr bwMode="auto">
          <a:xfrm>
            <a:off x="3800196" y="4326498"/>
            <a:ext cx="219074" cy="73015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endCxn id="17" idx="3"/>
          </p:cNvCxnSpPr>
          <p:nvPr/>
        </p:nvCxnSpPr>
        <p:spPr bwMode="auto">
          <a:xfrm>
            <a:off x="4176433" y="4416985"/>
            <a:ext cx="319042" cy="6077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>
            <a:stCxn id="19" idx="2"/>
          </p:cNvCxnSpPr>
          <p:nvPr/>
        </p:nvCxnSpPr>
        <p:spPr bwMode="auto">
          <a:xfrm flipH="1">
            <a:off x="3550910" y="5093166"/>
            <a:ext cx="431847" cy="2106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>
            <a:stCxn id="12" idx="1"/>
          </p:cNvCxnSpPr>
          <p:nvPr/>
        </p:nvCxnSpPr>
        <p:spPr bwMode="auto">
          <a:xfrm flipH="1">
            <a:off x="3803321" y="3884096"/>
            <a:ext cx="757148" cy="4243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>
            <a:stCxn id="12" idx="3"/>
          </p:cNvCxnSpPr>
          <p:nvPr/>
        </p:nvCxnSpPr>
        <p:spPr bwMode="auto">
          <a:xfrm flipH="1" flipV="1">
            <a:off x="3708071" y="3675015"/>
            <a:ext cx="852398" cy="15744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>
            <a:stCxn id="14" idx="0"/>
          </p:cNvCxnSpPr>
          <p:nvPr/>
        </p:nvCxnSpPr>
        <p:spPr bwMode="auto">
          <a:xfrm flipH="1">
            <a:off x="4517697" y="4475256"/>
            <a:ext cx="191855" cy="5570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>
            <a:stCxn id="14" idx="4"/>
          </p:cNvCxnSpPr>
          <p:nvPr/>
        </p:nvCxnSpPr>
        <p:spPr bwMode="auto">
          <a:xfrm flipH="1" flipV="1">
            <a:off x="4584372" y="3865516"/>
            <a:ext cx="125180" cy="5367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3/7/17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Dual Graph</a:t>
            </a:r>
            <a:endParaRPr lang="en-US" sz="24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8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668463"/>
                <a:ext cx="7772400" cy="2674937"/>
              </a:xfrm>
            </p:spPr>
            <p:txBody>
              <a:bodyPr/>
              <a:lstStyle/>
              <a:p>
                <a:pPr eaLnBrk="1" hangingPunct="1">
                  <a:lnSpc>
                    <a:spcPct val="80000"/>
                  </a:lnSpc>
                </a:pPr>
                <a:r>
                  <a:rPr lang="en-US" sz="2000" dirty="0" smtClean="0"/>
                  <a:t>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</a:rPr>
                      <m:t>𝐺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</a:rPr>
                      <m:t>=(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</a:rPr>
                      <m:t>𝑉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</a:rPr>
                      <m:t>,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</a:rPr>
                      <m:t>𝐸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US" sz="2000" dirty="0" smtClean="0"/>
                  <a:t>be a plane graph. The dual graph </a:t>
                </a:r>
                <a:r>
                  <a:rPr lang="en-US" sz="2000" i="1" dirty="0" smtClean="0">
                    <a:solidFill>
                      <a:srgbClr val="339933"/>
                    </a:solidFill>
                  </a:rPr>
                  <a:t>G</a:t>
                </a:r>
                <a:r>
                  <a:rPr lang="en-US" sz="2000" dirty="0" smtClean="0">
                    <a:solidFill>
                      <a:srgbClr val="339933"/>
                    </a:solidFill>
                  </a:rPr>
                  <a:t>*</a:t>
                </a:r>
                <a:r>
                  <a:rPr lang="en-US" sz="2000" dirty="0" smtClean="0"/>
                  <a:t> has</a:t>
                </a:r>
              </a:p>
              <a:p>
                <a:pPr lvl="1" eaLnBrk="1" hangingPunct="1">
                  <a:lnSpc>
                    <a:spcPct val="80000"/>
                  </a:lnSpc>
                </a:pPr>
                <a:r>
                  <a:rPr lang="en-US" sz="2000" dirty="0" smtClean="0"/>
                  <a:t>a vertex for every face of </a:t>
                </a:r>
                <a:r>
                  <a:rPr lang="en-US" sz="2000" i="1" dirty="0" smtClean="0">
                    <a:solidFill>
                      <a:srgbClr val="0000FF"/>
                    </a:solidFill>
                  </a:rPr>
                  <a:t>G</a:t>
                </a:r>
                <a:r>
                  <a:rPr lang="en-US" sz="2000" dirty="0" smtClean="0"/>
                  <a:t>,</a:t>
                </a:r>
              </a:p>
              <a:p>
                <a:pPr lvl="1" eaLnBrk="1" hangingPunct="1">
                  <a:lnSpc>
                    <a:spcPct val="80000"/>
                  </a:lnSpc>
                </a:pPr>
                <a:r>
                  <a:rPr lang="en-US" sz="2000" dirty="0" smtClean="0"/>
                  <a:t>an edge for every edge of </a:t>
                </a:r>
                <a:r>
                  <a:rPr lang="en-US" sz="2000" i="1" dirty="0" smtClean="0">
                    <a:solidFill>
                      <a:srgbClr val="0000FF"/>
                    </a:solidFill>
                  </a:rPr>
                  <a:t>G</a:t>
                </a:r>
                <a:r>
                  <a:rPr lang="en-US" sz="2000" dirty="0" smtClean="0"/>
                  <a:t>, between the two faces incident to the original edge</a:t>
                </a:r>
              </a:p>
            </p:txBody>
          </p:sp>
        </mc:Choice>
        <mc:Fallback xmlns="">
          <p:sp>
            <p:nvSpPr>
              <p:cNvPr id="3078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668463"/>
                <a:ext cx="7772400" cy="2674937"/>
              </a:xfrm>
              <a:blipFill rotWithShape="1">
                <a:blip r:embed="rId3"/>
                <a:stretch>
                  <a:fillRect l="-706" t="-34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/>
          <p:cNvSpPr/>
          <p:nvPr/>
        </p:nvSpPr>
        <p:spPr bwMode="auto">
          <a:xfrm flipV="1">
            <a:off x="3144557" y="4420159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auto">
          <a:xfrm flipV="1">
            <a:off x="3680198" y="3644712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auto">
          <a:xfrm flipV="1">
            <a:off x="3677957" y="4684618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auto">
          <a:xfrm flipV="1">
            <a:off x="4549775" y="3821764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 bwMode="auto">
          <a:xfrm flipV="1">
            <a:off x="3747433" y="4290171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 bwMode="auto">
          <a:xfrm flipV="1">
            <a:off x="4673039" y="4402230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 bwMode="auto">
          <a:xfrm flipV="1">
            <a:off x="4146363" y="4373094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 bwMode="auto">
          <a:xfrm flipV="1">
            <a:off x="3397810" y="4175871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 bwMode="auto">
          <a:xfrm flipV="1">
            <a:off x="4484781" y="5014071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 bwMode="auto">
          <a:xfrm flipV="1">
            <a:off x="3507628" y="5274047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 bwMode="auto">
          <a:xfrm flipV="1">
            <a:off x="3982757" y="5056653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 bwMode="auto">
          <a:xfrm flipV="1">
            <a:off x="4365998" y="4152712"/>
            <a:ext cx="73025" cy="73026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 bwMode="auto">
          <a:xfrm flipV="1">
            <a:off x="3984998" y="3917762"/>
            <a:ext cx="73025" cy="73026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 bwMode="auto">
          <a:xfrm flipV="1">
            <a:off x="3553198" y="4038412"/>
            <a:ext cx="73025" cy="73026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 bwMode="auto">
          <a:xfrm flipV="1">
            <a:off x="3388098" y="4425762"/>
            <a:ext cx="73025" cy="73026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 bwMode="auto">
          <a:xfrm flipV="1">
            <a:off x="3629398" y="4927412"/>
            <a:ext cx="73025" cy="73026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 bwMode="auto">
          <a:xfrm flipV="1">
            <a:off x="3794498" y="4648012"/>
            <a:ext cx="73025" cy="73026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 bwMode="auto">
          <a:xfrm flipV="1">
            <a:off x="2702298" y="4305112"/>
            <a:ext cx="73025" cy="73026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 bwMode="auto">
          <a:xfrm flipV="1">
            <a:off x="4194548" y="4857562"/>
            <a:ext cx="73025" cy="73026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 bwMode="auto">
          <a:xfrm flipV="1">
            <a:off x="4435848" y="4559112"/>
            <a:ext cx="73025" cy="73026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2" name="Freeform 1"/>
          <p:cNvSpPr/>
          <p:nvPr/>
        </p:nvSpPr>
        <p:spPr bwMode="auto">
          <a:xfrm>
            <a:off x="2755900" y="3968924"/>
            <a:ext cx="831850" cy="355426"/>
          </a:xfrm>
          <a:custGeom>
            <a:avLst/>
            <a:gdLst>
              <a:gd name="connsiteX0" fmla="*/ 831850 w 831850"/>
              <a:gd name="connsiteY0" fmla="*/ 107776 h 355426"/>
              <a:gd name="connsiteX1" fmla="*/ 425450 w 831850"/>
              <a:gd name="connsiteY1" fmla="*/ 12526 h 355426"/>
              <a:gd name="connsiteX2" fmla="*/ 0 w 831850"/>
              <a:gd name="connsiteY2" fmla="*/ 355426 h 355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1850" h="355426">
                <a:moveTo>
                  <a:pt x="831850" y="107776"/>
                </a:moveTo>
                <a:cubicBezTo>
                  <a:pt x="697971" y="39513"/>
                  <a:pt x="564092" y="-28749"/>
                  <a:pt x="425450" y="12526"/>
                </a:cubicBezTo>
                <a:cubicBezTo>
                  <a:pt x="286808" y="53801"/>
                  <a:pt x="143404" y="204613"/>
                  <a:pt x="0" y="355426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 bwMode="auto">
          <a:xfrm>
            <a:off x="3454400" y="4083050"/>
            <a:ext cx="166441" cy="368300"/>
          </a:xfrm>
          <a:custGeom>
            <a:avLst/>
            <a:gdLst>
              <a:gd name="connsiteX0" fmla="*/ 127000 w 166441"/>
              <a:gd name="connsiteY0" fmla="*/ 0 h 368300"/>
              <a:gd name="connsiteX1" fmla="*/ 158750 w 166441"/>
              <a:gd name="connsiteY1" fmla="*/ 266700 h 368300"/>
              <a:gd name="connsiteX2" fmla="*/ 0 w 166441"/>
              <a:gd name="connsiteY2" fmla="*/ 368300 h 368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6441" h="368300">
                <a:moveTo>
                  <a:pt x="127000" y="0"/>
                </a:moveTo>
                <a:cubicBezTo>
                  <a:pt x="153458" y="102658"/>
                  <a:pt x="179917" y="205317"/>
                  <a:pt x="158750" y="266700"/>
                </a:cubicBezTo>
                <a:cubicBezTo>
                  <a:pt x="137583" y="328083"/>
                  <a:pt x="68791" y="348191"/>
                  <a:pt x="0" y="368300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 bwMode="auto">
          <a:xfrm>
            <a:off x="3403600" y="4476750"/>
            <a:ext cx="260350" cy="488950"/>
          </a:xfrm>
          <a:custGeom>
            <a:avLst/>
            <a:gdLst>
              <a:gd name="connsiteX0" fmla="*/ 0 w 260350"/>
              <a:gd name="connsiteY0" fmla="*/ 0 h 488950"/>
              <a:gd name="connsiteX1" fmla="*/ 260350 w 260350"/>
              <a:gd name="connsiteY1" fmla="*/ 488950 h 488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60350" h="488950">
                <a:moveTo>
                  <a:pt x="0" y="0"/>
                </a:moveTo>
                <a:lnTo>
                  <a:pt x="260350" y="488950"/>
                </a:ln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 bwMode="auto">
          <a:xfrm>
            <a:off x="2749550" y="4356100"/>
            <a:ext cx="914400" cy="622300"/>
          </a:xfrm>
          <a:custGeom>
            <a:avLst/>
            <a:gdLst>
              <a:gd name="connsiteX0" fmla="*/ 0 w 914400"/>
              <a:gd name="connsiteY0" fmla="*/ 0 h 622300"/>
              <a:gd name="connsiteX1" fmla="*/ 457200 w 914400"/>
              <a:gd name="connsiteY1" fmla="*/ 482600 h 622300"/>
              <a:gd name="connsiteX2" fmla="*/ 914400 w 914400"/>
              <a:gd name="connsiteY2" fmla="*/ 622300 h 622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4400" h="622300">
                <a:moveTo>
                  <a:pt x="0" y="0"/>
                </a:moveTo>
                <a:cubicBezTo>
                  <a:pt x="152400" y="189441"/>
                  <a:pt x="304800" y="378883"/>
                  <a:pt x="457200" y="482600"/>
                </a:cubicBezTo>
                <a:cubicBezTo>
                  <a:pt x="609600" y="586317"/>
                  <a:pt x="762000" y="604308"/>
                  <a:pt x="914400" y="622300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3663950" y="4914900"/>
            <a:ext cx="585953" cy="256022"/>
          </a:xfrm>
          <a:custGeom>
            <a:avLst/>
            <a:gdLst>
              <a:gd name="connsiteX0" fmla="*/ 0 w 585953"/>
              <a:gd name="connsiteY0" fmla="*/ 50800 h 256022"/>
              <a:gd name="connsiteX1" fmla="*/ 266700 w 585953"/>
              <a:gd name="connsiteY1" fmla="*/ 254000 h 256022"/>
              <a:gd name="connsiteX2" fmla="*/ 546100 w 585953"/>
              <a:gd name="connsiteY2" fmla="*/ 146050 h 256022"/>
              <a:gd name="connsiteX3" fmla="*/ 577850 w 585953"/>
              <a:gd name="connsiteY3" fmla="*/ 0 h 256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5953" h="256022">
                <a:moveTo>
                  <a:pt x="0" y="50800"/>
                </a:moveTo>
                <a:cubicBezTo>
                  <a:pt x="87841" y="144462"/>
                  <a:pt x="175683" y="238125"/>
                  <a:pt x="266700" y="254000"/>
                </a:cubicBezTo>
                <a:cubicBezTo>
                  <a:pt x="357717" y="269875"/>
                  <a:pt x="494242" y="188383"/>
                  <a:pt x="546100" y="146050"/>
                </a:cubicBezTo>
                <a:cubicBezTo>
                  <a:pt x="597958" y="103717"/>
                  <a:pt x="587904" y="51858"/>
                  <a:pt x="577850" y="0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 bwMode="auto">
          <a:xfrm>
            <a:off x="4229100" y="4610100"/>
            <a:ext cx="247650" cy="298450"/>
          </a:xfrm>
          <a:custGeom>
            <a:avLst/>
            <a:gdLst>
              <a:gd name="connsiteX0" fmla="*/ 247650 w 247650"/>
              <a:gd name="connsiteY0" fmla="*/ 0 h 298450"/>
              <a:gd name="connsiteX1" fmla="*/ 0 w 247650"/>
              <a:gd name="connsiteY1" fmla="*/ 298450 h 298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47650" h="298450">
                <a:moveTo>
                  <a:pt x="247650" y="0"/>
                </a:moveTo>
                <a:lnTo>
                  <a:pt x="0" y="298450"/>
                </a:ln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 bwMode="auto">
          <a:xfrm>
            <a:off x="4406900" y="4191000"/>
            <a:ext cx="76200" cy="400050"/>
          </a:xfrm>
          <a:custGeom>
            <a:avLst/>
            <a:gdLst>
              <a:gd name="connsiteX0" fmla="*/ 0 w 76200"/>
              <a:gd name="connsiteY0" fmla="*/ 0 h 400050"/>
              <a:gd name="connsiteX1" fmla="*/ 76200 w 76200"/>
              <a:gd name="connsiteY1" fmla="*/ 400050 h 40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6200" h="400050">
                <a:moveTo>
                  <a:pt x="0" y="0"/>
                </a:moveTo>
                <a:lnTo>
                  <a:pt x="76200" y="400050"/>
                </a:ln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 bwMode="auto">
          <a:xfrm>
            <a:off x="4013200" y="3937000"/>
            <a:ext cx="412750" cy="241300"/>
          </a:xfrm>
          <a:custGeom>
            <a:avLst/>
            <a:gdLst>
              <a:gd name="connsiteX0" fmla="*/ 0 w 412750"/>
              <a:gd name="connsiteY0" fmla="*/ 12700 h 241300"/>
              <a:gd name="connsiteX1" fmla="*/ 234950 w 412750"/>
              <a:gd name="connsiteY1" fmla="*/ 25400 h 241300"/>
              <a:gd name="connsiteX2" fmla="*/ 412750 w 412750"/>
              <a:gd name="connsiteY2" fmla="*/ 241300 h 24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2750" h="241300">
                <a:moveTo>
                  <a:pt x="0" y="12700"/>
                </a:moveTo>
                <a:cubicBezTo>
                  <a:pt x="83079" y="0"/>
                  <a:pt x="166158" y="-12700"/>
                  <a:pt x="234950" y="25400"/>
                </a:cubicBezTo>
                <a:cubicBezTo>
                  <a:pt x="303742" y="63500"/>
                  <a:pt x="358246" y="152400"/>
                  <a:pt x="412750" y="241300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 bwMode="auto">
          <a:xfrm>
            <a:off x="3983422" y="4222750"/>
            <a:ext cx="429828" cy="660400"/>
          </a:xfrm>
          <a:custGeom>
            <a:avLst/>
            <a:gdLst>
              <a:gd name="connsiteX0" fmla="*/ 429828 w 429828"/>
              <a:gd name="connsiteY0" fmla="*/ 0 h 660400"/>
              <a:gd name="connsiteX1" fmla="*/ 4378 w 429828"/>
              <a:gd name="connsiteY1" fmla="*/ 196850 h 660400"/>
              <a:gd name="connsiteX2" fmla="*/ 245678 w 429828"/>
              <a:gd name="connsiteY2" fmla="*/ 660400 h 66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9828" h="660400">
                <a:moveTo>
                  <a:pt x="429828" y="0"/>
                </a:moveTo>
                <a:cubicBezTo>
                  <a:pt x="232449" y="43391"/>
                  <a:pt x="35070" y="86783"/>
                  <a:pt x="4378" y="196850"/>
                </a:cubicBezTo>
                <a:cubicBezTo>
                  <a:pt x="-26314" y="306917"/>
                  <a:pt x="109682" y="483658"/>
                  <a:pt x="245678" y="660400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 bwMode="auto">
          <a:xfrm>
            <a:off x="3822700" y="4692650"/>
            <a:ext cx="400050" cy="215900"/>
          </a:xfrm>
          <a:custGeom>
            <a:avLst/>
            <a:gdLst>
              <a:gd name="connsiteX0" fmla="*/ 400050 w 400050"/>
              <a:gd name="connsiteY0" fmla="*/ 215900 h 215900"/>
              <a:gd name="connsiteX1" fmla="*/ 133350 w 400050"/>
              <a:gd name="connsiteY1" fmla="*/ 146050 h 215900"/>
              <a:gd name="connsiteX2" fmla="*/ 0 w 400050"/>
              <a:gd name="connsiteY2" fmla="*/ 0 h 215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0050" h="215900">
                <a:moveTo>
                  <a:pt x="400050" y="215900"/>
                </a:moveTo>
                <a:cubicBezTo>
                  <a:pt x="300037" y="198966"/>
                  <a:pt x="200025" y="182033"/>
                  <a:pt x="133350" y="146050"/>
                </a:cubicBezTo>
                <a:cubicBezTo>
                  <a:pt x="66675" y="110067"/>
                  <a:pt x="33337" y="55033"/>
                  <a:pt x="0" y="0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 bwMode="auto">
          <a:xfrm>
            <a:off x="3657600" y="4686300"/>
            <a:ext cx="175049" cy="273050"/>
          </a:xfrm>
          <a:custGeom>
            <a:avLst/>
            <a:gdLst>
              <a:gd name="connsiteX0" fmla="*/ 171450 w 175049"/>
              <a:gd name="connsiteY0" fmla="*/ 0 h 273050"/>
              <a:gd name="connsiteX1" fmla="*/ 152400 w 175049"/>
              <a:gd name="connsiteY1" fmla="*/ 184150 h 273050"/>
              <a:gd name="connsiteX2" fmla="*/ 0 w 175049"/>
              <a:gd name="connsiteY2" fmla="*/ 273050 h 27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5049" h="273050">
                <a:moveTo>
                  <a:pt x="171450" y="0"/>
                </a:moveTo>
                <a:cubicBezTo>
                  <a:pt x="176212" y="69321"/>
                  <a:pt x="180975" y="138642"/>
                  <a:pt x="152400" y="184150"/>
                </a:cubicBezTo>
                <a:cubicBezTo>
                  <a:pt x="123825" y="229658"/>
                  <a:pt x="61912" y="251354"/>
                  <a:pt x="0" y="273050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 bwMode="auto">
          <a:xfrm>
            <a:off x="3587750" y="3962400"/>
            <a:ext cx="419100" cy="107950"/>
          </a:xfrm>
          <a:custGeom>
            <a:avLst/>
            <a:gdLst>
              <a:gd name="connsiteX0" fmla="*/ 0 w 419100"/>
              <a:gd name="connsiteY0" fmla="*/ 107950 h 107950"/>
              <a:gd name="connsiteX1" fmla="*/ 419100 w 419100"/>
              <a:gd name="connsiteY1" fmla="*/ 0 h 107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19100" h="107950">
                <a:moveTo>
                  <a:pt x="0" y="107950"/>
                </a:moveTo>
                <a:lnTo>
                  <a:pt x="419100" y="0"/>
                </a:ln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 bwMode="auto">
          <a:xfrm>
            <a:off x="2730500" y="3357085"/>
            <a:ext cx="1276350" cy="967265"/>
          </a:xfrm>
          <a:custGeom>
            <a:avLst/>
            <a:gdLst>
              <a:gd name="connsiteX0" fmla="*/ 1276350 w 1276350"/>
              <a:gd name="connsiteY0" fmla="*/ 579915 h 967265"/>
              <a:gd name="connsiteX1" fmla="*/ 1054100 w 1276350"/>
              <a:gd name="connsiteY1" fmla="*/ 8415 h 967265"/>
              <a:gd name="connsiteX2" fmla="*/ 0 w 1276350"/>
              <a:gd name="connsiteY2" fmla="*/ 967265 h 967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76350" h="967265">
                <a:moveTo>
                  <a:pt x="1276350" y="579915"/>
                </a:moveTo>
                <a:cubicBezTo>
                  <a:pt x="1271587" y="261886"/>
                  <a:pt x="1266825" y="-56143"/>
                  <a:pt x="1054100" y="8415"/>
                </a:cubicBezTo>
                <a:cubicBezTo>
                  <a:pt x="841375" y="72973"/>
                  <a:pt x="420687" y="520119"/>
                  <a:pt x="0" y="967265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 bwMode="auto">
          <a:xfrm>
            <a:off x="2736850" y="3114428"/>
            <a:ext cx="2382955" cy="1216272"/>
          </a:xfrm>
          <a:custGeom>
            <a:avLst/>
            <a:gdLst>
              <a:gd name="connsiteX0" fmla="*/ 1676400 w 2382955"/>
              <a:gd name="connsiteY0" fmla="*/ 1063872 h 1216272"/>
              <a:gd name="connsiteX1" fmla="*/ 2374900 w 2382955"/>
              <a:gd name="connsiteY1" fmla="*/ 619372 h 1216272"/>
              <a:gd name="connsiteX2" fmla="*/ 1263650 w 2382955"/>
              <a:gd name="connsiteY2" fmla="*/ 3422 h 1216272"/>
              <a:gd name="connsiteX3" fmla="*/ 412750 w 2382955"/>
              <a:gd name="connsiteY3" fmla="*/ 409822 h 1216272"/>
              <a:gd name="connsiteX4" fmla="*/ 0 w 2382955"/>
              <a:gd name="connsiteY4" fmla="*/ 1216272 h 1216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82955" h="1216272">
                <a:moveTo>
                  <a:pt x="1676400" y="1063872"/>
                </a:moveTo>
                <a:cubicBezTo>
                  <a:pt x="2060046" y="929993"/>
                  <a:pt x="2443692" y="796114"/>
                  <a:pt x="2374900" y="619372"/>
                </a:cubicBezTo>
                <a:cubicBezTo>
                  <a:pt x="2306108" y="442630"/>
                  <a:pt x="1590675" y="38347"/>
                  <a:pt x="1263650" y="3422"/>
                </a:cubicBezTo>
                <a:cubicBezTo>
                  <a:pt x="936625" y="-31503"/>
                  <a:pt x="623358" y="207680"/>
                  <a:pt x="412750" y="409822"/>
                </a:cubicBezTo>
                <a:cubicBezTo>
                  <a:pt x="202142" y="611964"/>
                  <a:pt x="101071" y="914118"/>
                  <a:pt x="0" y="1216272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 bwMode="auto">
          <a:xfrm>
            <a:off x="2743200" y="4349750"/>
            <a:ext cx="2295763" cy="1299207"/>
          </a:xfrm>
          <a:custGeom>
            <a:avLst/>
            <a:gdLst>
              <a:gd name="connsiteX0" fmla="*/ 1720850 w 2295763"/>
              <a:gd name="connsiteY0" fmla="*/ 254000 h 1299207"/>
              <a:gd name="connsiteX1" fmla="*/ 2254250 w 2295763"/>
              <a:gd name="connsiteY1" fmla="*/ 419100 h 1299207"/>
              <a:gd name="connsiteX2" fmla="*/ 2076450 w 2295763"/>
              <a:gd name="connsiteY2" fmla="*/ 1098550 h 1299207"/>
              <a:gd name="connsiteX3" fmla="*/ 622300 w 2295763"/>
              <a:gd name="connsiteY3" fmla="*/ 1219200 h 1299207"/>
              <a:gd name="connsiteX4" fmla="*/ 0 w 2295763"/>
              <a:gd name="connsiteY4" fmla="*/ 0 h 1299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95763" h="1299207">
                <a:moveTo>
                  <a:pt x="1720850" y="254000"/>
                </a:moveTo>
                <a:cubicBezTo>
                  <a:pt x="1957916" y="266171"/>
                  <a:pt x="2194983" y="278342"/>
                  <a:pt x="2254250" y="419100"/>
                </a:cubicBezTo>
                <a:cubicBezTo>
                  <a:pt x="2313517" y="559858"/>
                  <a:pt x="2348442" y="965200"/>
                  <a:pt x="2076450" y="1098550"/>
                </a:cubicBezTo>
                <a:cubicBezTo>
                  <a:pt x="1804458" y="1231900"/>
                  <a:pt x="968375" y="1402292"/>
                  <a:pt x="622300" y="1219200"/>
                </a:cubicBezTo>
                <a:cubicBezTo>
                  <a:pt x="276225" y="1036108"/>
                  <a:pt x="138112" y="518054"/>
                  <a:pt x="0" y="0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 bwMode="auto">
          <a:xfrm>
            <a:off x="2736850" y="4362450"/>
            <a:ext cx="1624918" cy="1154575"/>
          </a:xfrm>
          <a:custGeom>
            <a:avLst/>
            <a:gdLst>
              <a:gd name="connsiteX0" fmla="*/ 1504950 w 1624918"/>
              <a:gd name="connsiteY0" fmla="*/ 533400 h 1154575"/>
              <a:gd name="connsiteX1" fmla="*/ 1568450 w 1624918"/>
              <a:gd name="connsiteY1" fmla="*/ 920750 h 1154575"/>
              <a:gd name="connsiteX2" fmla="*/ 793750 w 1624918"/>
              <a:gd name="connsiteY2" fmla="*/ 1104900 h 1154575"/>
              <a:gd name="connsiteX3" fmla="*/ 0 w 1624918"/>
              <a:gd name="connsiteY3" fmla="*/ 0 h 1154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24918" h="1154575">
                <a:moveTo>
                  <a:pt x="1504950" y="533400"/>
                </a:moveTo>
                <a:cubicBezTo>
                  <a:pt x="1595966" y="679450"/>
                  <a:pt x="1686983" y="825500"/>
                  <a:pt x="1568450" y="920750"/>
                </a:cubicBezTo>
                <a:cubicBezTo>
                  <a:pt x="1449917" y="1016000"/>
                  <a:pt x="1055158" y="1258358"/>
                  <a:pt x="793750" y="1104900"/>
                </a:cubicBezTo>
                <a:cubicBezTo>
                  <a:pt x="532342" y="951442"/>
                  <a:pt x="266171" y="475721"/>
                  <a:pt x="0" y="0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 bwMode="auto">
          <a:xfrm>
            <a:off x="3594100" y="4083050"/>
            <a:ext cx="234950" cy="603250"/>
          </a:xfrm>
          <a:custGeom>
            <a:avLst/>
            <a:gdLst>
              <a:gd name="connsiteX0" fmla="*/ 234950 w 234950"/>
              <a:gd name="connsiteY0" fmla="*/ 603250 h 603250"/>
              <a:gd name="connsiteX1" fmla="*/ 0 w 234950"/>
              <a:gd name="connsiteY1" fmla="*/ 0 h 60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4950" h="603250">
                <a:moveTo>
                  <a:pt x="234950" y="603250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 bwMode="auto">
          <a:xfrm>
            <a:off x="3348405" y="4070350"/>
            <a:ext cx="245695" cy="400050"/>
          </a:xfrm>
          <a:custGeom>
            <a:avLst/>
            <a:gdLst>
              <a:gd name="connsiteX0" fmla="*/ 61545 w 245695"/>
              <a:gd name="connsiteY0" fmla="*/ 400050 h 400050"/>
              <a:gd name="connsiteX1" fmla="*/ 10745 w 245695"/>
              <a:gd name="connsiteY1" fmla="*/ 152400 h 400050"/>
              <a:gd name="connsiteX2" fmla="*/ 245695 w 245695"/>
              <a:gd name="connsiteY2" fmla="*/ 0 h 40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695" h="400050">
                <a:moveTo>
                  <a:pt x="61545" y="400050"/>
                </a:moveTo>
                <a:cubicBezTo>
                  <a:pt x="20799" y="309562"/>
                  <a:pt x="-19947" y="219075"/>
                  <a:pt x="10745" y="152400"/>
                </a:cubicBezTo>
                <a:cubicBezTo>
                  <a:pt x="41437" y="85725"/>
                  <a:pt x="143566" y="42862"/>
                  <a:pt x="245695" y="0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036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47" grpId="0" animBg="1"/>
      <p:bldP spid="48" grpId="0" animBg="1"/>
      <p:bldP spid="52" grpId="0" animBg="1"/>
      <p:bldP spid="53" grpId="0" animBg="1"/>
      <p:bldP spid="56" grpId="0" animBg="1"/>
      <p:bldP spid="57" grpId="0" animBg="1"/>
      <p:bldP spid="59" grpId="0" animBg="1"/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31" grpId="0" animBg="1"/>
      <p:bldP spid="32" grpId="0" animBg="1"/>
      <p:bldP spid="33" grpId="0" animBg="1"/>
      <p:bldP spid="34" grpId="0" animBg="1"/>
      <p:bldP spid="3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259" y="2292573"/>
            <a:ext cx="3120649" cy="2703237"/>
          </a:xfrm>
          <a:prstGeom prst="rect">
            <a:avLst/>
          </a:prstGeom>
        </p:spPr>
      </p:pic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3/7/17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4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Delaunay Triangulation</a:t>
            </a:r>
            <a:endParaRPr lang="en-US" sz="24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8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668463"/>
                <a:ext cx="7772400" cy="617537"/>
              </a:xfrm>
            </p:spPr>
            <p:txBody>
              <a:bodyPr/>
              <a:lstStyle/>
              <a:p>
                <a:pPr eaLnBrk="1" hangingPunct="1">
                  <a:lnSpc>
                    <a:spcPct val="80000"/>
                  </a:lnSpc>
                </a:pPr>
                <a:r>
                  <a:rPr lang="en-US" sz="2000" dirty="0" smtClean="0"/>
                  <a:t>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8380"/>
                        </a:solidFill>
                        <a:latin typeface="Cambria Math"/>
                      </a:rPr>
                      <m:t>𝐺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be the plane graph for the </a:t>
                </a:r>
                <a:r>
                  <a:rPr lang="en-US" sz="2000" dirty="0" err="1" smtClean="0">
                    <a:solidFill>
                      <a:srgbClr val="0000FF"/>
                    </a:solidFill>
                  </a:rPr>
                  <a:t>Voronoi</a:t>
                </a:r>
                <a:r>
                  <a:rPr lang="en-US" sz="2000" dirty="0" smtClean="0">
                    <a:solidFill>
                      <a:srgbClr val="0000FF"/>
                    </a:solidFill>
                  </a:rPr>
                  <a:t> diagram VD(</a:t>
                </a:r>
                <a:r>
                  <a:rPr lang="en-US" sz="2000" i="1" dirty="0" smtClean="0">
                    <a:solidFill>
                      <a:srgbClr val="0000FF"/>
                    </a:solidFill>
                  </a:rPr>
                  <a:t>P</a:t>
                </a:r>
                <a:r>
                  <a:rPr lang="en-US" sz="2000" dirty="0" smtClean="0">
                    <a:solidFill>
                      <a:srgbClr val="0000FF"/>
                    </a:solidFill>
                  </a:rPr>
                  <a:t>)</a:t>
                </a:r>
                <a:r>
                  <a:rPr lang="en-US" sz="2000" dirty="0" smtClean="0"/>
                  <a:t> . Then the dual graph </a:t>
                </a:r>
                <a:r>
                  <a:rPr lang="en-US" sz="2000" i="1" dirty="0" smtClean="0">
                    <a:solidFill>
                      <a:srgbClr val="008380"/>
                    </a:solidFill>
                  </a:rPr>
                  <a:t>G</a:t>
                </a:r>
                <a:r>
                  <a:rPr lang="en-US" sz="2000" dirty="0" smtClean="0">
                    <a:solidFill>
                      <a:srgbClr val="008380"/>
                    </a:solidFill>
                  </a:rPr>
                  <a:t>* </a:t>
                </a:r>
                <a:r>
                  <a:rPr lang="en-US" sz="2000" dirty="0" smtClean="0"/>
                  <a:t>is called the </a:t>
                </a:r>
                <a:r>
                  <a:rPr lang="en-US" sz="2000" b="1" dirty="0" smtClean="0"/>
                  <a:t>Delaunay Triangulation DT(</a:t>
                </a:r>
                <a:r>
                  <a:rPr lang="en-US" sz="2000" b="1" i="1" dirty="0" smtClean="0"/>
                  <a:t>P</a:t>
                </a:r>
                <a:r>
                  <a:rPr lang="en-US" sz="2000" b="1" dirty="0" smtClean="0"/>
                  <a:t>)</a:t>
                </a:r>
                <a:r>
                  <a:rPr lang="en-US" sz="2000" dirty="0" smtClean="0"/>
                  <a:t>.</a:t>
                </a:r>
                <a:endParaRPr lang="en-US" sz="1600" dirty="0" smtClean="0"/>
              </a:p>
            </p:txBody>
          </p:sp>
        </mc:Choice>
        <mc:Fallback xmlns="">
          <p:sp>
            <p:nvSpPr>
              <p:cNvPr id="3078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668463"/>
                <a:ext cx="7772400" cy="617537"/>
              </a:xfrm>
              <a:blipFill rotWithShape="1">
                <a:blip r:embed="rId4"/>
                <a:stretch>
                  <a:fillRect l="-706" t="-14851" b="-11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" name="Picture 3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94" y="2294939"/>
            <a:ext cx="3114021" cy="2703235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1134" y="2359248"/>
            <a:ext cx="3120649" cy="2703237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4869" y="2361614"/>
            <a:ext cx="3114021" cy="2703235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3084" y="2355024"/>
            <a:ext cx="3120648" cy="2709862"/>
          </a:xfrm>
          <a:prstGeom prst="rect">
            <a:avLst/>
          </a:prstGeom>
        </p:spPr>
      </p:pic>
      <p:sp>
        <p:nvSpPr>
          <p:cNvPr id="41" name="Freeform 40"/>
          <p:cNvSpPr/>
          <p:nvPr/>
        </p:nvSpPr>
        <p:spPr bwMode="auto">
          <a:xfrm>
            <a:off x="1765300" y="3003550"/>
            <a:ext cx="463550" cy="342900"/>
          </a:xfrm>
          <a:custGeom>
            <a:avLst/>
            <a:gdLst>
              <a:gd name="connsiteX0" fmla="*/ 463550 w 463550"/>
              <a:gd name="connsiteY0" fmla="*/ 342900 h 342900"/>
              <a:gd name="connsiteX1" fmla="*/ 0 w 463550"/>
              <a:gd name="connsiteY1" fmla="*/ 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63550" h="342900">
                <a:moveTo>
                  <a:pt x="463550" y="342900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 bwMode="auto">
          <a:xfrm>
            <a:off x="1906035" y="3371850"/>
            <a:ext cx="332340" cy="419100"/>
          </a:xfrm>
          <a:custGeom>
            <a:avLst/>
            <a:gdLst>
              <a:gd name="connsiteX0" fmla="*/ 332340 w 332340"/>
              <a:gd name="connsiteY0" fmla="*/ 0 h 419100"/>
              <a:gd name="connsiteX1" fmla="*/ 46590 w 332340"/>
              <a:gd name="connsiteY1" fmla="*/ 223838 h 419100"/>
              <a:gd name="connsiteX2" fmla="*/ 3728 w 332340"/>
              <a:gd name="connsiteY2" fmla="*/ 419100 h 419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2340" h="419100">
                <a:moveTo>
                  <a:pt x="332340" y="0"/>
                </a:moveTo>
                <a:cubicBezTo>
                  <a:pt x="216849" y="76994"/>
                  <a:pt x="101359" y="153988"/>
                  <a:pt x="46590" y="223838"/>
                </a:cubicBezTo>
                <a:cubicBezTo>
                  <a:pt x="-8179" y="293688"/>
                  <a:pt x="-2226" y="356394"/>
                  <a:pt x="3728" y="41910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 bwMode="auto">
          <a:xfrm>
            <a:off x="1506721" y="3014663"/>
            <a:ext cx="388754" cy="771525"/>
          </a:xfrm>
          <a:custGeom>
            <a:avLst/>
            <a:gdLst>
              <a:gd name="connsiteX0" fmla="*/ 241117 w 388754"/>
              <a:gd name="connsiteY0" fmla="*/ 0 h 771525"/>
              <a:gd name="connsiteX1" fmla="*/ 2992 w 388754"/>
              <a:gd name="connsiteY1" fmla="*/ 442912 h 771525"/>
              <a:gd name="connsiteX2" fmla="*/ 388754 w 388754"/>
              <a:gd name="connsiteY2" fmla="*/ 771525 h 771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8754" h="771525">
                <a:moveTo>
                  <a:pt x="241117" y="0"/>
                </a:moveTo>
                <a:cubicBezTo>
                  <a:pt x="109751" y="157162"/>
                  <a:pt x="-21614" y="314325"/>
                  <a:pt x="2992" y="442912"/>
                </a:cubicBezTo>
                <a:cubicBezTo>
                  <a:pt x="27598" y="571500"/>
                  <a:pt x="208176" y="671512"/>
                  <a:pt x="388754" y="771525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 bwMode="auto">
          <a:xfrm>
            <a:off x="1659185" y="3800475"/>
            <a:ext cx="241053" cy="500063"/>
          </a:xfrm>
          <a:custGeom>
            <a:avLst/>
            <a:gdLst>
              <a:gd name="connsiteX0" fmla="*/ 241053 w 241053"/>
              <a:gd name="connsiteY0" fmla="*/ 0 h 500063"/>
              <a:gd name="connsiteX1" fmla="*/ 12453 w 241053"/>
              <a:gd name="connsiteY1" fmla="*/ 209550 h 500063"/>
              <a:gd name="connsiteX2" fmla="*/ 50553 w 241053"/>
              <a:gd name="connsiteY2" fmla="*/ 500063 h 500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053" h="500063">
                <a:moveTo>
                  <a:pt x="241053" y="0"/>
                </a:moveTo>
                <a:cubicBezTo>
                  <a:pt x="142628" y="63103"/>
                  <a:pt x="44203" y="126206"/>
                  <a:pt x="12453" y="209550"/>
                </a:cubicBezTo>
                <a:cubicBezTo>
                  <a:pt x="-19297" y="292894"/>
                  <a:pt x="15628" y="396478"/>
                  <a:pt x="50553" y="500063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 bwMode="auto">
          <a:xfrm>
            <a:off x="1738313" y="3886200"/>
            <a:ext cx="473105" cy="464825"/>
          </a:xfrm>
          <a:custGeom>
            <a:avLst/>
            <a:gdLst>
              <a:gd name="connsiteX0" fmla="*/ 0 w 473105"/>
              <a:gd name="connsiteY0" fmla="*/ 442913 h 464825"/>
              <a:gd name="connsiteX1" fmla="*/ 428625 w 473105"/>
              <a:gd name="connsiteY1" fmla="*/ 414338 h 464825"/>
              <a:gd name="connsiteX2" fmla="*/ 438150 w 473105"/>
              <a:gd name="connsiteY2" fmla="*/ 0 h 46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3105" h="464825">
                <a:moveTo>
                  <a:pt x="0" y="442913"/>
                </a:moveTo>
                <a:cubicBezTo>
                  <a:pt x="177800" y="465535"/>
                  <a:pt x="355600" y="488157"/>
                  <a:pt x="428625" y="414338"/>
                </a:cubicBezTo>
                <a:cubicBezTo>
                  <a:pt x="501650" y="340519"/>
                  <a:pt x="469900" y="170259"/>
                  <a:pt x="438150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 bwMode="auto">
          <a:xfrm>
            <a:off x="2181225" y="3657600"/>
            <a:ext cx="500063" cy="259166"/>
          </a:xfrm>
          <a:custGeom>
            <a:avLst/>
            <a:gdLst>
              <a:gd name="connsiteX0" fmla="*/ 0 w 500063"/>
              <a:gd name="connsiteY0" fmla="*/ 195263 h 259166"/>
              <a:gd name="connsiteX1" fmla="*/ 295275 w 500063"/>
              <a:gd name="connsiteY1" fmla="*/ 247650 h 259166"/>
              <a:gd name="connsiteX2" fmla="*/ 500063 w 500063"/>
              <a:gd name="connsiteY2" fmla="*/ 0 h 2591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0063" h="259166">
                <a:moveTo>
                  <a:pt x="0" y="195263"/>
                </a:moveTo>
                <a:cubicBezTo>
                  <a:pt x="105965" y="237728"/>
                  <a:pt x="211931" y="280194"/>
                  <a:pt x="295275" y="247650"/>
                </a:cubicBezTo>
                <a:cubicBezTo>
                  <a:pt x="378619" y="215106"/>
                  <a:pt x="439341" y="107553"/>
                  <a:pt x="500063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 bwMode="auto">
          <a:xfrm>
            <a:off x="2166938" y="3381375"/>
            <a:ext cx="75805" cy="457200"/>
          </a:xfrm>
          <a:custGeom>
            <a:avLst/>
            <a:gdLst>
              <a:gd name="connsiteX0" fmla="*/ 61912 w 75805"/>
              <a:gd name="connsiteY0" fmla="*/ 0 h 457200"/>
              <a:gd name="connsiteX1" fmla="*/ 71437 w 75805"/>
              <a:gd name="connsiteY1" fmla="*/ 228600 h 457200"/>
              <a:gd name="connsiteX2" fmla="*/ 0 w 75805"/>
              <a:gd name="connsiteY2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805" h="457200">
                <a:moveTo>
                  <a:pt x="61912" y="0"/>
                </a:moveTo>
                <a:cubicBezTo>
                  <a:pt x="71834" y="76200"/>
                  <a:pt x="81756" y="152400"/>
                  <a:pt x="71437" y="228600"/>
                </a:cubicBezTo>
                <a:cubicBezTo>
                  <a:pt x="61118" y="304800"/>
                  <a:pt x="30559" y="381000"/>
                  <a:pt x="0" y="45720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 bwMode="auto">
          <a:xfrm>
            <a:off x="2252663" y="3367088"/>
            <a:ext cx="414337" cy="257175"/>
          </a:xfrm>
          <a:custGeom>
            <a:avLst/>
            <a:gdLst>
              <a:gd name="connsiteX0" fmla="*/ 414337 w 414337"/>
              <a:gd name="connsiteY0" fmla="*/ 257175 h 257175"/>
              <a:gd name="connsiteX1" fmla="*/ 257175 w 414337"/>
              <a:gd name="connsiteY1" fmla="*/ 52387 h 257175"/>
              <a:gd name="connsiteX2" fmla="*/ 0 w 414337"/>
              <a:gd name="connsiteY2" fmla="*/ 0 h 257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4337" h="257175">
                <a:moveTo>
                  <a:pt x="414337" y="257175"/>
                </a:moveTo>
                <a:cubicBezTo>
                  <a:pt x="370284" y="176212"/>
                  <a:pt x="326231" y="95249"/>
                  <a:pt x="257175" y="52387"/>
                </a:cubicBezTo>
                <a:cubicBezTo>
                  <a:pt x="188119" y="9525"/>
                  <a:pt x="94059" y="4762"/>
                  <a:pt x="0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 bwMode="auto">
          <a:xfrm>
            <a:off x="2690813" y="3424238"/>
            <a:ext cx="452437" cy="238125"/>
          </a:xfrm>
          <a:custGeom>
            <a:avLst/>
            <a:gdLst>
              <a:gd name="connsiteX0" fmla="*/ 0 w 452437"/>
              <a:gd name="connsiteY0" fmla="*/ 238125 h 238125"/>
              <a:gd name="connsiteX1" fmla="*/ 276225 w 452437"/>
              <a:gd name="connsiteY1" fmla="*/ 214312 h 238125"/>
              <a:gd name="connsiteX2" fmla="*/ 452437 w 452437"/>
              <a:gd name="connsiteY2" fmla="*/ 0 h 23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52437" h="238125">
                <a:moveTo>
                  <a:pt x="0" y="238125"/>
                </a:moveTo>
                <a:lnTo>
                  <a:pt x="276225" y="214312"/>
                </a:lnTo>
                <a:cubicBezTo>
                  <a:pt x="351631" y="174625"/>
                  <a:pt x="402034" y="87312"/>
                  <a:pt x="452437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 bwMode="auto">
          <a:xfrm>
            <a:off x="2676525" y="3671888"/>
            <a:ext cx="400050" cy="890587"/>
          </a:xfrm>
          <a:custGeom>
            <a:avLst/>
            <a:gdLst>
              <a:gd name="connsiteX0" fmla="*/ 0 w 400050"/>
              <a:gd name="connsiteY0" fmla="*/ 0 h 890587"/>
              <a:gd name="connsiteX1" fmla="*/ 142875 w 400050"/>
              <a:gd name="connsiteY1" fmla="*/ 471487 h 890587"/>
              <a:gd name="connsiteX2" fmla="*/ 400050 w 400050"/>
              <a:gd name="connsiteY2" fmla="*/ 890587 h 890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0050" h="890587">
                <a:moveTo>
                  <a:pt x="0" y="0"/>
                </a:moveTo>
                <a:cubicBezTo>
                  <a:pt x="38100" y="161528"/>
                  <a:pt x="76200" y="323056"/>
                  <a:pt x="142875" y="471487"/>
                </a:cubicBezTo>
                <a:cubicBezTo>
                  <a:pt x="209550" y="619918"/>
                  <a:pt x="304800" y="755252"/>
                  <a:pt x="400050" y="890587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 bwMode="auto">
          <a:xfrm>
            <a:off x="1724025" y="4329113"/>
            <a:ext cx="1366838" cy="512454"/>
          </a:xfrm>
          <a:custGeom>
            <a:avLst/>
            <a:gdLst>
              <a:gd name="connsiteX0" fmla="*/ 1366838 w 1366838"/>
              <a:gd name="connsiteY0" fmla="*/ 257175 h 512454"/>
              <a:gd name="connsiteX1" fmla="*/ 619125 w 1366838"/>
              <a:gd name="connsiteY1" fmla="*/ 504825 h 512454"/>
              <a:gd name="connsiteX2" fmla="*/ 0 w 1366838"/>
              <a:gd name="connsiteY2" fmla="*/ 0 h 512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66838" h="512454">
                <a:moveTo>
                  <a:pt x="1366838" y="257175"/>
                </a:moveTo>
                <a:cubicBezTo>
                  <a:pt x="1106884" y="402431"/>
                  <a:pt x="846931" y="547687"/>
                  <a:pt x="619125" y="504825"/>
                </a:cubicBezTo>
                <a:cubicBezTo>
                  <a:pt x="391319" y="461963"/>
                  <a:pt x="195659" y="230981"/>
                  <a:pt x="0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 bwMode="auto">
          <a:xfrm>
            <a:off x="425275" y="2950568"/>
            <a:ext cx="1322563" cy="1369020"/>
          </a:xfrm>
          <a:custGeom>
            <a:avLst/>
            <a:gdLst>
              <a:gd name="connsiteX0" fmla="*/ 1279700 w 1322563"/>
              <a:gd name="connsiteY0" fmla="*/ 1369020 h 1369020"/>
              <a:gd name="connsiteX1" fmla="*/ 255763 w 1322563"/>
              <a:gd name="connsiteY1" fmla="*/ 1164232 h 1369020"/>
              <a:gd name="connsiteX2" fmla="*/ 55738 w 1322563"/>
              <a:gd name="connsiteY2" fmla="*/ 683220 h 1369020"/>
              <a:gd name="connsiteX3" fmla="*/ 1074913 w 1322563"/>
              <a:gd name="connsiteY3" fmla="*/ 78382 h 1369020"/>
              <a:gd name="connsiteX4" fmla="*/ 1322563 w 1322563"/>
              <a:gd name="connsiteY4" fmla="*/ 25995 h 1369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2563" h="1369020">
                <a:moveTo>
                  <a:pt x="1279700" y="1369020"/>
                </a:moveTo>
                <a:cubicBezTo>
                  <a:pt x="869728" y="1323776"/>
                  <a:pt x="459757" y="1278532"/>
                  <a:pt x="255763" y="1164232"/>
                </a:cubicBezTo>
                <a:cubicBezTo>
                  <a:pt x="51769" y="1049932"/>
                  <a:pt x="-80787" y="864195"/>
                  <a:pt x="55738" y="683220"/>
                </a:cubicBezTo>
                <a:cubicBezTo>
                  <a:pt x="192263" y="502245"/>
                  <a:pt x="863775" y="187919"/>
                  <a:pt x="1074913" y="78382"/>
                </a:cubicBezTo>
                <a:cubicBezTo>
                  <a:pt x="1286051" y="-31156"/>
                  <a:pt x="1304307" y="-2581"/>
                  <a:pt x="1322563" y="25995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 bwMode="auto">
          <a:xfrm>
            <a:off x="1766888" y="2633663"/>
            <a:ext cx="1009650" cy="347662"/>
          </a:xfrm>
          <a:custGeom>
            <a:avLst/>
            <a:gdLst>
              <a:gd name="connsiteX0" fmla="*/ 1009650 w 1009650"/>
              <a:gd name="connsiteY0" fmla="*/ 347662 h 347662"/>
              <a:gd name="connsiteX1" fmla="*/ 504825 w 1009650"/>
              <a:gd name="connsiteY1" fmla="*/ 0 h 347662"/>
              <a:gd name="connsiteX2" fmla="*/ 0 w 1009650"/>
              <a:gd name="connsiteY2" fmla="*/ 347662 h 347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9650" h="347662">
                <a:moveTo>
                  <a:pt x="1009650" y="347662"/>
                </a:moveTo>
                <a:cubicBezTo>
                  <a:pt x="841375" y="173831"/>
                  <a:pt x="673100" y="0"/>
                  <a:pt x="504825" y="0"/>
                </a:cubicBezTo>
                <a:cubicBezTo>
                  <a:pt x="336550" y="0"/>
                  <a:pt x="168275" y="173831"/>
                  <a:pt x="0" y="347662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 bwMode="auto">
          <a:xfrm>
            <a:off x="2252663" y="3000375"/>
            <a:ext cx="538162" cy="357188"/>
          </a:xfrm>
          <a:custGeom>
            <a:avLst/>
            <a:gdLst>
              <a:gd name="connsiteX0" fmla="*/ 0 w 538162"/>
              <a:gd name="connsiteY0" fmla="*/ 357188 h 357188"/>
              <a:gd name="connsiteX1" fmla="*/ 538162 w 538162"/>
              <a:gd name="connsiteY1" fmla="*/ 0 h 357188"/>
              <a:gd name="connsiteX2" fmla="*/ 538162 w 538162"/>
              <a:gd name="connsiteY2" fmla="*/ 0 h 357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8162" h="357188">
                <a:moveTo>
                  <a:pt x="0" y="357188"/>
                </a:moveTo>
                <a:lnTo>
                  <a:pt x="538162" y="0"/>
                </a:lnTo>
                <a:lnTo>
                  <a:pt x="53816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 bwMode="auto">
          <a:xfrm>
            <a:off x="2656031" y="2995613"/>
            <a:ext cx="153844" cy="638175"/>
          </a:xfrm>
          <a:custGeom>
            <a:avLst/>
            <a:gdLst>
              <a:gd name="connsiteX0" fmla="*/ 153844 w 153844"/>
              <a:gd name="connsiteY0" fmla="*/ 0 h 638175"/>
              <a:gd name="connsiteX1" fmla="*/ 10969 w 153844"/>
              <a:gd name="connsiteY1" fmla="*/ 304800 h 638175"/>
              <a:gd name="connsiteX2" fmla="*/ 20494 w 153844"/>
              <a:gd name="connsiteY2" fmla="*/ 638175 h 638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3844" h="638175">
                <a:moveTo>
                  <a:pt x="153844" y="0"/>
                </a:moveTo>
                <a:cubicBezTo>
                  <a:pt x="93519" y="99219"/>
                  <a:pt x="33194" y="198438"/>
                  <a:pt x="10969" y="304800"/>
                </a:cubicBezTo>
                <a:cubicBezTo>
                  <a:pt x="-11256" y="411163"/>
                  <a:pt x="4619" y="524669"/>
                  <a:pt x="20494" y="638175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 bwMode="auto">
          <a:xfrm>
            <a:off x="2819400" y="2986088"/>
            <a:ext cx="338138" cy="395287"/>
          </a:xfrm>
          <a:custGeom>
            <a:avLst/>
            <a:gdLst>
              <a:gd name="connsiteX0" fmla="*/ 0 w 338138"/>
              <a:gd name="connsiteY0" fmla="*/ 0 h 395287"/>
              <a:gd name="connsiteX1" fmla="*/ 266700 w 338138"/>
              <a:gd name="connsiteY1" fmla="*/ 104775 h 395287"/>
              <a:gd name="connsiteX2" fmla="*/ 338138 w 338138"/>
              <a:gd name="connsiteY2" fmla="*/ 395287 h 395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8138" h="395287">
                <a:moveTo>
                  <a:pt x="0" y="0"/>
                </a:moveTo>
                <a:cubicBezTo>
                  <a:pt x="105172" y="19447"/>
                  <a:pt x="210344" y="38894"/>
                  <a:pt x="266700" y="104775"/>
                </a:cubicBezTo>
                <a:cubicBezTo>
                  <a:pt x="323056" y="170656"/>
                  <a:pt x="330597" y="282971"/>
                  <a:pt x="338138" y="395287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 bwMode="auto">
          <a:xfrm>
            <a:off x="3109913" y="3405188"/>
            <a:ext cx="262428" cy="1133475"/>
          </a:xfrm>
          <a:custGeom>
            <a:avLst/>
            <a:gdLst>
              <a:gd name="connsiteX0" fmla="*/ 52387 w 262428"/>
              <a:gd name="connsiteY0" fmla="*/ 0 h 1133475"/>
              <a:gd name="connsiteX1" fmla="*/ 261937 w 262428"/>
              <a:gd name="connsiteY1" fmla="*/ 585787 h 1133475"/>
              <a:gd name="connsiteX2" fmla="*/ 0 w 262428"/>
              <a:gd name="connsiteY2" fmla="*/ 1133475 h 1133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2428" h="1133475">
                <a:moveTo>
                  <a:pt x="52387" y="0"/>
                </a:moveTo>
                <a:cubicBezTo>
                  <a:pt x="161527" y="198437"/>
                  <a:pt x="270668" y="396875"/>
                  <a:pt x="261937" y="585787"/>
                </a:cubicBezTo>
                <a:cubicBezTo>
                  <a:pt x="253206" y="774699"/>
                  <a:pt x="126603" y="954087"/>
                  <a:pt x="0" y="1133475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 bwMode="auto">
          <a:xfrm>
            <a:off x="2185988" y="3871913"/>
            <a:ext cx="890587" cy="695325"/>
          </a:xfrm>
          <a:custGeom>
            <a:avLst/>
            <a:gdLst>
              <a:gd name="connsiteX0" fmla="*/ 0 w 890587"/>
              <a:gd name="connsiteY0" fmla="*/ 0 h 695325"/>
              <a:gd name="connsiteX1" fmla="*/ 276225 w 890587"/>
              <a:gd name="connsiteY1" fmla="*/ 561975 h 695325"/>
              <a:gd name="connsiteX2" fmla="*/ 890587 w 890587"/>
              <a:gd name="connsiteY2" fmla="*/ 695325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0587" h="695325">
                <a:moveTo>
                  <a:pt x="0" y="0"/>
                </a:moveTo>
                <a:cubicBezTo>
                  <a:pt x="63897" y="223044"/>
                  <a:pt x="127794" y="446088"/>
                  <a:pt x="276225" y="561975"/>
                </a:cubicBezTo>
                <a:cubicBezTo>
                  <a:pt x="424656" y="677862"/>
                  <a:pt x="657621" y="686593"/>
                  <a:pt x="890587" y="695325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 bwMode="auto">
          <a:xfrm>
            <a:off x="1911350" y="3784600"/>
            <a:ext cx="234950" cy="76200"/>
          </a:xfrm>
          <a:custGeom>
            <a:avLst/>
            <a:gdLst>
              <a:gd name="connsiteX0" fmla="*/ 0 w 234950"/>
              <a:gd name="connsiteY0" fmla="*/ 0 h 76200"/>
              <a:gd name="connsiteX1" fmla="*/ 234950 w 234950"/>
              <a:gd name="connsiteY1" fmla="*/ 76200 h 7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4950" h="76200">
                <a:moveTo>
                  <a:pt x="0" y="0"/>
                </a:moveTo>
                <a:lnTo>
                  <a:pt x="234950" y="7620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6905844" y="2824193"/>
            <a:ext cx="74251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VD(</a:t>
            </a:r>
            <a:r>
              <a:rPr lang="en-US" sz="1600" i="1" dirty="0">
                <a:solidFill>
                  <a:srgbClr val="0000FF"/>
                </a:solidFill>
              </a:rPr>
              <a:t>P</a:t>
            </a:r>
            <a:r>
              <a:rPr lang="en-US" sz="1600" dirty="0">
                <a:solidFill>
                  <a:srgbClr val="0000FF"/>
                </a:solidFill>
              </a:rPr>
              <a:t>)</a:t>
            </a:r>
            <a:endParaRPr lang="en-US" sz="1600" dirty="0"/>
          </a:p>
        </p:txBody>
      </p:sp>
      <p:sp>
        <p:nvSpPr>
          <p:cNvPr id="95" name="Rectangle 94"/>
          <p:cNvSpPr/>
          <p:nvPr/>
        </p:nvSpPr>
        <p:spPr>
          <a:xfrm>
            <a:off x="6748869" y="3296633"/>
            <a:ext cx="309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i="1" dirty="0" smtClean="0">
                <a:solidFill>
                  <a:srgbClr val="C00000"/>
                </a:solidFill>
              </a:rPr>
              <a:t>P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6688465" y="4174123"/>
            <a:ext cx="72007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DT(</a:t>
            </a:r>
            <a:r>
              <a:rPr lang="en-US" sz="1600" i="1" dirty="0" smtClean="0">
                <a:solidFill>
                  <a:schemeClr val="tx1"/>
                </a:solidFill>
              </a:rPr>
              <a:t>P</a:t>
            </a:r>
            <a:r>
              <a:rPr lang="en-US" sz="1600" dirty="0" smtClean="0">
                <a:solidFill>
                  <a:schemeClr val="tx1"/>
                </a:solidFill>
              </a:rPr>
              <a:t>)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4000500" y="2263140"/>
            <a:ext cx="458724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Canonical straight-line embedding for DT(P):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8" name="Rectangle 3"/>
          <p:cNvSpPr txBox="1">
            <a:spLocks noChangeArrowheads="1"/>
          </p:cNvSpPr>
          <p:nvPr/>
        </p:nvSpPr>
        <p:spPr bwMode="auto">
          <a:xfrm>
            <a:off x="693420" y="5234623"/>
            <a:ext cx="7772400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2000" kern="0" dirty="0" smtClean="0"/>
              <a:t>If </a:t>
            </a:r>
            <a:r>
              <a:rPr lang="en-US" sz="2000" i="1" kern="0" dirty="0" smtClean="0">
                <a:solidFill>
                  <a:srgbClr val="008380"/>
                </a:solidFill>
              </a:rPr>
              <a:t>P</a:t>
            </a:r>
            <a:r>
              <a:rPr lang="en-US" sz="2000" kern="0" dirty="0" smtClean="0"/>
              <a:t> is in general position (no three points on a line, no four points on a circle) then every inner face of </a:t>
            </a:r>
            <a:r>
              <a:rPr lang="en-US" sz="2000" kern="0" dirty="0" smtClean="0">
                <a:solidFill>
                  <a:srgbClr val="008380"/>
                </a:solidFill>
              </a:rPr>
              <a:t>DT(</a:t>
            </a:r>
            <a:r>
              <a:rPr lang="en-US" sz="2000" i="1" kern="0" dirty="0" smtClean="0">
                <a:solidFill>
                  <a:srgbClr val="008380"/>
                </a:solidFill>
              </a:rPr>
              <a:t>P</a:t>
            </a:r>
            <a:r>
              <a:rPr lang="en-US" sz="2000" kern="0" dirty="0" smtClean="0">
                <a:solidFill>
                  <a:srgbClr val="008380"/>
                </a:solidFill>
              </a:rPr>
              <a:t>) </a:t>
            </a:r>
            <a:r>
              <a:rPr lang="en-US" sz="2000" kern="0" dirty="0" smtClean="0"/>
              <a:t>is indeed a triangle.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kern="0" dirty="0" smtClean="0">
                <a:solidFill>
                  <a:srgbClr val="008380"/>
                </a:solidFill>
              </a:rPr>
              <a:t>DT(</a:t>
            </a:r>
            <a:r>
              <a:rPr lang="en-US" sz="2000" i="1" kern="0" dirty="0" smtClean="0">
                <a:solidFill>
                  <a:srgbClr val="008380"/>
                </a:solidFill>
              </a:rPr>
              <a:t>P</a:t>
            </a:r>
            <a:r>
              <a:rPr lang="en-US" sz="2000" kern="0" dirty="0" smtClean="0">
                <a:solidFill>
                  <a:srgbClr val="008380"/>
                </a:solidFill>
              </a:rPr>
              <a:t>) </a:t>
            </a:r>
            <a:r>
              <a:rPr lang="en-US" sz="2000" kern="0" dirty="0" smtClean="0"/>
              <a:t>can be stored as an abstract graph, without geometric information. (No such obvious storing scheme for </a:t>
            </a:r>
            <a:r>
              <a:rPr lang="en-US" sz="2000" kern="0" dirty="0" smtClean="0">
                <a:solidFill>
                  <a:srgbClr val="008380"/>
                </a:solidFill>
              </a:rPr>
              <a:t>VD(</a:t>
            </a:r>
            <a:r>
              <a:rPr lang="en-US" sz="2000" i="1" kern="0" dirty="0" smtClean="0">
                <a:solidFill>
                  <a:srgbClr val="008380"/>
                </a:solidFill>
              </a:rPr>
              <a:t>P</a:t>
            </a:r>
            <a:r>
              <a:rPr lang="en-US" sz="2000" kern="0" dirty="0" smtClean="0">
                <a:solidFill>
                  <a:srgbClr val="008380"/>
                </a:solidFill>
              </a:rPr>
              <a:t>)</a:t>
            </a:r>
            <a:r>
              <a:rPr lang="en-US" sz="2000" kern="0" dirty="0" smtClean="0"/>
              <a:t>.)</a:t>
            </a:r>
            <a:endParaRPr lang="en-US" sz="1600" kern="0" dirty="0" smtClean="0"/>
          </a:p>
        </p:txBody>
      </p:sp>
    </p:spTree>
    <p:extLst>
      <p:ext uri="{BB962C8B-B14F-4D97-AF65-F5344CB8AC3E}">
        <p14:creationId xmlns:p14="http://schemas.microsoft.com/office/powerpoint/2010/main" val="3850840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54" grpId="0" animBg="1"/>
      <p:bldP spid="55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6" grpId="0" animBg="1"/>
      <p:bldP spid="74" grpId="0" animBg="1"/>
      <p:bldP spid="75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3" grpId="0" animBg="1"/>
      <p:bldP spid="84" grpId="0" animBg="1"/>
      <p:bldP spid="89" grpId="0"/>
      <p:bldP spid="95" grpId="0"/>
      <p:bldP spid="96" grpId="0"/>
      <p:bldP spid="9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Straight Connector 55"/>
          <p:cNvCxnSpPr/>
          <p:nvPr/>
        </p:nvCxnSpPr>
        <p:spPr bwMode="auto">
          <a:xfrm flipV="1">
            <a:off x="6432550" y="2914770"/>
            <a:ext cx="161262" cy="23165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>
            <a:stCxn id="45" idx="0"/>
          </p:cNvCxnSpPr>
          <p:nvPr/>
        </p:nvCxnSpPr>
        <p:spPr bwMode="auto">
          <a:xfrm flipH="1">
            <a:off x="6617625" y="2595692"/>
            <a:ext cx="8021" cy="29526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stCxn id="45" idx="1"/>
          </p:cNvCxnSpPr>
          <p:nvPr/>
        </p:nvCxnSpPr>
        <p:spPr bwMode="auto">
          <a:xfrm flipH="1">
            <a:off x="6408066" y="2584998"/>
            <a:ext cx="191761" cy="58079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3/7/17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5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Straight-Line Embedding</a:t>
            </a:r>
            <a:endParaRPr lang="en-US" sz="2400" dirty="0" smtClean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68463"/>
            <a:ext cx="7772400" cy="157765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dirty="0" smtClean="0"/>
              <a:t>Lemma: </a:t>
            </a:r>
            <a:r>
              <a:rPr lang="en-US" sz="2000" dirty="0" smtClean="0">
                <a:solidFill>
                  <a:srgbClr val="008380"/>
                </a:solidFill>
              </a:rPr>
              <a:t>DT(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dirty="0" smtClean="0">
                <a:solidFill>
                  <a:srgbClr val="008380"/>
                </a:solidFill>
              </a:rPr>
              <a:t>)</a:t>
            </a:r>
            <a:r>
              <a:rPr lang="en-US" sz="2000" dirty="0" smtClean="0"/>
              <a:t> is a plane graph, i.e., the straight-line edges do not intersect.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dirty="0" smtClean="0"/>
              <a:t>Proof: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6261732" y="2554605"/>
            <a:ext cx="695325" cy="67627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6176011" y="2802255"/>
            <a:ext cx="585787" cy="1428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flipV="1">
            <a:off x="6766560" y="2549843"/>
            <a:ext cx="395288" cy="3905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flipH="1">
            <a:off x="6604000" y="2935605"/>
            <a:ext cx="162561" cy="6648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Oval 42"/>
          <p:cNvSpPr/>
          <p:nvPr/>
        </p:nvSpPr>
        <p:spPr bwMode="auto">
          <a:xfrm flipV="1">
            <a:off x="6579608" y="2865567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 bwMode="auto">
          <a:xfrm flipV="1">
            <a:off x="6376408" y="3133854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 bwMode="auto">
          <a:xfrm flipV="1">
            <a:off x="6589133" y="2522666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488346" y="2248218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tx1"/>
                </a:solidFill>
              </a:rPr>
              <a:t>p</a:t>
            </a:r>
            <a:endParaRPr lang="en-US" sz="1400" i="1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206267" y="3137220"/>
            <a:ext cx="333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tx1"/>
                </a:solidFill>
              </a:rPr>
              <a:t>p’</a:t>
            </a:r>
            <a:endParaRPr lang="en-US" sz="1400" i="1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551846" y="2630806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tx1"/>
                </a:solidFill>
              </a:rPr>
              <a:t>c</a:t>
            </a:r>
            <a:endParaRPr lang="en-US" sz="1400" i="1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1435100" y="2560320"/>
            <a:ext cx="38608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Rectangle 19"/>
          <p:cNvSpPr/>
          <p:nvPr/>
        </p:nvSpPr>
        <p:spPr>
          <a:xfrm>
            <a:off x="594360" y="2517011"/>
            <a:ext cx="544449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pp’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is an edge of 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DT(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P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)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  <a:sym typeface="Symbol"/>
              </a:rPr>
              <a:t>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There is an empty closed disk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  <a:sym typeface="Symbol"/>
              </a:rPr>
              <a:t>D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  <a:sym typeface="Symbol"/>
              </a:rPr>
              <a:t>p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 with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p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 and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p’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 on its boundary, and its center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c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 on the bisector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  <a:sym typeface="Symbol"/>
              </a:rPr>
              <a:t>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  <a:sym typeface="Symbol"/>
              </a:rPr>
              <a:t>Let </a:t>
            </a:r>
            <a:r>
              <a:rPr lang="en-US" sz="2000" i="1" kern="0" dirty="0" err="1" smtClean="0">
                <a:solidFill>
                  <a:srgbClr val="92D050"/>
                </a:solidFill>
                <a:latin typeface="Times New Roman"/>
                <a:sym typeface="Symbol"/>
              </a:rPr>
              <a:t>q</a:t>
            </a:r>
            <a:r>
              <a:rPr lang="en-US" sz="2000" i="1" kern="0" dirty="0" err="1">
                <a:solidFill>
                  <a:srgbClr val="92D050"/>
                </a:solidFill>
                <a:latin typeface="Times New Roman"/>
                <a:sym typeface="Symbol"/>
              </a:rPr>
              <a:t>q</a:t>
            </a:r>
            <a:r>
              <a:rPr lang="en-US" sz="2000" i="1" kern="0" dirty="0" smtClean="0">
                <a:solidFill>
                  <a:srgbClr val="92D050"/>
                </a:solidFill>
                <a:latin typeface="Times New Roman"/>
              </a:rPr>
              <a:t>’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be another Delaunay edge that intersects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pp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’</a:t>
            </a:r>
          </a:p>
          <a:p>
            <a:pPr lvl="2" algn="l">
              <a:lnSpc>
                <a:spcPct val="80000"/>
              </a:lnSpc>
              <a:spcBef>
                <a:spcPct val="20000"/>
              </a:spcBef>
            </a:pPr>
            <a:r>
              <a:rPr lang="en-US" sz="2000" kern="0" dirty="0" smtClean="0">
                <a:solidFill>
                  <a:schemeClr val="tx1"/>
                </a:solidFill>
                <a:latin typeface="Times New Roman"/>
                <a:sym typeface="Symbol"/>
              </a:rPr>
              <a:t>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  <a:sym typeface="Symbol"/>
              </a:rPr>
              <a:t>q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  <a:sym typeface="Symbol"/>
              </a:rPr>
              <a:t>and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  <a:sym typeface="Symbol"/>
              </a:rPr>
              <a:t>q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’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lie outside of </a:t>
            </a:r>
            <a:r>
              <a:rPr lang="en-US" sz="2000" i="1" kern="0" dirty="0" err="1" smtClean="0">
                <a:solidFill>
                  <a:srgbClr val="008380"/>
                </a:solidFill>
                <a:latin typeface="Times New Roman"/>
                <a:sym typeface="Symbol"/>
              </a:rPr>
              <a:t>D</a:t>
            </a:r>
            <a:r>
              <a:rPr lang="en-US" sz="2000" i="1" kern="0" baseline="-25000" dirty="0" err="1" smtClean="0">
                <a:solidFill>
                  <a:srgbClr val="008380"/>
                </a:solidFill>
                <a:latin typeface="Times New Roman"/>
                <a:sym typeface="Symbol"/>
              </a:rPr>
              <a:t>p</a:t>
            </a:r>
            <a:r>
              <a:rPr lang="en-US" sz="2000" i="1" kern="0" baseline="-25000" dirty="0" smtClean="0">
                <a:solidFill>
                  <a:srgbClr val="008380"/>
                </a:solidFill>
                <a:latin typeface="Times New Roman"/>
                <a:sym typeface="Symbol"/>
              </a:rPr>
              <a:t>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  <a:sym typeface="Symbol"/>
              </a:rPr>
              <a:t>, therefore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  <a:sym typeface="Symbol"/>
              </a:rPr>
              <a:t>qq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’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also intersects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pc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or </a:t>
            </a:r>
            <a:r>
              <a:rPr lang="en-US" sz="2000" i="1" kern="0" dirty="0" err="1" smtClean="0">
                <a:solidFill>
                  <a:srgbClr val="008380"/>
                </a:solidFill>
                <a:latin typeface="Times New Roman"/>
              </a:rPr>
              <a:t>p’c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  <a:sym typeface="Symbol"/>
              </a:rPr>
              <a:t> 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  <a:sym typeface="Symbol"/>
              </a:rPr>
              <a:t>Symmetrically,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pp’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also intersects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qc’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or </a:t>
            </a:r>
            <a:r>
              <a:rPr lang="en-US" sz="2000" i="1" kern="0" dirty="0" err="1" smtClean="0">
                <a:solidFill>
                  <a:srgbClr val="008380"/>
                </a:solidFill>
                <a:latin typeface="Times New Roman"/>
              </a:rPr>
              <a:t>q’c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’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sz="2000" kern="0" dirty="0">
              <a:solidFill>
                <a:srgbClr val="008380"/>
              </a:solidFill>
              <a:latin typeface="Times New Roman"/>
              <a:sym typeface="Symbol"/>
            </a:endParaRP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Symbol"/>
              <a:buChar char="Þ"/>
            </a:pPr>
            <a:r>
              <a:rPr lang="en-US" sz="2000" kern="0" dirty="0" smtClean="0">
                <a:solidFill>
                  <a:schemeClr val="tx1"/>
                </a:solidFill>
                <a:latin typeface="Times New Roman"/>
                <a:sym typeface="Symbol"/>
              </a:rPr>
              <a:t>(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  <a:sym typeface="Symbol"/>
              </a:rPr>
              <a:t>pc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  <a:sym typeface="Symbol"/>
              </a:rPr>
              <a:t> </a:t>
            </a:r>
            <a:r>
              <a:rPr lang="en-US" sz="2000" kern="0" dirty="0" smtClean="0">
                <a:solidFill>
                  <a:schemeClr val="tx1"/>
                </a:solidFill>
                <a:latin typeface="Times New Roman"/>
                <a:sym typeface="Symbol"/>
              </a:rPr>
              <a:t>or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  <a:sym typeface="Symbol"/>
              </a:rPr>
              <a:t> </a:t>
            </a:r>
            <a:r>
              <a:rPr lang="en-US" sz="2000" i="1" kern="0" dirty="0" err="1" smtClean="0">
                <a:solidFill>
                  <a:srgbClr val="008380"/>
                </a:solidFill>
                <a:latin typeface="Times New Roman"/>
                <a:sym typeface="Symbol"/>
              </a:rPr>
              <a:t>p’c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  <a:sym typeface="Symbol"/>
              </a:rPr>
              <a:t>’</a:t>
            </a:r>
            <a:r>
              <a:rPr lang="en-US" sz="2000" kern="0" dirty="0" smtClean="0">
                <a:solidFill>
                  <a:schemeClr val="tx1"/>
                </a:solidFill>
                <a:latin typeface="Times New Roman"/>
                <a:sym typeface="Symbol"/>
              </a:rPr>
              <a:t>) and (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  <a:sym typeface="Symbol"/>
              </a:rPr>
              <a:t>qc’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  <a:sym typeface="Symbol"/>
              </a:rPr>
              <a:t> </a:t>
            </a:r>
            <a:r>
              <a:rPr lang="en-US" sz="2000" kern="0" dirty="0" smtClean="0">
                <a:solidFill>
                  <a:schemeClr val="tx1"/>
                </a:solidFill>
                <a:latin typeface="Times New Roman"/>
                <a:sym typeface="Symbol"/>
              </a:rPr>
              <a:t>or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  <a:sym typeface="Symbol"/>
              </a:rPr>
              <a:t> </a:t>
            </a:r>
            <a:r>
              <a:rPr lang="en-US" sz="2000" i="1" kern="0" dirty="0" err="1" smtClean="0">
                <a:solidFill>
                  <a:srgbClr val="008380"/>
                </a:solidFill>
                <a:latin typeface="Times New Roman"/>
                <a:sym typeface="Symbol"/>
              </a:rPr>
              <a:t>q’c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  <a:sym typeface="Symbol"/>
              </a:rPr>
              <a:t>’</a:t>
            </a:r>
            <a:r>
              <a:rPr lang="en-US" sz="2000" kern="0" dirty="0" smtClean="0">
                <a:solidFill>
                  <a:schemeClr val="tx1"/>
                </a:solidFill>
                <a:latin typeface="Times New Roman"/>
                <a:sym typeface="Symbol"/>
              </a:rPr>
              <a:t>)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  <a:sym typeface="Symbol"/>
              </a:rPr>
              <a:t> </a:t>
            </a:r>
            <a:r>
              <a:rPr lang="en-US" sz="2000" kern="0" dirty="0" smtClean="0">
                <a:solidFill>
                  <a:schemeClr val="tx1"/>
                </a:solidFill>
                <a:latin typeface="Times New Roman"/>
                <a:sym typeface="Symbol"/>
              </a:rPr>
              <a:t>intersect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Symbol"/>
              <a:buChar char="Þ"/>
            </a:pPr>
            <a:r>
              <a:rPr lang="en-US" sz="2000" kern="0" dirty="0">
                <a:solidFill>
                  <a:schemeClr val="tx1"/>
                </a:solidFill>
                <a:latin typeface="Times New Roman"/>
                <a:sym typeface="Symbol"/>
              </a:rPr>
              <a:t> </a:t>
            </a:r>
            <a:r>
              <a:rPr lang="en-US" sz="2000" kern="0" dirty="0" smtClean="0">
                <a:solidFill>
                  <a:schemeClr val="tx1"/>
                </a:solidFill>
                <a:latin typeface="Times New Roman"/>
                <a:sym typeface="Symbol"/>
              </a:rPr>
              <a:t>The edges do not lie in different </a:t>
            </a:r>
            <a:r>
              <a:rPr lang="en-US" sz="2000" kern="0" dirty="0" err="1" smtClean="0">
                <a:solidFill>
                  <a:schemeClr val="tx1"/>
                </a:solidFill>
                <a:latin typeface="Times New Roman"/>
                <a:sym typeface="Symbol"/>
              </a:rPr>
              <a:t>Voronoi</a:t>
            </a:r>
            <a:r>
              <a:rPr lang="en-US" sz="2000" kern="0" dirty="0" smtClean="0">
                <a:solidFill>
                  <a:schemeClr val="tx1"/>
                </a:solidFill>
                <a:latin typeface="Times New Roman"/>
                <a:sym typeface="Symbol"/>
              </a:rPr>
              <a:t> cells.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Symbol"/>
              <a:buChar char="Þ"/>
            </a:pPr>
            <a:r>
              <a:rPr lang="en-US" sz="2000" kern="0" dirty="0" smtClean="0">
                <a:solidFill>
                  <a:schemeClr val="tx1"/>
                </a:solidFill>
                <a:latin typeface="Times New Roman"/>
                <a:sym typeface="Symbol"/>
              </a:rPr>
              <a:t>Contradiction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sz="2000" kern="0" dirty="0">
              <a:solidFill>
                <a:schemeClr val="tx1"/>
              </a:solidFill>
              <a:latin typeface="Times New Roman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074189" y="2390745"/>
            <a:ext cx="3738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kern="0" dirty="0" err="1">
                <a:solidFill>
                  <a:schemeClr val="tx1"/>
                </a:solidFill>
                <a:latin typeface="Times New Roman"/>
                <a:sym typeface="Symbol"/>
              </a:rPr>
              <a:t>D</a:t>
            </a:r>
            <a:r>
              <a:rPr lang="en-US" sz="1400" i="1" kern="0" baseline="-25000" dirty="0" err="1">
                <a:solidFill>
                  <a:schemeClr val="tx1"/>
                </a:solidFill>
                <a:latin typeface="Times New Roman"/>
                <a:sym typeface="Symbol"/>
              </a:rPr>
              <a:t>p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72" name="Straight Connector 71"/>
          <p:cNvCxnSpPr/>
          <p:nvPr/>
        </p:nvCxnSpPr>
        <p:spPr bwMode="auto">
          <a:xfrm>
            <a:off x="1580896" y="4142994"/>
            <a:ext cx="375920" cy="22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/>
          <p:nvPr/>
        </p:nvCxnSpPr>
        <p:spPr bwMode="auto">
          <a:xfrm>
            <a:off x="1809750" y="3398520"/>
            <a:ext cx="3124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>
            <a:off x="3473450" y="4173220"/>
            <a:ext cx="3124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>
            <a:off x="4083050" y="4160520"/>
            <a:ext cx="3124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stCxn id="87" idx="0"/>
          </p:cNvCxnSpPr>
          <p:nvPr/>
        </p:nvCxnSpPr>
        <p:spPr bwMode="auto">
          <a:xfrm flipH="1" flipV="1">
            <a:off x="6419850" y="2279650"/>
            <a:ext cx="221671" cy="109233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5" name="TextBox 84"/>
          <p:cNvSpPr txBox="1"/>
          <p:nvPr/>
        </p:nvSpPr>
        <p:spPr>
          <a:xfrm>
            <a:off x="6170846" y="2032318"/>
            <a:ext cx="2744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rgbClr val="92D050"/>
                </a:solidFill>
              </a:rPr>
              <a:t>q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636491" y="3188018"/>
            <a:ext cx="333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rgbClr val="92D050"/>
                </a:solidFill>
              </a:rPr>
              <a:t>q’</a:t>
            </a:r>
            <a:endParaRPr lang="en-US" sz="1400" i="1" dirty="0">
              <a:solidFill>
                <a:srgbClr val="92D050"/>
              </a:solidFill>
            </a:endParaRPr>
          </a:p>
        </p:txBody>
      </p:sp>
      <p:sp>
        <p:nvSpPr>
          <p:cNvPr id="87" name="Oval 86"/>
          <p:cNvSpPr/>
          <p:nvPr/>
        </p:nvSpPr>
        <p:spPr bwMode="auto">
          <a:xfrm flipV="1">
            <a:off x="6605008" y="3298954"/>
            <a:ext cx="73025" cy="73026"/>
          </a:xfrm>
          <a:prstGeom prst="ellipse">
            <a:avLst/>
          </a:prstGeom>
          <a:solidFill>
            <a:srgbClr val="92D050"/>
          </a:solidFill>
          <a:ln w="12700">
            <a:solidFill>
              <a:srgbClr val="92D050"/>
            </a:solidFill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 bwMode="auto">
          <a:xfrm flipV="1">
            <a:off x="6395458" y="2248029"/>
            <a:ext cx="73025" cy="73026"/>
          </a:xfrm>
          <a:prstGeom prst="ellipse">
            <a:avLst/>
          </a:prstGeom>
          <a:solidFill>
            <a:srgbClr val="92D050"/>
          </a:solidFill>
          <a:ln w="12700">
            <a:solidFill>
              <a:srgbClr val="92D050"/>
            </a:solidFill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91" name="Straight Connector 90"/>
          <p:cNvCxnSpPr/>
          <p:nvPr/>
        </p:nvCxnSpPr>
        <p:spPr bwMode="auto">
          <a:xfrm>
            <a:off x="3069844" y="4440936"/>
            <a:ext cx="386588" cy="3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91"/>
          <p:cNvCxnSpPr/>
          <p:nvPr/>
        </p:nvCxnSpPr>
        <p:spPr bwMode="auto">
          <a:xfrm>
            <a:off x="4961890" y="4441190"/>
            <a:ext cx="366014" cy="88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/>
          <p:cNvCxnSpPr/>
          <p:nvPr/>
        </p:nvCxnSpPr>
        <p:spPr bwMode="auto">
          <a:xfrm>
            <a:off x="1515110" y="4682490"/>
            <a:ext cx="3124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/>
          <p:nvPr/>
        </p:nvCxnSpPr>
        <p:spPr bwMode="auto">
          <a:xfrm flipV="1">
            <a:off x="6299200" y="4464170"/>
            <a:ext cx="161262" cy="23165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Connector 116"/>
          <p:cNvCxnSpPr>
            <a:stCxn id="125" idx="0"/>
          </p:cNvCxnSpPr>
          <p:nvPr/>
        </p:nvCxnSpPr>
        <p:spPr bwMode="auto">
          <a:xfrm flipH="1">
            <a:off x="6484275" y="4145092"/>
            <a:ext cx="8021" cy="29526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8" name="Straight Connector 117"/>
          <p:cNvCxnSpPr>
            <a:stCxn id="125" idx="1"/>
          </p:cNvCxnSpPr>
          <p:nvPr/>
        </p:nvCxnSpPr>
        <p:spPr bwMode="auto">
          <a:xfrm flipH="1">
            <a:off x="6274716" y="4134398"/>
            <a:ext cx="191761" cy="58079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9" name="Oval 118"/>
          <p:cNvSpPr/>
          <p:nvPr/>
        </p:nvSpPr>
        <p:spPr bwMode="auto">
          <a:xfrm>
            <a:off x="6128382" y="4104005"/>
            <a:ext cx="695325" cy="67627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120" name="Straight Connector 119"/>
          <p:cNvCxnSpPr/>
          <p:nvPr/>
        </p:nvCxnSpPr>
        <p:spPr bwMode="auto">
          <a:xfrm>
            <a:off x="6042661" y="4351655"/>
            <a:ext cx="585787" cy="1428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/>
          <p:nvPr/>
        </p:nvCxnSpPr>
        <p:spPr bwMode="auto">
          <a:xfrm flipV="1">
            <a:off x="6633210" y="4099243"/>
            <a:ext cx="395288" cy="3905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/>
          <p:cNvCxnSpPr/>
          <p:nvPr/>
        </p:nvCxnSpPr>
        <p:spPr bwMode="auto">
          <a:xfrm flipH="1">
            <a:off x="6470650" y="4485005"/>
            <a:ext cx="162561" cy="6648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3" name="Oval 122"/>
          <p:cNvSpPr/>
          <p:nvPr/>
        </p:nvSpPr>
        <p:spPr bwMode="auto">
          <a:xfrm flipV="1">
            <a:off x="6446258" y="4414967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 bwMode="auto">
          <a:xfrm flipV="1">
            <a:off x="6243058" y="4683254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 bwMode="auto">
          <a:xfrm flipV="1">
            <a:off x="6455783" y="4072066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26" name="TextBox 125"/>
          <p:cNvSpPr txBox="1"/>
          <p:nvPr/>
        </p:nvSpPr>
        <p:spPr>
          <a:xfrm>
            <a:off x="6354996" y="3797618"/>
            <a:ext cx="2744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6072917" y="4686620"/>
            <a:ext cx="333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q</a:t>
            </a:r>
            <a:r>
              <a:rPr lang="en-US" sz="1400" i="1" dirty="0" smtClean="0">
                <a:solidFill>
                  <a:schemeClr val="tx1"/>
                </a:solidFill>
              </a:rPr>
              <a:t>’</a:t>
            </a:r>
            <a:endParaRPr lang="en-US" sz="1400" i="1" dirty="0">
              <a:solidFill>
                <a:schemeClr val="tx1"/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6425400" y="4180206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tx1"/>
                </a:solidFill>
              </a:rPr>
              <a:t>c’</a:t>
            </a:r>
            <a:endParaRPr lang="en-US" sz="1400" i="1" dirty="0">
              <a:solidFill>
                <a:schemeClr val="tx1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5940839" y="3940145"/>
            <a:ext cx="3738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kern="0" dirty="0" err="1" smtClean="0">
                <a:solidFill>
                  <a:schemeClr val="tx1"/>
                </a:solidFill>
                <a:latin typeface="Times New Roman"/>
                <a:sym typeface="Symbol"/>
              </a:rPr>
              <a:t>D</a:t>
            </a:r>
            <a:r>
              <a:rPr lang="en-US" sz="1400" i="1" kern="0" baseline="-25000" dirty="0" err="1">
                <a:solidFill>
                  <a:schemeClr val="tx1"/>
                </a:solidFill>
                <a:latin typeface="Times New Roman"/>
                <a:sym typeface="Symbol"/>
              </a:rPr>
              <a:t>q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30" name="Straight Connector 129"/>
          <p:cNvCxnSpPr>
            <a:stCxn id="133" idx="0"/>
          </p:cNvCxnSpPr>
          <p:nvPr/>
        </p:nvCxnSpPr>
        <p:spPr bwMode="auto">
          <a:xfrm flipH="1" flipV="1">
            <a:off x="6286500" y="3829050"/>
            <a:ext cx="221671" cy="109233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1" name="TextBox 130"/>
          <p:cNvSpPr txBox="1"/>
          <p:nvPr/>
        </p:nvSpPr>
        <p:spPr>
          <a:xfrm>
            <a:off x="6037496" y="3581718"/>
            <a:ext cx="2744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rgbClr val="92D050"/>
                </a:solidFill>
              </a:rPr>
              <a:t>p</a:t>
            </a:r>
            <a:endParaRPr lang="en-US" sz="1400" i="1" dirty="0">
              <a:solidFill>
                <a:srgbClr val="92D050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6503141" y="4737418"/>
            <a:ext cx="333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rgbClr val="92D050"/>
                </a:solidFill>
              </a:rPr>
              <a:t>p</a:t>
            </a:r>
            <a:r>
              <a:rPr lang="en-US" sz="1400" i="1" dirty="0" smtClean="0">
                <a:solidFill>
                  <a:srgbClr val="92D050"/>
                </a:solidFill>
              </a:rPr>
              <a:t>’</a:t>
            </a:r>
            <a:endParaRPr lang="en-US" sz="1400" i="1" dirty="0">
              <a:solidFill>
                <a:srgbClr val="92D050"/>
              </a:solidFill>
            </a:endParaRPr>
          </a:p>
        </p:txBody>
      </p:sp>
      <p:sp>
        <p:nvSpPr>
          <p:cNvPr id="133" name="Oval 132"/>
          <p:cNvSpPr/>
          <p:nvPr/>
        </p:nvSpPr>
        <p:spPr bwMode="auto">
          <a:xfrm flipV="1">
            <a:off x="6471658" y="4848354"/>
            <a:ext cx="73025" cy="73026"/>
          </a:xfrm>
          <a:prstGeom prst="ellipse">
            <a:avLst/>
          </a:prstGeom>
          <a:solidFill>
            <a:srgbClr val="92D050"/>
          </a:solidFill>
          <a:ln w="12700">
            <a:solidFill>
              <a:srgbClr val="92D050"/>
            </a:solidFill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 bwMode="auto">
          <a:xfrm flipV="1">
            <a:off x="6262108" y="3797429"/>
            <a:ext cx="73025" cy="73026"/>
          </a:xfrm>
          <a:prstGeom prst="ellipse">
            <a:avLst/>
          </a:prstGeom>
          <a:solidFill>
            <a:srgbClr val="92D050"/>
          </a:solidFill>
          <a:ln w="12700">
            <a:solidFill>
              <a:srgbClr val="92D050"/>
            </a:solidFill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135" name="Straight Connector 134"/>
          <p:cNvCxnSpPr/>
          <p:nvPr/>
        </p:nvCxnSpPr>
        <p:spPr bwMode="auto">
          <a:xfrm>
            <a:off x="1574800" y="5304790"/>
            <a:ext cx="3124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6" name="Straight Connector 135"/>
          <p:cNvCxnSpPr/>
          <p:nvPr/>
        </p:nvCxnSpPr>
        <p:spPr bwMode="auto">
          <a:xfrm>
            <a:off x="2184400" y="5292090"/>
            <a:ext cx="3124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7" name="Straight Connector 136"/>
          <p:cNvCxnSpPr/>
          <p:nvPr/>
        </p:nvCxnSpPr>
        <p:spPr bwMode="auto">
          <a:xfrm>
            <a:off x="3206750" y="5298440"/>
            <a:ext cx="3124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8" name="Straight Connector 137"/>
          <p:cNvCxnSpPr/>
          <p:nvPr/>
        </p:nvCxnSpPr>
        <p:spPr bwMode="auto">
          <a:xfrm>
            <a:off x="3917950" y="5304790"/>
            <a:ext cx="3124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Rounded Rectangle 34"/>
          <p:cNvSpPr/>
          <p:nvPr/>
        </p:nvSpPr>
        <p:spPr bwMode="auto">
          <a:xfrm>
            <a:off x="7162800" y="6146800"/>
            <a:ext cx="158750" cy="171450"/>
          </a:xfrm>
          <a:prstGeom prst="roundRect">
            <a:avLst/>
          </a:pr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399020" y="2527905"/>
            <a:ext cx="13639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pc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  <a:sym typeface="Symbol" panose="05050102010706020507" pitchFamily="18" charset="2"/>
              </a:rPr>
              <a:t>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  <a:sym typeface="Symbol" panose="05050102010706020507" pitchFamily="18" charset="2"/>
              </a:rPr>
              <a:t>V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  <a:sym typeface="Symbol" panose="05050102010706020507" pitchFamily="18" charset="2"/>
              </a:rPr>
              <a:t>(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  <a:sym typeface="Symbol" panose="05050102010706020507" pitchFamily="18" charset="2"/>
              </a:rPr>
              <a:t>p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  <a:sym typeface="Symbol" panose="05050102010706020507" pitchFamily="18" charset="2"/>
              </a:rPr>
              <a:t>)</a:t>
            </a:r>
            <a:br>
              <a:rPr lang="en-US" sz="2000" kern="0" dirty="0" smtClean="0">
                <a:solidFill>
                  <a:srgbClr val="008380"/>
                </a:solidFill>
                <a:latin typeface="Times New Roman"/>
                <a:sym typeface="Symbol" panose="05050102010706020507" pitchFamily="18" charset="2"/>
              </a:rPr>
            </a:br>
            <a:r>
              <a:rPr lang="en-US" sz="2000" i="1" kern="0" dirty="0" err="1" smtClean="0">
                <a:solidFill>
                  <a:srgbClr val="008380"/>
                </a:solidFill>
                <a:latin typeface="Times New Roman"/>
              </a:rPr>
              <a:t>p’c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 panose="05050102010706020507" pitchFamily="18" charset="2"/>
              </a:rPr>
              <a:t>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  <a:sym typeface="Symbol" panose="05050102010706020507" pitchFamily="18" charset="2"/>
              </a:rPr>
              <a:t>V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  <a:sym typeface="Symbol" panose="05050102010706020507" pitchFamily="18" charset="2"/>
              </a:rPr>
              <a:t>(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  <a:sym typeface="Symbol" panose="05050102010706020507" pitchFamily="18" charset="2"/>
              </a:rPr>
              <a:t>p’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  <a:sym typeface="Symbol" panose="05050102010706020507" pitchFamily="18" charset="2"/>
              </a:rPr>
              <a:t>)</a:t>
            </a:r>
            <a:endParaRPr lang="en-US" dirty="0"/>
          </a:p>
        </p:txBody>
      </p:sp>
      <p:cxnSp>
        <p:nvCxnSpPr>
          <p:cNvPr id="67" name="Straight Connector 66"/>
          <p:cNvCxnSpPr/>
          <p:nvPr/>
        </p:nvCxnSpPr>
        <p:spPr bwMode="auto">
          <a:xfrm flipV="1">
            <a:off x="7490460" y="2628900"/>
            <a:ext cx="266700" cy="7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/>
          <p:nvPr/>
        </p:nvCxnSpPr>
        <p:spPr bwMode="auto">
          <a:xfrm>
            <a:off x="7470140" y="2948940"/>
            <a:ext cx="38608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9" name="Group 18"/>
          <p:cNvGrpSpPr/>
          <p:nvPr/>
        </p:nvGrpSpPr>
        <p:grpSpPr>
          <a:xfrm>
            <a:off x="7368540" y="3739485"/>
            <a:ext cx="1485900" cy="707886"/>
            <a:chOff x="7368540" y="3739485"/>
            <a:chExt cx="1485900" cy="707886"/>
          </a:xfrm>
        </p:grpSpPr>
        <p:sp>
          <p:nvSpPr>
            <p:cNvPr id="74" name="Rectangle 73"/>
            <p:cNvSpPr/>
            <p:nvPr/>
          </p:nvSpPr>
          <p:spPr>
            <a:xfrm>
              <a:off x="7368540" y="3739485"/>
              <a:ext cx="1485900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/>
              <a:r>
                <a:rPr lang="en-US" sz="2000" i="1" kern="0" dirty="0" smtClean="0">
                  <a:solidFill>
                    <a:srgbClr val="008380"/>
                  </a:solidFill>
                  <a:latin typeface="Times New Roman"/>
                </a:rPr>
                <a:t>qc'</a:t>
              </a:r>
              <a:r>
                <a:rPr lang="en-US" sz="2000" kern="0" dirty="0" smtClean="0">
                  <a:solidFill>
                    <a:srgbClr val="000000"/>
                  </a:solidFill>
                  <a:latin typeface="Times New Roman"/>
                </a:rPr>
                <a:t> </a:t>
              </a:r>
              <a:r>
                <a:rPr lang="en-US" sz="2000" kern="0" dirty="0" smtClean="0">
                  <a:solidFill>
                    <a:srgbClr val="008380"/>
                  </a:solidFill>
                  <a:latin typeface="Times New Roman"/>
                  <a:sym typeface="Symbol" panose="05050102010706020507" pitchFamily="18" charset="2"/>
                </a:rPr>
                <a:t> </a:t>
              </a:r>
              <a:r>
                <a:rPr lang="en-US" sz="2000" i="1" kern="0" dirty="0" smtClean="0">
                  <a:solidFill>
                    <a:srgbClr val="008380"/>
                  </a:solidFill>
                  <a:latin typeface="Times New Roman"/>
                  <a:sym typeface="Symbol" panose="05050102010706020507" pitchFamily="18" charset="2"/>
                </a:rPr>
                <a:t>V</a:t>
              </a:r>
              <a:r>
                <a:rPr lang="en-US" sz="2000" kern="0" dirty="0" smtClean="0">
                  <a:solidFill>
                    <a:srgbClr val="008380"/>
                  </a:solidFill>
                  <a:latin typeface="Times New Roman"/>
                  <a:sym typeface="Symbol" panose="05050102010706020507" pitchFamily="18" charset="2"/>
                </a:rPr>
                <a:t>(</a:t>
              </a:r>
              <a:r>
                <a:rPr lang="en-US" sz="2000" i="1" kern="0" dirty="0">
                  <a:solidFill>
                    <a:srgbClr val="008380"/>
                  </a:solidFill>
                  <a:latin typeface="Times New Roman"/>
                  <a:sym typeface="Symbol" panose="05050102010706020507" pitchFamily="18" charset="2"/>
                </a:rPr>
                <a:t>q</a:t>
              </a:r>
              <a:r>
                <a:rPr lang="en-US" sz="2000" kern="0" dirty="0" smtClean="0">
                  <a:solidFill>
                    <a:srgbClr val="008380"/>
                  </a:solidFill>
                  <a:latin typeface="Times New Roman"/>
                  <a:sym typeface="Symbol" panose="05050102010706020507" pitchFamily="18" charset="2"/>
                </a:rPr>
                <a:t>)</a:t>
              </a:r>
              <a:br>
                <a:rPr lang="en-US" sz="2000" kern="0" dirty="0" smtClean="0">
                  <a:solidFill>
                    <a:srgbClr val="008380"/>
                  </a:solidFill>
                  <a:latin typeface="Times New Roman"/>
                  <a:sym typeface="Symbol" panose="05050102010706020507" pitchFamily="18" charset="2"/>
                </a:rPr>
              </a:br>
              <a:r>
                <a:rPr lang="en-US" sz="2000" i="1" kern="0" dirty="0" err="1" smtClean="0">
                  <a:solidFill>
                    <a:srgbClr val="008380"/>
                  </a:solidFill>
                  <a:latin typeface="Times New Roman"/>
                  <a:sym typeface="Symbol" panose="05050102010706020507" pitchFamily="18" charset="2"/>
                </a:rPr>
                <a:t>q</a:t>
              </a:r>
              <a:r>
                <a:rPr lang="en-US" sz="2000" i="1" kern="0" dirty="0" err="1" smtClean="0">
                  <a:solidFill>
                    <a:srgbClr val="008380"/>
                  </a:solidFill>
                  <a:latin typeface="Times New Roman"/>
                </a:rPr>
                <a:t>’c</a:t>
              </a:r>
              <a:r>
                <a:rPr lang="en-US" sz="2000" i="1" kern="0" dirty="0" smtClean="0">
                  <a:solidFill>
                    <a:srgbClr val="008380"/>
                  </a:solidFill>
                  <a:latin typeface="Times New Roman"/>
                </a:rPr>
                <a:t>’</a:t>
              </a:r>
              <a:r>
                <a:rPr lang="en-US" sz="2000" kern="0" dirty="0" smtClean="0">
                  <a:solidFill>
                    <a:srgbClr val="000000"/>
                  </a:solidFill>
                  <a:latin typeface="Times New Roman"/>
                </a:rPr>
                <a:t> </a:t>
              </a:r>
              <a:r>
                <a:rPr lang="en-US" sz="2000" kern="0" dirty="0">
                  <a:solidFill>
                    <a:srgbClr val="008380"/>
                  </a:solidFill>
                  <a:latin typeface="Times New Roman"/>
                  <a:sym typeface="Symbol" panose="05050102010706020507" pitchFamily="18" charset="2"/>
                </a:rPr>
                <a:t> </a:t>
              </a:r>
              <a:r>
                <a:rPr lang="en-US" sz="2000" i="1" kern="0" dirty="0" smtClean="0">
                  <a:solidFill>
                    <a:srgbClr val="008380"/>
                  </a:solidFill>
                  <a:latin typeface="Times New Roman"/>
                  <a:sym typeface="Symbol" panose="05050102010706020507" pitchFamily="18" charset="2"/>
                </a:rPr>
                <a:t>V</a:t>
              </a:r>
              <a:r>
                <a:rPr lang="en-US" sz="2000" kern="0" dirty="0" smtClean="0">
                  <a:solidFill>
                    <a:srgbClr val="008380"/>
                  </a:solidFill>
                  <a:latin typeface="Times New Roman"/>
                  <a:sym typeface="Symbol" panose="05050102010706020507" pitchFamily="18" charset="2"/>
                </a:rPr>
                <a:t>(</a:t>
              </a:r>
              <a:r>
                <a:rPr lang="en-US" sz="2000" i="1" kern="0" dirty="0">
                  <a:solidFill>
                    <a:srgbClr val="008380"/>
                  </a:solidFill>
                  <a:latin typeface="Times New Roman"/>
                  <a:sym typeface="Symbol" panose="05050102010706020507" pitchFamily="18" charset="2"/>
                </a:rPr>
                <a:t>q</a:t>
              </a:r>
              <a:r>
                <a:rPr lang="en-US" sz="2000" i="1" kern="0" dirty="0" smtClean="0">
                  <a:solidFill>
                    <a:srgbClr val="008380"/>
                  </a:solidFill>
                  <a:latin typeface="Times New Roman"/>
                  <a:sym typeface="Symbol" panose="05050102010706020507" pitchFamily="18" charset="2"/>
                </a:rPr>
                <a:t>’</a:t>
              </a:r>
              <a:r>
                <a:rPr lang="en-US" sz="2000" kern="0" dirty="0" smtClean="0">
                  <a:solidFill>
                    <a:srgbClr val="008380"/>
                  </a:solidFill>
                  <a:latin typeface="Times New Roman"/>
                  <a:sym typeface="Symbol" panose="05050102010706020507" pitchFamily="18" charset="2"/>
                </a:rPr>
                <a:t>)</a:t>
              </a:r>
              <a:endParaRPr lang="en-US" dirty="0"/>
            </a:p>
          </p:txBody>
        </p:sp>
        <p:cxnSp>
          <p:nvCxnSpPr>
            <p:cNvPr id="75" name="Straight Connector 74"/>
            <p:cNvCxnSpPr/>
            <p:nvPr/>
          </p:nvCxnSpPr>
          <p:spPr bwMode="auto">
            <a:xfrm>
              <a:off x="7424420" y="3832860"/>
              <a:ext cx="38608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83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>
              <a:off x="7454900" y="4145280"/>
              <a:ext cx="38608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83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989724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uiExpand="1" build="p"/>
      <p:bldP spid="85" grpId="0"/>
      <p:bldP spid="86" grpId="0"/>
      <p:bldP spid="87" grpId="0" animBg="1"/>
      <p:bldP spid="88" grpId="0" animBg="1"/>
      <p:bldP spid="119" grpId="0" animBg="1"/>
      <p:bldP spid="123" grpId="0" animBg="1"/>
      <p:bldP spid="124" grpId="0" animBg="1"/>
      <p:bldP spid="125" grpId="0" animBg="1"/>
      <p:bldP spid="126" grpId="0"/>
      <p:bldP spid="127" grpId="0"/>
      <p:bldP spid="128" grpId="0"/>
      <p:bldP spid="129" grpId="0"/>
      <p:bldP spid="131" grpId="0"/>
      <p:bldP spid="132" grpId="0"/>
      <p:bldP spid="133" grpId="0" animBg="1"/>
      <p:bldP spid="134" grpId="0" animBg="1"/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3/7/17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6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Characterization I </a:t>
            </a:r>
            <a:r>
              <a:rPr lang="en-US" dirty="0"/>
              <a:t>of DT(P)</a:t>
            </a:r>
            <a:endParaRPr lang="en-US" sz="2400" dirty="0" smtClean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75423"/>
            <a:ext cx="7943850" cy="15890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dirty="0" smtClean="0"/>
              <a:t>Lemma</a:t>
            </a:r>
            <a:r>
              <a:rPr lang="en-US" sz="2000" dirty="0" smtClean="0"/>
              <a:t>: Let </a:t>
            </a:r>
            <a:r>
              <a:rPr lang="en-US" sz="2000" i="1" dirty="0" err="1">
                <a:solidFill>
                  <a:srgbClr val="008380"/>
                </a:solidFill>
              </a:rPr>
              <a:t>p,q,r</a:t>
            </a:r>
            <a:r>
              <a:rPr lang="en-US" sz="2000" dirty="0" err="1" smtClean="0">
                <a:solidFill>
                  <a:srgbClr val="008380"/>
                </a:solidFill>
                <a:sym typeface="Symbol"/>
              </a:rPr>
              <a:t></a:t>
            </a:r>
            <a:r>
              <a:rPr lang="en-US" sz="2000" i="1" dirty="0" err="1" smtClean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dirty="0" smtClean="0">
                <a:sym typeface="Symbol"/>
              </a:rPr>
              <a:t> let </a:t>
            </a:r>
            <a:r>
              <a:rPr lang="en-US" sz="2000" dirty="0" smtClean="0">
                <a:solidFill>
                  <a:srgbClr val="008380"/>
                </a:solidFill>
                <a:latin typeface="Symbol" panose="05050102010706020507" pitchFamily="18" charset="2"/>
                <a:sym typeface="Symbol"/>
              </a:rPr>
              <a:t>D</a:t>
            </a:r>
            <a:r>
              <a:rPr lang="en-US" sz="2000" dirty="0" smtClean="0">
                <a:sym typeface="Symbol"/>
              </a:rPr>
              <a:t> be the triangle they define. Then the following statements are equivalent:</a:t>
            </a:r>
          </a:p>
          <a:p>
            <a:pPr lvl="1" eaLnBrk="1" hangingPunct="1">
              <a:lnSpc>
                <a:spcPct val="80000"/>
              </a:lnSpc>
              <a:buFont typeface="+mj-lt"/>
              <a:buAutoNum type="alphaLcParenR"/>
            </a:pPr>
            <a:r>
              <a:rPr lang="en-US" sz="2000" dirty="0" smtClean="0">
                <a:sym typeface="Symbol"/>
              </a:rPr>
              <a:t> </a:t>
            </a:r>
            <a:r>
              <a:rPr lang="en-US" sz="2000" dirty="0">
                <a:solidFill>
                  <a:srgbClr val="008380"/>
                </a:solidFill>
                <a:latin typeface="Symbol" panose="05050102010706020507" pitchFamily="18" charset="2"/>
                <a:sym typeface="Symbol"/>
              </a:rPr>
              <a:t>D</a:t>
            </a:r>
            <a:r>
              <a:rPr lang="en-US" sz="2000" dirty="0" smtClean="0">
                <a:sym typeface="Symbol"/>
              </a:rPr>
              <a:t> belongs to 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DT(</a:t>
            </a:r>
            <a:r>
              <a:rPr lang="en-US" sz="2000" i="1" dirty="0" smtClean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)</a:t>
            </a:r>
          </a:p>
          <a:p>
            <a:pPr lvl="1" eaLnBrk="1" hangingPunct="1">
              <a:lnSpc>
                <a:spcPct val="80000"/>
              </a:lnSpc>
              <a:buFont typeface="+mj-lt"/>
              <a:buAutoNum type="alphaLcParenR"/>
            </a:pPr>
            <a:r>
              <a:rPr lang="en-US" sz="2000" dirty="0" smtClean="0">
                <a:sym typeface="Symbol"/>
              </a:rPr>
              <a:t> The circumcenter </a:t>
            </a:r>
            <a:r>
              <a:rPr lang="en-US" sz="2000" i="1" dirty="0" smtClean="0">
                <a:solidFill>
                  <a:srgbClr val="008380"/>
                </a:solidFill>
                <a:sym typeface="Symbol"/>
              </a:rPr>
              <a:t>c </a:t>
            </a:r>
            <a:r>
              <a:rPr lang="en-US" sz="2000" dirty="0" smtClean="0">
                <a:sym typeface="Symbol"/>
              </a:rPr>
              <a:t>of </a:t>
            </a:r>
            <a:r>
              <a:rPr lang="en-US" sz="2000" dirty="0">
                <a:solidFill>
                  <a:srgbClr val="008380"/>
                </a:solidFill>
                <a:latin typeface="Symbol" panose="05050102010706020507" pitchFamily="18" charset="2"/>
                <a:sym typeface="Symbol"/>
              </a:rPr>
              <a:t>D</a:t>
            </a:r>
            <a:r>
              <a:rPr lang="en-US" sz="2000" dirty="0" smtClean="0">
                <a:sym typeface="Symbol"/>
              </a:rPr>
              <a:t> is a vertex in 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VD(</a:t>
            </a:r>
            <a:r>
              <a:rPr lang="en-US" sz="2000" i="1" dirty="0" smtClean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)</a:t>
            </a:r>
          </a:p>
          <a:p>
            <a:pPr lvl="1" eaLnBrk="1" hangingPunct="1">
              <a:lnSpc>
                <a:spcPct val="80000"/>
              </a:lnSpc>
              <a:buFont typeface="+mj-lt"/>
              <a:buAutoNum type="alphaLcParenR"/>
            </a:pPr>
            <a:r>
              <a:rPr lang="en-US" sz="2000" dirty="0" smtClean="0">
                <a:sym typeface="Symbol"/>
              </a:rPr>
              <a:t> The circumcircle of </a:t>
            </a:r>
            <a:r>
              <a:rPr lang="en-US" sz="2000" dirty="0">
                <a:solidFill>
                  <a:srgbClr val="008380"/>
                </a:solidFill>
                <a:latin typeface="Symbol" panose="05050102010706020507" pitchFamily="18" charset="2"/>
                <a:sym typeface="Symbol"/>
              </a:rPr>
              <a:t>D</a:t>
            </a:r>
            <a:r>
              <a:rPr lang="en-US" sz="2000" dirty="0" smtClean="0">
                <a:sym typeface="Symbol"/>
              </a:rPr>
              <a:t> is empty (i.e., contains no other point of </a:t>
            </a:r>
            <a:r>
              <a:rPr lang="en-US" sz="2000" i="1" dirty="0" smtClean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dirty="0" smtClean="0">
                <a:sym typeface="Symbol"/>
              </a:rPr>
              <a:t>)</a:t>
            </a:r>
            <a:br>
              <a:rPr lang="en-US" sz="2000" dirty="0" smtClean="0">
                <a:sym typeface="Symbol"/>
              </a:rPr>
            </a:br>
            <a:endParaRPr lang="en-US" sz="2000" dirty="0" smtClean="0">
              <a:sym typeface="Symbol"/>
            </a:endParaRPr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en-US" sz="2000" b="1" dirty="0" smtClean="0">
                <a:sym typeface="Symbol"/>
              </a:rPr>
              <a:t>Proof sketch: </a:t>
            </a:r>
            <a:r>
              <a:rPr lang="en-US" sz="2000" dirty="0" smtClean="0">
                <a:sym typeface="Symbol"/>
              </a:rPr>
              <a:t>All follow directly from the definition of </a:t>
            </a:r>
            <a:r>
              <a:rPr lang="en-US" sz="2000" dirty="0">
                <a:solidFill>
                  <a:srgbClr val="008380"/>
                </a:solidFill>
                <a:sym typeface="Symbol"/>
              </a:rPr>
              <a:t>DT(</a:t>
            </a:r>
            <a:r>
              <a:rPr lang="en-US" sz="2000" i="1" dirty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) </a:t>
            </a:r>
            <a:r>
              <a:rPr lang="en-US" sz="2000" dirty="0">
                <a:sym typeface="Symbol"/>
              </a:rPr>
              <a:t>in </a:t>
            </a:r>
            <a:r>
              <a:rPr lang="en-US" sz="2000" dirty="0">
                <a:solidFill>
                  <a:srgbClr val="008380"/>
                </a:solidFill>
                <a:sym typeface="Symbol"/>
              </a:rPr>
              <a:t>VD(</a:t>
            </a:r>
            <a:r>
              <a:rPr lang="en-US" sz="2000" i="1" dirty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)</a:t>
            </a:r>
            <a:r>
              <a:rPr lang="en-US" sz="2000" dirty="0" smtClean="0">
                <a:sym typeface="Symbol"/>
              </a:rPr>
              <a:t>. By definition of </a:t>
            </a:r>
            <a:r>
              <a:rPr lang="en-US" sz="2000" dirty="0">
                <a:solidFill>
                  <a:srgbClr val="008380"/>
                </a:solidFill>
                <a:sym typeface="Symbol"/>
              </a:rPr>
              <a:t>VD(</a:t>
            </a:r>
            <a:r>
              <a:rPr lang="en-US" sz="2000" i="1" dirty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dirty="0">
                <a:solidFill>
                  <a:srgbClr val="008380"/>
                </a:solidFill>
                <a:sym typeface="Symbol"/>
              </a:rPr>
              <a:t>)</a:t>
            </a:r>
            <a:r>
              <a:rPr lang="en-US" sz="2000" dirty="0" smtClean="0">
                <a:sym typeface="Symbol"/>
              </a:rPr>
              <a:t>, we know that </a:t>
            </a:r>
            <a:r>
              <a:rPr lang="en-US" sz="2000" i="1" dirty="0" err="1" smtClean="0">
                <a:solidFill>
                  <a:srgbClr val="008380"/>
                </a:solidFill>
                <a:sym typeface="Symbol"/>
              </a:rPr>
              <a:t>p,q,r</a:t>
            </a:r>
            <a:r>
              <a:rPr lang="en-US" sz="2000" dirty="0" smtClean="0">
                <a:sym typeface="Symbol"/>
              </a:rPr>
              <a:t> are </a:t>
            </a:r>
            <a:r>
              <a:rPr lang="en-US" sz="2000" i="1" dirty="0" smtClean="0">
                <a:solidFill>
                  <a:srgbClr val="008380"/>
                </a:solidFill>
                <a:sym typeface="Symbol"/>
              </a:rPr>
              <a:t>c</a:t>
            </a:r>
            <a:r>
              <a:rPr lang="en-US" sz="2000" dirty="0" smtClean="0">
                <a:sym typeface="Symbol"/>
              </a:rPr>
              <a:t>’s nearest neighbors.</a:t>
            </a:r>
          </a:p>
          <a:p>
            <a:pPr marL="57150" indent="0" eaLnBrk="1" hangingPunct="1">
              <a:lnSpc>
                <a:spcPct val="80000"/>
              </a:lnSpc>
              <a:buNone/>
            </a:pPr>
            <a:endParaRPr lang="en-US" sz="2400" dirty="0" smtClean="0"/>
          </a:p>
        </p:txBody>
      </p:sp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685800" y="4205288"/>
            <a:ext cx="7943850" cy="158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2000" b="1" kern="0" dirty="0" smtClean="0"/>
              <a:t>Characterization I</a:t>
            </a:r>
            <a:r>
              <a:rPr lang="en-US" sz="2000" kern="0" dirty="0" smtClean="0"/>
              <a:t>: Let </a:t>
            </a:r>
            <a:r>
              <a:rPr lang="en-US" sz="2000" i="1" kern="0" dirty="0" smtClean="0">
                <a:solidFill>
                  <a:srgbClr val="008380"/>
                </a:solidFill>
              </a:rPr>
              <a:t>T </a:t>
            </a:r>
            <a:r>
              <a:rPr lang="en-US" sz="2000" kern="0" dirty="0">
                <a:sym typeface="Symbol"/>
              </a:rPr>
              <a:t>be a</a:t>
            </a:r>
            <a:r>
              <a:rPr lang="en-US" sz="2000" kern="0" dirty="0" smtClean="0">
                <a:sym typeface="Symbol"/>
              </a:rPr>
              <a:t> triangulation of 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kern="0" dirty="0" smtClean="0">
                <a:sym typeface="Symbol"/>
              </a:rPr>
              <a:t>. </a:t>
            </a:r>
            <a:br>
              <a:rPr lang="en-US" sz="2000" kern="0" dirty="0" smtClean="0">
                <a:sym typeface="Symbol"/>
              </a:rPr>
            </a:br>
            <a:r>
              <a:rPr lang="en-US" sz="2000" kern="0" dirty="0" smtClean="0">
                <a:sym typeface="Symbol"/>
              </a:rPr>
              <a:t>Then 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T</a:t>
            </a:r>
            <a:r>
              <a:rPr lang="en-US" sz="2000" kern="0" dirty="0" smtClean="0">
                <a:solidFill>
                  <a:srgbClr val="008380"/>
                </a:solidFill>
                <a:sym typeface="Symbol"/>
              </a:rPr>
              <a:t>=DT(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kern="0" dirty="0" smtClean="0">
                <a:solidFill>
                  <a:srgbClr val="008380"/>
                </a:solidFill>
                <a:sym typeface="Symbol"/>
              </a:rPr>
              <a:t>)  </a:t>
            </a:r>
            <a:r>
              <a:rPr lang="en-US" sz="2000" dirty="0" smtClean="0">
                <a:sym typeface="Symbol"/>
              </a:rPr>
              <a:t>The circumcircle of any triangle in 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T </a:t>
            </a:r>
            <a:r>
              <a:rPr lang="en-US" sz="2000" dirty="0" smtClean="0">
                <a:sym typeface="Symbol"/>
              </a:rPr>
              <a:t>is empty. </a:t>
            </a:r>
            <a:endParaRPr lang="en-US" sz="2000" kern="0" dirty="0" smtClean="0"/>
          </a:p>
        </p:txBody>
      </p:sp>
      <p:cxnSp>
        <p:nvCxnSpPr>
          <p:cNvPr id="37" name="Straight Connector 36"/>
          <p:cNvCxnSpPr>
            <a:endCxn id="46" idx="4"/>
          </p:cNvCxnSpPr>
          <p:nvPr/>
        </p:nvCxnSpPr>
        <p:spPr bwMode="auto">
          <a:xfrm>
            <a:off x="2827791" y="5908563"/>
            <a:ext cx="395604" cy="24876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 flipV="1">
            <a:off x="3225460" y="5912531"/>
            <a:ext cx="396875" cy="2413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 flipV="1">
            <a:off x="2820647" y="5787118"/>
            <a:ext cx="373857" cy="1095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3238954" y="5780768"/>
            <a:ext cx="377347" cy="1193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 flipH="1">
            <a:off x="2816984" y="5905387"/>
            <a:ext cx="814876" cy="25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Oval 45"/>
          <p:cNvSpPr/>
          <p:nvPr/>
        </p:nvSpPr>
        <p:spPr bwMode="auto">
          <a:xfrm>
            <a:off x="2766511" y="5218794"/>
            <a:ext cx="913768" cy="93853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 bwMode="auto">
          <a:xfrm flipV="1">
            <a:off x="3189162" y="6113479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 bwMode="auto">
          <a:xfrm flipV="1">
            <a:off x="2788317" y="5867416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 bwMode="auto">
          <a:xfrm flipV="1">
            <a:off x="3591593" y="5868209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2561945" y="5804107"/>
            <a:ext cx="3080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tx1"/>
                </a:solidFill>
              </a:rPr>
              <a:t>p</a:t>
            </a:r>
            <a:r>
              <a:rPr lang="en-US" sz="1400" i="1" baseline="-25000" dirty="0" smtClean="0">
                <a:solidFill>
                  <a:schemeClr val="tx1"/>
                </a:solidFill>
              </a:rPr>
              <a:t>i</a:t>
            </a:r>
            <a:endParaRPr lang="en-US" sz="1400" i="1" baseline="-25000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 bwMode="auto">
          <a:xfrm flipV="1">
            <a:off x="3179637" y="5751529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3044544" y="5442951"/>
            <a:ext cx="30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err="1" smtClean="0">
                <a:solidFill>
                  <a:schemeClr val="tx1"/>
                </a:solidFill>
              </a:rPr>
              <a:t>p</a:t>
            </a:r>
            <a:r>
              <a:rPr lang="en-US" sz="1400" i="1" baseline="-25000" dirty="0" err="1">
                <a:solidFill>
                  <a:schemeClr val="tx1"/>
                </a:solidFill>
              </a:rPr>
              <a:t>l</a:t>
            </a:r>
            <a:endParaRPr lang="en-US" sz="1400" i="1" baseline="-25000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607314" y="5758864"/>
            <a:ext cx="30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err="1" smtClean="0">
                <a:solidFill>
                  <a:schemeClr val="tx1"/>
                </a:solidFill>
              </a:rPr>
              <a:t>p</a:t>
            </a:r>
            <a:r>
              <a:rPr lang="en-US" sz="1400" i="1" baseline="-25000" dirty="0" err="1">
                <a:solidFill>
                  <a:schemeClr val="tx1"/>
                </a:solidFill>
              </a:rPr>
              <a:t>j</a:t>
            </a:r>
            <a:endParaRPr lang="en-US" sz="1400" i="1" baseline="-25000" dirty="0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050008" y="6097003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err="1" smtClean="0">
                <a:solidFill>
                  <a:schemeClr val="tx1"/>
                </a:solidFill>
              </a:rPr>
              <a:t>p</a:t>
            </a:r>
            <a:r>
              <a:rPr lang="en-US" sz="1400" i="1" baseline="-25000" dirty="0" err="1" smtClean="0">
                <a:solidFill>
                  <a:schemeClr val="tx1"/>
                </a:solidFill>
              </a:rPr>
              <a:t>k</a:t>
            </a:r>
            <a:endParaRPr lang="en-US" sz="1400" i="1" baseline="-25000" dirty="0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371077" y="4889775"/>
            <a:ext cx="19046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non-empty circumcircle</a:t>
            </a:r>
            <a:endParaRPr lang="en-US" sz="1400" baseline="-2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84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>
            <a:endCxn id="11" idx="4"/>
          </p:cNvCxnSpPr>
          <p:nvPr/>
        </p:nvCxnSpPr>
        <p:spPr bwMode="auto">
          <a:xfrm>
            <a:off x="6278562" y="2232820"/>
            <a:ext cx="395604" cy="24876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 flipV="1">
            <a:off x="6676231" y="2236788"/>
            <a:ext cx="396875" cy="2413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6271418" y="2111375"/>
            <a:ext cx="373857" cy="1095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6689725" y="2105025"/>
            <a:ext cx="377347" cy="1193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3/7/17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7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Illegal Edges</a:t>
            </a:r>
            <a:endParaRPr lang="en-US" sz="2400" dirty="0" smtClean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68463"/>
            <a:ext cx="5591175" cy="15890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dirty="0" smtClean="0"/>
              <a:t>Definition: </a:t>
            </a:r>
            <a:r>
              <a:rPr lang="en-US" sz="2000" dirty="0" smtClean="0"/>
              <a:t>Let 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i</a:t>
            </a:r>
            <a:r>
              <a:rPr lang="en-US" sz="2000" i="1" dirty="0">
                <a:solidFill>
                  <a:srgbClr val="008380"/>
                </a:solidFill>
              </a:rPr>
              <a:t>, </a:t>
            </a:r>
            <a:r>
              <a:rPr lang="en-US" sz="2000" i="1" dirty="0" err="1" smtClean="0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j</a:t>
            </a:r>
            <a:r>
              <a:rPr lang="en-US" sz="2000" i="1" dirty="0" smtClean="0">
                <a:solidFill>
                  <a:srgbClr val="008380"/>
                </a:solidFill>
              </a:rPr>
              <a:t>, </a:t>
            </a:r>
            <a:r>
              <a:rPr lang="en-US" sz="2000" i="1" dirty="0" err="1" smtClean="0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k</a:t>
            </a:r>
            <a:r>
              <a:rPr lang="en-US" sz="2000" i="1" dirty="0" smtClean="0">
                <a:solidFill>
                  <a:srgbClr val="008380"/>
                </a:solidFill>
              </a:rPr>
              <a:t>, </a:t>
            </a:r>
            <a:r>
              <a:rPr lang="en-US" sz="2000" i="1" dirty="0" err="1" smtClean="0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l</a:t>
            </a:r>
            <a:r>
              <a:rPr lang="en-US" sz="2000" dirty="0" err="1" smtClean="0">
                <a:solidFill>
                  <a:srgbClr val="008380"/>
                </a:solidFill>
                <a:sym typeface="Symbol"/>
              </a:rPr>
              <a:t></a:t>
            </a:r>
            <a:r>
              <a:rPr lang="en-US" sz="2000" i="1" dirty="0" err="1" smtClean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dirty="0" smtClean="0">
                <a:sym typeface="Symbol"/>
              </a:rPr>
              <a:t> . </a:t>
            </a:r>
            <a:br>
              <a:rPr lang="en-US" sz="2000" dirty="0" smtClean="0">
                <a:sym typeface="Symbol"/>
              </a:rPr>
            </a:br>
            <a:r>
              <a:rPr lang="en-US" sz="2000" dirty="0" smtClean="0">
                <a:sym typeface="Symbol"/>
              </a:rPr>
              <a:t>Then </a:t>
            </a:r>
            <a:r>
              <a:rPr lang="en-US" sz="2000" i="1" dirty="0" smtClean="0">
                <a:solidFill>
                  <a:srgbClr val="008380"/>
                </a:solidFill>
              </a:rPr>
              <a:t>p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i</a:t>
            </a:r>
            <a:r>
              <a:rPr lang="en-US" sz="2000" i="1" dirty="0" smtClean="0">
                <a:solidFill>
                  <a:srgbClr val="008380"/>
                </a:solidFill>
              </a:rPr>
              <a:t>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j</a:t>
            </a:r>
            <a:r>
              <a:rPr lang="en-US" sz="2000" i="1" baseline="-25000" dirty="0">
                <a:solidFill>
                  <a:srgbClr val="008380"/>
                </a:solidFill>
              </a:rPr>
              <a:t> </a:t>
            </a:r>
            <a:r>
              <a:rPr lang="en-US" sz="2000" dirty="0" smtClean="0">
                <a:sym typeface="Symbol"/>
              </a:rPr>
              <a:t>is an </a:t>
            </a:r>
            <a:r>
              <a:rPr lang="en-US" sz="2000" b="1" dirty="0" smtClean="0">
                <a:sym typeface="Symbol"/>
              </a:rPr>
              <a:t>illegal edge </a:t>
            </a:r>
            <a:r>
              <a:rPr lang="en-US" sz="2000" dirty="0">
                <a:solidFill>
                  <a:srgbClr val="008380"/>
                </a:solidFill>
                <a:sym typeface="Symbol"/>
              </a:rPr>
              <a:t>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l</a:t>
            </a:r>
            <a:r>
              <a:rPr lang="en-US" sz="2000" i="1" baseline="-25000" dirty="0">
                <a:solidFill>
                  <a:srgbClr val="008380"/>
                </a:solidFill>
              </a:rPr>
              <a:t> </a:t>
            </a:r>
            <a:r>
              <a:rPr lang="en-US" sz="2000" dirty="0">
                <a:sym typeface="Symbol"/>
              </a:rPr>
              <a:t> </a:t>
            </a:r>
            <a:r>
              <a:rPr lang="en-US" sz="2000" dirty="0" smtClean="0">
                <a:sym typeface="Symbol"/>
              </a:rPr>
              <a:t>lies in the interior of the circle through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i="1" baseline="-25000" dirty="0">
                <a:solidFill>
                  <a:srgbClr val="008380"/>
                </a:solidFill>
              </a:rPr>
              <a:t>i</a:t>
            </a:r>
            <a:r>
              <a:rPr lang="en-US" sz="2000" i="1" dirty="0">
                <a:solidFill>
                  <a:srgbClr val="008380"/>
                </a:solidFill>
              </a:rPr>
              <a:t>,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j</a:t>
            </a:r>
            <a:r>
              <a:rPr lang="en-US" sz="2000" i="1" dirty="0">
                <a:solidFill>
                  <a:srgbClr val="008380"/>
                </a:solidFill>
              </a:rPr>
              <a:t>,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k</a:t>
            </a:r>
            <a:r>
              <a:rPr lang="en-US" sz="2000" i="1" baseline="-25000" dirty="0">
                <a:solidFill>
                  <a:srgbClr val="008380"/>
                </a:solidFill>
              </a:rPr>
              <a:t> </a:t>
            </a:r>
            <a:r>
              <a:rPr lang="en-US" sz="2000" dirty="0">
                <a:sym typeface="Symbol"/>
              </a:rPr>
              <a:t> </a:t>
            </a:r>
            <a:r>
              <a:rPr lang="en-US" sz="2000" dirty="0" smtClean="0">
                <a:sym typeface="Symbol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dirty="0" smtClean="0">
                <a:sym typeface="Symbol"/>
              </a:rPr>
              <a:t>Lemma: </a:t>
            </a:r>
            <a:r>
              <a:rPr lang="en-US" sz="2000" dirty="0" smtClean="0"/>
              <a:t>Let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i="1" baseline="-25000" dirty="0">
                <a:solidFill>
                  <a:srgbClr val="008380"/>
                </a:solidFill>
              </a:rPr>
              <a:t>i</a:t>
            </a:r>
            <a:r>
              <a:rPr lang="en-US" sz="2000" i="1" dirty="0">
                <a:solidFill>
                  <a:srgbClr val="008380"/>
                </a:solidFill>
              </a:rPr>
              <a:t>,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j</a:t>
            </a:r>
            <a:r>
              <a:rPr lang="en-US" sz="2000" i="1" dirty="0">
                <a:solidFill>
                  <a:srgbClr val="008380"/>
                </a:solidFill>
              </a:rPr>
              <a:t>,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k</a:t>
            </a:r>
            <a:r>
              <a:rPr lang="en-US" sz="2000" i="1" dirty="0">
                <a:solidFill>
                  <a:srgbClr val="008380"/>
                </a:solidFill>
              </a:rPr>
              <a:t>,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l</a:t>
            </a:r>
            <a:r>
              <a:rPr lang="en-US" sz="2000" dirty="0" err="1">
                <a:solidFill>
                  <a:srgbClr val="008380"/>
                </a:solidFill>
                <a:sym typeface="Symbol"/>
              </a:rPr>
              <a:t></a:t>
            </a:r>
            <a:r>
              <a:rPr lang="en-US" sz="2000" i="1" dirty="0" err="1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dirty="0">
                <a:sym typeface="Symbol"/>
              </a:rPr>
              <a:t> . </a:t>
            </a:r>
            <a:br>
              <a:rPr lang="en-US" sz="2000" dirty="0">
                <a:sym typeface="Symbol"/>
              </a:rPr>
            </a:br>
            <a:r>
              <a:rPr lang="en-US" sz="2000" dirty="0">
                <a:sym typeface="Symbol"/>
              </a:rPr>
              <a:t>Then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i="1" baseline="-25000" dirty="0">
                <a:solidFill>
                  <a:srgbClr val="008380"/>
                </a:solidFill>
              </a:rPr>
              <a:t>i</a:t>
            </a:r>
            <a:r>
              <a:rPr lang="en-US" sz="2000" i="1" dirty="0">
                <a:solidFill>
                  <a:srgbClr val="008380"/>
                </a:solidFill>
              </a:rPr>
              <a:t>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j</a:t>
            </a:r>
            <a:r>
              <a:rPr lang="en-US" sz="2000" i="1" baseline="-25000" dirty="0">
                <a:solidFill>
                  <a:srgbClr val="008380"/>
                </a:solidFill>
              </a:rPr>
              <a:t> </a:t>
            </a:r>
            <a:r>
              <a:rPr lang="en-US" sz="2000" dirty="0">
                <a:sym typeface="Symbol"/>
              </a:rPr>
              <a:t>is </a:t>
            </a:r>
            <a:r>
              <a:rPr lang="en-US" sz="2000" b="1" dirty="0" smtClean="0">
                <a:sym typeface="Symbol"/>
              </a:rPr>
              <a:t>illegal 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 </a:t>
            </a:r>
            <a:r>
              <a:rPr lang="en-US" sz="2000" dirty="0">
                <a:solidFill>
                  <a:srgbClr val="008380"/>
                </a:solidFill>
                <a:sym typeface="Symbol"/>
              </a:rPr>
              <a:t>min </a:t>
            </a:r>
            <a:r>
              <a:rPr lang="en-US" sz="2000" i="1" dirty="0" err="1">
                <a:solidFill>
                  <a:srgbClr val="008380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2000" i="1" baseline="-25000" dirty="0" err="1">
                <a:solidFill>
                  <a:srgbClr val="008380"/>
                </a:solidFill>
              </a:rPr>
              <a:t>i</a:t>
            </a:r>
            <a:r>
              <a:rPr lang="en-US" sz="2000" i="1" dirty="0">
                <a:solidFill>
                  <a:srgbClr val="008380"/>
                </a:solidFill>
              </a:rPr>
              <a:t> </a:t>
            </a:r>
            <a:r>
              <a:rPr lang="en-US" sz="2000" i="1" dirty="0" smtClean="0">
                <a:solidFill>
                  <a:srgbClr val="008380"/>
                </a:solidFill>
              </a:rPr>
              <a:t>&lt; </a:t>
            </a:r>
            <a:r>
              <a:rPr lang="en-US" sz="2000" dirty="0">
                <a:solidFill>
                  <a:srgbClr val="008380"/>
                </a:solidFill>
                <a:sym typeface="Symbol"/>
              </a:rPr>
              <a:t>min </a:t>
            </a:r>
            <a:r>
              <a:rPr lang="en-US" sz="2000" i="1" dirty="0" err="1" smtClean="0">
                <a:solidFill>
                  <a:srgbClr val="008380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2000" i="1" dirty="0" err="1" smtClean="0">
                <a:solidFill>
                  <a:srgbClr val="008380"/>
                </a:solidFill>
                <a:latin typeface="+mj-lt"/>
                <a:sym typeface="Symbol"/>
              </a:rPr>
              <a:t>’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i</a:t>
            </a:r>
            <a:r>
              <a:rPr lang="en-US" sz="2000" i="1" dirty="0" smtClean="0">
                <a:solidFill>
                  <a:srgbClr val="008380"/>
                </a:solidFill>
              </a:rPr>
              <a:t> </a:t>
            </a:r>
            <a:endParaRPr lang="en-US" sz="2000" dirty="0" smtClean="0"/>
          </a:p>
        </p:txBody>
      </p:sp>
      <p:cxnSp>
        <p:nvCxnSpPr>
          <p:cNvPr id="10" name="Straight Connector 9"/>
          <p:cNvCxnSpPr/>
          <p:nvPr/>
        </p:nvCxnSpPr>
        <p:spPr bwMode="auto">
          <a:xfrm flipH="1">
            <a:off x="6267755" y="2229644"/>
            <a:ext cx="814876" cy="25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Oval 10"/>
          <p:cNvSpPr/>
          <p:nvPr/>
        </p:nvSpPr>
        <p:spPr bwMode="auto">
          <a:xfrm>
            <a:off x="6217282" y="1543051"/>
            <a:ext cx="913768" cy="93853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 bwMode="auto">
          <a:xfrm flipV="1">
            <a:off x="6639933" y="2437736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 bwMode="auto">
          <a:xfrm flipV="1">
            <a:off x="6239088" y="2191673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 bwMode="auto">
          <a:xfrm flipV="1">
            <a:off x="7042364" y="2192466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012716" y="2128364"/>
            <a:ext cx="3080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tx1"/>
                </a:solidFill>
              </a:rPr>
              <a:t>p</a:t>
            </a:r>
            <a:r>
              <a:rPr lang="en-US" sz="1400" i="1" baseline="-25000" dirty="0" smtClean="0">
                <a:solidFill>
                  <a:schemeClr val="tx1"/>
                </a:solidFill>
              </a:rPr>
              <a:t>i</a:t>
            </a:r>
            <a:endParaRPr lang="en-US" sz="1400" i="1" baseline="-25000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 bwMode="auto">
          <a:xfrm flipV="1">
            <a:off x="6630408" y="2075786"/>
            <a:ext cx="73025" cy="73026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6495315" y="1767208"/>
            <a:ext cx="30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err="1" smtClean="0">
                <a:solidFill>
                  <a:schemeClr val="tx1"/>
                </a:solidFill>
              </a:rPr>
              <a:t>p</a:t>
            </a:r>
            <a:r>
              <a:rPr lang="en-US" sz="1400" i="1" baseline="-25000" dirty="0" err="1">
                <a:solidFill>
                  <a:schemeClr val="tx1"/>
                </a:solidFill>
              </a:rPr>
              <a:t>l</a:t>
            </a:r>
            <a:endParaRPr lang="en-US" sz="1400" i="1" baseline="-25000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058085" y="2083121"/>
            <a:ext cx="30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err="1" smtClean="0">
                <a:solidFill>
                  <a:schemeClr val="tx1"/>
                </a:solidFill>
              </a:rPr>
              <a:t>p</a:t>
            </a:r>
            <a:r>
              <a:rPr lang="en-US" sz="1400" i="1" baseline="-25000" dirty="0" err="1">
                <a:solidFill>
                  <a:schemeClr val="tx1"/>
                </a:solidFill>
              </a:rPr>
              <a:t>j</a:t>
            </a:r>
            <a:endParaRPr lang="en-US" sz="1400" i="1" baseline="-25000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500779" y="242126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err="1" smtClean="0">
                <a:solidFill>
                  <a:schemeClr val="tx1"/>
                </a:solidFill>
              </a:rPr>
              <a:t>p</a:t>
            </a:r>
            <a:r>
              <a:rPr lang="en-US" sz="1400" i="1" baseline="-25000" dirty="0" err="1" smtClean="0">
                <a:solidFill>
                  <a:schemeClr val="tx1"/>
                </a:solidFill>
              </a:rPr>
              <a:t>k</a:t>
            </a:r>
            <a:endParaRPr lang="en-US" sz="1400" i="1" baseline="-25000" dirty="0">
              <a:solidFill>
                <a:schemeClr val="tx1"/>
              </a:solidFill>
            </a:endParaRPr>
          </a:p>
        </p:txBody>
      </p:sp>
      <p:sp>
        <p:nvSpPr>
          <p:cNvPr id="32" name="Freeform 31"/>
          <p:cNvSpPr/>
          <p:nvPr/>
        </p:nvSpPr>
        <p:spPr bwMode="auto">
          <a:xfrm>
            <a:off x="6736080" y="2270760"/>
            <a:ext cx="464820" cy="239581"/>
          </a:xfrm>
          <a:custGeom>
            <a:avLst/>
            <a:gdLst>
              <a:gd name="connsiteX0" fmla="*/ 464820 w 464820"/>
              <a:gd name="connsiteY0" fmla="*/ 228600 h 239581"/>
              <a:gd name="connsiteX1" fmla="*/ 205740 w 464820"/>
              <a:gd name="connsiteY1" fmla="*/ 213360 h 239581"/>
              <a:gd name="connsiteX2" fmla="*/ 0 w 464820"/>
              <a:gd name="connsiteY2" fmla="*/ 0 h 239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820" h="239581">
                <a:moveTo>
                  <a:pt x="464820" y="228600"/>
                </a:moveTo>
                <a:cubicBezTo>
                  <a:pt x="374015" y="240030"/>
                  <a:pt x="283210" y="251460"/>
                  <a:pt x="205740" y="213360"/>
                </a:cubicBezTo>
                <a:cubicBezTo>
                  <a:pt x="128270" y="175260"/>
                  <a:pt x="64135" y="87630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7135933" y="2367918"/>
            <a:ext cx="1018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i</a:t>
            </a:r>
            <a:r>
              <a:rPr lang="en-US" sz="1400" dirty="0" smtClean="0">
                <a:solidFill>
                  <a:schemeClr val="tx1"/>
                </a:solidFill>
              </a:rPr>
              <a:t>llegal edge</a:t>
            </a:r>
            <a:endParaRPr lang="en-US" sz="1400" baseline="-25000" dirty="0">
              <a:solidFill>
                <a:schemeClr val="tx1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 bwMode="auto">
          <a:xfrm flipV="1">
            <a:off x="1720850" y="1968500"/>
            <a:ext cx="387350" cy="7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3327400" y="2914650"/>
            <a:ext cx="5651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1≤</a:t>
            </a:r>
            <a:r>
              <a:rPr lang="en-US" sz="1000" i="1" dirty="0" smtClean="0"/>
              <a:t>i</a:t>
            </a:r>
            <a:r>
              <a:rPr lang="en-US" sz="1000" dirty="0" smtClean="0"/>
              <a:t>≤6</a:t>
            </a:r>
            <a:endParaRPr lang="en-US" sz="1000" dirty="0"/>
          </a:p>
        </p:txBody>
      </p:sp>
      <p:sp>
        <p:nvSpPr>
          <p:cNvPr id="52" name="TextBox 51"/>
          <p:cNvSpPr txBox="1"/>
          <p:nvPr/>
        </p:nvSpPr>
        <p:spPr>
          <a:xfrm>
            <a:off x="4349750" y="2940050"/>
            <a:ext cx="5651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1≤</a:t>
            </a:r>
            <a:r>
              <a:rPr lang="en-US" sz="1000" i="1" dirty="0" smtClean="0"/>
              <a:t>i</a:t>
            </a:r>
            <a:r>
              <a:rPr lang="en-US" sz="1000" dirty="0" smtClean="0"/>
              <a:t>≤6</a:t>
            </a:r>
            <a:endParaRPr lang="en-US" sz="1000" dirty="0"/>
          </a:p>
        </p:txBody>
      </p:sp>
      <p:sp>
        <p:nvSpPr>
          <p:cNvPr id="63" name="TextBox 62"/>
          <p:cNvSpPr txBox="1"/>
          <p:nvPr/>
        </p:nvSpPr>
        <p:spPr>
          <a:xfrm>
            <a:off x="1745560" y="2994660"/>
            <a:ext cx="3257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>
                <a:solidFill>
                  <a:schemeClr val="tx1"/>
                </a:solidFill>
              </a:rPr>
              <a:t>p</a:t>
            </a:r>
            <a:r>
              <a:rPr lang="en-US" sz="1600" i="1" baseline="-25000" dirty="0" err="1">
                <a:solidFill>
                  <a:schemeClr val="tx1"/>
                </a:solidFill>
              </a:rPr>
              <a:t>l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cxnSp>
        <p:nvCxnSpPr>
          <p:cNvPr id="53" name="Straight Connector 52"/>
          <p:cNvCxnSpPr/>
          <p:nvPr/>
        </p:nvCxnSpPr>
        <p:spPr bwMode="auto">
          <a:xfrm>
            <a:off x="1437880" y="3630426"/>
            <a:ext cx="705489" cy="5001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 flipV="1">
            <a:off x="2147052" y="3638405"/>
            <a:ext cx="707755" cy="4851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flipV="1">
            <a:off x="1425140" y="3386254"/>
            <a:ext cx="666707" cy="2202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>
            <a:off x="2171116" y="3373486"/>
            <a:ext cx="672931" cy="240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 flipH="1">
            <a:off x="1418608" y="3624042"/>
            <a:ext cx="1453186" cy="51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Oval 57"/>
          <p:cNvSpPr/>
          <p:nvPr/>
        </p:nvSpPr>
        <p:spPr bwMode="auto">
          <a:xfrm flipV="1">
            <a:off x="2082321" y="4042424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 bwMode="auto">
          <a:xfrm flipV="1">
            <a:off x="1367485" y="3547698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 bwMode="auto">
          <a:xfrm flipV="1">
            <a:off x="2799984" y="3549293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1057028" y="3420411"/>
            <a:ext cx="362961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chemeClr val="tx1"/>
                </a:solidFill>
              </a:rPr>
              <a:t>p</a:t>
            </a:r>
            <a:r>
              <a:rPr lang="en-US" sz="1600" i="1" baseline="-25000" dirty="0" smtClean="0">
                <a:solidFill>
                  <a:schemeClr val="tx1"/>
                </a:solidFill>
              </a:rPr>
              <a:t>i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sp>
        <p:nvSpPr>
          <p:cNvPr id="62" name="Oval 61"/>
          <p:cNvSpPr/>
          <p:nvPr/>
        </p:nvSpPr>
        <p:spPr bwMode="auto">
          <a:xfrm flipV="1">
            <a:off x="2065334" y="3314700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2921258" y="3329448"/>
            <a:ext cx="362961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>
                <a:solidFill>
                  <a:schemeClr val="tx1"/>
                </a:solidFill>
              </a:rPr>
              <a:t>p</a:t>
            </a:r>
            <a:r>
              <a:rPr lang="en-US" sz="1600" i="1" baseline="-25000" dirty="0" err="1">
                <a:solidFill>
                  <a:schemeClr val="tx1"/>
                </a:solidFill>
              </a:rPr>
              <a:t>j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932051" y="4065133"/>
            <a:ext cx="387968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>
                <a:solidFill>
                  <a:schemeClr val="tx1"/>
                </a:solidFill>
              </a:rPr>
              <a:t>p</a:t>
            </a:r>
            <a:r>
              <a:rPr lang="en-US" sz="1600" i="1" baseline="-25000" dirty="0" err="1" smtClean="0">
                <a:solidFill>
                  <a:schemeClr val="tx1"/>
                </a:solidFill>
              </a:rPr>
              <a:t>k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sp>
        <p:nvSpPr>
          <p:cNvPr id="66" name="Freeform 65"/>
          <p:cNvSpPr/>
          <p:nvPr/>
        </p:nvSpPr>
        <p:spPr bwMode="auto">
          <a:xfrm rot="9113958">
            <a:off x="3736340" y="3737609"/>
            <a:ext cx="464820" cy="239581"/>
          </a:xfrm>
          <a:custGeom>
            <a:avLst/>
            <a:gdLst>
              <a:gd name="connsiteX0" fmla="*/ 464820 w 464820"/>
              <a:gd name="connsiteY0" fmla="*/ 228600 h 239581"/>
              <a:gd name="connsiteX1" fmla="*/ 205740 w 464820"/>
              <a:gd name="connsiteY1" fmla="*/ 213360 h 239581"/>
              <a:gd name="connsiteX2" fmla="*/ 0 w 464820"/>
              <a:gd name="connsiteY2" fmla="*/ 0 h 239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820" h="239581">
                <a:moveTo>
                  <a:pt x="464820" y="228600"/>
                </a:moveTo>
                <a:cubicBezTo>
                  <a:pt x="374015" y="240030"/>
                  <a:pt x="283210" y="251460"/>
                  <a:pt x="205740" y="213360"/>
                </a:cubicBezTo>
                <a:cubicBezTo>
                  <a:pt x="128270" y="175260"/>
                  <a:pt x="64135" y="87630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3592995" y="3422018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e</a:t>
            </a:r>
            <a:r>
              <a:rPr lang="en-US" sz="1600" dirty="0" smtClean="0">
                <a:solidFill>
                  <a:schemeClr val="tx1"/>
                </a:solidFill>
              </a:rPr>
              <a:t>dge flip</a:t>
            </a:r>
            <a:endParaRPr lang="en-US" sz="1600" baseline="-25000" dirty="0">
              <a:solidFill>
                <a:schemeClr val="tx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563180" y="3009900"/>
            <a:ext cx="3257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>
                <a:solidFill>
                  <a:schemeClr val="tx1"/>
                </a:solidFill>
              </a:rPr>
              <a:t>p</a:t>
            </a:r>
            <a:r>
              <a:rPr lang="en-US" sz="1600" i="1" baseline="-25000" dirty="0" err="1">
                <a:solidFill>
                  <a:schemeClr val="tx1"/>
                </a:solidFill>
              </a:rPr>
              <a:t>l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cxnSp>
        <p:nvCxnSpPr>
          <p:cNvPr id="90" name="Straight Connector 89"/>
          <p:cNvCxnSpPr/>
          <p:nvPr/>
        </p:nvCxnSpPr>
        <p:spPr bwMode="auto">
          <a:xfrm>
            <a:off x="5255500" y="3645666"/>
            <a:ext cx="705489" cy="5001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/>
          <p:nvPr/>
        </p:nvCxnSpPr>
        <p:spPr bwMode="auto">
          <a:xfrm flipV="1">
            <a:off x="5964672" y="3653645"/>
            <a:ext cx="707755" cy="4851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91"/>
          <p:cNvCxnSpPr/>
          <p:nvPr/>
        </p:nvCxnSpPr>
        <p:spPr bwMode="auto">
          <a:xfrm flipV="1">
            <a:off x="5242760" y="3401494"/>
            <a:ext cx="666707" cy="2202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/>
          <p:cNvCxnSpPr/>
          <p:nvPr/>
        </p:nvCxnSpPr>
        <p:spPr bwMode="auto">
          <a:xfrm>
            <a:off x="5988736" y="3388726"/>
            <a:ext cx="672931" cy="240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/>
          <p:nvPr/>
        </p:nvCxnSpPr>
        <p:spPr bwMode="auto">
          <a:xfrm flipV="1">
            <a:off x="5958840" y="3476764"/>
            <a:ext cx="4468" cy="5923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5" name="Oval 94"/>
          <p:cNvSpPr/>
          <p:nvPr/>
        </p:nvSpPr>
        <p:spPr bwMode="auto">
          <a:xfrm flipV="1">
            <a:off x="5899941" y="4057664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 bwMode="auto">
          <a:xfrm flipV="1">
            <a:off x="5185105" y="3562938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 bwMode="auto">
          <a:xfrm flipV="1">
            <a:off x="6617604" y="3564533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4874648" y="3435651"/>
            <a:ext cx="362961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chemeClr val="tx1"/>
                </a:solidFill>
              </a:rPr>
              <a:t>p</a:t>
            </a:r>
            <a:r>
              <a:rPr lang="en-US" sz="1600" i="1" baseline="-25000" dirty="0" smtClean="0">
                <a:solidFill>
                  <a:schemeClr val="tx1"/>
                </a:solidFill>
              </a:rPr>
              <a:t>i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sp>
        <p:nvSpPr>
          <p:cNvPr id="99" name="Oval 98"/>
          <p:cNvSpPr/>
          <p:nvPr/>
        </p:nvSpPr>
        <p:spPr bwMode="auto">
          <a:xfrm flipV="1">
            <a:off x="5882954" y="3329940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00" name="TextBox 99"/>
          <p:cNvSpPr txBox="1"/>
          <p:nvPr/>
        </p:nvSpPr>
        <p:spPr>
          <a:xfrm>
            <a:off x="6738878" y="3344688"/>
            <a:ext cx="362961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>
                <a:solidFill>
                  <a:schemeClr val="tx1"/>
                </a:solidFill>
              </a:rPr>
              <a:t>p</a:t>
            </a:r>
            <a:r>
              <a:rPr lang="en-US" sz="1600" i="1" baseline="-25000" dirty="0" err="1">
                <a:solidFill>
                  <a:schemeClr val="tx1"/>
                </a:solidFill>
              </a:rPr>
              <a:t>j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749671" y="4080373"/>
            <a:ext cx="387968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>
                <a:solidFill>
                  <a:schemeClr val="tx1"/>
                </a:solidFill>
              </a:rPr>
              <a:t>p</a:t>
            </a:r>
            <a:r>
              <a:rPr lang="en-US" sz="1600" i="1" baseline="-25000" dirty="0" err="1" smtClean="0">
                <a:solidFill>
                  <a:schemeClr val="tx1"/>
                </a:solidFill>
              </a:rPr>
              <a:t>k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1631888" y="3484275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000" i="1" dirty="0" smtClean="0">
                <a:solidFill>
                  <a:schemeClr val="tx1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baseline="-25000" dirty="0" smtClean="0">
                <a:solidFill>
                  <a:schemeClr val="tx1"/>
                </a:solidFill>
                <a:sym typeface="Symbol"/>
              </a:rPr>
              <a:t>1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1589026" y="3627150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000" i="1" dirty="0" smtClean="0">
                <a:solidFill>
                  <a:schemeClr val="tx1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baseline="-25000" dirty="0">
                <a:solidFill>
                  <a:schemeClr val="tx1"/>
                </a:solidFill>
                <a:sym typeface="Symbol"/>
              </a:rPr>
              <a:t>2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2065276" y="3889088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000" i="1" dirty="0" smtClean="0">
                <a:solidFill>
                  <a:schemeClr val="tx1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baseline="-25000" dirty="0">
                <a:solidFill>
                  <a:schemeClr val="tx1"/>
                </a:solidFill>
                <a:sym typeface="Symbol"/>
              </a:rPr>
              <a:t>3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2570100" y="3598574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000" i="1" dirty="0" smtClean="0">
                <a:solidFill>
                  <a:schemeClr val="tx1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baseline="-25000" dirty="0">
                <a:solidFill>
                  <a:schemeClr val="tx1"/>
                </a:solidFill>
                <a:sym typeface="Symbol"/>
              </a:rPr>
              <a:t>4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2436750" y="3465224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000" i="1" dirty="0" smtClean="0">
                <a:solidFill>
                  <a:schemeClr val="tx1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baseline="-25000" dirty="0">
                <a:solidFill>
                  <a:schemeClr val="tx1"/>
                </a:solidFill>
                <a:sym typeface="Symbol"/>
              </a:rPr>
              <a:t>5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2050987" y="3412836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000" i="1" dirty="0" smtClean="0">
                <a:solidFill>
                  <a:schemeClr val="tx1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baseline="-25000" dirty="0">
                <a:solidFill>
                  <a:schemeClr val="tx1"/>
                </a:solidFill>
                <a:sym typeface="Symbol"/>
              </a:rPr>
              <a:t>6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5327588" y="3570001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000" i="1" dirty="0" smtClean="0">
                <a:solidFill>
                  <a:schemeClr val="tx1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i="1" dirty="0" smtClean="0">
                <a:solidFill>
                  <a:schemeClr val="tx1"/>
                </a:solidFill>
                <a:latin typeface="+mj-lt"/>
                <a:sym typeface="Symbol"/>
              </a:rPr>
              <a:t>’</a:t>
            </a:r>
            <a:r>
              <a:rPr lang="en-US" sz="1000" baseline="-25000" dirty="0" smtClean="0">
                <a:solidFill>
                  <a:schemeClr val="tx1"/>
                </a:solidFill>
                <a:sym typeface="Symbol"/>
              </a:rPr>
              <a:t>1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5784789" y="3898613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000" i="1" dirty="0" smtClean="0">
                <a:solidFill>
                  <a:schemeClr val="tx1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i="1" dirty="0">
                <a:solidFill>
                  <a:schemeClr val="tx1"/>
                </a:solidFill>
                <a:sym typeface="Symbol"/>
              </a:rPr>
              <a:t>’</a:t>
            </a:r>
            <a:r>
              <a:rPr lang="en-US" sz="1000" baseline="-25000" dirty="0" smtClean="0">
                <a:solidFill>
                  <a:schemeClr val="tx1"/>
                </a:solidFill>
                <a:sym typeface="Symbol"/>
              </a:rPr>
              <a:t>2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5956239" y="3898611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000" i="1" dirty="0" smtClean="0">
                <a:solidFill>
                  <a:schemeClr val="tx1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i="1" dirty="0">
                <a:solidFill>
                  <a:schemeClr val="tx1"/>
                </a:solidFill>
                <a:sym typeface="Symbol"/>
              </a:rPr>
              <a:t>’</a:t>
            </a:r>
            <a:r>
              <a:rPr lang="en-US" sz="1000" baseline="-25000" dirty="0" smtClean="0">
                <a:solidFill>
                  <a:schemeClr val="tx1"/>
                </a:solidFill>
                <a:sym typeface="Symbol"/>
              </a:rPr>
              <a:t>3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6415820" y="3558095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000" i="1" dirty="0" smtClean="0">
                <a:solidFill>
                  <a:schemeClr val="tx1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i="1" dirty="0">
                <a:solidFill>
                  <a:schemeClr val="tx1"/>
                </a:solidFill>
                <a:sym typeface="Symbol"/>
              </a:rPr>
              <a:t>’</a:t>
            </a:r>
            <a:r>
              <a:rPr lang="en-US" sz="1000" baseline="-25000" dirty="0" smtClean="0">
                <a:solidFill>
                  <a:schemeClr val="tx1"/>
                </a:solidFill>
                <a:sym typeface="Symbol"/>
              </a:rPr>
              <a:t>4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21" name="Rectangle 120"/>
          <p:cNvSpPr/>
          <p:nvPr/>
        </p:nvSpPr>
        <p:spPr>
          <a:xfrm>
            <a:off x="5980050" y="3412837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000" i="1" dirty="0" smtClean="0">
                <a:solidFill>
                  <a:schemeClr val="tx1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i="1" dirty="0">
                <a:solidFill>
                  <a:schemeClr val="tx1"/>
                </a:solidFill>
                <a:sym typeface="Symbol"/>
              </a:rPr>
              <a:t>’</a:t>
            </a:r>
            <a:r>
              <a:rPr lang="en-US" sz="1000" baseline="-25000" dirty="0" smtClean="0">
                <a:solidFill>
                  <a:schemeClr val="tx1"/>
                </a:solidFill>
                <a:sym typeface="Symbol"/>
              </a:rPr>
              <a:t>5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5751450" y="3431886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000" i="1" dirty="0" smtClean="0">
                <a:solidFill>
                  <a:schemeClr val="tx1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i="1" dirty="0">
                <a:solidFill>
                  <a:schemeClr val="tx1"/>
                </a:solidFill>
                <a:sym typeface="Symbol"/>
              </a:rPr>
              <a:t>’</a:t>
            </a:r>
            <a:r>
              <a:rPr lang="en-US" sz="1000" baseline="-25000" dirty="0" smtClean="0">
                <a:solidFill>
                  <a:schemeClr val="tx1"/>
                </a:solidFill>
                <a:sym typeface="Symbol"/>
              </a:rPr>
              <a:t>6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05" name="Freeform 104"/>
          <p:cNvSpPr/>
          <p:nvPr/>
        </p:nvSpPr>
        <p:spPr bwMode="auto">
          <a:xfrm>
            <a:off x="1762125" y="3502819"/>
            <a:ext cx="59933" cy="119062"/>
          </a:xfrm>
          <a:custGeom>
            <a:avLst/>
            <a:gdLst>
              <a:gd name="connsiteX0" fmla="*/ 0 w 59933"/>
              <a:gd name="connsiteY0" fmla="*/ 0 h 119062"/>
              <a:gd name="connsiteX1" fmla="*/ 59531 w 59933"/>
              <a:gd name="connsiteY1" fmla="*/ 52387 h 119062"/>
              <a:gd name="connsiteX2" fmla="*/ 21431 w 59933"/>
              <a:gd name="connsiteY2" fmla="*/ 119062 h 119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933" h="119062">
                <a:moveTo>
                  <a:pt x="0" y="0"/>
                </a:moveTo>
                <a:cubicBezTo>
                  <a:pt x="27979" y="16271"/>
                  <a:pt x="55959" y="32543"/>
                  <a:pt x="59531" y="52387"/>
                </a:cubicBezTo>
                <a:cubicBezTo>
                  <a:pt x="63103" y="72231"/>
                  <a:pt x="42267" y="95646"/>
                  <a:pt x="21431" y="119062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 105"/>
          <p:cNvSpPr/>
          <p:nvPr/>
        </p:nvSpPr>
        <p:spPr bwMode="auto">
          <a:xfrm>
            <a:off x="1688306" y="3633788"/>
            <a:ext cx="102226" cy="176212"/>
          </a:xfrm>
          <a:custGeom>
            <a:avLst/>
            <a:gdLst>
              <a:gd name="connsiteX0" fmla="*/ 59532 w 102226"/>
              <a:gd name="connsiteY0" fmla="*/ 0 h 176212"/>
              <a:gd name="connsiteX1" fmla="*/ 100013 w 102226"/>
              <a:gd name="connsiteY1" fmla="*/ 92868 h 176212"/>
              <a:gd name="connsiteX2" fmla="*/ 0 w 102226"/>
              <a:gd name="connsiteY2" fmla="*/ 176212 h 176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2226" h="176212">
                <a:moveTo>
                  <a:pt x="59532" y="0"/>
                </a:moveTo>
                <a:cubicBezTo>
                  <a:pt x="84733" y="31749"/>
                  <a:pt x="109935" y="63499"/>
                  <a:pt x="100013" y="92868"/>
                </a:cubicBezTo>
                <a:cubicBezTo>
                  <a:pt x="90091" y="122237"/>
                  <a:pt x="45045" y="149224"/>
                  <a:pt x="0" y="176212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reeform 107"/>
          <p:cNvSpPr/>
          <p:nvPr/>
        </p:nvSpPr>
        <p:spPr bwMode="auto">
          <a:xfrm>
            <a:off x="1931194" y="3919212"/>
            <a:ext cx="390525" cy="86051"/>
          </a:xfrm>
          <a:custGeom>
            <a:avLst/>
            <a:gdLst>
              <a:gd name="connsiteX0" fmla="*/ 0 w 390525"/>
              <a:gd name="connsiteY0" fmla="*/ 62238 h 86051"/>
              <a:gd name="connsiteX1" fmla="*/ 176212 w 390525"/>
              <a:gd name="connsiteY1" fmla="*/ 326 h 86051"/>
              <a:gd name="connsiteX2" fmla="*/ 390525 w 390525"/>
              <a:gd name="connsiteY2" fmla="*/ 86051 h 86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86051">
                <a:moveTo>
                  <a:pt x="0" y="62238"/>
                </a:moveTo>
                <a:cubicBezTo>
                  <a:pt x="55562" y="29297"/>
                  <a:pt x="111125" y="-3643"/>
                  <a:pt x="176212" y="326"/>
                </a:cubicBezTo>
                <a:cubicBezTo>
                  <a:pt x="241299" y="4295"/>
                  <a:pt x="315912" y="45173"/>
                  <a:pt x="390525" y="86051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Freeform 108"/>
          <p:cNvSpPr/>
          <p:nvPr/>
        </p:nvSpPr>
        <p:spPr bwMode="auto">
          <a:xfrm>
            <a:off x="2555604" y="3626644"/>
            <a:ext cx="109015" cy="142875"/>
          </a:xfrm>
          <a:custGeom>
            <a:avLst/>
            <a:gdLst>
              <a:gd name="connsiteX0" fmla="*/ 30434 w 109015"/>
              <a:gd name="connsiteY0" fmla="*/ 0 h 142875"/>
              <a:gd name="connsiteX1" fmla="*/ 4240 w 109015"/>
              <a:gd name="connsiteY1" fmla="*/ 97631 h 142875"/>
              <a:gd name="connsiteX2" fmla="*/ 109015 w 109015"/>
              <a:gd name="connsiteY2" fmla="*/ 142875 h 142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015" h="142875">
                <a:moveTo>
                  <a:pt x="30434" y="0"/>
                </a:moveTo>
                <a:cubicBezTo>
                  <a:pt x="10788" y="36909"/>
                  <a:pt x="-8857" y="73818"/>
                  <a:pt x="4240" y="97631"/>
                </a:cubicBezTo>
                <a:cubicBezTo>
                  <a:pt x="17337" y="121444"/>
                  <a:pt x="63176" y="132159"/>
                  <a:pt x="109015" y="142875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Freeform 123"/>
          <p:cNvSpPr/>
          <p:nvPr/>
        </p:nvSpPr>
        <p:spPr bwMode="auto">
          <a:xfrm>
            <a:off x="2428351" y="3490913"/>
            <a:ext cx="69580" cy="135731"/>
          </a:xfrm>
          <a:custGeom>
            <a:avLst/>
            <a:gdLst>
              <a:gd name="connsiteX0" fmla="*/ 69580 w 69580"/>
              <a:gd name="connsiteY0" fmla="*/ 0 h 135731"/>
              <a:gd name="connsiteX1" fmla="*/ 524 w 69580"/>
              <a:gd name="connsiteY1" fmla="*/ 57150 h 135731"/>
              <a:gd name="connsiteX2" fmla="*/ 43387 w 69580"/>
              <a:gd name="connsiteY2" fmla="*/ 135731 h 135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580" h="135731">
                <a:moveTo>
                  <a:pt x="69580" y="0"/>
                </a:moveTo>
                <a:cubicBezTo>
                  <a:pt x="37234" y="17264"/>
                  <a:pt x="4889" y="34528"/>
                  <a:pt x="524" y="57150"/>
                </a:cubicBezTo>
                <a:cubicBezTo>
                  <a:pt x="-3841" y="79772"/>
                  <a:pt x="19773" y="107751"/>
                  <a:pt x="43387" y="135731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Freeform 124"/>
          <p:cNvSpPr/>
          <p:nvPr/>
        </p:nvSpPr>
        <p:spPr bwMode="auto">
          <a:xfrm>
            <a:off x="1971675" y="3436144"/>
            <a:ext cx="350044" cy="152400"/>
          </a:xfrm>
          <a:custGeom>
            <a:avLst/>
            <a:gdLst>
              <a:gd name="connsiteX0" fmla="*/ 350044 w 350044"/>
              <a:gd name="connsiteY0" fmla="*/ 0 h 152400"/>
              <a:gd name="connsiteX1" fmla="*/ 161925 w 350044"/>
              <a:gd name="connsiteY1" fmla="*/ 152400 h 152400"/>
              <a:gd name="connsiteX2" fmla="*/ 0 w 350044"/>
              <a:gd name="connsiteY2" fmla="*/ 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0044" h="152400">
                <a:moveTo>
                  <a:pt x="350044" y="0"/>
                </a:moveTo>
                <a:cubicBezTo>
                  <a:pt x="285155" y="76200"/>
                  <a:pt x="220266" y="152400"/>
                  <a:pt x="161925" y="152400"/>
                </a:cubicBezTo>
                <a:cubicBezTo>
                  <a:pt x="103584" y="152400"/>
                  <a:pt x="51792" y="76200"/>
                  <a:pt x="0" y="0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Freeform 126"/>
          <p:cNvSpPr/>
          <p:nvPr/>
        </p:nvSpPr>
        <p:spPr bwMode="auto">
          <a:xfrm>
            <a:off x="5426869" y="3557588"/>
            <a:ext cx="119080" cy="202406"/>
          </a:xfrm>
          <a:custGeom>
            <a:avLst/>
            <a:gdLst>
              <a:gd name="connsiteX0" fmla="*/ 7144 w 119080"/>
              <a:gd name="connsiteY0" fmla="*/ 0 h 202406"/>
              <a:gd name="connsiteX1" fmla="*/ 119062 w 119080"/>
              <a:gd name="connsiteY1" fmla="*/ 114300 h 202406"/>
              <a:gd name="connsiteX2" fmla="*/ 0 w 119080"/>
              <a:gd name="connsiteY2" fmla="*/ 202406 h 202406"/>
              <a:gd name="connsiteX3" fmla="*/ 0 w 119080"/>
              <a:gd name="connsiteY3" fmla="*/ 202406 h 202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080" h="202406">
                <a:moveTo>
                  <a:pt x="7144" y="0"/>
                </a:moveTo>
                <a:cubicBezTo>
                  <a:pt x="63698" y="40283"/>
                  <a:pt x="120253" y="80566"/>
                  <a:pt x="119062" y="114300"/>
                </a:cubicBezTo>
                <a:cubicBezTo>
                  <a:pt x="117871" y="148034"/>
                  <a:pt x="0" y="202406"/>
                  <a:pt x="0" y="202406"/>
                </a:cubicBezTo>
                <a:lnTo>
                  <a:pt x="0" y="202406"/>
                </a:ln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2" name="Freeform 3071"/>
          <p:cNvSpPr/>
          <p:nvPr/>
        </p:nvSpPr>
        <p:spPr bwMode="auto">
          <a:xfrm>
            <a:off x="5735182" y="3450431"/>
            <a:ext cx="222706" cy="165117"/>
          </a:xfrm>
          <a:custGeom>
            <a:avLst/>
            <a:gdLst>
              <a:gd name="connsiteX0" fmla="*/ 3631 w 222706"/>
              <a:gd name="connsiteY0" fmla="*/ 0 h 165117"/>
              <a:gd name="connsiteX1" fmla="*/ 29824 w 222706"/>
              <a:gd name="connsiteY1" fmla="*/ 154782 h 165117"/>
              <a:gd name="connsiteX2" fmla="*/ 222706 w 222706"/>
              <a:gd name="connsiteY2" fmla="*/ 138113 h 165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2706" h="165117">
                <a:moveTo>
                  <a:pt x="3631" y="0"/>
                </a:moveTo>
                <a:cubicBezTo>
                  <a:pt x="-1529" y="65881"/>
                  <a:pt x="-6688" y="131763"/>
                  <a:pt x="29824" y="154782"/>
                </a:cubicBezTo>
                <a:cubicBezTo>
                  <a:pt x="66336" y="177801"/>
                  <a:pt x="144521" y="157957"/>
                  <a:pt x="222706" y="138113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3" name="Freeform 3072"/>
          <p:cNvSpPr/>
          <p:nvPr/>
        </p:nvSpPr>
        <p:spPr bwMode="auto">
          <a:xfrm>
            <a:off x="5757524" y="3897415"/>
            <a:ext cx="197982" cy="100704"/>
          </a:xfrm>
          <a:custGeom>
            <a:avLst/>
            <a:gdLst>
              <a:gd name="connsiteX0" fmla="*/ 339 w 197982"/>
              <a:gd name="connsiteY0" fmla="*/ 100704 h 100704"/>
              <a:gd name="connsiteX1" fmla="*/ 31295 w 197982"/>
              <a:gd name="connsiteY1" fmla="*/ 3073 h 100704"/>
              <a:gd name="connsiteX2" fmla="*/ 197982 w 197982"/>
              <a:gd name="connsiteY2" fmla="*/ 34029 h 100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7982" h="100704">
                <a:moveTo>
                  <a:pt x="339" y="100704"/>
                </a:moveTo>
                <a:cubicBezTo>
                  <a:pt x="-653" y="57444"/>
                  <a:pt x="-1645" y="14185"/>
                  <a:pt x="31295" y="3073"/>
                </a:cubicBezTo>
                <a:cubicBezTo>
                  <a:pt x="64235" y="-8039"/>
                  <a:pt x="131108" y="12995"/>
                  <a:pt x="197982" y="34029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9" name="Freeform 3078"/>
          <p:cNvSpPr/>
          <p:nvPr/>
        </p:nvSpPr>
        <p:spPr bwMode="auto">
          <a:xfrm>
            <a:off x="5967413" y="3900426"/>
            <a:ext cx="190500" cy="102455"/>
          </a:xfrm>
          <a:custGeom>
            <a:avLst/>
            <a:gdLst>
              <a:gd name="connsiteX0" fmla="*/ 0 w 190500"/>
              <a:gd name="connsiteY0" fmla="*/ 40543 h 102455"/>
              <a:gd name="connsiteX1" fmla="*/ 116681 w 190500"/>
              <a:gd name="connsiteY1" fmla="*/ 2443 h 102455"/>
              <a:gd name="connsiteX2" fmla="*/ 190500 w 190500"/>
              <a:gd name="connsiteY2" fmla="*/ 102455 h 102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500" h="102455">
                <a:moveTo>
                  <a:pt x="0" y="40543"/>
                </a:moveTo>
                <a:cubicBezTo>
                  <a:pt x="42465" y="16333"/>
                  <a:pt x="84931" y="-7876"/>
                  <a:pt x="116681" y="2443"/>
                </a:cubicBezTo>
                <a:cubicBezTo>
                  <a:pt x="148431" y="12762"/>
                  <a:pt x="169465" y="57608"/>
                  <a:pt x="190500" y="102455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2" name="Freeform 3081"/>
          <p:cNvSpPr/>
          <p:nvPr/>
        </p:nvSpPr>
        <p:spPr bwMode="auto">
          <a:xfrm>
            <a:off x="5965031" y="3469481"/>
            <a:ext cx="223838" cy="136058"/>
          </a:xfrm>
          <a:custGeom>
            <a:avLst/>
            <a:gdLst>
              <a:gd name="connsiteX0" fmla="*/ 0 w 223838"/>
              <a:gd name="connsiteY0" fmla="*/ 109538 h 136058"/>
              <a:gd name="connsiteX1" fmla="*/ 150019 w 223838"/>
              <a:gd name="connsiteY1" fmla="*/ 128588 h 136058"/>
              <a:gd name="connsiteX2" fmla="*/ 223838 w 223838"/>
              <a:gd name="connsiteY2" fmla="*/ 0 h 13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3838" h="136058">
                <a:moveTo>
                  <a:pt x="0" y="109538"/>
                </a:moveTo>
                <a:cubicBezTo>
                  <a:pt x="56356" y="128191"/>
                  <a:pt x="112713" y="146844"/>
                  <a:pt x="150019" y="128588"/>
                </a:cubicBezTo>
                <a:cubicBezTo>
                  <a:pt x="187325" y="110332"/>
                  <a:pt x="205581" y="55166"/>
                  <a:pt x="223838" y="0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3" name="Freeform 3082"/>
          <p:cNvSpPr/>
          <p:nvPr/>
        </p:nvSpPr>
        <p:spPr bwMode="auto">
          <a:xfrm>
            <a:off x="6373418" y="3562350"/>
            <a:ext cx="136920" cy="192881"/>
          </a:xfrm>
          <a:custGeom>
            <a:avLst/>
            <a:gdLst>
              <a:gd name="connsiteX0" fmla="*/ 82151 w 136920"/>
              <a:gd name="connsiteY0" fmla="*/ 0 h 192881"/>
              <a:gd name="connsiteX1" fmla="*/ 1188 w 136920"/>
              <a:gd name="connsiteY1" fmla="*/ 104775 h 192881"/>
              <a:gd name="connsiteX2" fmla="*/ 136920 w 136920"/>
              <a:gd name="connsiteY2" fmla="*/ 192881 h 192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6920" h="192881">
                <a:moveTo>
                  <a:pt x="82151" y="0"/>
                </a:moveTo>
                <a:cubicBezTo>
                  <a:pt x="37105" y="36314"/>
                  <a:pt x="-7940" y="72628"/>
                  <a:pt x="1188" y="104775"/>
                </a:cubicBezTo>
                <a:cubicBezTo>
                  <a:pt x="10316" y="136922"/>
                  <a:pt x="73618" y="164901"/>
                  <a:pt x="136920" y="192881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3"/>
          <p:cNvSpPr txBox="1">
            <a:spLocks noChangeArrowheads="1"/>
          </p:cNvSpPr>
          <p:nvPr/>
        </p:nvSpPr>
        <p:spPr bwMode="auto">
          <a:xfrm>
            <a:off x="695325" y="4497388"/>
            <a:ext cx="5591175" cy="158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2000" b="1" kern="0" dirty="0" smtClean="0"/>
              <a:t>Theorem (Thales): </a:t>
            </a:r>
            <a:r>
              <a:rPr lang="en-US" sz="2000" kern="0" dirty="0" smtClean="0"/>
              <a:t>Let </a:t>
            </a:r>
            <a:r>
              <a:rPr lang="en-US" sz="2000" i="1" kern="0" dirty="0" smtClean="0">
                <a:solidFill>
                  <a:srgbClr val="008380"/>
                </a:solidFill>
              </a:rPr>
              <a:t>a, b, p, q </a:t>
            </a:r>
            <a:r>
              <a:rPr lang="en-US" sz="2000" kern="0" dirty="0" smtClean="0">
                <a:sym typeface="Symbol"/>
              </a:rPr>
              <a:t>be four points on a circle, and let 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r</a:t>
            </a:r>
            <a:r>
              <a:rPr lang="en-US" sz="2000" kern="0" dirty="0" smtClean="0">
                <a:sym typeface="Symbol"/>
              </a:rPr>
              <a:t> be inside and let 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s </a:t>
            </a:r>
            <a:r>
              <a:rPr lang="en-US" sz="2000" kern="0" dirty="0" smtClean="0">
                <a:sym typeface="Symbol"/>
              </a:rPr>
              <a:t>be outside of the circle, such that </a:t>
            </a:r>
            <a:r>
              <a:rPr lang="en-US" sz="2000" i="1" kern="0" dirty="0" err="1" smtClean="0">
                <a:solidFill>
                  <a:srgbClr val="008380"/>
                </a:solidFill>
              </a:rPr>
              <a:t>p,q,r,s</a:t>
            </a:r>
            <a:r>
              <a:rPr lang="en-US" sz="2000" i="1" kern="0" dirty="0" smtClean="0">
                <a:solidFill>
                  <a:srgbClr val="008380"/>
                </a:solidFill>
              </a:rPr>
              <a:t> </a:t>
            </a:r>
            <a:r>
              <a:rPr lang="en-US" sz="2000" kern="0" dirty="0" smtClean="0">
                <a:sym typeface="Symbol"/>
              </a:rPr>
              <a:t>lie on the same side of the line through </a:t>
            </a:r>
            <a:r>
              <a:rPr lang="en-US" sz="2000" i="1" kern="0" dirty="0">
                <a:solidFill>
                  <a:srgbClr val="008380"/>
                </a:solidFill>
              </a:rPr>
              <a:t>a, </a:t>
            </a:r>
            <a:r>
              <a:rPr lang="en-US" sz="2000" i="1" kern="0" dirty="0" smtClean="0">
                <a:solidFill>
                  <a:srgbClr val="008380"/>
                </a:solidFill>
              </a:rPr>
              <a:t>b</a:t>
            </a:r>
            <a:r>
              <a:rPr lang="en-US" sz="2000" kern="0" dirty="0" smtClean="0">
                <a:sym typeface="Symbol"/>
              </a:rPr>
              <a:t>. </a:t>
            </a:r>
            <a:br>
              <a:rPr lang="en-US" sz="2000" kern="0" dirty="0" smtClean="0">
                <a:sym typeface="Symbol"/>
              </a:rPr>
            </a:br>
            <a:r>
              <a:rPr lang="en-US" sz="2000" kern="0" dirty="0" smtClean="0">
                <a:sym typeface="Symbol"/>
              </a:rPr>
              <a:t>Then </a:t>
            </a:r>
            <a:r>
              <a:rPr lang="en-US" sz="2000" kern="0" dirty="0">
                <a:solidFill>
                  <a:schemeClr val="accent2">
                    <a:lumMod val="60000"/>
                    <a:lumOff val="40000"/>
                  </a:schemeClr>
                </a:solidFill>
                <a:sym typeface="Symbol"/>
              </a:rPr>
              <a:t></a:t>
            </a:r>
            <a:r>
              <a:rPr lang="en-US" sz="2000" i="1" kern="0" dirty="0" err="1">
                <a:solidFill>
                  <a:schemeClr val="accent2">
                    <a:lumMod val="60000"/>
                    <a:lumOff val="40000"/>
                  </a:schemeClr>
                </a:solidFill>
                <a:sym typeface="Symbol"/>
              </a:rPr>
              <a:t>a,s,b</a:t>
            </a:r>
            <a:r>
              <a:rPr lang="en-US" sz="2000" kern="0" dirty="0">
                <a:solidFill>
                  <a:schemeClr val="accent2">
                    <a:lumMod val="60000"/>
                    <a:lumOff val="40000"/>
                  </a:schemeClr>
                </a:solidFill>
                <a:sym typeface="Symbol"/>
              </a:rPr>
              <a:t> </a:t>
            </a:r>
            <a:r>
              <a:rPr lang="en-US" sz="2000" kern="0" dirty="0">
                <a:solidFill>
                  <a:srgbClr val="008380"/>
                </a:solidFill>
                <a:sym typeface="Symbol"/>
              </a:rPr>
              <a:t>&lt; </a:t>
            </a:r>
            <a:r>
              <a:rPr lang="en-US" sz="2000" kern="0" dirty="0">
                <a:solidFill>
                  <a:srgbClr val="9900CC"/>
                </a:solidFill>
                <a:sym typeface="Symbol"/>
              </a:rPr>
              <a:t></a:t>
            </a:r>
            <a:r>
              <a:rPr lang="en-US" sz="2000" i="1" kern="0" dirty="0" err="1" smtClean="0">
                <a:solidFill>
                  <a:srgbClr val="9900CC"/>
                </a:solidFill>
                <a:sym typeface="Symbol"/>
              </a:rPr>
              <a:t>a,q,b</a:t>
            </a:r>
            <a:r>
              <a:rPr lang="en-US" sz="2000" kern="0" dirty="0" smtClean="0">
                <a:solidFill>
                  <a:srgbClr val="9900CC"/>
                </a:solidFill>
                <a:sym typeface="Symbol"/>
              </a:rPr>
              <a:t>  </a:t>
            </a:r>
            <a:r>
              <a:rPr lang="en-US" sz="2000" kern="0" dirty="0" smtClean="0">
                <a:solidFill>
                  <a:srgbClr val="008380"/>
                </a:solidFill>
                <a:sym typeface="Symbol"/>
              </a:rPr>
              <a:t>= </a:t>
            </a:r>
            <a:r>
              <a:rPr lang="en-US" sz="2000" kern="0" dirty="0">
                <a:solidFill>
                  <a:srgbClr val="CC99FF"/>
                </a:solidFill>
                <a:sym typeface="Symbol"/>
              </a:rPr>
              <a:t></a:t>
            </a:r>
            <a:r>
              <a:rPr lang="en-US" sz="2000" i="1" kern="0" dirty="0" err="1" smtClean="0">
                <a:solidFill>
                  <a:srgbClr val="CC99FF"/>
                </a:solidFill>
                <a:sym typeface="Symbol"/>
              </a:rPr>
              <a:t>a,p,b</a:t>
            </a:r>
            <a:r>
              <a:rPr lang="en-US" sz="2000" kern="0" dirty="0" smtClean="0">
                <a:solidFill>
                  <a:srgbClr val="CC99FF"/>
                </a:solidFill>
                <a:sym typeface="Symbol"/>
              </a:rPr>
              <a:t> </a:t>
            </a:r>
            <a:r>
              <a:rPr lang="en-US" sz="2000" kern="0" dirty="0">
                <a:solidFill>
                  <a:srgbClr val="008380"/>
                </a:solidFill>
                <a:sym typeface="Symbol"/>
              </a:rPr>
              <a:t>&lt; </a:t>
            </a:r>
            <a:r>
              <a:rPr lang="en-US" sz="2000" kern="0" dirty="0">
                <a:solidFill>
                  <a:srgbClr val="339933"/>
                </a:solidFill>
                <a:sym typeface="Symbol"/>
              </a:rPr>
              <a:t></a:t>
            </a:r>
            <a:r>
              <a:rPr lang="en-US" sz="2000" i="1" kern="0" dirty="0" err="1" smtClean="0">
                <a:solidFill>
                  <a:srgbClr val="339933"/>
                </a:solidFill>
                <a:sym typeface="Symbol"/>
              </a:rPr>
              <a:t>a,r,b</a:t>
            </a:r>
            <a:r>
              <a:rPr lang="en-US" sz="2000" kern="0" dirty="0" smtClean="0">
                <a:solidFill>
                  <a:srgbClr val="339933"/>
                </a:solidFill>
                <a:sym typeface="Symbol"/>
              </a:rPr>
              <a:t>  </a:t>
            </a:r>
            <a:endParaRPr lang="en-US" sz="2000" kern="0" dirty="0" smtClean="0">
              <a:solidFill>
                <a:srgbClr val="339933"/>
              </a:solidFill>
            </a:endParaRPr>
          </a:p>
        </p:txBody>
      </p:sp>
      <p:sp>
        <p:nvSpPr>
          <p:cNvPr id="141" name="Oval 140"/>
          <p:cNvSpPr/>
          <p:nvPr/>
        </p:nvSpPr>
        <p:spPr bwMode="auto">
          <a:xfrm>
            <a:off x="6486525" y="4181475"/>
            <a:ext cx="1895475" cy="189103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 type="none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3085" name="Straight Connector 3084"/>
          <p:cNvCxnSpPr/>
          <p:nvPr/>
        </p:nvCxnSpPr>
        <p:spPr bwMode="auto">
          <a:xfrm flipV="1">
            <a:off x="6057900" y="5534025"/>
            <a:ext cx="2676525" cy="381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87" name="Straight Connector 3086"/>
          <p:cNvCxnSpPr>
            <a:endCxn id="144" idx="4"/>
          </p:cNvCxnSpPr>
          <p:nvPr/>
        </p:nvCxnSpPr>
        <p:spPr bwMode="auto">
          <a:xfrm flipH="1">
            <a:off x="6625568" y="4337050"/>
            <a:ext cx="321332" cy="11515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9" name="Straight Connector 148"/>
          <p:cNvCxnSpPr>
            <a:endCxn id="145" idx="3"/>
          </p:cNvCxnSpPr>
          <p:nvPr/>
        </p:nvCxnSpPr>
        <p:spPr bwMode="auto">
          <a:xfrm>
            <a:off x="6959600" y="4330700"/>
            <a:ext cx="1286800" cy="11508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2" name="Oval 151"/>
          <p:cNvSpPr/>
          <p:nvPr/>
        </p:nvSpPr>
        <p:spPr bwMode="auto">
          <a:xfrm flipV="1">
            <a:off x="6897004" y="4256683"/>
            <a:ext cx="130227" cy="146824"/>
          </a:xfrm>
          <a:prstGeom prst="ellipse">
            <a:avLst/>
          </a:prstGeom>
          <a:solidFill>
            <a:srgbClr val="CC99FF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153" name="Straight Connector 152"/>
          <p:cNvCxnSpPr/>
          <p:nvPr/>
        </p:nvCxnSpPr>
        <p:spPr bwMode="auto">
          <a:xfrm flipH="1">
            <a:off x="6639860" y="4273550"/>
            <a:ext cx="1196040" cy="125558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9900C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4" name="Straight Connector 153"/>
          <p:cNvCxnSpPr>
            <a:endCxn id="145" idx="3"/>
          </p:cNvCxnSpPr>
          <p:nvPr/>
        </p:nvCxnSpPr>
        <p:spPr bwMode="auto">
          <a:xfrm>
            <a:off x="7842250" y="4279900"/>
            <a:ext cx="404150" cy="12016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9900C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0" name="Oval 159"/>
          <p:cNvSpPr/>
          <p:nvPr/>
        </p:nvSpPr>
        <p:spPr bwMode="auto">
          <a:xfrm flipV="1">
            <a:off x="7786004" y="4212233"/>
            <a:ext cx="130227" cy="146824"/>
          </a:xfrm>
          <a:prstGeom prst="ellipse">
            <a:avLst/>
          </a:prstGeom>
          <a:solidFill>
            <a:srgbClr val="9900CC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61" name="TextBox 160"/>
          <p:cNvSpPr txBox="1"/>
          <p:nvPr/>
        </p:nvSpPr>
        <p:spPr>
          <a:xfrm>
            <a:off x="6821179" y="3935238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rgbClr val="CC99FF"/>
                </a:solidFill>
              </a:rPr>
              <a:t>p</a:t>
            </a:r>
            <a:endParaRPr lang="en-US" sz="1600" i="1" baseline="-25000" dirty="0">
              <a:solidFill>
                <a:srgbClr val="CC99FF"/>
              </a:solidFill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7818129" y="3935238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rgbClr val="9900CC"/>
                </a:solidFill>
              </a:rPr>
              <a:t>q</a:t>
            </a:r>
            <a:endParaRPr lang="en-US" sz="1600" i="1" baseline="-25000" dirty="0">
              <a:solidFill>
                <a:srgbClr val="9900CC"/>
              </a:solidFill>
            </a:endParaRPr>
          </a:p>
        </p:txBody>
      </p:sp>
      <p:cxnSp>
        <p:nvCxnSpPr>
          <p:cNvPr id="163" name="Straight Connector 162"/>
          <p:cNvCxnSpPr/>
          <p:nvPr/>
        </p:nvCxnSpPr>
        <p:spPr bwMode="auto">
          <a:xfrm flipH="1">
            <a:off x="6633510" y="4756150"/>
            <a:ext cx="1018240" cy="7666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3399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4" name="Straight Connector 163"/>
          <p:cNvCxnSpPr/>
          <p:nvPr/>
        </p:nvCxnSpPr>
        <p:spPr bwMode="auto">
          <a:xfrm>
            <a:off x="7651750" y="4768850"/>
            <a:ext cx="632750" cy="7571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3399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8" name="Oval 167"/>
          <p:cNvSpPr/>
          <p:nvPr/>
        </p:nvSpPr>
        <p:spPr bwMode="auto">
          <a:xfrm flipV="1">
            <a:off x="7595504" y="4675783"/>
            <a:ext cx="130227" cy="146824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69" name="TextBox 168"/>
          <p:cNvSpPr txBox="1"/>
          <p:nvPr/>
        </p:nvSpPr>
        <p:spPr>
          <a:xfrm>
            <a:off x="7518200" y="4411488"/>
            <a:ext cx="2648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solidFill>
                  <a:srgbClr val="339933"/>
                </a:solidFill>
              </a:rPr>
              <a:t>r</a:t>
            </a:r>
            <a:endParaRPr lang="en-US" sz="1600" i="1" baseline="-25000" dirty="0">
              <a:solidFill>
                <a:srgbClr val="339933"/>
              </a:solidFill>
            </a:endParaRPr>
          </a:p>
        </p:txBody>
      </p:sp>
      <p:cxnSp>
        <p:nvCxnSpPr>
          <p:cNvPr id="170" name="Straight Connector 169"/>
          <p:cNvCxnSpPr>
            <a:stCxn id="172" idx="1"/>
          </p:cNvCxnSpPr>
          <p:nvPr/>
        </p:nvCxnSpPr>
        <p:spPr bwMode="auto">
          <a:xfrm flipH="1">
            <a:off x="6624638" y="4026405"/>
            <a:ext cx="774037" cy="1507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1" name="Straight Connector 170"/>
          <p:cNvCxnSpPr>
            <a:stCxn id="172" idx="7"/>
            <a:endCxn id="145" idx="3"/>
          </p:cNvCxnSpPr>
          <p:nvPr/>
        </p:nvCxnSpPr>
        <p:spPr bwMode="auto">
          <a:xfrm>
            <a:off x="7490760" y="4026405"/>
            <a:ext cx="755640" cy="14551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2" name="Oval 171"/>
          <p:cNvSpPr/>
          <p:nvPr/>
        </p:nvSpPr>
        <p:spPr bwMode="auto">
          <a:xfrm flipV="1">
            <a:off x="7379604" y="3901083"/>
            <a:ext cx="130227" cy="14682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73" name="TextBox 172"/>
          <p:cNvSpPr txBox="1"/>
          <p:nvPr/>
        </p:nvSpPr>
        <p:spPr>
          <a:xfrm>
            <a:off x="7448350" y="3706638"/>
            <a:ext cx="2648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</a:t>
            </a:r>
            <a:endParaRPr lang="en-US" sz="1600" i="1" baseline="-25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103" name="Freeform 3102"/>
          <p:cNvSpPr/>
          <p:nvPr/>
        </p:nvSpPr>
        <p:spPr bwMode="auto">
          <a:xfrm>
            <a:off x="6902450" y="4448175"/>
            <a:ext cx="168275" cy="71367"/>
          </a:xfrm>
          <a:custGeom>
            <a:avLst/>
            <a:gdLst>
              <a:gd name="connsiteX0" fmla="*/ 0 w 168275"/>
              <a:gd name="connsiteY0" fmla="*/ 41275 h 71367"/>
              <a:gd name="connsiteX1" fmla="*/ 88900 w 168275"/>
              <a:gd name="connsiteY1" fmla="*/ 69850 h 71367"/>
              <a:gd name="connsiteX2" fmla="*/ 168275 w 168275"/>
              <a:gd name="connsiteY2" fmla="*/ 0 h 71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8275" h="71367">
                <a:moveTo>
                  <a:pt x="0" y="41275"/>
                </a:moveTo>
                <a:cubicBezTo>
                  <a:pt x="30427" y="59002"/>
                  <a:pt x="60854" y="76729"/>
                  <a:pt x="88900" y="69850"/>
                </a:cubicBezTo>
                <a:cubicBezTo>
                  <a:pt x="116946" y="62971"/>
                  <a:pt x="142610" y="31485"/>
                  <a:pt x="168275" y="0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5" name="Freeform 3104"/>
          <p:cNvSpPr/>
          <p:nvPr/>
        </p:nvSpPr>
        <p:spPr bwMode="auto">
          <a:xfrm>
            <a:off x="7356475" y="4092575"/>
            <a:ext cx="168275" cy="41285"/>
          </a:xfrm>
          <a:custGeom>
            <a:avLst/>
            <a:gdLst>
              <a:gd name="connsiteX0" fmla="*/ 0 w 168275"/>
              <a:gd name="connsiteY0" fmla="*/ 0 h 41285"/>
              <a:gd name="connsiteX1" fmla="*/ 85725 w 168275"/>
              <a:gd name="connsiteY1" fmla="*/ 41275 h 41285"/>
              <a:gd name="connsiteX2" fmla="*/ 168275 w 168275"/>
              <a:gd name="connsiteY2" fmla="*/ 3175 h 41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8275" h="41285">
                <a:moveTo>
                  <a:pt x="0" y="0"/>
                </a:moveTo>
                <a:cubicBezTo>
                  <a:pt x="28839" y="20373"/>
                  <a:pt x="57679" y="40746"/>
                  <a:pt x="85725" y="41275"/>
                </a:cubicBezTo>
                <a:cubicBezTo>
                  <a:pt x="113771" y="41804"/>
                  <a:pt x="141023" y="22489"/>
                  <a:pt x="168275" y="3175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6" name="Freeform 3105"/>
          <p:cNvSpPr/>
          <p:nvPr/>
        </p:nvSpPr>
        <p:spPr bwMode="auto">
          <a:xfrm>
            <a:off x="7731125" y="4371975"/>
            <a:ext cx="155575" cy="78842"/>
          </a:xfrm>
          <a:custGeom>
            <a:avLst/>
            <a:gdLst>
              <a:gd name="connsiteX0" fmla="*/ 0 w 155575"/>
              <a:gd name="connsiteY0" fmla="*/ 0 h 78842"/>
              <a:gd name="connsiteX1" fmla="*/ 69850 w 155575"/>
              <a:gd name="connsiteY1" fmla="*/ 76200 h 78842"/>
              <a:gd name="connsiteX2" fmla="*/ 155575 w 155575"/>
              <a:gd name="connsiteY2" fmla="*/ 53975 h 78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5575" h="78842">
                <a:moveTo>
                  <a:pt x="0" y="0"/>
                </a:moveTo>
                <a:cubicBezTo>
                  <a:pt x="21960" y="33602"/>
                  <a:pt x="43921" y="67204"/>
                  <a:pt x="69850" y="76200"/>
                </a:cubicBezTo>
                <a:cubicBezTo>
                  <a:pt x="95779" y="85196"/>
                  <a:pt x="125677" y="69585"/>
                  <a:pt x="155575" y="53975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7" name="Freeform 3106"/>
          <p:cNvSpPr/>
          <p:nvPr/>
        </p:nvSpPr>
        <p:spPr bwMode="auto">
          <a:xfrm>
            <a:off x="7556500" y="4822825"/>
            <a:ext cx="171450" cy="67165"/>
          </a:xfrm>
          <a:custGeom>
            <a:avLst/>
            <a:gdLst>
              <a:gd name="connsiteX0" fmla="*/ 0 w 171450"/>
              <a:gd name="connsiteY0" fmla="*/ 0 h 67165"/>
              <a:gd name="connsiteX1" fmla="*/ 88900 w 171450"/>
              <a:gd name="connsiteY1" fmla="*/ 63500 h 67165"/>
              <a:gd name="connsiteX2" fmla="*/ 171450 w 171450"/>
              <a:gd name="connsiteY2" fmla="*/ 53975 h 67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1450" h="67165">
                <a:moveTo>
                  <a:pt x="0" y="0"/>
                </a:moveTo>
                <a:cubicBezTo>
                  <a:pt x="30162" y="27252"/>
                  <a:pt x="60325" y="54504"/>
                  <a:pt x="88900" y="63500"/>
                </a:cubicBezTo>
                <a:cubicBezTo>
                  <a:pt x="117475" y="72496"/>
                  <a:pt x="144462" y="63235"/>
                  <a:pt x="171450" y="53975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TextBox 182"/>
          <p:cNvSpPr txBox="1"/>
          <p:nvPr/>
        </p:nvSpPr>
        <p:spPr>
          <a:xfrm>
            <a:off x="6344929" y="550210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chemeClr val="tx1"/>
                </a:solidFill>
              </a:rPr>
              <a:t>a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8226117" y="5492573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chemeClr val="tx1"/>
                </a:solidFill>
              </a:rPr>
              <a:t>b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sp>
        <p:nvSpPr>
          <p:cNvPr id="144" name="Oval 143"/>
          <p:cNvSpPr/>
          <p:nvPr/>
        </p:nvSpPr>
        <p:spPr bwMode="auto">
          <a:xfrm flipV="1">
            <a:off x="6560454" y="5488583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45" name="Oval 144"/>
          <p:cNvSpPr/>
          <p:nvPr/>
        </p:nvSpPr>
        <p:spPr bwMode="auto">
          <a:xfrm flipV="1">
            <a:off x="8227329" y="5460008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3/7/17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8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Characterization II </a:t>
            </a:r>
            <a:r>
              <a:rPr lang="en-US" dirty="0"/>
              <a:t>of DT(P)</a:t>
            </a:r>
            <a:endParaRPr lang="en-US" sz="2400" dirty="0" smtClean="0"/>
          </a:p>
        </p:txBody>
      </p:sp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685800" y="1333182"/>
            <a:ext cx="7943850" cy="4781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2000" b="1" kern="0" dirty="0" smtClean="0"/>
              <a:t>Definition: </a:t>
            </a:r>
            <a:r>
              <a:rPr lang="en-US" sz="2000" kern="0" dirty="0" smtClean="0"/>
              <a:t>A triangulation is called legal if it does not contain any illegal edges.</a:t>
            </a:r>
            <a:endParaRPr lang="en-US" sz="2000" b="1" kern="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b="1" kern="0" dirty="0" smtClean="0"/>
              <a:t>Characterization II</a:t>
            </a:r>
            <a:r>
              <a:rPr lang="en-US" sz="2000" kern="0" dirty="0" smtClean="0"/>
              <a:t>: Let </a:t>
            </a:r>
            <a:r>
              <a:rPr lang="en-US" sz="2000" i="1" kern="0" dirty="0" smtClean="0">
                <a:solidFill>
                  <a:srgbClr val="008380"/>
                </a:solidFill>
              </a:rPr>
              <a:t>T </a:t>
            </a:r>
            <a:r>
              <a:rPr lang="en-US" sz="2000" kern="0" dirty="0">
                <a:sym typeface="Symbol"/>
              </a:rPr>
              <a:t>be a</a:t>
            </a:r>
            <a:r>
              <a:rPr lang="en-US" sz="2000" kern="0" dirty="0" smtClean="0">
                <a:sym typeface="Symbol"/>
              </a:rPr>
              <a:t> triangulation of 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kern="0" dirty="0" smtClean="0">
                <a:sym typeface="Symbol"/>
              </a:rPr>
              <a:t>. </a:t>
            </a:r>
            <a:br>
              <a:rPr lang="en-US" sz="2000" kern="0" dirty="0" smtClean="0">
                <a:sym typeface="Symbol"/>
              </a:rPr>
            </a:br>
            <a:r>
              <a:rPr lang="en-US" sz="2000" kern="0" dirty="0" smtClean="0">
                <a:sym typeface="Symbol"/>
              </a:rPr>
              <a:t>Then 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T</a:t>
            </a:r>
            <a:r>
              <a:rPr lang="en-US" sz="2000" kern="0" dirty="0" smtClean="0">
                <a:solidFill>
                  <a:srgbClr val="008380"/>
                </a:solidFill>
                <a:sym typeface="Symbol"/>
              </a:rPr>
              <a:t>=DT(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kern="0" dirty="0" smtClean="0">
                <a:solidFill>
                  <a:srgbClr val="008380"/>
                </a:solidFill>
                <a:sym typeface="Symbol"/>
              </a:rPr>
              <a:t>)  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T </a:t>
            </a:r>
            <a:r>
              <a:rPr lang="en-US" sz="2000" dirty="0" smtClean="0">
                <a:sym typeface="Symbol"/>
              </a:rPr>
              <a:t>is legal.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kern="0" dirty="0" smtClean="0">
                <a:sym typeface="Symbol"/>
              </a:rPr>
              <a:t>Algorithm </a:t>
            </a:r>
            <a:r>
              <a:rPr lang="en-US" sz="2000" b="1" kern="0" dirty="0" err="1" smtClean="0">
                <a:sym typeface="Symbol"/>
              </a:rPr>
              <a:t>Legal_Triangulation</a:t>
            </a:r>
            <a:r>
              <a:rPr lang="en-US" sz="2000" b="1" kern="0" dirty="0" smtClean="0">
                <a:sym typeface="Symbol"/>
              </a:rPr>
              <a:t>(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T</a:t>
            </a:r>
            <a:r>
              <a:rPr lang="en-US" sz="2000" b="1" kern="0" dirty="0" smtClean="0">
                <a:sym typeface="Symbol"/>
              </a:rPr>
              <a:t>):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en-US" sz="2000" b="1" kern="0" dirty="0" smtClean="0"/>
              <a:t>Input: </a:t>
            </a:r>
            <a:r>
              <a:rPr lang="en-US" sz="2000" kern="0" dirty="0" smtClean="0"/>
              <a:t>A triangulation </a:t>
            </a:r>
            <a:r>
              <a:rPr lang="en-US" sz="2000" i="1" kern="0" dirty="0" smtClean="0">
                <a:solidFill>
                  <a:srgbClr val="008380"/>
                </a:solidFill>
              </a:rPr>
              <a:t>T</a:t>
            </a:r>
            <a:r>
              <a:rPr lang="en-US" sz="2000" i="1" kern="0" dirty="0" smtClean="0">
                <a:solidFill>
                  <a:srgbClr val="339933"/>
                </a:solidFill>
              </a:rPr>
              <a:t> </a:t>
            </a:r>
            <a:r>
              <a:rPr lang="en-US" sz="2000" kern="0" dirty="0" smtClean="0"/>
              <a:t>of a point set </a:t>
            </a:r>
            <a:r>
              <a:rPr lang="en-US" sz="2000" i="1" kern="0" dirty="0" smtClean="0">
                <a:solidFill>
                  <a:srgbClr val="008380"/>
                </a:solidFill>
              </a:rPr>
              <a:t>P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en-US" sz="2000" b="1" kern="0" dirty="0" smtClean="0"/>
              <a:t>Output: </a:t>
            </a:r>
            <a:r>
              <a:rPr lang="en-US" sz="2000" kern="0" dirty="0" smtClean="0"/>
              <a:t>A legal triangulation of </a:t>
            </a:r>
            <a:r>
              <a:rPr lang="en-US" sz="2000" i="1" kern="0" dirty="0" smtClean="0">
                <a:solidFill>
                  <a:srgbClr val="008380"/>
                </a:solidFill>
              </a:rPr>
              <a:t>P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en-US" sz="2000" kern="0" dirty="0" smtClean="0"/>
              <a:t>while </a:t>
            </a:r>
            <a:r>
              <a:rPr lang="en-US" sz="2000" i="1" kern="0" dirty="0" smtClean="0">
                <a:solidFill>
                  <a:srgbClr val="008380"/>
                </a:solidFill>
              </a:rPr>
              <a:t>T</a:t>
            </a:r>
            <a:r>
              <a:rPr lang="en-US" sz="2000" kern="0" dirty="0" smtClean="0"/>
              <a:t> contains an illegal edge </a:t>
            </a:r>
            <a:r>
              <a:rPr lang="en-US" sz="2000" i="1" dirty="0" err="1" smtClean="0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i</a:t>
            </a:r>
            <a:r>
              <a:rPr lang="en-US" sz="2000" i="1" dirty="0" err="1" smtClean="0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j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  </a:t>
            </a:r>
            <a:r>
              <a:rPr lang="en-US" sz="2000" kern="0" dirty="0" smtClean="0"/>
              <a:t>do</a:t>
            </a:r>
            <a:br>
              <a:rPr lang="en-US" sz="2000" kern="0" dirty="0" smtClean="0"/>
            </a:br>
            <a:r>
              <a:rPr lang="en-US" sz="2000" kern="0" dirty="0" smtClean="0"/>
              <a:t>	//Flip </a:t>
            </a:r>
            <a:r>
              <a:rPr lang="en-US" sz="2000" i="1" dirty="0" err="1" smtClean="0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i</a:t>
            </a:r>
            <a:r>
              <a:rPr lang="en-US" sz="2000" i="1" dirty="0" err="1" smtClean="0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j</a:t>
            </a:r>
            <a:r>
              <a:rPr lang="en-US" sz="2000" kern="0" dirty="0" smtClean="0"/>
              <a:t/>
            </a:r>
            <a:br>
              <a:rPr lang="en-US" sz="2000" kern="0" dirty="0" smtClean="0"/>
            </a:br>
            <a:r>
              <a:rPr lang="en-US" sz="2000" kern="0" dirty="0" smtClean="0"/>
              <a:t>	Let </a:t>
            </a:r>
            <a:r>
              <a:rPr lang="en-US" sz="2000" i="1" dirty="0">
                <a:solidFill>
                  <a:srgbClr val="008380"/>
                </a:solidFill>
              </a:rPr>
              <a:t>p</a:t>
            </a:r>
            <a:r>
              <a:rPr lang="en-US" sz="2000" i="1" baseline="-25000" dirty="0">
                <a:solidFill>
                  <a:srgbClr val="008380"/>
                </a:solidFill>
              </a:rPr>
              <a:t>i</a:t>
            </a:r>
            <a:r>
              <a:rPr lang="en-US" sz="2000" i="1" dirty="0">
                <a:solidFill>
                  <a:srgbClr val="008380"/>
                </a:solidFill>
              </a:rPr>
              <a:t>,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j</a:t>
            </a:r>
            <a:r>
              <a:rPr lang="en-US" sz="2000" i="1" dirty="0">
                <a:solidFill>
                  <a:srgbClr val="008380"/>
                </a:solidFill>
              </a:rPr>
              <a:t>, </a:t>
            </a:r>
            <a:r>
              <a:rPr lang="en-US" sz="2000" i="1" dirty="0" err="1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</a:rPr>
              <a:t>k</a:t>
            </a:r>
            <a:r>
              <a:rPr lang="en-US" sz="2000" i="1" dirty="0">
                <a:solidFill>
                  <a:srgbClr val="008380"/>
                </a:solidFill>
              </a:rPr>
              <a:t>, </a:t>
            </a:r>
            <a:r>
              <a:rPr lang="en-US" sz="2000" i="1" dirty="0" err="1" smtClean="0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l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 </a:t>
            </a:r>
            <a:r>
              <a:rPr lang="en-US" sz="2000" kern="0" dirty="0" smtClean="0"/>
              <a:t>be the quadrilateral containing </a:t>
            </a:r>
            <a:r>
              <a:rPr lang="en-US" sz="2000" i="1" dirty="0" err="1" smtClean="0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i</a:t>
            </a:r>
            <a:r>
              <a:rPr lang="en-US" sz="2000" i="1" dirty="0" err="1" smtClean="0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j</a:t>
            </a:r>
            <a:r>
              <a:rPr lang="en-US" sz="2000" kern="0" dirty="0"/>
              <a:t/>
            </a:r>
            <a:br>
              <a:rPr lang="en-US" sz="2000" kern="0" dirty="0"/>
            </a:br>
            <a:r>
              <a:rPr lang="en-US" sz="2000" kern="0" dirty="0" smtClean="0"/>
              <a:t>	Remove </a:t>
            </a:r>
            <a:r>
              <a:rPr lang="en-US" sz="2000" i="1" dirty="0" err="1" smtClean="0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i</a:t>
            </a:r>
            <a:r>
              <a:rPr lang="en-US" sz="2000" i="1" dirty="0" err="1" smtClean="0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j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 </a:t>
            </a:r>
            <a:r>
              <a:rPr lang="en-US" sz="2000" kern="0" dirty="0" smtClean="0"/>
              <a:t>and add </a:t>
            </a:r>
            <a:r>
              <a:rPr lang="en-US" sz="2000" i="1" dirty="0" err="1" smtClean="0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k</a:t>
            </a:r>
            <a:r>
              <a:rPr lang="en-US" sz="2000" i="1" dirty="0" err="1" smtClean="0">
                <a:solidFill>
                  <a:srgbClr val="008380"/>
                </a:solidFill>
              </a:rPr>
              <a:t>p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l</a:t>
            </a:r>
            <a:endParaRPr lang="en-US" sz="2000" kern="0" dirty="0" smtClean="0"/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en-US" sz="2000" kern="0" dirty="0" smtClean="0"/>
              <a:t>return </a:t>
            </a:r>
            <a:r>
              <a:rPr lang="en-US" sz="2000" i="1" kern="0" dirty="0" smtClean="0">
                <a:solidFill>
                  <a:srgbClr val="008380"/>
                </a:solidFill>
              </a:rPr>
              <a:t>T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en-US" sz="2000" i="1" kern="0" dirty="0">
              <a:solidFill>
                <a:srgbClr val="339933"/>
              </a:solidFill>
            </a:endParaRPr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en-US" sz="2000" b="1" kern="0" dirty="0" smtClean="0"/>
              <a:t>Runtime analysis: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kern="0" dirty="0" smtClean="0"/>
              <a:t>In every iteration of the loop the angle vector of </a:t>
            </a:r>
            <a:r>
              <a:rPr lang="en-US" sz="2000" i="1" kern="0" dirty="0" smtClean="0">
                <a:solidFill>
                  <a:srgbClr val="008380"/>
                </a:solidFill>
              </a:rPr>
              <a:t>T</a:t>
            </a:r>
            <a:r>
              <a:rPr lang="en-US" sz="2000" kern="0" dirty="0" smtClean="0"/>
              <a:t> (all angles in </a:t>
            </a:r>
            <a:r>
              <a:rPr lang="en-US" sz="2000" i="1" kern="0" dirty="0" smtClean="0">
                <a:solidFill>
                  <a:srgbClr val="008380"/>
                </a:solidFill>
              </a:rPr>
              <a:t>T</a:t>
            </a:r>
            <a:r>
              <a:rPr lang="en-US" sz="2000" kern="0" dirty="0" smtClean="0"/>
              <a:t> sorted by increasing value) increases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kern="0" dirty="0" smtClean="0"/>
              <a:t>With this one can show that a flipped edge never appears again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kern="0" dirty="0" smtClean="0"/>
              <a:t>There are </a:t>
            </a:r>
            <a:r>
              <a:rPr lang="en-US" sz="2000" kern="0" dirty="0" smtClean="0">
                <a:solidFill>
                  <a:srgbClr val="008380"/>
                </a:solidFill>
              </a:rPr>
              <a:t>O(</a:t>
            </a:r>
            <a:r>
              <a:rPr lang="en-US" sz="2000" i="1" kern="0" dirty="0" smtClean="0">
                <a:solidFill>
                  <a:srgbClr val="008380"/>
                </a:solidFill>
              </a:rPr>
              <a:t>n</a:t>
            </a:r>
            <a:r>
              <a:rPr lang="en-US" sz="2000" kern="0" baseline="30000" dirty="0" smtClean="0">
                <a:solidFill>
                  <a:srgbClr val="008380"/>
                </a:solidFill>
              </a:rPr>
              <a:t>2</a:t>
            </a:r>
            <a:r>
              <a:rPr lang="en-US" sz="2000" kern="0" dirty="0" smtClean="0">
                <a:solidFill>
                  <a:srgbClr val="008380"/>
                </a:solidFill>
              </a:rPr>
              <a:t>)</a:t>
            </a:r>
            <a:r>
              <a:rPr lang="en-US" sz="2000" kern="0" dirty="0" smtClean="0">
                <a:solidFill>
                  <a:srgbClr val="339933"/>
                </a:solidFill>
              </a:rPr>
              <a:t> </a:t>
            </a:r>
            <a:r>
              <a:rPr lang="en-US" sz="2000" kern="0" dirty="0" smtClean="0"/>
              <a:t>edges, therefore the runtime is </a:t>
            </a:r>
            <a:r>
              <a:rPr lang="en-US" sz="2000" kern="0" dirty="0" smtClean="0">
                <a:solidFill>
                  <a:srgbClr val="008380"/>
                </a:solidFill>
              </a:rPr>
              <a:t>O(</a:t>
            </a:r>
            <a:r>
              <a:rPr lang="en-US" sz="2000" i="1" kern="0" dirty="0" smtClean="0">
                <a:solidFill>
                  <a:srgbClr val="008380"/>
                </a:solidFill>
              </a:rPr>
              <a:t>n</a:t>
            </a:r>
            <a:r>
              <a:rPr lang="en-US" sz="2000" kern="0" baseline="30000" dirty="0" smtClean="0">
                <a:solidFill>
                  <a:srgbClr val="008380"/>
                </a:solidFill>
              </a:rPr>
              <a:t>2</a:t>
            </a:r>
            <a:r>
              <a:rPr lang="en-US" sz="2000" kern="0" dirty="0" smtClean="0">
                <a:solidFill>
                  <a:srgbClr val="008380"/>
                </a:solidFill>
              </a:rPr>
              <a:t>)</a:t>
            </a:r>
          </a:p>
        </p:txBody>
      </p:sp>
      <p:cxnSp>
        <p:nvCxnSpPr>
          <p:cNvPr id="9" name="Straight Connector 8"/>
          <p:cNvCxnSpPr/>
          <p:nvPr/>
        </p:nvCxnSpPr>
        <p:spPr bwMode="auto">
          <a:xfrm flipV="1">
            <a:off x="2292350" y="3652520"/>
            <a:ext cx="387350" cy="7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flipV="1">
            <a:off x="4509770" y="3423920"/>
            <a:ext cx="387350" cy="7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V="1">
            <a:off x="6391910" y="3911600"/>
            <a:ext cx="387350" cy="7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flipV="1">
            <a:off x="2597150" y="4163060"/>
            <a:ext cx="387350" cy="7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flipV="1">
            <a:off x="3869690" y="4147820"/>
            <a:ext cx="387350" cy="7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7175740" y="2506476"/>
            <a:ext cx="705489" cy="5001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V="1">
            <a:off x="7884912" y="2514455"/>
            <a:ext cx="707755" cy="4851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flipV="1">
            <a:off x="7163000" y="2262304"/>
            <a:ext cx="666707" cy="2202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7908976" y="2249536"/>
            <a:ext cx="672931" cy="240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H="1">
            <a:off x="7156468" y="2500092"/>
            <a:ext cx="1453186" cy="51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Oval 18"/>
          <p:cNvSpPr/>
          <p:nvPr/>
        </p:nvSpPr>
        <p:spPr bwMode="auto">
          <a:xfrm flipV="1">
            <a:off x="7820181" y="2918474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 bwMode="auto">
          <a:xfrm flipV="1">
            <a:off x="7105345" y="2423748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 bwMode="auto">
          <a:xfrm flipV="1">
            <a:off x="8537844" y="2425343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733928" y="2296461"/>
            <a:ext cx="362961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chemeClr val="tx1"/>
                </a:solidFill>
              </a:rPr>
              <a:t>p</a:t>
            </a:r>
            <a:r>
              <a:rPr lang="en-US" sz="1600" i="1" baseline="-25000" dirty="0" smtClean="0">
                <a:solidFill>
                  <a:schemeClr val="tx1"/>
                </a:solidFill>
              </a:rPr>
              <a:t>i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 flipV="1">
            <a:off x="7803194" y="2190750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8659118" y="2205498"/>
            <a:ext cx="362961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>
                <a:solidFill>
                  <a:schemeClr val="tx1"/>
                </a:solidFill>
              </a:rPr>
              <a:t>p</a:t>
            </a:r>
            <a:r>
              <a:rPr lang="en-US" sz="1600" i="1" baseline="-25000" dirty="0" err="1">
                <a:solidFill>
                  <a:schemeClr val="tx1"/>
                </a:solidFill>
              </a:rPr>
              <a:t>j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69911" y="2941183"/>
            <a:ext cx="387968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>
                <a:solidFill>
                  <a:schemeClr val="tx1"/>
                </a:solidFill>
              </a:rPr>
              <a:t>p</a:t>
            </a:r>
            <a:r>
              <a:rPr lang="en-US" sz="1600" i="1" baseline="-25000" dirty="0" err="1" smtClean="0">
                <a:solidFill>
                  <a:schemeClr val="tx1"/>
                </a:solidFill>
              </a:rPr>
              <a:t>k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sp>
        <p:nvSpPr>
          <p:cNvPr id="26" name="Freeform 25"/>
          <p:cNvSpPr/>
          <p:nvPr/>
        </p:nvSpPr>
        <p:spPr bwMode="auto">
          <a:xfrm rot="3521786">
            <a:off x="7660641" y="3518534"/>
            <a:ext cx="464820" cy="239581"/>
          </a:xfrm>
          <a:custGeom>
            <a:avLst/>
            <a:gdLst>
              <a:gd name="connsiteX0" fmla="*/ 464820 w 464820"/>
              <a:gd name="connsiteY0" fmla="*/ 228600 h 239581"/>
              <a:gd name="connsiteX1" fmla="*/ 205740 w 464820"/>
              <a:gd name="connsiteY1" fmla="*/ 213360 h 239581"/>
              <a:gd name="connsiteX2" fmla="*/ 0 w 464820"/>
              <a:gd name="connsiteY2" fmla="*/ 0 h 239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820" h="239581">
                <a:moveTo>
                  <a:pt x="464820" y="228600"/>
                </a:moveTo>
                <a:cubicBezTo>
                  <a:pt x="374015" y="240030"/>
                  <a:pt x="283210" y="251460"/>
                  <a:pt x="205740" y="213360"/>
                </a:cubicBezTo>
                <a:cubicBezTo>
                  <a:pt x="128270" y="175260"/>
                  <a:pt x="64135" y="87630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959255" y="3330578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e</a:t>
            </a:r>
            <a:r>
              <a:rPr lang="en-US" sz="1600" dirty="0" smtClean="0">
                <a:solidFill>
                  <a:schemeClr val="tx1"/>
                </a:solidFill>
              </a:rPr>
              <a:t>dge flip</a:t>
            </a:r>
            <a:endParaRPr lang="en-US" sz="1600" baseline="-250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559620" y="3756660"/>
            <a:ext cx="3257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>
                <a:solidFill>
                  <a:schemeClr val="tx1"/>
                </a:solidFill>
              </a:rPr>
              <a:t>p</a:t>
            </a:r>
            <a:r>
              <a:rPr lang="en-US" sz="1600" i="1" baseline="-25000" dirty="0" err="1">
                <a:solidFill>
                  <a:schemeClr val="tx1"/>
                </a:solidFill>
              </a:rPr>
              <a:t>l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7251940" y="4392426"/>
            <a:ext cx="705489" cy="5001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 flipV="1">
            <a:off x="7961112" y="4400405"/>
            <a:ext cx="707755" cy="4851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V="1">
            <a:off x="7239200" y="4148254"/>
            <a:ext cx="666707" cy="2202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7985176" y="4135486"/>
            <a:ext cx="672931" cy="240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flipV="1">
            <a:off x="7955280" y="4223524"/>
            <a:ext cx="4468" cy="5923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Oval 33"/>
          <p:cNvSpPr/>
          <p:nvPr/>
        </p:nvSpPr>
        <p:spPr bwMode="auto">
          <a:xfrm flipV="1">
            <a:off x="7896381" y="4804424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 bwMode="auto">
          <a:xfrm flipV="1">
            <a:off x="7181545" y="4309698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 bwMode="auto">
          <a:xfrm flipV="1">
            <a:off x="8614044" y="4311293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6871088" y="4182411"/>
            <a:ext cx="362961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chemeClr val="tx1"/>
                </a:solidFill>
              </a:rPr>
              <a:t>p</a:t>
            </a:r>
            <a:r>
              <a:rPr lang="en-US" sz="1600" i="1" baseline="-25000" dirty="0" smtClean="0">
                <a:solidFill>
                  <a:schemeClr val="tx1"/>
                </a:solidFill>
              </a:rPr>
              <a:t>i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sp>
        <p:nvSpPr>
          <p:cNvPr id="39" name="Oval 38"/>
          <p:cNvSpPr/>
          <p:nvPr/>
        </p:nvSpPr>
        <p:spPr bwMode="auto">
          <a:xfrm flipV="1">
            <a:off x="7879394" y="4076700"/>
            <a:ext cx="130227" cy="146824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7028438" y="4571508"/>
            <a:ext cx="362961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>
                <a:solidFill>
                  <a:schemeClr val="tx1"/>
                </a:solidFill>
              </a:rPr>
              <a:t>p</a:t>
            </a:r>
            <a:r>
              <a:rPr lang="en-US" sz="1600" i="1" baseline="-25000" dirty="0" err="1">
                <a:solidFill>
                  <a:schemeClr val="tx1"/>
                </a:solidFill>
              </a:rPr>
              <a:t>j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746111" y="4874758"/>
            <a:ext cx="387968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>
                <a:solidFill>
                  <a:schemeClr val="tx1"/>
                </a:solidFill>
              </a:rPr>
              <a:t>p</a:t>
            </a:r>
            <a:r>
              <a:rPr lang="en-US" sz="1600" i="1" baseline="-25000" dirty="0" err="1" smtClean="0">
                <a:solidFill>
                  <a:schemeClr val="tx1"/>
                </a:solidFill>
              </a:rPr>
              <a:t>k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696780" y="1885950"/>
            <a:ext cx="3257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>
                <a:solidFill>
                  <a:schemeClr val="tx1"/>
                </a:solidFill>
              </a:rPr>
              <a:t>p</a:t>
            </a:r>
            <a:r>
              <a:rPr lang="en-US" sz="1600" i="1" baseline="-25000" dirty="0" err="1">
                <a:solidFill>
                  <a:schemeClr val="tx1"/>
                </a:solidFill>
              </a:rPr>
              <a:t>l</a:t>
            </a:r>
            <a:endParaRPr lang="en-US" sz="1600" i="1" baseline="-2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85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3/7/17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7076" y="6503328"/>
            <a:ext cx="681123" cy="2022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9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Characterization III </a:t>
            </a:r>
            <a:r>
              <a:rPr lang="en-US" dirty="0"/>
              <a:t>of DT(P)</a:t>
            </a:r>
            <a:endParaRPr lang="en-US" sz="2400" dirty="0" smtClean="0"/>
          </a:p>
        </p:txBody>
      </p:sp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685800" y="1333182"/>
            <a:ext cx="7943850" cy="4781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2000" b="1" kern="0" dirty="0" smtClean="0"/>
              <a:t>Definition: </a:t>
            </a:r>
            <a:r>
              <a:rPr lang="en-US" sz="2000" kern="0" dirty="0" smtClean="0"/>
              <a:t>Let </a:t>
            </a:r>
            <a:r>
              <a:rPr lang="en-US" sz="2000" i="1" kern="0" dirty="0" smtClean="0">
                <a:solidFill>
                  <a:srgbClr val="008380"/>
                </a:solidFill>
              </a:rPr>
              <a:t>T</a:t>
            </a:r>
            <a:r>
              <a:rPr lang="en-US" sz="2000" kern="0" dirty="0" smtClean="0"/>
              <a:t> be a triangulation of </a:t>
            </a:r>
            <a:r>
              <a:rPr lang="en-US" sz="2000" i="1" kern="0" dirty="0" smtClean="0">
                <a:solidFill>
                  <a:srgbClr val="008380"/>
                </a:solidFill>
              </a:rPr>
              <a:t>P</a:t>
            </a:r>
            <a:r>
              <a:rPr lang="en-US" sz="2000" kern="0" dirty="0" smtClean="0"/>
              <a:t> and let </a:t>
            </a:r>
            <a:r>
              <a:rPr lang="en-US" sz="2000" kern="0" dirty="0">
                <a:solidFill>
                  <a:srgbClr val="008380"/>
                </a:solidFill>
                <a:latin typeface="Symbol" panose="05050102010706020507" pitchFamily="18" charset="2"/>
              </a:rPr>
              <a:t>a</a:t>
            </a:r>
            <a:r>
              <a:rPr lang="en-US" sz="2000" kern="0" baseline="-25000" dirty="0">
                <a:solidFill>
                  <a:srgbClr val="008380"/>
                </a:solidFill>
              </a:rPr>
              <a:t>1</a:t>
            </a:r>
            <a:r>
              <a:rPr lang="en-US" sz="2000" kern="0" dirty="0" smtClean="0">
                <a:solidFill>
                  <a:srgbClr val="008380"/>
                </a:solidFill>
              </a:rPr>
              <a:t>,</a:t>
            </a:r>
            <a:r>
              <a:rPr lang="en-US" sz="2000" kern="0" dirty="0">
                <a:solidFill>
                  <a:srgbClr val="008380"/>
                </a:solidFill>
                <a:latin typeface="Symbol" panose="05050102010706020507" pitchFamily="18" charset="2"/>
              </a:rPr>
              <a:t> </a:t>
            </a:r>
            <a:r>
              <a:rPr lang="en-US" sz="2000" kern="0" dirty="0" smtClean="0">
                <a:solidFill>
                  <a:srgbClr val="008380"/>
                </a:solidFill>
                <a:latin typeface="Symbol" panose="05050102010706020507" pitchFamily="18" charset="2"/>
              </a:rPr>
              <a:t>a</a:t>
            </a:r>
            <a:r>
              <a:rPr lang="en-US" sz="2000" kern="0" baseline="-25000" dirty="0" smtClean="0">
                <a:solidFill>
                  <a:srgbClr val="008380"/>
                </a:solidFill>
              </a:rPr>
              <a:t>2</a:t>
            </a:r>
            <a:r>
              <a:rPr lang="en-US" sz="2000" kern="0" dirty="0" smtClean="0">
                <a:solidFill>
                  <a:srgbClr val="008380"/>
                </a:solidFill>
              </a:rPr>
              <a:t>,…,</a:t>
            </a:r>
            <a:r>
              <a:rPr lang="en-US" sz="2000" kern="0" dirty="0" smtClean="0">
                <a:solidFill>
                  <a:srgbClr val="008380"/>
                </a:solidFill>
                <a:latin typeface="Symbol" panose="05050102010706020507" pitchFamily="18" charset="2"/>
              </a:rPr>
              <a:t> a</a:t>
            </a:r>
            <a:r>
              <a:rPr lang="en-US" sz="2000" kern="0" baseline="-25000" dirty="0" smtClean="0">
                <a:solidFill>
                  <a:srgbClr val="008380"/>
                </a:solidFill>
              </a:rPr>
              <a:t>3</a:t>
            </a:r>
            <a:r>
              <a:rPr lang="en-US" sz="2000" i="1" kern="0" baseline="-25000" dirty="0" smtClean="0">
                <a:solidFill>
                  <a:srgbClr val="008380"/>
                </a:solidFill>
              </a:rPr>
              <a:t>m</a:t>
            </a:r>
            <a:r>
              <a:rPr lang="en-US" sz="2000" kern="0" dirty="0">
                <a:solidFill>
                  <a:srgbClr val="008380"/>
                </a:solidFill>
              </a:rPr>
              <a:t> </a:t>
            </a:r>
            <a:r>
              <a:rPr lang="en-US" sz="2000" kern="0" dirty="0" smtClean="0"/>
              <a:t>be the angles of the </a:t>
            </a:r>
            <a:r>
              <a:rPr lang="en-US" sz="2000" i="1" kern="0" dirty="0" smtClean="0">
                <a:solidFill>
                  <a:srgbClr val="008380"/>
                </a:solidFill>
              </a:rPr>
              <a:t>m</a:t>
            </a:r>
            <a:r>
              <a:rPr lang="en-US" sz="2000" kern="0" dirty="0" smtClean="0"/>
              <a:t> triangles in </a:t>
            </a:r>
            <a:r>
              <a:rPr lang="en-US" sz="2000" i="1" kern="0" dirty="0" smtClean="0">
                <a:solidFill>
                  <a:srgbClr val="008380"/>
                </a:solidFill>
              </a:rPr>
              <a:t>T</a:t>
            </a:r>
            <a:r>
              <a:rPr lang="en-US" sz="2000" kern="0" dirty="0" smtClean="0"/>
              <a:t> sorted by increasing value. Then </a:t>
            </a:r>
            <a:r>
              <a:rPr lang="en-US" sz="2000" i="1" kern="0" dirty="0" smtClean="0">
                <a:solidFill>
                  <a:srgbClr val="008380"/>
                </a:solidFill>
              </a:rPr>
              <a:t>A</a:t>
            </a:r>
            <a:r>
              <a:rPr lang="en-US" sz="2000" kern="0" dirty="0" smtClean="0">
                <a:solidFill>
                  <a:srgbClr val="008380"/>
                </a:solidFill>
              </a:rPr>
              <a:t>(</a:t>
            </a:r>
            <a:r>
              <a:rPr lang="en-US" sz="2000" i="1" kern="0" dirty="0" smtClean="0">
                <a:solidFill>
                  <a:srgbClr val="008380"/>
                </a:solidFill>
              </a:rPr>
              <a:t>T</a:t>
            </a:r>
            <a:r>
              <a:rPr lang="en-US" sz="2000" kern="0" dirty="0" smtClean="0">
                <a:solidFill>
                  <a:srgbClr val="008380"/>
                </a:solidFill>
              </a:rPr>
              <a:t>)=(</a:t>
            </a:r>
            <a:r>
              <a:rPr lang="en-US" sz="2000" kern="0" dirty="0" smtClean="0">
                <a:solidFill>
                  <a:srgbClr val="008380"/>
                </a:solidFill>
                <a:latin typeface="Symbol" panose="05050102010706020507" pitchFamily="18" charset="2"/>
              </a:rPr>
              <a:t>a</a:t>
            </a:r>
            <a:r>
              <a:rPr lang="en-US" sz="2000" kern="0" baseline="-25000" dirty="0" smtClean="0">
                <a:solidFill>
                  <a:srgbClr val="008380"/>
                </a:solidFill>
              </a:rPr>
              <a:t>1</a:t>
            </a:r>
            <a:r>
              <a:rPr lang="en-US" sz="2000" kern="0" dirty="0" smtClean="0">
                <a:solidFill>
                  <a:srgbClr val="008380"/>
                </a:solidFill>
              </a:rPr>
              <a:t>,</a:t>
            </a:r>
            <a:r>
              <a:rPr lang="en-US" sz="2000" kern="0" dirty="0" smtClean="0">
                <a:solidFill>
                  <a:srgbClr val="008380"/>
                </a:solidFill>
                <a:latin typeface="Symbol" panose="05050102010706020507" pitchFamily="18" charset="2"/>
              </a:rPr>
              <a:t>a</a:t>
            </a:r>
            <a:r>
              <a:rPr lang="en-US" sz="2000" kern="0" baseline="-25000" dirty="0" smtClean="0">
                <a:solidFill>
                  <a:srgbClr val="008380"/>
                </a:solidFill>
              </a:rPr>
              <a:t>2</a:t>
            </a:r>
            <a:r>
              <a:rPr lang="en-US" sz="2000" kern="0" dirty="0" smtClean="0">
                <a:solidFill>
                  <a:srgbClr val="008380"/>
                </a:solidFill>
              </a:rPr>
              <a:t>,…,</a:t>
            </a:r>
            <a:r>
              <a:rPr lang="en-US" sz="2000" kern="0" dirty="0" smtClean="0">
                <a:solidFill>
                  <a:srgbClr val="008380"/>
                </a:solidFill>
                <a:latin typeface="Symbol" panose="05050102010706020507" pitchFamily="18" charset="2"/>
              </a:rPr>
              <a:t>a</a:t>
            </a:r>
            <a:r>
              <a:rPr lang="en-US" sz="2000" kern="0" baseline="-25000" dirty="0" smtClean="0">
                <a:solidFill>
                  <a:srgbClr val="008380"/>
                </a:solidFill>
              </a:rPr>
              <a:t>3</a:t>
            </a:r>
            <a:r>
              <a:rPr lang="en-US" sz="2000" i="1" kern="0" baseline="-25000" dirty="0" smtClean="0">
                <a:solidFill>
                  <a:srgbClr val="008380"/>
                </a:solidFill>
              </a:rPr>
              <a:t>m</a:t>
            </a:r>
            <a:r>
              <a:rPr lang="en-US" sz="2000" kern="0" dirty="0" smtClean="0">
                <a:solidFill>
                  <a:srgbClr val="008380"/>
                </a:solidFill>
              </a:rPr>
              <a:t>) </a:t>
            </a:r>
            <a:r>
              <a:rPr lang="en-US" sz="2000" kern="0" dirty="0" smtClean="0"/>
              <a:t>is called the angle vector of </a:t>
            </a:r>
            <a:r>
              <a:rPr lang="en-US" sz="2000" i="1" kern="0" dirty="0" smtClean="0">
                <a:solidFill>
                  <a:srgbClr val="008380"/>
                </a:solidFill>
              </a:rPr>
              <a:t>T</a:t>
            </a:r>
            <a:r>
              <a:rPr lang="en-US" sz="2000" kern="0" dirty="0" smtClean="0"/>
              <a:t>. </a:t>
            </a:r>
            <a:endParaRPr lang="en-US" sz="2000" b="1" kern="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b="1" kern="0" dirty="0" smtClean="0"/>
              <a:t>Definition:</a:t>
            </a:r>
            <a:r>
              <a:rPr lang="en-US" sz="2000" kern="0" dirty="0"/>
              <a:t> </a:t>
            </a:r>
            <a:r>
              <a:rPr lang="en-US" sz="2000" kern="0" dirty="0" smtClean="0"/>
              <a:t>A triangulation </a:t>
            </a:r>
            <a:r>
              <a:rPr lang="en-US" sz="2000" i="1" kern="0" dirty="0">
                <a:solidFill>
                  <a:srgbClr val="008380"/>
                </a:solidFill>
              </a:rPr>
              <a:t>T</a:t>
            </a:r>
            <a:r>
              <a:rPr lang="en-US" sz="2000" kern="0" dirty="0"/>
              <a:t> </a:t>
            </a:r>
            <a:r>
              <a:rPr lang="en-US" sz="2000" kern="0" dirty="0" smtClean="0"/>
              <a:t>is called </a:t>
            </a:r>
            <a:r>
              <a:rPr lang="en-US" sz="2000" b="1" kern="0" dirty="0" smtClean="0"/>
              <a:t>angle optimal </a:t>
            </a:r>
            <a:r>
              <a:rPr lang="en-US" sz="2000" kern="0" dirty="0">
                <a:solidFill>
                  <a:srgbClr val="008380"/>
                </a:solidFill>
                <a:sym typeface="Symbol"/>
              </a:rPr>
              <a:t> 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A</a:t>
            </a:r>
            <a:r>
              <a:rPr lang="en-US" sz="2000" kern="0" dirty="0" smtClean="0">
                <a:solidFill>
                  <a:srgbClr val="008380"/>
                </a:solidFill>
                <a:sym typeface="Symbol"/>
              </a:rPr>
              <a:t>(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T</a:t>
            </a:r>
            <a:r>
              <a:rPr lang="en-US" sz="2000" kern="0" dirty="0" smtClean="0">
                <a:solidFill>
                  <a:srgbClr val="008380"/>
                </a:solidFill>
                <a:sym typeface="Symbol"/>
              </a:rPr>
              <a:t>)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 &gt; A</a:t>
            </a:r>
            <a:r>
              <a:rPr lang="en-US" sz="2000" kern="0" dirty="0" smtClean="0">
                <a:solidFill>
                  <a:srgbClr val="008380"/>
                </a:solidFill>
                <a:sym typeface="Symbol"/>
              </a:rPr>
              <a:t>(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T’</a:t>
            </a:r>
            <a:r>
              <a:rPr lang="en-US" sz="2000" kern="0" dirty="0" smtClean="0">
                <a:solidFill>
                  <a:srgbClr val="008380"/>
                </a:solidFill>
                <a:sym typeface="Symbol"/>
              </a:rPr>
              <a:t>)</a:t>
            </a:r>
            <a:r>
              <a:rPr lang="en-US" sz="2000" kern="0" dirty="0">
                <a:sym typeface="Symbol"/>
              </a:rPr>
              <a:t> </a:t>
            </a:r>
            <a:r>
              <a:rPr lang="en-US" sz="2000" kern="0" dirty="0" smtClean="0">
                <a:sym typeface="Symbol"/>
              </a:rPr>
              <a:t>for any other triangulation of the same point set 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kern="0" dirty="0" smtClean="0">
                <a:sym typeface="Symbol"/>
              </a:rPr>
              <a:t>. </a:t>
            </a:r>
          </a:p>
          <a:p>
            <a:pPr eaLnBrk="1" hangingPunct="1">
              <a:lnSpc>
                <a:spcPct val="80000"/>
              </a:lnSpc>
            </a:pPr>
            <a:endParaRPr lang="en-US" sz="2000" kern="0" dirty="0" smtClean="0">
              <a:sym typeface="Symbol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kern="0" dirty="0" smtClean="0">
                <a:sym typeface="Symbol"/>
              </a:rPr>
              <a:t>Let </a:t>
            </a:r>
            <a:r>
              <a:rPr lang="en-US" sz="2000" i="1" kern="0" dirty="0" smtClean="0">
                <a:solidFill>
                  <a:srgbClr val="008380"/>
                </a:solidFill>
              </a:rPr>
              <a:t>T’</a:t>
            </a:r>
            <a:r>
              <a:rPr lang="en-US" sz="2000" kern="0" dirty="0" smtClean="0"/>
              <a:t> be a triangulation that contains an illegal edge, and let </a:t>
            </a:r>
            <a:r>
              <a:rPr lang="en-US" sz="2000" i="1" kern="0" dirty="0">
                <a:solidFill>
                  <a:srgbClr val="008380"/>
                </a:solidFill>
              </a:rPr>
              <a:t>T</a:t>
            </a:r>
            <a:r>
              <a:rPr lang="en-US" sz="2000" i="1" kern="0" dirty="0" smtClean="0">
                <a:solidFill>
                  <a:srgbClr val="008380"/>
                </a:solidFill>
              </a:rPr>
              <a:t>’’</a:t>
            </a:r>
            <a:r>
              <a:rPr lang="en-US" sz="2000" kern="0" dirty="0" smtClean="0"/>
              <a:t> </a:t>
            </a:r>
            <a:r>
              <a:rPr lang="en-US" sz="2000" kern="0" dirty="0"/>
              <a:t>be </a:t>
            </a:r>
            <a:r>
              <a:rPr lang="en-US" sz="2000" kern="0" dirty="0" smtClean="0"/>
              <a:t>the resulting triangulation after flipping this edge. Then 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A</a:t>
            </a:r>
            <a:r>
              <a:rPr lang="en-US" sz="2000" kern="0" dirty="0" smtClean="0">
                <a:solidFill>
                  <a:srgbClr val="008380"/>
                </a:solidFill>
                <a:sym typeface="Symbol"/>
              </a:rPr>
              <a:t>(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T’’</a:t>
            </a:r>
            <a:r>
              <a:rPr lang="en-US" sz="2000" kern="0" dirty="0" smtClean="0">
                <a:solidFill>
                  <a:srgbClr val="008380"/>
                </a:solidFill>
                <a:sym typeface="Symbol"/>
              </a:rPr>
              <a:t>)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 </a:t>
            </a:r>
            <a:r>
              <a:rPr lang="en-US" sz="2000" i="1" kern="0" dirty="0">
                <a:solidFill>
                  <a:srgbClr val="008380"/>
                </a:solidFill>
                <a:sym typeface="Symbol"/>
              </a:rPr>
              <a:t>&gt; A</a:t>
            </a:r>
            <a:r>
              <a:rPr lang="en-US" sz="2000" kern="0" dirty="0">
                <a:solidFill>
                  <a:srgbClr val="008380"/>
                </a:solidFill>
                <a:sym typeface="Symbol"/>
              </a:rPr>
              <a:t>(</a:t>
            </a:r>
            <a:r>
              <a:rPr lang="en-US" sz="2000" i="1" kern="0" dirty="0">
                <a:solidFill>
                  <a:srgbClr val="008380"/>
                </a:solidFill>
                <a:sym typeface="Symbol"/>
              </a:rPr>
              <a:t>T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’</a:t>
            </a:r>
            <a:r>
              <a:rPr lang="en-US" sz="2000" kern="0" dirty="0" smtClean="0">
                <a:solidFill>
                  <a:srgbClr val="008380"/>
                </a:solidFill>
                <a:sym typeface="Symbol"/>
              </a:rPr>
              <a:t>) </a:t>
            </a:r>
            <a:r>
              <a:rPr lang="en-US" sz="2000" kern="0" dirty="0"/>
              <a:t>.</a:t>
            </a:r>
            <a:r>
              <a:rPr lang="en-US" sz="2000" kern="0" dirty="0" smtClean="0">
                <a:sym typeface="Symbol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i="1" kern="0" dirty="0" smtClean="0">
                <a:solidFill>
                  <a:srgbClr val="008380"/>
                </a:solidFill>
              </a:rPr>
              <a:t>T</a:t>
            </a:r>
            <a:r>
              <a:rPr lang="en-US" sz="2000" kern="0" dirty="0" smtClean="0"/>
              <a:t> is angle optimal </a:t>
            </a:r>
            <a:r>
              <a:rPr lang="en-US" sz="2000" kern="0" dirty="0" smtClean="0">
                <a:solidFill>
                  <a:srgbClr val="008380"/>
                </a:solidFill>
                <a:sym typeface="Symbol"/>
              </a:rPr>
              <a:t> 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T</a:t>
            </a:r>
            <a:r>
              <a:rPr lang="en-US" sz="2000" kern="0" dirty="0" smtClean="0">
                <a:sym typeface="Symbol"/>
              </a:rPr>
              <a:t> is legal </a:t>
            </a:r>
            <a:r>
              <a:rPr lang="en-US" sz="2000" kern="0" dirty="0">
                <a:solidFill>
                  <a:srgbClr val="008380"/>
                </a:solidFill>
                <a:sym typeface="Symbol"/>
              </a:rPr>
              <a:t> 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T</a:t>
            </a:r>
            <a:r>
              <a:rPr lang="en-US" sz="2000" kern="0" dirty="0" smtClean="0">
                <a:solidFill>
                  <a:srgbClr val="008380"/>
                </a:solidFill>
                <a:sym typeface="Symbol"/>
              </a:rPr>
              <a:t>=DT(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kern="0" dirty="0" smtClean="0">
                <a:solidFill>
                  <a:srgbClr val="008380"/>
                </a:solidFill>
                <a:sym typeface="Symbol"/>
              </a:rPr>
              <a:t>) </a:t>
            </a:r>
            <a:endParaRPr lang="en-US" sz="2000" kern="0" dirty="0">
              <a:solidFill>
                <a:srgbClr val="008380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000" kern="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b="1" kern="0" dirty="0" smtClean="0"/>
              <a:t>Characterization III</a:t>
            </a:r>
            <a:r>
              <a:rPr lang="en-US" sz="2000" kern="0" dirty="0" smtClean="0"/>
              <a:t>: Let </a:t>
            </a:r>
            <a:r>
              <a:rPr lang="en-US" sz="2000" i="1" kern="0" dirty="0" smtClean="0">
                <a:solidFill>
                  <a:srgbClr val="008380"/>
                </a:solidFill>
              </a:rPr>
              <a:t>T </a:t>
            </a:r>
            <a:r>
              <a:rPr lang="en-US" sz="2000" kern="0" dirty="0">
                <a:sym typeface="Symbol"/>
              </a:rPr>
              <a:t>be a</a:t>
            </a:r>
            <a:r>
              <a:rPr lang="en-US" sz="2000" kern="0" dirty="0" smtClean="0">
                <a:sym typeface="Symbol"/>
              </a:rPr>
              <a:t> triangulation of 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kern="0" dirty="0" smtClean="0">
                <a:sym typeface="Symbol"/>
              </a:rPr>
              <a:t>. </a:t>
            </a:r>
            <a:br>
              <a:rPr lang="en-US" sz="2000" kern="0" dirty="0" smtClean="0">
                <a:sym typeface="Symbol"/>
              </a:rPr>
            </a:br>
            <a:r>
              <a:rPr lang="en-US" sz="2000" kern="0" dirty="0" smtClean="0">
                <a:sym typeface="Symbol"/>
              </a:rPr>
              <a:t>Then 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T</a:t>
            </a:r>
            <a:r>
              <a:rPr lang="en-US" sz="2000" kern="0" dirty="0" smtClean="0">
                <a:solidFill>
                  <a:srgbClr val="008380"/>
                </a:solidFill>
                <a:sym typeface="Symbol"/>
              </a:rPr>
              <a:t>=DT(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kern="0" dirty="0" smtClean="0">
                <a:solidFill>
                  <a:srgbClr val="008380"/>
                </a:solidFill>
                <a:sym typeface="Symbol"/>
              </a:rPr>
              <a:t>)  </a:t>
            </a:r>
            <a:r>
              <a:rPr lang="en-US" sz="2000" i="1" kern="0" dirty="0" smtClean="0">
                <a:solidFill>
                  <a:srgbClr val="008380"/>
                </a:solidFill>
                <a:sym typeface="Symbol"/>
              </a:rPr>
              <a:t>T </a:t>
            </a:r>
            <a:r>
              <a:rPr lang="en-US" sz="2000" dirty="0" smtClean="0">
                <a:sym typeface="Symbol"/>
              </a:rPr>
              <a:t>is angle optimal. </a:t>
            </a:r>
            <a:br>
              <a:rPr lang="en-US" sz="2000" dirty="0" smtClean="0">
                <a:sym typeface="Symbol"/>
              </a:rPr>
            </a:br>
            <a:r>
              <a:rPr lang="en-US" sz="2000" dirty="0" smtClean="0">
                <a:sym typeface="Symbol"/>
              </a:rPr>
              <a:t/>
            </a:r>
            <a:br>
              <a:rPr lang="en-US" sz="2000" dirty="0" smtClean="0">
                <a:sym typeface="Symbol"/>
              </a:rPr>
            </a:br>
            <a:r>
              <a:rPr lang="en-US" sz="2000" dirty="0" smtClean="0">
                <a:sym typeface="Symbol"/>
              </a:rPr>
              <a:t>(If </a:t>
            </a:r>
            <a:r>
              <a:rPr lang="en-US" sz="2000" i="1" dirty="0" smtClean="0">
                <a:solidFill>
                  <a:srgbClr val="008380"/>
                </a:solidFill>
                <a:sym typeface="Symbol"/>
              </a:rPr>
              <a:t>P</a:t>
            </a:r>
            <a:r>
              <a:rPr lang="en-US" sz="2000" dirty="0" smtClean="0">
                <a:sym typeface="Symbol"/>
              </a:rPr>
              <a:t> is not in general position, then any triangulation obtained by triangulating the faces maximizes the minimum angle.)</a:t>
            </a:r>
            <a:endParaRPr lang="en-US" sz="2000" kern="0" dirty="0" smtClean="0">
              <a:solidFill>
                <a:srgbClr val="0083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68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MAGNIFICATION" val="1.5"/>
  <p:tag name="TEX2PSBATCH" val="latex --interaction=nonstopmode %.tex; dvips -D 300 -o %.ps %.dvi"/>
  <p:tag name="TEX2PS" val="latex %.tex; dvips -D 300 -o %.ps %.dvi"/>
  <p:tag name="DEFAULTDISPLAYSOURCE" val="\documentclass{slides}\pagestyle{empty}&#10;\input{macros}&#10;\begin{document}&#10;$ $&#10;\end{document}&#10;"/>
  <p:tag name="USEBOLDAMS" val="False"/>
  <p:tag name="EMBEDFONTS" val="False"/>
  <p:tag name="USEAMSFONTS" val="False"/>
  <p:tag name="TEXPOINTINIT" val="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E2FF"/>
      </a:accent5>
      <a:accent6>
        <a:srgbClr val="B90000"/>
      </a:accent6>
      <a:hlink>
        <a:srgbClr val="CC0000"/>
      </a:hlink>
      <a:folHlink>
        <a:srgbClr val="FF505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6350">
          <a:solidFill>
            <a:schemeClr val="tx1"/>
          </a:solidFill>
          <a:round/>
          <a:headEnd/>
          <a:tailEnd type="none" w="med" len="med"/>
        </a:ln>
      </a:spPr>
      <a:bodyPr rtlCol="0" anchor="ctr"/>
      <a:lstStyle>
        <a:defPPr algn="ctr">
          <a:defRPr/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B900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7348</TotalTime>
  <Words>813</Words>
  <Application>Microsoft Office PowerPoint</Application>
  <PresentationFormat>On-screen Show (4:3)</PresentationFormat>
  <Paragraphs>190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Cambria Math</vt:lpstr>
      <vt:lpstr>Symbol</vt:lpstr>
      <vt:lpstr>Times New Roman</vt:lpstr>
      <vt:lpstr>Default Design</vt:lpstr>
      <vt:lpstr>CMPS 3130/6130 Computational Geometry Spring 2017</vt:lpstr>
      <vt:lpstr>Triangulation</vt:lpstr>
      <vt:lpstr>Dual Graph</vt:lpstr>
      <vt:lpstr>Delaunay Triangulation</vt:lpstr>
      <vt:lpstr>Straight-Line Embedding</vt:lpstr>
      <vt:lpstr>Characterization I of DT(P)</vt:lpstr>
      <vt:lpstr>Illegal Edges</vt:lpstr>
      <vt:lpstr>Characterization II of DT(P)</vt:lpstr>
      <vt:lpstr>Characterization III of DT(P)</vt:lpstr>
      <vt:lpstr>Applications of DT</vt:lpstr>
      <vt:lpstr>Applications of DT</vt:lpstr>
    </vt:vector>
  </TitlesOfParts>
  <Company>toc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cel</dc:creator>
  <cp:lastModifiedBy>carola</cp:lastModifiedBy>
  <cp:revision>361</cp:revision>
  <dcterms:created xsi:type="dcterms:W3CDTF">2001-09-03T00:33:29Z</dcterms:created>
  <dcterms:modified xsi:type="dcterms:W3CDTF">2017-03-09T05:06:56Z</dcterms:modified>
</cp:coreProperties>
</file>