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9"/>
  </p:notesMasterIdLst>
  <p:handoutMasterIdLst>
    <p:handoutMasterId r:id="rId20"/>
  </p:handoutMasterIdLst>
  <p:sldIdLst>
    <p:sldId id="305" r:id="rId2"/>
    <p:sldId id="316" r:id="rId3"/>
    <p:sldId id="283" r:id="rId4"/>
    <p:sldId id="317" r:id="rId5"/>
    <p:sldId id="318" r:id="rId6"/>
    <p:sldId id="322" r:id="rId7"/>
    <p:sldId id="323" r:id="rId8"/>
    <p:sldId id="320" r:id="rId9"/>
    <p:sldId id="324" r:id="rId10"/>
    <p:sldId id="325" r:id="rId11"/>
    <p:sldId id="326" r:id="rId12"/>
    <p:sldId id="327" r:id="rId13"/>
    <p:sldId id="328" r:id="rId14"/>
    <p:sldId id="329" r:id="rId15"/>
    <p:sldId id="331" r:id="rId16"/>
    <p:sldId id="332" r:id="rId17"/>
    <p:sldId id="330" r:id="rId18"/>
  </p:sldIdLst>
  <p:sldSz cx="9144000" cy="6858000" type="letter"/>
  <p:notesSz cx="9601200" cy="7315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B036B0"/>
    <a:srgbClr val="B036A7"/>
    <a:srgbClr val="FF9900"/>
    <a:srgbClr val="CCFF66"/>
    <a:srgbClr val="FFCCCC"/>
    <a:srgbClr val="008A87"/>
    <a:srgbClr val="FFFF66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78" autoAdjust="0"/>
  </p:normalViewPr>
  <p:slideViewPr>
    <p:cSldViewPr snapToGrid="0" showGuides="1">
      <p:cViewPr>
        <p:scale>
          <a:sx n="100" d="100"/>
          <a:sy n="100" d="100"/>
        </p:scale>
        <p:origin x="-462" y="270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 showGuides="1">
      <p:cViewPr varScale="1">
        <p:scale>
          <a:sx n="110" d="100"/>
          <a:sy n="110" d="100"/>
        </p:scale>
        <p:origin x="-786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191BFC18-383B-4F62-95A2-98F40E03D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Introduction to Algorithms, Lecture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r>
              <a:rPr lang="en-US"/>
              <a:t>September 24, 2001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© 2001 by Charles E. Leiserson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DA28124A-3B7D-4693-972E-AB54F3E1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1pPr>
            <a:lvl2pPr marL="776011" indent="-298466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2pPr>
            <a:lvl3pPr marL="119386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3pPr>
            <a:lvl4pPr marL="1671409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4pPr>
            <a:lvl5pPr marL="214895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5pPr>
            <a:lvl6pPr marL="2626500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6pPr>
            <a:lvl7pPr marL="3104045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7pPr>
            <a:lvl8pPr marL="3581591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8pPr>
            <a:lvl9pPr marL="4059136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B856F9-FF50-415A-B647-CF3523AD5E2B}" type="slidenum">
              <a:rPr 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05093" y="6400800"/>
            <a:ext cx="2933816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041AA9EC-2716-4F9C-9F85-78A3A001F362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9675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328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4/13/15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5094" y="6477000"/>
            <a:ext cx="2933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i="1"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8650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FC61E749-9C00-47BC-9F77-D7F8D5F37C09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8651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328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4/13/15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2015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Windowing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3730452" y="26057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4606752" y="23390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5140152" y="19580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4759152" y="25676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5368752" y="24914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12"/>
          <p:cNvSpPr>
            <a:spLocks noChangeArrowheads="1"/>
          </p:cNvSpPr>
          <p:nvPr/>
        </p:nvSpPr>
        <p:spPr bwMode="auto">
          <a:xfrm>
            <a:off x="5216352" y="31010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3"/>
          <p:cNvSpPr>
            <a:spLocks noChangeArrowheads="1"/>
          </p:cNvSpPr>
          <p:nvPr/>
        </p:nvSpPr>
        <p:spPr bwMode="auto">
          <a:xfrm>
            <a:off x="4225752" y="27200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>
            <a:off x="3997152" y="30248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6"/>
          <p:cNvSpPr>
            <a:spLocks noChangeArrowheads="1"/>
          </p:cNvSpPr>
          <p:nvPr/>
        </p:nvSpPr>
        <p:spPr bwMode="auto">
          <a:xfrm>
            <a:off x="5454477" y="16532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3387552" y="279625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 rot="5400000" flipH="1" flipV="1">
            <a:off x="4533564" y="2259846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" name="Group 19"/>
          <p:cNvGrpSpPr>
            <a:grpSpLocks/>
          </p:cNvGrpSpPr>
          <p:nvPr/>
        </p:nvGrpSpPr>
        <p:grpSpPr bwMode="auto">
          <a:xfrm>
            <a:off x="3997152" y="2110458"/>
            <a:ext cx="1066800" cy="762000"/>
            <a:chOff x="4416" y="3168"/>
            <a:chExt cx="672" cy="480"/>
          </a:xfrm>
        </p:grpSpPr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43" name="Group 21"/>
            <p:cNvGrpSpPr>
              <a:grpSpLocks/>
            </p:cNvGrpSpPr>
            <p:nvPr/>
          </p:nvGrpSpPr>
          <p:grpSpPr bwMode="auto">
            <a:xfrm>
              <a:off x="4560" y="3312"/>
              <a:ext cx="288" cy="288"/>
              <a:chOff x="4560" y="3312"/>
              <a:chExt cx="288" cy="288"/>
            </a:xfrm>
          </p:grpSpPr>
          <p:sp>
            <p:nvSpPr>
              <p:cNvPr id="44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6" name="Oval 24"/>
          <p:cNvSpPr>
            <a:spLocks noChangeArrowheads="1"/>
          </p:cNvSpPr>
          <p:nvPr/>
        </p:nvSpPr>
        <p:spPr bwMode="auto">
          <a:xfrm>
            <a:off x="3841840" y="2406482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24"/>
          <p:cNvSpPr>
            <a:spLocks noChangeArrowheads="1"/>
          </p:cNvSpPr>
          <p:nvPr/>
        </p:nvSpPr>
        <p:spPr bwMode="auto">
          <a:xfrm>
            <a:off x="4354712" y="192585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" name="Straight Connector 47"/>
          <p:cNvCxnSpPr>
            <a:endCxn id="47" idx="5"/>
          </p:cNvCxnSpPr>
          <p:nvPr/>
        </p:nvCxnSpPr>
        <p:spPr bwMode="auto">
          <a:xfrm rot="16200000" flipV="1">
            <a:off x="4339173" y="2071479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46" idx="5"/>
          </p:cNvCxnSpPr>
          <p:nvPr/>
        </p:nvCxnSpPr>
        <p:spPr bwMode="auto">
          <a:xfrm rot="16200000" flipV="1">
            <a:off x="3942049" y="2436355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Oval 24"/>
          <p:cNvSpPr>
            <a:spLocks noChangeArrowheads="1"/>
          </p:cNvSpPr>
          <p:nvPr/>
        </p:nvSpPr>
        <p:spPr bwMode="auto">
          <a:xfrm>
            <a:off x="4526148" y="291653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24"/>
          <p:cNvSpPr>
            <a:spLocks noChangeArrowheads="1"/>
          </p:cNvSpPr>
          <p:nvPr/>
        </p:nvSpPr>
        <p:spPr bwMode="auto">
          <a:xfrm>
            <a:off x="5131033" y="257357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Straight Connector 51"/>
          <p:cNvCxnSpPr>
            <a:stCxn id="50" idx="7"/>
            <a:endCxn id="51" idx="3"/>
          </p:cNvCxnSpPr>
          <p:nvPr/>
        </p:nvCxnSpPr>
        <p:spPr bwMode="auto">
          <a:xfrm rot="5400000" flipH="1" flipV="1">
            <a:off x="4722155" y="2507653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0" idx="5"/>
            <a:endCxn id="37" idx="0"/>
          </p:cNvCxnSpPr>
          <p:nvPr/>
        </p:nvCxnSpPr>
        <p:spPr bwMode="auto">
          <a:xfrm rot="16200000" flipH="1">
            <a:off x="3738343" y="2727948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38" idx="3"/>
            <a:endCxn id="32" idx="7"/>
          </p:cNvCxnSpPr>
          <p:nvPr/>
        </p:nvCxnSpPr>
        <p:spPr bwMode="auto">
          <a:xfrm rot="5400000">
            <a:off x="5209956" y="1713537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34" idx="4"/>
            <a:endCxn id="35" idx="0"/>
          </p:cNvCxnSpPr>
          <p:nvPr/>
        </p:nvCxnSpPr>
        <p:spPr bwMode="auto">
          <a:xfrm rot="5400000">
            <a:off x="5063952" y="2758158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928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529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Space</a:t>
            </a:r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512959" y="1371600"/>
            <a:ext cx="77054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Lemma: </a:t>
            </a:r>
            <a:r>
              <a:rPr lang="en-US" sz="2600" dirty="0" smtClean="0"/>
              <a:t>A segment tree on </a:t>
            </a:r>
            <a:r>
              <a:rPr lang="en-US" sz="2600" i="1" dirty="0" smtClean="0">
                <a:solidFill>
                  <a:srgbClr val="008380"/>
                </a:solidFill>
              </a:rPr>
              <a:t>n</a:t>
            </a:r>
            <a:r>
              <a:rPr lang="en-US" sz="2600" dirty="0" smtClean="0"/>
              <a:t> intervals uses </a:t>
            </a:r>
            <a:r>
              <a:rPr lang="en-US" sz="2600" dirty="0" smtClean="0">
                <a:solidFill>
                  <a:srgbClr val="008380"/>
                </a:solidFill>
              </a:rPr>
              <a:t>O(</a:t>
            </a:r>
            <a:r>
              <a:rPr lang="en-US" sz="2600" i="1" dirty="0" smtClean="0">
                <a:solidFill>
                  <a:srgbClr val="008380"/>
                </a:solidFill>
              </a:rPr>
              <a:t>n</a:t>
            </a:r>
            <a:r>
              <a:rPr lang="en-US" sz="2600" dirty="0" smtClean="0">
                <a:solidFill>
                  <a:srgbClr val="008380"/>
                </a:solidFill>
              </a:rPr>
              <a:t> log </a:t>
            </a:r>
            <a:r>
              <a:rPr lang="en-US" sz="2600" i="1" dirty="0" smtClean="0">
                <a:solidFill>
                  <a:srgbClr val="008380"/>
                </a:solidFill>
              </a:rPr>
              <a:t>n</a:t>
            </a:r>
            <a:r>
              <a:rPr lang="en-US" sz="2600" dirty="0" smtClean="0">
                <a:solidFill>
                  <a:srgbClr val="008380"/>
                </a:solidFill>
              </a:rPr>
              <a:t>) </a:t>
            </a:r>
            <a:r>
              <a:rPr lang="en-US" sz="2600" dirty="0" smtClean="0"/>
              <a:t>space.</a:t>
            </a:r>
          </a:p>
          <a:p>
            <a:endParaRPr lang="en-US" sz="2600" dirty="0"/>
          </a:p>
          <a:p>
            <a:r>
              <a:rPr lang="en-US" sz="2600" b="1" dirty="0" smtClean="0"/>
              <a:t>Proof:  </a:t>
            </a:r>
            <a:r>
              <a:rPr lang="en-US" sz="2600" dirty="0" smtClean="0"/>
              <a:t>Any interval </a:t>
            </a:r>
            <a:r>
              <a:rPr lang="en-US" sz="2600" i="1" dirty="0" smtClean="0">
                <a:solidFill>
                  <a:srgbClr val="008380"/>
                </a:solidFill>
              </a:rPr>
              <a:t>s</a:t>
            </a:r>
            <a:r>
              <a:rPr lang="en-US" sz="2600" dirty="0" smtClean="0"/>
              <a:t> is stored in at most two sets </a:t>
            </a:r>
            <a:r>
              <a:rPr lang="en-US" sz="2600" dirty="0" smtClean="0">
                <a:solidFill>
                  <a:srgbClr val="008380"/>
                </a:solidFill>
              </a:rPr>
              <a:t>I(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1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rgbClr val="008380"/>
                </a:solidFill>
              </a:rPr>
              <a:t>I(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2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 for two different vertices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1</a:t>
            </a:r>
            <a:r>
              <a:rPr lang="en-US" sz="2600" dirty="0" smtClean="0"/>
              <a:t>,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2</a:t>
            </a:r>
            <a:r>
              <a:rPr lang="en-US" sz="2600" dirty="0"/>
              <a:t> </a:t>
            </a:r>
            <a:r>
              <a:rPr lang="en-US" sz="2600" dirty="0" smtClean="0"/>
              <a:t>at the</a:t>
            </a:r>
            <a:br>
              <a:rPr lang="en-US" sz="2600" dirty="0" smtClean="0"/>
            </a:br>
            <a:r>
              <a:rPr lang="en-US" sz="2600" dirty="0" smtClean="0"/>
              <a:t>same level of </a:t>
            </a:r>
            <a:r>
              <a:rPr lang="en-US" sz="2600" i="1" dirty="0" smtClean="0">
                <a:solidFill>
                  <a:srgbClr val="008380"/>
                </a:solidFill>
              </a:rPr>
              <a:t>T</a:t>
            </a:r>
            <a:r>
              <a:rPr lang="en-US" sz="2600" dirty="0" smtClean="0"/>
              <a:t>.  [If </a:t>
            </a:r>
            <a:r>
              <a:rPr lang="en-US" sz="2600" i="1" dirty="0" smtClean="0">
                <a:solidFill>
                  <a:srgbClr val="008380"/>
                </a:solidFill>
              </a:rPr>
              <a:t>s</a:t>
            </a:r>
            <a:r>
              <a:rPr lang="en-US" sz="2600" dirty="0" smtClean="0"/>
              <a:t> was stored in </a:t>
            </a:r>
            <a:r>
              <a:rPr lang="en-US" sz="2600" dirty="0" smtClean="0">
                <a:solidFill>
                  <a:srgbClr val="008380"/>
                </a:solidFill>
              </a:rPr>
              <a:t>I(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3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smtClean="0"/>
              <a:t>for a third vertex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3</a:t>
            </a:r>
            <a:r>
              <a:rPr lang="en-US" sz="2600" dirty="0" smtClean="0"/>
              <a:t>, then </a:t>
            </a:r>
            <a:r>
              <a:rPr lang="en-US" sz="2600" i="1" dirty="0" smtClean="0">
                <a:solidFill>
                  <a:srgbClr val="008380"/>
                </a:solidFill>
              </a:rPr>
              <a:t>s</a:t>
            </a:r>
            <a:r>
              <a:rPr lang="en-US" sz="2600" dirty="0" smtClean="0"/>
              <a:t> would have to</a:t>
            </a:r>
            <a:br>
              <a:rPr lang="en-US" sz="2600" dirty="0" smtClean="0"/>
            </a:br>
            <a:r>
              <a:rPr lang="en-US" sz="2600" dirty="0" smtClean="0"/>
              <a:t>span from left to right, and</a:t>
            </a:r>
            <a:br>
              <a:rPr lang="en-US" sz="2600" dirty="0" smtClean="0"/>
            </a:br>
            <a:r>
              <a:rPr lang="en-US" sz="2600" dirty="0" err="1" smtClean="0">
                <a:solidFill>
                  <a:srgbClr val="008380"/>
                </a:solidFill>
              </a:rPr>
              <a:t>Int</a:t>
            </a:r>
            <a:r>
              <a:rPr lang="en-US" sz="2600" dirty="0" smtClean="0">
                <a:solidFill>
                  <a:srgbClr val="008380"/>
                </a:solidFill>
              </a:rPr>
              <a:t>(parent(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2</a:t>
            </a:r>
            <a:r>
              <a:rPr lang="en-US" sz="2600" dirty="0" smtClean="0">
                <a:solidFill>
                  <a:srgbClr val="008380"/>
                </a:solidFill>
              </a:rPr>
              <a:t>))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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600" dirty="0" smtClean="0">
                <a:sym typeface="Symbol"/>
              </a:rPr>
              <a:t>, hence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600" dirty="0" smtClean="0">
                <a:sym typeface="Symbol"/>
              </a:rPr>
              <a:t> is cannot be</a:t>
            </a:r>
            <a:br>
              <a:rPr lang="en-US" sz="2600" dirty="0" smtClean="0">
                <a:sym typeface="Symbol"/>
              </a:rPr>
            </a:br>
            <a:r>
              <a:rPr lang="en-US" sz="2600" dirty="0" smtClean="0">
                <a:sym typeface="Symbol"/>
              </a:rPr>
              <a:t>stored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smtClean="0">
                <a:sym typeface="Symbol"/>
              </a:rPr>
              <a:t>in 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baseline="-25000" dirty="0">
                <a:solidFill>
                  <a:srgbClr val="008380"/>
                </a:solidFill>
              </a:rPr>
              <a:t>2</a:t>
            </a:r>
            <a:r>
              <a:rPr lang="en-US" sz="2600" dirty="0" smtClean="0">
                <a:sym typeface="Symbol"/>
              </a:rPr>
              <a:t>.] </a:t>
            </a:r>
            <a:br>
              <a:rPr lang="en-US" sz="2600" dirty="0" smtClean="0">
                <a:sym typeface="Symbol"/>
              </a:rPr>
            </a:br>
            <a:r>
              <a:rPr lang="en-US" sz="2600" dirty="0" smtClean="0">
                <a:sym typeface="Symbol"/>
              </a:rPr>
              <a:t>The tree is a balanced tree of height </a:t>
            </a:r>
            <a:br>
              <a:rPr lang="en-US" sz="2600" dirty="0" smtClean="0">
                <a:sym typeface="Symbol"/>
              </a:rPr>
            </a:br>
            <a:r>
              <a:rPr lang="en-US" sz="2600" dirty="0" smtClean="0">
                <a:solidFill>
                  <a:srgbClr val="008380"/>
                </a:solidFill>
                <a:sym typeface="Symbol"/>
              </a:rPr>
              <a:t>O(log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600" dirty="0" smtClean="0">
                <a:sym typeface="Symbol"/>
              </a:rPr>
              <a:t>.</a:t>
            </a:r>
            <a:endParaRPr lang="en-US" sz="2600" dirty="0"/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6437630" y="5610860"/>
            <a:ext cx="58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8011160" y="5598160"/>
            <a:ext cx="58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6278880" y="5722620"/>
            <a:ext cx="24460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5" name="Picture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220" y="3011424"/>
            <a:ext cx="2340102" cy="2458038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7081757" y="5658833"/>
            <a:ext cx="2936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>
                <a:solidFill>
                  <a:schemeClr val="bg2"/>
                </a:solidFill>
              </a:rPr>
              <a:t>s</a:t>
            </a: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552986" y="6110868"/>
            <a:ext cx="234175" cy="24532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38316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529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Segment Tree Query</a:t>
            </a:r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624472" y="3942158"/>
            <a:ext cx="77054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Runtime Analysis: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Visit one node per level.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Spend </a:t>
            </a:r>
            <a:r>
              <a:rPr lang="en-US" sz="2600" dirty="0" smtClean="0">
                <a:solidFill>
                  <a:srgbClr val="008380"/>
                </a:solidFill>
              </a:rPr>
              <a:t>O(1+</a:t>
            </a:r>
            <a:r>
              <a:rPr lang="en-US" sz="2600" i="1" dirty="0" smtClean="0">
                <a:solidFill>
                  <a:srgbClr val="008380"/>
                </a:solidFill>
              </a:rPr>
              <a:t>k</a:t>
            </a:r>
            <a:r>
              <a:rPr lang="en-US" sz="2600" i="1" baseline="-25000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 time per node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/>
              <a:t>.</a:t>
            </a:r>
          </a:p>
          <a:p>
            <a:r>
              <a:rPr lang="en-US" sz="2600" dirty="0" smtClean="0">
                <a:sym typeface="Symbol"/>
              </a:rPr>
              <a:t> Runtime </a:t>
            </a:r>
            <a:r>
              <a:rPr lang="en-US" sz="2600" dirty="0" smtClean="0">
                <a:solidFill>
                  <a:srgbClr val="008380"/>
                </a:solidFill>
              </a:rPr>
              <a:t>O(log </a:t>
            </a:r>
            <a:r>
              <a:rPr lang="en-US" sz="2600" i="1" dirty="0" smtClean="0">
                <a:solidFill>
                  <a:srgbClr val="008380"/>
                </a:solidFill>
              </a:rPr>
              <a:t>n + k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endParaRPr lang="en-US" sz="26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8552986" y="6110868"/>
            <a:ext cx="234175" cy="24532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04" y="1393903"/>
            <a:ext cx="6579647" cy="233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4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Segment Tree Construction</a:t>
            </a:r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1304683" y="1143202"/>
            <a:ext cx="827420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Sort interval endpoints of </a:t>
            </a:r>
            <a:r>
              <a:rPr lang="en-US" sz="2600" i="1" dirty="0" smtClean="0">
                <a:solidFill>
                  <a:srgbClr val="008380"/>
                </a:solidFill>
              </a:rPr>
              <a:t>I</a:t>
            </a:r>
            <a:r>
              <a:rPr lang="en-US" sz="2600" dirty="0" smtClean="0"/>
              <a:t>. </a:t>
            </a:r>
            <a:r>
              <a:rPr lang="en-US" sz="2600" dirty="0" smtClean="0">
                <a:sym typeface="Symbol"/>
              </a:rPr>
              <a:t> </a:t>
            </a:r>
            <a:r>
              <a:rPr lang="en-US" sz="2600" dirty="0" smtClean="0"/>
              <a:t>elementary intervals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Construct balanced BST on elementary intervals.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Determine </a:t>
            </a:r>
            <a:r>
              <a:rPr lang="en-US" sz="2600" dirty="0" err="1" smtClean="0">
                <a:solidFill>
                  <a:srgbClr val="008380"/>
                </a:solidFill>
              </a:rPr>
              <a:t>Int</a:t>
            </a:r>
            <a:r>
              <a:rPr lang="en-US" sz="2600" dirty="0" smtClean="0">
                <a:solidFill>
                  <a:srgbClr val="008380"/>
                </a:solidFill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 </a:t>
            </a:r>
            <a:r>
              <a:rPr lang="en-US" sz="2600" dirty="0" smtClean="0"/>
              <a:t>bottom-up.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Compute canonical subsets by incrementally inserting intervals </a:t>
            </a:r>
            <a:r>
              <a:rPr lang="en-US" sz="2600" i="1" dirty="0" smtClean="0">
                <a:solidFill>
                  <a:srgbClr val="008380"/>
                </a:solidFill>
              </a:rPr>
              <a:t>s</a:t>
            </a:r>
            <a:r>
              <a:rPr lang="en-US" sz="2600" dirty="0" smtClean="0">
                <a:solidFill>
                  <a:srgbClr val="008380"/>
                </a:solidFill>
              </a:rPr>
              <a:t>=[</a:t>
            </a:r>
            <a:r>
              <a:rPr lang="en-US" sz="2600" i="1" dirty="0" err="1" smtClean="0">
                <a:solidFill>
                  <a:srgbClr val="008380"/>
                </a:solidFill>
              </a:rPr>
              <a:t>x</a:t>
            </a:r>
            <a:r>
              <a:rPr lang="en-US" sz="2600" dirty="0" err="1" smtClean="0">
                <a:solidFill>
                  <a:srgbClr val="008380"/>
                </a:solidFill>
              </a:rPr>
              <a:t>,</a:t>
            </a:r>
            <a:r>
              <a:rPr lang="en-US" sz="2600" i="1" dirty="0" err="1" smtClean="0">
                <a:solidFill>
                  <a:srgbClr val="008380"/>
                </a:solidFill>
              </a:rPr>
              <a:t>x</a:t>
            </a:r>
            <a:r>
              <a:rPr lang="en-US" sz="2600" dirty="0" smtClean="0">
                <a:solidFill>
                  <a:srgbClr val="008380"/>
                </a:solidFill>
              </a:rPr>
              <a:t>’]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I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dirty="0" smtClean="0">
                <a:sym typeface="Symbol"/>
              </a:rPr>
              <a:t>into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600" dirty="0" smtClean="0">
                <a:sym typeface="Symbol"/>
              </a:rPr>
              <a:t> using </a:t>
            </a:r>
            <a:r>
              <a:rPr lang="en-US" sz="2600" dirty="0" err="1" smtClean="0">
                <a:sym typeface="Symbol"/>
              </a:rPr>
              <a:t>InsertSegmentTree</a:t>
            </a:r>
            <a:r>
              <a:rPr lang="en-US" sz="2600" dirty="0" smtClean="0">
                <a:sym typeface="Symbol"/>
              </a:rPr>
              <a:t>:</a:t>
            </a:r>
            <a:endParaRPr lang="en-US" sz="2600" dirty="0" smtClean="0"/>
          </a:p>
        </p:txBody>
      </p:sp>
      <p:sp>
        <p:nvSpPr>
          <p:cNvPr id="5" name="Left Brace 4"/>
          <p:cNvSpPr/>
          <p:nvPr/>
        </p:nvSpPr>
        <p:spPr bwMode="auto">
          <a:xfrm>
            <a:off x="1215480" y="1170878"/>
            <a:ext cx="167268" cy="120433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60812"/>
            <a:ext cx="1252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380"/>
                </a:solidFill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 log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endParaRPr lang="en-US" sz="2000" dirty="0">
              <a:solidFill>
                <a:srgbClr val="00838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63784" y="3419188"/>
            <a:ext cx="5914289" cy="2619662"/>
            <a:chOff x="263784" y="3419188"/>
            <a:chExt cx="5914289" cy="2619662"/>
          </a:xfrm>
        </p:grpSpPr>
        <p:sp>
          <p:nvSpPr>
            <p:cNvPr id="7" name="Rectangle 6"/>
            <p:cNvSpPr/>
            <p:nvPr/>
          </p:nvSpPr>
          <p:spPr>
            <a:xfrm>
              <a:off x="1157289" y="4343400"/>
              <a:ext cx="6096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905126" y="3576634"/>
              <a:ext cx="609600" cy="409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48116" y="3971926"/>
              <a:ext cx="530156" cy="2524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41758" y="3845721"/>
              <a:ext cx="530156" cy="2524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08612" y="4714879"/>
              <a:ext cx="530156" cy="3714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>
              <a:grpSpLocks noChangeAspect="1"/>
            </p:cNvGrpSpPr>
            <p:nvPr/>
          </p:nvGrpSpPr>
          <p:grpSpPr>
            <a:xfrm>
              <a:off x="263784" y="3513062"/>
              <a:ext cx="5914289" cy="2525788"/>
              <a:chOff x="2564669" y="3551162"/>
              <a:chExt cx="3300984" cy="140973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4669" y="3551162"/>
                <a:ext cx="3300984" cy="113842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7439"/>
              <a:stretch/>
            </p:blipFill>
            <p:spPr>
              <a:xfrm>
                <a:off x="2572716" y="4629150"/>
                <a:ext cx="3090672" cy="331748"/>
              </a:xfrm>
              <a:prstGeom prst="rect">
                <a:avLst/>
              </a:prstGeom>
            </p:spPr>
          </p:pic>
        </p:grpSp>
        <p:sp>
          <p:nvSpPr>
            <p:cNvPr id="18" name="Rectangle 17"/>
            <p:cNvSpPr/>
            <p:nvPr/>
          </p:nvSpPr>
          <p:spPr>
            <a:xfrm>
              <a:off x="1888248" y="4352924"/>
              <a:ext cx="98830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837292" y="4222463"/>
              <a:ext cx="2840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</a:t>
              </a:r>
              <a:endParaRPr lang="en-US" sz="2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956050" y="3530599"/>
              <a:ext cx="685800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916917" y="3419188"/>
              <a:ext cx="4331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/>
                <a:t>s 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040648" y="4636769"/>
              <a:ext cx="54380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10342" y="4498688"/>
              <a:ext cx="2840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</a:t>
              </a:r>
              <a:endParaRPr lang="en-US" sz="2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40748" y="4903469"/>
              <a:ext cx="54380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10442" y="4752688"/>
              <a:ext cx="2840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</a:t>
              </a:r>
              <a:endParaRPr lang="en-US" sz="20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50548" y="5168899"/>
              <a:ext cx="62635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12292" y="5057488"/>
              <a:ext cx="4331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/>
                <a:t>s 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075948" y="5714999"/>
              <a:ext cx="62635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037692" y="5603588"/>
              <a:ext cx="4331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/>
                <a:t>s 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59798" y="5441949"/>
              <a:ext cx="54380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29492" y="5298788"/>
              <a:ext cx="2840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0080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529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Segment Trees</a:t>
            </a:r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512959" y="1371600"/>
            <a:ext cx="770549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Runtime: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Each </a:t>
            </a:r>
            <a:r>
              <a:rPr lang="en-US" sz="2800" dirty="0"/>
              <a:t>interval stored at most twice per level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At most </a:t>
            </a:r>
            <a:r>
              <a:rPr lang="en-US" sz="2800" dirty="0" smtClean="0"/>
              <a:t>one node per level that contains the left endpoint of s (same with right endpoint)</a:t>
            </a:r>
          </a:p>
          <a:p>
            <a:pPr marL="457200" indent="-457200">
              <a:buFont typeface="Symbol"/>
              <a:buChar char="®"/>
            </a:pPr>
            <a:r>
              <a:rPr lang="en-US" sz="2800" dirty="0" smtClean="0">
                <a:sym typeface="Symbol"/>
              </a:rPr>
              <a:t>Visit at most 4 nodes per level</a:t>
            </a:r>
          </a:p>
          <a:p>
            <a:pPr marL="457200" indent="-457200">
              <a:buFont typeface="Symbol"/>
              <a:buChar char="®"/>
            </a:pPr>
            <a:r>
              <a:rPr lang="en-US" sz="2800" dirty="0" smtClean="0">
                <a:solidFill>
                  <a:srgbClr val="008380"/>
                </a:solidFill>
                <a:sym typeface="Symbol"/>
              </a:rPr>
              <a:t>O(log </a:t>
            </a:r>
            <a:r>
              <a:rPr lang="en-US" sz="28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800" dirty="0" smtClean="0">
                <a:sym typeface="Symbol"/>
              </a:rPr>
              <a:t> per interval, and </a:t>
            </a:r>
            <a:r>
              <a:rPr lang="en-US" sz="2800" dirty="0" smtClean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8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 smtClean="0">
                <a:solidFill>
                  <a:srgbClr val="008380"/>
                </a:solidFill>
                <a:sym typeface="Symbol"/>
              </a:rPr>
              <a:t> log </a:t>
            </a:r>
            <a:r>
              <a:rPr lang="en-US" sz="28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800" dirty="0" smtClean="0">
                <a:sym typeface="Symbol"/>
              </a:rPr>
              <a:t> total</a:t>
            </a:r>
            <a:endParaRPr lang="en-US" sz="2800" dirty="0"/>
          </a:p>
          <a:p>
            <a:endParaRPr lang="en-US" sz="2600" dirty="0" smtClean="0"/>
          </a:p>
          <a:p>
            <a:r>
              <a:rPr lang="en-US" sz="2600" b="1" dirty="0" smtClean="0"/>
              <a:t>Theorem:  </a:t>
            </a:r>
            <a:r>
              <a:rPr lang="en-US" sz="2600" dirty="0" smtClean="0"/>
              <a:t>A segment tree for a set of n intervals can be built in 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 log 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400" dirty="0">
                <a:sym typeface="Symbol"/>
              </a:rPr>
              <a:t> </a:t>
            </a:r>
            <a:r>
              <a:rPr lang="en-US" sz="2600" dirty="0" smtClean="0"/>
              <a:t>time and uses 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 log 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400" dirty="0">
                <a:sym typeface="Symbol"/>
              </a:rPr>
              <a:t> </a:t>
            </a:r>
            <a:r>
              <a:rPr lang="en-US" sz="2600" dirty="0" smtClean="0"/>
              <a:t>space. All intervals that contain a query point can be reported in </a:t>
            </a:r>
            <a:r>
              <a:rPr lang="en-US" sz="2400" dirty="0" smtClean="0">
                <a:solidFill>
                  <a:srgbClr val="008380"/>
                </a:solidFill>
                <a:sym typeface="Symbol"/>
              </a:rPr>
              <a:t>O(log </a:t>
            </a:r>
            <a:r>
              <a:rPr lang="en-US" sz="2400" i="1" dirty="0" smtClean="0">
                <a:solidFill>
                  <a:srgbClr val="008380"/>
                </a:solidFill>
                <a:sym typeface="Symbol"/>
              </a:rPr>
              <a:t>n + k</a:t>
            </a:r>
            <a:r>
              <a:rPr lang="en-US" sz="24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600" dirty="0" smtClean="0"/>
              <a:t>time.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623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Windowing Revisited</a:t>
            </a:r>
            <a:endParaRPr lang="en-US" dirty="0"/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146723"/>
            <a:ext cx="78683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Input:</a:t>
            </a:r>
            <a:r>
              <a:rPr lang="en-US" sz="2800" dirty="0"/>
              <a:t> </a:t>
            </a:r>
            <a:r>
              <a:rPr lang="en-US" sz="2800" dirty="0" smtClean="0"/>
              <a:t>A set </a:t>
            </a:r>
            <a:r>
              <a:rPr lang="en-US" sz="2800" i="1" dirty="0" smtClean="0">
                <a:solidFill>
                  <a:srgbClr val="008380"/>
                </a:solidFill>
              </a:rPr>
              <a:t>S</a:t>
            </a:r>
            <a:r>
              <a:rPr lang="en-US" sz="2800" dirty="0" smtClean="0"/>
              <a:t> of </a:t>
            </a:r>
            <a:r>
              <a:rPr lang="en-US" sz="2800" i="1" dirty="0" smtClean="0">
                <a:solidFill>
                  <a:srgbClr val="008A87"/>
                </a:solidFill>
              </a:rPr>
              <a:t>n</a:t>
            </a:r>
            <a:r>
              <a:rPr lang="en-US" sz="2800" dirty="0" smtClean="0"/>
              <a:t> </a:t>
            </a:r>
            <a:r>
              <a:rPr lang="en-US" sz="2800" dirty="0" smtClean="0"/>
              <a:t>disjoint line </a:t>
            </a:r>
            <a:r>
              <a:rPr lang="en-US" sz="2800" dirty="0" smtClean="0"/>
              <a:t>segments in the plane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1762134"/>
            <a:ext cx="79629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Task</a:t>
            </a:r>
            <a:r>
              <a:rPr lang="en-US" sz="2800" b="1" dirty="0" smtClean="0">
                <a:solidFill>
                  <a:schemeClr val="accent2"/>
                </a:solidFill>
              </a:rPr>
              <a:t>:</a:t>
            </a:r>
            <a:r>
              <a:rPr lang="en-US" sz="2800" dirty="0" smtClean="0"/>
              <a:t> Process </a:t>
            </a:r>
            <a:r>
              <a:rPr lang="en-US" sz="2800" i="1" dirty="0" smtClean="0">
                <a:solidFill>
                  <a:srgbClr val="008380"/>
                </a:solidFill>
              </a:rPr>
              <a:t>S</a:t>
            </a:r>
            <a:r>
              <a:rPr lang="en-US" sz="2800" dirty="0" smtClean="0"/>
              <a:t> into a data structure such that all segments intersecting a </a:t>
            </a:r>
          </a:p>
          <a:p>
            <a:r>
              <a:rPr lang="en-US" sz="2800" b="1" dirty="0">
                <a:solidFill>
                  <a:srgbClr val="008000"/>
                </a:solidFill>
              </a:rPr>
              <a:t> </a:t>
            </a:r>
            <a:r>
              <a:rPr lang="en-US" sz="2800" b="1" dirty="0" smtClean="0">
                <a:solidFill>
                  <a:srgbClr val="008000"/>
                </a:solidFill>
              </a:rPr>
              <a:t>            </a:t>
            </a:r>
            <a:r>
              <a:rPr lang="en-US" sz="2800" b="1" dirty="0" smtClean="0">
                <a:solidFill>
                  <a:srgbClr val="008000"/>
                </a:solidFill>
              </a:rPr>
              <a:t>vertical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query segment q:=q</a:t>
            </a:r>
            <a:r>
              <a:rPr lang="en-US" sz="2800" baseline="-25000" dirty="0" smtClean="0">
                <a:solidFill>
                  <a:srgbClr val="008000"/>
                </a:solidFill>
              </a:rPr>
              <a:t>x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  <a:sym typeface="Symbol"/>
              </a:rPr>
              <a:t> </a:t>
            </a:r>
            <a:r>
              <a:rPr lang="en-US" sz="2800" dirty="0" smtClean="0">
                <a:solidFill>
                  <a:srgbClr val="008000"/>
                </a:solidFill>
              </a:rPr>
              <a:t>[</a:t>
            </a:r>
            <a:r>
              <a:rPr lang="en-US" sz="2800" dirty="0" err="1" smtClean="0">
                <a:solidFill>
                  <a:srgbClr val="008000"/>
                </a:solidFill>
              </a:rPr>
              <a:t>q</a:t>
            </a:r>
            <a:r>
              <a:rPr lang="en-US" sz="2800" baseline="-25000" dirty="0" err="1" smtClean="0">
                <a:solidFill>
                  <a:srgbClr val="008000"/>
                </a:solidFill>
              </a:rPr>
              <a:t>y</a:t>
            </a:r>
            <a:r>
              <a:rPr lang="en-US" sz="2800" dirty="0" err="1" smtClean="0">
                <a:solidFill>
                  <a:srgbClr val="008000"/>
                </a:solidFill>
              </a:rPr>
              <a:t>,q’</a:t>
            </a:r>
            <a:r>
              <a:rPr lang="en-US" sz="2800" baseline="-25000" dirty="0" err="1" smtClean="0">
                <a:solidFill>
                  <a:srgbClr val="008000"/>
                </a:solidFill>
              </a:rPr>
              <a:t>y</a:t>
            </a:r>
            <a:r>
              <a:rPr lang="en-US" sz="2800" dirty="0" smtClean="0">
                <a:solidFill>
                  <a:srgbClr val="008000"/>
                </a:solidFill>
              </a:rPr>
              <a:t>] 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2800" dirty="0" smtClean="0"/>
              <a:t>can be reported efficiently.</a:t>
            </a:r>
            <a:endParaRPr lang="en-US" sz="2800" dirty="0"/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4382339" y="46952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5258639" y="44285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5792039" y="40475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5411039" y="46571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6020639" y="45809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5868239" y="51905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4877639" y="48095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4649039" y="51143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6106364" y="37427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4039439" y="3752850"/>
            <a:ext cx="0" cy="17424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H="1" flipV="1">
            <a:off x="5185451" y="4349324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649039" y="4199936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456"/>
              <a:ext cx="288" cy="144"/>
              <a:chOff x="4560" y="3456"/>
              <a:chExt cx="288" cy="144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4493727" y="449596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5006599" y="425663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" name="Straight Connector 35"/>
          <p:cNvCxnSpPr/>
          <p:nvPr/>
        </p:nvCxnSpPr>
        <p:spPr bwMode="auto">
          <a:xfrm rot="16200000" flipV="1">
            <a:off x="4991060" y="4399082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26" idx="5"/>
          </p:cNvCxnSpPr>
          <p:nvPr/>
        </p:nvCxnSpPr>
        <p:spPr bwMode="auto">
          <a:xfrm rot="16200000" flipV="1">
            <a:off x="4593936" y="4525833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24"/>
          <p:cNvSpPr>
            <a:spLocks noChangeArrowheads="1"/>
          </p:cNvSpPr>
          <p:nvPr/>
        </p:nvSpPr>
        <p:spPr bwMode="auto">
          <a:xfrm>
            <a:off x="5178035" y="500600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24"/>
          <p:cNvSpPr>
            <a:spLocks noChangeArrowheads="1"/>
          </p:cNvSpPr>
          <p:nvPr/>
        </p:nvSpPr>
        <p:spPr bwMode="auto">
          <a:xfrm>
            <a:off x="5782920" y="466305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" name="Straight Connector 47"/>
          <p:cNvCxnSpPr>
            <a:stCxn id="41" idx="7"/>
            <a:endCxn id="42" idx="3"/>
          </p:cNvCxnSpPr>
          <p:nvPr/>
        </p:nvCxnSpPr>
        <p:spPr bwMode="auto">
          <a:xfrm rot="5400000" flipH="1" flipV="1">
            <a:off x="5374042" y="4597131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44421" idx="5"/>
            <a:endCxn id="444430" idx="0"/>
          </p:cNvCxnSpPr>
          <p:nvPr/>
        </p:nvCxnSpPr>
        <p:spPr bwMode="auto">
          <a:xfrm rot="16200000" flipH="1">
            <a:off x="4390230" y="4817426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44432" idx="3"/>
            <a:endCxn id="444424" idx="7"/>
          </p:cNvCxnSpPr>
          <p:nvPr/>
        </p:nvCxnSpPr>
        <p:spPr bwMode="auto">
          <a:xfrm rot="5400000">
            <a:off x="5861843" y="3803015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44427" idx="4"/>
            <a:endCxn id="444428" idx="0"/>
          </p:cNvCxnSpPr>
          <p:nvPr/>
        </p:nvCxnSpPr>
        <p:spPr bwMode="auto">
          <a:xfrm rot="5400000">
            <a:off x="5715839" y="484763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Oval 5"/>
          <p:cNvSpPr>
            <a:spLocks noChangeArrowheads="1"/>
          </p:cNvSpPr>
          <p:nvPr/>
        </p:nvSpPr>
        <p:spPr bwMode="auto">
          <a:xfrm>
            <a:off x="5811089" y="5652499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5"/>
          <p:cNvSpPr>
            <a:spLocks noChangeArrowheads="1"/>
          </p:cNvSpPr>
          <p:nvPr/>
        </p:nvSpPr>
        <p:spPr bwMode="auto">
          <a:xfrm>
            <a:off x="6120652" y="565726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" name="Straight Connector 99"/>
          <p:cNvCxnSpPr>
            <a:stCxn id="98" idx="6"/>
            <a:endCxn id="99" idx="2"/>
          </p:cNvCxnSpPr>
          <p:nvPr/>
        </p:nvCxnSpPr>
        <p:spPr bwMode="auto">
          <a:xfrm>
            <a:off x="5887289" y="5690599"/>
            <a:ext cx="233363" cy="47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16200000" flipH="1">
            <a:off x="4271678" y="4575678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0" name="Group 119"/>
          <p:cNvGrpSpPr/>
          <p:nvPr/>
        </p:nvGrpSpPr>
        <p:grpSpPr>
          <a:xfrm>
            <a:off x="4396627" y="3818933"/>
            <a:ext cx="1752601" cy="2014540"/>
            <a:chOff x="7090105" y="2365073"/>
            <a:chExt cx="1752601" cy="2014540"/>
          </a:xfrm>
        </p:grpSpPr>
        <p:cxnSp>
          <p:nvCxnSpPr>
            <p:cNvPr id="60" name="Straight Connector 59"/>
            <p:cNvCxnSpPr/>
            <p:nvPr/>
          </p:nvCxnSpPr>
          <p:spPr bwMode="auto">
            <a:xfrm rot="16200000" flipH="1">
              <a:off x="6756131" y="3673993"/>
              <a:ext cx="730549" cy="107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16200000" flipH="1">
              <a:off x="7199037" y="3846816"/>
              <a:ext cx="368601" cy="544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16200000" flipH="1">
              <a:off x="7312678" y="3728413"/>
              <a:ext cx="601963" cy="88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16200000" flipH="1">
              <a:off x="7708906" y="3827485"/>
              <a:ext cx="406701" cy="600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6760548" y="3570931"/>
              <a:ext cx="9258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7739590" y="2863853"/>
              <a:ext cx="8997" cy="11699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7990218" y="3225803"/>
              <a:ext cx="0" cy="8032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7846397" y="3342331"/>
              <a:ext cx="13639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472666" y="3897162"/>
              <a:ext cx="27335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8329792" y="3587599"/>
              <a:ext cx="86390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001180" y="3206599"/>
              <a:ext cx="168305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Oval 5"/>
            <p:cNvSpPr>
              <a:spLocks noChangeArrowheads="1"/>
            </p:cNvSpPr>
            <p:nvPr/>
          </p:nvSpPr>
          <p:spPr bwMode="auto">
            <a:xfrm>
              <a:off x="7090105" y="4060526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5"/>
            <p:cNvSpPr>
              <a:spLocks noChangeArrowheads="1"/>
            </p:cNvSpPr>
            <p:nvPr/>
          </p:nvSpPr>
          <p:spPr bwMode="auto">
            <a:xfrm>
              <a:off x="7356805" y="406528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" name="Straight Connector 91"/>
            <p:cNvCxnSpPr>
              <a:stCxn id="90" idx="6"/>
              <a:endCxn id="91" idx="2"/>
            </p:cNvCxnSpPr>
            <p:nvPr/>
          </p:nvCxnSpPr>
          <p:spPr bwMode="auto">
            <a:xfrm>
              <a:off x="7166305" y="4098626"/>
              <a:ext cx="190500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7242505" y="4212926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7590167" y="4217688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" name="Straight Connector 96"/>
            <p:cNvCxnSpPr>
              <a:stCxn id="95" idx="6"/>
              <a:endCxn id="96" idx="2"/>
            </p:cNvCxnSpPr>
            <p:nvPr/>
          </p:nvCxnSpPr>
          <p:spPr bwMode="auto">
            <a:xfrm>
              <a:off x="7318705" y="4251026"/>
              <a:ext cx="271462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5"/>
            <p:cNvSpPr>
              <a:spLocks noChangeArrowheads="1"/>
            </p:cNvSpPr>
            <p:nvPr/>
          </p:nvSpPr>
          <p:spPr bwMode="auto">
            <a:xfrm>
              <a:off x="8585530" y="4070051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5"/>
            <p:cNvSpPr>
              <a:spLocks noChangeArrowheads="1"/>
            </p:cNvSpPr>
            <p:nvPr/>
          </p:nvSpPr>
          <p:spPr bwMode="auto">
            <a:xfrm>
              <a:off x="8742693" y="407481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" name="Straight Connector 102"/>
            <p:cNvCxnSpPr>
              <a:stCxn id="101" idx="6"/>
            </p:cNvCxnSpPr>
            <p:nvPr/>
          </p:nvCxnSpPr>
          <p:spPr bwMode="auto">
            <a:xfrm>
              <a:off x="8661730" y="4108151"/>
              <a:ext cx="106033" cy="188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Oval 5"/>
            <p:cNvSpPr>
              <a:spLocks noChangeArrowheads="1"/>
            </p:cNvSpPr>
            <p:nvPr/>
          </p:nvSpPr>
          <p:spPr bwMode="auto">
            <a:xfrm>
              <a:off x="7723517" y="4070051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5"/>
            <p:cNvSpPr>
              <a:spLocks noChangeArrowheads="1"/>
            </p:cNvSpPr>
            <p:nvPr/>
          </p:nvSpPr>
          <p:spPr bwMode="auto">
            <a:xfrm>
              <a:off x="7971166" y="4074813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" name="Straight Connector 108"/>
            <p:cNvCxnSpPr>
              <a:stCxn id="107" idx="6"/>
              <a:endCxn id="108" idx="2"/>
            </p:cNvCxnSpPr>
            <p:nvPr/>
          </p:nvCxnSpPr>
          <p:spPr bwMode="auto">
            <a:xfrm>
              <a:off x="7799717" y="4108151"/>
              <a:ext cx="171449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5"/>
            <p:cNvSpPr>
              <a:spLocks noChangeArrowheads="1"/>
            </p:cNvSpPr>
            <p:nvPr/>
          </p:nvSpPr>
          <p:spPr bwMode="auto">
            <a:xfrm>
              <a:off x="7899730" y="4298651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5"/>
            <p:cNvSpPr>
              <a:spLocks noChangeArrowheads="1"/>
            </p:cNvSpPr>
            <p:nvPr/>
          </p:nvSpPr>
          <p:spPr bwMode="auto">
            <a:xfrm>
              <a:off x="8499805" y="4303413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3" name="Straight Connector 112"/>
            <p:cNvCxnSpPr>
              <a:stCxn id="111" idx="6"/>
              <a:endCxn id="112" idx="2"/>
            </p:cNvCxnSpPr>
            <p:nvPr/>
          </p:nvCxnSpPr>
          <p:spPr bwMode="auto">
            <a:xfrm>
              <a:off x="7975930" y="4336751"/>
              <a:ext cx="523875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6974861" y="3885255"/>
              <a:ext cx="76388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92D05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Oval 5"/>
            <p:cNvSpPr>
              <a:spLocks noChangeArrowheads="1"/>
            </p:cNvSpPr>
            <p:nvPr/>
          </p:nvSpPr>
          <p:spPr bwMode="auto">
            <a:xfrm>
              <a:off x="7332992" y="4212926"/>
              <a:ext cx="76200" cy="762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92D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 bwMode="auto">
          <a:xfrm flipH="1">
            <a:off x="3990975" y="49434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3990975" y="41941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4505797" y="56448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x</a:t>
            </a:r>
            <a:endParaRPr lang="en-US" sz="2000" dirty="0"/>
          </a:p>
        </p:txBody>
      </p:sp>
      <p:sp>
        <p:nvSpPr>
          <p:cNvPr id="75" name="Rectangle 74"/>
          <p:cNvSpPr/>
          <p:nvPr/>
        </p:nvSpPr>
        <p:spPr>
          <a:xfrm>
            <a:off x="3699347" y="47177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q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sp>
        <p:nvSpPr>
          <p:cNvPr id="76" name="Rectangle 75"/>
          <p:cNvSpPr/>
          <p:nvPr/>
        </p:nvSpPr>
        <p:spPr>
          <a:xfrm>
            <a:off x="3648547" y="3974813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q’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90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Windowing Revisited</a:t>
            </a:r>
            <a:endParaRPr lang="en-US" dirty="0"/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161925" y="1219209"/>
            <a:ext cx="546735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accent2"/>
                </a:solidFill>
              </a:rPr>
              <a:t>Solution</a:t>
            </a:r>
            <a:r>
              <a:rPr lang="en-US" sz="2600" b="1" dirty="0" smtClean="0">
                <a:solidFill>
                  <a:schemeClr val="accent2"/>
                </a:solidFill>
              </a:rPr>
              <a:t>: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b="1" dirty="0" smtClean="0"/>
              <a:t>Segment tree with nested range tree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Build segment tree </a:t>
            </a:r>
            <a:r>
              <a:rPr lang="en-US" sz="2600" i="1" dirty="0" smtClean="0">
                <a:solidFill>
                  <a:srgbClr val="008380"/>
                </a:solidFill>
              </a:rPr>
              <a:t>T</a:t>
            </a:r>
            <a:r>
              <a:rPr lang="en-US" sz="2600" dirty="0" smtClean="0"/>
              <a:t> based on </a:t>
            </a:r>
            <a:r>
              <a:rPr lang="en-US" sz="2600" i="1" dirty="0" smtClean="0">
                <a:solidFill>
                  <a:srgbClr val="008380"/>
                </a:solidFill>
              </a:rPr>
              <a:t>x</a:t>
            </a:r>
            <a:r>
              <a:rPr lang="en-US" sz="2600" dirty="0" smtClean="0"/>
              <a:t>-intervals of segments in </a:t>
            </a:r>
            <a:r>
              <a:rPr lang="en-US" sz="2600" i="1" dirty="0" smtClean="0">
                <a:solidFill>
                  <a:srgbClr val="008380"/>
                </a:solidFill>
              </a:rPr>
              <a:t>S</a:t>
            </a:r>
            <a:r>
              <a:rPr lang="en-US" sz="2600" dirty="0" smtClean="0"/>
              <a:t>.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>
                <a:sym typeface="Symbol"/>
              </a:rPr>
              <a:t> each </a:t>
            </a:r>
            <a:r>
              <a:rPr lang="en-US" sz="2600" dirty="0" err="1" smtClean="0">
                <a:solidFill>
                  <a:srgbClr val="008380"/>
                </a:solidFill>
                <a:sym typeface="Symbol"/>
              </a:rPr>
              <a:t>Int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) </a:t>
            </a:r>
            <a:r>
              <a:rPr lang="en-US" sz="2600" dirty="0" err="1" smtClean="0">
                <a:solidFill>
                  <a:srgbClr val="008380"/>
                </a:solidFill>
                <a:sym typeface="Symbol"/>
              </a:rPr>
              <a:t>Int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)(-,)</a:t>
            </a:r>
            <a:r>
              <a:rPr lang="en-US" sz="2600" dirty="0" smtClean="0">
                <a:sym typeface="Symbol"/>
              </a:rPr>
              <a:t/>
            </a:r>
            <a:br>
              <a:rPr lang="en-US" sz="2600" dirty="0" smtClean="0">
                <a:sym typeface="Symbol"/>
              </a:rPr>
            </a:br>
            <a:r>
              <a:rPr lang="en-US" sz="2600" dirty="0" smtClean="0">
                <a:sym typeface="Symbol"/>
              </a:rPr>
              <a:t>	</a:t>
            </a:r>
            <a:r>
              <a:rPr lang="en-US" sz="2600" dirty="0" smtClean="0">
                <a:solidFill>
                  <a:srgbClr val="B036B0"/>
                </a:solidFill>
                <a:sym typeface="Symbol"/>
              </a:rPr>
              <a:t>vertical slab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8380"/>
                </a:solidFill>
                <a:sym typeface="Symbol"/>
              </a:rPr>
              <a:t>I(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)S(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 smtClean="0">
                <a:sym typeface="Symbol"/>
              </a:rPr>
              <a:t>canonical set of segments spanning vertical slab</a:t>
            </a:r>
            <a:br>
              <a:rPr lang="en-US" sz="2600" dirty="0" smtClean="0">
                <a:sym typeface="Symbol"/>
              </a:rPr>
            </a:br>
            <a:endParaRPr lang="en-US" sz="2600" dirty="0" smtClean="0">
              <a:sym typeface="Symbo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ym typeface="Symbol"/>
              </a:rPr>
              <a:t>Store 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S(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600" dirty="0" smtClean="0">
                <a:sym typeface="Symbol"/>
              </a:rPr>
              <a:t> in 1D range tree (binary search tree) 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T(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 smtClean="0">
                <a:sym typeface="Symbol"/>
              </a:rPr>
              <a:t>based on vertical order of segments</a:t>
            </a:r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51" y="1167006"/>
            <a:ext cx="3676650" cy="35383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4932161"/>
            <a:ext cx="2439162" cy="18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 6463 AT: Computational Geometry</a:t>
            </a:r>
            <a:endParaRPr lang="en-US" dirty="0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Windowing Revisited</a:t>
            </a:r>
            <a:endParaRPr lang="en-US" dirty="0"/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304800" y="1219209"/>
            <a:ext cx="504825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b="1" dirty="0" smtClean="0"/>
              <a:t>Query algorithm</a:t>
            </a:r>
            <a:r>
              <a:rPr lang="en-US" sz="2600" b="1" dirty="0" smtClean="0"/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Search regularly for </a:t>
            </a:r>
            <a:r>
              <a:rPr lang="en-US" sz="2400" dirty="0" err="1">
                <a:solidFill>
                  <a:srgbClr val="008000"/>
                </a:solidFill>
              </a:rPr>
              <a:t>q</a:t>
            </a:r>
            <a:r>
              <a:rPr lang="en-US" sz="2400" baseline="-25000" dirty="0" err="1">
                <a:solidFill>
                  <a:srgbClr val="008000"/>
                </a:solidFill>
              </a:rPr>
              <a:t>x</a:t>
            </a:r>
            <a:r>
              <a:rPr lang="en-US" sz="2600" dirty="0" smtClean="0"/>
              <a:t> in </a:t>
            </a:r>
            <a:r>
              <a:rPr lang="en-US" sz="2600" i="1" dirty="0" smtClean="0">
                <a:solidFill>
                  <a:srgbClr val="008380"/>
                </a:solidFill>
              </a:rPr>
              <a:t>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In every visited vertex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/>
              <a:t> report segments in </a:t>
            </a:r>
            <a:r>
              <a:rPr lang="en-US" sz="2600" dirty="0" smtClean="0">
                <a:solidFill>
                  <a:srgbClr val="008380"/>
                </a:solidFill>
              </a:rPr>
              <a:t>T(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 </a:t>
            </a:r>
            <a:r>
              <a:rPr lang="en-US" sz="2600" dirty="0" smtClean="0"/>
              <a:t>between </a:t>
            </a:r>
            <a:r>
              <a:rPr lang="en-US" sz="2400" dirty="0" err="1" smtClean="0">
                <a:solidFill>
                  <a:srgbClr val="008000"/>
                </a:solidFill>
              </a:rPr>
              <a:t>q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y</a:t>
            </a:r>
            <a:r>
              <a:rPr lang="en-US" sz="2600" dirty="0" smtClean="0"/>
              <a:t> and </a:t>
            </a:r>
            <a:r>
              <a:rPr lang="en-US" sz="2800" dirty="0" err="1" smtClean="0">
                <a:solidFill>
                  <a:srgbClr val="008000"/>
                </a:solidFill>
              </a:rPr>
              <a:t>q’</a:t>
            </a:r>
            <a:r>
              <a:rPr lang="en-US" sz="2800" baseline="-25000" dirty="0" err="1" smtClean="0">
                <a:solidFill>
                  <a:srgbClr val="008000"/>
                </a:solidFill>
              </a:rPr>
              <a:t>y</a:t>
            </a:r>
            <a:r>
              <a:rPr lang="en-US" sz="2600" dirty="0" smtClean="0"/>
              <a:t> (1D range query)</a:t>
            </a:r>
          </a:p>
          <a:p>
            <a:r>
              <a:rPr lang="en-US" sz="2600" dirty="0" smtClean="0">
                <a:sym typeface="Symbol"/>
              </a:rPr>
              <a:t> 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O(log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 + </a:t>
            </a:r>
            <a:r>
              <a:rPr lang="en-US" sz="2600" i="1" dirty="0" err="1" smtClean="0">
                <a:solidFill>
                  <a:srgbClr val="008380"/>
                </a:solidFill>
                <a:sym typeface="Symbol"/>
              </a:rPr>
              <a:t>k</a:t>
            </a:r>
            <a:r>
              <a:rPr lang="en-US" sz="2600" i="1" baseline="-25000" dirty="0" err="1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 smtClean="0">
                <a:sym typeface="Symbol"/>
              </a:rPr>
              <a:t>time for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</a:t>
            </a:r>
          </a:p>
          <a:p>
            <a:pPr marL="457200" indent="-457200">
              <a:buFont typeface="Symbol"/>
              <a:buChar char="Þ"/>
            </a:pPr>
            <a:r>
              <a:rPr lang="en-US" sz="2600" dirty="0" smtClean="0">
                <a:solidFill>
                  <a:srgbClr val="008380"/>
                </a:solidFill>
                <a:sym typeface="Symbol"/>
              </a:rPr>
              <a:t>O(log</a:t>
            </a:r>
            <a:r>
              <a:rPr lang="en-US" sz="2600" baseline="30000" dirty="0" smtClean="0">
                <a:solidFill>
                  <a:srgbClr val="008380"/>
                </a:solidFill>
                <a:sym typeface="Symbol"/>
              </a:rPr>
              <a:t>2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 +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k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 smtClean="0">
                <a:sym typeface="Symbol"/>
              </a:rPr>
              <a:t>total</a:t>
            </a:r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51" y="824106"/>
            <a:ext cx="3676650" cy="35383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5040111"/>
            <a:ext cx="2439162" cy="1821063"/>
          </a:xfrm>
          <a:prstGeom prst="rect">
            <a:avLst/>
          </a:prstGeom>
        </p:spPr>
      </p:pic>
      <p:sp>
        <p:nvSpPr>
          <p:cNvPr id="77" name="Oval 5"/>
          <p:cNvSpPr>
            <a:spLocks noChangeArrowheads="1"/>
          </p:cNvSpPr>
          <p:nvPr/>
        </p:nvSpPr>
        <p:spPr bwMode="auto">
          <a:xfrm>
            <a:off x="2001088" y="51143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8"/>
          <p:cNvSpPr>
            <a:spLocks noChangeArrowheads="1"/>
          </p:cNvSpPr>
          <p:nvPr/>
        </p:nvSpPr>
        <p:spPr bwMode="auto">
          <a:xfrm>
            <a:off x="3410788" y="4466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11"/>
          <p:cNvSpPr>
            <a:spLocks noChangeArrowheads="1"/>
          </p:cNvSpPr>
          <p:nvPr/>
        </p:nvSpPr>
        <p:spPr bwMode="auto">
          <a:xfrm>
            <a:off x="3639388" y="50000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12"/>
          <p:cNvSpPr>
            <a:spLocks noChangeArrowheads="1"/>
          </p:cNvSpPr>
          <p:nvPr/>
        </p:nvSpPr>
        <p:spPr bwMode="auto">
          <a:xfrm>
            <a:off x="3486988" y="5609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Oval 13"/>
          <p:cNvSpPr>
            <a:spLocks noChangeArrowheads="1"/>
          </p:cNvSpPr>
          <p:nvPr/>
        </p:nvSpPr>
        <p:spPr bwMode="auto">
          <a:xfrm>
            <a:off x="2496388" y="5228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14"/>
          <p:cNvSpPr>
            <a:spLocks noChangeArrowheads="1"/>
          </p:cNvSpPr>
          <p:nvPr/>
        </p:nvSpPr>
        <p:spPr bwMode="auto">
          <a:xfrm>
            <a:off x="2267788" y="55334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16"/>
          <p:cNvSpPr>
            <a:spLocks noChangeArrowheads="1"/>
          </p:cNvSpPr>
          <p:nvPr/>
        </p:nvSpPr>
        <p:spPr bwMode="auto">
          <a:xfrm>
            <a:off x="3725113" y="41618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17"/>
          <p:cNvSpPr>
            <a:spLocks noChangeShapeType="1"/>
          </p:cNvSpPr>
          <p:nvPr/>
        </p:nvSpPr>
        <p:spPr bwMode="auto">
          <a:xfrm flipV="1">
            <a:off x="1658188" y="4171950"/>
            <a:ext cx="0" cy="17424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18"/>
          <p:cNvSpPr>
            <a:spLocks noChangeShapeType="1"/>
          </p:cNvSpPr>
          <p:nvPr/>
        </p:nvSpPr>
        <p:spPr bwMode="auto">
          <a:xfrm rot="5400000" flipH="1" flipV="1">
            <a:off x="2804200" y="4768424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20"/>
          <p:cNvSpPr>
            <a:spLocks noChangeArrowheads="1"/>
          </p:cNvSpPr>
          <p:nvPr/>
        </p:nvSpPr>
        <p:spPr bwMode="auto">
          <a:xfrm>
            <a:off x="2267788" y="4619036"/>
            <a:ext cx="1066800" cy="762000"/>
          </a:xfrm>
          <a:prstGeom prst="rect">
            <a:avLst/>
          </a:prstGeom>
          <a:solidFill>
            <a:schemeClr val="accent1">
              <a:alpha val="5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5" name="Group 21"/>
          <p:cNvGrpSpPr>
            <a:grpSpLocks/>
          </p:cNvGrpSpPr>
          <p:nvPr/>
        </p:nvGrpSpPr>
        <p:grpSpPr bwMode="auto">
          <a:xfrm>
            <a:off x="2496388" y="5076236"/>
            <a:ext cx="457200" cy="228600"/>
            <a:chOff x="4560" y="3456"/>
            <a:chExt cx="288" cy="144"/>
          </a:xfrm>
        </p:grpSpPr>
        <p:sp>
          <p:nvSpPr>
            <p:cNvPr id="106" name="Oval 22"/>
            <p:cNvSpPr>
              <a:spLocks noChangeArrowheads="1"/>
            </p:cNvSpPr>
            <p:nvPr/>
          </p:nvSpPr>
          <p:spPr bwMode="auto">
            <a:xfrm>
              <a:off x="4800" y="3456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24"/>
            <p:cNvSpPr>
              <a:spLocks noChangeArrowheads="1"/>
            </p:cNvSpPr>
            <p:nvPr/>
          </p:nvSpPr>
          <p:spPr bwMode="auto">
            <a:xfrm>
              <a:off x="4560" y="355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" name="Oval 24"/>
          <p:cNvSpPr>
            <a:spLocks noChangeArrowheads="1"/>
          </p:cNvSpPr>
          <p:nvPr/>
        </p:nvSpPr>
        <p:spPr bwMode="auto">
          <a:xfrm>
            <a:off x="2112476" y="491506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Oval 24"/>
          <p:cNvSpPr>
            <a:spLocks noChangeArrowheads="1"/>
          </p:cNvSpPr>
          <p:nvPr/>
        </p:nvSpPr>
        <p:spPr bwMode="auto">
          <a:xfrm>
            <a:off x="2625348" y="467573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V="1">
            <a:off x="2609809" y="4818182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endCxn id="114" idx="5"/>
          </p:cNvCxnSpPr>
          <p:nvPr/>
        </p:nvCxnSpPr>
        <p:spPr bwMode="auto">
          <a:xfrm rot="16200000" flipV="1">
            <a:off x="2212685" y="4944933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Oval 24"/>
          <p:cNvSpPr>
            <a:spLocks noChangeArrowheads="1"/>
          </p:cNvSpPr>
          <p:nvPr/>
        </p:nvSpPr>
        <p:spPr bwMode="auto">
          <a:xfrm>
            <a:off x="2796784" y="542510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Oval 24"/>
          <p:cNvSpPr>
            <a:spLocks noChangeArrowheads="1"/>
          </p:cNvSpPr>
          <p:nvPr/>
        </p:nvSpPr>
        <p:spPr bwMode="auto">
          <a:xfrm>
            <a:off x="3401669" y="508215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4" name="Straight Connector 123"/>
          <p:cNvCxnSpPr>
            <a:stCxn id="122" idx="7"/>
            <a:endCxn id="123" idx="3"/>
          </p:cNvCxnSpPr>
          <p:nvPr/>
        </p:nvCxnSpPr>
        <p:spPr bwMode="auto">
          <a:xfrm rot="5400000" flipH="1" flipV="1">
            <a:off x="2992791" y="5016231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77" idx="5"/>
            <a:endCxn id="87" idx="0"/>
          </p:cNvCxnSpPr>
          <p:nvPr/>
        </p:nvCxnSpPr>
        <p:spPr bwMode="auto">
          <a:xfrm rot="16200000" flipH="1">
            <a:off x="2008979" y="5236526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88" idx="3"/>
            <a:endCxn id="80" idx="7"/>
          </p:cNvCxnSpPr>
          <p:nvPr/>
        </p:nvCxnSpPr>
        <p:spPr bwMode="auto">
          <a:xfrm rot="5400000">
            <a:off x="3480592" y="4222115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84" idx="4"/>
            <a:endCxn id="85" idx="0"/>
          </p:cNvCxnSpPr>
          <p:nvPr/>
        </p:nvCxnSpPr>
        <p:spPr bwMode="auto">
          <a:xfrm rot="5400000">
            <a:off x="3334588" y="526673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16200000" flipH="1">
            <a:off x="1890427" y="4994778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flipH="1">
            <a:off x="1609724" y="53625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flipH="1">
            <a:off x="1609724" y="46132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Rectangle 162"/>
          <p:cNvSpPr/>
          <p:nvPr/>
        </p:nvSpPr>
        <p:spPr>
          <a:xfrm>
            <a:off x="2124546" y="60639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x</a:t>
            </a:r>
            <a:endParaRPr lang="en-US" sz="2000" dirty="0"/>
          </a:p>
        </p:txBody>
      </p:sp>
      <p:sp>
        <p:nvSpPr>
          <p:cNvPr id="164" name="Rectangle 163"/>
          <p:cNvSpPr/>
          <p:nvPr/>
        </p:nvSpPr>
        <p:spPr>
          <a:xfrm>
            <a:off x="1318096" y="51368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q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sp>
        <p:nvSpPr>
          <p:cNvPr id="165" name="Rectangle 164"/>
          <p:cNvSpPr/>
          <p:nvPr/>
        </p:nvSpPr>
        <p:spPr>
          <a:xfrm>
            <a:off x="1267296" y="4393913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q’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 rot="16200000" flipH="1">
            <a:off x="6824378" y="3575553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rot="16200000" flipH="1">
            <a:off x="6719604" y="6017129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/>
          <p:nvPr/>
        </p:nvCxnSpPr>
        <p:spPr bwMode="auto">
          <a:xfrm flipV="1">
            <a:off x="5619750" y="4464050"/>
            <a:ext cx="2895600" cy="127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5626100" y="4724400"/>
            <a:ext cx="17335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165850" y="4654550"/>
            <a:ext cx="15875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7175500" y="4406900"/>
            <a:ext cx="1339850" cy="58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7086600" y="4527550"/>
            <a:ext cx="7556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7715250" y="4591050"/>
            <a:ext cx="50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7092950" y="4794250"/>
            <a:ext cx="19494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756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 6463 AT: Computational Geometry</a:t>
            </a:r>
            <a:endParaRPr lang="en-US" dirty="0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Windowing Summary</a:t>
            </a:r>
            <a:endParaRPr lang="en-US" dirty="0"/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304799" y="1219209"/>
            <a:ext cx="831532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b="1" dirty="0" smtClean="0"/>
              <a:t>Theorem</a:t>
            </a:r>
            <a:r>
              <a:rPr lang="en-US" sz="2600" b="1" dirty="0" smtClean="0"/>
              <a:t>: </a:t>
            </a:r>
            <a:r>
              <a:rPr lang="en-US" sz="2600" dirty="0" smtClean="0"/>
              <a:t>Let </a:t>
            </a:r>
            <a:r>
              <a:rPr lang="en-US" sz="2600" i="1" dirty="0" smtClean="0">
                <a:solidFill>
                  <a:srgbClr val="008380"/>
                </a:solidFill>
              </a:rPr>
              <a:t>S</a:t>
            </a:r>
            <a:r>
              <a:rPr lang="en-US" sz="2600" dirty="0" smtClean="0"/>
              <a:t> be a set of (interior-) disjoint line segments in the plane. The segments intersecting a vertical query segment (or an axis-parallel rectangular query window) can be reported in 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O(log</a:t>
            </a:r>
            <a:r>
              <a:rPr lang="en-US" sz="2600" baseline="30000" dirty="0" smtClean="0">
                <a:solidFill>
                  <a:srgbClr val="008380"/>
                </a:solidFill>
                <a:sym typeface="Symbol"/>
              </a:rPr>
              <a:t>2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+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k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 smtClean="0">
                <a:sym typeface="Symbol"/>
              </a:rPr>
              <a:t>time, with 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 log</a:t>
            </a:r>
            <a:r>
              <a:rPr lang="en-US" sz="2600" baseline="30000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dirty="0" smtClean="0">
                <a:sym typeface="Symbol"/>
              </a:rPr>
              <a:t>preprocessing time and 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 log</a:t>
            </a:r>
            <a:r>
              <a:rPr lang="en-US" sz="2600" baseline="30000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dirty="0" smtClean="0">
                <a:sym typeface="Symbol"/>
              </a:rPr>
              <a:t>space.</a:t>
            </a:r>
            <a:endParaRPr lang="en-US" sz="2600" dirty="0"/>
          </a:p>
          <a:p>
            <a:r>
              <a:rPr lang="en-US" sz="2600" dirty="0" smtClean="0"/>
              <a:t> </a:t>
            </a:r>
          </a:p>
        </p:txBody>
      </p:sp>
      <p:sp>
        <p:nvSpPr>
          <p:cNvPr id="77" name="Oval 5"/>
          <p:cNvSpPr>
            <a:spLocks noChangeArrowheads="1"/>
          </p:cNvSpPr>
          <p:nvPr/>
        </p:nvSpPr>
        <p:spPr bwMode="auto">
          <a:xfrm>
            <a:off x="6944563" y="51143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8"/>
          <p:cNvSpPr>
            <a:spLocks noChangeArrowheads="1"/>
          </p:cNvSpPr>
          <p:nvPr/>
        </p:nvSpPr>
        <p:spPr bwMode="auto">
          <a:xfrm>
            <a:off x="8354263" y="4466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11"/>
          <p:cNvSpPr>
            <a:spLocks noChangeArrowheads="1"/>
          </p:cNvSpPr>
          <p:nvPr/>
        </p:nvSpPr>
        <p:spPr bwMode="auto">
          <a:xfrm>
            <a:off x="8582863" y="50000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12"/>
          <p:cNvSpPr>
            <a:spLocks noChangeArrowheads="1"/>
          </p:cNvSpPr>
          <p:nvPr/>
        </p:nvSpPr>
        <p:spPr bwMode="auto">
          <a:xfrm>
            <a:off x="8430463" y="5609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Oval 13"/>
          <p:cNvSpPr>
            <a:spLocks noChangeArrowheads="1"/>
          </p:cNvSpPr>
          <p:nvPr/>
        </p:nvSpPr>
        <p:spPr bwMode="auto">
          <a:xfrm>
            <a:off x="7439863" y="5228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14"/>
          <p:cNvSpPr>
            <a:spLocks noChangeArrowheads="1"/>
          </p:cNvSpPr>
          <p:nvPr/>
        </p:nvSpPr>
        <p:spPr bwMode="auto">
          <a:xfrm>
            <a:off x="7211263" y="55334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16"/>
          <p:cNvSpPr>
            <a:spLocks noChangeArrowheads="1"/>
          </p:cNvSpPr>
          <p:nvPr/>
        </p:nvSpPr>
        <p:spPr bwMode="auto">
          <a:xfrm>
            <a:off x="8668588" y="41618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17"/>
          <p:cNvSpPr>
            <a:spLocks noChangeShapeType="1"/>
          </p:cNvSpPr>
          <p:nvPr/>
        </p:nvSpPr>
        <p:spPr bwMode="auto">
          <a:xfrm flipV="1">
            <a:off x="6601663" y="4171950"/>
            <a:ext cx="0" cy="17424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18"/>
          <p:cNvSpPr>
            <a:spLocks noChangeShapeType="1"/>
          </p:cNvSpPr>
          <p:nvPr/>
        </p:nvSpPr>
        <p:spPr bwMode="auto">
          <a:xfrm rot="5400000" flipH="1" flipV="1">
            <a:off x="7747675" y="4768424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20"/>
          <p:cNvSpPr>
            <a:spLocks noChangeArrowheads="1"/>
          </p:cNvSpPr>
          <p:nvPr/>
        </p:nvSpPr>
        <p:spPr bwMode="auto">
          <a:xfrm>
            <a:off x="7211263" y="4619036"/>
            <a:ext cx="1066800" cy="762000"/>
          </a:xfrm>
          <a:prstGeom prst="rect">
            <a:avLst/>
          </a:prstGeom>
          <a:solidFill>
            <a:schemeClr val="accent1">
              <a:alpha val="5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5" name="Group 21"/>
          <p:cNvGrpSpPr>
            <a:grpSpLocks/>
          </p:cNvGrpSpPr>
          <p:nvPr/>
        </p:nvGrpSpPr>
        <p:grpSpPr bwMode="auto">
          <a:xfrm>
            <a:off x="7439863" y="5076236"/>
            <a:ext cx="457200" cy="228600"/>
            <a:chOff x="4560" y="3456"/>
            <a:chExt cx="288" cy="144"/>
          </a:xfrm>
        </p:grpSpPr>
        <p:sp>
          <p:nvSpPr>
            <p:cNvPr id="106" name="Oval 22"/>
            <p:cNvSpPr>
              <a:spLocks noChangeArrowheads="1"/>
            </p:cNvSpPr>
            <p:nvPr/>
          </p:nvSpPr>
          <p:spPr bwMode="auto">
            <a:xfrm>
              <a:off x="4800" y="3456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24"/>
            <p:cNvSpPr>
              <a:spLocks noChangeArrowheads="1"/>
            </p:cNvSpPr>
            <p:nvPr/>
          </p:nvSpPr>
          <p:spPr bwMode="auto">
            <a:xfrm>
              <a:off x="4560" y="355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" name="Oval 24"/>
          <p:cNvSpPr>
            <a:spLocks noChangeArrowheads="1"/>
          </p:cNvSpPr>
          <p:nvPr/>
        </p:nvSpPr>
        <p:spPr bwMode="auto">
          <a:xfrm>
            <a:off x="7055951" y="491506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Oval 24"/>
          <p:cNvSpPr>
            <a:spLocks noChangeArrowheads="1"/>
          </p:cNvSpPr>
          <p:nvPr/>
        </p:nvSpPr>
        <p:spPr bwMode="auto">
          <a:xfrm>
            <a:off x="7568823" y="467573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V="1">
            <a:off x="7553284" y="4818182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endCxn id="114" idx="5"/>
          </p:cNvCxnSpPr>
          <p:nvPr/>
        </p:nvCxnSpPr>
        <p:spPr bwMode="auto">
          <a:xfrm rot="16200000" flipV="1">
            <a:off x="7156160" y="4944933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Oval 24"/>
          <p:cNvSpPr>
            <a:spLocks noChangeArrowheads="1"/>
          </p:cNvSpPr>
          <p:nvPr/>
        </p:nvSpPr>
        <p:spPr bwMode="auto">
          <a:xfrm>
            <a:off x="7740259" y="542510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Oval 24"/>
          <p:cNvSpPr>
            <a:spLocks noChangeArrowheads="1"/>
          </p:cNvSpPr>
          <p:nvPr/>
        </p:nvSpPr>
        <p:spPr bwMode="auto">
          <a:xfrm>
            <a:off x="8345144" y="508215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4" name="Straight Connector 123"/>
          <p:cNvCxnSpPr>
            <a:stCxn id="122" idx="7"/>
            <a:endCxn id="123" idx="3"/>
          </p:cNvCxnSpPr>
          <p:nvPr/>
        </p:nvCxnSpPr>
        <p:spPr bwMode="auto">
          <a:xfrm rot="5400000" flipH="1" flipV="1">
            <a:off x="7936266" y="5016231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77" idx="5"/>
            <a:endCxn id="87" idx="0"/>
          </p:cNvCxnSpPr>
          <p:nvPr/>
        </p:nvCxnSpPr>
        <p:spPr bwMode="auto">
          <a:xfrm rot="16200000" flipH="1">
            <a:off x="6952454" y="5236526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88" idx="3"/>
            <a:endCxn id="80" idx="7"/>
          </p:cNvCxnSpPr>
          <p:nvPr/>
        </p:nvCxnSpPr>
        <p:spPr bwMode="auto">
          <a:xfrm rot="5400000">
            <a:off x="8424067" y="4222115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84" idx="4"/>
            <a:endCxn id="85" idx="0"/>
          </p:cNvCxnSpPr>
          <p:nvPr/>
        </p:nvCxnSpPr>
        <p:spPr bwMode="auto">
          <a:xfrm rot="5400000">
            <a:off x="8278063" y="526673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16200000" flipH="1">
            <a:off x="6833902" y="4994778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flipH="1">
            <a:off x="6553199" y="53625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flipH="1">
            <a:off x="6553199" y="46132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Rectangle 162"/>
          <p:cNvSpPr/>
          <p:nvPr/>
        </p:nvSpPr>
        <p:spPr>
          <a:xfrm>
            <a:off x="7068021" y="60639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x</a:t>
            </a:r>
            <a:endParaRPr lang="en-US" sz="2000" dirty="0"/>
          </a:p>
        </p:txBody>
      </p:sp>
      <p:sp>
        <p:nvSpPr>
          <p:cNvPr id="164" name="Rectangle 163"/>
          <p:cNvSpPr/>
          <p:nvPr/>
        </p:nvSpPr>
        <p:spPr>
          <a:xfrm>
            <a:off x="6261571" y="51368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q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sp>
        <p:nvSpPr>
          <p:cNvPr id="165" name="Rectangle 164"/>
          <p:cNvSpPr/>
          <p:nvPr/>
        </p:nvSpPr>
        <p:spPr>
          <a:xfrm>
            <a:off x="6210771" y="4393913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q’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6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Windowing</a:t>
            </a:r>
            <a:endParaRPr lang="en-US" dirty="0"/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146723"/>
            <a:ext cx="6702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Input:</a:t>
            </a:r>
            <a:r>
              <a:rPr lang="en-US" sz="2800" dirty="0"/>
              <a:t> </a:t>
            </a:r>
            <a:r>
              <a:rPr lang="en-US" sz="2800" dirty="0" smtClean="0"/>
              <a:t>A set </a:t>
            </a:r>
            <a:r>
              <a:rPr lang="en-US" sz="2800" i="1" dirty="0" smtClean="0">
                <a:solidFill>
                  <a:srgbClr val="008380"/>
                </a:solidFill>
              </a:rPr>
              <a:t>S</a:t>
            </a:r>
            <a:r>
              <a:rPr lang="en-US" sz="2800" dirty="0" smtClean="0"/>
              <a:t> of </a:t>
            </a:r>
            <a:r>
              <a:rPr lang="en-US" sz="2800" i="1" dirty="0" smtClean="0">
                <a:solidFill>
                  <a:srgbClr val="008A87"/>
                </a:solidFill>
              </a:rPr>
              <a:t>n</a:t>
            </a:r>
            <a:r>
              <a:rPr lang="en-US" sz="2800" dirty="0" smtClean="0"/>
              <a:t> line segments in the plane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1762134"/>
            <a:ext cx="548259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Query:</a:t>
            </a:r>
            <a:r>
              <a:rPr lang="en-US" sz="2800" dirty="0"/>
              <a:t> </a:t>
            </a:r>
            <a:r>
              <a:rPr lang="en-US" sz="2800" dirty="0" smtClean="0"/>
              <a:t>Report all segments in </a:t>
            </a:r>
            <a:r>
              <a:rPr lang="en-US" sz="2800" i="1" dirty="0" smtClean="0">
                <a:solidFill>
                  <a:srgbClr val="008380"/>
                </a:solidFill>
              </a:rPr>
              <a:t>S</a:t>
            </a:r>
            <a:r>
              <a:rPr lang="en-US" sz="2800" dirty="0" smtClean="0"/>
              <a:t> that</a:t>
            </a:r>
            <a:br>
              <a:rPr lang="en-US" sz="2800" dirty="0" smtClean="0"/>
            </a:br>
            <a:r>
              <a:rPr lang="en-US" sz="2800" dirty="0" smtClean="0"/>
              <a:t>intersect a given query window</a:t>
            </a:r>
            <a:endParaRPr lang="en-US" sz="2800" dirty="0"/>
          </a:p>
          <a:p>
            <a:pPr lvl="1">
              <a:buFontTx/>
              <a:buChar char="•"/>
            </a:pPr>
            <a:endParaRPr lang="en-US" sz="2800" dirty="0"/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763589" y="22377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7639889" y="19710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173289" y="15900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7792289" y="21996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8401889" y="21234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8249489" y="27330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258889" y="23520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030289" y="26568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8487614" y="12852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6420689" y="242828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H="1" flipV="1">
            <a:off x="7566701" y="1891874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030289" y="1742486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456"/>
              <a:ext cx="288" cy="144"/>
              <a:chOff x="4560" y="3456"/>
              <a:chExt cx="288" cy="144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6874977" y="203851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7387849" y="179918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" name="Straight Connector 35"/>
          <p:cNvCxnSpPr/>
          <p:nvPr/>
        </p:nvCxnSpPr>
        <p:spPr bwMode="auto">
          <a:xfrm rot="16200000" flipV="1">
            <a:off x="7372310" y="1941632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26" idx="5"/>
          </p:cNvCxnSpPr>
          <p:nvPr/>
        </p:nvCxnSpPr>
        <p:spPr bwMode="auto">
          <a:xfrm rot="16200000" flipV="1">
            <a:off x="6975186" y="2068383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24"/>
          <p:cNvSpPr>
            <a:spLocks noChangeArrowheads="1"/>
          </p:cNvSpPr>
          <p:nvPr/>
        </p:nvSpPr>
        <p:spPr bwMode="auto">
          <a:xfrm>
            <a:off x="7559285" y="254855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24"/>
          <p:cNvSpPr>
            <a:spLocks noChangeArrowheads="1"/>
          </p:cNvSpPr>
          <p:nvPr/>
        </p:nvSpPr>
        <p:spPr bwMode="auto">
          <a:xfrm>
            <a:off x="8164170" y="220560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" name="Straight Connector 47"/>
          <p:cNvCxnSpPr>
            <a:stCxn id="41" idx="7"/>
            <a:endCxn id="42" idx="3"/>
          </p:cNvCxnSpPr>
          <p:nvPr/>
        </p:nvCxnSpPr>
        <p:spPr bwMode="auto">
          <a:xfrm rot="5400000" flipH="1" flipV="1">
            <a:off x="7755292" y="2139681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44421" idx="5"/>
            <a:endCxn id="444430" idx="0"/>
          </p:cNvCxnSpPr>
          <p:nvPr/>
        </p:nvCxnSpPr>
        <p:spPr bwMode="auto">
          <a:xfrm rot="16200000" flipH="1">
            <a:off x="6771480" y="2359976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44432" idx="3"/>
            <a:endCxn id="444424" idx="7"/>
          </p:cNvCxnSpPr>
          <p:nvPr/>
        </p:nvCxnSpPr>
        <p:spPr bwMode="auto">
          <a:xfrm rot="5400000">
            <a:off x="8243093" y="1345565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44427" idx="4"/>
            <a:endCxn id="444428" idx="0"/>
          </p:cNvCxnSpPr>
          <p:nvPr/>
        </p:nvCxnSpPr>
        <p:spPr bwMode="auto">
          <a:xfrm rot="5400000">
            <a:off x="8097089" y="239018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407598" y="3342934"/>
            <a:ext cx="758252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chemeClr val="accent2"/>
                </a:solidFill>
              </a:rPr>
              <a:t>Subproblem</a:t>
            </a:r>
            <a:r>
              <a:rPr lang="en-US" sz="2800" b="1" dirty="0" smtClean="0">
                <a:solidFill>
                  <a:schemeClr val="accent2"/>
                </a:solidFill>
              </a:rPr>
              <a:t>:</a:t>
            </a:r>
            <a:r>
              <a:rPr lang="en-US" sz="2800" dirty="0" smtClean="0"/>
              <a:t> Process a set of intervals on the line</a:t>
            </a:r>
            <a:br>
              <a:rPr lang="en-US" sz="2800" dirty="0" smtClean="0"/>
            </a:br>
            <a:r>
              <a:rPr lang="en-US" sz="2800" dirty="0" smtClean="0"/>
              <a:t>into a data structure which supports queries of the</a:t>
            </a:r>
            <a:br>
              <a:rPr lang="en-US" sz="2800" dirty="0" smtClean="0"/>
            </a:br>
            <a:r>
              <a:rPr lang="en-US" sz="2800" dirty="0" smtClean="0"/>
              <a:t>type: Report all intervals that contain a query point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>
              <a:buFont typeface="Symbol"/>
              <a:buChar char="Þ"/>
            </a:pPr>
            <a:r>
              <a:rPr lang="en-US" sz="2800" dirty="0" smtClean="0">
                <a:sym typeface="Symbol"/>
              </a:rPr>
              <a:t>Interval trees</a:t>
            </a:r>
          </a:p>
          <a:p>
            <a:pPr marL="457200" indent="-457200">
              <a:buFont typeface="Symbol"/>
              <a:buChar char="Þ"/>
            </a:pPr>
            <a:r>
              <a:rPr lang="en-US" sz="2800" dirty="0" smtClean="0">
                <a:sym typeface="Symbol"/>
              </a:rPr>
              <a:t>Segment trees</a:t>
            </a:r>
            <a:endParaRPr lang="en-US" sz="2800" dirty="0"/>
          </a:p>
          <a:p>
            <a:pPr lvl="1">
              <a:buFontTx/>
              <a:buChar char="•"/>
            </a:pPr>
            <a:endParaRPr lang="en-US" sz="2800" dirty="0"/>
          </a:p>
        </p:txBody>
      </p:sp>
      <p:sp>
        <p:nvSpPr>
          <p:cNvPr id="98" name="Oval 5"/>
          <p:cNvSpPr>
            <a:spLocks noChangeArrowheads="1"/>
          </p:cNvSpPr>
          <p:nvPr/>
        </p:nvSpPr>
        <p:spPr bwMode="auto">
          <a:xfrm>
            <a:off x="8192339" y="3195049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5"/>
          <p:cNvSpPr>
            <a:spLocks noChangeArrowheads="1"/>
          </p:cNvSpPr>
          <p:nvPr/>
        </p:nvSpPr>
        <p:spPr bwMode="auto">
          <a:xfrm>
            <a:off x="8501902" y="3199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" name="Straight Connector 99"/>
          <p:cNvCxnSpPr>
            <a:stCxn id="98" idx="6"/>
            <a:endCxn id="99" idx="2"/>
          </p:cNvCxnSpPr>
          <p:nvPr/>
        </p:nvCxnSpPr>
        <p:spPr bwMode="auto">
          <a:xfrm>
            <a:off x="8268539" y="3233149"/>
            <a:ext cx="233363" cy="47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16200000" flipH="1">
            <a:off x="6652928" y="2118228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0" name="Group 119"/>
          <p:cNvGrpSpPr/>
          <p:nvPr/>
        </p:nvGrpSpPr>
        <p:grpSpPr>
          <a:xfrm>
            <a:off x="6777877" y="1361483"/>
            <a:ext cx="1752601" cy="2014540"/>
            <a:chOff x="7090105" y="2365073"/>
            <a:chExt cx="1752601" cy="2014540"/>
          </a:xfrm>
        </p:grpSpPr>
        <p:cxnSp>
          <p:nvCxnSpPr>
            <p:cNvPr id="60" name="Straight Connector 59"/>
            <p:cNvCxnSpPr/>
            <p:nvPr/>
          </p:nvCxnSpPr>
          <p:spPr bwMode="auto">
            <a:xfrm rot="16200000" flipH="1">
              <a:off x="6756131" y="3664468"/>
              <a:ext cx="730549" cy="107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16200000" flipH="1">
              <a:off x="7199037" y="3846816"/>
              <a:ext cx="368601" cy="544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16200000" flipH="1">
              <a:off x="7312678" y="3728413"/>
              <a:ext cx="601963" cy="88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16200000" flipH="1">
              <a:off x="7708906" y="3827485"/>
              <a:ext cx="406701" cy="600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6760548" y="3570931"/>
              <a:ext cx="9258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7739590" y="2863853"/>
              <a:ext cx="8997" cy="11699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7990218" y="3225803"/>
              <a:ext cx="0" cy="8032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7846397" y="3342331"/>
              <a:ext cx="13639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472666" y="3897162"/>
              <a:ext cx="27335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8329792" y="3587599"/>
              <a:ext cx="86390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001180" y="3206599"/>
              <a:ext cx="168305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Oval 5"/>
            <p:cNvSpPr>
              <a:spLocks noChangeArrowheads="1"/>
            </p:cNvSpPr>
            <p:nvPr/>
          </p:nvSpPr>
          <p:spPr bwMode="auto">
            <a:xfrm>
              <a:off x="7090105" y="4060526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5"/>
            <p:cNvSpPr>
              <a:spLocks noChangeArrowheads="1"/>
            </p:cNvSpPr>
            <p:nvPr/>
          </p:nvSpPr>
          <p:spPr bwMode="auto">
            <a:xfrm>
              <a:off x="7356805" y="406528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" name="Straight Connector 91"/>
            <p:cNvCxnSpPr>
              <a:stCxn id="90" idx="6"/>
              <a:endCxn id="91" idx="2"/>
            </p:cNvCxnSpPr>
            <p:nvPr/>
          </p:nvCxnSpPr>
          <p:spPr bwMode="auto">
            <a:xfrm>
              <a:off x="7166305" y="4098626"/>
              <a:ext cx="190500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7242505" y="4212926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7590167" y="4217688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" name="Straight Connector 96"/>
            <p:cNvCxnSpPr>
              <a:stCxn id="95" idx="6"/>
              <a:endCxn id="96" idx="2"/>
            </p:cNvCxnSpPr>
            <p:nvPr/>
          </p:nvCxnSpPr>
          <p:spPr bwMode="auto">
            <a:xfrm>
              <a:off x="7318705" y="4251026"/>
              <a:ext cx="271462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5"/>
            <p:cNvSpPr>
              <a:spLocks noChangeArrowheads="1"/>
            </p:cNvSpPr>
            <p:nvPr/>
          </p:nvSpPr>
          <p:spPr bwMode="auto">
            <a:xfrm>
              <a:off x="8585530" y="4070051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5"/>
            <p:cNvSpPr>
              <a:spLocks noChangeArrowheads="1"/>
            </p:cNvSpPr>
            <p:nvPr/>
          </p:nvSpPr>
          <p:spPr bwMode="auto">
            <a:xfrm>
              <a:off x="8742693" y="407481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" name="Straight Connector 102"/>
            <p:cNvCxnSpPr>
              <a:stCxn id="101" idx="6"/>
            </p:cNvCxnSpPr>
            <p:nvPr/>
          </p:nvCxnSpPr>
          <p:spPr bwMode="auto">
            <a:xfrm>
              <a:off x="8661730" y="4108151"/>
              <a:ext cx="106033" cy="188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Oval 5"/>
            <p:cNvSpPr>
              <a:spLocks noChangeArrowheads="1"/>
            </p:cNvSpPr>
            <p:nvPr/>
          </p:nvSpPr>
          <p:spPr bwMode="auto">
            <a:xfrm>
              <a:off x="7723517" y="4070051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5"/>
            <p:cNvSpPr>
              <a:spLocks noChangeArrowheads="1"/>
            </p:cNvSpPr>
            <p:nvPr/>
          </p:nvSpPr>
          <p:spPr bwMode="auto">
            <a:xfrm>
              <a:off x="7971166" y="4074813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" name="Straight Connector 108"/>
            <p:cNvCxnSpPr>
              <a:stCxn id="107" idx="6"/>
              <a:endCxn id="108" idx="2"/>
            </p:cNvCxnSpPr>
            <p:nvPr/>
          </p:nvCxnSpPr>
          <p:spPr bwMode="auto">
            <a:xfrm>
              <a:off x="7799717" y="4108151"/>
              <a:ext cx="171449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5"/>
            <p:cNvSpPr>
              <a:spLocks noChangeArrowheads="1"/>
            </p:cNvSpPr>
            <p:nvPr/>
          </p:nvSpPr>
          <p:spPr bwMode="auto">
            <a:xfrm>
              <a:off x="7899730" y="4298651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5"/>
            <p:cNvSpPr>
              <a:spLocks noChangeArrowheads="1"/>
            </p:cNvSpPr>
            <p:nvPr/>
          </p:nvSpPr>
          <p:spPr bwMode="auto">
            <a:xfrm>
              <a:off x="8499805" y="4303413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3" name="Straight Connector 112"/>
            <p:cNvCxnSpPr>
              <a:stCxn id="111" idx="6"/>
              <a:endCxn id="112" idx="2"/>
            </p:cNvCxnSpPr>
            <p:nvPr/>
          </p:nvCxnSpPr>
          <p:spPr bwMode="auto">
            <a:xfrm>
              <a:off x="7975930" y="4336751"/>
              <a:ext cx="523875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6974861" y="3885255"/>
              <a:ext cx="76388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92D05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Oval 5"/>
            <p:cNvSpPr>
              <a:spLocks noChangeArrowheads="1"/>
            </p:cNvSpPr>
            <p:nvPr/>
          </p:nvSpPr>
          <p:spPr bwMode="auto">
            <a:xfrm>
              <a:off x="7332992" y="4212926"/>
              <a:ext cx="76200" cy="762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92D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124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98" grpId="0" animBg="1"/>
      <p:bldP spid="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Trees</a:t>
            </a:r>
            <a:endParaRPr lang="en-US" dirty="0"/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58485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Input:</a:t>
            </a:r>
            <a:r>
              <a:rPr lang="en-US" sz="2800" dirty="0"/>
              <a:t> A set </a:t>
            </a:r>
            <a:r>
              <a:rPr lang="en-US" sz="2800" i="1" dirty="0">
                <a:solidFill>
                  <a:srgbClr val="008380"/>
                </a:solidFill>
              </a:rPr>
              <a:t>I</a:t>
            </a:r>
            <a:r>
              <a:rPr lang="en-US" sz="2800" dirty="0" smtClean="0"/>
              <a:t> </a:t>
            </a:r>
            <a:r>
              <a:rPr lang="en-US" sz="2800" dirty="0"/>
              <a:t>of </a:t>
            </a:r>
            <a:r>
              <a:rPr lang="en-US" sz="2800" i="1" dirty="0" smtClean="0">
                <a:solidFill>
                  <a:srgbClr val="008A87"/>
                </a:solidFill>
              </a:rPr>
              <a:t>n</a:t>
            </a:r>
            <a:r>
              <a:rPr lang="en-US" sz="2800" dirty="0" smtClean="0"/>
              <a:t> intervals on the line.</a:t>
            </a:r>
            <a:endParaRPr lang="en-US" sz="2800" dirty="0"/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2169855"/>
            <a:ext cx="817076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Idea:</a:t>
            </a:r>
            <a:r>
              <a:rPr lang="en-US" sz="2800" dirty="0" smtClean="0"/>
              <a:t> Partition </a:t>
            </a:r>
            <a:r>
              <a:rPr lang="en-US" sz="2800" i="1" dirty="0" smtClean="0">
                <a:solidFill>
                  <a:srgbClr val="008380"/>
                </a:solidFill>
              </a:rPr>
              <a:t>I</a:t>
            </a:r>
            <a:r>
              <a:rPr lang="en-US" sz="2800" dirty="0" smtClean="0"/>
              <a:t> into </a:t>
            </a:r>
            <a:r>
              <a:rPr lang="en-US" sz="2800" i="1" dirty="0" err="1" smtClean="0">
                <a:solidFill>
                  <a:srgbClr val="008380"/>
                </a:solidFill>
              </a:rPr>
              <a:t>I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left</a:t>
            </a:r>
            <a:r>
              <a:rPr lang="en-US" sz="2800" dirty="0" smtClean="0">
                <a:solidFill>
                  <a:srgbClr val="008380"/>
                </a:solidFill>
                <a:sym typeface="Symbol"/>
              </a:rPr>
              <a:t></a:t>
            </a:r>
            <a:r>
              <a:rPr lang="en-US" sz="2800" i="1" dirty="0">
                <a:solidFill>
                  <a:srgbClr val="008380"/>
                </a:solidFill>
              </a:rPr>
              <a:t> </a:t>
            </a:r>
            <a:r>
              <a:rPr lang="en-US" sz="2800" i="1" dirty="0" err="1" smtClean="0">
                <a:solidFill>
                  <a:srgbClr val="008380"/>
                </a:solidFill>
              </a:rPr>
              <a:t>I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mid</a:t>
            </a:r>
            <a:r>
              <a:rPr lang="en-US" sz="2800" baseline="-25000" dirty="0" smtClean="0">
                <a:solidFill>
                  <a:srgbClr val="008380"/>
                </a:solidFill>
              </a:rPr>
              <a:t> </a:t>
            </a:r>
            <a:r>
              <a:rPr lang="en-US" sz="2800" dirty="0" smtClean="0">
                <a:solidFill>
                  <a:srgbClr val="008380"/>
                </a:solidFill>
                <a:sym typeface="Symbol"/>
              </a:rPr>
              <a:t> </a:t>
            </a:r>
            <a:r>
              <a:rPr lang="en-US" sz="2800" i="1" dirty="0" err="1" smtClean="0">
                <a:solidFill>
                  <a:srgbClr val="008380"/>
                </a:solidFill>
              </a:rPr>
              <a:t>I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right</a:t>
            </a:r>
            <a:r>
              <a:rPr lang="en-US" sz="2800" baseline="-25000" dirty="0" smtClean="0">
                <a:solidFill>
                  <a:srgbClr val="008380"/>
                </a:solidFill>
              </a:rPr>
              <a:t> </a:t>
            </a:r>
            <a:r>
              <a:rPr lang="en-US" sz="2800" dirty="0" smtClean="0"/>
              <a:t>where </a:t>
            </a:r>
            <a:r>
              <a:rPr lang="en-US" sz="2800" i="1" dirty="0" err="1" smtClean="0">
                <a:solidFill>
                  <a:srgbClr val="008380"/>
                </a:solidFill>
              </a:rPr>
              <a:t>x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mid</a:t>
            </a:r>
            <a:r>
              <a:rPr lang="en-US" sz="2800" dirty="0" smtClean="0"/>
              <a:t> is the median of the </a:t>
            </a:r>
            <a:r>
              <a:rPr lang="en-US" sz="2800" dirty="0" smtClean="0">
                <a:solidFill>
                  <a:srgbClr val="008380"/>
                </a:solidFill>
              </a:rPr>
              <a:t>2</a:t>
            </a:r>
            <a:r>
              <a:rPr lang="en-US" sz="2800" i="1" dirty="0" smtClean="0">
                <a:solidFill>
                  <a:srgbClr val="008380"/>
                </a:solidFill>
              </a:rPr>
              <a:t>n</a:t>
            </a:r>
            <a:r>
              <a:rPr lang="en-US" sz="2800" dirty="0" smtClean="0"/>
              <a:t> endpoints.</a:t>
            </a:r>
            <a:br>
              <a:rPr lang="en-US" sz="2800" dirty="0" smtClean="0"/>
            </a:br>
            <a:r>
              <a:rPr lang="en-US" sz="2800" dirty="0"/>
              <a:t>Store </a:t>
            </a:r>
            <a:r>
              <a:rPr lang="en-US" sz="2800" i="1" dirty="0" err="1" smtClean="0">
                <a:solidFill>
                  <a:srgbClr val="008380"/>
                </a:solidFill>
              </a:rPr>
              <a:t>I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mid</a:t>
            </a:r>
            <a:r>
              <a:rPr lang="en-US" sz="2800" dirty="0"/>
              <a:t> </a:t>
            </a:r>
            <a:r>
              <a:rPr lang="en-US" sz="2800" dirty="0" smtClean="0"/>
              <a:t>twice as two lists of intervals: </a:t>
            </a:r>
            <a:r>
              <a:rPr lang="en-US" sz="2800" i="1" dirty="0" err="1">
                <a:solidFill>
                  <a:srgbClr val="008380"/>
                </a:solidFill>
              </a:rPr>
              <a:t>L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left</a:t>
            </a:r>
            <a:r>
              <a:rPr lang="en-US" sz="2800" dirty="0" smtClean="0"/>
              <a:t> sorted by left endpoint and as </a:t>
            </a:r>
            <a:r>
              <a:rPr lang="en-US" sz="2800" i="1" dirty="0" err="1">
                <a:solidFill>
                  <a:srgbClr val="008380"/>
                </a:solidFill>
              </a:rPr>
              <a:t>L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right</a:t>
            </a:r>
            <a:r>
              <a:rPr lang="en-US" sz="2800" dirty="0" smtClean="0"/>
              <a:t> sorted by right endpoint.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961367" y="1955513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380"/>
                </a:solidFill>
                <a:sym typeface="Symbol"/>
              </a:rPr>
              <a:t></a:t>
            </a:r>
            <a:endParaRPr lang="en-US" dirty="0">
              <a:solidFill>
                <a:srgbClr val="00838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75767" y="1926938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380"/>
                </a:solidFill>
                <a:sym typeface="Symbol"/>
              </a:rPr>
              <a:t></a:t>
            </a:r>
            <a:endParaRPr lang="en-US" dirty="0">
              <a:solidFill>
                <a:srgbClr val="00838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305425" y="1952625"/>
            <a:ext cx="1228725" cy="266699"/>
          </a:xfrm>
          <a:prstGeom prst="wedgeRectCallout">
            <a:avLst>
              <a:gd name="adj1" fmla="val -62694"/>
              <a:gd name="adj2" fmla="val 7678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/>
              <a:t>d</a:t>
            </a:r>
            <a:r>
              <a:rPr lang="en-US" sz="1600" dirty="0" smtClean="0"/>
              <a:t>isjoint union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57"/>
          <a:stretch/>
        </p:blipFill>
        <p:spPr>
          <a:xfrm>
            <a:off x="1861185" y="3962400"/>
            <a:ext cx="2844166" cy="197624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793762" y="4003388"/>
            <a:ext cx="1259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err="1" smtClean="0">
                <a:solidFill>
                  <a:srgbClr val="00838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008380"/>
                </a:solidFill>
              </a:rPr>
              <a:t>mid</a:t>
            </a:r>
            <a:r>
              <a:rPr lang="en-US" sz="1600" i="1" dirty="0" smtClean="0">
                <a:solidFill>
                  <a:srgbClr val="008380"/>
                </a:solidFill>
              </a:rPr>
              <a:t> </a:t>
            </a:r>
            <a:r>
              <a:rPr lang="en-US" sz="1600" dirty="0" smtClean="0"/>
              <a:t>stored as</a:t>
            </a:r>
            <a:br>
              <a:rPr lang="en-US" sz="1600" dirty="0" smtClean="0"/>
            </a:br>
            <a:r>
              <a:rPr lang="en-US" sz="1600" i="1" dirty="0" smtClean="0">
                <a:solidFill>
                  <a:srgbClr val="008380"/>
                </a:solidFill>
              </a:rPr>
              <a:t> </a:t>
            </a:r>
            <a:r>
              <a:rPr lang="en-US" sz="1600" i="1" dirty="0" err="1" smtClean="0">
                <a:solidFill>
                  <a:srgbClr val="008380"/>
                </a:solidFill>
              </a:rPr>
              <a:t>L</a:t>
            </a:r>
            <a:r>
              <a:rPr lang="en-US" sz="1600" baseline="-25000" dirty="0" err="1" smtClean="0">
                <a:solidFill>
                  <a:srgbClr val="008380"/>
                </a:solidFill>
              </a:rPr>
              <a:t>left</a:t>
            </a:r>
            <a:r>
              <a:rPr lang="en-US" sz="1600" i="1" dirty="0" smtClean="0">
                <a:solidFill>
                  <a:srgbClr val="008380"/>
                </a:solidFill>
              </a:rPr>
              <a:t> , </a:t>
            </a:r>
            <a:r>
              <a:rPr lang="en-US" sz="1600" i="1" dirty="0" err="1" smtClean="0">
                <a:solidFill>
                  <a:srgbClr val="008380"/>
                </a:solidFill>
              </a:rPr>
              <a:t>L</a:t>
            </a:r>
            <a:r>
              <a:rPr lang="en-US" sz="1600" baseline="-25000" dirty="0" err="1" smtClean="0">
                <a:solidFill>
                  <a:srgbClr val="008380"/>
                </a:solidFill>
              </a:rPr>
              <a:t>right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 bwMode="auto">
          <a:xfrm>
            <a:off x="6638925" y="4010025"/>
            <a:ext cx="1352550" cy="590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11" name="Isosceles Triangle 10"/>
          <p:cNvSpPr/>
          <p:nvPr/>
        </p:nvSpPr>
        <p:spPr bwMode="auto">
          <a:xfrm>
            <a:off x="5857875" y="4838700"/>
            <a:ext cx="1295400" cy="1419225"/>
          </a:xfrm>
          <a:prstGeom prst="triangl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i="1" dirty="0" smtClean="0"/>
          </a:p>
        </p:txBody>
      </p:sp>
      <p:sp>
        <p:nvSpPr>
          <p:cNvPr id="35" name="Isosceles Triangle 34"/>
          <p:cNvSpPr/>
          <p:nvPr/>
        </p:nvSpPr>
        <p:spPr bwMode="auto">
          <a:xfrm>
            <a:off x="7410450" y="4848225"/>
            <a:ext cx="1295400" cy="1419225"/>
          </a:xfrm>
          <a:prstGeom prst="triangl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i="1" dirty="0" smtClean="0"/>
          </a:p>
        </p:txBody>
      </p:sp>
      <p:cxnSp>
        <p:nvCxnSpPr>
          <p:cNvPr id="13" name="Straight Connector 12"/>
          <p:cNvCxnSpPr>
            <a:stCxn id="10" idx="4"/>
            <a:endCxn id="11" idx="0"/>
          </p:cNvCxnSpPr>
          <p:nvPr/>
        </p:nvCxnSpPr>
        <p:spPr bwMode="auto">
          <a:xfrm flipH="1">
            <a:off x="6505575" y="4600575"/>
            <a:ext cx="809625" cy="2381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0" idx="4"/>
            <a:endCxn id="35" idx="0"/>
          </p:cNvCxnSpPr>
          <p:nvPr/>
        </p:nvCxnSpPr>
        <p:spPr bwMode="auto">
          <a:xfrm>
            <a:off x="7315200" y="4600575"/>
            <a:ext cx="742950" cy="2476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124575" y="5353050"/>
            <a:ext cx="837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interval</a:t>
            </a:r>
            <a:br>
              <a:rPr lang="en-US" sz="1600" dirty="0" smtClean="0"/>
            </a:br>
            <a:r>
              <a:rPr lang="en-US" sz="1600" dirty="0" smtClean="0"/>
              <a:t> tree for</a:t>
            </a:r>
            <a:br>
              <a:rPr lang="en-US" sz="1600" dirty="0" smtClean="0"/>
            </a:br>
            <a:r>
              <a:rPr lang="en-US" sz="1600" i="1" dirty="0" err="1">
                <a:solidFill>
                  <a:srgbClr val="008380"/>
                </a:solidFill>
              </a:rPr>
              <a:t>I</a:t>
            </a:r>
            <a:r>
              <a:rPr lang="en-US" sz="1600" baseline="-25000" dirty="0" err="1">
                <a:solidFill>
                  <a:srgbClr val="008380"/>
                </a:solidFill>
              </a:rPr>
              <a:t>left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7696200" y="5381625"/>
            <a:ext cx="837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interval</a:t>
            </a:r>
            <a:br>
              <a:rPr lang="en-US" sz="1600" dirty="0" smtClean="0"/>
            </a:br>
            <a:r>
              <a:rPr lang="en-US" sz="1600" dirty="0" smtClean="0"/>
              <a:t> tree for</a:t>
            </a:r>
            <a:br>
              <a:rPr lang="en-US" sz="1600" dirty="0" smtClean="0"/>
            </a:br>
            <a:r>
              <a:rPr lang="en-US" sz="1600" i="1" dirty="0" err="1" smtClean="0">
                <a:solidFill>
                  <a:srgbClr val="00838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008380"/>
                </a:solidFill>
              </a:rPr>
              <a:t>right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Trees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052229"/>
            <a:ext cx="5543549" cy="2943295"/>
          </a:xfrm>
          <a:prstGeom prst="rect">
            <a:avLst/>
          </a:prstGeom>
        </p:spPr>
      </p:pic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98073" y="3783642"/>
            <a:ext cx="846970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Lemma:</a:t>
            </a:r>
            <a:r>
              <a:rPr lang="en-US" sz="2400" dirty="0" smtClean="0"/>
              <a:t> An interval tree on a set of 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/>
              <a:t> intervals uses </a:t>
            </a:r>
            <a:r>
              <a:rPr lang="en-US" sz="2400" dirty="0" smtClean="0">
                <a:solidFill>
                  <a:srgbClr val="008380"/>
                </a:solidFill>
              </a:rPr>
              <a:t>O(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>
                <a:solidFill>
                  <a:srgbClr val="008380"/>
                </a:solidFill>
              </a:rPr>
              <a:t>) </a:t>
            </a:r>
            <a:r>
              <a:rPr lang="en-US" sz="2400" dirty="0" smtClean="0"/>
              <a:t>space and has height </a:t>
            </a:r>
            <a:r>
              <a:rPr lang="en-US" sz="2400" dirty="0" smtClean="0">
                <a:solidFill>
                  <a:srgbClr val="008380"/>
                </a:solidFill>
              </a:rPr>
              <a:t>O(log 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>
                <a:solidFill>
                  <a:srgbClr val="008380"/>
                </a:solidFill>
              </a:rPr>
              <a:t>)</a:t>
            </a:r>
            <a:r>
              <a:rPr lang="en-US" sz="2400" dirty="0" smtClean="0"/>
              <a:t>. It can be constructed recursively in </a:t>
            </a:r>
            <a:r>
              <a:rPr lang="en-US" sz="2400" dirty="0" smtClean="0">
                <a:solidFill>
                  <a:srgbClr val="008380"/>
                </a:solidFill>
              </a:rPr>
              <a:t>O(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>
                <a:solidFill>
                  <a:srgbClr val="008380"/>
                </a:solidFill>
              </a:rPr>
              <a:t> log 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. </a:t>
            </a:r>
            <a:r>
              <a:rPr lang="en-US" sz="2400" dirty="0" smtClean="0"/>
              <a:t>time.</a:t>
            </a:r>
          </a:p>
          <a:p>
            <a:r>
              <a:rPr lang="en-US" sz="2400" b="1" dirty="0" smtClean="0"/>
              <a:t>Proof: </a:t>
            </a:r>
            <a:r>
              <a:rPr lang="en-US" sz="2400" dirty="0" smtClean="0"/>
              <a:t>Each interval is stored in a set </a:t>
            </a:r>
            <a:r>
              <a:rPr lang="en-US" sz="2400" i="1" dirty="0" err="1">
                <a:solidFill>
                  <a:srgbClr val="008380"/>
                </a:solidFill>
              </a:rPr>
              <a:t>I</a:t>
            </a:r>
            <a:r>
              <a:rPr lang="en-US" sz="2400" baseline="-25000" dirty="0" err="1">
                <a:solidFill>
                  <a:srgbClr val="008380"/>
                </a:solidFill>
              </a:rPr>
              <a:t>mid</a:t>
            </a:r>
            <a:r>
              <a:rPr lang="en-US" sz="2400" baseline="-25000" dirty="0">
                <a:solidFill>
                  <a:srgbClr val="008380"/>
                </a:solidFill>
              </a:rPr>
              <a:t> </a:t>
            </a:r>
            <a:r>
              <a:rPr lang="en-US" sz="2400" dirty="0" smtClean="0"/>
              <a:t>only once, hence </a:t>
            </a:r>
            <a:r>
              <a:rPr lang="en-US" sz="2400" dirty="0">
                <a:solidFill>
                  <a:srgbClr val="008380"/>
                </a:solidFill>
              </a:rPr>
              <a:t>O(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 smtClean="0"/>
              <a:t> space. In the worst case half the intervals are to the left and right of </a:t>
            </a:r>
            <a:r>
              <a:rPr lang="en-US" sz="2400" i="1" dirty="0" err="1">
                <a:solidFill>
                  <a:srgbClr val="008380"/>
                </a:solidFill>
              </a:rPr>
              <a:t>x</a:t>
            </a:r>
            <a:r>
              <a:rPr lang="en-US" sz="2400" baseline="-25000" dirty="0" err="1">
                <a:solidFill>
                  <a:srgbClr val="008380"/>
                </a:solidFill>
              </a:rPr>
              <a:t>mid</a:t>
            </a:r>
            <a:r>
              <a:rPr lang="en-US" sz="2400" dirty="0" smtClean="0"/>
              <a:t>, hence the height is </a:t>
            </a:r>
            <a:r>
              <a:rPr lang="en-US" sz="2400" dirty="0">
                <a:solidFill>
                  <a:srgbClr val="008380"/>
                </a:solidFill>
              </a:rPr>
              <a:t>O(log 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 smtClean="0">
                <a:solidFill>
                  <a:srgbClr val="008380"/>
                </a:solidFill>
              </a:rPr>
              <a:t>)</a:t>
            </a:r>
            <a:r>
              <a:rPr lang="en-US" sz="2400" dirty="0" smtClean="0"/>
              <a:t>. Constructing the (sorted) lists takes </a:t>
            </a:r>
            <a:r>
              <a:rPr lang="en-US" sz="2400" dirty="0" smtClean="0">
                <a:solidFill>
                  <a:srgbClr val="008380"/>
                </a:solidFill>
              </a:rPr>
              <a:t>O</a:t>
            </a:r>
            <a:r>
              <a:rPr lang="en-US" sz="2400" dirty="0" smtClean="0">
                <a:solidFill>
                  <a:srgbClr val="008380"/>
                </a:solidFill>
              </a:rPr>
              <a:t>(</a:t>
            </a:r>
            <a:r>
              <a:rPr lang="en-US" sz="2400" i="1" dirty="0" smtClean="0">
                <a:solidFill>
                  <a:srgbClr val="008380"/>
                </a:solidFill>
              </a:rPr>
              <a:t>|I</a:t>
            </a:r>
            <a:r>
              <a:rPr lang="en-US" sz="2400" i="1" baseline="30000" dirty="0" smtClean="0">
                <a:solidFill>
                  <a:srgbClr val="008380"/>
                </a:solidFill>
              </a:rPr>
              <a:t>v</a:t>
            </a:r>
            <a:r>
              <a:rPr lang="en-US" sz="2400" i="1" dirty="0" smtClean="0">
                <a:solidFill>
                  <a:srgbClr val="008380"/>
                </a:solidFill>
              </a:rPr>
              <a:t>|</a:t>
            </a:r>
            <a:r>
              <a:rPr lang="en-US" sz="2400" dirty="0" smtClean="0">
                <a:solidFill>
                  <a:srgbClr val="008380"/>
                </a:solidFill>
              </a:rPr>
              <a:t> </a:t>
            </a:r>
            <a:r>
              <a:rPr lang="en-US" sz="2400" dirty="0" smtClean="0">
                <a:solidFill>
                  <a:srgbClr val="008380"/>
                </a:solidFill>
              </a:rPr>
              <a:t>+ |</a:t>
            </a:r>
            <a:r>
              <a:rPr lang="en-US" sz="2400" i="1" dirty="0" err="1" smtClean="0">
                <a:solidFill>
                  <a:srgbClr val="008380"/>
                </a:solidFill>
              </a:rPr>
              <a:t>I</a:t>
            </a:r>
            <a:r>
              <a:rPr lang="en-US" sz="2400" i="1" baseline="30000" dirty="0" err="1">
                <a:solidFill>
                  <a:srgbClr val="00838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8380"/>
                </a:solidFill>
              </a:rPr>
              <a:t>mid</a:t>
            </a:r>
            <a:r>
              <a:rPr lang="en-US" sz="2400" dirty="0" smtClean="0">
                <a:solidFill>
                  <a:srgbClr val="008380"/>
                </a:solidFill>
              </a:rPr>
              <a:t>| log |</a:t>
            </a:r>
            <a:r>
              <a:rPr lang="en-US" sz="2400" i="1" dirty="0" err="1" smtClean="0">
                <a:solidFill>
                  <a:srgbClr val="008380"/>
                </a:solidFill>
              </a:rPr>
              <a:t>I</a:t>
            </a:r>
            <a:r>
              <a:rPr lang="en-US" sz="2400" i="1" baseline="30000" dirty="0" err="1">
                <a:solidFill>
                  <a:srgbClr val="00838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8380"/>
                </a:solidFill>
              </a:rPr>
              <a:t>mid</a:t>
            </a:r>
            <a:r>
              <a:rPr lang="en-US" sz="2400" dirty="0" smtClean="0">
                <a:solidFill>
                  <a:srgbClr val="008380"/>
                </a:solidFill>
              </a:rPr>
              <a:t>|) </a:t>
            </a:r>
            <a:r>
              <a:rPr lang="en-US" sz="2400" dirty="0" smtClean="0"/>
              <a:t>time per </a:t>
            </a:r>
            <a:r>
              <a:rPr lang="en-US" sz="2400" dirty="0" smtClean="0"/>
              <a:t>vertex </a:t>
            </a:r>
            <a:r>
              <a:rPr lang="en-US" sz="2400" i="1" dirty="0" smtClean="0">
                <a:solidFill>
                  <a:srgbClr val="008380"/>
                </a:solidFill>
              </a:rPr>
              <a:t>v</a:t>
            </a:r>
            <a:r>
              <a:rPr lang="en-US" sz="2400" dirty="0" smtClean="0"/>
              <a:t>. </a:t>
            </a:r>
            <a:r>
              <a:rPr lang="en-US" sz="2400" baseline="-25000" dirty="0" smtClean="0">
                <a:solidFill>
                  <a:srgbClr val="008380"/>
                </a:solidFill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7924800" y="6257925"/>
            <a:ext cx="200025" cy="200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45820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Tree Query</a:t>
            </a:r>
            <a:endParaRPr lang="en-US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98073" y="4212267"/>
            <a:ext cx="846970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Theorem:</a:t>
            </a:r>
            <a:r>
              <a:rPr lang="en-US" sz="2400" dirty="0" smtClean="0"/>
              <a:t> An interval tree on a set of 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/>
              <a:t> intervals can be constructed in </a:t>
            </a:r>
            <a:r>
              <a:rPr lang="en-US" sz="2400" dirty="0">
                <a:solidFill>
                  <a:srgbClr val="008380"/>
                </a:solidFill>
              </a:rPr>
              <a:t>O(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 log 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>
                <a:solidFill>
                  <a:srgbClr val="008380"/>
                </a:solidFill>
              </a:rPr>
              <a:t>) </a:t>
            </a:r>
            <a:r>
              <a:rPr lang="en-US" sz="2400" dirty="0" smtClean="0"/>
              <a:t>time and uses </a:t>
            </a:r>
            <a:r>
              <a:rPr lang="en-US" sz="2400" dirty="0" smtClean="0">
                <a:solidFill>
                  <a:srgbClr val="008380"/>
                </a:solidFill>
              </a:rPr>
              <a:t>O(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>
                <a:solidFill>
                  <a:srgbClr val="008380"/>
                </a:solidFill>
              </a:rPr>
              <a:t>) </a:t>
            </a:r>
            <a:r>
              <a:rPr lang="en-US" sz="2400" dirty="0" smtClean="0"/>
              <a:t>space. All  intervals that contain a query point can be reported in </a:t>
            </a:r>
            <a:r>
              <a:rPr lang="en-US" sz="2400" dirty="0" smtClean="0">
                <a:solidFill>
                  <a:srgbClr val="008380"/>
                </a:solidFill>
              </a:rPr>
              <a:t>O(log </a:t>
            </a:r>
            <a:r>
              <a:rPr lang="en-US" sz="2400" i="1" dirty="0" smtClean="0">
                <a:solidFill>
                  <a:srgbClr val="008380"/>
                </a:solidFill>
              </a:rPr>
              <a:t>n + k</a:t>
            </a:r>
            <a:r>
              <a:rPr lang="en-US" sz="2400" dirty="0" smtClean="0">
                <a:solidFill>
                  <a:srgbClr val="008380"/>
                </a:solidFill>
              </a:rPr>
              <a:t>)  </a:t>
            </a:r>
            <a:r>
              <a:rPr lang="en-US" sz="2400" dirty="0" smtClean="0"/>
              <a:t>time, where </a:t>
            </a:r>
            <a:r>
              <a:rPr lang="en-US" sz="2400" i="1" dirty="0" smtClean="0">
                <a:solidFill>
                  <a:srgbClr val="008380"/>
                </a:solidFill>
              </a:rPr>
              <a:t>k</a:t>
            </a:r>
            <a:r>
              <a:rPr lang="en-US" sz="2400" dirty="0" smtClean="0">
                <a:solidFill>
                  <a:srgbClr val="008380"/>
                </a:solidFill>
              </a:rPr>
              <a:t> =</a:t>
            </a:r>
            <a:r>
              <a:rPr lang="en-US" sz="2400" dirty="0" smtClean="0"/>
              <a:t> #reported intervals. </a:t>
            </a:r>
            <a:br>
              <a:rPr lang="en-US" sz="2400" dirty="0" smtClean="0"/>
            </a:br>
            <a:r>
              <a:rPr lang="en-US" sz="2400" b="1" dirty="0" smtClean="0"/>
              <a:t>Proof: </a:t>
            </a:r>
            <a:r>
              <a:rPr lang="en-US" sz="2400" dirty="0" smtClean="0"/>
              <a:t>We spend </a:t>
            </a:r>
            <a:r>
              <a:rPr lang="en-US" sz="2400" dirty="0" smtClean="0">
                <a:solidFill>
                  <a:srgbClr val="008380"/>
                </a:solidFill>
              </a:rPr>
              <a:t>O(1+</a:t>
            </a:r>
            <a:r>
              <a:rPr lang="en-US" sz="2400" i="1" dirty="0" smtClean="0">
                <a:solidFill>
                  <a:srgbClr val="008380"/>
                </a:solidFill>
              </a:rPr>
              <a:t>k</a:t>
            </a:r>
            <a:r>
              <a:rPr lang="en-US" sz="2400" i="1" baseline="-25000" dirty="0" smtClean="0">
                <a:solidFill>
                  <a:srgbClr val="008380"/>
                </a:solidFill>
              </a:rPr>
              <a:t>v</a:t>
            </a:r>
            <a:r>
              <a:rPr lang="en-US" sz="2400" dirty="0" smtClean="0">
                <a:solidFill>
                  <a:srgbClr val="008380"/>
                </a:solidFill>
              </a:rPr>
              <a:t>)</a:t>
            </a:r>
            <a:r>
              <a:rPr lang="en-US" sz="2400" dirty="0" smtClean="0"/>
              <a:t> time at vertex </a:t>
            </a:r>
            <a:r>
              <a:rPr lang="en-US" sz="2400" i="1" dirty="0" smtClean="0">
                <a:solidFill>
                  <a:srgbClr val="008380"/>
                </a:solidFill>
              </a:rPr>
              <a:t>v</a:t>
            </a:r>
            <a:r>
              <a:rPr lang="en-US" sz="2400" dirty="0" smtClean="0"/>
              <a:t>, where </a:t>
            </a:r>
            <a:r>
              <a:rPr lang="en-US" sz="2400" i="1" dirty="0" err="1">
                <a:solidFill>
                  <a:srgbClr val="008380"/>
                </a:solidFill>
              </a:rPr>
              <a:t>k</a:t>
            </a:r>
            <a:r>
              <a:rPr lang="en-US" sz="2400" i="1" baseline="-25000" dirty="0" err="1">
                <a:solidFill>
                  <a:srgbClr val="008380"/>
                </a:solidFill>
              </a:rPr>
              <a:t>v</a:t>
            </a:r>
            <a:r>
              <a:rPr lang="en-US" sz="2400" dirty="0" smtClean="0"/>
              <a:t> = #intervals reported at </a:t>
            </a:r>
            <a:r>
              <a:rPr lang="en-US" sz="2400" i="1" dirty="0" smtClean="0">
                <a:solidFill>
                  <a:srgbClr val="008380"/>
                </a:solidFill>
              </a:rPr>
              <a:t>v</a:t>
            </a:r>
            <a:r>
              <a:rPr lang="en-US" sz="2400" dirty="0" smtClean="0"/>
              <a:t>. We visit at most </a:t>
            </a:r>
            <a:r>
              <a:rPr lang="en-US" sz="2400" dirty="0" smtClean="0">
                <a:solidFill>
                  <a:srgbClr val="008380"/>
                </a:solidFill>
              </a:rPr>
              <a:t>1</a:t>
            </a:r>
            <a:r>
              <a:rPr lang="en-US" sz="2400" dirty="0" smtClean="0"/>
              <a:t> node at any depth.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9" y="1133475"/>
            <a:ext cx="6416685" cy="31836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7924800" y="6257925"/>
            <a:ext cx="200025" cy="200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38518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81274" y="4700584"/>
            <a:ext cx="609600" cy="419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5086351"/>
            <a:ext cx="8651739" cy="331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9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Segment Trees</a:t>
            </a:r>
            <a:endParaRPr lang="en-US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12959" y="1371600"/>
                <a:ext cx="7705493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Let 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I=</a:t>
                </a:r>
                <a:r>
                  <a:rPr lang="en-US" sz="2600" dirty="0" smtClean="0">
                    <a:solidFill>
                      <a:srgbClr val="008380"/>
                    </a:solidFill>
                  </a:rPr>
                  <a:t>{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s</a:t>
                </a:r>
                <a:r>
                  <a:rPr lang="en-US" sz="2600" i="1" baseline="-25000" dirty="0" smtClean="0">
                    <a:solidFill>
                      <a:srgbClr val="008380"/>
                    </a:solidFill>
                  </a:rPr>
                  <a:t>1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,…,</a:t>
                </a:r>
                <a:r>
                  <a:rPr lang="en-US" sz="2600" i="1" dirty="0" err="1" smtClean="0">
                    <a:solidFill>
                      <a:srgbClr val="008380"/>
                    </a:solidFill>
                  </a:rPr>
                  <a:t>s</a:t>
                </a:r>
                <a:r>
                  <a:rPr lang="en-US" sz="2600" i="1" baseline="-25000" dirty="0" err="1" smtClean="0">
                    <a:solidFill>
                      <a:srgbClr val="008380"/>
                    </a:solidFill>
                  </a:rPr>
                  <a:t>n</a:t>
                </a:r>
                <a:r>
                  <a:rPr lang="en-US" sz="2600" dirty="0" smtClean="0">
                    <a:solidFill>
                      <a:srgbClr val="008380"/>
                    </a:solidFill>
                  </a:rPr>
                  <a:t>}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sz="2600" dirty="0" smtClean="0"/>
                  <a:t> be a set of 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600" dirty="0" smtClean="0"/>
                  <a:t> intervals (segments), and let 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p</a:t>
                </a:r>
                <a:r>
                  <a:rPr lang="en-US" sz="2600" baseline="-25000" dirty="0" smtClean="0">
                    <a:solidFill>
                      <a:srgbClr val="008380"/>
                    </a:solidFill>
                  </a:rPr>
                  <a:t>1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, p</a:t>
                </a:r>
                <a:r>
                  <a:rPr lang="en-US" sz="2600" baseline="-25000" dirty="0" smtClean="0">
                    <a:solidFill>
                      <a:srgbClr val="008380"/>
                    </a:solidFill>
                  </a:rPr>
                  <a:t>2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, …,p</a:t>
                </a:r>
                <a:r>
                  <a:rPr lang="en-US" sz="2600" baseline="-25000" dirty="0" smtClean="0">
                    <a:solidFill>
                      <a:srgbClr val="008380"/>
                    </a:solidFill>
                  </a:rPr>
                  <a:t>m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sz="2600" dirty="0" smtClean="0"/>
                  <a:t>be the sorted list of distinct interval endpoints of 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I</a:t>
                </a:r>
                <a:r>
                  <a:rPr lang="en-US" sz="2600" dirty="0" smtClean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Partition the real line into </a:t>
                </a:r>
                <a:r>
                  <a:rPr lang="en-US" sz="2600" dirty="0" smtClean="0">
                    <a:solidFill>
                      <a:srgbClr val="B036A7"/>
                    </a:solidFill>
                  </a:rPr>
                  <a:t>elementary intervals</a:t>
                </a:r>
                <a:r>
                  <a:rPr lang="en-US" sz="2600" dirty="0" smtClean="0"/>
                  <a:t>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−∞,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,…,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,∞</m:t>
                          </m:r>
                        </m:e>
                      </m:d>
                    </m:oMath>
                  </m:oMathPara>
                </a14:m>
                <a:endParaRPr lang="en-US" sz="2600" b="0" dirty="0" smtClean="0">
                  <a:solidFill>
                    <a:srgbClr val="008380"/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Construct a balanced binary search tree T with leaves corresponding to the elementary intervals</a:t>
                </a:r>
              </a:p>
              <a:p>
                <a:endParaRPr lang="en-US" sz="2600" dirty="0" smtClean="0"/>
              </a:p>
              <a:p>
                <a:endParaRPr lang="en-US" sz="26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59" y="1371600"/>
                <a:ext cx="7705493" cy="3693319"/>
              </a:xfrm>
              <a:prstGeom prst="rect">
                <a:avLst/>
              </a:prstGeom>
              <a:blipFill rotWithShape="1">
                <a:blip r:embed="rId3"/>
                <a:stretch>
                  <a:fillRect l="-1187" t="-1485" r="-6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85522" y="610283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89746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2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37240" y="60991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3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19268" y="61102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4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22878" y="60879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5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02381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6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427570" y="60991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7</a:t>
            </a:r>
            <a:endParaRPr lang="en-US" sz="18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3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81274" y="4700584"/>
            <a:ext cx="609600" cy="419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3840" y="1169578"/>
            <a:ext cx="832952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rgbClr val="008380"/>
                </a:solidFill>
              </a:rPr>
              <a:t>Int</a:t>
            </a:r>
            <a:r>
              <a:rPr lang="en-US" sz="2600" dirty="0" smtClean="0">
                <a:solidFill>
                  <a:srgbClr val="008380"/>
                </a:solidFill>
              </a:rPr>
              <a:t>(</a:t>
            </a:r>
            <a:r>
              <a:rPr lang="en-US" sz="2600" dirty="0" smtClean="0">
                <a:solidFill>
                  <a:srgbClr val="008380"/>
                </a:solidFill>
                <a:latin typeface="Symbol" panose="05050102010706020507" pitchFamily="18" charset="2"/>
              </a:rPr>
              <a:t>m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:=</a:t>
            </a:r>
            <a:r>
              <a:rPr lang="en-US" sz="2600" dirty="0" smtClean="0">
                <a:solidFill>
                  <a:srgbClr val="B036A7"/>
                </a:solidFill>
              </a:rPr>
              <a:t>elementary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B036A7"/>
                </a:solidFill>
              </a:rPr>
              <a:t>interval</a:t>
            </a:r>
            <a:r>
              <a:rPr lang="en-US" sz="2600" dirty="0" smtClean="0"/>
              <a:t> corresponding to leaf </a:t>
            </a:r>
            <a:r>
              <a:rPr lang="en-US" sz="2600" dirty="0" smtClean="0">
                <a:solidFill>
                  <a:srgbClr val="008380"/>
                </a:solidFill>
                <a:latin typeface="Symbol" panose="05050102010706020507" pitchFamily="18" charset="2"/>
              </a:rPr>
              <a:t>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rgbClr val="008380"/>
                </a:solidFill>
              </a:rPr>
              <a:t>Int</a:t>
            </a:r>
            <a:r>
              <a:rPr lang="en-US" sz="2600" dirty="0" smtClean="0">
                <a:solidFill>
                  <a:srgbClr val="008380"/>
                </a:solidFill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:=union of </a:t>
            </a:r>
            <a:r>
              <a:rPr lang="en-US" sz="2600" dirty="0" err="1">
                <a:solidFill>
                  <a:srgbClr val="008380"/>
                </a:solidFill>
              </a:rPr>
              <a:t>Int</a:t>
            </a:r>
            <a:r>
              <a:rPr lang="en-US" sz="2600" dirty="0">
                <a:solidFill>
                  <a:srgbClr val="008380"/>
                </a:solidFill>
              </a:rPr>
              <a:t>(</a:t>
            </a:r>
            <a:r>
              <a:rPr lang="en-US" sz="2600" dirty="0">
                <a:solidFill>
                  <a:srgbClr val="008380"/>
                </a:solidFill>
                <a:latin typeface="Symbol" panose="05050102010706020507" pitchFamily="18" charset="2"/>
              </a:rPr>
              <a:t>m</a:t>
            </a:r>
            <a:r>
              <a:rPr lang="en-US" sz="2600" dirty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 of all leaves in subtree rooted at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endParaRPr lang="en-US" sz="2600" i="1" dirty="0">
              <a:solidFill>
                <a:srgbClr val="008380"/>
              </a:solidFill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Elementary Intervals</a:t>
            </a:r>
            <a:endParaRPr lang="en-US" kern="0" dirty="0"/>
          </a:p>
        </p:txBody>
      </p:sp>
      <p:sp>
        <p:nvSpPr>
          <p:cNvPr id="28" name="Rectangle 27"/>
          <p:cNvSpPr/>
          <p:nvPr/>
        </p:nvSpPr>
        <p:spPr>
          <a:xfrm>
            <a:off x="885522" y="610283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89746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2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37240" y="60991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3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19268" y="61102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4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22878" y="60879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5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02381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6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27570" y="60991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7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3071" y="3146138"/>
            <a:ext cx="3097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295650" y="5133975"/>
            <a:ext cx="200977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3416746" y="4746338"/>
            <a:ext cx="8290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200" i="1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8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81274" y="4700584"/>
            <a:ext cx="609600" cy="419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669214" y="263187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8705248" y="318764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724111" y="356857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91018" y="414665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8791018" y="4755882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/>
              <a:t>5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Segment Trees</a:t>
            </a:r>
            <a:endParaRPr lang="en-US" kern="0" dirty="0"/>
          </a:p>
        </p:txBody>
      </p:sp>
      <p:sp>
        <p:nvSpPr>
          <p:cNvPr id="28" name="Rectangle 27"/>
          <p:cNvSpPr/>
          <p:nvPr/>
        </p:nvSpPr>
        <p:spPr>
          <a:xfrm>
            <a:off x="885522" y="610283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89746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2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37240" y="60991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3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19268" y="61102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4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22878" y="60879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5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02381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6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27570" y="60991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7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8085" y="1002310"/>
            <a:ext cx="8975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Each vertex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/>
              <a:t> stores (1) </a:t>
            </a:r>
            <a:r>
              <a:rPr lang="en-US" sz="2600" dirty="0" err="1" smtClean="0">
                <a:solidFill>
                  <a:srgbClr val="008380"/>
                </a:solidFill>
              </a:rPr>
              <a:t>Int</a:t>
            </a:r>
            <a:r>
              <a:rPr lang="en-US" sz="2600" dirty="0" smtClean="0">
                <a:solidFill>
                  <a:srgbClr val="008380"/>
                </a:solidFill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/>
              <a:t> </a:t>
            </a:r>
            <a:r>
              <a:rPr lang="en-US" sz="2600" dirty="0" smtClean="0"/>
              <a:t>and (2) the canonical subset </a:t>
            </a:r>
            <a:r>
              <a:rPr lang="en-US" sz="2600" dirty="0" smtClean="0">
                <a:solidFill>
                  <a:srgbClr val="008380"/>
                </a:solidFill>
              </a:rPr>
              <a:t>I(v)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I</a:t>
            </a:r>
            <a:r>
              <a:rPr lang="en-US" sz="2600" dirty="0" smtClean="0">
                <a:sym typeface="Symbol"/>
              </a:rPr>
              <a:t>:</a:t>
            </a:r>
            <a:endParaRPr lang="en-US" sz="2600" dirty="0"/>
          </a:p>
          <a:p>
            <a:r>
              <a:rPr lang="en-US" sz="2600" dirty="0" smtClean="0">
                <a:solidFill>
                  <a:srgbClr val="008380"/>
                </a:solidFill>
              </a:rPr>
              <a:t>	I(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):=</a:t>
            </a:r>
            <a:r>
              <a:rPr lang="en-US" sz="2800" dirty="0" smtClean="0">
                <a:solidFill>
                  <a:srgbClr val="008380"/>
                </a:solidFill>
              </a:rPr>
              <a:t> </a:t>
            </a:r>
            <a:r>
              <a:rPr lang="en-US" sz="2800" dirty="0">
                <a:solidFill>
                  <a:srgbClr val="008380"/>
                </a:solidFill>
              </a:rPr>
              <a:t>{</a:t>
            </a:r>
            <a:r>
              <a:rPr lang="en-US" sz="2800" i="1" dirty="0" err="1" smtClean="0">
                <a:solidFill>
                  <a:srgbClr val="008380"/>
                </a:solidFill>
              </a:rPr>
              <a:t>s</a:t>
            </a:r>
            <a:r>
              <a:rPr lang="en-US" sz="2800" dirty="0" err="1" smtClean="0">
                <a:solidFill>
                  <a:srgbClr val="008380"/>
                </a:solidFill>
                <a:sym typeface="Symbol"/>
              </a:rPr>
              <a:t>I</a:t>
            </a:r>
            <a:r>
              <a:rPr lang="en-US" sz="2800" dirty="0" smtClean="0">
                <a:solidFill>
                  <a:srgbClr val="008380"/>
                </a:solidFill>
              </a:rPr>
              <a:t> </a:t>
            </a:r>
            <a:r>
              <a:rPr lang="en-US" sz="2800" dirty="0">
                <a:solidFill>
                  <a:srgbClr val="008380"/>
                </a:solidFill>
              </a:rPr>
              <a:t>| </a:t>
            </a:r>
            <a:r>
              <a:rPr lang="en-US" sz="2800" dirty="0" err="1">
                <a:solidFill>
                  <a:srgbClr val="008380"/>
                </a:solidFill>
              </a:rPr>
              <a:t>Int</a:t>
            </a:r>
            <a:r>
              <a:rPr lang="en-US" sz="2800" dirty="0">
                <a:solidFill>
                  <a:srgbClr val="008380"/>
                </a:solidFill>
              </a:rPr>
              <a:t>(</a:t>
            </a:r>
            <a:r>
              <a:rPr lang="en-US" sz="2800" i="1" dirty="0">
                <a:solidFill>
                  <a:srgbClr val="008380"/>
                </a:solidFill>
              </a:rPr>
              <a:t>v</a:t>
            </a:r>
            <a:r>
              <a:rPr lang="en-US" sz="2800" dirty="0">
                <a:solidFill>
                  <a:srgbClr val="008380"/>
                </a:solidFill>
              </a:rPr>
              <a:t>) 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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  </a:t>
            </a:r>
            <a:r>
              <a:rPr lang="en-US" sz="2800" dirty="0">
                <a:sym typeface="Symbol"/>
              </a:rPr>
              <a:t>and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800" dirty="0" err="1">
                <a:solidFill>
                  <a:srgbClr val="008380"/>
                </a:solidFill>
                <a:sym typeface="Symbol"/>
              </a:rPr>
              <a:t>Int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(parent(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)) 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}</a:t>
            </a:r>
            <a:endParaRPr lang="en-US" sz="2800" dirty="0">
              <a:solidFill>
                <a:srgbClr val="008380"/>
              </a:solidFill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701883" y="178419"/>
            <a:ext cx="2141034" cy="769434"/>
          </a:xfrm>
          <a:prstGeom prst="wedgeRoundRectCallout">
            <a:avLst>
              <a:gd name="adj1" fmla="val -82080"/>
              <a:gd name="adj2" fmla="val 123370"/>
              <a:gd name="adj3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/>
          <a:lstStyle/>
          <a:p>
            <a:pPr algn="ctr"/>
            <a:r>
              <a:rPr lang="en-US" sz="2000" dirty="0" smtClean="0"/>
              <a:t>Store segments as high as possible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6112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Segment Trees</a:t>
            </a:r>
            <a:endParaRPr lang="en-US" kern="0" dirty="0"/>
          </a:p>
        </p:txBody>
      </p:sp>
      <p:sp>
        <p:nvSpPr>
          <p:cNvPr id="28" name="Rectangle 27"/>
          <p:cNvSpPr/>
          <p:nvPr/>
        </p:nvSpPr>
        <p:spPr>
          <a:xfrm>
            <a:off x="885522" y="610283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89746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2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37240" y="60991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3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19268" y="61102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4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22878" y="60879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5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02381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6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27570" y="60991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7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8085" y="1002310"/>
            <a:ext cx="8975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Each vertex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/>
              <a:t> stores (1) </a:t>
            </a:r>
            <a:r>
              <a:rPr lang="en-US" sz="2600" dirty="0" err="1" smtClean="0">
                <a:solidFill>
                  <a:srgbClr val="008380"/>
                </a:solidFill>
              </a:rPr>
              <a:t>Int</a:t>
            </a:r>
            <a:r>
              <a:rPr lang="en-US" sz="2600" dirty="0" smtClean="0">
                <a:solidFill>
                  <a:srgbClr val="008380"/>
                </a:solidFill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/>
              <a:t> </a:t>
            </a:r>
            <a:r>
              <a:rPr lang="en-US" sz="2600" dirty="0" smtClean="0"/>
              <a:t>and (2) the canonical subset </a:t>
            </a:r>
            <a:r>
              <a:rPr lang="en-US" sz="2600" dirty="0" smtClean="0">
                <a:solidFill>
                  <a:srgbClr val="008380"/>
                </a:solidFill>
              </a:rPr>
              <a:t>I(v)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I</a:t>
            </a:r>
            <a:r>
              <a:rPr lang="en-US" sz="2600" dirty="0" smtClean="0">
                <a:sym typeface="Symbol"/>
              </a:rPr>
              <a:t>:</a:t>
            </a:r>
            <a:endParaRPr lang="en-US" sz="2600" dirty="0"/>
          </a:p>
          <a:p>
            <a:r>
              <a:rPr lang="en-US" sz="2600" dirty="0" smtClean="0">
                <a:solidFill>
                  <a:srgbClr val="008380"/>
                </a:solidFill>
              </a:rPr>
              <a:t>	I(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):=</a:t>
            </a:r>
            <a:r>
              <a:rPr lang="en-US" sz="2800" dirty="0" smtClean="0">
                <a:solidFill>
                  <a:srgbClr val="008380"/>
                </a:solidFill>
              </a:rPr>
              <a:t> </a:t>
            </a:r>
            <a:r>
              <a:rPr lang="en-US" sz="2800" dirty="0">
                <a:solidFill>
                  <a:srgbClr val="008380"/>
                </a:solidFill>
              </a:rPr>
              <a:t>{</a:t>
            </a:r>
            <a:r>
              <a:rPr lang="en-US" sz="2800" i="1" dirty="0" err="1" smtClean="0">
                <a:solidFill>
                  <a:srgbClr val="008380"/>
                </a:solidFill>
              </a:rPr>
              <a:t>s</a:t>
            </a:r>
            <a:r>
              <a:rPr lang="en-US" sz="2800" dirty="0" err="1" smtClean="0">
                <a:solidFill>
                  <a:srgbClr val="008380"/>
                </a:solidFill>
                <a:sym typeface="Symbol"/>
              </a:rPr>
              <a:t>I</a:t>
            </a:r>
            <a:r>
              <a:rPr lang="en-US" sz="2800" dirty="0" smtClean="0">
                <a:solidFill>
                  <a:srgbClr val="008380"/>
                </a:solidFill>
              </a:rPr>
              <a:t> </a:t>
            </a:r>
            <a:r>
              <a:rPr lang="en-US" sz="2800" dirty="0">
                <a:solidFill>
                  <a:srgbClr val="008380"/>
                </a:solidFill>
              </a:rPr>
              <a:t>| </a:t>
            </a:r>
            <a:r>
              <a:rPr lang="en-US" sz="2800" dirty="0" err="1">
                <a:solidFill>
                  <a:srgbClr val="008380"/>
                </a:solidFill>
              </a:rPr>
              <a:t>Int</a:t>
            </a:r>
            <a:r>
              <a:rPr lang="en-US" sz="2800" dirty="0">
                <a:solidFill>
                  <a:srgbClr val="008380"/>
                </a:solidFill>
              </a:rPr>
              <a:t>(</a:t>
            </a:r>
            <a:r>
              <a:rPr lang="en-US" sz="2800" i="1" dirty="0">
                <a:solidFill>
                  <a:srgbClr val="008380"/>
                </a:solidFill>
              </a:rPr>
              <a:t>v</a:t>
            </a:r>
            <a:r>
              <a:rPr lang="en-US" sz="2800" dirty="0">
                <a:solidFill>
                  <a:srgbClr val="008380"/>
                </a:solidFill>
              </a:rPr>
              <a:t>) 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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  </a:t>
            </a:r>
            <a:r>
              <a:rPr lang="en-US" sz="2800" dirty="0">
                <a:sym typeface="Symbol"/>
              </a:rPr>
              <a:t>and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800" dirty="0" err="1">
                <a:solidFill>
                  <a:srgbClr val="008380"/>
                </a:solidFill>
                <a:sym typeface="Symbol"/>
              </a:rPr>
              <a:t>Int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(parent(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)) 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}</a:t>
            </a:r>
            <a:endParaRPr lang="en-US" sz="2800" dirty="0">
              <a:solidFill>
                <a:srgbClr val="008380"/>
              </a:solidFill>
            </a:endParaRPr>
          </a:p>
        </p:txBody>
      </p:sp>
      <p:sp>
        <p:nvSpPr>
          <p:cNvPr id="36" name="Rounded Rectangular Callout 35"/>
          <p:cNvSpPr/>
          <p:nvPr/>
        </p:nvSpPr>
        <p:spPr bwMode="auto">
          <a:xfrm>
            <a:off x="6701883" y="178419"/>
            <a:ext cx="2141034" cy="769434"/>
          </a:xfrm>
          <a:prstGeom prst="wedgeRoundRectCallout">
            <a:avLst>
              <a:gd name="adj1" fmla="val -82080"/>
              <a:gd name="adj2" fmla="val 123370"/>
              <a:gd name="adj3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/>
          <a:lstStyle/>
          <a:p>
            <a:pPr algn="ctr"/>
            <a:r>
              <a:rPr lang="en-US" sz="2000" dirty="0" smtClean="0"/>
              <a:t>Store segments as high as possible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63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Lecture-0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Lecture-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1"/>
          </a:solidFill>
          <a:round/>
          <a:headEnd/>
          <a:tailEnd/>
        </a:ln>
        <a:effectLst/>
      </a:spPr>
      <a:bodyPr wrap="none" rtlCol="0" anchor="ctr"/>
      <a:lstStyle>
        <a:defPPr algn="ctr">
          <a:defRPr sz="1600" i="1" dirty="0" smtClean="0"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-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-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Settings\cel\6046\lecture-notes\Lecture-07.ppt</Template>
  <TotalTime>19441</TotalTime>
  <Words>890</Words>
  <Application>Microsoft Office PowerPoint</Application>
  <PresentationFormat>Letter Paper (8.5x11 in)</PresentationFormat>
  <Paragraphs>142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Lecture-07</vt:lpstr>
      <vt:lpstr>CMPS 3130/6130 Computational Geometry Spring 2015</vt:lpstr>
      <vt:lpstr>Windowing</vt:lpstr>
      <vt:lpstr>Interval Trees</vt:lpstr>
      <vt:lpstr>Interval Trees</vt:lpstr>
      <vt:lpstr>Interval Tree Query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2D Windowing Revisited</vt:lpstr>
      <vt:lpstr>2D Windowing Revisited</vt:lpstr>
      <vt:lpstr>2D Windowing Revisited</vt:lpstr>
      <vt:lpstr>2D Windowing Summary</vt:lpstr>
    </vt:vector>
  </TitlesOfParts>
  <Company>MIT Laboratory for Compuer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Augmenting data structures</dc:subject>
  <dc:creator>Charles E. Leiserson</dc:creator>
  <cp:lastModifiedBy>carola</cp:lastModifiedBy>
  <cp:revision>350</cp:revision>
  <dcterms:created xsi:type="dcterms:W3CDTF">2001-09-03T00:33:29Z</dcterms:created>
  <dcterms:modified xsi:type="dcterms:W3CDTF">2015-04-16T04:56:28Z</dcterms:modified>
</cp:coreProperties>
</file>