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2"/>
  </p:notesMasterIdLst>
  <p:handoutMasterIdLst>
    <p:handoutMasterId r:id="rId13"/>
  </p:handoutMasterIdLst>
  <p:sldIdLst>
    <p:sldId id="284" r:id="rId2"/>
    <p:sldId id="290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</p:sldIdLst>
  <p:sldSz cx="9144000" cy="6858000" type="screen4x3"/>
  <p:notesSz cx="9240838" cy="6954838"/>
  <p:custDataLst>
    <p:tags r:id="rId1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80"/>
    <a:srgbClr val="0000FF"/>
    <a:srgbClr val="339933"/>
    <a:srgbClr val="CC99FF"/>
    <a:srgbClr val="FFCCCC"/>
    <a:srgbClr val="050000"/>
    <a:srgbClr val="FFFF00"/>
    <a:srgbClr val="2E53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7" autoAdjust="0"/>
    <p:restoredTop sz="94626" autoAdjust="0"/>
  </p:normalViewPr>
  <p:slideViewPr>
    <p:cSldViewPr snapToGrid="0">
      <p:cViewPr>
        <p:scale>
          <a:sx n="100" d="100"/>
          <a:sy n="100" d="100"/>
        </p:scale>
        <p:origin x="-1296" y="390"/>
      </p:cViewPr>
      <p:guideLst>
        <p:guide orient="horz" pos="4283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CDACF9D-5A3D-4693-823E-EA9403748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4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7B2601-E142-403C-AAD3-B962FD808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03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FA1F57C-3E93-4837-9E2B-9EB642D99D0F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1F577-5200-4E06-8775-DFD120BD5775}" type="slidenum">
              <a:rPr lang="en-US" sz="13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EDBD0-376C-44C9-9C17-62F504C53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57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CCDD4-AB39-4ACE-A1B2-71049353F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88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49BB7-583D-470A-A615-959BC40C3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13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22A30-F525-4C52-8032-872014671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446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BB973-CF94-4001-BAAB-087BC016C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6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99B51-03EA-48C8-AA87-F27F0BD2E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21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604E3-4134-42CA-9A1D-6C6CC8364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2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BAB5D-E94C-44CB-81AC-4647C0E2F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98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27BDF-F12F-4E3E-B96C-4DF50F912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44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00A03-F60E-4019-8FB3-E8E2B4D2A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72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FAE33-8D84-477D-A3FD-A288CFF07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28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C190363-CFB6-4601-9BFB-621E54A98C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4/21/15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5FD5967-697D-45CC-A9F3-CEAA56C433EA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2015</a:t>
            </a: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Motion Planning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624" y="1734909"/>
            <a:ext cx="2559473" cy="19212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Visibility graph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39" y="1248156"/>
            <a:ext cx="2434829" cy="19827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14" y="3163166"/>
            <a:ext cx="7267956" cy="369483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8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Robot motion planning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4981194" cy="117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Given: </a:t>
            </a:r>
            <a:r>
              <a:rPr lang="en-US" sz="2000" dirty="0" smtClean="0"/>
              <a:t>A floor plan (2d polygonal region with obstacles), and a robot (2D simple polygon)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Task: </a:t>
            </a:r>
            <a:r>
              <a:rPr lang="en-US" sz="2000" dirty="0" smtClean="0"/>
              <a:t>Find a collision-free path from start to end</a:t>
            </a:r>
            <a:endParaRPr lang="en-US" sz="2000" dirty="0" smtClean="0">
              <a:sym typeface="Symbol" pitchFamily="18" charset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999" y="1201509"/>
            <a:ext cx="2559473" cy="192128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3"/>
              <p:cNvSpPr txBox="1">
                <a:spLocks noChangeArrowheads="1"/>
              </p:cNvSpPr>
              <p:nvPr/>
            </p:nvSpPr>
            <p:spPr bwMode="auto">
              <a:xfrm>
                <a:off x="685800" y="3466783"/>
                <a:ext cx="6979920" cy="1177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/>
                  <a:t>Robot 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R</a:t>
                </a:r>
                <a:r>
                  <a:rPr lang="en-US" sz="2000" dirty="0" smtClean="0"/>
                  <a:t> is a simple polygon; 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R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=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R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(0,0)</a:t>
                </a: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>
                    <a:sym typeface="Symbol" pitchFamily="18" charset="2"/>
                  </a:rPr>
                  <a:t>Let </a:t>
                </a:r>
                <a:r>
                  <a:rPr lang="en-US" sz="2000" i="1" dirty="0" smtClean="0">
                    <a:solidFill>
                      <a:srgbClr val="008380"/>
                    </a:solidFill>
                    <a:sym typeface="Symbol" pitchFamily="18" charset="2"/>
                  </a:rPr>
                  <a:t>R</a:t>
                </a:r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(</a:t>
                </a:r>
                <a:r>
                  <a:rPr lang="en-US" sz="2000" i="1" dirty="0" err="1" smtClean="0">
                    <a:solidFill>
                      <a:srgbClr val="008380"/>
                    </a:solidFill>
                    <a:sym typeface="Symbol" pitchFamily="18" charset="2"/>
                  </a:rPr>
                  <a:t>x</a:t>
                </a:r>
                <a:r>
                  <a:rPr lang="en-US" sz="2000" dirty="0" err="1" smtClean="0">
                    <a:solidFill>
                      <a:srgbClr val="008380"/>
                    </a:solidFill>
                    <a:sym typeface="Symbol" pitchFamily="18" charset="2"/>
                  </a:rPr>
                  <a:t>,</a:t>
                </a:r>
                <a:r>
                  <a:rPr lang="en-US" sz="2000" i="1" dirty="0" err="1" smtClean="0">
                    <a:solidFill>
                      <a:srgbClr val="008380"/>
                    </a:solidFill>
                    <a:sym typeface="Symbol" pitchFamily="18" charset="2"/>
                  </a:rPr>
                  <a:t>y</a:t>
                </a:r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) = </a:t>
                </a:r>
                <a:r>
                  <a:rPr lang="en-US" sz="2000" i="1" dirty="0" smtClean="0">
                    <a:solidFill>
                      <a:srgbClr val="008380"/>
                    </a:solidFill>
                    <a:sym typeface="Symbol" pitchFamily="18" charset="2"/>
                  </a:rPr>
                  <a:t>R</a:t>
                </a:r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 pitchFamily="18" charset="2"/>
                              </a:rPr>
                            </m:ctrlPr>
                          </m:eqArrPr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 pitchFamily="18" charset="2"/>
                              </a:rPr>
                              <m:t>𝑥</m:t>
                            </m:r>
                          </m:e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 pitchFamily="18" charset="2"/>
                              </a:rPr>
                              <m:t>𝑦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 </a:t>
                </a:r>
                <a:b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</a:br>
                <a:r>
                  <a:rPr lang="en-US" sz="2000" i="1" dirty="0" smtClean="0">
                    <a:solidFill>
                      <a:srgbClr val="008380"/>
                    </a:solidFill>
                    <a:sym typeface="Symbol" pitchFamily="18" charset="2"/>
                  </a:rPr>
                  <a:t>R</a:t>
                </a:r>
                <a:r>
                  <a:rPr lang="en-US" sz="2000" dirty="0" smtClean="0">
                    <a:sym typeface="Symbol" pitchFamily="18" charset="2"/>
                  </a:rPr>
                  <a:t> translated by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sz="200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  <m:t>𝑥</m:t>
                        </m:r>
                      </m:e>
                    </m:acc>
                    <m:r>
                      <a:rPr lang="en-US" sz="2000" b="0" i="1" smtClean="0">
                        <a:solidFill>
                          <a:srgbClr val="008380"/>
                        </a:solidFill>
                        <a:latin typeface="Cambria Math"/>
                        <a:sym typeface="Symbol" pitchFamily="18" charset="2"/>
                      </a:rPr>
                      <m:t>=</m:t>
                    </m:r>
                    <m:d>
                      <m:dPr>
                        <m:ctrlPr>
                          <a:rPr lang="en-US" sz="200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 pitchFamily="18" charset="2"/>
                              </a:rPr>
                            </m:ctrlPr>
                          </m:eqArrPr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 pitchFamily="18" charset="2"/>
                              </a:rPr>
                              <m:t>𝑥</m:t>
                            </m:r>
                          </m:e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  <a:sym typeface="Symbol" pitchFamily="18" charset="2"/>
                              </a:rPr>
                              <m:t>𝑦</m:t>
                            </m:r>
                          </m:e>
                        </m:eqArr>
                      </m:e>
                    </m:d>
                  </m:oMath>
                </a14:m>
                <a:endParaRPr lang="en-US" sz="2000" dirty="0" smtClean="0">
                  <a:solidFill>
                    <a:srgbClr val="008380"/>
                  </a:solidFill>
                  <a:sym typeface="Symbol" pitchFamily="18" charset="2"/>
                </a:endParaRPr>
              </a:p>
              <a:p>
                <a:pPr eaLnBrk="1" hangingPunct="1">
                  <a:lnSpc>
                    <a:spcPct val="80000"/>
                  </a:lnSpc>
                </a:pPr>
                <a:endParaRPr lang="en-US" sz="2000" dirty="0" smtClean="0">
                  <a:sym typeface="Symbol" pitchFamily="18" charset="2"/>
                </a:endParaRP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>
                    <a:sym typeface="Symbol" pitchFamily="18" charset="2"/>
                  </a:rPr>
                  <a:t>Add rotations: </a:t>
                </a:r>
                <a:r>
                  <a:rPr lang="en-US" sz="2000" i="1" dirty="0" smtClean="0">
                    <a:solidFill>
                      <a:srgbClr val="008380"/>
                    </a:solidFill>
                    <a:sym typeface="Symbol" pitchFamily="18" charset="2"/>
                  </a:rPr>
                  <a:t>R</a:t>
                </a:r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(</a:t>
                </a:r>
                <a:r>
                  <a:rPr lang="en-US" sz="2000" i="1" dirty="0" err="1" smtClean="0">
                    <a:solidFill>
                      <a:srgbClr val="008380"/>
                    </a:solidFill>
                    <a:sym typeface="Symbol" pitchFamily="18" charset="2"/>
                  </a:rPr>
                  <a:t>x</a:t>
                </a:r>
                <a:r>
                  <a:rPr lang="en-US" sz="2000" dirty="0" err="1" smtClean="0">
                    <a:solidFill>
                      <a:srgbClr val="008380"/>
                    </a:solidFill>
                    <a:sym typeface="Symbol" pitchFamily="18" charset="2"/>
                  </a:rPr>
                  <a:t>,</a:t>
                </a:r>
                <a:r>
                  <a:rPr lang="en-US" sz="2000" i="1" dirty="0" err="1" smtClean="0">
                    <a:solidFill>
                      <a:srgbClr val="008380"/>
                    </a:solidFill>
                    <a:sym typeface="Symbol" pitchFamily="18" charset="2"/>
                  </a:rPr>
                  <a:t>y</a:t>
                </a:r>
                <a:r>
                  <a:rPr lang="en-US" sz="2000" i="1" dirty="0" smtClean="0">
                    <a:solidFill>
                      <a:srgbClr val="008380"/>
                    </a:solidFill>
                    <a:sym typeface="Symbol" pitchFamily="18" charset="2"/>
                  </a:rPr>
                  <a:t>,</a:t>
                </a:r>
                <a:r>
                  <a:rPr lang="en-US" sz="2000" i="1" dirty="0" smtClean="0">
                    <a:solidFill>
                      <a:srgbClr val="008380"/>
                    </a:solidFill>
                    <a:sym typeface="Symbol"/>
                  </a:rPr>
                  <a:t></a:t>
                </a:r>
                <a:r>
                  <a:rPr lang="en-US" sz="2000" dirty="0" smtClean="0">
                    <a:solidFill>
                      <a:srgbClr val="008380"/>
                    </a:solidFill>
                    <a:sym typeface="Symbol" pitchFamily="18" charset="2"/>
                  </a:rPr>
                  <a:t>) </a:t>
                </a:r>
              </a:p>
            </p:txBody>
          </p:sp>
        </mc:Choice>
        <mc:Fallback xmlns="">
          <p:sp>
            <p:nvSpPr>
              <p:cNvPr id="5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3466783"/>
                <a:ext cx="6979920" cy="1177925"/>
              </a:xfrm>
              <a:prstGeom prst="rect">
                <a:avLst/>
              </a:prstGeom>
              <a:blipFill rotWithShape="1">
                <a:blip r:embed="rId4"/>
                <a:stretch>
                  <a:fillRect l="-786" t="-7772" b="-6787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233909"/>
            <a:ext cx="1874520" cy="19522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791" y="4862583"/>
            <a:ext cx="1751076" cy="17145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Configuration space</a:t>
            </a: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 bwMode="auto">
          <a:xfrm>
            <a:off x="685800" y="1477120"/>
            <a:ext cx="6979920" cy="249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# parameters = degrees of freedom (DOF)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Parameter space = “Configuration space” </a:t>
            </a:r>
            <a:r>
              <a:rPr lang="en-US" sz="2000" b="1" dirty="0" smtClean="0">
                <a:solidFill>
                  <a:srgbClr val="008380"/>
                </a:solidFill>
                <a:sym typeface="Symbol" pitchFamily="18" charset="2"/>
              </a:rPr>
              <a:t>C</a:t>
            </a:r>
            <a:r>
              <a:rPr lang="en-US" sz="2000" dirty="0" smtClean="0">
                <a:sym typeface="Symbol" pitchFamily="18" charset="2"/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2D translating: configuration space is </a:t>
            </a:r>
            <a:r>
              <a:rPr lang="en-US" sz="1600" b="1" dirty="0" smtClean="0">
                <a:solidFill>
                  <a:srgbClr val="008380"/>
                </a:solidFill>
                <a:sym typeface="Symbol" pitchFamily="18" charset="2"/>
              </a:rPr>
              <a:t>C = R</a:t>
            </a:r>
            <a:r>
              <a:rPr lang="en-US" sz="1600" baseline="30000" dirty="0" smtClean="0">
                <a:solidFill>
                  <a:srgbClr val="008380"/>
                </a:solidFill>
                <a:sym typeface="Symbol" pitchFamily="18" charset="2"/>
              </a:rPr>
              <a:t>2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2D translating and rotating: configuration space is </a:t>
            </a:r>
            <a:r>
              <a:rPr lang="en-US" sz="1600" b="1" dirty="0" smtClean="0">
                <a:solidFill>
                  <a:srgbClr val="008380"/>
                </a:solidFill>
                <a:sym typeface="Symbol" pitchFamily="18" charset="2"/>
              </a:rPr>
              <a:t>C = R</a:t>
            </a:r>
            <a:r>
              <a:rPr lang="en-US" sz="1600" baseline="30000" dirty="0" smtClean="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600" dirty="0" smtClean="0">
                <a:solidFill>
                  <a:srgbClr val="008380"/>
                </a:solidFill>
                <a:sym typeface="Symbol" pitchFamily="18" charset="2"/>
              </a:rPr>
              <a:t> x [0,2</a:t>
            </a:r>
            <a:r>
              <a:rPr lang="en-US" sz="1600" dirty="0" smtClean="0">
                <a:solidFill>
                  <a:srgbClr val="008380"/>
                </a:solidFill>
                <a:sym typeface="Symbol"/>
              </a:rPr>
              <a:t>)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94" y="2704784"/>
            <a:ext cx="5086033" cy="29368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3"/>
              <p:cNvSpPr txBox="1">
                <a:spLocks noChangeArrowheads="1"/>
              </p:cNvSpPr>
              <p:nvPr/>
            </p:nvSpPr>
            <p:spPr bwMode="auto">
              <a:xfrm>
                <a:off x="677327" y="5611127"/>
                <a:ext cx="6979920" cy="8150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US" sz="1600" dirty="0" smtClean="0">
                    <a:sym typeface="Symbol"/>
                  </a:rPr>
                  <a:t>Obstacle </a:t>
                </a:r>
                <a:r>
                  <a:rPr lang="en-US" sz="1600" dirty="0" smtClean="0">
                    <a:solidFill>
                      <a:srgbClr val="008380"/>
                    </a:solidFill>
                    <a:sym typeface="Symbol"/>
                  </a:rPr>
                  <a:t>P. </a:t>
                </a:r>
                <a:r>
                  <a:rPr lang="en-US" sz="1600" dirty="0" smtClean="0">
                    <a:sym typeface="Symbol"/>
                  </a:rPr>
                  <a:t>Its corresponding </a:t>
                </a:r>
                <a:r>
                  <a:rPr lang="en-US" sz="1600" b="1" dirty="0" smtClean="0">
                    <a:solidFill>
                      <a:srgbClr val="C00000"/>
                    </a:solidFill>
                    <a:sym typeface="Symbol"/>
                  </a:rPr>
                  <a:t>C-obstacle</a:t>
                </a:r>
                <a:r>
                  <a:rPr lang="en-US" sz="1600" dirty="0" smtClean="0">
                    <a:solidFill>
                      <a:srgbClr val="008380"/>
                    </a:solidFill>
                    <a:sym typeface="Symbol"/>
                  </a:rPr>
                  <a:t> P’={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sz="160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en-US" sz="1600" b="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  <m:t>𝑥</m:t>
                        </m:r>
                      </m:e>
                    </m:acc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/>
                        <a:sym typeface="Symbol" pitchFamily="18" charset="2"/>
                      </a:rPr>
                      <m:t>∈</m:t>
                    </m:r>
                  </m:oMath>
                </a14:m>
                <a:r>
                  <a:rPr lang="en-US" sz="1600" b="1" dirty="0" smtClean="0">
                    <a:solidFill>
                      <a:srgbClr val="008380"/>
                    </a:solidFill>
                    <a:sym typeface="Symbol"/>
                  </a:rPr>
                  <a:t>C</a:t>
                </a:r>
                <a:r>
                  <a:rPr lang="en-US" sz="1600" dirty="0" smtClean="0">
                    <a:solidFill>
                      <a:srgbClr val="008380"/>
                    </a:solidFill>
                    <a:sym typeface="Symbol"/>
                  </a:rPr>
                  <a:t> | R(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sz="160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en-US" sz="1600" b="0" i="1" smtClean="0">
                            <a:solidFill>
                              <a:srgbClr val="008380"/>
                            </a:solidFill>
                            <a:latin typeface="Cambria Math"/>
                            <a:sym typeface="Symbol" pitchFamily="18" charset="2"/>
                          </a:rPr>
                          <m:t>𝑥</m:t>
                        </m:r>
                      </m:e>
                    </m:acc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/>
                        <a:sym typeface="Symbol" pitchFamily="18" charset="2"/>
                      </a:rPr>
                      <m:t>)∩</m:t>
                    </m:r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/>
                        <a:sym typeface="Symbol" pitchFamily="18" charset="2"/>
                      </a:rPr>
                      <m:t>𝑃</m:t>
                    </m:r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/>
                        <a:sym typeface="Symbol" pitchFamily="18" charset="2"/>
                      </a:rPr>
                      <m:t>≠∅}</m:t>
                    </m:r>
                  </m:oMath>
                </a14:m>
                <a:endParaRPr lang="en-US" sz="1600" dirty="0" smtClean="0">
                  <a:solidFill>
                    <a:srgbClr val="008380"/>
                  </a:solidFill>
                  <a:sym typeface="Symbol"/>
                </a:endParaRP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1600" dirty="0" smtClean="0">
                    <a:sym typeface="Symbol"/>
                  </a:rPr>
                  <a:t>Free space: Placements (= subset of configuration space) where robot does not intersect any obstacle.</a:t>
                </a:r>
                <a:r>
                  <a:rPr lang="en-US" sz="1600" dirty="0" smtClean="0">
                    <a:solidFill>
                      <a:srgbClr val="008380"/>
                    </a:solidFill>
                    <a:sym typeface="Symbol"/>
                  </a:rPr>
                  <a:t> </a:t>
                </a:r>
              </a:p>
            </p:txBody>
          </p:sp>
        </mc:Choice>
        <mc:Fallback xmlns="">
          <p:sp>
            <p:nvSpPr>
              <p:cNvPr id="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7327" y="5611127"/>
                <a:ext cx="6979920" cy="815074"/>
              </a:xfrm>
              <a:prstGeom prst="rect">
                <a:avLst/>
              </a:prstGeom>
              <a:blipFill rotWithShape="1">
                <a:blip r:embed="rId4"/>
                <a:stretch>
                  <a:fillRect l="-262" t="-8209" r="-43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190" y="2519088"/>
            <a:ext cx="1389888" cy="1193292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7047653" y="3938382"/>
            <a:ext cx="1741425" cy="1672745"/>
            <a:chOff x="1095587" y="1491233"/>
            <a:chExt cx="2697480" cy="2704579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5587" y="1491233"/>
              <a:ext cx="2697480" cy="2704579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1608666" y="3632197"/>
              <a:ext cx="543985" cy="4478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solidFill>
                    <a:schemeClr val="tx1"/>
                  </a:solidFill>
                </a:rPr>
                <a:t>P</a:t>
              </a:r>
              <a:r>
                <a:rPr lang="en-US" sz="1200" dirty="0" smtClean="0">
                  <a:solidFill>
                    <a:schemeClr val="tx1"/>
                  </a:solidFill>
                </a:rPr>
                <a:t>’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Translating a point robot</a:t>
            </a: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 bwMode="auto">
          <a:xfrm>
            <a:off x="685800" y="1477120"/>
            <a:ext cx="6979920" cy="249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Work space = configuration space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Compute trapezoidal map of disjoint polygonal obstacles in 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 log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 dirty="0" smtClean="0">
                <a:sym typeface="Symbol" pitchFamily="18" charset="2"/>
              </a:rPr>
              <a:t>expected t</a:t>
            </a:r>
            <a:r>
              <a:rPr lang="en-US" sz="2000" dirty="0" smtClean="0">
                <a:sym typeface="Symbol" pitchFamily="18" charset="2"/>
              </a:rPr>
              <a:t>ime </a:t>
            </a:r>
            <a:r>
              <a:rPr lang="en-US" sz="2000" dirty="0" smtClean="0">
                <a:sym typeface="Symbol" pitchFamily="18" charset="2"/>
              </a:rPr>
              <a:t>(where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ym typeface="Symbol" pitchFamily="18" charset="2"/>
              </a:rPr>
              <a:t> = total # edges), including point location data structure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Construct road map in trapezoidal map: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One vertex on each vertical edge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One vertex in center of each trapezoid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Edges between center-vertex and </a:t>
            </a:r>
            <a:br>
              <a:rPr lang="en-US" sz="1600" dirty="0" smtClean="0">
                <a:sym typeface="Symbol" pitchFamily="18" charset="2"/>
              </a:rPr>
            </a:br>
            <a:r>
              <a:rPr lang="en-US" sz="1600" dirty="0" smtClean="0">
                <a:sym typeface="Symbol" pitchFamily="18" charset="2"/>
              </a:rPr>
              <a:t>edge-vertex of same trapezoid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16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6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1600" dirty="0" smtClean="0">
                <a:sym typeface="Symbol" pitchFamily="18" charset="2"/>
              </a:rPr>
              <a:t>time and space</a:t>
            </a:r>
            <a:endParaRPr lang="en-US" sz="1600" dirty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 smtClean="0">
              <a:sym typeface="Symbol" pitchFamily="18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77327" y="5611127"/>
            <a:ext cx="6979920" cy="815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sz="1600" dirty="0" smtClean="0">
              <a:solidFill>
                <a:srgbClr val="008380"/>
              </a:solidFill>
              <a:sym typeface="Symbo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32" y="2400180"/>
            <a:ext cx="3533733" cy="2974724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4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Translating a point robot</a:t>
            </a: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 bwMode="auto">
          <a:xfrm>
            <a:off x="685800" y="1477120"/>
            <a:ext cx="6979920" cy="249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Work space = configuration space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Compute trapezoidal map of disjoint polygonal obstacles in 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 log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 dirty="0" smtClean="0">
                <a:sym typeface="Symbol" pitchFamily="18" charset="2"/>
              </a:rPr>
              <a:t>expected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time (where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ym typeface="Symbol" pitchFamily="18" charset="2"/>
              </a:rPr>
              <a:t> = total # edges), including point location data structure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Construct road map in trapezoidal map: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One vertex on each vertical edge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One vertex in center of each trapezoid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Edges between center-vertex and </a:t>
            </a:r>
            <a:br>
              <a:rPr lang="en-US" sz="1600" dirty="0" smtClean="0">
                <a:sym typeface="Symbol" pitchFamily="18" charset="2"/>
              </a:rPr>
            </a:br>
            <a:r>
              <a:rPr lang="en-US" sz="1600" dirty="0" smtClean="0">
                <a:sym typeface="Symbol" pitchFamily="18" charset="2"/>
              </a:rPr>
              <a:t>edge-vertex of same trapezoid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16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6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1600" dirty="0" smtClean="0">
                <a:sym typeface="Symbol" pitchFamily="18" charset="2"/>
              </a:rPr>
              <a:t>time and space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ym typeface="Symbol" pitchFamily="18" charset="2"/>
              </a:rPr>
              <a:t>Compute path: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Locate trapezoids containing start and end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ym typeface="Symbol" pitchFamily="18" charset="2"/>
              </a:rPr>
              <a:t>Traverse this road map using DFS or BFS to</a:t>
            </a:r>
            <a:br>
              <a:rPr lang="en-US" sz="1600" dirty="0" smtClean="0">
                <a:sym typeface="Symbol" pitchFamily="18" charset="2"/>
              </a:rPr>
            </a:br>
            <a:r>
              <a:rPr lang="en-US" sz="1600" dirty="0" smtClean="0">
                <a:sym typeface="Symbol" pitchFamily="18" charset="2"/>
              </a:rPr>
              <a:t>find path from start to end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 smtClean="0">
                <a:sym typeface="Symbol" pitchFamily="18" charset="2"/>
              </a:rPr>
              <a:t/>
            </a:r>
            <a:br>
              <a:rPr lang="en-US" sz="2000" dirty="0" smtClean="0">
                <a:sym typeface="Symbol" pitchFamily="18" charset="2"/>
              </a:rPr>
            </a:br>
            <a:r>
              <a:rPr lang="en-US" sz="2000" b="1" dirty="0" smtClean="0">
                <a:sym typeface="Symbol" pitchFamily="18" charset="2"/>
              </a:rPr>
              <a:t>Theorem:</a:t>
            </a:r>
            <a:r>
              <a:rPr lang="en-US" sz="2000" dirty="0" smtClean="0">
                <a:sym typeface="Symbol" pitchFamily="18" charset="2"/>
              </a:rPr>
              <a:t> One can preprocess a set of obstacles (with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ym typeface="Symbol" pitchFamily="18" charset="2"/>
              </a:rPr>
              <a:t> = total # edges) in 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 log 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 dirty="0" smtClean="0">
                <a:sym typeface="Symbol" pitchFamily="18" charset="2"/>
              </a:rPr>
              <a:t>expected time, such that for any (start/end) query a collision-free path can be computed in 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 dirty="0" smtClean="0">
                <a:sym typeface="Symbol" pitchFamily="18" charset="2"/>
              </a:rPr>
              <a:t>time.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 smtClean="0">
                <a:sym typeface="Symbol" pitchFamily="18" charset="2"/>
              </a:rPr>
              <a:t> </a:t>
            </a:r>
            <a:endParaRPr lang="en-US" sz="2000" dirty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 smtClean="0">
              <a:sym typeface="Symbol" pitchFamily="18" charset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32" y="2400180"/>
            <a:ext cx="3533733" cy="29747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32" y="2330896"/>
            <a:ext cx="3533733" cy="299008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err="1" smtClean="0"/>
              <a:t>Minkowski</a:t>
            </a:r>
            <a:r>
              <a:rPr lang="en-US" dirty="0" smtClean="0"/>
              <a:t> sums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095587" y="1491233"/>
            <a:ext cx="2697480" cy="2704579"/>
            <a:chOff x="1095587" y="1491233"/>
            <a:chExt cx="2697480" cy="270457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5587" y="1491233"/>
              <a:ext cx="2697480" cy="2704579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608667" y="3632198"/>
              <a:ext cx="44026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solidFill>
                    <a:schemeClr val="tx1"/>
                  </a:solidFill>
                </a:rPr>
                <a:t>P</a:t>
              </a:r>
              <a:r>
                <a:rPr lang="en-US" sz="1600" dirty="0" smtClean="0">
                  <a:solidFill>
                    <a:schemeClr val="tx1"/>
                  </a:solidFill>
                </a:rPr>
                <a:t>’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467" y="3339337"/>
            <a:ext cx="2858939" cy="283177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Extreme points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00" y="1667678"/>
            <a:ext cx="3004202" cy="255718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872" y="3185365"/>
            <a:ext cx="2802128" cy="230289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8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Configuration space with </a:t>
            </a:r>
            <a:r>
              <a:rPr lang="en-US" dirty="0" smtClean="0"/>
              <a:t>translations and rotations</a:t>
            </a: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200" y="3807138"/>
            <a:ext cx="4956197" cy="27773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09" y="1573446"/>
            <a:ext cx="3207258" cy="32470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8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Shortest path for robot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12" y="1722882"/>
            <a:ext cx="3694176" cy="21625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680" y="4329339"/>
            <a:ext cx="2300478" cy="22113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25140" y="4716780"/>
            <a:ext cx="2522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Pull rubber band tight: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4/21/15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22A30-F525-4C52-8032-87201467118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9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arrow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spAutoFit/>
      </a:bodyPr>
      <a:lstStyle>
        <a:defPPr algn="ctr">
          <a:defRPr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6190</TotalTime>
  <Words>359</Words>
  <Application>Microsoft Office PowerPoint</Application>
  <PresentationFormat>On-screen Show (4:3)</PresentationFormat>
  <Paragraphs>87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CMPS 3130/6130 Computational Geometry Spring 2015</vt:lpstr>
      <vt:lpstr>Robot motion planning</vt:lpstr>
      <vt:lpstr>Configuration space</vt:lpstr>
      <vt:lpstr>Translating a point robot</vt:lpstr>
      <vt:lpstr>Translating a point robot</vt:lpstr>
      <vt:lpstr>Minkowski sums</vt:lpstr>
      <vt:lpstr>Extreme points</vt:lpstr>
      <vt:lpstr>Configuration space with translations and rotations</vt:lpstr>
      <vt:lpstr>Shortest path for robot</vt:lpstr>
      <vt:lpstr>Visibility graph</vt:lpstr>
    </vt:vector>
  </TitlesOfParts>
  <Company>toc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273</cp:revision>
  <dcterms:created xsi:type="dcterms:W3CDTF">2001-09-03T00:33:29Z</dcterms:created>
  <dcterms:modified xsi:type="dcterms:W3CDTF">2015-04-21T06:26:03Z</dcterms:modified>
</cp:coreProperties>
</file>