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2"/>
  </p:notesMasterIdLst>
  <p:handoutMasterIdLst>
    <p:handoutMasterId r:id="rId13"/>
  </p:handoutMasterIdLst>
  <p:sldIdLst>
    <p:sldId id="284" r:id="rId2"/>
    <p:sldId id="290" r:id="rId3"/>
    <p:sldId id="310" r:id="rId4"/>
    <p:sldId id="311" r:id="rId5"/>
    <p:sldId id="312" r:id="rId6"/>
    <p:sldId id="313" r:id="rId7"/>
    <p:sldId id="315" r:id="rId8"/>
    <p:sldId id="316" r:id="rId9"/>
    <p:sldId id="317" r:id="rId10"/>
    <p:sldId id="318" r:id="rId11"/>
  </p:sldIdLst>
  <p:sldSz cx="9144000" cy="6858000" type="screen4x3"/>
  <p:notesSz cx="9601200" cy="7315200"/>
  <p:custDataLst>
    <p:tags r:id="rId14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380"/>
    <a:srgbClr val="CC9900"/>
    <a:srgbClr val="0000CC"/>
    <a:srgbClr val="FFCCCC"/>
    <a:srgbClr val="050000"/>
    <a:srgbClr val="FFFF00"/>
    <a:srgbClr val="2E5352"/>
    <a:srgbClr val="F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713" autoAdjust="0"/>
  </p:normalViewPr>
  <p:slideViewPr>
    <p:cSldViewPr snapToGrid="0">
      <p:cViewPr varScale="1">
        <p:scale>
          <a:sx n="83" d="100"/>
          <a:sy n="83" d="100"/>
        </p:scale>
        <p:origin x="-1488" y="-90"/>
      </p:cViewPr>
      <p:guideLst>
        <p:guide orient="horz" pos="4319"/>
        <p:guide pos="37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50075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50075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CE24616-3369-4A27-A98A-74AEEB699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49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50075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4337DB9-B378-407B-9142-CBC0041B7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689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6629039-0DE1-4EA7-A10A-2C5E1D305ADA}" type="slidenum">
              <a:rPr lang="en-US" altLang="en-US" sz="1300" smtClean="0"/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 sz="1300" smtClean="0"/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4/7/15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EB5B6-0B24-4FE9-BC02-995536515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120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1/20/15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2A55F-DF5D-4617-81D5-8E2B753576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8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1/20/15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3F8B5-60B9-4A74-85B8-4DD21E7451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428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4/7/15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E2D12-E6E3-4CED-BA46-0A43ECF9DF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953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1/20/15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92286-1D34-41E8-9918-0107ECC64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364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1/20/15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CFB7A-340C-43A2-9405-D5A30E79C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786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1/20/15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418D3-BE74-4504-A7E6-B70B910CF1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785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1/20/15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EAED0-B2B1-4FB8-AC77-D9091A780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972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1/20/15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C135C-7408-4CFE-9E40-2F63DB1DFD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665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1/20/15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ABB6C-02FE-43AA-A77A-77685A28F1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16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1/20/15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866B2-CB7A-454B-B2AE-210D49CEEF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91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04800"/>
            <a:ext cx="7543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86677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4/7/15</a:t>
            </a:r>
            <a:endParaRPr lang="en-US" dirty="0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38313" y="6477000"/>
            <a:ext cx="57975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4640A73-0E1A-4537-A9D4-C3A19EE4B8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114489A-0B8E-4901-8610-D23B2BDC2C74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smtClean="0">
                <a:solidFill>
                  <a:srgbClr val="009999"/>
                </a:solidFill>
              </a:rPr>
              <a:t>CMPS 3130/6130 Computational Geometry</a:t>
            </a:r>
            <a:br>
              <a:rPr lang="en-US" altLang="en-US" sz="2800" smtClean="0">
                <a:solidFill>
                  <a:srgbClr val="009999"/>
                </a:solidFill>
              </a:rPr>
            </a:br>
            <a:r>
              <a:rPr lang="en-US" altLang="en-US" sz="2800" smtClean="0">
                <a:solidFill>
                  <a:srgbClr val="009999"/>
                </a:solidFill>
              </a:rPr>
              <a:t>Spring 2015</a:t>
            </a:r>
            <a:endParaRPr lang="en-US" altLang="en-US" sz="2800" smtClean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4000" b="1" i="1" dirty="0" smtClean="0">
                <a:solidFill>
                  <a:schemeClr val="accent2"/>
                </a:solidFill>
              </a:rPr>
              <a:t>Linear Programming and</a:t>
            </a:r>
            <a:br>
              <a:rPr lang="en-US" altLang="en-US" sz="4000" b="1" i="1" dirty="0" smtClean="0">
                <a:solidFill>
                  <a:schemeClr val="accent2"/>
                </a:solidFill>
              </a:rPr>
            </a:br>
            <a:r>
              <a:rPr lang="en-US" altLang="en-US" sz="4000" b="1" i="1" dirty="0" err="1" smtClean="0">
                <a:solidFill>
                  <a:schemeClr val="accent2"/>
                </a:solidFill>
              </a:rPr>
              <a:t>Halfplane</a:t>
            </a:r>
            <a:r>
              <a:rPr lang="en-US" altLang="en-US" sz="4000" b="1" i="1" dirty="0" smtClean="0">
                <a:solidFill>
                  <a:schemeClr val="accent2"/>
                </a:solidFill>
              </a:rPr>
              <a:t> Intersection</a:t>
            </a:r>
            <a:r>
              <a:rPr lang="en-US" altLang="en-US" sz="4000" b="1" i="1" dirty="0" smtClean="0">
                <a:solidFill>
                  <a:schemeClr val="accent2"/>
                </a:solidFill>
              </a:rPr>
              <a:t/>
            </a:r>
            <a:br>
              <a:rPr lang="en-US" altLang="en-US" sz="4000" b="1" i="1" dirty="0" smtClean="0">
                <a:solidFill>
                  <a:schemeClr val="accent2"/>
                </a:solidFill>
              </a:rPr>
            </a:br>
            <a:r>
              <a:rPr lang="en-US" altLang="en-US" sz="2800" b="1" dirty="0" smtClean="0"/>
              <a:t>Carola </a:t>
            </a:r>
            <a:r>
              <a:rPr lang="en-US" altLang="en-US" sz="2800" b="1" dirty="0" err="1" smtClean="0"/>
              <a:t>Wenk</a:t>
            </a:r>
            <a:endParaRPr lang="en-US" altLang="en-US" sz="2800" dirty="0" smtClean="0"/>
          </a:p>
        </p:txBody>
      </p:sp>
      <p:pic>
        <p:nvPicPr>
          <p:cNvPr id="23" name="Picture 2" descr="C:\Users\carola\Desktop\tmp\blu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9175" y="1630363"/>
            <a:ext cx="4068763" cy="2166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304800"/>
            <a:ext cx="8267699" cy="1143000"/>
          </a:xfrm>
        </p:spPr>
        <p:txBody>
          <a:bodyPr/>
          <a:lstStyle/>
          <a:p>
            <a:pPr algn="ctr" eaLnBrk="1" hangingPunct="1"/>
            <a:r>
              <a:rPr lang="en-US" altLang="en-US" sz="4000" dirty="0" smtClean="0"/>
              <a:t>Randomized Incremental LP</a:t>
            </a:r>
            <a:endParaRPr lang="en-US" altLang="en-US" sz="400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3"/>
              <p:cNvSpPr txBox="1">
                <a:spLocks noChangeArrowheads="1"/>
              </p:cNvSpPr>
              <p:nvPr/>
            </p:nvSpPr>
            <p:spPr bwMode="auto">
              <a:xfrm>
                <a:off x="415290" y="1371600"/>
                <a:ext cx="8241030" cy="50825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en-US" sz="2400" kern="0" dirty="0" smtClean="0"/>
                  <a:t>We now need to bound the expected value</a:t>
                </a:r>
                <a:r>
                  <a:rPr lang="en-US" altLang="en-US" sz="2400" kern="0" dirty="0" smtClean="0">
                    <a:sym typeface="Symbol"/>
                  </a:rPr>
                  <a:t/>
                </a:r>
                <a:br>
                  <a:rPr lang="en-US" altLang="en-US" sz="2400" kern="0" dirty="0" smtClean="0">
                    <a:sym typeface="Symbol"/>
                  </a:rPr>
                </a:br>
                <a:r>
                  <a:rPr lang="en-US" altLang="en-US" sz="2400" kern="0" dirty="0" smtClean="0">
                    <a:solidFill>
                      <a:srgbClr val="008380"/>
                    </a:solidFill>
                    <a:sym typeface="Symbol"/>
                  </a:rPr>
                  <a:t>E(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</m:ctrlPr>
                      </m:naryPr>
                      <m: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  <m:t>𝑖</m:t>
                        </m:r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  <m:t>=1</m:t>
                        </m:r>
                      </m:sub>
                      <m:sup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  <m:t>𝑛</m:t>
                        </m:r>
                      </m:sup>
                      <m:e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  <m:t>𝑂</m:t>
                        </m:r>
                        <m:d>
                          <m:dPr>
                            <m:ctrlP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/>
                              </a:rPr>
                            </m:ctrlPr>
                          </m:dPr>
                          <m:e>
                            <m: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/>
                              </a:rPr>
                              <m:t>𝑖</m:t>
                            </m:r>
                          </m:e>
                        </m:d>
                        <m:sSub>
                          <m:sSubPr>
                            <m:ctrlP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/>
                              </a:rPr>
                            </m:ctrlPr>
                          </m:sSubPr>
                          <m:e>
                            <m: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/>
                              </a:rPr>
                              <m:t>𝑋</m:t>
                            </m:r>
                          </m:e>
                          <m:sub>
                            <m: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/>
                              </a:rPr>
                              <m:t>𝑖</m:t>
                            </m:r>
                          </m:sub>
                        </m:s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  <m:t>)=</m:t>
                        </m:r>
                        <m:nary>
                          <m:naryPr>
                            <m:chr m:val="∑"/>
                            <m:ctrlP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/>
                              </a:rPr>
                            </m:ctrlPr>
                          </m:naryPr>
                          <m:sub>
                            <m: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/>
                              </a:rPr>
                              <m:t>𝑖</m:t>
                            </m:r>
                            <m: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/>
                              </a:rPr>
                              <m:t>=1</m:t>
                            </m:r>
                          </m:sub>
                          <m:sup>
                            <m: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/>
                              </a:rPr>
                              <m:t>𝑛</m:t>
                            </m:r>
                          </m:sup>
                          <m:e>
                            <m: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/>
                              </a:rPr>
                              <m:t>𝑂</m:t>
                            </m:r>
                            <m:d>
                              <m:dPr>
                                <m:ctrlPr>
                                  <a:rPr lang="en-US" altLang="en-US" sz="24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sym typeface="Symbol"/>
                                  </a:rPr>
                                </m:ctrlPr>
                              </m:dPr>
                              <m:e>
                                <m:r>
                                  <a:rPr lang="en-US" altLang="en-US" sz="24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sym typeface="Symbol"/>
                                  </a:rPr>
                                  <m:t>𝑖</m:t>
                                </m:r>
                              </m:e>
                            </m:d>
                            <m:sSub>
                              <m:sSubPr>
                                <m:ctrlPr>
                                  <a:rPr lang="en-US" altLang="en-US" sz="24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sym typeface="Symbol"/>
                                  </a:rPr>
                                </m:ctrlPr>
                              </m:sSubPr>
                              <m:e>
                                <m:r>
                                  <a:rPr lang="en-US" altLang="en-US" sz="24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sym typeface="Symbol"/>
                                  </a:rPr>
                                  <m:t>𝐸</m:t>
                                </m:r>
                                <m:r>
                                  <a:rPr lang="en-US" altLang="en-US" sz="24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sym typeface="Symbol"/>
                                  </a:rPr>
                                  <m:t>(</m:t>
                                </m:r>
                                <m:r>
                                  <a:rPr lang="en-US" altLang="en-US" sz="24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sym typeface="Symbol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altLang="en-US" sz="24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sym typeface="Symbol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/>
                              </a:rPr>
                              <m:t>) </m:t>
                            </m:r>
                            <m: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/>
                              </a:rPr>
                              <m:t> </m:t>
                            </m:r>
                          </m:e>
                        </m:nary>
                      </m:e>
                    </m:nary>
                  </m:oMath>
                </a14:m>
                <a:endParaRPr lang="en-US" altLang="en-US" sz="2400" kern="0" dirty="0" smtClean="0"/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en-US" sz="2400" kern="0" dirty="0" smtClean="0"/>
                  <a:t>and we know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</m:ctrlPr>
                      </m:sSubPr>
                      <m:e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  <m:t>𝐸</m:t>
                        </m:r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  <m:t>(</m:t>
                        </m:r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  <m:t>𝑋</m:t>
                        </m:r>
                      </m:e>
                      <m: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  <m:t>𝑖</m:t>
                        </m:r>
                      </m:sub>
                    </m:sSub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  <a:sym typeface="Symbol"/>
                      </a:rPr>
                      <m:t>)=</m:t>
                    </m:r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  <a:sym typeface="Symbol"/>
                      </a:rPr>
                      <m:t>𝑃</m:t>
                    </m:r>
                    <m:d>
                      <m:dPr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/>
                              </a:rPr>
                            </m:ctrlPr>
                          </m:sSubPr>
                          <m:e>
                            <m: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/>
                              </a:rPr>
                              <m:t>𝑋</m:t>
                            </m:r>
                          </m:e>
                          <m:sub>
                            <m: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  <a:sym typeface="Symbol"/>
                      </a:rPr>
                      <m:t>=</m:t>
                    </m:r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  <a:sym typeface="Symbol"/>
                      </a:rPr>
                      <m:t>𝑃</m:t>
                    </m:r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  <a:sym typeface="Symbol"/>
                      </a:rPr>
                      <m:t>(</m:t>
                    </m:r>
                    <m:sSub>
                      <m:sSubPr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</m:ctrlPr>
                      </m:sSubPr>
                      <m:e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  <m:t>𝑣</m:t>
                        </m:r>
                      </m:e>
                      <m: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  <m:t>𝑖</m:t>
                        </m:r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  <m:t>−1</m:t>
                        </m:r>
                      </m:sub>
                    </m:sSub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  <a:ea typeface="Cambria Math"/>
                        <a:sym typeface="Symbol"/>
                      </a:rPr>
                      <m:t>∉</m:t>
                    </m:r>
                    <m:sSub>
                      <m:sSubPr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  <a:sym typeface="Symbol"/>
                          </a:rPr>
                        </m:ctrlPr>
                      </m:sSubPr>
                      <m:e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  <a:sym typeface="Symbol"/>
                          </a:rPr>
                          <m:t>h</m:t>
                        </m:r>
                      </m:e>
                      <m: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  <a:sym typeface="Symbol"/>
                          </a:rPr>
                          <m:t>𝑖</m:t>
                        </m:r>
                      </m:sub>
                    </m:sSub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  <a:ea typeface="Cambria Math"/>
                        <a:sym typeface="Symbol"/>
                      </a:rPr>
                      <m:t>)</m:t>
                    </m:r>
                  </m:oMath>
                </a14:m>
                <a:r>
                  <a:rPr lang="en-US" altLang="en-US" sz="2400" kern="0" dirty="0" smtClean="0"/>
                  <a:t>.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en-US" sz="2400" kern="0" dirty="0" smtClean="0"/>
                  <a:t>Apply backwards analysis to bound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</m:ctrlPr>
                      </m:sSubPr>
                      <m:e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  <m:t>𝐸</m:t>
                        </m:r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  <m:t>(</m:t>
                        </m:r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  <m:t>𝑋</m:t>
                        </m:r>
                      </m:e>
                      <m: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  <m:t>𝑖</m:t>
                        </m:r>
                      </m:sub>
                    </m:sSub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  <a:sym typeface="Symbol"/>
                      </a:rPr>
                      <m:t>)</m:t>
                    </m:r>
                  </m:oMath>
                </a14:m>
                <a:r>
                  <a:rPr lang="en-US" altLang="en-US" sz="2400" kern="0" dirty="0" smtClean="0"/>
                  <a:t>:</a:t>
                </a:r>
              </a:p>
              <a:p>
                <a:pPr lvl="1" eaLnBrk="1" hangingPunct="1">
                  <a:lnSpc>
                    <a:spcPct val="90000"/>
                  </a:lnSpc>
                </a:pPr>
                <a:r>
                  <a:rPr lang="en-US" altLang="en-US" sz="2000" kern="0" dirty="0" smtClean="0"/>
                  <a:t>Fix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en-US" sz="20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en-US" alt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,…,</m:t>
                        </m:r>
                        <m:sSub>
                          <m:sSubPr>
                            <m:ctrlPr>
                              <a:rPr lang="en-US" alt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en-US" alt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en-US" sz="2000" kern="0" dirty="0" smtClean="0">
                    <a:solidFill>
                      <a:srgbClr val="008380"/>
                    </a:solidFill>
                  </a:rPr>
                  <a:t> </a:t>
                </a:r>
                <a:r>
                  <a:rPr lang="en-US" altLang="en-US" sz="2000" kern="0" dirty="0" smtClean="0"/>
                  <a:t>which determines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en-US" sz="2000" kern="0" dirty="0" smtClean="0"/>
                  <a:t>.  </a:t>
                </a:r>
              </a:p>
              <a:p>
                <a:pPr lvl="1" eaLnBrk="1" hangingPunct="1">
                  <a:lnSpc>
                    <a:spcPct val="90000"/>
                  </a:lnSpc>
                </a:pPr>
                <a:r>
                  <a:rPr lang="en-US" altLang="en-US" sz="2000" kern="0" dirty="0" smtClean="0"/>
                  <a:t>Analyze what happened in last step 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en-US" sz="2000" kern="0" dirty="0" smtClean="0"/>
                  <a:t> was added.</a:t>
                </a:r>
              </a:p>
              <a:p>
                <a:pPr lvl="1" eaLnBrk="1" hangingPunct="1">
                  <a:lnSpc>
                    <a:spcPct val="90000"/>
                  </a:lnSpc>
                </a:pPr>
                <a:r>
                  <a:rPr lang="en-US" altLang="en-US" sz="2000" kern="0" dirty="0" smtClean="0"/>
                  <a:t>P(had to compute new optimal vertex when adding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en-US" sz="2000" kern="0" dirty="0" smtClean="0"/>
                  <a:t>)</a:t>
                </a:r>
                <a:br>
                  <a:rPr lang="en-US" altLang="en-US" sz="2000" kern="0" dirty="0" smtClean="0"/>
                </a:br>
                <a:r>
                  <a:rPr lang="en-US" altLang="en-US" sz="2000" kern="0" dirty="0" smtClean="0"/>
                  <a:t>= P(optimal vertex changes when we remove a </a:t>
                </a:r>
                <a:r>
                  <a:rPr lang="en-US" altLang="en-US" sz="2000" kern="0" dirty="0" err="1" smtClean="0"/>
                  <a:t>halfplane</a:t>
                </a:r>
                <a:r>
                  <a:rPr lang="en-US" altLang="en-US" sz="2000" kern="0" dirty="0" smtClean="0"/>
                  <a:t>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en-US" sz="2000" kern="0" dirty="0" smtClean="0"/>
                  <a:t>)</a:t>
                </a:r>
                <a:br>
                  <a:rPr lang="en-US" altLang="en-US" sz="2000" kern="0" dirty="0" smtClean="0"/>
                </a:br>
                <a14:m>
                  <m:oMath xmlns:m="http://schemas.openxmlformats.org/officeDocument/2006/math">
                    <m:r>
                      <a:rPr lang="en-US" altLang="en-US" sz="20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≤</m:t>
                    </m:r>
                    <m:f>
                      <m:fPr>
                        <m:ctrlP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</m:den>
                    </m:f>
                  </m:oMath>
                </a14:m>
                <a:r>
                  <a:rPr lang="en-US" altLang="en-US" sz="2000" kern="0" dirty="0" smtClean="0">
                    <a:solidFill>
                      <a:srgbClr val="008380"/>
                    </a:solidFill>
                  </a:rPr>
                  <a:t> </a:t>
                </a:r>
              </a:p>
              <a:p>
                <a:pPr lvl="1" eaLnBrk="1" hangingPunct="1">
                  <a:lnSpc>
                    <a:spcPct val="90000"/>
                  </a:lnSpc>
                </a:pPr>
                <a:endParaRPr lang="en-US" altLang="en-US" sz="2000" kern="0" dirty="0" smtClean="0">
                  <a:solidFill>
                    <a:srgbClr val="008380"/>
                  </a:solidFill>
                </a:endParaRPr>
              </a:p>
              <a:p>
                <a:pPr lvl="1" eaLnBrk="1" hangingPunct="1">
                  <a:lnSpc>
                    <a:spcPct val="90000"/>
                  </a:lnSpc>
                </a:pPr>
                <a:endParaRPr lang="en-US" altLang="en-US" sz="2000" kern="0" dirty="0">
                  <a:solidFill>
                    <a:srgbClr val="008380"/>
                  </a:solidFill>
                </a:endParaRPr>
              </a:p>
              <a:p>
                <a:pPr lvl="1" eaLnBrk="1" hangingPunct="1">
                  <a:lnSpc>
                    <a:spcPct val="90000"/>
                  </a:lnSpc>
                </a:pPr>
                <a:endParaRPr lang="en-US" altLang="en-US" sz="2000" kern="0" dirty="0" smtClean="0">
                  <a:solidFill>
                    <a:srgbClr val="008380"/>
                  </a:solidFill>
                </a:endParaRPr>
              </a:p>
              <a:p>
                <a:pPr marL="457200" lvl="1" indent="0" eaLnBrk="1" hangingPunct="1">
                  <a:lnSpc>
                    <a:spcPct val="90000"/>
                  </a:lnSpc>
                  <a:buNone/>
                </a:pPr>
                <a:r>
                  <a:rPr lang="en-US" altLang="en-US" sz="2000" b="0" kern="0" dirty="0" smtClean="0">
                    <a:sym typeface="Symbol"/>
                  </a:rPr>
                  <a:t></a:t>
                </a:r>
                <a:r>
                  <a:rPr lang="en-US" altLang="en-US" sz="2000" b="0" kern="0" dirty="0" smtClean="0">
                    <a:solidFill>
                      <a:srgbClr val="008380"/>
                    </a:solidFill>
                    <a:sym typeface="Symbol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20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𝐸</m:t>
                    </m:r>
                    <m:r>
                      <a:rPr lang="en-US" altLang="en-US" sz="20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en-US" sz="20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)≤</m:t>
                    </m:r>
                    <m:f>
                      <m:fPr>
                        <m:ctrlP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</m:den>
                    </m:f>
                  </m:oMath>
                </a14:m>
                <a:r>
                  <a:rPr lang="en-US" altLang="en-US" sz="2000" kern="0" dirty="0" smtClean="0">
                    <a:solidFill>
                      <a:srgbClr val="008380"/>
                    </a:solidFill>
                  </a:rPr>
                  <a:t> </a:t>
                </a:r>
              </a:p>
              <a:p>
                <a:pPr marL="457200" lvl="1" indent="0" eaLnBrk="1" hangingPunct="1">
                  <a:lnSpc>
                    <a:spcPct val="90000"/>
                  </a:lnSpc>
                  <a:buNone/>
                </a:pPr>
                <a:r>
                  <a:rPr lang="en-US" altLang="en-US" sz="2000" b="0" kern="0" dirty="0" smtClean="0">
                    <a:sym typeface="Symbol"/>
                  </a:rPr>
                  <a:t> Total expected runtime is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</m:ctrlPr>
                      </m:naryPr>
                      <m:sub>
                        <m: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  <m:t>𝑖</m:t>
                        </m:r>
                        <m: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  <m:t>=1</m:t>
                        </m:r>
                      </m:sub>
                      <m:sup>
                        <m: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  <m:t>𝑛</m:t>
                        </m:r>
                      </m:sup>
                      <m:e>
                        <m: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  <m:t>𝑂</m:t>
                        </m:r>
                        <m:d>
                          <m:dPr>
                            <m:ctrlPr>
                              <a:rPr lang="en-US" alt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/>
                              </a:rPr>
                            </m:ctrlPr>
                          </m:dPr>
                          <m:e>
                            <m:r>
                              <a:rPr lang="en-US" alt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/>
                              </a:rPr>
                              <m:t>𝑖</m:t>
                            </m:r>
                          </m:e>
                        </m:d>
                        <m:f>
                          <m:fPr>
                            <m:ctrlPr>
                              <a:rPr lang="en-US" alt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/>
                              </a:rPr>
                            </m:ctrlPr>
                          </m:fPr>
                          <m:num>
                            <m:r>
                              <a:rPr lang="en-US" alt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/>
                              </a:rPr>
                              <m:t>2</m:t>
                            </m:r>
                          </m:num>
                          <m:den>
                            <m:r>
                              <a:rPr lang="en-US" alt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/>
                              </a:rPr>
                              <m:t>𝑖</m:t>
                            </m:r>
                          </m:den>
                        </m:f>
                        <m: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  <m:t>=</m:t>
                        </m:r>
                        <m: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  <m:t>𝑂</m:t>
                        </m:r>
                        <m: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  <m:t>(</m:t>
                        </m:r>
                        <m: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  <m:t>𝑛</m:t>
                        </m:r>
                        <m:r>
                          <a:rPr lang="en-US" alt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  <m:t>) </m:t>
                        </m:r>
                      </m:e>
                    </m:nary>
                  </m:oMath>
                </a14:m>
                <a:r>
                  <a:rPr lang="en-US" altLang="en-US" sz="2000" b="0" kern="0" dirty="0" smtClean="0">
                    <a:sym typeface="Symbol"/>
                  </a:rPr>
                  <a:t> </a:t>
                </a:r>
                <a:endParaRPr lang="en-US" altLang="en-US" sz="2000" kern="0" dirty="0" smtClean="0">
                  <a:solidFill>
                    <a:srgbClr val="008380"/>
                  </a:solidFill>
                </a:endParaRPr>
              </a:p>
            </p:txBody>
          </p:sp>
        </mc:Choice>
        <mc:Fallback>
          <p:sp>
            <p:nvSpPr>
              <p:cNvPr id="21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5290" y="1371600"/>
                <a:ext cx="8241030" cy="5082540"/>
              </a:xfrm>
              <a:prstGeom prst="rect">
                <a:avLst/>
              </a:prstGeom>
              <a:blipFill rotWithShape="1">
                <a:blip r:embed="rId2"/>
                <a:stretch>
                  <a:fillRect l="-2145" t="-5995" b="-1546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9154" name="Picture 2" descr="C:\Users\carola\Desktop\tmp\blu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1180" y="4224020"/>
            <a:ext cx="3808413" cy="1243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8244840" y="6347460"/>
            <a:ext cx="190500" cy="19812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3967163" y="5395913"/>
            <a:ext cx="847725" cy="10001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119563" y="4171949"/>
            <a:ext cx="2128837" cy="11906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00124" y="5091113"/>
            <a:ext cx="10518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2 lines 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defining </a:t>
            </a:r>
            <a:r>
              <a:rPr lang="en-US" sz="1600" i="1" dirty="0" smtClean="0">
                <a:solidFill>
                  <a:srgbClr val="008380"/>
                </a:solidFill>
              </a:rPr>
              <a:t>v</a:t>
            </a:r>
            <a:r>
              <a:rPr lang="en-US" sz="1600" i="1" baseline="-25000" dirty="0" smtClean="0">
                <a:solidFill>
                  <a:srgbClr val="008380"/>
                </a:solidFill>
              </a:rPr>
              <a:t>i</a:t>
            </a:r>
            <a:endParaRPr lang="en-US" sz="1600" i="1" baseline="-25000" dirty="0">
              <a:solidFill>
                <a:srgbClr val="0083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11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84722CB-4F7D-4000-A669-B619124C3281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altLang="en-US" dirty="0" smtClean="0"/>
              <a:t>Word Problem</a:t>
            </a:r>
            <a:endParaRPr lang="en-US" altLang="en-US" dirty="0" smtClean="0"/>
          </a:p>
        </p:txBody>
      </p:sp>
      <p:sp>
        <p:nvSpPr>
          <p:cNvPr id="30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2910" y="1341120"/>
            <a:ext cx="8241030" cy="217932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 smtClean="0"/>
              <a:t>A company produces tables and chairs. The profit for a chair is </a:t>
            </a:r>
            <a:r>
              <a:rPr lang="en-US" altLang="en-US" sz="2400" dirty="0" smtClean="0">
                <a:solidFill>
                  <a:srgbClr val="008380"/>
                </a:solidFill>
              </a:rPr>
              <a:t>$2</a:t>
            </a:r>
            <a:r>
              <a:rPr lang="en-US" altLang="en-US" sz="2400" dirty="0" smtClean="0"/>
              <a:t>, and for a table </a:t>
            </a:r>
            <a:r>
              <a:rPr lang="en-US" altLang="en-US" sz="2400" dirty="0" smtClean="0">
                <a:solidFill>
                  <a:srgbClr val="008380"/>
                </a:solidFill>
              </a:rPr>
              <a:t>$4</a:t>
            </a:r>
            <a:r>
              <a:rPr lang="en-US" altLang="en-US" sz="2400" dirty="0" smtClean="0"/>
              <a:t>. Machine group </a:t>
            </a:r>
            <a:r>
              <a:rPr lang="en-US" altLang="en-US" sz="2400" i="1" dirty="0" smtClean="0">
                <a:solidFill>
                  <a:srgbClr val="008380"/>
                </a:solidFill>
              </a:rPr>
              <a:t>A</a:t>
            </a:r>
            <a:r>
              <a:rPr lang="en-US" altLang="en-US" sz="2400" dirty="0" smtClean="0"/>
              <a:t> needs </a:t>
            </a:r>
            <a:r>
              <a:rPr lang="en-US" altLang="en-US" sz="2400" dirty="0" smtClean="0">
                <a:solidFill>
                  <a:srgbClr val="008380"/>
                </a:solidFill>
              </a:rPr>
              <a:t>4</a:t>
            </a:r>
            <a:r>
              <a:rPr lang="en-US" altLang="en-US" sz="2400" dirty="0" smtClean="0"/>
              <a:t> hours to produce a chair, and </a:t>
            </a:r>
            <a:r>
              <a:rPr lang="en-US" altLang="en-US" sz="2400" dirty="0" smtClean="0">
                <a:solidFill>
                  <a:srgbClr val="008380"/>
                </a:solidFill>
              </a:rPr>
              <a:t>6</a:t>
            </a:r>
            <a:r>
              <a:rPr lang="en-US" altLang="en-US" sz="2400" dirty="0" smtClean="0"/>
              <a:t> hours to produce a table. Machine group </a:t>
            </a:r>
            <a:r>
              <a:rPr lang="en-US" altLang="en-US" sz="2400" i="1" dirty="0" smtClean="0">
                <a:solidFill>
                  <a:srgbClr val="008380"/>
                </a:solidFill>
              </a:rPr>
              <a:t>B</a:t>
            </a:r>
            <a:r>
              <a:rPr lang="en-US" altLang="en-US" sz="2400" dirty="0" smtClean="0"/>
              <a:t> needs </a:t>
            </a:r>
            <a:r>
              <a:rPr lang="en-US" altLang="en-US" sz="2400" dirty="0" smtClean="0">
                <a:solidFill>
                  <a:srgbClr val="008380"/>
                </a:solidFill>
              </a:rPr>
              <a:t>2</a:t>
            </a:r>
            <a:r>
              <a:rPr lang="en-US" altLang="en-US" sz="2400" dirty="0" smtClean="0"/>
              <a:t> hours to produce a chair, and </a:t>
            </a:r>
            <a:r>
              <a:rPr lang="en-US" altLang="en-US" sz="2400" dirty="0" smtClean="0">
                <a:solidFill>
                  <a:srgbClr val="008380"/>
                </a:solidFill>
              </a:rPr>
              <a:t>6</a:t>
            </a:r>
            <a:r>
              <a:rPr lang="en-US" altLang="en-US" sz="2400" dirty="0" smtClean="0"/>
              <a:t> hours to produce a table. Per day there are at most </a:t>
            </a:r>
            <a:r>
              <a:rPr lang="en-US" altLang="en-US" sz="2400" dirty="0" smtClean="0">
                <a:solidFill>
                  <a:srgbClr val="008380"/>
                </a:solidFill>
              </a:rPr>
              <a:t>120</a:t>
            </a:r>
            <a:r>
              <a:rPr lang="en-US" altLang="en-US" sz="2400" dirty="0" smtClean="0"/>
              <a:t> working hours for group </a:t>
            </a:r>
            <a:r>
              <a:rPr lang="en-US" altLang="en-US" sz="2400" i="1" dirty="0" smtClean="0">
                <a:solidFill>
                  <a:srgbClr val="008380"/>
                </a:solidFill>
              </a:rPr>
              <a:t>A</a:t>
            </a:r>
            <a:r>
              <a:rPr lang="en-US" altLang="en-US" sz="2400" dirty="0" smtClean="0"/>
              <a:t> and at most </a:t>
            </a:r>
            <a:r>
              <a:rPr lang="en-US" altLang="en-US" sz="2400" dirty="0" smtClean="0">
                <a:solidFill>
                  <a:srgbClr val="008380"/>
                </a:solidFill>
              </a:rPr>
              <a:t>72</a:t>
            </a:r>
            <a:r>
              <a:rPr lang="en-US" altLang="en-US" sz="2400" dirty="0" smtClean="0"/>
              <a:t> hours for group </a:t>
            </a:r>
            <a:r>
              <a:rPr lang="en-US" altLang="en-US" sz="2400" i="1" dirty="0" smtClean="0">
                <a:solidFill>
                  <a:srgbClr val="008380"/>
                </a:solidFill>
              </a:rPr>
              <a:t>B</a:t>
            </a:r>
            <a:r>
              <a:rPr lang="en-US" altLang="en-US" sz="2400" dirty="0" smtClean="0"/>
              <a:t>.</a:t>
            </a:r>
            <a:endParaRPr lang="en-US" altLang="en-US" sz="24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b="1" dirty="0" smtClean="0"/>
              <a:t>How can the company maximize profit?</a:t>
            </a: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483870" y="3853963"/>
            <a:ext cx="5631180" cy="1821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b="1" kern="0" dirty="0" smtClean="0"/>
              <a:t>Variables: </a:t>
            </a:r>
            <a:r>
              <a:rPr lang="en-US" altLang="en-US" sz="2400" kern="0" dirty="0" smtClean="0"/>
              <a:t/>
            </a:r>
            <a:br>
              <a:rPr lang="en-US" altLang="en-US" sz="2400" kern="0" dirty="0" smtClean="0"/>
            </a:br>
            <a:r>
              <a:rPr lang="en-US" altLang="en-US" sz="2400" i="1" kern="0" dirty="0" err="1" smtClean="0">
                <a:solidFill>
                  <a:srgbClr val="008380"/>
                </a:solidFill>
              </a:rPr>
              <a:t>c</a:t>
            </a:r>
            <a:r>
              <a:rPr lang="en-US" altLang="en-US" sz="2400" i="1" kern="0" baseline="-25000" dirty="0" err="1" smtClean="0">
                <a:solidFill>
                  <a:srgbClr val="008380"/>
                </a:solidFill>
              </a:rPr>
              <a:t>A</a:t>
            </a:r>
            <a:r>
              <a:rPr lang="en-US" altLang="en-US" sz="2400" kern="0" dirty="0" smtClean="0"/>
              <a:t> = # chairs produced on machine group </a:t>
            </a:r>
            <a:r>
              <a:rPr lang="en-US" altLang="en-US" sz="2400" i="1" kern="0" dirty="0" smtClean="0">
                <a:solidFill>
                  <a:srgbClr val="008380"/>
                </a:solidFill>
              </a:rPr>
              <a:t>A</a:t>
            </a:r>
            <a:br>
              <a:rPr lang="en-US" altLang="en-US" sz="2400" i="1" kern="0" dirty="0" smtClean="0">
                <a:solidFill>
                  <a:srgbClr val="008380"/>
                </a:solidFill>
              </a:rPr>
            </a:br>
            <a:r>
              <a:rPr lang="en-US" altLang="en-US" sz="2400" i="1" kern="0" dirty="0" err="1" smtClean="0">
                <a:solidFill>
                  <a:srgbClr val="008380"/>
                </a:solidFill>
              </a:rPr>
              <a:t>c</a:t>
            </a:r>
            <a:r>
              <a:rPr lang="en-US" altLang="en-US" sz="2400" i="1" kern="0" baseline="-25000" dirty="0" err="1">
                <a:solidFill>
                  <a:srgbClr val="008380"/>
                </a:solidFill>
              </a:rPr>
              <a:t>B</a:t>
            </a:r>
            <a:r>
              <a:rPr lang="en-US" altLang="en-US" sz="2400" kern="0" dirty="0" smtClean="0"/>
              <a:t> = # chairs produced on machine group </a:t>
            </a:r>
            <a:r>
              <a:rPr lang="en-US" altLang="en-US" sz="2400" i="1" kern="0" dirty="0" smtClean="0">
                <a:solidFill>
                  <a:srgbClr val="008380"/>
                </a:solidFill>
              </a:rPr>
              <a:t>B</a:t>
            </a:r>
            <a:br>
              <a:rPr lang="en-US" altLang="en-US" sz="2400" i="1" kern="0" dirty="0" smtClean="0">
                <a:solidFill>
                  <a:srgbClr val="008380"/>
                </a:solidFill>
              </a:rPr>
            </a:br>
            <a:r>
              <a:rPr lang="en-US" altLang="en-US" sz="2400" i="1" kern="0" dirty="0" err="1">
                <a:solidFill>
                  <a:srgbClr val="008380"/>
                </a:solidFill>
              </a:rPr>
              <a:t>t</a:t>
            </a:r>
            <a:r>
              <a:rPr lang="en-US" altLang="en-US" sz="2400" i="1" kern="0" baseline="-25000" dirty="0" err="1" smtClean="0">
                <a:solidFill>
                  <a:srgbClr val="008380"/>
                </a:solidFill>
              </a:rPr>
              <a:t>A</a:t>
            </a:r>
            <a:r>
              <a:rPr lang="en-US" altLang="en-US" sz="2400" kern="0" dirty="0" smtClean="0"/>
              <a:t> = # tables produced on machine group </a:t>
            </a:r>
            <a:r>
              <a:rPr lang="en-US" altLang="en-US" sz="2400" i="1" kern="0" dirty="0" smtClean="0">
                <a:solidFill>
                  <a:srgbClr val="008380"/>
                </a:solidFill>
              </a:rPr>
              <a:t>A</a:t>
            </a:r>
            <a:r>
              <a:rPr lang="en-US" altLang="en-US" sz="2400" kern="0" dirty="0" smtClean="0"/>
              <a:t/>
            </a:r>
            <a:br>
              <a:rPr lang="en-US" altLang="en-US" sz="2400" kern="0" dirty="0" smtClean="0"/>
            </a:br>
            <a:r>
              <a:rPr lang="en-US" altLang="en-US" sz="2400" i="1" kern="0" dirty="0" err="1" smtClean="0">
                <a:solidFill>
                  <a:srgbClr val="008380"/>
                </a:solidFill>
              </a:rPr>
              <a:t>t</a:t>
            </a:r>
            <a:r>
              <a:rPr lang="en-US" altLang="en-US" sz="2400" i="1" kern="0" baseline="-25000" dirty="0" err="1">
                <a:solidFill>
                  <a:srgbClr val="008380"/>
                </a:solidFill>
              </a:rPr>
              <a:t>B</a:t>
            </a:r>
            <a:r>
              <a:rPr lang="en-US" altLang="en-US" sz="2400" kern="0" dirty="0" smtClean="0"/>
              <a:t> = # tables produced on machine group </a:t>
            </a:r>
            <a:r>
              <a:rPr lang="en-US" altLang="en-US" sz="2400" i="1" kern="0" dirty="0" smtClean="0">
                <a:solidFill>
                  <a:srgbClr val="008380"/>
                </a:solidFill>
              </a:rPr>
              <a:t>B</a:t>
            </a:r>
            <a:endParaRPr lang="en-US" altLang="en-US" sz="2400" b="1" i="1" kern="0" dirty="0" smtClean="0">
              <a:solidFill>
                <a:srgbClr val="008380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400" b="1" kern="0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US" altLang="en-US" sz="2400" b="1" kern="0" dirty="0" smtClean="0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6328410" y="3972073"/>
            <a:ext cx="2393559" cy="145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b="1" kern="0" dirty="0" smtClean="0"/>
              <a:t>Constraints: </a:t>
            </a:r>
            <a:r>
              <a:rPr lang="en-US" altLang="en-US" sz="2400" kern="0" dirty="0" smtClean="0"/>
              <a:t/>
            </a:r>
            <a:br>
              <a:rPr lang="en-US" altLang="en-US" sz="2400" kern="0" dirty="0" smtClean="0"/>
            </a:br>
            <a:r>
              <a:rPr lang="en-US" altLang="en-US" sz="2400" kern="0" dirty="0" smtClean="0">
                <a:solidFill>
                  <a:srgbClr val="008380"/>
                </a:solidFill>
              </a:rPr>
              <a:t>4</a:t>
            </a:r>
            <a:r>
              <a:rPr lang="en-US" altLang="en-US" sz="2400" i="1" kern="0" dirty="0" smtClean="0">
                <a:solidFill>
                  <a:srgbClr val="008380"/>
                </a:solidFill>
              </a:rPr>
              <a:t>c</a:t>
            </a:r>
            <a:r>
              <a:rPr lang="en-US" altLang="en-US" sz="2400" i="1" kern="0" baseline="-25000" dirty="0" smtClean="0">
                <a:solidFill>
                  <a:srgbClr val="008380"/>
                </a:solidFill>
              </a:rPr>
              <a:t>A</a:t>
            </a:r>
            <a:r>
              <a:rPr lang="en-US" altLang="en-US" sz="2400" kern="0" dirty="0" smtClean="0">
                <a:solidFill>
                  <a:srgbClr val="008380"/>
                </a:solidFill>
              </a:rPr>
              <a:t> +6</a:t>
            </a:r>
            <a:r>
              <a:rPr lang="en-US" altLang="en-US" sz="2400" i="1" kern="0" dirty="0" smtClean="0">
                <a:solidFill>
                  <a:srgbClr val="008380"/>
                </a:solidFill>
              </a:rPr>
              <a:t>t</a:t>
            </a:r>
            <a:r>
              <a:rPr lang="en-US" altLang="en-US" sz="2400" i="1" kern="0" baseline="-25000" dirty="0">
                <a:solidFill>
                  <a:srgbClr val="008380"/>
                </a:solidFill>
              </a:rPr>
              <a:t>A</a:t>
            </a:r>
            <a:r>
              <a:rPr lang="en-US" altLang="en-US" sz="2400" kern="0" dirty="0" smtClean="0">
                <a:solidFill>
                  <a:srgbClr val="008380"/>
                </a:solidFill>
              </a:rPr>
              <a:t> ≤ 120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kern="0" dirty="0" smtClean="0">
                <a:solidFill>
                  <a:srgbClr val="008380"/>
                </a:solidFill>
              </a:rPr>
              <a:t>2</a:t>
            </a:r>
            <a:r>
              <a:rPr lang="en-US" altLang="en-US" sz="2400" i="1" kern="0" dirty="0" smtClean="0">
                <a:solidFill>
                  <a:srgbClr val="008380"/>
                </a:solidFill>
              </a:rPr>
              <a:t>c</a:t>
            </a:r>
            <a:r>
              <a:rPr lang="en-US" altLang="en-US" sz="2400" i="1" kern="0" baseline="-25000" dirty="0">
                <a:solidFill>
                  <a:srgbClr val="008380"/>
                </a:solidFill>
              </a:rPr>
              <a:t>B</a:t>
            </a:r>
            <a:r>
              <a:rPr lang="en-US" altLang="en-US" sz="2400" kern="0" dirty="0" smtClean="0">
                <a:solidFill>
                  <a:srgbClr val="008380"/>
                </a:solidFill>
              </a:rPr>
              <a:t> +6</a:t>
            </a:r>
            <a:r>
              <a:rPr lang="en-US" altLang="en-US" sz="2400" i="1" kern="0" dirty="0" smtClean="0">
                <a:solidFill>
                  <a:srgbClr val="008380"/>
                </a:solidFill>
              </a:rPr>
              <a:t>t</a:t>
            </a:r>
            <a:r>
              <a:rPr lang="en-US" altLang="en-US" sz="2400" i="1" kern="0" baseline="-25000" dirty="0">
                <a:solidFill>
                  <a:srgbClr val="008380"/>
                </a:solidFill>
              </a:rPr>
              <a:t>B</a:t>
            </a:r>
            <a:r>
              <a:rPr lang="en-US" altLang="en-US" sz="2400" kern="0" dirty="0" smtClean="0">
                <a:solidFill>
                  <a:srgbClr val="008380"/>
                </a:solidFill>
              </a:rPr>
              <a:t> ≤ 72</a:t>
            </a:r>
            <a:endParaRPr lang="en-US" altLang="en-US" sz="2400" b="1" kern="0" dirty="0" smtClean="0">
              <a:solidFill>
                <a:srgbClr val="008380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373087" y="5730534"/>
            <a:ext cx="6062882" cy="145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b="1" kern="0" dirty="0" smtClean="0"/>
              <a:t>Objective function (profit): </a:t>
            </a:r>
            <a:r>
              <a:rPr lang="en-US" altLang="en-US" sz="2400" kern="0" dirty="0" smtClean="0"/>
              <a:t/>
            </a:r>
            <a:br>
              <a:rPr lang="en-US" altLang="en-US" sz="2400" kern="0" dirty="0" smtClean="0"/>
            </a:br>
            <a:r>
              <a:rPr lang="en-US" altLang="en-US" sz="2400" kern="0" dirty="0" smtClean="0"/>
              <a:t>Maximize </a:t>
            </a:r>
            <a:r>
              <a:rPr lang="en-US" altLang="en-US" sz="2400" kern="0" dirty="0" smtClean="0">
                <a:solidFill>
                  <a:srgbClr val="008380"/>
                </a:solidFill>
              </a:rPr>
              <a:t>2(</a:t>
            </a:r>
            <a:r>
              <a:rPr lang="en-US" altLang="en-US" sz="2400" i="1" kern="0" dirty="0" err="1" smtClean="0">
                <a:solidFill>
                  <a:srgbClr val="008380"/>
                </a:solidFill>
              </a:rPr>
              <a:t>c</a:t>
            </a:r>
            <a:r>
              <a:rPr lang="en-US" altLang="en-US" sz="2400" i="1" kern="0" baseline="-25000" dirty="0" err="1" smtClean="0">
                <a:solidFill>
                  <a:srgbClr val="008380"/>
                </a:solidFill>
              </a:rPr>
              <a:t>A</a:t>
            </a:r>
            <a:r>
              <a:rPr lang="en-US" altLang="en-US" sz="2400" kern="0" dirty="0" err="1" smtClean="0">
                <a:solidFill>
                  <a:srgbClr val="008380"/>
                </a:solidFill>
              </a:rPr>
              <a:t>+</a:t>
            </a:r>
            <a:r>
              <a:rPr lang="en-US" altLang="en-US" sz="2400" i="1" kern="0" dirty="0" err="1" smtClean="0">
                <a:solidFill>
                  <a:srgbClr val="008380"/>
                </a:solidFill>
              </a:rPr>
              <a:t>c</a:t>
            </a:r>
            <a:r>
              <a:rPr lang="en-US" altLang="en-US" sz="2400" i="1" kern="0" baseline="-25000" dirty="0" err="1" smtClean="0">
                <a:solidFill>
                  <a:srgbClr val="008380"/>
                </a:solidFill>
              </a:rPr>
              <a:t>B</a:t>
            </a:r>
            <a:r>
              <a:rPr lang="en-US" altLang="en-US" sz="2400" kern="0" dirty="0" smtClean="0">
                <a:solidFill>
                  <a:srgbClr val="008380"/>
                </a:solidFill>
              </a:rPr>
              <a:t>)+4(</a:t>
            </a:r>
            <a:r>
              <a:rPr lang="en-US" altLang="en-US" sz="2400" i="1" kern="0" dirty="0" err="1" smtClean="0">
                <a:solidFill>
                  <a:srgbClr val="008380"/>
                </a:solidFill>
              </a:rPr>
              <a:t>t</a:t>
            </a:r>
            <a:r>
              <a:rPr lang="en-US" altLang="en-US" sz="2400" i="1" kern="0" baseline="-25000" dirty="0" err="1" smtClean="0">
                <a:solidFill>
                  <a:srgbClr val="008380"/>
                </a:solidFill>
              </a:rPr>
              <a:t>A</a:t>
            </a:r>
            <a:r>
              <a:rPr lang="en-US" altLang="en-US" sz="2400" kern="0" dirty="0" err="1" smtClean="0">
                <a:solidFill>
                  <a:srgbClr val="008380"/>
                </a:solidFill>
              </a:rPr>
              <a:t>+</a:t>
            </a:r>
            <a:r>
              <a:rPr lang="en-US" altLang="en-US" sz="2400" i="1" kern="0" dirty="0" err="1" smtClean="0">
                <a:solidFill>
                  <a:srgbClr val="008380"/>
                </a:solidFill>
              </a:rPr>
              <a:t>t</a:t>
            </a:r>
            <a:r>
              <a:rPr lang="en-US" altLang="en-US" sz="2400" i="1" kern="0" baseline="-25000" dirty="0" err="1" smtClean="0">
                <a:solidFill>
                  <a:srgbClr val="008380"/>
                </a:solidFill>
              </a:rPr>
              <a:t>B</a:t>
            </a:r>
            <a:r>
              <a:rPr lang="en-US" altLang="en-US" sz="2400" kern="0" dirty="0" smtClean="0">
                <a:solidFill>
                  <a:srgbClr val="008380"/>
                </a:solidFill>
              </a:rPr>
              <a:t>) </a:t>
            </a:r>
            <a:endParaRPr lang="en-US" altLang="en-US" sz="2400" b="1" kern="0" dirty="0" smtClean="0">
              <a:solidFill>
                <a:srgbClr val="0083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C:\Users\carola\Desktop\tmp\blu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0" y="4116388"/>
            <a:ext cx="4068763" cy="2166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 bwMode="auto">
          <a:xfrm>
            <a:off x="4743450" y="2491740"/>
            <a:ext cx="3257550" cy="152019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84722CB-4F7D-4000-A669-B619124C3281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altLang="en-US" dirty="0" smtClean="0"/>
              <a:t>Linear Programming</a:t>
            </a:r>
            <a:endParaRPr lang="en-US" altLang="en-US" dirty="0" smtClean="0"/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483870" y="1316502"/>
            <a:ext cx="5631180" cy="3084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b="1" kern="0" dirty="0" smtClean="0"/>
              <a:t>Variables:  </a:t>
            </a:r>
            <a:r>
              <a:rPr lang="en-US" altLang="en-US" sz="2400" i="1" kern="0" dirty="0" smtClean="0">
                <a:solidFill>
                  <a:srgbClr val="008380"/>
                </a:solidFill>
              </a:rPr>
              <a:t>x</a:t>
            </a:r>
            <a:r>
              <a:rPr lang="en-US" altLang="en-US" sz="2400" kern="0" baseline="-25000" dirty="0" smtClean="0">
                <a:solidFill>
                  <a:srgbClr val="008380"/>
                </a:solidFill>
              </a:rPr>
              <a:t>1</a:t>
            </a:r>
            <a:r>
              <a:rPr lang="en-US" altLang="en-US" sz="2400" kern="0" dirty="0" smtClean="0">
                <a:solidFill>
                  <a:srgbClr val="008380"/>
                </a:solidFill>
              </a:rPr>
              <a:t>,…,</a:t>
            </a:r>
            <a:r>
              <a:rPr lang="en-US" altLang="en-US" sz="2400" i="1" kern="0" dirty="0" err="1" smtClean="0">
                <a:solidFill>
                  <a:srgbClr val="008380"/>
                </a:solidFill>
              </a:rPr>
              <a:t>x</a:t>
            </a:r>
            <a:r>
              <a:rPr lang="en-US" altLang="en-US" sz="2400" i="1" kern="0" baseline="-25000" dirty="0" err="1" smtClean="0">
                <a:solidFill>
                  <a:srgbClr val="008380"/>
                </a:solidFill>
              </a:rPr>
              <a:t>d</a:t>
            </a:r>
            <a:r>
              <a:rPr lang="en-US" altLang="en-US" sz="2400" kern="0" dirty="0" smtClean="0">
                <a:solidFill>
                  <a:srgbClr val="008380"/>
                </a:solidFill>
              </a:rPr>
              <a:t/>
            </a:r>
            <a:br>
              <a:rPr lang="en-US" altLang="en-US" sz="2400" kern="0" dirty="0" smtClean="0">
                <a:solidFill>
                  <a:srgbClr val="008380"/>
                </a:solidFill>
              </a:rPr>
            </a:br>
            <a:endParaRPr lang="en-US" altLang="en-US" sz="2400" kern="0" dirty="0" smtClean="0">
              <a:solidFill>
                <a:srgbClr val="008380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b="1" kern="0" dirty="0" smtClean="0"/>
              <a:t>Constraints:</a:t>
            </a:r>
            <a:br>
              <a:rPr lang="en-US" altLang="en-US" sz="2400" b="1" kern="0" dirty="0" smtClean="0"/>
            </a:br>
            <a:r>
              <a:rPr lang="en-US" altLang="en-US" sz="2400" i="1" kern="0" dirty="0" smtClean="0">
                <a:solidFill>
                  <a:srgbClr val="008380"/>
                </a:solidFill>
              </a:rPr>
              <a:t>h</a:t>
            </a:r>
            <a:r>
              <a:rPr lang="en-US" altLang="en-US" sz="2400" kern="0" baseline="-25000" dirty="0" smtClean="0">
                <a:solidFill>
                  <a:srgbClr val="008380"/>
                </a:solidFill>
              </a:rPr>
              <a:t>1</a:t>
            </a:r>
            <a:r>
              <a:rPr lang="en-US" altLang="en-US" sz="2400" kern="0" dirty="0" smtClean="0">
                <a:solidFill>
                  <a:srgbClr val="008380"/>
                </a:solidFill>
              </a:rPr>
              <a:t>:	</a:t>
            </a:r>
            <a:r>
              <a:rPr lang="en-US" altLang="en-US" sz="2400" i="1" kern="0" dirty="0" smtClean="0">
                <a:solidFill>
                  <a:srgbClr val="008380"/>
                </a:solidFill>
              </a:rPr>
              <a:t>a</a:t>
            </a:r>
            <a:r>
              <a:rPr lang="en-US" altLang="en-US" sz="2400" kern="0" baseline="-25000" dirty="0" smtClean="0">
                <a:solidFill>
                  <a:srgbClr val="008380"/>
                </a:solidFill>
              </a:rPr>
              <a:t>11 </a:t>
            </a:r>
            <a:r>
              <a:rPr lang="en-US" altLang="en-US" sz="2400" i="1" kern="0" dirty="0" smtClean="0">
                <a:solidFill>
                  <a:srgbClr val="008380"/>
                </a:solidFill>
              </a:rPr>
              <a:t>x</a:t>
            </a:r>
            <a:r>
              <a:rPr lang="en-US" altLang="en-US" sz="2400" kern="0" baseline="-25000" dirty="0" smtClean="0">
                <a:solidFill>
                  <a:srgbClr val="008380"/>
                </a:solidFill>
              </a:rPr>
              <a:t>1</a:t>
            </a:r>
            <a:r>
              <a:rPr lang="en-US" altLang="en-US" sz="2400" kern="0" dirty="0" smtClean="0">
                <a:solidFill>
                  <a:srgbClr val="008380"/>
                </a:solidFill>
              </a:rPr>
              <a:t>+…+</a:t>
            </a:r>
            <a:r>
              <a:rPr lang="en-US" altLang="en-US" sz="2400" i="1" kern="0" dirty="0" smtClean="0">
                <a:solidFill>
                  <a:srgbClr val="008380"/>
                </a:solidFill>
              </a:rPr>
              <a:t>a</a:t>
            </a:r>
            <a:r>
              <a:rPr lang="en-US" altLang="en-US" sz="2400" kern="0" baseline="-25000" dirty="0" smtClean="0">
                <a:solidFill>
                  <a:srgbClr val="008380"/>
                </a:solidFill>
              </a:rPr>
              <a:t>1</a:t>
            </a:r>
            <a:r>
              <a:rPr lang="en-US" altLang="en-US" sz="2400" i="1" kern="0" baseline="-25000" dirty="0" smtClean="0">
                <a:solidFill>
                  <a:srgbClr val="008380"/>
                </a:solidFill>
              </a:rPr>
              <a:t>d </a:t>
            </a:r>
            <a:r>
              <a:rPr lang="en-US" altLang="en-US" sz="2400" i="1" kern="0" dirty="0" err="1" smtClean="0">
                <a:solidFill>
                  <a:srgbClr val="008380"/>
                </a:solidFill>
              </a:rPr>
              <a:t>x</a:t>
            </a:r>
            <a:r>
              <a:rPr lang="en-US" altLang="en-US" sz="2400" i="1" kern="0" baseline="-25000" dirty="0" err="1" smtClean="0">
                <a:solidFill>
                  <a:srgbClr val="008380"/>
                </a:solidFill>
              </a:rPr>
              <a:t>d</a:t>
            </a:r>
            <a:r>
              <a:rPr lang="en-US" altLang="en-US" sz="2400" i="1" kern="0" baseline="-25000" dirty="0" smtClean="0">
                <a:solidFill>
                  <a:srgbClr val="008380"/>
                </a:solidFill>
              </a:rPr>
              <a:t> </a:t>
            </a:r>
            <a:r>
              <a:rPr lang="en-US" altLang="en-US" sz="2400" kern="0" dirty="0" smtClean="0">
                <a:solidFill>
                  <a:srgbClr val="008380"/>
                </a:solidFill>
              </a:rPr>
              <a:t>≤ </a:t>
            </a:r>
            <a:r>
              <a:rPr lang="en-US" altLang="en-US" sz="2400" i="1" kern="0" dirty="0" smtClean="0">
                <a:solidFill>
                  <a:srgbClr val="008380"/>
                </a:solidFill>
              </a:rPr>
              <a:t>b</a:t>
            </a:r>
            <a:r>
              <a:rPr lang="en-US" altLang="en-US" sz="2400" kern="0" baseline="-25000" dirty="0" smtClean="0">
                <a:solidFill>
                  <a:srgbClr val="008380"/>
                </a:solidFill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i="1" kern="0" dirty="0" smtClean="0">
                <a:solidFill>
                  <a:srgbClr val="008380"/>
                </a:solidFill>
              </a:rPr>
              <a:t>h</a:t>
            </a:r>
            <a:r>
              <a:rPr lang="en-US" altLang="en-US" sz="2400" kern="0" baseline="-25000" dirty="0">
                <a:solidFill>
                  <a:srgbClr val="008380"/>
                </a:solidFill>
              </a:rPr>
              <a:t>2</a:t>
            </a:r>
            <a:r>
              <a:rPr lang="en-US" altLang="en-US" sz="2400" kern="0" dirty="0" smtClean="0">
                <a:solidFill>
                  <a:srgbClr val="008380"/>
                </a:solidFill>
              </a:rPr>
              <a:t>:	</a:t>
            </a:r>
            <a:r>
              <a:rPr lang="en-US" altLang="en-US" sz="2400" i="1" kern="0" dirty="0" smtClean="0">
                <a:solidFill>
                  <a:srgbClr val="008380"/>
                </a:solidFill>
              </a:rPr>
              <a:t>a</a:t>
            </a:r>
            <a:r>
              <a:rPr lang="en-US" altLang="en-US" sz="2400" kern="0" baseline="-25000" dirty="0" smtClean="0">
                <a:solidFill>
                  <a:srgbClr val="008380"/>
                </a:solidFill>
              </a:rPr>
              <a:t>2</a:t>
            </a:r>
            <a:r>
              <a:rPr lang="en-US" altLang="en-US" sz="2400" kern="0" baseline="-25000" dirty="0" smtClean="0">
                <a:solidFill>
                  <a:srgbClr val="008380"/>
                </a:solidFill>
              </a:rPr>
              <a:t>1 </a:t>
            </a:r>
            <a:r>
              <a:rPr lang="en-US" altLang="en-US" sz="2400" i="1" kern="0" dirty="0" smtClean="0">
                <a:solidFill>
                  <a:srgbClr val="008380"/>
                </a:solidFill>
              </a:rPr>
              <a:t>x</a:t>
            </a:r>
            <a:r>
              <a:rPr lang="en-US" altLang="en-US" sz="2400" kern="0" baseline="-25000" dirty="0" smtClean="0">
                <a:solidFill>
                  <a:srgbClr val="008380"/>
                </a:solidFill>
              </a:rPr>
              <a:t>1</a:t>
            </a:r>
            <a:r>
              <a:rPr lang="en-US" altLang="en-US" sz="2400" kern="0" dirty="0" smtClean="0">
                <a:solidFill>
                  <a:srgbClr val="008380"/>
                </a:solidFill>
              </a:rPr>
              <a:t>+…+</a:t>
            </a:r>
            <a:r>
              <a:rPr lang="en-US" altLang="en-US" sz="2400" i="1" kern="0" dirty="0" smtClean="0">
                <a:solidFill>
                  <a:srgbClr val="008380"/>
                </a:solidFill>
              </a:rPr>
              <a:t>a</a:t>
            </a:r>
            <a:r>
              <a:rPr lang="en-US" altLang="en-US" sz="2400" kern="0" baseline="-25000" dirty="0" smtClean="0">
                <a:solidFill>
                  <a:srgbClr val="008380"/>
                </a:solidFill>
              </a:rPr>
              <a:t>2</a:t>
            </a:r>
            <a:r>
              <a:rPr lang="en-US" altLang="en-US" sz="2400" i="1" kern="0" baseline="-25000" dirty="0" smtClean="0">
                <a:solidFill>
                  <a:srgbClr val="008380"/>
                </a:solidFill>
              </a:rPr>
              <a:t>d </a:t>
            </a:r>
            <a:r>
              <a:rPr lang="en-US" altLang="en-US" sz="2400" i="1" kern="0" dirty="0" err="1" smtClean="0">
                <a:solidFill>
                  <a:srgbClr val="008380"/>
                </a:solidFill>
              </a:rPr>
              <a:t>x</a:t>
            </a:r>
            <a:r>
              <a:rPr lang="en-US" altLang="en-US" sz="2400" i="1" kern="0" baseline="-25000" dirty="0" err="1" smtClean="0">
                <a:solidFill>
                  <a:srgbClr val="008380"/>
                </a:solidFill>
              </a:rPr>
              <a:t>d</a:t>
            </a:r>
            <a:r>
              <a:rPr lang="en-US" altLang="en-US" sz="2400" i="1" kern="0" baseline="-25000" dirty="0" smtClean="0">
                <a:solidFill>
                  <a:srgbClr val="008380"/>
                </a:solidFill>
              </a:rPr>
              <a:t> </a:t>
            </a:r>
            <a:r>
              <a:rPr lang="en-US" altLang="en-US" sz="2400" kern="0" dirty="0" smtClean="0">
                <a:solidFill>
                  <a:srgbClr val="008380"/>
                </a:solidFill>
              </a:rPr>
              <a:t>≤ </a:t>
            </a:r>
            <a:r>
              <a:rPr lang="en-US" altLang="en-US" sz="2400" i="1" kern="0" dirty="0" smtClean="0">
                <a:solidFill>
                  <a:srgbClr val="008380"/>
                </a:solidFill>
              </a:rPr>
              <a:t>b</a:t>
            </a:r>
            <a:r>
              <a:rPr lang="en-US" altLang="en-US" sz="2400" kern="0" baseline="-25000" dirty="0" smtClean="0">
                <a:solidFill>
                  <a:srgbClr val="008380"/>
                </a:solidFill>
              </a:rPr>
              <a:t>2</a:t>
            </a:r>
            <a:endParaRPr lang="en-US" altLang="en-US" sz="2400" kern="0" baseline="-25000" dirty="0" smtClean="0">
              <a:solidFill>
                <a:srgbClr val="008380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kern="0" baseline="-25000" dirty="0" smtClean="0">
                <a:solidFill>
                  <a:srgbClr val="008380"/>
                </a:solidFill>
              </a:rPr>
              <a:t>.</a:t>
            </a:r>
            <a:r>
              <a:rPr lang="en-US" altLang="en-US" sz="2400" kern="0" baseline="-25000" dirty="0">
                <a:solidFill>
                  <a:srgbClr val="008380"/>
                </a:solidFill>
              </a:rPr>
              <a:t> </a:t>
            </a:r>
            <a:r>
              <a:rPr lang="en-US" altLang="en-US" sz="2400" kern="0" baseline="-25000" dirty="0" smtClean="0">
                <a:solidFill>
                  <a:srgbClr val="008380"/>
                </a:solidFill>
              </a:rPr>
              <a:t> .  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i="1" kern="0" dirty="0" err="1" smtClean="0">
                <a:solidFill>
                  <a:srgbClr val="008380"/>
                </a:solidFill>
              </a:rPr>
              <a:t>h</a:t>
            </a:r>
            <a:r>
              <a:rPr lang="en-US" altLang="en-US" sz="2400" kern="0" baseline="-25000" dirty="0" err="1">
                <a:solidFill>
                  <a:srgbClr val="008380"/>
                </a:solidFill>
              </a:rPr>
              <a:t>n</a:t>
            </a:r>
            <a:r>
              <a:rPr lang="en-US" altLang="en-US" sz="2400" kern="0" dirty="0" smtClean="0">
                <a:solidFill>
                  <a:srgbClr val="008380"/>
                </a:solidFill>
              </a:rPr>
              <a:t>:	</a:t>
            </a:r>
            <a:r>
              <a:rPr lang="en-US" altLang="en-US" sz="2400" i="1" kern="0" dirty="0" smtClean="0">
                <a:solidFill>
                  <a:srgbClr val="008380"/>
                </a:solidFill>
              </a:rPr>
              <a:t>a</a:t>
            </a:r>
            <a:r>
              <a:rPr lang="en-US" altLang="en-US" sz="2400" kern="0" baseline="-25000" dirty="0" smtClean="0">
                <a:solidFill>
                  <a:srgbClr val="008380"/>
                </a:solidFill>
              </a:rPr>
              <a:t>n</a:t>
            </a:r>
            <a:r>
              <a:rPr lang="en-US" altLang="en-US" sz="2400" kern="0" baseline="-25000" dirty="0" smtClean="0">
                <a:solidFill>
                  <a:srgbClr val="008380"/>
                </a:solidFill>
              </a:rPr>
              <a:t>1 </a:t>
            </a:r>
            <a:r>
              <a:rPr lang="en-US" altLang="en-US" sz="2400" i="1" kern="0" dirty="0" smtClean="0">
                <a:solidFill>
                  <a:srgbClr val="008380"/>
                </a:solidFill>
              </a:rPr>
              <a:t>x</a:t>
            </a:r>
            <a:r>
              <a:rPr lang="en-US" altLang="en-US" sz="2400" kern="0" baseline="-25000" dirty="0" smtClean="0">
                <a:solidFill>
                  <a:srgbClr val="008380"/>
                </a:solidFill>
              </a:rPr>
              <a:t>1</a:t>
            </a:r>
            <a:r>
              <a:rPr lang="en-US" altLang="en-US" sz="2400" kern="0" dirty="0" smtClean="0">
                <a:solidFill>
                  <a:srgbClr val="008380"/>
                </a:solidFill>
              </a:rPr>
              <a:t>+…+</a:t>
            </a:r>
            <a:r>
              <a:rPr lang="en-US" altLang="en-US" sz="2400" i="1" kern="0" dirty="0" smtClean="0">
                <a:solidFill>
                  <a:srgbClr val="008380"/>
                </a:solidFill>
              </a:rPr>
              <a:t>a</a:t>
            </a:r>
            <a:r>
              <a:rPr lang="en-US" altLang="en-US" sz="2400" kern="0" baseline="-25000" dirty="0" smtClean="0">
                <a:solidFill>
                  <a:srgbClr val="008380"/>
                </a:solidFill>
              </a:rPr>
              <a:t>n</a:t>
            </a:r>
            <a:r>
              <a:rPr lang="en-US" altLang="en-US" sz="2400" i="1" kern="0" baseline="-25000" dirty="0" smtClean="0">
                <a:solidFill>
                  <a:srgbClr val="008380"/>
                </a:solidFill>
              </a:rPr>
              <a:t>d </a:t>
            </a:r>
            <a:r>
              <a:rPr lang="en-US" altLang="en-US" sz="2400" i="1" kern="0" dirty="0" err="1" smtClean="0">
                <a:solidFill>
                  <a:srgbClr val="008380"/>
                </a:solidFill>
              </a:rPr>
              <a:t>x</a:t>
            </a:r>
            <a:r>
              <a:rPr lang="en-US" altLang="en-US" sz="2400" i="1" kern="0" baseline="-25000" dirty="0" err="1" smtClean="0">
                <a:solidFill>
                  <a:srgbClr val="008380"/>
                </a:solidFill>
              </a:rPr>
              <a:t>d</a:t>
            </a:r>
            <a:r>
              <a:rPr lang="en-US" altLang="en-US" sz="2400" i="1" kern="0" baseline="-25000" dirty="0" smtClean="0">
                <a:solidFill>
                  <a:srgbClr val="008380"/>
                </a:solidFill>
              </a:rPr>
              <a:t> </a:t>
            </a:r>
            <a:r>
              <a:rPr lang="en-US" altLang="en-US" sz="2400" kern="0" dirty="0" smtClean="0">
                <a:solidFill>
                  <a:srgbClr val="008380"/>
                </a:solidFill>
              </a:rPr>
              <a:t>≤ </a:t>
            </a:r>
            <a:r>
              <a:rPr lang="en-US" altLang="en-US" sz="2400" i="1" kern="0" dirty="0" err="1" smtClean="0">
                <a:solidFill>
                  <a:srgbClr val="008380"/>
                </a:solidFill>
              </a:rPr>
              <a:t>b</a:t>
            </a:r>
            <a:r>
              <a:rPr lang="en-US" altLang="en-US" sz="2400" kern="0" baseline="-25000" dirty="0" err="1">
                <a:solidFill>
                  <a:srgbClr val="008380"/>
                </a:solidFill>
              </a:rPr>
              <a:t>n</a:t>
            </a:r>
            <a:endParaRPr lang="en-US" altLang="en-US" sz="2400" kern="0" baseline="-25000" dirty="0" smtClean="0">
              <a:solidFill>
                <a:srgbClr val="008380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kern="0" dirty="0" smtClean="0">
                <a:solidFill>
                  <a:srgbClr val="008380"/>
                </a:solidFill>
              </a:rPr>
              <a:t> </a:t>
            </a:r>
            <a:endParaRPr lang="en-US" altLang="en-US" sz="2400" kern="0" baseline="-25000" dirty="0" smtClean="0">
              <a:solidFill>
                <a:srgbClr val="008380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4179277" y="1364274"/>
            <a:ext cx="4358933" cy="145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b="1" kern="0" dirty="0" smtClean="0"/>
              <a:t>Objective function: </a:t>
            </a:r>
            <a:r>
              <a:rPr lang="en-US" altLang="en-US" sz="2400" kern="0" dirty="0" smtClean="0"/>
              <a:t/>
            </a:r>
            <a:br>
              <a:rPr lang="en-US" altLang="en-US" sz="2400" kern="0" dirty="0" smtClean="0"/>
            </a:br>
            <a:r>
              <a:rPr lang="en-US" altLang="en-US" sz="2400" kern="0" dirty="0" smtClean="0"/>
              <a:t>Maximize </a:t>
            </a:r>
            <a:r>
              <a:rPr lang="en-US" altLang="en-US" sz="2400" i="1" kern="0" dirty="0" smtClean="0">
                <a:solidFill>
                  <a:srgbClr val="008380"/>
                </a:solidFill>
              </a:rPr>
              <a:t>f</a:t>
            </a:r>
            <a:r>
              <a:rPr lang="en-US" altLang="en-US" sz="2400" i="1" kern="0" baseline="-25000" dirty="0" smtClean="0">
                <a:solidFill>
                  <a:srgbClr val="008380"/>
                </a:solidFill>
              </a:rPr>
              <a:t>c </a:t>
            </a:r>
            <a:r>
              <a:rPr lang="en-US" altLang="en-US" sz="2400" kern="0" dirty="0" smtClean="0">
                <a:solidFill>
                  <a:srgbClr val="008380"/>
                </a:solidFill>
              </a:rPr>
              <a:t>(</a:t>
            </a:r>
            <a:r>
              <a:rPr lang="en-US" altLang="en-US" sz="2400" i="1" kern="0" dirty="0" smtClean="0">
                <a:solidFill>
                  <a:srgbClr val="008380"/>
                </a:solidFill>
              </a:rPr>
              <a:t>x</a:t>
            </a:r>
            <a:r>
              <a:rPr lang="en-US" altLang="en-US" sz="2400" kern="0" dirty="0" smtClean="0">
                <a:solidFill>
                  <a:srgbClr val="008380"/>
                </a:solidFill>
              </a:rPr>
              <a:t>) = </a:t>
            </a:r>
            <a:r>
              <a:rPr lang="en-US" altLang="en-US" sz="2400" i="1" kern="0" dirty="0" smtClean="0">
                <a:solidFill>
                  <a:srgbClr val="008380"/>
                </a:solidFill>
              </a:rPr>
              <a:t>c</a:t>
            </a:r>
            <a:r>
              <a:rPr lang="en-US" altLang="en-US" sz="2400" kern="0" baseline="-25000" dirty="0" smtClean="0">
                <a:solidFill>
                  <a:srgbClr val="008380"/>
                </a:solidFill>
              </a:rPr>
              <a:t>1 </a:t>
            </a:r>
            <a:r>
              <a:rPr lang="en-US" altLang="en-US" sz="2400" i="1" kern="0" dirty="0" smtClean="0">
                <a:solidFill>
                  <a:srgbClr val="008380"/>
                </a:solidFill>
              </a:rPr>
              <a:t>x</a:t>
            </a:r>
            <a:r>
              <a:rPr lang="en-US" altLang="en-US" sz="2400" kern="0" baseline="-25000" dirty="0" smtClean="0">
                <a:solidFill>
                  <a:srgbClr val="008380"/>
                </a:solidFill>
              </a:rPr>
              <a:t>1</a:t>
            </a:r>
            <a:r>
              <a:rPr lang="en-US" altLang="en-US" sz="2400" kern="0" dirty="0" smtClean="0">
                <a:solidFill>
                  <a:srgbClr val="008380"/>
                </a:solidFill>
              </a:rPr>
              <a:t>+…+</a:t>
            </a:r>
            <a:r>
              <a:rPr lang="en-US" altLang="en-US" sz="2400" i="1" kern="0" dirty="0" smtClean="0">
                <a:solidFill>
                  <a:srgbClr val="008380"/>
                </a:solidFill>
              </a:rPr>
              <a:t>c</a:t>
            </a:r>
            <a:r>
              <a:rPr lang="en-US" altLang="en-US" sz="2400" i="1" kern="0" baseline="-25000" dirty="0" smtClean="0">
                <a:solidFill>
                  <a:srgbClr val="008380"/>
                </a:solidFill>
              </a:rPr>
              <a:t>d </a:t>
            </a:r>
            <a:r>
              <a:rPr lang="en-US" altLang="en-US" sz="2400" i="1" kern="0" dirty="0" err="1" smtClean="0">
                <a:solidFill>
                  <a:srgbClr val="008380"/>
                </a:solidFill>
              </a:rPr>
              <a:t>x</a:t>
            </a:r>
            <a:r>
              <a:rPr lang="en-US" altLang="en-US" sz="2400" i="1" kern="0" baseline="-25000" dirty="0" err="1" smtClean="0">
                <a:solidFill>
                  <a:srgbClr val="008380"/>
                </a:solidFill>
              </a:rPr>
              <a:t>d</a:t>
            </a:r>
            <a:endParaRPr lang="en-US" altLang="en-US" sz="2400" b="1" kern="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3"/>
              <p:cNvSpPr txBox="1">
                <a:spLocks noChangeArrowheads="1"/>
              </p:cNvSpPr>
              <p:nvPr/>
            </p:nvSpPr>
            <p:spPr bwMode="auto">
              <a:xfrm>
                <a:off x="434340" y="4152900"/>
                <a:ext cx="8241030" cy="21793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2400" kern="0" dirty="0" smtClean="0"/>
                  <a:t>Each constraint </a:t>
                </a:r>
                <a:r>
                  <a:rPr lang="en-US" altLang="en-US" sz="2400" i="1" kern="0" dirty="0" smtClean="0">
                    <a:solidFill>
                      <a:srgbClr val="008380"/>
                    </a:solidFill>
                  </a:rPr>
                  <a:t>h</a:t>
                </a:r>
                <a:r>
                  <a:rPr lang="en-US" altLang="en-US" sz="2400" kern="0" baseline="-25000" dirty="0">
                    <a:solidFill>
                      <a:srgbClr val="008380"/>
                    </a:solidFill>
                  </a:rPr>
                  <a:t>i</a:t>
                </a:r>
                <a:r>
                  <a:rPr lang="en-US" altLang="en-US" sz="2400" kern="0" dirty="0" smtClean="0"/>
                  <a:t> is a half-space in </a:t>
                </a:r>
                <a:r>
                  <a:rPr lang="en-US" altLang="en-US" sz="2400" kern="0" dirty="0" smtClean="0">
                    <a:solidFill>
                      <a:srgbClr val="008380"/>
                    </a:solidFill>
                  </a:rPr>
                  <a:t>R</a:t>
                </a:r>
                <a:r>
                  <a:rPr lang="en-US" altLang="en-US" sz="2400" i="1" kern="0" baseline="30000" dirty="0" smtClean="0">
                    <a:solidFill>
                      <a:srgbClr val="008380"/>
                    </a:solidFill>
                  </a:rPr>
                  <a:t>d</a:t>
                </a:r>
              </a:p>
              <a:p>
                <a:pPr eaLnBrk="1" hangingPunct="1">
                  <a:lnSpc>
                    <a:spcPct val="90000"/>
                  </a:lnSpc>
                </a:pPr>
                <a14:m>
                  <m:oMath xmlns:m="http://schemas.openxmlformats.org/officeDocument/2006/math">
                    <m:nary>
                      <m:naryPr>
                        <m:chr m:val="⋂"/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altLang="en-US" sz="2400" b="0" kern="0" dirty="0" smtClean="0">
                    <a:solidFill>
                      <a:srgbClr val="008380"/>
                    </a:solidFill>
                  </a:rPr>
                  <a:t> </a:t>
                </a:r>
                <a:r>
                  <a:rPr lang="en-US" altLang="en-US" sz="2400" b="0" kern="0" dirty="0" smtClean="0"/>
                  <a:t>is the </a:t>
                </a:r>
                <a:r>
                  <a:rPr lang="en-US" altLang="en-US" sz="2400" b="0" kern="0" dirty="0" smtClean="0">
                    <a:solidFill>
                      <a:srgbClr val="0000CC"/>
                    </a:solidFill>
                  </a:rPr>
                  <a:t>feasible region </a:t>
                </a:r>
                <a:r>
                  <a:rPr lang="en-US" altLang="en-US" sz="2400" b="0" kern="0" dirty="0" smtClean="0"/>
                  <a:t>of the </a:t>
                </a:r>
                <a:br>
                  <a:rPr lang="en-US" altLang="en-US" sz="2400" b="0" kern="0" dirty="0" smtClean="0"/>
                </a:br>
                <a:r>
                  <a:rPr lang="en-US" altLang="en-US" sz="2400" b="0" kern="0" dirty="0" smtClean="0"/>
                  <a:t>linear program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2400" kern="0" dirty="0" smtClean="0"/>
                  <a:t>Maximizing </a:t>
                </a:r>
                <a:r>
                  <a:rPr lang="en-US" altLang="en-US" sz="2400" i="1" kern="0" dirty="0" smtClean="0">
                    <a:solidFill>
                      <a:srgbClr val="008380"/>
                    </a:solidFill>
                  </a:rPr>
                  <a:t>f</a:t>
                </a:r>
                <a:r>
                  <a:rPr lang="en-US" altLang="en-US" sz="2400" i="1" kern="0" baseline="-25000" dirty="0" smtClean="0">
                    <a:solidFill>
                      <a:srgbClr val="008380"/>
                    </a:solidFill>
                  </a:rPr>
                  <a:t>c </a:t>
                </a:r>
                <a:r>
                  <a:rPr lang="en-US" altLang="en-US" sz="2400" kern="0" dirty="0" smtClean="0">
                    <a:solidFill>
                      <a:srgbClr val="008380"/>
                    </a:solidFill>
                  </a:rPr>
                  <a:t>(</a:t>
                </a:r>
                <a:r>
                  <a:rPr lang="en-US" altLang="en-US" sz="2400" i="1" kern="0" dirty="0" smtClean="0">
                    <a:solidFill>
                      <a:srgbClr val="008380"/>
                    </a:solidFill>
                  </a:rPr>
                  <a:t>x</a:t>
                </a:r>
                <a:r>
                  <a:rPr lang="en-US" altLang="en-US" sz="2400" kern="0" dirty="0" smtClean="0">
                    <a:solidFill>
                      <a:srgbClr val="008380"/>
                    </a:solidFill>
                  </a:rPr>
                  <a:t>) </a:t>
                </a:r>
                <a:r>
                  <a:rPr lang="en-US" altLang="en-US" sz="2400" kern="0" dirty="0" smtClean="0"/>
                  <a:t>corresponds to </a:t>
                </a:r>
                <a:br>
                  <a:rPr lang="en-US" altLang="en-US" sz="2400" kern="0" dirty="0" smtClean="0"/>
                </a:br>
                <a:r>
                  <a:rPr lang="en-US" altLang="en-US" sz="2400" kern="0" dirty="0" smtClean="0"/>
                  <a:t>finding a point </a:t>
                </a:r>
                <a:r>
                  <a:rPr lang="en-US" altLang="en-US" sz="2400" i="1" kern="0" dirty="0" smtClean="0">
                    <a:solidFill>
                      <a:srgbClr val="008380"/>
                    </a:solidFill>
                  </a:rPr>
                  <a:t>x </a:t>
                </a:r>
                <a:r>
                  <a:rPr lang="en-US" altLang="en-US" sz="2400" kern="0" dirty="0" smtClean="0"/>
                  <a:t>that is extreme</a:t>
                </a:r>
                <a:br>
                  <a:rPr lang="en-US" altLang="en-US" sz="2400" kern="0" dirty="0" smtClean="0"/>
                </a:br>
                <a:r>
                  <a:rPr lang="en-US" altLang="en-US" sz="2400" kern="0" dirty="0" smtClean="0"/>
                  <a:t>in direction </a:t>
                </a:r>
                <a:r>
                  <a:rPr lang="en-US" altLang="en-US" sz="2400" i="1" kern="0" dirty="0" smtClean="0">
                    <a:solidFill>
                      <a:srgbClr val="008380"/>
                    </a:solidFill>
                  </a:rPr>
                  <a:t>c</a:t>
                </a:r>
                <a:r>
                  <a:rPr lang="en-US" altLang="en-US" sz="2400" kern="0" dirty="0"/>
                  <a:t>.</a:t>
                </a:r>
                <a:endParaRPr lang="en-US" altLang="en-US" sz="2400" b="0" i="1" kern="0" dirty="0" smtClean="0">
                  <a:solidFill>
                    <a:srgbClr val="008380"/>
                  </a:solidFill>
                </a:endParaRPr>
              </a:p>
              <a:p>
                <a:pPr eaLnBrk="1" hangingPunct="1">
                  <a:lnSpc>
                    <a:spcPct val="90000"/>
                  </a:lnSpc>
                </a:pPr>
                <a:endParaRPr lang="en-US" altLang="en-US" sz="2400" kern="0" dirty="0" smtClean="0"/>
              </a:p>
            </p:txBody>
          </p:sp>
        </mc:Choice>
        <mc:Fallback>
          <p:sp>
            <p:nvSpPr>
              <p:cNvPr id="11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4340" y="4152900"/>
                <a:ext cx="8241030" cy="2179320"/>
              </a:xfrm>
              <a:prstGeom prst="rect">
                <a:avLst/>
              </a:prstGeom>
              <a:blipFill rotWithShape="1">
                <a:blip r:embed="rId3"/>
                <a:stretch>
                  <a:fillRect l="-1036" t="-3911" b="-810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4853901" y="2480310"/>
            <a:ext cx="308449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000" dirty="0" smtClean="0">
                <a:solidFill>
                  <a:schemeClr val="tx1"/>
                </a:solidFill>
              </a:rPr>
              <a:t>Linear program in </a:t>
            </a:r>
            <a:br>
              <a:rPr lang="en-US" sz="3000" dirty="0" smtClean="0">
                <a:solidFill>
                  <a:schemeClr val="tx1"/>
                </a:solidFill>
              </a:rPr>
            </a:br>
            <a:r>
              <a:rPr lang="en-US" sz="3000" i="1" dirty="0" smtClean="0">
                <a:solidFill>
                  <a:srgbClr val="008380"/>
                </a:solidFill>
              </a:rPr>
              <a:t>d</a:t>
            </a:r>
            <a:r>
              <a:rPr lang="en-US" sz="3000" dirty="0" smtClean="0">
                <a:solidFill>
                  <a:schemeClr val="tx1"/>
                </a:solidFill>
              </a:rPr>
              <a:t> variables with </a:t>
            </a:r>
          </a:p>
          <a:p>
            <a:pPr algn="l"/>
            <a:r>
              <a:rPr lang="en-US" sz="3000" i="1" dirty="0" smtClean="0">
                <a:solidFill>
                  <a:srgbClr val="008380"/>
                </a:solidFill>
              </a:rPr>
              <a:t>n</a:t>
            </a:r>
            <a:r>
              <a:rPr lang="en-US" sz="3000" dirty="0" smtClean="0">
                <a:solidFill>
                  <a:schemeClr val="tx1"/>
                </a:solidFill>
              </a:rPr>
              <a:t> constraints</a:t>
            </a:r>
            <a:endParaRPr lang="en-US" sz="3000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5895981" y="1814513"/>
            <a:ext cx="169862" cy="15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triangl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5675317" y="1935160"/>
            <a:ext cx="103187" cy="31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triangl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2743206" y="5405438"/>
            <a:ext cx="169862" cy="15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triangl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Arrow Connector 23"/>
          <p:cNvCxnSpPr/>
          <p:nvPr/>
        </p:nvCxnSpPr>
        <p:spPr bwMode="auto">
          <a:xfrm flipV="1">
            <a:off x="2522542" y="5526085"/>
            <a:ext cx="103187" cy="31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triangl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2305056" y="6062663"/>
            <a:ext cx="169862" cy="15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triangl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2724156" y="5738813"/>
            <a:ext cx="169862" cy="15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triangl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14903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84722CB-4F7D-4000-A669-B619124C3281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304800"/>
            <a:ext cx="8267699" cy="1143000"/>
          </a:xfrm>
        </p:spPr>
        <p:txBody>
          <a:bodyPr/>
          <a:lstStyle/>
          <a:p>
            <a:pPr algn="ctr" eaLnBrk="1" hangingPunct="1"/>
            <a:r>
              <a:rPr lang="en-US" altLang="en-US" sz="4000" dirty="0" smtClean="0"/>
              <a:t>Sub-Problem: </a:t>
            </a:r>
            <a:r>
              <a:rPr lang="en-US" altLang="en-US" sz="4000" dirty="0" err="1" smtClean="0"/>
              <a:t>Halfspace</a:t>
            </a:r>
            <a:r>
              <a:rPr lang="en-US" altLang="en-US" sz="4000" dirty="0" smtClean="0"/>
              <a:t> Intersection</a:t>
            </a:r>
            <a:br>
              <a:rPr lang="en-US" altLang="en-US" sz="4000" dirty="0" smtClean="0"/>
            </a:br>
            <a:r>
              <a:rPr lang="en-US" altLang="en-US" sz="4000" dirty="0" smtClean="0"/>
              <a:t>(in R</a:t>
            </a:r>
            <a:r>
              <a:rPr lang="en-US" altLang="en-US" sz="4000" baseline="30000" dirty="0" smtClean="0"/>
              <a:t>2</a:t>
            </a:r>
            <a:r>
              <a:rPr lang="en-US" altLang="en-US" sz="4000" dirty="0" smtClean="0"/>
              <a:t>: </a:t>
            </a:r>
            <a:r>
              <a:rPr lang="en-US" altLang="en-US" sz="4000" dirty="0" err="1" smtClean="0"/>
              <a:t>Halfplane</a:t>
            </a:r>
            <a:r>
              <a:rPr lang="en-US" altLang="en-US" sz="4000" dirty="0" smtClean="0"/>
              <a:t> Intersection)</a:t>
            </a:r>
            <a:endParaRPr lang="en-US" altLang="en-US" sz="400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3"/>
              <p:cNvSpPr txBox="1">
                <a:spLocks noChangeArrowheads="1"/>
              </p:cNvSpPr>
              <p:nvPr/>
            </p:nvSpPr>
            <p:spPr bwMode="auto">
              <a:xfrm>
                <a:off x="483869" y="1659402"/>
                <a:ext cx="8060055" cy="30840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en-US" sz="2400" b="1" kern="0" dirty="0" smtClean="0"/>
                  <a:t>Given: </a:t>
                </a:r>
                <a:r>
                  <a:rPr lang="en-US" altLang="en-US" sz="2400" kern="0" dirty="0" smtClean="0"/>
                  <a:t>A set </a:t>
                </a:r>
                <a:r>
                  <a:rPr lang="en-US" altLang="en-US" sz="2400" kern="0" dirty="0" smtClean="0">
                    <a:solidFill>
                      <a:srgbClr val="008380"/>
                    </a:solidFill>
                  </a:rPr>
                  <a:t>H</a:t>
                </a:r>
                <a:r>
                  <a:rPr lang="en-US" altLang="en-US" sz="2400" i="1" kern="0" dirty="0" smtClean="0">
                    <a:solidFill>
                      <a:srgbClr val="008380"/>
                    </a:solidFill>
                  </a:rPr>
                  <a:t>=</a:t>
                </a:r>
                <a:r>
                  <a:rPr lang="en-US" altLang="en-US" sz="2400" kern="0" dirty="0" smtClean="0">
                    <a:solidFill>
                      <a:srgbClr val="008380"/>
                    </a:solidFill>
                  </a:rPr>
                  <a:t>{</a:t>
                </a:r>
                <a:r>
                  <a:rPr lang="en-US" altLang="en-US" sz="2400" i="1" kern="0" dirty="0" smtClean="0">
                    <a:solidFill>
                      <a:srgbClr val="008380"/>
                    </a:solidFill>
                  </a:rPr>
                  <a:t>h</a:t>
                </a:r>
                <a:r>
                  <a:rPr lang="en-US" altLang="en-US" sz="2400" kern="0" baseline="-25000" dirty="0" smtClean="0">
                    <a:solidFill>
                      <a:srgbClr val="008380"/>
                    </a:solidFill>
                  </a:rPr>
                  <a:t>1</a:t>
                </a:r>
                <a:r>
                  <a:rPr lang="en-US" altLang="en-US" sz="2400" kern="0" dirty="0" smtClean="0">
                    <a:solidFill>
                      <a:srgbClr val="008380"/>
                    </a:solidFill>
                  </a:rPr>
                  <a:t>, </a:t>
                </a:r>
                <a:r>
                  <a:rPr lang="en-US" altLang="en-US" sz="2400" i="1" kern="0" dirty="0" smtClean="0">
                    <a:solidFill>
                      <a:srgbClr val="008380"/>
                    </a:solidFill>
                  </a:rPr>
                  <a:t>h</a:t>
                </a:r>
                <a:r>
                  <a:rPr lang="en-US" altLang="en-US" sz="2400" kern="0" baseline="-25000" dirty="0">
                    <a:solidFill>
                      <a:srgbClr val="008380"/>
                    </a:solidFill>
                  </a:rPr>
                  <a:t>2</a:t>
                </a:r>
                <a:r>
                  <a:rPr lang="en-US" altLang="en-US" sz="2400" kern="0" dirty="0" smtClean="0">
                    <a:solidFill>
                      <a:srgbClr val="008380"/>
                    </a:solidFill>
                  </a:rPr>
                  <a:t>,</a:t>
                </a:r>
                <a:r>
                  <a:rPr lang="en-US" altLang="en-US" sz="2400" kern="0" baseline="-25000" dirty="0" smtClean="0">
                    <a:solidFill>
                      <a:srgbClr val="008380"/>
                    </a:solidFill>
                  </a:rPr>
                  <a:t> </a:t>
                </a:r>
                <a:r>
                  <a:rPr lang="en-US" altLang="en-US" sz="2400" kern="0" dirty="0" smtClean="0">
                    <a:solidFill>
                      <a:srgbClr val="008380"/>
                    </a:solidFill>
                  </a:rPr>
                  <a:t>…, </a:t>
                </a:r>
                <a:r>
                  <a:rPr lang="en-US" altLang="en-US" sz="2400" i="1" kern="0" dirty="0" err="1" smtClean="0">
                    <a:solidFill>
                      <a:srgbClr val="008380"/>
                    </a:solidFill>
                  </a:rPr>
                  <a:t>h</a:t>
                </a:r>
                <a:r>
                  <a:rPr lang="en-US" altLang="en-US" sz="2400" i="1" kern="0" baseline="-25000" dirty="0" err="1" smtClean="0">
                    <a:solidFill>
                      <a:srgbClr val="008380"/>
                    </a:solidFill>
                  </a:rPr>
                  <a:t>n</a:t>
                </a:r>
                <a:r>
                  <a:rPr lang="en-US" altLang="en-US" sz="2400" kern="0" dirty="0" smtClean="0">
                    <a:solidFill>
                      <a:srgbClr val="008380"/>
                    </a:solidFill>
                  </a:rPr>
                  <a:t>} </a:t>
                </a:r>
                <a:r>
                  <a:rPr lang="en-US" altLang="en-US" sz="2400" kern="0" dirty="0" smtClean="0"/>
                  <a:t>of </a:t>
                </a:r>
                <a:r>
                  <a:rPr lang="en-US" altLang="en-US" sz="2400" kern="0" dirty="0" err="1" smtClean="0"/>
                  <a:t>halfplanes</a:t>
                </a:r>
                <a:r>
                  <a:rPr lang="en-US" altLang="en-US" sz="2400" b="1" kern="0" dirty="0" smtClean="0"/>
                  <a:t/>
                </a:r>
                <a:br>
                  <a:rPr lang="en-US" altLang="en-US" sz="2400" b="1" kern="0" dirty="0" smtClean="0"/>
                </a:br>
                <a:r>
                  <a:rPr lang="en-US" altLang="en-US" sz="2400" b="1" kern="0" dirty="0" smtClean="0"/>
                  <a:t>	</a:t>
                </a:r>
                <a:r>
                  <a:rPr lang="en-US" altLang="en-US" sz="2400" i="1" kern="0" dirty="0" smtClean="0">
                    <a:solidFill>
                      <a:srgbClr val="008380"/>
                    </a:solidFill>
                  </a:rPr>
                  <a:t>h</a:t>
                </a:r>
                <a:r>
                  <a:rPr lang="en-US" altLang="en-US" sz="2400" kern="0" baseline="-25000" dirty="0" smtClean="0">
                    <a:solidFill>
                      <a:srgbClr val="008380"/>
                    </a:solidFill>
                  </a:rPr>
                  <a:t>i</a:t>
                </a:r>
                <a:r>
                  <a:rPr lang="en-US" altLang="en-US" sz="2400" kern="0" dirty="0" smtClean="0">
                    <a:solidFill>
                      <a:srgbClr val="008380"/>
                    </a:solidFill>
                  </a:rPr>
                  <a:t>:	</a:t>
                </a:r>
                <a:r>
                  <a:rPr lang="en-US" altLang="en-US" sz="2400" i="1" kern="0" dirty="0" err="1" smtClean="0">
                    <a:solidFill>
                      <a:srgbClr val="008380"/>
                    </a:solidFill>
                  </a:rPr>
                  <a:t>a</a:t>
                </a:r>
                <a:r>
                  <a:rPr lang="en-US" altLang="en-US" sz="2400" kern="0" baseline="-25000" dirty="0" err="1" smtClean="0">
                    <a:solidFill>
                      <a:srgbClr val="008380"/>
                    </a:solidFill>
                  </a:rPr>
                  <a:t>i</a:t>
                </a:r>
                <a:r>
                  <a:rPr lang="en-US" altLang="en-US" sz="2400" kern="0" baseline="-25000" dirty="0" smtClean="0">
                    <a:solidFill>
                      <a:srgbClr val="008380"/>
                    </a:solidFill>
                  </a:rPr>
                  <a:t> </a:t>
                </a:r>
                <a:r>
                  <a:rPr lang="en-US" altLang="en-US" sz="2400" i="1" kern="0" dirty="0" smtClean="0">
                    <a:solidFill>
                      <a:srgbClr val="008380"/>
                    </a:solidFill>
                  </a:rPr>
                  <a:t>x </a:t>
                </a:r>
                <a:r>
                  <a:rPr lang="en-US" altLang="en-US" sz="2400" kern="0" dirty="0" smtClean="0">
                    <a:solidFill>
                      <a:srgbClr val="008380"/>
                    </a:solidFill>
                  </a:rPr>
                  <a:t>+ </a:t>
                </a:r>
                <a:r>
                  <a:rPr lang="en-US" altLang="en-US" sz="2400" i="1" kern="0" dirty="0" smtClean="0">
                    <a:solidFill>
                      <a:srgbClr val="008380"/>
                    </a:solidFill>
                  </a:rPr>
                  <a:t>b</a:t>
                </a:r>
                <a:r>
                  <a:rPr lang="en-US" altLang="en-US" sz="2400" kern="0" baseline="-25000" dirty="0" smtClean="0">
                    <a:solidFill>
                      <a:srgbClr val="008380"/>
                    </a:solidFill>
                  </a:rPr>
                  <a:t>i </a:t>
                </a:r>
                <a:r>
                  <a:rPr lang="en-US" altLang="en-US" sz="2400" i="1" kern="0" dirty="0" smtClean="0">
                    <a:solidFill>
                      <a:srgbClr val="008380"/>
                    </a:solidFill>
                  </a:rPr>
                  <a:t>y</a:t>
                </a:r>
                <a:r>
                  <a:rPr lang="en-US" altLang="en-US" sz="2400" i="1" kern="0" baseline="-25000" dirty="0" smtClean="0">
                    <a:solidFill>
                      <a:srgbClr val="008380"/>
                    </a:solidFill>
                  </a:rPr>
                  <a:t> </a:t>
                </a:r>
                <a:r>
                  <a:rPr lang="en-US" altLang="en-US" sz="2400" kern="0" dirty="0" smtClean="0">
                    <a:solidFill>
                      <a:srgbClr val="008380"/>
                    </a:solidFill>
                  </a:rPr>
                  <a:t>≤ </a:t>
                </a:r>
                <a:r>
                  <a:rPr lang="en-US" altLang="en-US" sz="2400" i="1" kern="0" dirty="0" smtClean="0">
                    <a:solidFill>
                      <a:srgbClr val="008380"/>
                    </a:solidFill>
                  </a:rPr>
                  <a:t>c</a:t>
                </a:r>
                <a:r>
                  <a:rPr lang="en-US" altLang="en-US" sz="2400" kern="0" baseline="-25000" dirty="0" smtClean="0">
                    <a:solidFill>
                      <a:srgbClr val="008380"/>
                    </a:solidFill>
                  </a:rPr>
                  <a:t>i    	</a:t>
                </a:r>
                <a:br>
                  <a:rPr lang="en-US" altLang="en-US" sz="2400" kern="0" baseline="-25000" dirty="0" smtClean="0">
                    <a:solidFill>
                      <a:srgbClr val="008380"/>
                    </a:solidFill>
                  </a:rPr>
                </a:br>
                <a:r>
                  <a:rPr lang="en-US" altLang="en-US" sz="2400" kern="0" dirty="0" smtClean="0"/>
                  <a:t>with constants </a:t>
                </a:r>
                <a:r>
                  <a:rPr lang="en-US" altLang="en-US" sz="2400" i="1" kern="0" dirty="0" err="1" smtClean="0">
                    <a:solidFill>
                      <a:srgbClr val="008380"/>
                    </a:solidFill>
                  </a:rPr>
                  <a:t>a</a:t>
                </a:r>
                <a:r>
                  <a:rPr lang="en-US" altLang="en-US" sz="2400" kern="0" baseline="-25000" dirty="0" err="1" smtClean="0">
                    <a:solidFill>
                      <a:srgbClr val="008380"/>
                    </a:solidFill>
                  </a:rPr>
                  <a:t>i</a:t>
                </a:r>
                <a:r>
                  <a:rPr lang="en-US" altLang="en-US" sz="2400" i="1" kern="0" dirty="0" smtClean="0">
                    <a:solidFill>
                      <a:srgbClr val="008380"/>
                    </a:solidFill>
                  </a:rPr>
                  <a:t>, b</a:t>
                </a:r>
                <a:r>
                  <a:rPr lang="en-US" altLang="en-US" sz="2400" kern="0" baseline="-25000" dirty="0" smtClean="0">
                    <a:solidFill>
                      <a:srgbClr val="008380"/>
                    </a:solidFill>
                  </a:rPr>
                  <a:t>i</a:t>
                </a:r>
                <a:r>
                  <a:rPr lang="en-US" altLang="en-US" sz="2400" i="1" kern="0" dirty="0" smtClean="0">
                    <a:solidFill>
                      <a:srgbClr val="008380"/>
                    </a:solidFill>
                  </a:rPr>
                  <a:t>, c</a:t>
                </a:r>
                <a:r>
                  <a:rPr lang="en-US" altLang="en-US" sz="2400" kern="0" baseline="-25000" dirty="0" smtClean="0">
                    <a:solidFill>
                      <a:srgbClr val="008380"/>
                    </a:solidFill>
                  </a:rPr>
                  <a:t>i </a:t>
                </a:r>
                <a:r>
                  <a:rPr lang="en-US" altLang="en-US" sz="2400" kern="0" dirty="0" smtClean="0"/>
                  <a:t>;   for </a:t>
                </a:r>
                <a:r>
                  <a:rPr lang="en-US" altLang="en-US" sz="2400" i="1" kern="0" dirty="0" err="1" smtClean="0">
                    <a:solidFill>
                      <a:srgbClr val="008380"/>
                    </a:solidFill>
                  </a:rPr>
                  <a:t>i</a:t>
                </a:r>
                <a:r>
                  <a:rPr lang="en-US" altLang="en-US" sz="2400" kern="0" dirty="0" smtClean="0">
                    <a:solidFill>
                      <a:srgbClr val="008380"/>
                    </a:solidFill>
                  </a:rPr>
                  <a:t>=1,…,</a:t>
                </a:r>
                <a:r>
                  <a:rPr lang="en-US" altLang="en-US" sz="2400" i="1" kern="0" dirty="0" smtClean="0">
                    <a:solidFill>
                      <a:srgbClr val="008380"/>
                    </a:solidFill>
                  </a:rPr>
                  <a:t>n</a:t>
                </a:r>
                <a:r>
                  <a:rPr lang="en-US" altLang="en-US" sz="2400" kern="0" dirty="0" smtClean="0"/>
                  <a:t> .</a:t>
                </a:r>
                <a:endParaRPr lang="en-US" altLang="en-US" sz="2400" kern="0" dirty="0" smtClean="0"/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en-US" sz="2400" b="1" kern="0" dirty="0" smtClean="0"/>
                  <a:t>Find</a:t>
                </a:r>
                <a:r>
                  <a:rPr lang="en-US" altLang="en-US" sz="2400" b="1" kern="0" dirty="0" smtClean="0"/>
                  <a:t>: </a:t>
                </a:r>
                <a14:m>
                  <m:oMath xmlns:m="http://schemas.openxmlformats.org/officeDocument/2006/math">
                    <m:nary>
                      <m:naryPr>
                        <m:chr m:val="⋂"/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altLang="en-US" sz="2400" b="0" kern="0" dirty="0" smtClean="0">
                    <a:solidFill>
                      <a:srgbClr val="008380"/>
                    </a:solidFill>
                  </a:rPr>
                  <a:t> </a:t>
                </a:r>
                <a:r>
                  <a:rPr lang="en-US" altLang="en-US" sz="2400" kern="0" dirty="0" smtClean="0"/>
                  <a:t>, i.e., the feasible region of all points </a:t>
                </a:r>
                <a:r>
                  <a:rPr lang="en-US" altLang="en-US" sz="2400" kern="0" dirty="0" smtClean="0">
                    <a:solidFill>
                      <a:srgbClr val="008380"/>
                    </a:solidFill>
                  </a:rPr>
                  <a:t>(</a:t>
                </a:r>
                <a:r>
                  <a:rPr lang="en-US" altLang="en-US" sz="2400" i="1" kern="0" dirty="0" err="1" smtClean="0">
                    <a:solidFill>
                      <a:srgbClr val="008380"/>
                    </a:solidFill>
                  </a:rPr>
                  <a:t>x</a:t>
                </a:r>
                <a:r>
                  <a:rPr lang="en-US" altLang="en-US" sz="2400" kern="0" dirty="0" err="1" smtClean="0">
                    <a:solidFill>
                      <a:srgbClr val="008380"/>
                    </a:solidFill>
                  </a:rPr>
                  <a:t>,</a:t>
                </a:r>
                <a:r>
                  <a:rPr lang="en-US" altLang="en-US" sz="2400" i="1" kern="0" dirty="0" err="1" smtClean="0">
                    <a:solidFill>
                      <a:srgbClr val="008380"/>
                    </a:solidFill>
                  </a:rPr>
                  <a:t>y</a:t>
                </a:r>
                <a:r>
                  <a:rPr lang="en-US" altLang="en-US" sz="2400" kern="0" dirty="0" smtClean="0">
                    <a:solidFill>
                      <a:srgbClr val="008380"/>
                    </a:solidFill>
                  </a:rPr>
                  <a:t>)</a:t>
                </a:r>
                <a:r>
                  <a:rPr lang="en-US" altLang="en-US" sz="2400" kern="0" dirty="0" smtClean="0">
                    <a:solidFill>
                      <a:srgbClr val="008380"/>
                    </a:solidFill>
                    <a:sym typeface="Symbol"/>
                  </a:rPr>
                  <a:t>R</a:t>
                </a:r>
                <a:r>
                  <a:rPr lang="en-US" altLang="en-US" sz="2400" kern="0" baseline="30000" dirty="0" smtClean="0">
                    <a:solidFill>
                      <a:srgbClr val="008380"/>
                    </a:solidFill>
                    <a:sym typeface="Symbol"/>
                  </a:rPr>
                  <a:t>2</a:t>
                </a:r>
                <a:r>
                  <a:rPr lang="en-US" altLang="en-US" sz="2400" kern="0" dirty="0" smtClean="0">
                    <a:solidFill>
                      <a:srgbClr val="008380"/>
                    </a:solidFill>
                    <a:sym typeface="Symbol"/>
                  </a:rPr>
                  <a:t> </a:t>
                </a:r>
                <a:r>
                  <a:rPr lang="en-US" altLang="en-US" sz="2400" kern="0" dirty="0" smtClean="0">
                    <a:sym typeface="Symbol"/>
                  </a:rPr>
                  <a:t>satisfying all </a:t>
                </a:r>
                <a:r>
                  <a:rPr lang="en-US" altLang="en-US" sz="2400" i="1" kern="0" dirty="0" smtClean="0">
                    <a:solidFill>
                      <a:srgbClr val="008380"/>
                    </a:solidFill>
                    <a:sym typeface="Symbol"/>
                  </a:rPr>
                  <a:t>n</a:t>
                </a:r>
                <a:r>
                  <a:rPr lang="en-US" altLang="en-US" sz="2400" kern="0" dirty="0" smtClean="0">
                    <a:sym typeface="Symbol"/>
                  </a:rPr>
                  <a:t> constraints at the same time. This is a convex polygonal region bounded by at most </a:t>
                </a:r>
                <a:r>
                  <a:rPr lang="en-US" altLang="en-US" sz="2400" i="1" kern="0" dirty="0" smtClean="0">
                    <a:solidFill>
                      <a:srgbClr val="008380"/>
                    </a:solidFill>
                    <a:sym typeface="Symbol"/>
                  </a:rPr>
                  <a:t>n</a:t>
                </a:r>
                <a:r>
                  <a:rPr lang="en-US" altLang="en-US" sz="2400" kern="0" dirty="0" smtClean="0">
                    <a:sym typeface="Symbol"/>
                  </a:rPr>
                  <a:t> edges.</a:t>
                </a:r>
                <a:endParaRPr lang="en-US" altLang="en-US" sz="2400" kern="0" baseline="-25000" dirty="0" smtClean="0">
                  <a:solidFill>
                    <a:srgbClr val="008380"/>
                  </a:solidFill>
                </a:endParaRPr>
              </a:p>
            </p:txBody>
          </p:sp>
        </mc:Choice>
        <mc:Fallback>
          <p:sp>
            <p:nvSpPr>
              <p:cNvPr id="19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3869" y="1659402"/>
                <a:ext cx="8060055" cy="3084047"/>
              </a:xfrm>
              <a:prstGeom prst="rect">
                <a:avLst/>
              </a:prstGeom>
              <a:blipFill rotWithShape="1">
                <a:blip r:embed="rId2"/>
                <a:stretch>
                  <a:fillRect l="-1134" t="-27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3010" name="Picture 2" descr="C:\Users\carola\Desktop\tmp\blu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95749"/>
            <a:ext cx="2381519" cy="133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011" name="Picture 3" descr="C:\Users\carola\Desktop\tmp\blu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495" y="3971925"/>
            <a:ext cx="1863618" cy="1682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012" name="Picture 4" descr="C:\Users\carola\Desktop\tmp\blub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075" y="4007179"/>
            <a:ext cx="2135188" cy="1450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013" name="Picture 5" descr="C:\Users\carola\Desktop\tmp\blub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5734" y="4162425"/>
            <a:ext cx="2108266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3078" y="5572125"/>
            <a:ext cx="15007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chemeClr val="tx1"/>
                </a:solidFill>
              </a:rPr>
              <a:t>i</a:t>
            </a:r>
            <a:r>
              <a:rPr lang="en-US" sz="2200" dirty="0" smtClean="0">
                <a:solidFill>
                  <a:schemeClr val="tx1"/>
                </a:solidFill>
              </a:rPr>
              <a:t>ntersection</a:t>
            </a:r>
            <a:br>
              <a:rPr lang="en-US" sz="2200" dirty="0" smtClean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bounded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761478" y="5657850"/>
            <a:ext cx="15007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chemeClr val="tx1"/>
                </a:solidFill>
              </a:rPr>
              <a:t>i</a:t>
            </a:r>
            <a:r>
              <a:rPr lang="en-US" sz="2200" dirty="0" smtClean="0">
                <a:solidFill>
                  <a:schemeClr val="tx1"/>
                </a:solidFill>
              </a:rPr>
              <a:t>ntersection</a:t>
            </a:r>
            <a:br>
              <a:rPr lang="en-US" sz="2200" dirty="0" smtClean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unbounded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933178" y="5667375"/>
            <a:ext cx="15007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chemeClr val="tx1"/>
                </a:solidFill>
              </a:rPr>
              <a:t>i</a:t>
            </a:r>
            <a:r>
              <a:rPr lang="en-US" sz="2200" dirty="0" smtClean="0">
                <a:solidFill>
                  <a:schemeClr val="tx1"/>
                </a:solidFill>
              </a:rPr>
              <a:t>ntersection</a:t>
            </a:r>
            <a:br>
              <a:rPr lang="en-US" sz="2200" dirty="0" smtClean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empty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053697" y="5486400"/>
            <a:ext cx="190789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chemeClr val="tx1"/>
                </a:solidFill>
              </a:rPr>
              <a:t>i</a:t>
            </a:r>
            <a:r>
              <a:rPr lang="en-US" sz="2200" dirty="0" smtClean="0">
                <a:solidFill>
                  <a:schemeClr val="tx1"/>
                </a:solidFill>
              </a:rPr>
              <a:t>ntersection </a:t>
            </a:r>
            <a:br>
              <a:rPr lang="en-US" sz="2200" dirty="0" smtClean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degenerated to </a:t>
            </a:r>
            <a:br>
              <a:rPr lang="en-US" sz="2200" dirty="0" smtClean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a point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885950" y="3981450"/>
            <a:ext cx="257175" cy="219075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619375" y="3867150"/>
            <a:ext cx="400050" cy="219075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11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304800"/>
            <a:ext cx="8267699" cy="1143000"/>
          </a:xfrm>
        </p:spPr>
        <p:txBody>
          <a:bodyPr/>
          <a:lstStyle/>
          <a:p>
            <a:pPr algn="ctr" eaLnBrk="1" hangingPunct="1"/>
            <a:r>
              <a:rPr lang="en-US" altLang="en-US" sz="4000" dirty="0" smtClean="0"/>
              <a:t>D&amp;C </a:t>
            </a:r>
            <a:r>
              <a:rPr lang="en-US" altLang="en-US" sz="4000" dirty="0" err="1" smtClean="0"/>
              <a:t>Halfplane</a:t>
            </a:r>
            <a:r>
              <a:rPr lang="en-US" altLang="en-US" sz="4000" dirty="0" smtClean="0"/>
              <a:t> Intersection</a:t>
            </a:r>
            <a:endParaRPr lang="en-US" altLang="en-US" sz="400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3"/>
              <p:cNvSpPr txBox="1">
                <a:spLocks noChangeArrowheads="1"/>
              </p:cNvSpPr>
              <p:nvPr/>
            </p:nvSpPr>
            <p:spPr bwMode="auto">
              <a:xfrm>
                <a:off x="544513" y="1438275"/>
                <a:ext cx="8202612" cy="302852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buFontTx/>
                  <a:buNone/>
                </a:pPr>
                <a:r>
                  <a:rPr lang="en-US" altLang="en-US" sz="1800" b="1" kern="0" dirty="0" smtClean="0"/>
                  <a:t>Algorithm</a:t>
                </a:r>
                <a:r>
                  <a:rPr lang="en-US" altLang="en-US" sz="1800" kern="0" dirty="0" smtClean="0"/>
                  <a:t> </a:t>
                </a:r>
                <a:r>
                  <a:rPr lang="en-US" altLang="en-US" sz="1800" kern="0" dirty="0" err="1" smtClean="0"/>
                  <a:t>Intersect_Halfplanes</a:t>
                </a:r>
                <a:r>
                  <a:rPr lang="en-US" altLang="en-US" sz="1800" kern="0" dirty="0" smtClean="0"/>
                  <a:t>(</a:t>
                </a:r>
                <a:r>
                  <a:rPr lang="en-US" altLang="en-US" sz="1800" i="1" kern="0" dirty="0">
                    <a:solidFill>
                      <a:srgbClr val="008380"/>
                    </a:solidFill>
                  </a:rPr>
                  <a:t>H</a:t>
                </a:r>
                <a:r>
                  <a:rPr lang="en-US" altLang="en-US" sz="1800" kern="0" dirty="0" smtClean="0"/>
                  <a:t>):</a:t>
                </a:r>
                <a:endParaRPr lang="en-US" altLang="en-US" sz="1800" kern="0" dirty="0" smtClean="0">
                  <a:solidFill>
                    <a:srgbClr val="CC9900"/>
                  </a:solidFill>
                </a:endParaRPr>
              </a:p>
              <a:p>
                <a:pPr eaLnBrk="1" hangingPunct="1">
                  <a:lnSpc>
                    <a:spcPct val="80000"/>
                  </a:lnSpc>
                  <a:buFontTx/>
                  <a:buNone/>
                </a:pPr>
                <a:r>
                  <a:rPr lang="en-US" altLang="en-US" sz="1800" b="1" kern="0" dirty="0" smtClean="0"/>
                  <a:t>Input:</a:t>
                </a:r>
                <a:r>
                  <a:rPr lang="en-US" altLang="en-US" sz="1800" kern="0" dirty="0" smtClean="0"/>
                  <a:t> A set </a:t>
                </a:r>
                <a:r>
                  <a:rPr lang="en-US" altLang="en-US" sz="1800" i="1" kern="0" dirty="0" smtClean="0">
                    <a:solidFill>
                      <a:srgbClr val="008380"/>
                    </a:solidFill>
                  </a:rPr>
                  <a:t>H</a:t>
                </a:r>
                <a:r>
                  <a:rPr lang="en-US" altLang="en-US" sz="1800" kern="0" dirty="0" smtClean="0">
                    <a:solidFill>
                      <a:srgbClr val="008380"/>
                    </a:solidFill>
                  </a:rPr>
                  <a:t> </a:t>
                </a:r>
                <a:r>
                  <a:rPr lang="en-US" altLang="en-US" sz="1800" kern="0" dirty="0" smtClean="0"/>
                  <a:t>of </a:t>
                </a:r>
                <a:r>
                  <a:rPr lang="en-US" altLang="en-US" sz="1800" i="1" kern="0" dirty="0" smtClean="0">
                    <a:solidFill>
                      <a:srgbClr val="008380"/>
                    </a:solidFill>
                  </a:rPr>
                  <a:t>n</a:t>
                </a:r>
                <a:r>
                  <a:rPr lang="en-US" altLang="en-US" sz="1800" kern="0" dirty="0" smtClean="0"/>
                  <a:t> </a:t>
                </a:r>
                <a:r>
                  <a:rPr lang="en-US" altLang="en-US" sz="1800" kern="0" dirty="0" err="1" smtClean="0"/>
                  <a:t>halfplanes</a:t>
                </a:r>
                <a:r>
                  <a:rPr lang="en-US" altLang="en-US" sz="1800" kern="0" dirty="0" smtClean="0"/>
                  <a:t> in</a:t>
                </a:r>
                <a:r>
                  <a:rPr lang="en-US" altLang="en-US" sz="1800" kern="0" dirty="0" smtClean="0">
                    <a:solidFill>
                      <a:srgbClr val="008380"/>
                    </a:solidFill>
                    <a:sym typeface="Symbol" pitchFamily="18" charset="2"/>
                  </a:rPr>
                  <a:t> </a:t>
                </a:r>
                <a:r>
                  <a:rPr lang="en-US" altLang="en-US" sz="1800" b="1" kern="0" dirty="0" smtClean="0">
                    <a:solidFill>
                      <a:srgbClr val="008380"/>
                    </a:solidFill>
                    <a:sym typeface="Symbol" pitchFamily="18" charset="2"/>
                  </a:rPr>
                  <a:t>R</a:t>
                </a:r>
                <a:r>
                  <a:rPr lang="en-US" altLang="en-US" sz="1800" kern="0" baseline="30000" dirty="0" smtClean="0">
                    <a:solidFill>
                      <a:srgbClr val="008380"/>
                    </a:solidFill>
                    <a:sym typeface="Symbol" pitchFamily="18" charset="2"/>
                  </a:rPr>
                  <a:t>2</a:t>
                </a:r>
                <a:r>
                  <a:rPr lang="en-US" altLang="en-US" sz="1800" kern="0" dirty="0" smtClean="0">
                    <a:sym typeface="Symbol" pitchFamily="18" charset="2"/>
                  </a:rPr>
                  <a:t> </a:t>
                </a:r>
              </a:p>
              <a:p>
                <a:pPr eaLnBrk="1" hangingPunct="1">
                  <a:lnSpc>
                    <a:spcPct val="80000"/>
                  </a:lnSpc>
                  <a:buFontTx/>
                  <a:buNone/>
                </a:pPr>
                <a:r>
                  <a:rPr lang="en-US" altLang="en-US" sz="1800" b="1" kern="0" dirty="0" smtClean="0">
                    <a:sym typeface="Symbol" pitchFamily="18" charset="2"/>
                  </a:rPr>
                  <a:t>Output:</a:t>
                </a:r>
                <a:r>
                  <a:rPr lang="en-US" altLang="en-US" sz="1800" kern="0" dirty="0" smtClean="0">
                    <a:sym typeface="Symbol" pitchFamily="18" charset="2"/>
                  </a:rPr>
                  <a:t> The convex polygonal region </a:t>
                </a:r>
                <a:r>
                  <a:rPr lang="en-US" altLang="en-US" sz="1800" kern="0" dirty="0" smtClean="0">
                    <a:solidFill>
                      <a:srgbClr val="008380"/>
                    </a:solidFill>
                    <a:sym typeface="Symbol" pitchFamily="18" charset="2"/>
                  </a:rPr>
                  <a:t>C=</a:t>
                </a:r>
                <a:r>
                  <a:rPr lang="en-US" altLang="en-US" sz="1800" b="0" kern="0" dirty="0" smtClean="0">
                    <a:solidFill>
                      <a:srgbClr val="008380"/>
                    </a:solidFill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⋂"/>
                        <m:supHide m:val="on"/>
                        <m:ctrlP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h</m:t>
                        </m:r>
                        <m: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∈</m:t>
                        </m:r>
                        <m: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𝐻</m:t>
                        </m:r>
                      </m:sub>
                      <m:sup/>
                      <m:e>
                        <m: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h</m:t>
                        </m:r>
                      </m:e>
                    </m:nary>
                  </m:oMath>
                </a14:m>
                <a:r>
                  <a:rPr lang="en-US" altLang="en-US" sz="1800" b="0" kern="0" dirty="0" smtClean="0">
                    <a:solidFill>
                      <a:srgbClr val="008380"/>
                    </a:solidFill>
                  </a:rPr>
                  <a:t> </a:t>
                </a:r>
                <a:endParaRPr lang="en-US" altLang="en-US" sz="1800" kern="0" dirty="0" smtClean="0">
                  <a:sym typeface="Symbol" pitchFamily="18" charset="2"/>
                </a:endParaRPr>
              </a:p>
              <a:p>
                <a:pPr eaLnBrk="1" hangingPunct="1">
                  <a:lnSpc>
                    <a:spcPct val="80000"/>
                  </a:lnSpc>
                  <a:buFontTx/>
                  <a:buNone/>
                </a:pPr>
                <a:r>
                  <a:rPr lang="en-US" altLang="en-US" sz="1800" kern="0" dirty="0" smtClean="0">
                    <a:sym typeface="Symbol" pitchFamily="18" charset="2"/>
                  </a:rPr>
                  <a:t>if  |</a:t>
                </a:r>
                <a:r>
                  <a:rPr lang="en-US" altLang="en-US" sz="1800" i="1" kern="0" dirty="0" smtClean="0">
                    <a:solidFill>
                      <a:srgbClr val="008380"/>
                    </a:solidFill>
                    <a:sym typeface="Symbol" pitchFamily="18" charset="2"/>
                  </a:rPr>
                  <a:t>H|</a:t>
                </a:r>
                <a:r>
                  <a:rPr lang="en-US" altLang="en-US" sz="1800" kern="0" dirty="0" smtClean="0">
                    <a:solidFill>
                      <a:srgbClr val="008380"/>
                    </a:solidFill>
                  </a:rPr>
                  <a:t>=1 </a:t>
                </a:r>
                <a:r>
                  <a:rPr lang="en-US" altLang="en-US" sz="1800" kern="0" dirty="0" smtClean="0">
                    <a:sym typeface="Symbol" pitchFamily="18" charset="2"/>
                  </a:rPr>
                  <a:t>then </a:t>
                </a:r>
                <a:br>
                  <a:rPr lang="en-US" altLang="en-US" sz="1800" kern="0" dirty="0" smtClean="0">
                    <a:sym typeface="Symbol" pitchFamily="18" charset="2"/>
                  </a:rPr>
                </a:br>
                <a:r>
                  <a:rPr lang="en-US" altLang="en-US" sz="1800" kern="0" dirty="0" smtClean="0">
                    <a:solidFill>
                      <a:srgbClr val="008380"/>
                    </a:solidFill>
                    <a:sym typeface="Symbol" pitchFamily="18" charset="2"/>
                  </a:rPr>
                  <a:t>C = h </a:t>
                </a:r>
                <a:r>
                  <a:rPr lang="en-US" altLang="en-US" sz="1800" kern="0" dirty="0" smtClean="0">
                    <a:sym typeface="Symbol" pitchFamily="18" charset="2"/>
                  </a:rPr>
                  <a:t>, where </a:t>
                </a:r>
                <a:r>
                  <a:rPr lang="en-US" altLang="en-US" sz="1800" i="1" kern="0" dirty="0" smtClean="0">
                    <a:solidFill>
                      <a:srgbClr val="008380"/>
                    </a:solidFill>
                    <a:sym typeface="Symbol" pitchFamily="18" charset="2"/>
                  </a:rPr>
                  <a:t>H=</a:t>
                </a:r>
                <a:r>
                  <a:rPr lang="en-US" altLang="en-US" sz="1800" kern="0" dirty="0" smtClean="0">
                    <a:solidFill>
                      <a:srgbClr val="008380"/>
                    </a:solidFill>
                    <a:sym typeface="Symbol" pitchFamily="18" charset="2"/>
                  </a:rPr>
                  <a:t>{</a:t>
                </a:r>
                <a:r>
                  <a:rPr lang="en-US" altLang="en-US" sz="1800" i="1" kern="0" dirty="0" smtClean="0">
                    <a:solidFill>
                      <a:srgbClr val="008380"/>
                    </a:solidFill>
                    <a:sym typeface="Symbol" pitchFamily="18" charset="2"/>
                  </a:rPr>
                  <a:t>h</a:t>
                </a:r>
                <a:r>
                  <a:rPr lang="en-US" altLang="en-US" sz="1800" kern="0" dirty="0" smtClean="0">
                    <a:solidFill>
                      <a:srgbClr val="008380"/>
                    </a:solidFill>
                    <a:sym typeface="Symbol" pitchFamily="18" charset="2"/>
                  </a:rPr>
                  <a:t>}</a:t>
                </a:r>
                <a:endParaRPr lang="en-US" altLang="en-US" sz="1800" kern="0" dirty="0" smtClean="0">
                  <a:solidFill>
                    <a:srgbClr val="008380"/>
                  </a:solidFill>
                  <a:sym typeface="Symbol" pitchFamily="18" charset="2"/>
                </a:endParaRPr>
              </a:p>
              <a:p>
                <a:pPr eaLnBrk="1" hangingPunct="1">
                  <a:lnSpc>
                    <a:spcPct val="80000"/>
                  </a:lnSpc>
                  <a:buFontTx/>
                  <a:buNone/>
                </a:pPr>
                <a:r>
                  <a:rPr lang="en-US" altLang="en-US" sz="1800" kern="0" dirty="0" smtClean="0">
                    <a:sym typeface="Symbol" pitchFamily="18" charset="2"/>
                  </a:rPr>
                  <a:t>else </a:t>
                </a:r>
              </a:p>
              <a:p>
                <a:pPr eaLnBrk="1" hangingPunct="1">
                  <a:lnSpc>
                    <a:spcPct val="80000"/>
                  </a:lnSpc>
                  <a:buFontTx/>
                  <a:buNone/>
                </a:pPr>
                <a:r>
                  <a:rPr lang="en-US" altLang="en-US" sz="1800" kern="0" dirty="0">
                    <a:sym typeface="Symbol" pitchFamily="18" charset="2"/>
                  </a:rPr>
                  <a:t>	</a:t>
                </a:r>
                <a:r>
                  <a:rPr lang="en-US" altLang="en-US" sz="1800" kern="0" dirty="0" smtClean="0">
                    <a:sym typeface="Symbol" pitchFamily="18" charset="2"/>
                  </a:rPr>
                  <a:t>split </a:t>
                </a:r>
                <a:r>
                  <a:rPr lang="en-US" altLang="en-US" sz="1800" i="1" kern="0" dirty="0" smtClean="0">
                    <a:solidFill>
                      <a:srgbClr val="008380"/>
                    </a:solidFill>
                    <a:sym typeface="Symbol" pitchFamily="18" charset="2"/>
                  </a:rPr>
                  <a:t>H </a:t>
                </a:r>
                <a:r>
                  <a:rPr lang="en-US" altLang="en-US" sz="1800" kern="0" dirty="0" smtClean="0">
                    <a:sym typeface="Symbol" pitchFamily="18" charset="2"/>
                  </a:rPr>
                  <a:t>into two sets </a:t>
                </a:r>
                <a:r>
                  <a:rPr lang="en-US" altLang="en-US" sz="1800" i="1" kern="0" dirty="0" smtClean="0">
                    <a:solidFill>
                      <a:srgbClr val="008380"/>
                    </a:solidFill>
                    <a:sym typeface="Symbol" pitchFamily="18" charset="2"/>
                  </a:rPr>
                  <a:t>H</a:t>
                </a:r>
                <a:r>
                  <a:rPr lang="en-US" altLang="en-US" sz="1800" kern="0" baseline="-25000" dirty="0" smtClean="0">
                    <a:solidFill>
                      <a:srgbClr val="008380"/>
                    </a:solidFill>
                    <a:sym typeface="Symbol" pitchFamily="18" charset="2"/>
                  </a:rPr>
                  <a:t>1</a:t>
                </a:r>
                <a:r>
                  <a:rPr lang="en-US" altLang="en-US" sz="1800" i="1" kern="0" dirty="0" smtClean="0">
                    <a:solidFill>
                      <a:srgbClr val="008380"/>
                    </a:solidFill>
                    <a:sym typeface="Symbol" pitchFamily="18" charset="2"/>
                  </a:rPr>
                  <a:t> </a:t>
                </a:r>
                <a:r>
                  <a:rPr lang="en-US" altLang="en-US" sz="1800" kern="0" dirty="0" smtClean="0">
                    <a:sym typeface="Symbol" pitchFamily="18" charset="2"/>
                  </a:rPr>
                  <a:t>and </a:t>
                </a:r>
                <a:r>
                  <a:rPr lang="en-US" altLang="en-US" sz="1800" i="1" kern="0" dirty="0" smtClean="0">
                    <a:solidFill>
                      <a:srgbClr val="008380"/>
                    </a:solidFill>
                    <a:sym typeface="Symbol" pitchFamily="18" charset="2"/>
                  </a:rPr>
                  <a:t>H</a:t>
                </a:r>
                <a:r>
                  <a:rPr lang="en-US" altLang="en-US" sz="1800" kern="0" baseline="-25000" dirty="0">
                    <a:solidFill>
                      <a:srgbClr val="008380"/>
                    </a:solidFill>
                    <a:sym typeface="Symbol" pitchFamily="18" charset="2"/>
                  </a:rPr>
                  <a:t>2</a:t>
                </a:r>
                <a:r>
                  <a:rPr lang="en-US" altLang="en-US" sz="1800" i="1" kern="0" dirty="0" smtClean="0">
                    <a:solidFill>
                      <a:srgbClr val="008380"/>
                    </a:solidFill>
                    <a:sym typeface="Symbol" pitchFamily="18" charset="2"/>
                  </a:rPr>
                  <a:t> </a:t>
                </a:r>
                <a:r>
                  <a:rPr lang="en-US" altLang="en-US" sz="1800" kern="0" dirty="0" smtClean="0">
                    <a:sym typeface="Symbol" pitchFamily="18" charset="2"/>
                  </a:rPr>
                  <a:t>of size </a:t>
                </a:r>
                <a:r>
                  <a:rPr lang="en-US" altLang="en-US" sz="1800" i="1" kern="0" dirty="0" smtClean="0">
                    <a:solidFill>
                      <a:srgbClr val="008380"/>
                    </a:solidFill>
                    <a:sym typeface="Symbol" pitchFamily="18" charset="2"/>
                  </a:rPr>
                  <a:t>n</a:t>
                </a:r>
                <a:r>
                  <a:rPr lang="en-US" altLang="en-US" sz="1800" kern="0" dirty="0" smtClean="0">
                    <a:solidFill>
                      <a:srgbClr val="008380"/>
                    </a:solidFill>
                    <a:sym typeface="Symbol" pitchFamily="18" charset="2"/>
                  </a:rPr>
                  <a:t>/2</a:t>
                </a:r>
                <a:r>
                  <a:rPr lang="en-US" altLang="en-US" sz="1800" kern="0" dirty="0" smtClean="0">
                    <a:sym typeface="Symbol" pitchFamily="18" charset="2"/>
                  </a:rPr>
                  <a:t> each</a:t>
                </a:r>
              </a:p>
              <a:p>
                <a:pPr eaLnBrk="1" hangingPunct="1">
                  <a:lnSpc>
                    <a:spcPct val="80000"/>
                  </a:lnSpc>
                  <a:buFontTx/>
                  <a:buNone/>
                </a:pPr>
                <a:r>
                  <a:rPr lang="en-US" altLang="en-US" sz="1800" kern="0" dirty="0">
                    <a:sym typeface="Symbol" pitchFamily="18" charset="2"/>
                  </a:rPr>
                  <a:t>	</a:t>
                </a:r>
                <a:r>
                  <a:rPr lang="en-US" altLang="en-US" sz="1800" i="1" kern="0" dirty="0" smtClean="0">
                    <a:solidFill>
                      <a:srgbClr val="008380"/>
                    </a:solidFill>
                    <a:sym typeface="Symbol" pitchFamily="18" charset="2"/>
                  </a:rPr>
                  <a:t>C</a:t>
                </a:r>
                <a:r>
                  <a:rPr lang="en-US" altLang="en-US" sz="1800" kern="0" baseline="-25000" dirty="0" smtClean="0">
                    <a:solidFill>
                      <a:srgbClr val="008380"/>
                    </a:solidFill>
                    <a:sym typeface="Symbol" pitchFamily="18" charset="2"/>
                  </a:rPr>
                  <a:t>1</a:t>
                </a:r>
                <a:r>
                  <a:rPr lang="en-US" altLang="en-US" sz="1800" kern="0" dirty="0" smtClean="0">
                    <a:sym typeface="Symbol" pitchFamily="18" charset="2"/>
                  </a:rPr>
                  <a:t> = </a:t>
                </a:r>
                <a:r>
                  <a:rPr lang="en-US" altLang="en-US" sz="1800" kern="0" dirty="0" err="1" smtClean="0"/>
                  <a:t>Intersect_Halfplanes</a:t>
                </a:r>
                <a:r>
                  <a:rPr lang="en-US" altLang="en-US" sz="1800" kern="0" dirty="0" smtClean="0"/>
                  <a:t>(</a:t>
                </a:r>
                <a:r>
                  <a:rPr lang="en-US" altLang="en-US" sz="1800" i="1" kern="0" dirty="0" smtClean="0">
                    <a:solidFill>
                      <a:srgbClr val="008380"/>
                    </a:solidFill>
                  </a:rPr>
                  <a:t>H</a:t>
                </a:r>
                <a:r>
                  <a:rPr lang="en-US" altLang="en-US" sz="1800" kern="0" baseline="-25000" dirty="0" smtClean="0">
                    <a:solidFill>
                      <a:srgbClr val="008380"/>
                    </a:solidFill>
                    <a:sym typeface="Symbol" pitchFamily="18" charset="2"/>
                  </a:rPr>
                  <a:t>1</a:t>
                </a:r>
                <a:r>
                  <a:rPr lang="en-US" altLang="en-US" sz="1800" kern="0" dirty="0" smtClean="0"/>
                  <a:t>)</a:t>
                </a:r>
              </a:p>
              <a:p>
                <a:pPr eaLnBrk="1" hangingPunct="1">
                  <a:lnSpc>
                    <a:spcPct val="80000"/>
                  </a:lnSpc>
                  <a:buNone/>
                </a:pPr>
                <a:r>
                  <a:rPr lang="en-US" altLang="en-US" sz="1800" kern="0" dirty="0" smtClean="0">
                    <a:sym typeface="Symbol" pitchFamily="18" charset="2"/>
                  </a:rPr>
                  <a:t>	</a:t>
                </a:r>
                <a:r>
                  <a:rPr lang="en-US" altLang="en-US" sz="1800" i="1" kern="0" dirty="0" smtClean="0">
                    <a:solidFill>
                      <a:srgbClr val="008380"/>
                    </a:solidFill>
                    <a:sym typeface="Symbol" pitchFamily="18" charset="2"/>
                  </a:rPr>
                  <a:t>C</a:t>
                </a:r>
                <a:r>
                  <a:rPr lang="en-US" altLang="en-US" sz="1800" kern="0" baseline="-25000" dirty="0">
                    <a:solidFill>
                      <a:srgbClr val="008380"/>
                    </a:solidFill>
                    <a:sym typeface="Symbol" pitchFamily="18" charset="2"/>
                  </a:rPr>
                  <a:t>2</a:t>
                </a:r>
                <a:r>
                  <a:rPr lang="en-US" altLang="en-US" sz="1800" kern="0" dirty="0" smtClean="0">
                    <a:sym typeface="Symbol" pitchFamily="18" charset="2"/>
                  </a:rPr>
                  <a:t> = </a:t>
                </a:r>
                <a:r>
                  <a:rPr lang="en-US" altLang="en-US" sz="1800" kern="0" dirty="0" err="1" smtClean="0"/>
                  <a:t>Intersect_Halfplanes</a:t>
                </a:r>
                <a:r>
                  <a:rPr lang="en-US" altLang="en-US" sz="1800" kern="0" dirty="0" smtClean="0"/>
                  <a:t>(</a:t>
                </a:r>
                <a:r>
                  <a:rPr lang="en-US" altLang="en-US" sz="1800" i="1" kern="0" dirty="0" smtClean="0">
                    <a:solidFill>
                      <a:srgbClr val="008380"/>
                    </a:solidFill>
                  </a:rPr>
                  <a:t>H</a:t>
                </a:r>
                <a:r>
                  <a:rPr lang="en-US" altLang="en-US" sz="1800" kern="0" baseline="-25000" dirty="0">
                    <a:solidFill>
                      <a:srgbClr val="008380"/>
                    </a:solidFill>
                    <a:sym typeface="Symbol" pitchFamily="18" charset="2"/>
                  </a:rPr>
                  <a:t>2</a:t>
                </a:r>
                <a:r>
                  <a:rPr lang="en-US" altLang="en-US" sz="1800" kern="0" dirty="0" smtClean="0"/>
                  <a:t>)</a:t>
                </a:r>
                <a:endParaRPr lang="en-US" altLang="en-US" sz="1800" kern="0" dirty="0" smtClean="0">
                  <a:sym typeface="Symbol" pitchFamily="18" charset="2"/>
                </a:endParaRPr>
              </a:p>
              <a:p>
                <a:pPr eaLnBrk="1" hangingPunct="1">
                  <a:lnSpc>
                    <a:spcPct val="80000"/>
                  </a:lnSpc>
                  <a:buNone/>
                </a:pPr>
                <a:r>
                  <a:rPr lang="en-US" altLang="en-US" sz="1800" kern="0" dirty="0" smtClean="0">
                    <a:sym typeface="Symbol" pitchFamily="18" charset="2"/>
                  </a:rPr>
                  <a:t>	</a:t>
                </a:r>
                <a:r>
                  <a:rPr lang="en-US" altLang="en-US" sz="1800" i="1" kern="0" dirty="0" smtClean="0">
                    <a:solidFill>
                      <a:srgbClr val="008380"/>
                    </a:solidFill>
                    <a:sym typeface="Symbol" pitchFamily="18" charset="2"/>
                  </a:rPr>
                  <a:t>C</a:t>
                </a:r>
                <a:r>
                  <a:rPr lang="en-US" altLang="en-US" sz="1800" kern="0" dirty="0" smtClean="0">
                    <a:sym typeface="Symbol" pitchFamily="18" charset="2"/>
                  </a:rPr>
                  <a:t> = </a:t>
                </a:r>
                <a:r>
                  <a:rPr lang="en-US" altLang="en-US" sz="1800" kern="0" dirty="0" err="1" smtClean="0"/>
                  <a:t>Intersect_Convex_Regions</a:t>
                </a:r>
                <a:r>
                  <a:rPr lang="en-US" altLang="en-US" sz="1800" kern="0" dirty="0" smtClean="0"/>
                  <a:t>(</a:t>
                </a:r>
                <a:r>
                  <a:rPr lang="en-US" altLang="en-US" sz="1800" i="1" kern="0" dirty="0" smtClean="0">
                    <a:solidFill>
                      <a:srgbClr val="008380"/>
                    </a:solidFill>
                    <a:sym typeface="Symbol" pitchFamily="18" charset="2"/>
                  </a:rPr>
                  <a:t>C</a:t>
                </a:r>
                <a:r>
                  <a:rPr lang="en-US" altLang="en-US" sz="1800" kern="0" baseline="-25000" dirty="0" smtClean="0">
                    <a:solidFill>
                      <a:srgbClr val="008380"/>
                    </a:solidFill>
                    <a:sym typeface="Symbol" pitchFamily="18" charset="2"/>
                  </a:rPr>
                  <a:t>1</a:t>
                </a:r>
                <a:r>
                  <a:rPr lang="en-US" altLang="en-US" sz="1800" kern="0" dirty="0" smtClean="0"/>
                  <a:t>,</a:t>
                </a:r>
                <a:r>
                  <a:rPr lang="en-US" altLang="en-US" sz="1800" i="1" kern="0" dirty="0" smtClean="0">
                    <a:solidFill>
                      <a:srgbClr val="008380"/>
                    </a:solidFill>
                    <a:sym typeface="Symbol" pitchFamily="18" charset="2"/>
                  </a:rPr>
                  <a:t> C</a:t>
                </a:r>
                <a:r>
                  <a:rPr lang="en-US" altLang="en-US" sz="1800" kern="0" baseline="-25000" dirty="0" smtClean="0">
                    <a:solidFill>
                      <a:srgbClr val="008380"/>
                    </a:solidFill>
                    <a:sym typeface="Symbol" pitchFamily="18" charset="2"/>
                  </a:rPr>
                  <a:t>2</a:t>
                </a:r>
                <a:r>
                  <a:rPr lang="en-US" altLang="en-US" sz="1800" kern="0" dirty="0" smtClean="0"/>
                  <a:t>)</a:t>
                </a:r>
              </a:p>
              <a:p>
                <a:pPr eaLnBrk="1" hangingPunct="1">
                  <a:lnSpc>
                    <a:spcPct val="80000"/>
                  </a:lnSpc>
                  <a:buNone/>
                </a:pPr>
                <a:r>
                  <a:rPr lang="en-US" altLang="en-US" sz="1800" kern="0" dirty="0"/>
                  <a:t>	</a:t>
                </a:r>
                <a:r>
                  <a:rPr lang="en-US" altLang="en-US" sz="1800" kern="0" dirty="0" smtClean="0"/>
                  <a:t>return </a:t>
                </a:r>
                <a:r>
                  <a:rPr lang="en-US" altLang="en-US" sz="1800" i="1" kern="0" dirty="0" smtClean="0">
                    <a:solidFill>
                      <a:srgbClr val="008380"/>
                    </a:solidFill>
                    <a:sym typeface="Symbol" pitchFamily="18" charset="2"/>
                  </a:rPr>
                  <a:t>C</a:t>
                </a:r>
                <a:endParaRPr lang="en-US" altLang="en-US" sz="1800" kern="0" dirty="0" smtClean="0"/>
              </a:p>
            </p:txBody>
          </p:sp>
        </mc:Choice>
        <mc:Fallback>
          <p:sp>
            <p:nvSpPr>
              <p:cNvPr id="17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4513" y="1438275"/>
                <a:ext cx="8202612" cy="3028521"/>
              </a:xfrm>
              <a:prstGeom prst="rect">
                <a:avLst/>
              </a:prstGeom>
              <a:blipFill rotWithShape="1">
                <a:blip r:embed="rId2"/>
                <a:stretch>
                  <a:fillRect l="-519" t="-2605" b="-2004"/>
                </a:stretch>
              </a:blipFill>
              <a:ln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415290" y="5076825"/>
            <a:ext cx="8241030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400" kern="0" dirty="0" smtClean="0"/>
              <a:t>Use a plane-sweep to develop an </a:t>
            </a:r>
            <a:r>
              <a:rPr lang="en-US" altLang="en-US" sz="2400" kern="0" dirty="0" smtClean="0">
                <a:solidFill>
                  <a:srgbClr val="008380"/>
                </a:solidFill>
              </a:rPr>
              <a:t>O(</a:t>
            </a:r>
            <a:r>
              <a:rPr lang="en-US" altLang="en-US" sz="2400" i="1" kern="0" dirty="0" smtClean="0">
                <a:solidFill>
                  <a:srgbClr val="008380"/>
                </a:solidFill>
              </a:rPr>
              <a:t>n</a:t>
            </a:r>
            <a:r>
              <a:rPr lang="en-US" altLang="en-US" sz="2400" kern="0" dirty="0" smtClean="0">
                <a:solidFill>
                  <a:srgbClr val="008380"/>
                </a:solidFill>
              </a:rPr>
              <a:t>)</a:t>
            </a:r>
            <a:r>
              <a:rPr lang="en-US" altLang="en-US" sz="2400" kern="0" dirty="0" smtClean="0"/>
              <a:t>-time algorithm for </a:t>
            </a:r>
            <a:r>
              <a:rPr lang="en-US" altLang="en-US" sz="2400" kern="0" dirty="0" err="1" smtClean="0"/>
              <a:t>Intersect_Convex_Regions</a:t>
            </a:r>
            <a:endParaRPr lang="en-US" altLang="en-US" sz="2400" kern="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kern="0" dirty="0" smtClean="0">
                <a:solidFill>
                  <a:srgbClr val="008380"/>
                </a:solidFill>
              </a:rPr>
              <a:t>T(</a:t>
            </a:r>
            <a:r>
              <a:rPr lang="en-US" altLang="en-US" sz="2400" i="1" kern="0" dirty="0" smtClean="0">
                <a:solidFill>
                  <a:srgbClr val="008380"/>
                </a:solidFill>
              </a:rPr>
              <a:t>n</a:t>
            </a:r>
            <a:r>
              <a:rPr lang="en-US" altLang="en-US" sz="2400" kern="0" dirty="0" smtClean="0">
                <a:solidFill>
                  <a:srgbClr val="008380"/>
                </a:solidFill>
              </a:rPr>
              <a:t>) = 2T(</a:t>
            </a:r>
            <a:r>
              <a:rPr lang="en-US" altLang="en-US" sz="2400" i="1" kern="0" dirty="0" smtClean="0">
                <a:solidFill>
                  <a:srgbClr val="008380"/>
                </a:solidFill>
              </a:rPr>
              <a:t>n</a:t>
            </a:r>
            <a:r>
              <a:rPr lang="en-US" altLang="en-US" sz="2400" kern="0" dirty="0" smtClean="0">
                <a:solidFill>
                  <a:srgbClr val="008380"/>
                </a:solidFill>
              </a:rPr>
              <a:t>/2)+</a:t>
            </a:r>
            <a:r>
              <a:rPr lang="en-US" altLang="en-US" sz="2400" i="1" kern="0" dirty="0" smtClean="0">
                <a:solidFill>
                  <a:srgbClr val="008380"/>
                </a:solidFill>
              </a:rPr>
              <a:t>n</a:t>
            </a:r>
            <a:r>
              <a:rPr lang="en-US" altLang="en-US" sz="2400" kern="0" dirty="0" smtClean="0"/>
              <a:t> 	</a:t>
            </a:r>
            <a:r>
              <a:rPr lang="en-US" altLang="en-US" sz="2400" kern="0" dirty="0" smtClean="0">
                <a:sym typeface="Symbol"/>
              </a:rPr>
              <a:t>  </a:t>
            </a:r>
            <a:r>
              <a:rPr lang="en-US" altLang="en-US" sz="2400" kern="0" dirty="0" smtClean="0">
                <a:solidFill>
                  <a:srgbClr val="008380"/>
                </a:solidFill>
                <a:sym typeface="Symbol"/>
              </a:rPr>
              <a:t>T(</a:t>
            </a:r>
            <a:r>
              <a:rPr lang="en-US" altLang="en-US" sz="2400" i="1" kern="0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altLang="en-US" sz="2400" kern="0" dirty="0" smtClean="0">
                <a:solidFill>
                  <a:srgbClr val="008380"/>
                </a:solidFill>
                <a:sym typeface="Symbol"/>
              </a:rPr>
              <a:t>)O(</a:t>
            </a:r>
            <a:r>
              <a:rPr lang="en-US" altLang="en-US" sz="2400" i="1" kern="0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altLang="en-US" sz="2400" kern="0" dirty="0" smtClean="0">
                <a:solidFill>
                  <a:srgbClr val="008380"/>
                </a:solidFill>
                <a:sym typeface="Symbol"/>
              </a:rPr>
              <a:t> log </a:t>
            </a:r>
            <a:r>
              <a:rPr lang="en-US" altLang="en-US" sz="2400" i="1" kern="0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altLang="en-US" sz="2400" kern="0" dirty="0" smtClean="0">
                <a:solidFill>
                  <a:srgbClr val="008380"/>
                </a:solidFill>
                <a:sym typeface="Symbol"/>
              </a:rPr>
              <a:t>)</a:t>
            </a:r>
            <a:endParaRPr lang="en-US" altLang="en-US" sz="2400" kern="0" dirty="0" smtClean="0">
              <a:solidFill>
                <a:srgbClr val="0083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78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304800"/>
            <a:ext cx="8267699" cy="1143000"/>
          </a:xfrm>
        </p:spPr>
        <p:txBody>
          <a:bodyPr/>
          <a:lstStyle/>
          <a:p>
            <a:pPr algn="ctr" eaLnBrk="1" hangingPunct="1"/>
            <a:r>
              <a:rPr lang="en-US" altLang="en-US" sz="4000" dirty="0" smtClean="0"/>
              <a:t>Incremental Linear Programming</a:t>
            </a:r>
            <a:endParaRPr lang="en-US" altLang="en-US" sz="400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3"/>
              <p:cNvSpPr txBox="1">
                <a:spLocks noChangeArrowheads="1"/>
              </p:cNvSpPr>
              <p:nvPr/>
            </p:nvSpPr>
            <p:spPr bwMode="auto">
              <a:xfrm>
                <a:off x="415290" y="1371600"/>
                <a:ext cx="8241030" cy="1352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2400" kern="0" dirty="0" smtClean="0"/>
                  <a:t>2D linear program (LP)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2400" kern="0" dirty="0" smtClean="0"/>
                  <a:t>Assume the LP is bounded (otherwise add constraints)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2400" kern="0" dirty="0" smtClean="0"/>
                  <a:t>Assume there is one unique solution (if any);</a:t>
                </a:r>
                <a:br>
                  <a:rPr lang="en-US" altLang="en-US" sz="2400" kern="0" dirty="0" smtClean="0"/>
                </a:br>
                <a:r>
                  <a:rPr lang="en-US" altLang="en-US" sz="2400" kern="0" dirty="0" smtClean="0"/>
                  <a:t>take the lexicographically smallest solution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endParaRPr lang="en-US" altLang="en-US" sz="2400" kern="0" dirty="0" smtClean="0"/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2400" b="1" kern="0" dirty="0" smtClean="0"/>
                  <a:t>Incremental approach: </a:t>
                </a:r>
                <a:r>
                  <a:rPr lang="en-US" altLang="en-US" sz="2400" kern="0" dirty="0" smtClean="0"/>
                  <a:t>Add one </a:t>
                </a:r>
                <a:r>
                  <a:rPr lang="en-US" altLang="en-US" sz="2400" kern="0" dirty="0" err="1" smtClean="0"/>
                  <a:t>halfplane</a:t>
                </a:r>
                <a:r>
                  <a:rPr lang="en-US" altLang="en-US" sz="2400" kern="0" dirty="0" smtClean="0"/>
                  <a:t> after the other.</a:t>
                </a:r>
                <a:endParaRPr lang="en-US" altLang="en-US" sz="2400" kern="0" dirty="0"/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,…,</m:t>
                        </m:r>
                        <m:sSub>
                          <m:sSubPr>
                            <m:ctrlP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en-US" sz="2400" b="0" kern="0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∩…∩</m:t>
                    </m:r>
                    <m:sSub>
                      <m:sSubPr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en-US" sz="2400" b="0" kern="0" dirty="0" smtClean="0">
                    <a:solidFill>
                      <a:srgbClr val="008380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𝐶</m:t>
                    </m:r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=</m:t>
                    </m:r>
                    <m:nary>
                      <m:naryPr>
                        <m:chr m:val="⋂"/>
                        <m:supHide m:val="on"/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h</m:t>
                        </m:r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∈</m:t>
                        </m:r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𝐻</m:t>
                        </m:r>
                      </m:sub>
                      <m:sup/>
                      <m:e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h</m:t>
                        </m:r>
                      </m:e>
                    </m:nary>
                  </m:oMath>
                </a14:m>
                <a:endParaRPr lang="en-US" altLang="en-US" sz="2400" b="0" kern="0" dirty="0" smtClean="0"/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en-US" sz="2400" kern="0" dirty="0" smtClean="0"/>
                  <a:t>Let </a:t>
                </a:r>
                <a:r>
                  <a:rPr lang="en-US" altLang="en-US" sz="2400" i="1" kern="0" dirty="0" smtClean="0">
                    <a:solidFill>
                      <a:srgbClr val="008380"/>
                    </a:solidFill>
                  </a:rPr>
                  <a:t>v</a:t>
                </a:r>
                <a:r>
                  <a:rPr lang="en-US" altLang="en-US" sz="2400" i="1" kern="0" baseline="-25000" dirty="0" smtClean="0">
                    <a:solidFill>
                      <a:srgbClr val="008380"/>
                    </a:solidFill>
                  </a:rPr>
                  <a:t>i</a:t>
                </a:r>
                <a:r>
                  <a:rPr lang="en-US" altLang="en-US" sz="2400" kern="0" dirty="0" smtClean="0"/>
                  <a:t> = unique optimal vertex for feasible region </a:t>
                </a:r>
                <a:r>
                  <a:rPr lang="en-US" altLang="en-US" sz="2400" i="1" kern="0" dirty="0" smtClean="0">
                    <a:solidFill>
                      <a:srgbClr val="008380"/>
                    </a:solidFill>
                  </a:rPr>
                  <a:t>C</a:t>
                </a:r>
                <a:r>
                  <a:rPr lang="en-US" altLang="en-US" sz="2400" i="1" kern="0" baseline="-25000" dirty="0" smtClean="0">
                    <a:solidFill>
                      <a:srgbClr val="008380"/>
                    </a:solidFill>
                  </a:rPr>
                  <a:t>i </a:t>
                </a:r>
                <a:r>
                  <a:rPr lang="en-US" altLang="en-US" sz="2400" kern="0" dirty="0" smtClean="0"/>
                  <a:t>, for </a:t>
                </a:r>
                <a14:m>
                  <m:oMath xmlns:m="http://schemas.openxmlformats.org/officeDocument/2006/math"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𝑖</m:t>
                    </m:r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≥2</m:t>
                    </m:r>
                  </m:oMath>
                </a14:m>
                <a:r>
                  <a:rPr lang="en-US" altLang="en-US" sz="2400" kern="0" dirty="0" smtClean="0"/>
                  <a:t> </a:t>
                </a:r>
                <a:r>
                  <a:rPr lang="en-US" altLang="en-US" sz="2400" kern="0" dirty="0" smtClean="0"/>
                  <a:t>.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endParaRPr lang="en-US" altLang="en-US" sz="2400" kern="0" dirty="0" smtClean="0"/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en-US" sz="2400" kern="0" dirty="0" smtClean="0"/>
                  <a:t>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en-US" sz="2400" i="1" kern="0">
                        <a:solidFill>
                          <a:srgbClr val="008380"/>
                        </a:solidFill>
                        <a:latin typeface="Cambria Math"/>
                        <a:ea typeface="Cambria Math"/>
                      </a:rPr>
                      <m:t>⊇</m:t>
                    </m:r>
                    <m:sSub>
                      <m:sSubPr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𝐶</m:t>
                        </m:r>
                      </m:e>
                      <m: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en-US" altLang="en-US" sz="2400" i="1" kern="0">
                        <a:solidFill>
                          <a:srgbClr val="008380"/>
                        </a:solidFill>
                        <a:latin typeface="Cambria Math"/>
                        <a:ea typeface="Cambria Math"/>
                      </a:rPr>
                      <m:t>⊇</m:t>
                    </m:r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  <a:ea typeface="Cambria Math"/>
                      </a:rPr>
                      <m:t> … ⊇</m:t>
                    </m:r>
                    <m:sSub>
                      <m:sSubPr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𝐶</m:t>
                        </m:r>
                      </m:e>
                      <m: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𝑛</m:t>
                        </m:r>
                      </m:sub>
                    </m:sSub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  <a:ea typeface="Cambria Math"/>
                      </a:rPr>
                      <m:t>𝐶</m:t>
                    </m:r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altLang="en-US" sz="2400" kern="0" dirty="0" smtClean="0">
                    <a:solidFill>
                      <a:srgbClr val="008380"/>
                    </a:solidFill>
                  </a:rPr>
                  <a:t> </a:t>
                </a:r>
                <a:r>
                  <a:rPr lang="en-US" altLang="en-US" sz="2400" kern="0" dirty="0" smtClean="0"/>
                  <a:t>, and hence</a:t>
                </a:r>
                <a:br>
                  <a:rPr lang="en-US" altLang="en-US" sz="2400" kern="0" dirty="0" smtClean="0"/>
                </a:br>
                <a:r>
                  <a:rPr lang="en-US" altLang="en-US" sz="2400" kern="0" dirty="0" smtClean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=∅</m:t>
                    </m:r>
                  </m:oMath>
                </a14:m>
                <a:r>
                  <a:rPr lang="en-US" altLang="en-US" sz="2400" kern="0" dirty="0" smtClean="0">
                    <a:solidFill>
                      <a:srgbClr val="008380"/>
                    </a:solidFill>
                  </a:rPr>
                  <a:t> </a:t>
                </a:r>
                <a:r>
                  <a:rPr lang="en-US" altLang="en-US" sz="2400" kern="0" dirty="0" smtClean="0"/>
                  <a:t>for some </a:t>
                </a:r>
                <a14:m>
                  <m:oMath xmlns:m="http://schemas.openxmlformats.org/officeDocument/2006/math"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𝑖</m:t>
                    </m:r>
                  </m:oMath>
                </a14:m>
                <a:r>
                  <a:rPr lang="en-US" altLang="en-US" sz="2400" kern="0" dirty="0" smtClean="0"/>
                  <a:t> then </a:t>
                </a:r>
                <a:r>
                  <a:rPr lang="en-US" altLang="en-US" sz="2400" kern="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=∅</m:t>
                    </m:r>
                  </m:oMath>
                </a14:m>
                <a:r>
                  <a:rPr lang="en-US" altLang="en-US" sz="2400" kern="0" dirty="0" smtClean="0">
                    <a:solidFill>
                      <a:srgbClr val="008380"/>
                    </a:solidFill>
                  </a:rPr>
                  <a:t> </a:t>
                </a:r>
                <a:r>
                  <a:rPr lang="en-US" altLang="en-US" sz="2400" kern="0" dirty="0" smtClean="0"/>
                  <a:t>for all </a:t>
                </a:r>
                <a14:m>
                  <m:oMath xmlns:m="http://schemas.openxmlformats.org/officeDocument/2006/math"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𝑗</m:t>
                    </m:r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≥</m:t>
                    </m:r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𝑖</m:t>
                    </m:r>
                  </m:oMath>
                </a14:m>
                <a:r>
                  <a:rPr lang="en-US" altLang="en-US" sz="2400" kern="0" dirty="0" smtClean="0"/>
                  <a:t> .</a:t>
                </a:r>
                <a:endParaRPr lang="en-US" altLang="en-US" sz="2400" kern="0" dirty="0"/>
              </a:p>
            </p:txBody>
          </p:sp>
        </mc:Choice>
        <mc:Fallback>
          <p:sp>
            <p:nvSpPr>
              <p:cNvPr id="21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5290" y="1371600"/>
                <a:ext cx="8241030" cy="1352550"/>
              </a:xfrm>
              <a:prstGeom prst="rect">
                <a:avLst/>
              </a:prstGeom>
              <a:blipFill rotWithShape="1">
                <a:blip r:embed="rId2"/>
                <a:stretch>
                  <a:fillRect l="-1109" t="-6306" b="-2283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5058" name="Picture 2" descr="C:\Users\carola\Desktop\tmp\blu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550" y="2117725"/>
            <a:ext cx="2373313" cy="106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05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304800"/>
            <a:ext cx="8267699" cy="1143000"/>
          </a:xfrm>
        </p:spPr>
        <p:txBody>
          <a:bodyPr/>
          <a:lstStyle/>
          <a:p>
            <a:pPr algn="ctr" eaLnBrk="1" hangingPunct="1"/>
            <a:r>
              <a:rPr lang="en-US" altLang="en-US" sz="4000" dirty="0" smtClean="0"/>
              <a:t>Incremental Linear Programming</a:t>
            </a:r>
            <a:endParaRPr lang="en-US" altLang="en-US" sz="400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3"/>
              <p:cNvSpPr txBox="1">
                <a:spLocks noChangeArrowheads="1"/>
              </p:cNvSpPr>
              <p:nvPr/>
            </p:nvSpPr>
            <p:spPr bwMode="auto">
              <a:xfrm>
                <a:off x="415290" y="1371600"/>
                <a:ext cx="8241030" cy="1676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en-US" sz="2400" b="1" kern="0" dirty="0" smtClean="0"/>
                  <a:t>Lemma:</a:t>
                </a:r>
                <a:r>
                  <a:rPr lang="en-US" altLang="en-US" sz="2400" kern="0" dirty="0" smtClean="0"/>
                  <a:t> Let </a:t>
                </a:r>
                <a:r>
                  <a:rPr lang="en-US" altLang="en-US" sz="2400" kern="0" dirty="0" smtClean="0">
                    <a:solidFill>
                      <a:srgbClr val="008380"/>
                    </a:solidFill>
                  </a:rPr>
                  <a:t>2≤</a:t>
                </a:r>
                <a:r>
                  <a:rPr lang="en-US" altLang="en-US" sz="2400" i="1" kern="0" dirty="0" smtClean="0">
                    <a:solidFill>
                      <a:srgbClr val="008380"/>
                    </a:solidFill>
                  </a:rPr>
                  <a:t>i</a:t>
                </a:r>
                <a:r>
                  <a:rPr lang="en-US" altLang="en-US" sz="2400" kern="0" dirty="0" smtClean="0">
                    <a:solidFill>
                      <a:srgbClr val="008380"/>
                    </a:solidFill>
                  </a:rPr>
                  <a:t>≤</a:t>
                </a:r>
                <a:r>
                  <a:rPr lang="en-US" altLang="en-US" sz="2400" i="1" kern="0" dirty="0" smtClean="0">
                    <a:solidFill>
                      <a:srgbClr val="008380"/>
                    </a:solidFill>
                  </a:rPr>
                  <a:t>n</a:t>
                </a:r>
                <a:r>
                  <a:rPr lang="en-US" altLang="en-US" sz="2400" kern="0" dirty="0" smtClean="0"/>
                  <a:t>.</a:t>
                </a:r>
              </a:p>
              <a:p>
                <a:pPr marL="514350" indent="-514350" eaLnBrk="1" hangingPunct="1">
                  <a:lnSpc>
                    <a:spcPct val="90000"/>
                  </a:lnSpc>
                  <a:buAutoNum type="romanLcParenBoth"/>
                </a:pPr>
                <a:r>
                  <a:rPr lang="en-US" altLang="en-US" sz="2400" kern="0" dirty="0" smtClean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∈</m:t>
                    </m:r>
                    <m:sSub>
                      <m:sSubPr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en-US" sz="2400" kern="0" dirty="0" smtClean="0"/>
                  <a:t>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−1</m:t>
                        </m:r>
                      </m:sub>
                    </m:sSub>
                  </m:oMath>
                </a14:m>
                <a:endParaRPr lang="en-US" altLang="en-US" sz="2400" b="0" kern="0" dirty="0" smtClean="0"/>
              </a:p>
              <a:p>
                <a:pPr marL="514350" indent="-514350" eaLnBrk="1" hangingPunct="1">
                  <a:lnSpc>
                    <a:spcPct val="90000"/>
                  </a:lnSpc>
                  <a:buAutoNum type="romanLcParenBoth"/>
                </a:pPr>
                <a:r>
                  <a:rPr lang="en-US" altLang="en-US" sz="2400" kern="0" dirty="0" smtClean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en-US" altLang="en-US" sz="2400" i="1" kern="0">
                        <a:solidFill>
                          <a:srgbClr val="008380"/>
                        </a:solidFill>
                        <a:latin typeface="Cambria Math"/>
                        <a:ea typeface="Cambria Math"/>
                      </a:rPr>
                      <m:t>∉</m:t>
                    </m:r>
                    <m:sSub>
                      <m:sSubPr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en-US" sz="2400" kern="0" dirty="0" smtClean="0"/>
                  <a:t> </a:t>
                </a:r>
                <a:r>
                  <a:rPr lang="en-US" altLang="en-US" sz="2400" kern="0" dirty="0" smtClean="0"/>
                  <a:t>then </a:t>
                </a:r>
                <a:br>
                  <a:rPr lang="en-US" altLang="en-US" sz="2400" kern="0" dirty="0" smtClean="0"/>
                </a:br>
                <a:r>
                  <a:rPr lang="en-US" altLang="en-US" sz="2400" kern="0" dirty="0" smtClean="0"/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=∅</m:t>
                    </m:r>
                  </m:oMath>
                </a14:m>
                <a:r>
                  <a:rPr lang="en-US" altLang="en-US" sz="2400" kern="0" dirty="0" smtClean="0">
                    <a:solidFill>
                      <a:srgbClr val="008380"/>
                    </a:solidFill>
                  </a:rPr>
                  <a:t> </a:t>
                </a:r>
                <a:br>
                  <a:rPr lang="en-US" altLang="en-US" sz="2400" kern="0" dirty="0" smtClean="0">
                    <a:solidFill>
                      <a:srgbClr val="008380"/>
                    </a:solidFill>
                  </a:rPr>
                </a:br>
                <a:r>
                  <a:rPr lang="en-US" altLang="en-US" sz="2400" kern="0" dirty="0" smtClean="0">
                    <a:solidFill>
                      <a:srgbClr val="008380"/>
                    </a:solidFill>
                  </a:rPr>
                  <a:t>   </a:t>
                </a:r>
                <a:r>
                  <a:rPr lang="en-US" altLang="en-US" sz="2400" kern="0" dirty="0" smtClean="0"/>
                  <a:t>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∈</m:t>
                    </m:r>
                    <m:sSub>
                      <m:sSubPr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en-US" sz="2400" b="0" i="1" kern="0" smtClean="0">
                        <a:latin typeface="Cambria Math"/>
                      </a:rPr>
                      <m:t>= </m:t>
                    </m:r>
                  </m:oMath>
                </a14:m>
                <a:r>
                  <a:rPr lang="en-US" altLang="en-US" sz="2400" kern="0" dirty="0" smtClean="0"/>
                  <a:t>the line bounding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en-US" sz="2400" kern="0" dirty="0" smtClean="0"/>
                  <a:t> </a:t>
                </a:r>
              </a:p>
            </p:txBody>
          </p:sp>
        </mc:Choice>
        <mc:Fallback>
          <p:sp>
            <p:nvSpPr>
              <p:cNvPr id="21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5290" y="1371600"/>
                <a:ext cx="8241030" cy="1676400"/>
              </a:xfrm>
              <a:prstGeom prst="rect">
                <a:avLst/>
              </a:prstGeom>
              <a:blipFill rotWithShape="1">
                <a:blip r:embed="rId2"/>
                <a:stretch>
                  <a:fillRect l="-1109" t="-5091" b="-2072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6082" name="Picture 2" descr="C:\Users\carola\Desktop\tmp\blu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200" y="1441450"/>
            <a:ext cx="3986213" cy="233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3"/>
              <p:cNvSpPr txBox="1">
                <a:spLocks noChangeArrowheads="1"/>
              </p:cNvSpPr>
              <p:nvPr/>
            </p:nvSpPr>
            <p:spPr bwMode="auto">
              <a:xfrm>
                <a:off x="405765" y="3800475"/>
                <a:ext cx="8241030" cy="1352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en-US" sz="2400" kern="0" dirty="0" smtClean="0"/>
                  <a:t>Handling case (ii) involves solving a </a:t>
                </a:r>
                <a:br>
                  <a:rPr lang="en-US" altLang="en-US" sz="2400" kern="0" dirty="0" smtClean="0"/>
                </a:br>
                <a:r>
                  <a:rPr lang="en-US" altLang="en-US" sz="2400" kern="0" dirty="0" smtClean="0"/>
                  <a:t>1-dimensional LP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en-US" sz="2400" kern="0" dirty="0" smtClean="0"/>
                  <a:t> :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2400" kern="0" dirty="0" smtClean="0"/>
                  <a:t>The feasible region is just an interval,</a:t>
                </a:r>
                <a:br>
                  <a:rPr lang="en-US" altLang="en-US" sz="2400" kern="0" dirty="0" smtClean="0"/>
                </a:br>
                <a:r>
                  <a:rPr lang="en-US" altLang="en-US" sz="2400" kern="0" dirty="0" smtClean="0"/>
                  <a:t>that can be computed in linear time </a:t>
                </a:r>
                <a:br>
                  <a:rPr lang="en-US" altLang="en-US" sz="2400" kern="0" dirty="0" smtClean="0"/>
                </a:br>
                <a:r>
                  <a:rPr lang="en-US" altLang="en-US" sz="2400" kern="0" dirty="0" smtClean="0"/>
                  <a:t>[rightmost left-bounded </a:t>
                </a:r>
                <a:r>
                  <a:rPr lang="en-US" altLang="en-US" sz="2400" kern="0" dirty="0" err="1" smtClean="0"/>
                  <a:t>halfplane</a:t>
                </a:r>
                <a:r>
                  <a:rPr lang="en-US" altLang="en-US" sz="2400" kern="0" dirty="0" smtClean="0"/>
                  <a:t>,</a:t>
                </a:r>
                <a:br>
                  <a:rPr lang="en-US" altLang="en-US" sz="2400" kern="0" dirty="0" smtClean="0"/>
                </a:br>
                <a:r>
                  <a:rPr lang="en-US" altLang="en-US" sz="2400" kern="0" dirty="0" smtClean="0"/>
                  <a:t>leftmost right-bounded </a:t>
                </a:r>
                <a:r>
                  <a:rPr lang="en-US" altLang="en-US" sz="2400" kern="0" dirty="0" err="1" smtClean="0"/>
                  <a:t>halfplane</a:t>
                </a:r>
                <a:r>
                  <a:rPr lang="en-US" altLang="en-US" sz="2400" kern="0" dirty="0" smtClean="0"/>
                  <a:t>]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2400" kern="0" dirty="0" smtClean="0">
                    <a:sym typeface="Symbol"/>
                  </a:rPr>
                  <a:t> We can compute a new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en-US" sz="2400" kern="0" dirty="0" smtClean="0">
                    <a:sym typeface="Symbol"/>
                  </a:rPr>
                  <a:t>, or decide that the LP is infeasible, in </a:t>
                </a:r>
                <a:r>
                  <a:rPr lang="en-US" altLang="en-US" sz="2400" kern="0" dirty="0" smtClean="0">
                    <a:solidFill>
                      <a:srgbClr val="008380"/>
                    </a:solidFill>
                    <a:sym typeface="Symbol"/>
                  </a:rPr>
                  <a:t>O(</a:t>
                </a:r>
                <a:r>
                  <a:rPr lang="en-US" altLang="en-US" sz="2400" i="1" kern="0" dirty="0" err="1" smtClean="0">
                    <a:solidFill>
                      <a:srgbClr val="008380"/>
                    </a:solidFill>
                    <a:sym typeface="Symbol"/>
                  </a:rPr>
                  <a:t>i</a:t>
                </a:r>
                <a:r>
                  <a:rPr lang="en-US" altLang="en-US" sz="2400" kern="0" dirty="0" smtClean="0">
                    <a:solidFill>
                      <a:srgbClr val="008380"/>
                    </a:solidFill>
                    <a:sym typeface="Symbol"/>
                  </a:rPr>
                  <a:t>)</a:t>
                </a:r>
                <a:r>
                  <a:rPr lang="en-US" altLang="en-US" sz="2400" kern="0" dirty="0" smtClean="0">
                    <a:sym typeface="Symbol"/>
                  </a:rPr>
                  <a:t> time</a:t>
                </a:r>
                <a:endParaRPr lang="en-US" altLang="en-US" sz="2400" kern="0" dirty="0" smtClean="0"/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endParaRPr lang="en-US" altLang="en-US" sz="2400" kern="0" dirty="0" smtClean="0"/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endParaRPr lang="en-US" altLang="en-US" sz="2400" kern="0" dirty="0"/>
              </a:p>
            </p:txBody>
          </p:sp>
        </mc:Choice>
        <mc:Fallback>
          <p:sp>
            <p:nvSpPr>
              <p:cNvPr id="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5765" y="3800475"/>
                <a:ext cx="8241030" cy="1352550"/>
              </a:xfrm>
              <a:prstGeom prst="rect">
                <a:avLst/>
              </a:prstGeom>
              <a:blipFill rotWithShape="1">
                <a:blip r:embed="rId4"/>
                <a:stretch>
                  <a:fillRect l="-1184" t="-6306" b="-12252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7106" name="Picture 2" descr="C:\Users\carola\Desktop\tmp\blub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2950" y="3903663"/>
            <a:ext cx="3232150" cy="2020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215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304800"/>
            <a:ext cx="8267699" cy="1143000"/>
          </a:xfrm>
        </p:spPr>
        <p:txBody>
          <a:bodyPr/>
          <a:lstStyle/>
          <a:p>
            <a:pPr algn="ctr" eaLnBrk="1" hangingPunct="1"/>
            <a:r>
              <a:rPr lang="en-US" altLang="en-US" sz="4000" dirty="0" smtClean="0"/>
              <a:t>2D_Bounded_LP</a:t>
            </a:r>
            <a:endParaRPr lang="en-US" altLang="en-US" sz="400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3"/>
              <p:cNvSpPr txBox="1">
                <a:spLocks noChangeArrowheads="1"/>
              </p:cNvSpPr>
              <p:nvPr/>
            </p:nvSpPr>
            <p:spPr bwMode="auto">
              <a:xfrm>
                <a:off x="544513" y="1438275"/>
                <a:ext cx="8202612" cy="374871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buFontTx/>
                  <a:buNone/>
                </a:pPr>
                <a:r>
                  <a:rPr lang="en-US" altLang="en-US" sz="1800" b="1" kern="0" dirty="0" smtClean="0"/>
                  <a:t>Algorithm</a:t>
                </a:r>
                <a:r>
                  <a:rPr lang="en-US" altLang="en-US" sz="1800" kern="0" dirty="0" smtClean="0"/>
                  <a:t> 2D_Bounded_LP(</a:t>
                </a:r>
                <a:r>
                  <a:rPr lang="en-US" altLang="en-US" sz="1800" i="1" kern="0" dirty="0" smtClean="0">
                    <a:solidFill>
                      <a:srgbClr val="008380"/>
                    </a:solidFill>
                  </a:rPr>
                  <a:t>H</a:t>
                </a:r>
                <a:r>
                  <a:rPr lang="en-US" altLang="en-US" sz="1800" kern="0" dirty="0" smtClean="0"/>
                  <a:t> , </a:t>
                </a:r>
                <a:r>
                  <a:rPr lang="en-US" altLang="en-US" sz="1800" i="1" kern="0" dirty="0" smtClean="0">
                    <a:solidFill>
                      <a:srgbClr val="008380"/>
                    </a:solidFill>
                  </a:rPr>
                  <a:t>c </a:t>
                </a:r>
                <a:r>
                  <a:rPr lang="en-US" altLang="en-US" sz="1800" kern="0" dirty="0" smtClean="0"/>
                  <a:t>):</a:t>
                </a:r>
                <a:endParaRPr lang="en-US" altLang="en-US" sz="1800" kern="0" dirty="0" smtClean="0">
                  <a:solidFill>
                    <a:srgbClr val="CC9900"/>
                  </a:solidFill>
                </a:endParaRPr>
              </a:p>
              <a:p>
                <a:pPr eaLnBrk="1" hangingPunct="1">
                  <a:lnSpc>
                    <a:spcPct val="80000"/>
                  </a:lnSpc>
                  <a:buNone/>
                </a:pPr>
                <a:r>
                  <a:rPr lang="en-US" altLang="en-US" sz="1800" b="1" kern="0" dirty="0" smtClean="0"/>
                  <a:t>Input:</a:t>
                </a:r>
                <a:r>
                  <a:rPr lang="en-US" altLang="en-US" sz="1800" kern="0" dirty="0" smtClean="0"/>
                  <a:t> A two-dimensional LP </a:t>
                </a:r>
                <a:r>
                  <a:rPr lang="en-US" altLang="en-US" sz="1800" kern="0" dirty="0" smtClean="0"/>
                  <a:t>(</a:t>
                </a:r>
                <a:r>
                  <a:rPr lang="en-US" altLang="en-US" sz="1800" i="1" kern="0" dirty="0" smtClean="0">
                    <a:solidFill>
                      <a:srgbClr val="008380"/>
                    </a:solidFill>
                  </a:rPr>
                  <a:t>H</a:t>
                </a:r>
                <a:r>
                  <a:rPr lang="en-US" altLang="en-US" sz="1800" kern="0" dirty="0" smtClean="0"/>
                  <a:t> , </a:t>
                </a:r>
                <a:r>
                  <a:rPr lang="en-US" altLang="en-US" sz="1800" i="1" kern="0" dirty="0" smtClean="0">
                    <a:solidFill>
                      <a:srgbClr val="008380"/>
                    </a:solidFill>
                  </a:rPr>
                  <a:t>c </a:t>
                </a:r>
                <a:r>
                  <a:rPr lang="en-US" altLang="en-US" sz="1800" kern="0" dirty="0" smtClean="0"/>
                  <a:t>)</a:t>
                </a:r>
              </a:p>
              <a:p>
                <a:pPr eaLnBrk="1" hangingPunct="1">
                  <a:lnSpc>
                    <a:spcPct val="80000"/>
                  </a:lnSpc>
                  <a:buNone/>
                </a:pPr>
                <a:r>
                  <a:rPr lang="en-US" altLang="en-US" sz="1800" b="1" kern="0" dirty="0" smtClean="0">
                    <a:sym typeface="Symbol" pitchFamily="18" charset="2"/>
                  </a:rPr>
                  <a:t>Output:</a:t>
                </a:r>
                <a:r>
                  <a:rPr lang="en-US" altLang="en-US" sz="1800" kern="0" dirty="0" smtClean="0">
                    <a:sym typeface="Symbol" pitchFamily="18" charset="2"/>
                  </a:rPr>
                  <a:t> Report if </a:t>
                </a:r>
                <a:r>
                  <a:rPr lang="en-US" altLang="en-US" sz="1800" kern="0" dirty="0" smtClean="0"/>
                  <a:t>(</a:t>
                </a:r>
                <a:r>
                  <a:rPr lang="en-US" altLang="en-US" sz="1800" i="1" kern="0" dirty="0" smtClean="0">
                    <a:solidFill>
                      <a:srgbClr val="008380"/>
                    </a:solidFill>
                  </a:rPr>
                  <a:t>H</a:t>
                </a:r>
                <a:r>
                  <a:rPr lang="en-US" altLang="en-US" sz="1800" kern="0" dirty="0" smtClean="0"/>
                  <a:t> , </a:t>
                </a:r>
                <a:r>
                  <a:rPr lang="en-US" altLang="en-US" sz="1800" i="1" kern="0" dirty="0" smtClean="0">
                    <a:solidFill>
                      <a:srgbClr val="008380"/>
                    </a:solidFill>
                  </a:rPr>
                  <a:t>c </a:t>
                </a:r>
                <a:r>
                  <a:rPr lang="en-US" altLang="en-US" sz="1800" kern="0" dirty="0" smtClean="0"/>
                  <a:t>) is infeasible. Otherwise report the lexicographically smallest point that maximizes </a:t>
                </a:r>
                <a:r>
                  <a:rPr lang="en-US" altLang="en-US" sz="1800" i="1" kern="0" dirty="0" smtClean="0">
                    <a:solidFill>
                      <a:srgbClr val="008380"/>
                    </a:solidFill>
                  </a:rPr>
                  <a:t>f </a:t>
                </a:r>
                <a:r>
                  <a:rPr lang="en-US" altLang="en-US" sz="1800" i="1" kern="0" baseline="-25000" dirty="0" smtClean="0">
                    <a:solidFill>
                      <a:srgbClr val="008380"/>
                    </a:solidFill>
                  </a:rPr>
                  <a:t>c </a:t>
                </a:r>
                <a:r>
                  <a:rPr lang="en-US" altLang="en-US" sz="1800" kern="0" dirty="0" smtClean="0"/>
                  <a:t>.</a:t>
                </a:r>
              </a:p>
              <a:p>
                <a:pPr eaLnBrk="1" hangingPunct="1">
                  <a:lnSpc>
                    <a:spcPct val="80000"/>
                  </a:lnSpc>
                  <a:buNone/>
                </a:pPr>
                <a:r>
                  <a:rPr lang="en-US" altLang="en-US" sz="1800" kern="0" dirty="0" smtClean="0">
                    <a:sym typeface="Symbol" pitchFamily="18" charset="2"/>
                  </a:rPr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en-US" sz="18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altLang="en-US" sz="1800" kern="0" dirty="0" smtClean="0">
                    <a:sym typeface="Symbol" pitchFamily="18" charset="2"/>
                  </a:rPr>
                  <a:t> be the </a:t>
                </a:r>
                <a:r>
                  <a:rPr lang="en-US" altLang="en-US" sz="1800" kern="0" dirty="0" err="1" smtClean="0">
                    <a:sym typeface="Symbol" pitchFamily="18" charset="2"/>
                  </a:rPr>
                  <a:t>halfplanes</a:t>
                </a:r>
                <a:r>
                  <a:rPr lang="en-US" altLang="en-US" sz="1800" kern="0" dirty="0" smtClean="0">
                    <a:sym typeface="Symbol" pitchFamily="18" charset="2"/>
                  </a:rPr>
                  <a:t> of </a:t>
                </a:r>
                <a:r>
                  <a:rPr lang="en-US" altLang="en-US" sz="1800" i="1" kern="0" dirty="0" smtClean="0">
                    <a:solidFill>
                      <a:srgbClr val="008380"/>
                    </a:solidFill>
                    <a:sym typeface="Symbol" pitchFamily="18" charset="2"/>
                  </a:rPr>
                  <a:t>H</a:t>
                </a:r>
                <a:endParaRPr lang="en-US" altLang="en-US" sz="1800" kern="0" dirty="0" smtClean="0">
                  <a:solidFill>
                    <a:srgbClr val="008380"/>
                  </a:solidFill>
                  <a:sym typeface="Symbol" pitchFamily="18" charset="2"/>
                </a:endParaRPr>
              </a:p>
              <a:p>
                <a:pPr eaLnBrk="1" hangingPunct="1">
                  <a:lnSpc>
                    <a:spcPct val="80000"/>
                  </a:lnSpc>
                  <a:buFontTx/>
                  <a:buNone/>
                </a:pPr>
                <a:r>
                  <a:rPr lang="en-US" altLang="en-US" sz="1800" kern="0" dirty="0" smtClean="0">
                    <a:sym typeface="Symbol" pitchFamily="18" charset="2"/>
                  </a:rPr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en-US" sz="1800" kern="0" dirty="0" smtClean="0">
                    <a:sym typeface="Symbol" pitchFamily="18" charset="2"/>
                  </a:rPr>
                  <a:t> be the corner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en-US" sz="1800" kern="0" dirty="0" smtClean="0">
                    <a:sym typeface="Symbol" pitchFamily="18" charset="2"/>
                  </a:rPr>
                  <a:t>, which exists because LP is bounded </a:t>
                </a:r>
              </a:p>
              <a:p>
                <a:pPr eaLnBrk="1" hangingPunct="1">
                  <a:lnSpc>
                    <a:spcPct val="80000"/>
                  </a:lnSpc>
                  <a:buFontTx/>
                  <a:buNone/>
                </a:pPr>
                <a:r>
                  <a:rPr lang="en-US" altLang="en-US" sz="1800" kern="0" dirty="0">
                    <a:sym typeface="Symbol" pitchFamily="18" charset="2"/>
                  </a:rPr>
                  <a:t>f</a:t>
                </a:r>
                <a:r>
                  <a:rPr lang="en-US" altLang="en-US" sz="1800" kern="0" dirty="0" smtClean="0">
                    <a:sym typeface="Symbol" pitchFamily="18" charset="2"/>
                  </a:rPr>
                  <a:t>or </a:t>
                </a:r>
                <a:r>
                  <a:rPr lang="en-US" altLang="en-US" sz="1800" kern="0" dirty="0" err="1" smtClean="0">
                    <a:sym typeface="Symbol" pitchFamily="18" charset="2"/>
                  </a:rPr>
                  <a:t>i</a:t>
                </a:r>
                <a:r>
                  <a:rPr lang="en-US" altLang="en-US" sz="1800" kern="0" dirty="0" smtClean="0">
                    <a:sym typeface="Symbol" pitchFamily="18" charset="2"/>
                  </a:rPr>
                  <a:t>=3 to n do</a:t>
                </a:r>
              </a:p>
              <a:p>
                <a:pPr eaLnBrk="1" hangingPunct="1">
                  <a:lnSpc>
                    <a:spcPct val="80000"/>
                  </a:lnSpc>
                  <a:buFontTx/>
                  <a:buNone/>
                </a:pPr>
                <a:r>
                  <a:rPr lang="en-US" altLang="en-US" sz="1800" kern="0" dirty="0" smtClean="0">
                    <a:sym typeface="Symbol" pitchFamily="18" charset="2"/>
                  </a:rPr>
                  <a:t>	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en-US" altLang="en-US" sz="18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∈</m:t>
                    </m:r>
                    <m:sSub>
                      <m:sSubPr>
                        <m:ctrlP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en-US" sz="18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altLang="en-US" sz="1800" kern="0" dirty="0" smtClean="0">
                    <a:sym typeface="Symbol" pitchFamily="18" charset="2"/>
                  </a:rPr>
                  <a:t>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altLang="en-US" sz="18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en-US" sz="18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en-US" sz="18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−1</m:t>
                        </m:r>
                      </m:sub>
                    </m:sSub>
                  </m:oMath>
                </a14:m>
                <a:endParaRPr lang="en-US" altLang="en-US" sz="1800" kern="0" dirty="0" smtClean="0">
                  <a:sym typeface="Symbol" pitchFamily="18" charset="2"/>
                </a:endParaRPr>
              </a:p>
              <a:p>
                <a:pPr eaLnBrk="1" hangingPunct="1">
                  <a:lnSpc>
                    <a:spcPct val="80000"/>
                  </a:lnSpc>
                  <a:buFontTx/>
                  <a:buNone/>
                </a:pPr>
                <a:r>
                  <a:rPr lang="en-US" altLang="en-US" sz="1800" kern="0" dirty="0">
                    <a:sym typeface="Symbol" pitchFamily="18" charset="2"/>
                  </a:rPr>
                  <a:t>	</a:t>
                </a:r>
                <a:r>
                  <a:rPr lang="en-US" altLang="en-US" sz="1800" kern="0" dirty="0" smtClean="0">
                    <a:sym typeface="Symbol" pitchFamily="18" charset="2"/>
                  </a:rPr>
                  <a:t>else </a:t>
                </a:r>
                <a:r>
                  <a:rPr lang="en-US" altLang="en-US" sz="1800" kern="0" dirty="0" smtClean="0">
                    <a:solidFill>
                      <a:srgbClr val="CC9900"/>
                    </a:solidFill>
                    <a:sym typeface="Symbol" pitchFamily="18" charset="2"/>
                  </a:rPr>
                  <a:t>// Case (ii)</a:t>
                </a:r>
              </a:p>
              <a:p>
                <a:pPr eaLnBrk="1" hangingPunct="1">
                  <a:lnSpc>
                    <a:spcPct val="80000"/>
                  </a:lnSpc>
                  <a:buNone/>
                </a:pPr>
                <a:r>
                  <a:rPr lang="en-US" altLang="en-US" sz="1800" kern="0" dirty="0">
                    <a:sym typeface="Symbol" pitchFamily="18" charset="2"/>
                  </a:rPr>
                  <a:t>	</a:t>
                </a:r>
                <a:r>
                  <a:rPr lang="en-US" altLang="en-US" sz="1800" kern="0" dirty="0">
                    <a:sym typeface="Symbol" pitchFamily="18" charset="2"/>
                  </a:rPr>
                  <a:t> </a:t>
                </a:r>
                <a:r>
                  <a:rPr lang="en-US" altLang="en-US" sz="1800" kern="0" dirty="0" smtClean="0">
                    <a:sym typeface="Symbol" pitchFamily="18" charset="2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en-US" sz="1800" b="0" i="0" kern="0" smtClean="0">
                        <a:solidFill>
                          <a:srgbClr val="008380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altLang="en-US" sz="1800" kern="0" dirty="0" smtClean="0"/>
                  <a:t> point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en-US" sz="1800" kern="0" dirty="0" smtClean="0"/>
                  <a:t> that maximizes  </a:t>
                </a:r>
                <a:r>
                  <a:rPr lang="en-US" altLang="en-US" sz="1800" i="1" kern="0" dirty="0" smtClean="0">
                    <a:solidFill>
                      <a:srgbClr val="008380"/>
                    </a:solidFill>
                  </a:rPr>
                  <a:t>f </a:t>
                </a:r>
                <a:r>
                  <a:rPr lang="en-US" altLang="en-US" sz="1800" i="1" kern="0" baseline="-25000" dirty="0" smtClean="0">
                    <a:solidFill>
                      <a:srgbClr val="008380"/>
                    </a:solidFill>
                  </a:rPr>
                  <a:t>c </a:t>
                </a:r>
                <a:r>
                  <a:rPr lang="en-US" altLang="en-US" sz="1800" kern="0" dirty="0"/>
                  <a:t> </a:t>
                </a:r>
                <a:r>
                  <a:rPr lang="en-US" altLang="en-US" sz="1800" kern="0" dirty="0" smtClean="0"/>
                  <a:t>subject to constraints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altLang="en-US" sz="1800" kern="0" dirty="0" smtClean="0"/>
                  <a:t> </a:t>
                </a:r>
                <a:endParaRPr lang="en-US" altLang="en-US" sz="1800" kern="0" dirty="0" smtClean="0"/>
              </a:p>
              <a:p>
                <a:pPr eaLnBrk="1" hangingPunct="1">
                  <a:lnSpc>
                    <a:spcPct val="80000"/>
                  </a:lnSpc>
                  <a:buNone/>
                </a:pPr>
                <a:r>
                  <a:rPr lang="en-US" altLang="en-US" sz="1800" kern="0" dirty="0" smtClean="0">
                    <a:sym typeface="Symbol" pitchFamily="18" charset="2"/>
                  </a:rPr>
                  <a:t>	</a:t>
                </a:r>
                <a:r>
                  <a:rPr lang="en-US" altLang="en-US" sz="1800" i="1" kern="0" dirty="0">
                    <a:solidFill>
                      <a:srgbClr val="008380"/>
                    </a:solidFill>
                    <a:sym typeface="Symbol" pitchFamily="18" charset="2"/>
                  </a:rPr>
                  <a:t> </a:t>
                </a:r>
                <a:r>
                  <a:rPr lang="en-US" altLang="en-US" sz="1800" i="1" kern="0" dirty="0" smtClean="0">
                    <a:solidFill>
                      <a:srgbClr val="008380"/>
                    </a:solidFill>
                    <a:sym typeface="Symbol" pitchFamily="18" charset="2"/>
                  </a:rPr>
                  <a:t>  </a:t>
                </a:r>
                <a:r>
                  <a:rPr lang="en-US" altLang="en-US" sz="1800" kern="0" dirty="0" smtClean="0">
                    <a:sym typeface="Symbol" pitchFamily="18" charset="2"/>
                  </a:rPr>
                  <a:t>if such a point does not exist then </a:t>
                </a:r>
                <a:r>
                  <a:rPr lang="en-US" altLang="en-US" sz="1800" kern="0" dirty="0">
                    <a:sym typeface="Symbol" pitchFamily="18" charset="2"/>
                  </a:rPr>
                  <a:t/>
                </a:r>
                <a:br>
                  <a:rPr lang="en-US" altLang="en-US" sz="1800" kern="0" dirty="0">
                    <a:sym typeface="Symbol" pitchFamily="18" charset="2"/>
                  </a:rPr>
                </a:br>
                <a:r>
                  <a:rPr lang="en-US" altLang="en-US" sz="1800" kern="0" dirty="0" smtClean="0">
                    <a:sym typeface="Symbol" pitchFamily="18" charset="2"/>
                  </a:rPr>
                  <a:t>	Report that the LP is infeasible</a:t>
                </a:r>
                <a:br>
                  <a:rPr lang="en-US" altLang="en-US" sz="1800" kern="0" dirty="0" smtClean="0">
                    <a:sym typeface="Symbol" pitchFamily="18" charset="2"/>
                  </a:rPr>
                </a:br>
                <a:r>
                  <a:rPr lang="en-US" altLang="en-US" sz="1800" kern="0" dirty="0" smtClean="0">
                    <a:sym typeface="Symbol" pitchFamily="18" charset="2"/>
                  </a:rPr>
                  <a:t>	break;</a:t>
                </a:r>
                <a:endParaRPr lang="en-US" altLang="en-US" sz="1800" kern="0" dirty="0" smtClean="0"/>
              </a:p>
              <a:p>
                <a:pPr eaLnBrk="1" hangingPunct="1">
                  <a:lnSpc>
                    <a:spcPct val="80000"/>
                  </a:lnSpc>
                  <a:buNone/>
                </a:pPr>
                <a:r>
                  <a:rPr lang="en-US" altLang="en-US" sz="1800" kern="0" dirty="0" smtClean="0"/>
                  <a:t>return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altLang="en-US" sz="18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endParaRPr lang="en-US" altLang="en-US" sz="1800" kern="0" dirty="0" smtClean="0"/>
              </a:p>
            </p:txBody>
          </p:sp>
        </mc:Choice>
        <mc:Fallback>
          <p:sp>
            <p:nvSpPr>
              <p:cNvPr id="17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4513" y="1438275"/>
                <a:ext cx="8202612" cy="3748719"/>
              </a:xfrm>
              <a:prstGeom prst="rect">
                <a:avLst/>
              </a:prstGeom>
              <a:blipFill rotWithShape="1">
                <a:blip r:embed="rId2"/>
                <a:stretch>
                  <a:fillRect l="-519" t="-2107" r="-668" b="-1459"/>
                </a:stretch>
              </a:blipFill>
              <a:ln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3"/>
              <p:cNvSpPr txBox="1">
                <a:spLocks noChangeArrowheads="1"/>
              </p:cNvSpPr>
              <p:nvPr/>
            </p:nvSpPr>
            <p:spPr bwMode="auto">
              <a:xfrm>
                <a:off x="400050" y="5267325"/>
                <a:ext cx="8241030" cy="1352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2400" kern="0" dirty="0" smtClean="0"/>
                  <a:t>Runtime: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𝑂</m:t>
                        </m:r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)</m:t>
                        </m:r>
                      </m:e>
                    </m:nary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𝑂</m:t>
                    </m:r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altLang="en-US" sz="2400" kern="0" dirty="0" smtClean="0">
                    <a:solidFill>
                      <a:srgbClr val="008380"/>
                    </a:solidFill>
                  </a:rPr>
                  <a:t> </a:t>
                </a:r>
                <a:r>
                  <a:rPr lang="en-US" altLang="en-US" sz="2400" kern="0" dirty="0" smtClean="0"/>
                  <a:t>	</a:t>
                </a:r>
                <a:br>
                  <a:rPr lang="en-US" altLang="en-US" sz="2400" kern="0" dirty="0" smtClean="0"/>
                </a:br>
                <a:r>
                  <a:rPr lang="en-US" altLang="en-US" sz="2400" kern="0" dirty="0" smtClean="0"/>
                  <a:t>Storage: </a:t>
                </a:r>
                <a14:m>
                  <m:oMath xmlns:m="http://schemas.openxmlformats.org/officeDocument/2006/math"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𝑂</m:t>
                    </m:r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(</m:t>
                    </m:r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𝑛</m:t>
                    </m:r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altLang="en-US" sz="2400" kern="0" dirty="0" smtClean="0">
                    <a:solidFill>
                      <a:srgbClr val="008380"/>
                    </a:solidFill>
                  </a:rPr>
                  <a:t> </a:t>
                </a:r>
                <a:endParaRPr lang="en-US" altLang="en-US" sz="2400" kern="0" dirty="0" smtClean="0"/>
              </a:p>
            </p:txBody>
          </p:sp>
        </mc:Choice>
        <mc:Fallback>
          <p:sp>
            <p:nvSpPr>
              <p:cNvPr id="21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0050" y="5267325"/>
                <a:ext cx="8241030" cy="1352550"/>
              </a:xfrm>
              <a:prstGeom prst="rect">
                <a:avLst/>
              </a:prstGeom>
              <a:blipFill rotWithShape="1">
                <a:blip r:embed="rId3"/>
                <a:stretch>
                  <a:fillRect l="-1036" t="-4639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 bwMode="auto">
          <a:xfrm>
            <a:off x="3705231" y="1481138"/>
            <a:ext cx="169862" cy="15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triangl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Arrow Connector 6"/>
          <p:cNvCxnSpPr/>
          <p:nvPr/>
        </p:nvCxnSpPr>
        <p:spPr bwMode="auto">
          <a:xfrm>
            <a:off x="3857631" y="1766888"/>
            <a:ext cx="169862" cy="15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triangl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Arrow Connector 7"/>
          <p:cNvCxnSpPr/>
          <p:nvPr/>
        </p:nvCxnSpPr>
        <p:spPr bwMode="auto">
          <a:xfrm>
            <a:off x="2743206" y="2033588"/>
            <a:ext cx="169862" cy="15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triangl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3071182" y="2350450"/>
            <a:ext cx="103187" cy="31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triangl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4275142" y="4019230"/>
            <a:ext cx="103187" cy="31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triangl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48130" name="Picture 2" descr="C:\Users\carola\Desktop\tmp\blu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839" y="4902774"/>
            <a:ext cx="3225165" cy="170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 bwMode="auto">
          <a:xfrm>
            <a:off x="5593080" y="4792980"/>
            <a:ext cx="190500" cy="21336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11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304800"/>
            <a:ext cx="8267699" cy="1143000"/>
          </a:xfrm>
        </p:spPr>
        <p:txBody>
          <a:bodyPr/>
          <a:lstStyle/>
          <a:p>
            <a:pPr algn="ctr" eaLnBrk="1" hangingPunct="1"/>
            <a:r>
              <a:rPr lang="en-US" altLang="en-US" sz="4000" dirty="0" smtClean="0"/>
              <a:t>Randomized Incremental LP</a:t>
            </a:r>
            <a:endParaRPr lang="en-US" altLang="en-US" sz="400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3"/>
              <p:cNvSpPr txBox="1">
                <a:spLocks noChangeArrowheads="1"/>
              </p:cNvSpPr>
              <p:nvPr/>
            </p:nvSpPr>
            <p:spPr bwMode="auto">
              <a:xfrm>
                <a:off x="415290" y="1371600"/>
                <a:ext cx="8241030" cy="50825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en-US" sz="2400" kern="0" dirty="0" smtClean="0"/>
                  <a:t>Depending on the insertion order of the </a:t>
                </a:r>
                <a:r>
                  <a:rPr lang="en-US" altLang="en-US" sz="2400" kern="0" dirty="0" err="1" smtClean="0"/>
                  <a:t>halfplanes</a:t>
                </a:r>
                <a:r>
                  <a:rPr lang="en-US" altLang="en-US" sz="2400" kern="0" dirty="0" smtClean="0"/>
                  <a:t> the runtime varies between </a:t>
                </a:r>
                <a:r>
                  <a:rPr lang="en-US" altLang="en-US" sz="2400" kern="0" dirty="0" smtClean="0">
                    <a:solidFill>
                      <a:srgbClr val="008380"/>
                    </a:solidFill>
                  </a:rPr>
                  <a:t>O(</a:t>
                </a:r>
                <a:r>
                  <a:rPr lang="en-US" altLang="en-US" sz="2400" i="1" kern="0" dirty="0" smtClean="0">
                    <a:solidFill>
                      <a:srgbClr val="008380"/>
                    </a:solidFill>
                  </a:rPr>
                  <a:t>n</a:t>
                </a:r>
                <a:r>
                  <a:rPr lang="en-US" altLang="en-US" sz="2400" kern="0" dirty="0" smtClean="0">
                    <a:solidFill>
                      <a:srgbClr val="008380"/>
                    </a:solidFill>
                  </a:rPr>
                  <a:t>)</a:t>
                </a:r>
                <a:r>
                  <a:rPr lang="en-US" altLang="en-US" sz="2400" kern="0" dirty="0" smtClean="0"/>
                  <a:t> and </a:t>
                </a:r>
                <a:r>
                  <a:rPr lang="en-US" altLang="en-US" sz="2400" kern="0" dirty="0" smtClean="0">
                    <a:solidFill>
                      <a:srgbClr val="008380"/>
                    </a:solidFill>
                  </a:rPr>
                  <a:t>O(</a:t>
                </a:r>
                <a:r>
                  <a:rPr lang="en-US" altLang="en-US" sz="2400" i="1" kern="0" dirty="0" smtClean="0">
                    <a:solidFill>
                      <a:srgbClr val="008380"/>
                    </a:solidFill>
                  </a:rPr>
                  <a:t>n</a:t>
                </a:r>
                <a:r>
                  <a:rPr lang="en-US" altLang="en-US" sz="2400" kern="0" baseline="30000" dirty="0" smtClean="0">
                    <a:solidFill>
                      <a:srgbClr val="008380"/>
                    </a:solidFill>
                  </a:rPr>
                  <a:t>2</a:t>
                </a:r>
                <a:r>
                  <a:rPr lang="en-US" altLang="en-US" sz="2400" kern="0" dirty="0" smtClean="0">
                    <a:solidFill>
                      <a:srgbClr val="008380"/>
                    </a:solidFill>
                  </a:rPr>
                  <a:t>)</a:t>
                </a:r>
                <a:r>
                  <a:rPr lang="en-US" altLang="en-US" sz="2400" kern="0" dirty="0" smtClean="0"/>
                  <a:t>. </a:t>
                </a:r>
                <a:br>
                  <a:rPr lang="en-US" altLang="en-US" sz="2400" kern="0" dirty="0" smtClean="0"/>
                </a:br>
                <a:r>
                  <a:rPr lang="en-US" altLang="en-US" sz="2400" kern="0" dirty="0" smtClean="0">
                    <a:sym typeface="Symbol"/>
                  </a:rPr>
                  <a:t> Randomize the input order of the </a:t>
                </a:r>
                <a:r>
                  <a:rPr lang="en-US" altLang="en-US" sz="2400" kern="0" dirty="0" err="1" smtClean="0">
                    <a:sym typeface="Symbol"/>
                  </a:rPr>
                  <a:t>halfplanes</a:t>
                </a:r>
                <a:r>
                  <a:rPr lang="en-US" altLang="en-US" sz="2400" kern="0" dirty="0" smtClean="0">
                    <a:sym typeface="Symbol"/>
                  </a:rPr>
                  <a:t>.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endParaRPr lang="en-US" altLang="en-US" sz="2400" kern="0" dirty="0">
                  <a:sym typeface="Symbol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en-US" sz="2400" b="1" kern="0" dirty="0" smtClean="0">
                    <a:sym typeface="Symbol"/>
                  </a:rPr>
                  <a:t>Theorem: </a:t>
                </a:r>
                <a:r>
                  <a:rPr lang="en-US" altLang="en-US" sz="2400" kern="0" dirty="0" smtClean="0">
                    <a:sym typeface="Symbol"/>
                  </a:rPr>
                  <a:t>2D_Randomized_Bounded_LP runs in </a:t>
                </a:r>
                <a:r>
                  <a:rPr lang="en-US" altLang="en-US" sz="2400" kern="0" dirty="0" smtClean="0">
                    <a:solidFill>
                      <a:srgbClr val="008380"/>
                    </a:solidFill>
                    <a:sym typeface="Symbol"/>
                  </a:rPr>
                  <a:t>O(</a:t>
                </a:r>
                <a:r>
                  <a:rPr lang="en-US" altLang="en-US" sz="2400" i="1" kern="0" dirty="0" smtClean="0">
                    <a:solidFill>
                      <a:srgbClr val="008380"/>
                    </a:solidFill>
                    <a:sym typeface="Symbol"/>
                  </a:rPr>
                  <a:t>n</a:t>
                </a:r>
                <a:r>
                  <a:rPr lang="en-US" altLang="en-US" sz="2400" kern="0" dirty="0" smtClean="0">
                    <a:solidFill>
                      <a:srgbClr val="008380"/>
                    </a:solidFill>
                    <a:sym typeface="Symbol"/>
                  </a:rPr>
                  <a:t>) </a:t>
                </a:r>
                <a:r>
                  <a:rPr lang="en-US" altLang="en-US" sz="2400" kern="0" dirty="0" smtClean="0">
                    <a:sym typeface="Symbol"/>
                  </a:rPr>
                  <a:t>expected time and </a:t>
                </a:r>
                <a:r>
                  <a:rPr lang="en-US" altLang="en-US" sz="2400" kern="0" dirty="0" smtClean="0">
                    <a:solidFill>
                      <a:srgbClr val="008380"/>
                    </a:solidFill>
                    <a:sym typeface="Symbol"/>
                  </a:rPr>
                  <a:t>O(</a:t>
                </a:r>
                <a:r>
                  <a:rPr lang="en-US" altLang="en-US" sz="2400" i="1" kern="0" dirty="0" smtClean="0">
                    <a:solidFill>
                      <a:srgbClr val="008380"/>
                    </a:solidFill>
                    <a:sym typeface="Symbol"/>
                  </a:rPr>
                  <a:t>n</a:t>
                </a:r>
                <a:r>
                  <a:rPr lang="en-US" altLang="en-US" sz="2400" kern="0" dirty="0" smtClean="0">
                    <a:solidFill>
                      <a:srgbClr val="008380"/>
                    </a:solidFill>
                    <a:sym typeface="Symbol"/>
                  </a:rPr>
                  <a:t>) </a:t>
                </a:r>
                <a:r>
                  <a:rPr lang="en-US" altLang="en-US" sz="2400" kern="0" dirty="0" smtClean="0">
                    <a:sym typeface="Symbol"/>
                  </a:rPr>
                  <a:t>deterministic space.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endParaRPr lang="en-US" altLang="en-US" sz="2400" kern="0" dirty="0">
                  <a:sym typeface="Symbol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en-US" sz="2400" b="1" kern="0" dirty="0" smtClean="0">
                    <a:sym typeface="Symbol"/>
                  </a:rPr>
                  <a:t>Proof: </a:t>
                </a:r>
                <a:r>
                  <a:rPr lang="en-US" altLang="en-US" sz="2400" kern="0" dirty="0" smtClean="0">
                    <a:sym typeface="Symbol"/>
                  </a:rPr>
                  <a:t>Define a random variable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</m:ctrlPr>
                      </m:sSubPr>
                      <m:e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  <m:t>𝑋</m:t>
                        </m:r>
                      </m:e>
                      <m: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  <m:t>𝑖</m:t>
                        </m:r>
                      </m:sub>
                    </m:sSub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  <a:sym typeface="Symbol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/>
                              </a:rPr>
                            </m:ctrlPr>
                          </m:eqArrPr>
                          <m:e>
                            <m: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/>
                              </a:rPr>
                              <m:t>1, </m:t>
                            </m:r>
                            <m:sSub>
                              <m:sSubPr>
                                <m:ctrlPr>
                                  <a:rPr lang="en-US" altLang="en-US" sz="24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sym typeface="Symbol"/>
                                  </a:rPr>
                                </m:ctrlPr>
                              </m:sSubPr>
                              <m:e>
                                <m:r>
                                  <a:rPr lang="en-US" altLang="en-US" sz="24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sym typeface="Symbol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altLang="en-US" sz="24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sym typeface="Symbol"/>
                                  </a:rPr>
                                  <m:t>𝑖</m:t>
                                </m:r>
                                <m:r>
                                  <a:rPr lang="en-US" altLang="en-US" sz="24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sym typeface="Symbol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  <a:sym typeface="Symbol"/>
                              </a:rPr>
                              <m:t>∉</m:t>
                            </m:r>
                            <m:sSub>
                              <m:sSubPr>
                                <m:ctrlPr>
                                  <a:rPr lang="en-US" altLang="en-US" sz="24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  <a:sym typeface="Symbol"/>
                                  </a:rPr>
                                </m:ctrlPr>
                              </m:sSubPr>
                              <m:e>
                                <m:r>
                                  <a:rPr lang="en-US" altLang="en-US" sz="24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  <a:sym typeface="Symbol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altLang="en-US" sz="24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  <a:sym typeface="Symbol"/>
                                  </a:rPr>
                                  <m:t>𝑖</m:t>
                                </m:r>
                              </m:sub>
                            </m:sSub>
                          </m:e>
                          <m:e>
                            <m: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/>
                              </a:rPr>
                              <m:t>0, </m:t>
                            </m:r>
                            <m: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/>
                              </a:rPr>
                              <m:t>𝑒𝑙𝑠𝑒</m:t>
                            </m:r>
                            <m:r>
                              <a:rPr lang="en-US" alt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/>
                              </a:rPr>
                              <m:t>         </m:t>
                            </m:r>
                          </m:e>
                        </m:eqArr>
                      </m:e>
                    </m:d>
                    <m:r>
                      <a:rPr lang="en-US" altLang="en-US" sz="2400" b="0" i="1" kern="0" smtClean="0">
                        <a:latin typeface="Cambria Math"/>
                        <a:sym typeface="Symbol"/>
                      </a:rPr>
                      <m:t> </m:t>
                    </m:r>
                  </m:oMath>
                </a14:m>
                <a:endParaRPr lang="en-US" altLang="en-US" sz="2400" kern="0" dirty="0" smtClean="0">
                  <a:sym typeface="Symbol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en-US" sz="2400" kern="0" dirty="0" smtClean="0">
                    <a:sym typeface="Symbol"/>
                  </a:rPr>
                  <a:t>The total time spent to resolve case (ii), over 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alt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alt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altLang="en-US" sz="2400" kern="0" dirty="0" smtClean="0">
                    <a:sym typeface="Symbol"/>
                  </a:rPr>
                  <a:t>is</a:t>
                </a:r>
                <a:br>
                  <a:rPr lang="en-US" altLang="en-US" sz="2400" kern="0" dirty="0" smtClean="0">
                    <a:sym typeface="Symbol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altLang="en-US" sz="2400" b="0" i="1" kern="0" smtClean="0">
                              <a:solidFill>
                                <a:srgbClr val="008380"/>
                              </a:solidFill>
                              <a:latin typeface="Cambria Math"/>
                              <a:sym typeface="Symbol"/>
                            </a:rPr>
                          </m:ctrlPr>
                        </m:naryPr>
                        <m:sub>
                          <m:r>
                            <a:rPr lang="en-US" altLang="en-US" sz="2400" b="0" i="1" kern="0" smtClean="0">
                              <a:solidFill>
                                <a:srgbClr val="008380"/>
                              </a:solidFill>
                              <a:latin typeface="Cambria Math"/>
                              <a:sym typeface="Symbol"/>
                            </a:rPr>
                            <m:t>𝑖</m:t>
                          </m:r>
                          <m:r>
                            <a:rPr lang="en-US" altLang="en-US" sz="2400" b="0" i="1" kern="0" smtClean="0">
                              <a:solidFill>
                                <a:srgbClr val="008380"/>
                              </a:solidFill>
                              <a:latin typeface="Cambria Math"/>
                              <a:sym typeface="Symbol"/>
                            </a:rPr>
                            <m:t>=1</m:t>
                          </m:r>
                        </m:sub>
                        <m:sup>
                          <m:r>
                            <a:rPr lang="en-US" altLang="en-US" sz="2400" b="0" i="1" kern="0" smtClean="0">
                              <a:solidFill>
                                <a:srgbClr val="008380"/>
                              </a:solidFill>
                              <a:latin typeface="Cambria Math"/>
                              <a:sym typeface="Symbol"/>
                            </a:rPr>
                            <m:t>𝑛</m:t>
                          </m:r>
                        </m:sup>
                        <m:e>
                          <m:r>
                            <a:rPr lang="en-US" altLang="en-US" sz="2400" b="0" i="1" kern="0" smtClean="0">
                              <a:solidFill>
                                <a:srgbClr val="008380"/>
                              </a:solidFill>
                              <a:latin typeface="Cambria Math"/>
                              <a:sym typeface="Symbol"/>
                            </a:rPr>
                            <m:t>𝑂</m:t>
                          </m:r>
                          <m:d>
                            <m:dPr>
                              <m:ctrlPr>
                                <a:rPr lang="en-US" altLang="en-US" sz="2400" b="0" i="1" kern="0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</m:ctrlPr>
                            </m:dPr>
                            <m:e>
                              <m:r>
                                <a:rPr lang="en-US" altLang="en-US" sz="2400" b="0" i="1" kern="0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𝑖</m:t>
                              </m:r>
                            </m:e>
                          </m:d>
                          <m:sSub>
                            <m:sSubPr>
                              <m:ctrlPr>
                                <a:rPr lang="en-US" altLang="en-US" sz="2400" b="0" i="1" kern="0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</m:ctrlPr>
                            </m:sSubPr>
                            <m:e>
                              <m:r>
                                <a:rPr lang="en-US" altLang="en-US" sz="2400" b="0" i="1" kern="0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altLang="en-US" sz="2400" b="0" i="1" kern="0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altLang="en-US" sz="2400" kern="0" dirty="0" smtClean="0"/>
              </a:p>
            </p:txBody>
          </p:sp>
        </mc:Choice>
        <mc:Fallback>
          <p:sp>
            <p:nvSpPr>
              <p:cNvPr id="21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5290" y="1371600"/>
                <a:ext cx="8241030" cy="5082540"/>
              </a:xfrm>
              <a:prstGeom prst="rect">
                <a:avLst/>
              </a:prstGeom>
              <a:blipFill rotWithShape="1">
                <a:blip r:embed="rId2"/>
                <a:stretch>
                  <a:fillRect l="-1109" t="-1679" r="-29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785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9999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9999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5365</TotalTime>
  <Words>466</Words>
  <Application>Microsoft Office PowerPoint</Application>
  <PresentationFormat>On-screen Show (4:3)</PresentationFormat>
  <Paragraphs>101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Times New Roman</vt:lpstr>
      <vt:lpstr>Arial</vt:lpstr>
      <vt:lpstr>Symbol</vt:lpstr>
      <vt:lpstr>Arial Unicode MS</vt:lpstr>
      <vt:lpstr>Comic Sans MS</vt:lpstr>
      <vt:lpstr>Default Design</vt:lpstr>
      <vt:lpstr>CMPS 3130/6130 Computational Geometry Spring 2015</vt:lpstr>
      <vt:lpstr>Word Problem</vt:lpstr>
      <vt:lpstr>Linear Programming</vt:lpstr>
      <vt:lpstr>Sub-Problem: Halfspace Intersection (in R2: Halfplane Intersection)</vt:lpstr>
      <vt:lpstr>D&amp;C Halfplane Intersection</vt:lpstr>
      <vt:lpstr>Incremental Linear Programming</vt:lpstr>
      <vt:lpstr>Incremental Linear Programming</vt:lpstr>
      <vt:lpstr>2D_Bounded_LP</vt:lpstr>
      <vt:lpstr>Randomized Incremental LP</vt:lpstr>
      <vt:lpstr>Randomized Incremental LP</vt:lpstr>
    </vt:vector>
  </TitlesOfParts>
  <Company>toc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</dc:creator>
  <cp:lastModifiedBy>carola</cp:lastModifiedBy>
  <cp:revision>189</cp:revision>
  <dcterms:created xsi:type="dcterms:W3CDTF">2001-09-03T00:33:29Z</dcterms:created>
  <dcterms:modified xsi:type="dcterms:W3CDTF">2015-04-07T07:10:31Z</dcterms:modified>
</cp:coreProperties>
</file>