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90" r:id="rId3"/>
    <p:sldId id="337" r:id="rId4"/>
    <p:sldId id="330" r:id="rId5"/>
    <p:sldId id="331" r:id="rId6"/>
    <p:sldId id="332" r:id="rId7"/>
    <p:sldId id="333" r:id="rId8"/>
    <p:sldId id="338" r:id="rId9"/>
    <p:sldId id="339" r:id="rId10"/>
    <p:sldId id="341" r:id="rId11"/>
    <p:sldId id="342" r:id="rId12"/>
  </p:sldIdLst>
  <p:sldSz cx="9144000" cy="6858000" type="screen4x3"/>
  <p:notesSz cx="9240838" cy="6954838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66FFCC"/>
    <a:srgbClr val="33CC33"/>
    <a:srgbClr val="008380"/>
    <a:srgbClr val="0000FF"/>
    <a:srgbClr val="339933"/>
    <a:srgbClr val="CC99FF"/>
    <a:srgbClr val="FFCCCC"/>
    <a:srgbClr val="05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30" d="100"/>
          <a:sy n="130" d="100"/>
        </p:scale>
        <p:origin x="-708" y="-84"/>
      </p:cViewPr>
      <p:guideLst>
        <p:guide orient="horz" pos="27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3/5/15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Delaunay Triangulations </a:t>
            </a:r>
            <a:r>
              <a:rPr lang="en-US" sz="3600" b="1" i="1" dirty="0" smtClean="0">
                <a:solidFill>
                  <a:schemeClr val="accent2"/>
                </a:solidFill>
              </a:rPr>
              <a:t>II</a:t>
            </a:r>
            <a:endParaRPr lang="en-US" sz="3600" b="1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1" t="20939" r="6082" b="11439"/>
          <a:stretch/>
        </p:blipFill>
        <p:spPr>
          <a:xfrm>
            <a:off x="3461657" y="1534884"/>
            <a:ext cx="2460171" cy="2634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06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29107" y="3533242"/>
            <a:ext cx="3291840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693725" y="4541521"/>
            <a:ext cx="2817571" cy="321868"/>
          </a:xfrm>
          <a:prstGeom prst="rect">
            <a:avLst/>
          </a:prstGeom>
          <a:solidFill>
            <a:srgbClr val="9900CC">
              <a:alpha val="30000"/>
            </a:srgbClr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Slide adapted from slides by Vera Sacristan.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5653" r="2556" b="10637"/>
          <a:stretch/>
        </p:blipFill>
        <p:spPr bwMode="auto">
          <a:xfrm>
            <a:off x="4401015" y="2442287"/>
            <a:ext cx="3791414" cy="346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48007" y="2682538"/>
            <a:ext cx="3697224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j,</a:t>
            </a:r>
            <a:r>
              <a:rPr lang="en-US" sz="2000" i="1" dirty="0" smtClean="0">
                <a:solidFill>
                  <a:srgbClr val="008380"/>
                </a:solidFill>
              </a:rPr>
              <a:t> 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k</a:t>
            </a:r>
            <a:r>
              <a:rPr lang="en-US" sz="2000" dirty="0" smtClean="0"/>
              <a:t> form a (triangular) face of </a:t>
            </a:r>
            <a:r>
              <a:rPr lang="en-US" sz="2000" dirty="0" smtClean="0">
                <a:solidFill>
                  <a:srgbClr val="008380"/>
                </a:solidFill>
              </a:rPr>
              <a:t>LCH(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	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The plane through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k</a:t>
            </a:r>
            <a:r>
              <a:rPr lang="en-US" sz="2000" dirty="0" smtClean="0"/>
              <a:t> leaves all remaining points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 above it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</a:t>
            </a:r>
            <a:endParaRPr lang="en-US" sz="2000" kern="0" dirty="0">
              <a:solidFill>
                <a:srgbClr val="008380"/>
              </a:solidFill>
              <a:sym typeface="Symbol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/>
              <a:t>The </a:t>
            </a:r>
            <a:r>
              <a:rPr lang="en-US" sz="2000" dirty="0" smtClean="0"/>
              <a:t>circle </a:t>
            </a:r>
            <a:r>
              <a:rPr lang="en-US" sz="2000" dirty="0"/>
              <a:t>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leaves all remaining points of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dirty="0"/>
              <a:t> </a:t>
            </a:r>
            <a:r>
              <a:rPr lang="en-US" sz="2000" dirty="0" smtClean="0"/>
              <a:t>in its exterior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</a:t>
            </a:r>
            <a:endParaRPr lang="en-US" sz="2000" kern="0" dirty="0">
              <a:solidFill>
                <a:srgbClr val="008380"/>
              </a:solidFill>
              <a:sym typeface="Symbol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baseline="-25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baseline="-25000" dirty="0" err="1">
                <a:solidFill>
                  <a:srgbClr val="008380"/>
                </a:solidFill>
              </a:rPr>
              <a:t>k</a:t>
            </a:r>
            <a:r>
              <a:rPr lang="en-US" sz="2000" dirty="0"/>
              <a:t> </a:t>
            </a:r>
            <a:r>
              <a:rPr lang="en-US" sz="2000" dirty="0" smtClean="0"/>
              <a:t>form a triangle of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endParaRPr lang="en-US" sz="200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 smtClean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urved Connector 8"/>
          <p:cNvCxnSpPr>
            <a:stCxn id="5" idx="1"/>
            <a:endCxn id="19" idx="1"/>
          </p:cNvCxnSpPr>
          <p:nvPr/>
        </p:nvCxnSpPr>
        <p:spPr bwMode="auto">
          <a:xfrm rot="10800000" flipH="1" flipV="1">
            <a:off x="629107" y="3694175"/>
            <a:ext cx="64618" cy="1008279"/>
          </a:xfrm>
          <a:prstGeom prst="curvedConnector3">
            <a:avLst>
              <a:gd name="adj1" fmla="val -399054"/>
            </a:avLst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65837" y="3847796"/>
            <a:ext cx="9525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CC"/>
                </a:solidFill>
              </a:rPr>
              <a:t>property </a:t>
            </a:r>
            <a:br>
              <a:rPr lang="en-US" sz="1400" dirty="0" smtClean="0">
                <a:solidFill>
                  <a:srgbClr val="9900CC"/>
                </a:solidFill>
              </a:rPr>
            </a:br>
            <a:r>
              <a:rPr lang="en-US" sz="1400" dirty="0" smtClean="0">
                <a:solidFill>
                  <a:srgbClr val="9900CC"/>
                </a:solidFill>
              </a:rPr>
              <a:t>of unit</a:t>
            </a:r>
            <a:br>
              <a:rPr lang="en-US" sz="1400" dirty="0" smtClean="0">
                <a:solidFill>
                  <a:srgbClr val="9900CC"/>
                </a:solidFill>
              </a:rPr>
            </a:br>
            <a:r>
              <a:rPr lang="en-US" sz="1400" dirty="0" smtClean="0">
                <a:solidFill>
                  <a:srgbClr val="9900CC"/>
                </a:solidFill>
              </a:rPr>
              <a:t>paraboloid</a:t>
            </a:r>
            <a:endParaRPr lang="en-US" sz="1400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Applications of DT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7957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Terrain modeling: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Model a scanned terrain surface by interpolating the height using a piecewise linear function over </a:t>
            </a:r>
            <a:r>
              <a:rPr lang="en-US" sz="1600" dirty="0" smtClean="0">
                <a:solidFill>
                  <a:srgbClr val="008380"/>
                </a:solidFill>
              </a:rPr>
              <a:t>R</a:t>
            </a:r>
            <a:r>
              <a:rPr lang="en-US" sz="1600" baseline="30000" dirty="0" smtClean="0">
                <a:solidFill>
                  <a:srgbClr val="008380"/>
                </a:solidFill>
              </a:rPr>
              <a:t>2</a:t>
            </a:r>
            <a:r>
              <a:rPr lang="en-US" sz="1600" dirty="0" smtClean="0"/>
              <a:t>.  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Angle-optimal triangulations give better approximations / interpolations since they avoid skinny triangles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08" y="1281989"/>
            <a:ext cx="2633472" cy="1499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24" y="3621024"/>
            <a:ext cx="4702903" cy="1856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Applications of DT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872984" cy="2852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All nearest neighbors:</a:t>
            </a:r>
            <a:r>
              <a:rPr lang="en-US" sz="2000" dirty="0" smtClean="0"/>
              <a:t> Find for each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its nearest </a:t>
            </a:r>
            <a:r>
              <a:rPr lang="en-US" sz="2000" dirty="0">
                <a:sym typeface="Symbol"/>
              </a:rPr>
              <a:t>neighbor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;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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.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1600" b="1" dirty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Empty circle property: </a:t>
            </a:r>
            <a:r>
              <a:rPr lang="en-US" sz="1600" i="1" dirty="0" err="1" smtClean="0">
                <a:solidFill>
                  <a:srgbClr val="008380"/>
                </a:solidFill>
              </a:rPr>
              <a:t>p,q</a:t>
            </a:r>
            <a:r>
              <a:rPr lang="en-US" sz="16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are connected by an edge 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/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 there exists an empty circle passing through </a:t>
            </a:r>
            <a:r>
              <a:rPr lang="en-US" sz="1600" i="1" dirty="0" smtClean="0">
                <a:solidFill>
                  <a:srgbClr val="008380"/>
                </a:solidFill>
              </a:rPr>
              <a:t>p </a:t>
            </a:r>
            <a:r>
              <a:rPr lang="en-US" sz="1600" dirty="0" smtClean="0">
                <a:sym typeface="Symbol"/>
              </a:rPr>
              <a:t>and </a:t>
            </a:r>
            <a:r>
              <a:rPr lang="en-US" sz="1600" i="1" dirty="0" smtClean="0">
                <a:solidFill>
                  <a:srgbClr val="008380"/>
                </a:solidFill>
              </a:rPr>
              <a:t>p</a:t>
            </a:r>
            <a:r>
              <a:rPr lang="en-US" sz="1600" dirty="0" smtClean="0">
                <a:sym typeface="Symbol"/>
              </a:rPr>
              <a:t>.</a:t>
            </a:r>
            <a:br>
              <a:rPr lang="en-US" sz="1600" dirty="0" smtClean="0">
                <a:sym typeface="Symbol"/>
              </a:rPr>
            </a:br>
            <a:r>
              <a:rPr lang="en-US" sz="1600" b="1" dirty="0" smtClean="0">
                <a:sym typeface="Symbol"/>
              </a:rPr>
              <a:t>Proof: </a:t>
            </a:r>
            <a:r>
              <a:rPr lang="en-US" sz="1600" dirty="0" smtClean="0">
                <a:sym typeface="Symbol"/>
              </a:rPr>
              <a:t>“”: For the Delaunay edge </a:t>
            </a:r>
            <a:r>
              <a:rPr lang="en-US" sz="1600" i="1" dirty="0" err="1" smtClean="0">
                <a:solidFill>
                  <a:srgbClr val="008380"/>
                </a:solidFill>
              </a:rPr>
              <a:t>pq</a:t>
            </a: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there must be a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edge.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Center a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 at any point on the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edge,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this circle must be empty.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“”: If there is an empty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, then its center </a:t>
            </a:r>
            <a:r>
              <a:rPr lang="en-US" sz="1600" i="1" dirty="0" smtClean="0">
                <a:solidFill>
                  <a:srgbClr val="008380"/>
                </a:solidFill>
              </a:rPr>
              <a:t>c </a:t>
            </a:r>
            <a:br>
              <a:rPr lang="en-US" sz="1600" i="1" dirty="0" smtClean="0">
                <a:solidFill>
                  <a:srgbClr val="008380"/>
                </a:solidFill>
              </a:rPr>
            </a:br>
            <a:r>
              <a:rPr lang="en-US" sz="1600" dirty="0" smtClean="0">
                <a:sym typeface="Symbol"/>
              </a:rPr>
              <a:t>has to lie on the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 because it is equidistant to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and there is no site closer to </a:t>
            </a:r>
            <a:r>
              <a:rPr lang="en-US" sz="1600" i="1" dirty="0" smtClean="0">
                <a:solidFill>
                  <a:srgbClr val="008380"/>
                </a:solidFill>
              </a:rPr>
              <a:t>c</a:t>
            </a:r>
            <a:r>
              <a:rPr lang="en-US" sz="1600" dirty="0" smtClean="0">
                <a:sym typeface="Symbol"/>
              </a:rPr>
              <a:t>.</a:t>
            </a:r>
            <a:endParaRPr lang="en-US" sz="1600" b="1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Claim: </a:t>
            </a:r>
            <a:r>
              <a:rPr lang="en-US" sz="1600" dirty="0" smtClean="0"/>
              <a:t>Every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is adjacent in 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 to its nearest neighbor </a:t>
            </a:r>
            <a:r>
              <a:rPr lang="en-US" sz="1600" i="1" dirty="0" err="1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 smtClean="0">
                <a:sym typeface="Symbol"/>
              </a:rPr>
              <a:t>.</a:t>
            </a:r>
            <a:br>
              <a:rPr lang="en-US" sz="1600" dirty="0" smtClean="0">
                <a:sym typeface="Symbol"/>
              </a:rPr>
            </a:br>
            <a:r>
              <a:rPr lang="en-US" sz="1600" b="1" dirty="0" smtClean="0">
                <a:sym typeface="Symbol"/>
              </a:rPr>
              <a:t>Proof: </a:t>
            </a:r>
            <a:r>
              <a:rPr lang="en-US" sz="1600" dirty="0" smtClean="0">
                <a:sym typeface="Symbol"/>
              </a:rPr>
              <a:t>The circle centered at </a:t>
            </a:r>
            <a:r>
              <a:rPr lang="en-US" sz="1600" i="1" dirty="0" smtClean="0">
                <a:solidFill>
                  <a:srgbClr val="008380"/>
                </a:solidFill>
              </a:rPr>
              <a:t>p </a:t>
            </a:r>
            <a:r>
              <a:rPr lang="en-US" sz="1600" dirty="0" smtClean="0">
                <a:sym typeface="Symbol"/>
              </a:rPr>
              <a:t>with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on its boundary has to be empty,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so the circle with diameter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is empty and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is a Delaunay edge.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Algorithm: </a:t>
            </a:r>
            <a:r>
              <a:rPr lang="en-US" sz="1600" dirty="0" smtClean="0">
                <a:sym typeface="Symbol"/>
              </a:rPr>
              <a:t>Find all nearest neighbors in 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 time: Check for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each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all points connected to </a:t>
            </a:r>
            <a:r>
              <a:rPr lang="en-US" sz="1600" i="1" dirty="0">
                <a:solidFill>
                  <a:srgbClr val="008380"/>
                </a:solidFill>
              </a:rPr>
              <a:t>p</a:t>
            </a:r>
            <a:r>
              <a:rPr lang="en-US" sz="1600" dirty="0" smtClean="0">
                <a:sym typeface="Symbol"/>
              </a:rPr>
              <a:t> with a Delaunay edge.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Minimum spanning tree: </a:t>
            </a:r>
            <a:r>
              <a:rPr lang="en-US" sz="2000" dirty="0" smtClean="0"/>
              <a:t>The edges of every Euclidean minimum spanning tree of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/>
              <a:t> are a subset of the edges of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. 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9" name="Oval 8"/>
          <p:cNvSpPr/>
          <p:nvPr/>
        </p:nvSpPr>
        <p:spPr bwMode="auto">
          <a:xfrm flipV="1">
            <a:off x="7934200" y="2370487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7926098" y="3299381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9" idx="0"/>
            <a:endCxn id="10" idx="4"/>
          </p:cNvCxnSpPr>
          <p:nvPr/>
        </p:nvCxnSpPr>
        <p:spPr bwMode="auto">
          <a:xfrm flipH="1">
            <a:off x="7988205" y="2494701"/>
            <a:ext cx="8102" cy="8046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7792956" y="2061356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  <p:sp>
        <p:nvSpPr>
          <p:cNvPr id="15" name="Rectangle 14"/>
          <p:cNvSpPr/>
          <p:nvPr/>
        </p:nvSpPr>
        <p:spPr>
          <a:xfrm>
            <a:off x="7813133" y="334069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669210" y="2904922"/>
            <a:ext cx="79792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445535" y="1936876"/>
            <a:ext cx="179570" cy="989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454987" y="2913026"/>
            <a:ext cx="498200" cy="76147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 flipV="1">
            <a:off x="9004859" y="2582460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0" idx="5"/>
          </p:cNvCxnSpPr>
          <p:nvPr/>
        </p:nvCxnSpPr>
        <p:spPr bwMode="auto">
          <a:xfrm flipV="1">
            <a:off x="8032120" y="2633663"/>
            <a:ext cx="992818" cy="68390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9" idx="7"/>
            <a:endCxn id="24" idx="2"/>
          </p:cNvCxnSpPr>
          <p:nvPr/>
        </p:nvCxnSpPr>
        <p:spPr bwMode="auto">
          <a:xfrm>
            <a:off x="8040222" y="2476511"/>
            <a:ext cx="964636" cy="14483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7183525" y="3181918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7096753" y="2370271"/>
            <a:ext cx="577858" cy="5319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endCxn id="10" idx="2"/>
          </p:cNvCxnSpPr>
          <p:nvPr/>
        </p:nvCxnSpPr>
        <p:spPr bwMode="auto">
          <a:xfrm>
            <a:off x="7257146" y="3235285"/>
            <a:ext cx="668952" cy="126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43" idx="5"/>
            <a:endCxn id="9" idx="1"/>
          </p:cNvCxnSpPr>
          <p:nvPr/>
        </p:nvCxnSpPr>
        <p:spPr bwMode="auto">
          <a:xfrm flipV="1">
            <a:off x="7249903" y="2476511"/>
            <a:ext cx="702487" cy="71679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7588202" y="2913024"/>
            <a:ext cx="76956" cy="61161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80" name="Group 3079"/>
          <p:cNvGrpSpPr>
            <a:grpSpLocks noChangeAspect="1"/>
          </p:cNvGrpSpPr>
          <p:nvPr/>
        </p:nvGrpSpPr>
        <p:grpSpPr>
          <a:xfrm>
            <a:off x="7073800" y="2306811"/>
            <a:ext cx="1146263" cy="1146263"/>
            <a:chOff x="7308850" y="3432175"/>
            <a:chExt cx="914400" cy="914400"/>
          </a:xfrm>
        </p:grpSpPr>
        <p:sp>
          <p:nvSpPr>
            <p:cNvPr id="3073" name="Oval 307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9" name="5-Point Star 3078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7786668" y="2228506"/>
            <a:ext cx="1297474" cy="1297474"/>
            <a:chOff x="7308850" y="3432175"/>
            <a:chExt cx="914400" cy="914400"/>
          </a:xfrm>
        </p:grpSpPr>
        <p:sp>
          <p:nvSpPr>
            <p:cNvPr id="75" name="Oval 74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5-Point Star 75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33CC33"/>
            </a:solidFill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>
            <a:off x="7324924" y="2386469"/>
            <a:ext cx="996398" cy="996398"/>
            <a:chOff x="7308850" y="3432175"/>
            <a:chExt cx="914400" cy="914400"/>
          </a:xfrm>
        </p:grpSpPr>
        <p:sp>
          <p:nvSpPr>
            <p:cNvPr id="107" name="Oval 106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5-Point Star 107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>
            <a:grpSpLocks noChangeAspect="1"/>
          </p:cNvGrpSpPr>
          <p:nvPr/>
        </p:nvGrpSpPr>
        <p:grpSpPr>
          <a:xfrm>
            <a:off x="7482892" y="2402671"/>
            <a:ext cx="972097" cy="972097"/>
            <a:chOff x="7308850" y="3432175"/>
            <a:chExt cx="914400" cy="914400"/>
          </a:xfrm>
        </p:grpSpPr>
        <p:sp>
          <p:nvSpPr>
            <p:cNvPr id="113" name="Oval 11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5-Point Star 113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66FFCC"/>
            </a:solidFill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Oval 118"/>
          <p:cNvSpPr>
            <a:spLocks noChangeAspect="1"/>
          </p:cNvSpPr>
          <p:nvPr/>
        </p:nvSpPr>
        <p:spPr bwMode="auto">
          <a:xfrm>
            <a:off x="7379870" y="3743791"/>
            <a:ext cx="1146263" cy="1146263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7943243" y="4325198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 bwMode="auto">
          <a:xfrm flipV="1">
            <a:off x="8490931" y="4329961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 bwMode="auto">
          <a:xfrm>
            <a:off x="7968658" y="4059518"/>
            <a:ext cx="559074" cy="559074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4" name="Straight Connector 3113"/>
          <p:cNvCxnSpPr>
            <a:stCxn id="117" idx="6"/>
            <a:endCxn id="121" idx="2"/>
          </p:cNvCxnSpPr>
          <p:nvPr/>
        </p:nvCxnSpPr>
        <p:spPr bwMode="auto">
          <a:xfrm>
            <a:off x="8007250" y="4357202"/>
            <a:ext cx="483681" cy="4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Rectangle 125"/>
          <p:cNvSpPr/>
          <p:nvPr/>
        </p:nvSpPr>
        <p:spPr>
          <a:xfrm>
            <a:off x="8439878" y="418712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sp>
        <p:nvSpPr>
          <p:cNvPr id="127" name="Rectangle 126"/>
          <p:cNvSpPr/>
          <p:nvPr/>
        </p:nvSpPr>
        <p:spPr>
          <a:xfrm>
            <a:off x="7731199" y="419188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91527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uiExpand="1" build="p"/>
      <p:bldP spid="119" grpId="0" animBg="1"/>
      <p:bldP spid="117" grpId="0" animBg="1"/>
      <p:bldP spid="121" grpId="0" animBg="1"/>
      <p:bldP spid="122" grpId="0" animBg="1"/>
      <p:bldP spid="126" grpId="0"/>
      <p:bldP spid="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Randomized Incremental Construction 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Start with a large triangle containing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Insert points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/>
              <a:t> incrementally: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Find the containing triangle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Add new edges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Flip all illegal edges until every edge is legal.</a:t>
            </a:r>
            <a:endParaRPr lang="en-US" sz="1600" dirty="0" smtClean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666" y="1423263"/>
            <a:ext cx="1677014" cy="1159003"/>
          </a:xfrm>
          <a:prstGeom prst="rect">
            <a:avLst/>
          </a:prstGeom>
        </p:spPr>
      </p:pic>
      <p:sp>
        <p:nvSpPr>
          <p:cNvPr id="66" name="Oval 65"/>
          <p:cNvSpPr>
            <a:spLocks noChangeAspect="1"/>
          </p:cNvSpPr>
          <p:nvPr/>
        </p:nvSpPr>
        <p:spPr bwMode="auto">
          <a:xfrm flipV="1">
            <a:off x="4870554" y="36003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8" name="Oval 67"/>
          <p:cNvSpPr>
            <a:spLocks noChangeAspect="1"/>
          </p:cNvSpPr>
          <p:nvPr/>
        </p:nvSpPr>
        <p:spPr bwMode="auto">
          <a:xfrm flipV="1">
            <a:off x="4620618" y="32407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4685235" y="28664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1" name="Oval 70"/>
          <p:cNvSpPr>
            <a:spLocks noChangeAspect="1"/>
          </p:cNvSpPr>
          <p:nvPr/>
        </p:nvSpPr>
        <p:spPr bwMode="auto">
          <a:xfrm flipV="1">
            <a:off x="5020515" y="2440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3" name="Oval 72"/>
          <p:cNvSpPr>
            <a:spLocks noChangeAspect="1"/>
          </p:cNvSpPr>
          <p:nvPr/>
        </p:nvSpPr>
        <p:spPr bwMode="auto">
          <a:xfrm flipV="1">
            <a:off x="5509465" y="2796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>
            <a:spLocks noChangeAspect="1"/>
          </p:cNvSpPr>
          <p:nvPr/>
        </p:nvSpPr>
        <p:spPr bwMode="auto">
          <a:xfrm flipV="1">
            <a:off x="5877765" y="28727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>
            <a:spLocks noChangeAspect="1"/>
          </p:cNvSpPr>
          <p:nvPr/>
        </p:nvSpPr>
        <p:spPr bwMode="auto">
          <a:xfrm flipV="1">
            <a:off x="5445965" y="2186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>
            <a:spLocks noChangeAspect="1"/>
          </p:cNvSpPr>
          <p:nvPr/>
        </p:nvSpPr>
        <p:spPr bwMode="auto">
          <a:xfrm flipV="1">
            <a:off x="6138115" y="2269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8" name="Oval 77"/>
          <p:cNvSpPr>
            <a:spLocks noChangeAspect="1"/>
          </p:cNvSpPr>
          <p:nvPr/>
        </p:nvSpPr>
        <p:spPr bwMode="auto">
          <a:xfrm flipV="1">
            <a:off x="6023815" y="35839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9" name="Oval 78"/>
          <p:cNvSpPr>
            <a:spLocks noChangeAspect="1"/>
          </p:cNvSpPr>
          <p:nvPr/>
        </p:nvSpPr>
        <p:spPr bwMode="auto">
          <a:xfrm flipV="1">
            <a:off x="5509465" y="37553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0" name="Oval 79"/>
          <p:cNvSpPr>
            <a:spLocks noChangeAspect="1"/>
          </p:cNvSpPr>
          <p:nvPr/>
        </p:nvSpPr>
        <p:spPr bwMode="auto">
          <a:xfrm flipV="1">
            <a:off x="5191965" y="36918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75" idx="1"/>
            <a:endCxn id="71" idx="5"/>
          </p:cNvCxnSpPr>
          <p:nvPr/>
        </p:nvCxnSpPr>
        <p:spPr bwMode="auto">
          <a:xfrm flipH="1">
            <a:off x="5098563" y="22649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70" idx="5"/>
          </p:cNvCxnSpPr>
          <p:nvPr/>
        </p:nvCxnSpPr>
        <p:spPr bwMode="auto">
          <a:xfrm flipV="1">
            <a:off x="4763283" y="25241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68" idx="4"/>
          </p:cNvCxnSpPr>
          <p:nvPr/>
        </p:nvCxnSpPr>
        <p:spPr bwMode="auto">
          <a:xfrm flipV="1">
            <a:off x="4666338" y="29051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6" idx="3"/>
            <a:endCxn id="68" idx="7"/>
          </p:cNvCxnSpPr>
          <p:nvPr/>
        </p:nvCxnSpPr>
        <p:spPr bwMode="auto">
          <a:xfrm flipH="1" flipV="1">
            <a:off x="4698666" y="33187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stCxn id="80" idx="2"/>
            <a:endCxn id="66" idx="2"/>
          </p:cNvCxnSpPr>
          <p:nvPr/>
        </p:nvCxnSpPr>
        <p:spPr bwMode="auto">
          <a:xfrm flipH="1" flipV="1">
            <a:off x="4870554" y="36461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>
            <a:stCxn id="79" idx="3"/>
          </p:cNvCxnSpPr>
          <p:nvPr/>
        </p:nvCxnSpPr>
        <p:spPr bwMode="auto">
          <a:xfrm flipH="1" flipV="1">
            <a:off x="5270015" y="37497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5587516" y="36385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74" idx="0"/>
          </p:cNvCxnSpPr>
          <p:nvPr/>
        </p:nvCxnSpPr>
        <p:spPr bwMode="auto">
          <a:xfrm>
            <a:off x="5923485" y="29641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stCxn id="73" idx="3"/>
          </p:cNvCxnSpPr>
          <p:nvPr/>
        </p:nvCxnSpPr>
        <p:spPr bwMode="auto">
          <a:xfrm>
            <a:off x="5522856" y="28099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71" idx="7"/>
          </p:cNvCxnSpPr>
          <p:nvPr/>
        </p:nvCxnSpPr>
        <p:spPr bwMode="auto">
          <a:xfrm>
            <a:off x="5098563" y="25189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75" idx="0"/>
          </p:cNvCxnSpPr>
          <p:nvPr/>
        </p:nvCxnSpPr>
        <p:spPr bwMode="auto">
          <a:xfrm>
            <a:off x="5491685" y="22783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7" idx="1"/>
            <a:endCxn id="73" idx="5"/>
          </p:cNvCxnSpPr>
          <p:nvPr/>
        </p:nvCxnSpPr>
        <p:spPr bwMode="auto">
          <a:xfrm flipH="1">
            <a:off x="5587513" y="23475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77" idx="5"/>
          </p:cNvCxnSpPr>
          <p:nvPr/>
        </p:nvCxnSpPr>
        <p:spPr bwMode="auto">
          <a:xfrm flipH="1">
            <a:off x="5911366" y="22828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5491685" y="22466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6430368" y="28152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>
            <a:stCxn id="77" idx="7"/>
            <a:endCxn id="108" idx="4"/>
          </p:cNvCxnSpPr>
          <p:nvPr/>
        </p:nvCxnSpPr>
        <p:spPr bwMode="auto">
          <a:xfrm>
            <a:off x="6216163" y="23475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78" idx="4"/>
          </p:cNvCxnSpPr>
          <p:nvPr/>
        </p:nvCxnSpPr>
        <p:spPr bwMode="auto">
          <a:xfrm flipH="1">
            <a:off x="6069535" y="29063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108" idx="2"/>
          </p:cNvCxnSpPr>
          <p:nvPr/>
        </p:nvCxnSpPr>
        <p:spPr bwMode="auto">
          <a:xfrm flipH="1">
            <a:off x="5910785" y="28609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endCxn id="73" idx="2"/>
          </p:cNvCxnSpPr>
          <p:nvPr/>
        </p:nvCxnSpPr>
        <p:spPr bwMode="auto">
          <a:xfrm flipV="1">
            <a:off x="4736613" y="28422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73" idx="1"/>
          </p:cNvCxnSpPr>
          <p:nvPr/>
        </p:nvCxnSpPr>
        <p:spPr bwMode="auto">
          <a:xfrm flipV="1">
            <a:off x="4679463" y="28745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endCxn id="73" idx="5"/>
          </p:cNvCxnSpPr>
          <p:nvPr/>
        </p:nvCxnSpPr>
        <p:spPr bwMode="auto">
          <a:xfrm flipV="1">
            <a:off x="4922351" y="28099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80" idx="4"/>
          </p:cNvCxnSpPr>
          <p:nvPr/>
        </p:nvCxnSpPr>
        <p:spPr bwMode="auto">
          <a:xfrm flipV="1">
            <a:off x="5237685" y="28622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endCxn id="73" idx="4"/>
          </p:cNvCxnSpPr>
          <p:nvPr/>
        </p:nvCxnSpPr>
        <p:spPr bwMode="auto">
          <a:xfrm flipV="1">
            <a:off x="5551001" y="27965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>
            <a:stCxn id="78" idx="0"/>
          </p:cNvCxnSpPr>
          <p:nvPr/>
        </p:nvCxnSpPr>
        <p:spPr bwMode="auto">
          <a:xfrm flipH="1" flipV="1">
            <a:off x="5573226" y="28745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Oval 173"/>
          <p:cNvSpPr>
            <a:spLocks noChangeAspect="1"/>
          </p:cNvSpPr>
          <p:nvPr/>
        </p:nvSpPr>
        <p:spPr bwMode="auto">
          <a:xfrm flipV="1">
            <a:off x="5449140" y="31933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/>
          <p:nvPr/>
        </p:nvCxnSpPr>
        <p:spPr bwMode="auto">
          <a:xfrm flipV="1">
            <a:off x="5494860" y="29051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stCxn id="80" idx="5"/>
          </p:cNvCxnSpPr>
          <p:nvPr/>
        </p:nvCxnSpPr>
        <p:spPr bwMode="auto">
          <a:xfrm flipV="1">
            <a:off x="5270013" y="32051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79" idx="3"/>
          </p:cNvCxnSpPr>
          <p:nvPr/>
        </p:nvCxnSpPr>
        <p:spPr bwMode="auto">
          <a:xfrm flipH="1" flipV="1">
            <a:off x="5510213" y="32527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42" name="Group 341"/>
          <p:cNvGrpSpPr/>
          <p:nvPr/>
        </p:nvGrpSpPr>
        <p:grpSpPr>
          <a:xfrm>
            <a:off x="0" y="4375133"/>
            <a:ext cx="1901189" cy="1628140"/>
            <a:chOff x="0" y="4375133"/>
            <a:chExt cx="1901189" cy="1628140"/>
          </a:xfrm>
        </p:grpSpPr>
        <p:sp>
          <p:nvSpPr>
            <p:cNvPr id="181" name="Oval 180"/>
            <p:cNvSpPr>
              <a:spLocks noChangeAspect="1"/>
            </p:cNvSpPr>
            <p:nvPr/>
          </p:nvSpPr>
          <p:spPr bwMode="auto">
            <a:xfrm flipV="1">
              <a:off x="249936" y="57885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>
              <a:spLocks noChangeAspect="1"/>
            </p:cNvSpPr>
            <p:nvPr/>
          </p:nvSpPr>
          <p:spPr bwMode="auto">
            <a:xfrm flipV="1">
              <a:off x="0" y="54289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 bwMode="auto">
            <a:xfrm flipV="1">
              <a:off x="64617" y="505463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>
              <a:spLocks noChangeAspect="1"/>
            </p:cNvSpPr>
            <p:nvPr/>
          </p:nvSpPr>
          <p:spPr bwMode="auto">
            <a:xfrm flipV="1">
              <a:off x="399897" y="4629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>
              <a:spLocks noChangeAspect="1"/>
            </p:cNvSpPr>
            <p:nvPr/>
          </p:nvSpPr>
          <p:spPr bwMode="auto">
            <a:xfrm flipV="1">
              <a:off x="888847" y="49847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>
              <a:spLocks noChangeAspect="1"/>
            </p:cNvSpPr>
            <p:nvPr/>
          </p:nvSpPr>
          <p:spPr bwMode="auto">
            <a:xfrm flipV="1">
              <a:off x="1257147" y="50609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>
              <a:spLocks noChangeAspect="1"/>
            </p:cNvSpPr>
            <p:nvPr/>
          </p:nvSpPr>
          <p:spPr bwMode="auto">
            <a:xfrm flipV="1">
              <a:off x="825347" y="4375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>
              <a:spLocks noChangeAspect="1"/>
            </p:cNvSpPr>
            <p:nvPr/>
          </p:nvSpPr>
          <p:spPr bwMode="auto">
            <a:xfrm flipV="1">
              <a:off x="1517497" y="44576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 bwMode="auto">
            <a:xfrm flipV="1">
              <a:off x="1403197" y="57721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 bwMode="auto">
            <a:xfrm flipV="1">
              <a:off x="571347" y="588008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87" idx="1"/>
              <a:endCxn id="184" idx="5"/>
            </p:cNvCxnSpPr>
            <p:nvPr/>
          </p:nvCxnSpPr>
          <p:spPr bwMode="auto">
            <a:xfrm flipH="1">
              <a:off x="477945" y="445318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>
              <a:stCxn id="183" idx="5"/>
            </p:cNvCxnSpPr>
            <p:nvPr/>
          </p:nvCxnSpPr>
          <p:spPr bwMode="auto">
            <a:xfrm flipV="1">
              <a:off x="142665" y="471237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>
              <a:stCxn id="182" idx="4"/>
            </p:cNvCxnSpPr>
            <p:nvPr/>
          </p:nvCxnSpPr>
          <p:spPr bwMode="auto">
            <a:xfrm flipV="1">
              <a:off x="45720" y="509337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>
              <a:stCxn id="181" idx="3"/>
              <a:endCxn id="182" idx="7"/>
            </p:cNvCxnSpPr>
            <p:nvPr/>
          </p:nvCxnSpPr>
          <p:spPr bwMode="auto">
            <a:xfrm flipH="1" flipV="1">
              <a:off x="78048" y="550697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>
              <a:stCxn id="190" idx="2"/>
              <a:endCxn id="181" idx="2"/>
            </p:cNvCxnSpPr>
            <p:nvPr/>
          </p:nvCxnSpPr>
          <p:spPr bwMode="auto">
            <a:xfrm flipH="1" flipV="1">
              <a:off x="249936" y="583431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flipH="1" flipV="1">
              <a:off x="649397" y="593792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flipH="1">
              <a:off x="966898" y="582676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>
              <a:stCxn id="186" idx="0"/>
            </p:cNvCxnSpPr>
            <p:nvPr/>
          </p:nvCxnSpPr>
          <p:spPr bwMode="auto">
            <a:xfrm>
              <a:off x="1302867" y="515237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>
              <a:stCxn id="185" idx="3"/>
            </p:cNvCxnSpPr>
            <p:nvPr/>
          </p:nvCxnSpPr>
          <p:spPr bwMode="auto">
            <a:xfrm>
              <a:off x="902238" y="499812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>
              <a:stCxn id="184" idx="7"/>
            </p:cNvCxnSpPr>
            <p:nvPr/>
          </p:nvCxnSpPr>
          <p:spPr bwMode="auto">
            <a:xfrm>
              <a:off x="477945" y="470718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>
              <a:stCxn id="187" idx="0"/>
            </p:cNvCxnSpPr>
            <p:nvPr/>
          </p:nvCxnSpPr>
          <p:spPr bwMode="auto">
            <a:xfrm>
              <a:off x="871067" y="446657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1"/>
            <p:cNvCxnSpPr>
              <a:stCxn id="188" idx="1"/>
              <a:endCxn id="185" idx="5"/>
            </p:cNvCxnSpPr>
            <p:nvPr/>
          </p:nvCxnSpPr>
          <p:spPr bwMode="auto">
            <a:xfrm flipH="1">
              <a:off x="966895" y="453573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Straight Connector 202"/>
            <p:cNvCxnSpPr>
              <a:stCxn id="188" idx="5"/>
            </p:cNvCxnSpPr>
            <p:nvPr/>
          </p:nvCxnSpPr>
          <p:spPr bwMode="auto">
            <a:xfrm flipH="1">
              <a:off x="1290748" y="447107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>
              <a:off x="871067" y="443482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5" name="Oval 204"/>
            <p:cNvSpPr>
              <a:spLocks noChangeAspect="1"/>
            </p:cNvSpPr>
            <p:nvPr/>
          </p:nvSpPr>
          <p:spPr bwMode="auto">
            <a:xfrm flipV="1">
              <a:off x="1809750" y="50034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06" name="Straight Connector 205"/>
            <p:cNvCxnSpPr>
              <a:stCxn id="188" idx="7"/>
              <a:endCxn id="205" idx="4"/>
            </p:cNvCxnSpPr>
            <p:nvPr/>
          </p:nvCxnSpPr>
          <p:spPr bwMode="auto">
            <a:xfrm>
              <a:off x="1595545" y="453573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6"/>
            <p:cNvCxnSpPr>
              <a:endCxn id="189" idx="4"/>
            </p:cNvCxnSpPr>
            <p:nvPr/>
          </p:nvCxnSpPr>
          <p:spPr bwMode="auto">
            <a:xfrm flipH="1">
              <a:off x="1448917" y="509453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>
              <a:stCxn id="205" idx="2"/>
            </p:cNvCxnSpPr>
            <p:nvPr/>
          </p:nvCxnSpPr>
          <p:spPr bwMode="auto">
            <a:xfrm flipH="1">
              <a:off x="1290167" y="504919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>
              <a:endCxn id="185" idx="2"/>
            </p:cNvCxnSpPr>
            <p:nvPr/>
          </p:nvCxnSpPr>
          <p:spPr bwMode="auto">
            <a:xfrm flipV="1">
              <a:off x="115995" y="503045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>
              <a:endCxn id="185" idx="1"/>
            </p:cNvCxnSpPr>
            <p:nvPr/>
          </p:nvCxnSpPr>
          <p:spPr bwMode="auto">
            <a:xfrm flipV="1">
              <a:off x="58845" y="506278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>
              <a:endCxn id="185" idx="5"/>
            </p:cNvCxnSpPr>
            <p:nvPr/>
          </p:nvCxnSpPr>
          <p:spPr bwMode="auto">
            <a:xfrm flipV="1">
              <a:off x="301733" y="499812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>
              <a:stCxn id="190" idx="4"/>
            </p:cNvCxnSpPr>
            <p:nvPr/>
          </p:nvCxnSpPr>
          <p:spPr bwMode="auto">
            <a:xfrm flipV="1">
              <a:off x="617067" y="505047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Straight Connector 212"/>
            <p:cNvCxnSpPr>
              <a:stCxn id="189" idx="2"/>
              <a:endCxn id="215" idx="7"/>
            </p:cNvCxnSpPr>
            <p:nvPr/>
          </p:nvCxnSpPr>
          <p:spPr bwMode="auto">
            <a:xfrm flipH="1" flipV="1">
              <a:off x="906570" y="545965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4" name="Straight Connector 213"/>
            <p:cNvCxnSpPr>
              <a:stCxn id="189" idx="0"/>
            </p:cNvCxnSpPr>
            <p:nvPr/>
          </p:nvCxnSpPr>
          <p:spPr bwMode="auto">
            <a:xfrm flipH="1" flipV="1">
              <a:off x="952608" y="5062783"/>
              <a:ext cx="496309" cy="8007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5" name="Oval 214"/>
            <p:cNvSpPr>
              <a:spLocks noChangeAspect="1"/>
            </p:cNvSpPr>
            <p:nvPr/>
          </p:nvSpPr>
          <p:spPr bwMode="auto">
            <a:xfrm flipV="1">
              <a:off x="828522" y="538160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/>
            <p:nvPr/>
          </p:nvCxnSpPr>
          <p:spPr bwMode="auto">
            <a:xfrm flipV="1">
              <a:off x="874242" y="509333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6"/>
            <p:cNvCxnSpPr>
              <a:stCxn id="190" idx="5"/>
            </p:cNvCxnSpPr>
            <p:nvPr/>
          </p:nvCxnSpPr>
          <p:spPr bwMode="auto">
            <a:xfrm flipV="1">
              <a:off x="649395" y="539337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217"/>
            <p:cNvCxnSpPr/>
            <p:nvPr/>
          </p:nvCxnSpPr>
          <p:spPr bwMode="auto">
            <a:xfrm flipH="1" flipV="1">
              <a:off x="889595" y="544099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9" name="Oval 218"/>
            <p:cNvSpPr>
              <a:spLocks noChangeAspect="1"/>
            </p:cNvSpPr>
            <p:nvPr/>
          </p:nvSpPr>
          <p:spPr bwMode="auto">
            <a:xfrm flipV="1">
              <a:off x="882497" y="591183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1678028" y="4833603"/>
            <a:ext cx="1901189" cy="1628140"/>
            <a:chOff x="1678028" y="4833603"/>
            <a:chExt cx="1901189" cy="1628140"/>
          </a:xfrm>
        </p:grpSpPr>
        <p:sp>
          <p:nvSpPr>
            <p:cNvPr id="222" name="Oval 221"/>
            <p:cNvSpPr>
              <a:spLocks noChangeAspect="1"/>
            </p:cNvSpPr>
            <p:nvPr/>
          </p:nvSpPr>
          <p:spPr bwMode="auto">
            <a:xfrm flipV="1">
              <a:off x="1927964" y="62470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>
              <a:spLocks noChangeAspect="1"/>
            </p:cNvSpPr>
            <p:nvPr/>
          </p:nvSpPr>
          <p:spPr bwMode="auto">
            <a:xfrm flipV="1">
              <a:off x="1678028" y="588739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>
              <a:spLocks noChangeAspect="1"/>
            </p:cNvSpPr>
            <p:nvPr/>
          </p:nvSpPr>
          <p:spPr bwMode="auto">
            <a:xfrm flipV="1">
              <a:off x="1742645" y="551310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>
              <a:spLocks noChangeAspect="1"/>
            </p:cNvSpPr>
            <p:nvPr/>
          </p:nvSpPr>
          <p:spPr bwMode="auto">
            <a:xfrm flipV="1">
              <a:off x="2077925" y="5087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>
              <a:spLocks noChangeAspect="1"/>
            </p:cNvSpPr>
            <p:nvPr/>
          </p:nvSpPr>
          <p:spPr bwMode="auto">
            <a:xfrm flipV="1">
              <a:off x="2566875" y="54432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>
              <a:spLocks noChangeAspect="1"/>
            </p:cNvSpPr>
            <p:nvPr/>
          </p:nvSpPr>
          <p:spPr bwMode="auto">
            <a:xfrm flipV="1">
              <a:off x="2935175" y="55194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>
              <a:spLocks noChangeAspect="1"/>
            </p:cNvSpPr>
            <p:nvPr/>
          </p:nvSpPr>
          <p:spPr bwMode="auto">
            <a:xfrm flipV="1">
              <a:off x="2503375" y="4833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>
              <a:spLocks noChangeAspect="1"/>
            </p:cNvSpPr>
            <p:nvPr/>
          </p:nvSpPr>
          <p:spPr bwMode="auto">
            <a:xfrm flipV="1">
              <a:off x="3195525" y="49161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>
              <a:spLocks noChangeAspect="1"/>
            </p:cNvSpPr>
            <p:nvPr/>
          </p:nvSpPr>
          <p:spPr bwMode="auto">
            <a:xfrm flipV="1">
              <a:off x="3081225" y="62306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>
              <a:spLocks noChangeAspect="1"/>
            </p:cNvSpPr>
            <p:nvPr/>
          </p:nvSpPr>
          <p:spPr bwMode="auto">
            <a:xfrm flipV="1">
              <a:off x="2249375" y="633855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>
              <a:stCxn id="228" idx="1"/>
              <a:endCxn id="225" idx="5"/>
            </p:cNvCxnSpPr>
            <p:nvPr/>
          </p:nvCxnSpPr>
          <p:spPr bwMode="auto">
            <a:xfrm flipH="1">
              <a:off x="2155973" y="491165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24" idx="5"/>
            </p:cNvCxnSpPr>
            <p:nvPr/>
          </p:nvCxnSpPr>
          <p:spPr bwMode="auto">
            <a:xfrm flipV="1">
              <a:off x="1820693" y="517084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23" idx="4"/>
            </p:cNvCxnSpPr>
            <p:nvPr/>
          </p:nvCxnSpPr>
          <p:spPr bwMode="auto">
            <a:xfrm flipV="1">
              <a:off x="1723748" y="555184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22" idx="3"/>
              <a:endCxn id="223" idx="7"/>
            </p:cNvCxnSpPr>
            <p:nvPr/>
          </p:nvCxnSpPr>
          <p:spPr bwMode="auto">
            <a:xfrm flipH="1" flipV="1">
              <a:off x="1756076" y="596544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31" idx="2"/>
              <a:endCxn id="222" idx="2"/>
            </p:cNvCxnSpPr>
            <p:nvPr/>
          </p:nvCxnSpPr>
          <p:spPr bwMode="auto">
            <a:xfrm flipH="1" flipV="1">
              <a:off x="1927964" y="629278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flipH="1" flipV="1">
              <a:off x="2327425" y="639639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flipH="1">
              <a:off x="2644926" y="628523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>
              <a:stCxn id="227" idx="0"/>
            </p:cNvCxnSpPr>
            <p:nvPr/>
          </p:nvCxnSpPr>
          <p:spPr bwMode="auto">
            <a:xfrm>
              <a:off x="2980895" y="561084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Straight Connector 239"/>
            <p:cNvCxnSpPr>
              <a:stCxn id="226" idx="3"/>
            </p:cNvCxnSpPr>
            <p:nvPr/>
          </p:nvCxnSpPr>
          <p:spPr bwMode="auto">
            <a:xfrm>
              <a:off x="2580266" y="545659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1" name="Straight Connector 240"/>
            <p:cNvCxnSpPr>
              <a:stCxn id="225" idx="7"/>
            </p:cNvCxnSpPr>
            <p:nvPr/>
          </p:nvCxnSpPr>
          <p:spPr bwMode="auto">
            <a:xfrm>
              <a:off x="2155973" y="516565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Straight Connector 241"/>
            <p:cNvCxnSpPr>
              <a:stCxn id="228" idx="0"/>
            </p:cNvCxnSpPr>
            <p:nvPr/>
          </p:nvCxnSpPr>
          <p:spPr bwMode="auto">
            <a:xfrm>
              <a:off x="2549095" y="492504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Straight Connector 242"/>
            <p:cNvCxnSpPr>
              <a:stCxn id="229" idx="1"/>
              <a:endCxn id="226" idx="5"/>
            </p:cNvCxnSpPr>
            <p:nvPr/>
          </p:nvCxnSpPr>
          <p:spPr bwMode="auto">
            <a:xfrm flipH="1">
              <a:off x="2644923" y="499420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Straight Connector 243"/>
            <p:cNvCxnSpPr>
              <a:stCxn id="229" idx="5"/>
            </p:cNvCxnSpPr>
            <p:nvPr/>
          </p:nvCxnSpPr>
          <p:spPr bwMode="auto">
            <a:xfrm flipH="1">
              <a:off x="2968776" y="492954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 bwMode="auto">
            <a:xfrm>
              <a:off x="2549095" y="489329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Oval 245"/>
            <p:cNvSpPr>
              <a:spLocks noChangeAspect="1"/>
            </p:cNvSpPr>
            <p:nvPr/>
          </p:nvSpPr>
          <p:spPr bwMode="auto">
            <a:xfrm flipV="1">
              <a:off x="3487778" y="545432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47" name="Straight Connector 246"/>
            <p:cNvCxnSpPr>
              <a:stCxn id="229" idx="7"/>
            </p:cNvCxnSpPr>
            <p:nvPr/>
          </p:nvCxnSpPr>
          <p:spPr bwMode="auto">
            <a:xfrm>
              <a:off x="3273573" y="499420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8" name="Straight Connector 247"/>
            <p:cNvCxnSpPr>
              <a:endCxn id="230" idx="4"/>
            </p:cNvCxnSpPr>
            <p:nvPr/>
          </p:nvCxnSpPr>
          <p:spPr bwMode="auto">
            <a:xfrm flipH="1">
              <a:off x="3126945" y="555300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 flipH="1">
              <a:off x="2968195" y="550766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0" name="Straight Connector 249"/>
            <p:cNvCxnSpPr>
              <a:endCxn id="226" idx="2"/>
            </p:cNvCxnSpPr>
            <p:nvPr/>
          </p:nvCxnSpPr>
          <p:spPr bwMode="auto">
            <a:xfrm flipV="1">
              <a:off x="1794023" y="548892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>
              <a:endCxn id="226" idx="1"/>
            </p:cNvCxnSpPr>
            <p:nvPr/>
          </p:nvCxnSpPr>
          <p:spPr bwMode="auto">
            <a:xfrm flipV="1">
              <a:off x="1736873" y="552125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>
              <a:endCxn id="226" idx="5"/>
            </p:cNvCxnSpPr>
            <p:nvPr/>
          </p:nvCxnSpPr>
          <p:spPr bwMode="auto">
            <a:xfrm flipV="1">
              <a:off x="1979761" y="545659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Straight Connector 252"/>
            <p:cNvCxnSpPr>
              <a:stCxn id="231" idx="4"/>
            </p:cNvCxnSpPr>
            <p:nvPr/>
          </p:nvCxnSpPr>
          <p:spPr bwMode="auto">
            <a:xfrm flipV="1">
              <a:off x="2295095" y="5508944"/>
              <a:ext cx="305865" cy="829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4" name="Straight Connector 253"/>
            <p:cNvCxnSpPr>
              <a:stCxn id="230" idx="2"/>
              <a:endCxn id="256" idx="7"/>
            </p:cNvCxnSpPr>
            <p:nvPr/>
          </p:nvCxnSpPr>
          <p:spPr bwMode="auto">
            <a:xfrm flipH="1" flipV="1">
              <a:off x="2584598" y="591812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5" name="Straight Connector 254"/>
            <p:cNvCxnSpPr>
              <a:stCxn id="227" idx="1"/>
            </p:cNvCxnSpPr>
            <p:nvPr/>
          </p:nvCxnSpPr>
          <p:spPr bwMode="auto">
            <a:xfrm flipH="1">
              <a:off x="2567137" y="559745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6" name="Oval 255"/>
            <p:cNvSpPr>
              <a:spLocks noChangeAspect="1"/>
            </p:cNvSpPr>
            <p:nvPr/>
          </p:nvSpPr>
          <p:spPr bwMode="auto">
            <a:xfrm flipV="1">
              <a:off x="2506550" y="584007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/>
            <p:cNvCxnSpPr/>
            <p:nvPr/>
          </p:nvCxnSpPr>
          <p:spPr bwMode="auto">
            <a:xfrm flipV="1">
              <a:off x="2552270" y="555180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8" name="Straight Connector 257"/>
            <p:cNvCxnSpPr>
              <a:stCxn id="231" idx="5"/>
            </p:cNvCxnSpPr>
            <p:nvPr/>
          </p:nvCxnSpPr>
          <p:spPr bwMode="auto">
            <a:xfrm flipV="1">
              <a:off x="2327423" y="585184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9" name="Straight Connector 258"/>
            <p:cNvCxnSpPr/>
            <p:nvPr/>
          </p:nvCxnSpPr>
          <p:spPr bwMode="auto">
            <a:xfrm flipH="1" flipV="1">
              <a:off x="2567623" y="589946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0" name="Oval 259"/>
            <p:cNvSpPr>
              <a:spLocks noChangeAspect="1"/>
            </p:cNvSpPr>
            <p:nvPr/>
          </p:nvSpPr>
          <p:spPr bwMode="auto">
            <a:xfrm flipV="1">
              <a:off x="2560525" y="63703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3541118" y="4620243"/>
            <a:ext cx="1901189" cy="1628140"/>
            <a:chOff x="3541118" y="4620243"/>
            <a:chExt cx="1901189" cy="1628140"/>
          </a:xfrm>
        </p:grpSpPr>
        <p:sp>
          <p:nvSpPr>
            <p:cNvPr id="262" name="Oval 261"/>
            <p:cNvSpPr>
              <a:spLocks noChangeAspect="1"/>
            </p:cNvSpPr>
            <p:nvPr/>
          </p:nvSpPr>
          <p:spPr bwMode="auto">
            <a:xfrm flipV="1">
              <a:off x="3791054" y="603370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>
              <a:spLocks noChangeAspect="1"/>
            </p:cNvSpPr>
            <p:nvPr/>
          </p:nvSpPr>
          <p:spPr bwMode="auto">
            <a:xfrm flipV="1">
              <a:off x="3541118" y="567403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>
              <a:spLocks noChangeAspect="1"/>
            </p:cNvSpPr>
            <p:nvPr/>
          </p:nvSpPr>
          <p:spPr bwMode="auto">
            <a:xfrm flipV="1">
              <a:off x="3605735" y="529974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>
              <a:spLocks noChangeAspect="1"/>
            </p:cNvSpPr>
            <p:nvPr/>
          </p:nvSpPr>
          <p:spPr bwMode="auto">
            <a:xfrm flipV="1">
              <a:off x="3941015" y="4874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>
              <a:spLocks noChangeAspect="1"/>
            </p:cNvSpPr>
            <p:nvPr/>
          </p:nvSpPr>
          <p:spPr bwMode="auto">
            <a:xfrm flipV="1">
              <a:off x="4429965" y="52298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>
              <a:spLocks noChangeAspect="1"/>
            </p:cNvSpPr>
            <p:nvPr/>
          </p:nvSpPr>
          <p:spPr bwMode="auto">
            <a:xfrm flipV="1">
              <a:off x="4798265" y="53060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>
              <a:spLocks noChangeAspect="1"/>
            </p:cNvSpPr>
            <p:nvPr/>
          </p:nvSpPr>
          <p:spPr bwMode="auto">
            <a:xfrm flipV="1">
              <a:off x="4366465" y="4620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>
              <a:spLocks noChangeAspect="1"/>
            </p:cNvSpPr>
            <p:nvPr/>
          </p:nvSpPr>
          <p:spPr bwMode="auto">
            <a:xfrm flipV="1">
              <a:off x="5058615" y="47027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>
              <a:spLocks noChangeAspect="1"/>
            </p:cNvSpPr>
            <p:nvPr/>
          </p:nvSpPr>
          <p:spPr bwMode="auto">
            <a:xfrm flipV="1">
              <a:off x="4944315" y="60172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>
              <a:spLocks noChangeAspect="1"/>
            </p:cNvSpPr>
            <p:nvPr/>
          </p:nvSpPr>
          <p:spPr bwMode="auto">
            <a:xfrm flipV="1">
              <a:off x="4112465" y="612519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>
              <a:stCxn id="268" idx="1"/>
              <a:endCxn id="265" idx="5"/>
            </p:cNvCxnSpPr>
            <p:nvPr/>
          </p:nvCxnSpPr>
          <p:spPr bwMode="auto">
            <a:xfrm flipH="1">
              <a:off x="4019063" y="469829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3" name="Straight Connector 272"/>
            <p:cNvCxnSpPr>
              <a:stCxn id="264" idx="5"/>
            </p:cNvCxnSpPr>
            <p:nvPr/>
          </p:nvCxnSpPr>
          <p:spPr bwMode="auto">
            <a:xfrm flipV="1">
              <a:off x="3683783" y="495748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4" name="Straight Connector 273"/>
            <p:cNvCxnSpPr>
              <a:stCxn id="263" idx="4"/>
            </p:cNvCxnSpPr>
            <p:nvPr/>
          </p:nvCxnSpPr>
          <p:spPr bwMode="auto">
            <a:xfrm flipV="1">
              <a:off x="3586838" y="533848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5" name="Straight Connector 274"/>
            <p:cNvCxnSpPr>
              <a:stCxn id="262" idx="3"/>
              <a:endCxn id="263" idx="7"/>
            </p:cNvCxnSpPr>
            <p:nvPr/>
          </p:nvCxnSpPr>
          <p:spPr bwMode="auto">
            <a:xfrm flipH="1" flipV="1">
              <a:off x="3619166" y="575208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6" name="Straight Connector 275"/>
            <p:cNvCxnSpPr>
              <a:stCxn id="271" idx="2"/>
              <a:endCxn id="262" idx="2"/>
            </p:cNvCxnSpPr>
            <p:nvPr/>
          </p:nvCxnSpPr>
          <p:spPr bwMode="auto">
            <a:xfrm flipH="1" flipV="1">
              <a:off x="3791054" y="607942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 bwMode="auto">
            <a:xfrm flipH="1" flipV="1">
              <a:off x="4190515" y="618303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 bwMode="auto">
            <a:xfrm flipH="1">
              <a:off x="4508016" y="607187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9" name="Straight Connector 278"/>
            <p:cNvCxnSpPr>
              <a:stCxn id="267" idx="0"/>
            </p:cNvCxnSpPr>
            <p:nvPr/>
          </p:nvCxnSpPr>
          <p:spPr bwMode="auto">
            <a:xfrm>
              <a:off x="4843985" y="539748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0" name="Straight Connector 279"/>
            <p:cNvCxnSpPr>
              <a:stCxn id="266" idx="3"/>
            </p:cNvCxnSpPr>
            <p:nvPr/>
          </p:nvCxnSpPr>
          <p:spPr bwMode="auto">
            <a:xfrm>
              <a:off x="4443356" y="524323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1" name="Straight Connector 280"/>
            <p:cNvCxnSpPr>
              <a:stCxn id="265" idx="7"/>
            </p:cNvCxnSpPr>
            <p:nvPr/>
          </p:nvCxnSpPr>
          <p:spPr bwMode="auto">
            <a:xfrm>
              <a:off x="4019063" y="495229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>
              <a:stCxn id="268" idx="0"/>
            </p:cNvCxnSpPr>
            <p:nvPr/>
          </p:nvCxnSpPr>
          <p:spPr bwMode="auto">
            <a:xfrm>
              <a:off x="4412185" y="471168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3" name="Straight Connector 282"/>
            <p:cNvCxnSpPr>
              <a:stCxn id="269" idx="1"/>
              <a:endCxn id="266" idx="5"/>
            </p:cNvCxnSpPr>
            <p:nvPr/>
          </p:nvCxnSpPr>
          <p:spPr bwMode="auto">
            <a:xfrm flipH="1">
              <a:off x="4508013" y="478084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4" name="Straight Connector 283"/>
            <p:cNvCxnSpPr>
              <a:stCxn id="269" idx="5"/>
            </p:cNvCxnSpPr>
            <p:nvPr/>
          </p:nvCxnSpPr>
          <p:spPr bwMode="auto">
            <a:xfrm flipH="1">
              <a:off x="4831866" y="471618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5" name="Straight Connector 284"/>
            <p:cNvCxnSpPr/>
            <p:nvPr/>
          </p:nvCxnSpPr>
          <p:spPr bwMode="auto">
            <a:xfrm>
              <a:off x="4412185" y="467993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6" name="Oval 285"/>
            <p:cNvSpPr>
              <a:spLocks noChangeAspect="1"/>
            </p:cNvSpPr>
            <p:nvPr/>
          </p:nvSpPr>
          <p:spPr bwMode="auto">
            <a:xfrm flipV="1">
              <a:off x="5350868" y="524858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87" name="Straight Connector 286"/>
            <p:cNvCxnSpPr>
              <a:stCxn id="269" idx="7"/>
              <a:endCxn id="286" idx="4"/>
            </p:cNvCxnSpPr>
            <p:nvPr/>
          </p:nvCxnSpPr>
          <p:spPr bwMode="auto">
            <a:xfrm>
              <a:off x="5136663" y="478084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8" name="Straight Connector 287"/>
            <p:cNvCxnSpPr>
              <a:endCxn id="270" idx="4"/>
            </p:cNvCxnSpPr>
            <p:nvPr/>
          </p:nvCxnSpPr>
          <p:spPr bwMode="auto">
            <a:xfrm flipH="1">
              <a:off x="4990035" y="533964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9" name="Straight Connector 288"/>
            <p:cNvCxnSpPr>
              <a:stCxn id="286" idx="2"/>
            </p:cNvCxnSpPr>
            <p:nvPr/>
          </p:nvCxnSpPr>
          <p:spPr bwMode="auto">
            <a:xfrm flipH="1">
              <a:off x="4831285" y="529430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>
              <a:endCxn id="266" idx="2"/>
            </p:cNvCxnSpPr>
            <p:nvPr/>
          </p:nvCxnSpPr>
          <p:spPr bwMode="auto">
            <a:xfrm flipV="1">
              <a:off x="3657113" y="527556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290"/>
            <p:cNvCxnSpPr>
              <a:endCxn id="266" idx="1"/>
            </p:cNvCxnSpPr>
            <p:nvPr/>
          </p:nvCxnSpPr>
          <p:spPr bwMode="auto">
            <a:xfrm flipV="1">
              <a:off x="3599963" y="530789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2" name="Straight Connector 291"/>
            <p:cNvCxnSpPr>
              <a:endCxn id="266" idx="5"/>
            </p:cNvCxnSpPr>
            <p:nvPr/>
          </p:nvCxnSpPr>
          <p:spPr bwMode="auto">
            <a:xfrm flipV="1">
              <a:off x="3842851" y="5243234"/>
              <a:ext cx="665162" cy="8234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stCxn id="262" idx="5"/>
            </p:cNvCxnSpPr>
            <p:nvPr/>
          </p:nvCxnSpPr>
          <p:spPr bwMode="auto">
            <a:xfrm flipV="1">
              <a:off x="3869102" y="564011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stCxn id="270" idx="2"/>
              <a:endCxn id="296" idx="7"/>
            </p:cNvCxnSpPr>
            <p:nvPr/>
          </p:nvCxnSpPr>
          <p:spPr bwMode="auto">
            <a:xfrm flipH="1" flipV="1">
              <a:off x="4447688" y="570476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>
              <a:stCxn id="267" idx="1"/>
            </p:cNvCxnSpPr>
            <p:nvPr/>
          </p:nvCxnSpPr>
          <p:spPr bwMode="auto">
            <a:xfrm flipH="1">
              <a:off x="4430227" y="538409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6" name="Oval 295"/>
            <p:cNvSpPr>
              <a:spLocks noChangeAspect="1"/>
            </p:cNvSpPr>
            <p:nvPr/>
          </p:nvSpPr>
          <p:spPr bwMode="auto">
            <a:xfrm flipV="1">
              <a:off x="4369640" y="562671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97" name="Straight Connector 296"/>
            <p:cNvCxnSpPr/>
            <p:nvPr/>
          </p:nvCxnSpPr>
          <p:spPr bwMode="auto">
            <a:xfrm flipV="1">
              <a:off x="4415360" y="533844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8" name="Straight Connector 297"/>
            <p:cNvCxnSpPr>
              <a:stCxn id="271" idx="5"/>
            </p:cNvCxnSpPr>
            <p:nvPr/>
          </p:nvCxnSpPr>
          <p:spPr bwMode="auto">
            <a:xfrm flipV="1">
              <a:off x="4190513" y="563848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 flipV="1">
              <a:off x="4430713" y="568610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0" name="Oval 299"/>
            <p:cNvSpPr>
              <a:spLocks noChangeAspect="1"/>
            </p:cNvSpPr>
            <p:nvPr/>
          </p:nvSpPr>
          <p:spPr bwMode="auto">
            <a:xfrm flipV="1">
              <a:off x="4423615" y="615694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5305148" y="4742163"/>
            <a:ext cx="1901189" cy="1628140"/>
            <a:chOff x="5305148" y="4742163"/>
            <a:chExt cx="1901189" cy="1628140"/>
          </a:xfrm>
        </p:grpSpPr>
        <p:sp>
          <p:nvSpPr>
            <p:cNvPr id="303" name="Oval 302"/>
            <p:cNvSpPr>
              <a:spLocks noChangeAspect="1"/>
            </p:cNvSpPr>
            <p:nvPr/>
          </p:nvSpPr>
          <p:spPr bwMode="auto">
            <a:xfrm flipV="1">
              <a:off x="5555084" y="615562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>
              <a:spLocks noChangeAspect="1"/>
            </p:cNvSpPr>
            <p:nvPr/>
          </p:nvSpPr>
          <p:spPr bwMode="auto">
            <a:xfrm flipV="1">
              <a:off x="5305148" y="579595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>
              <a:spLocks noChangeAspect="1"/>
            </p:cNvSpPr>
            <p:nvPr/>
          </p:nvSpPr>
          <p:spPr bwMode="auto">
            <a:xfrm flipV="1">
              <a:off x="5369765" y="542166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>
              <a:spLocks noChangeAspect="1"/>
            </p:cNvSpPr>
            <p:nvPr/>
          </p:nvSpPr>
          <p:spPr bwMode="auto">
            <a:xfrm flipV="1">
              <a:off x="5705045" y="4996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>
              <a:spLocks noChangeAspect="1"/>
            </p:cNvSpPr>
            <p:nvPr/>
          </p:nvSpPr>
          <p:spPr bwMode="auto">
            <a:xfrm flipV="1">
              <a:off x="6193995" y="53517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>
              <a:spLocks noChangeAspect="1"/>
            </p:cNvSpPr>
            <p:nvPr/>
          </p:nvSpPr>
          <p:spPr bwMode="auto">
            <a:xfrm flipV="1">
              <a:off x="6562295" y="54279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>
              <a:spLocks noChangeAspect="1"/>
            </p:cNvSpPr>
            <p:nvPr/>
          </p:nvSpPr>
          <p:spPr bwMode="auto">
            <a:xfrm flipV="1">
              <a:off x="6130495" y="4742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>
              <a:spLocks noChangeAspect="1"/>
            </p:cNvSpPr>
            <p:nvPr/>
          </p:nvSpPr>
          <p:spPr bwMode="auto">
            <a:xfrm flipV="1">
              <a:off x="6822645" y="48247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>
              <a:spLocks noChangeAspect="1"/>
            </p:cNvSpPr>
            <p:nvPr/>
          </p:nvSpPr>
          <p:spPr bwMode="auto">
            <a:xfrm flipV="1">
              <a:off x="6708345" y="61391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>
              <a:spLocks noChangeAspect="1"/>
            </p:cNvSpPr>
            <p:nvPr/>
          </p:nvSpPr>
          <p:spPr bwMode="auto">
            <a:xfrm flipV="1">
              <a:off x="5876495" y="624711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13" name="Straight Connector 312"/>
            <p:cNvCxnSpPr>
              <a:stCxn id="309" idx="1"/>
              <a:endCxn id="306" idx="5"/>
            </p:cNvCxnSpPr>
            <p:nvPr/>
          </p:nvCxnSpPr>
          <p:spPr bwMode="auto">
            <a:xfrm flipH="1">
              <a:off x="5783093" y="4820212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4" name="Straight Connector 313"/>
            <p:cNvCxnSpPr>
              <a:stCxn id="305" idx="5"/>
            </p:cNvCxnSpPr>
            <p:nvPr/>
          </p:nvCxnSpPr>
          <p:spPr bwMode="auto">
            <a:xfrm flipV="1">
              <a:off x="5447813" y="5079404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5" name="Straight Connector 314"/>
            <p:cNvCxnSpPr>
              <a:stCxn id="304" idx="4"/>
            </p:cNvCxnSpPr>
            <p:nvPr/>
          </p:nvCxnSpPr>
          <p:spPr bwMode="auto">
            <a:xfrm flipV="1">
              <a:off x="5350868" y="5460406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6" name="Straight Connector 315"/>
            <p:cNvCxnSpPr>
              <a:stCxn id="303" idx="3"/>
              <a:endCxn id="304" idx="7"/>
            </p:cNvCxnSpPr>
            <p:nvPr/>
          </p:nvCxnSpPr>
          <p:spPr bwMode="auto">
            <a:xfrm flipH="1" flipV="1">
              <a:off x="5383196" y="5874008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7" name="Straight Connector 316"/>
            <p:cNvCxnSpPr>
              <a:stCxn id="312" idx="2"/>
              <a:endCxn id="303" idx="2"/>
            </p:cNvCxnSpPr>
            <p:nvPr/>
          </p:nvCxnSpPr>
          <p:spPr bwMode="auto">
            <a:xfrm flipH="1" flipV="1">
              <a:off x="5555084" y="6201343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8" name="Straight Connector 317"/>
            <p:cNvCxnSpPr/>
            <p:nvPr/>
          </p:nvCxnSpPr>
          <p:spPr bwMode="auto">
            <a:xfrm flipH="1" flipV="1">
              <a:off x="5954545" y="6304957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9" name="Straight Connector 318"/>
            <p:cNvCxnSpPr/>
            <p:nvPr/>
          </p:nvCxnSpPr>
          <p:spPr bwMode="auto">
            <a:xfrm flipH="1">
              <a:off x="6272046" y="6193790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0" name="Straight Connector 319"/>
            <p:cNvCxnSpPr>
              <a:stCxn id="308" idx="0"/>
            </p:cNvCxnSpPr>
            <p:nvPr/>
          </p:nvCxnSpPr>
          <p:spPr bwMode="auto">
            <a:xfrm>
              <a:off x="6608015" y="5519403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Straight Connector 320"/>
            <p:cNvCxnSpPr>
              <a:stCxn id="307" idx="3"/>
            </p:cNvCxnSpPr>
            <p:nvPr/>
          </p:nvCxnSpPr>
          <p:spPr bwMode="auto">
            <a:xfrm>
              <a:off x="6207386" y="5365154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2" name="Straight Connector 321"/>
            <p:cNvCxnSpPr>
              <a:stCxn id="306" idx="7"/>
            </p:cNvCxnSpPr>
            <p:nvPr/>
          </p:nvCxnSpPr>
          <p:spPr bwMode="auto">
            <a:xfrm>
              <a:off x="5783093" y="5074212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322"/>
            <p:cNvCxnSpPr>
              <a:stCxn id="309" idx="0"/>
            </p:cNvCxnSpPr>
            <p:nvPr/>
          </p:nvCxnSpPr>
          <p:spPr bwMode="auto">
            <a:xfrm>
              <a:off x="6176215" y="4833603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4" name="Straight Connector 323"/>
            <p:cNvCxnSpPr>
              <a:stCxn id="310" idx="1"/>
              <a:endCxn id="307" idx="5"/>
            </p:cNvCxnSpPr>
            <p:nvPr/>
          </p:nvCxnSpPr>
          <p:spPr bwMode="auto">
            <a:xfrm flipH="1">
              <a:off x="6272043" y="4902762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324"/>
            <p:cNvCxnSpPr>
              <a:stCxn id="310" idx="5"/>
            </p:cNvCxnSpPr>
            <p:nvPr/>
          </p:nvCxnSpPr>
          <p:spPr bwMode="auto">
            <a:xfrm flipH="1">
              <a:off x="6595896" y="4838104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Straight Connector 325"/>
            <p:cNvCxnSpPr/>
            <p:nvPr/>
          </p:nvCxnSpPr>
          <p:spPr bwMode="auto">
            <a:xfrm>
              <a:off x="6176215" y="4801853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7" name="Oval 326"/>
            <p:cNvSpPr>
              <a:spLocks noChangeAspect="1"/>
            </p:cNvSpPr>
            <p:nvPr/>
          </p:nvSpPr>
          <p:spPr bwMode="auto">
            <a:xfrm flipV="1">
              <a:off x="7114898" y="537050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28" name="Straight Connector 327"/>
            <p:cNvCxnSpPr>
              <a:stCxn id="310" idx="7"/>
              <a:endCxn id="327" idx="4"/>
            </p:cNvCxnSpPr>
            <p:nvPr/>
          </p:nvCxnSpPr>
          <p:spPr bwMode="auto">
            <a:xfrm>
              <a:off x="6900693" y="4902762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9" name="Straight Connector 328"/>
            <p:cNvCxnSpPr>
              <a:endCxn id="311" idx="4"/>
            </p:cNvCxnSpPr>
            <p:nvPr/>
          </p:nvCxnSpPr>
          <p:spPr bwMode="auto">
            <a:xfrm flipH="1">
              <a:off x="6754065" y="5461562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Straight Connector 329"/>
            <p:cNvCxnSpPr>
              <a:stCxn id="327" idx="2"/>
            </p:cNvCxnSpPr>
            <p:nvPr/>
          </p:nvCxnSpPr>
          <p:spPr bwMode="auto">
            <a:xfrm flipH="1">
              <a:off x="6595315" y="5416229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Connector 330"/>
            <p:cNvCxnSpPr>
              <a:endCxn id="307" idx="2"/>
            </p:cNvCxnSpPr>
            <p:nvPr/>
          </p:nvCxnSpPr>
          <p:spPr bwMode="auto">
            <a:xfrm flipV="1">
              <a:off x="5421143" y="5397483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Straight Connector 331"/>
            <p:cNvCxnSpPr>
              <a:endCxn id="307" idx="1"/>
            </p:cNvCxnSpPr>
            <p:nvPr/>
          </p:nvCxnSpPr>
          <p:spPr bwMode="auto">
            <a:xfrm flipV="1">
              <a:off x="5363993" y="5429812"/>
              <a:ext cx="843393" cy="406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Straight Connector 332"/>
            <p:cNvCxnSpPr>
              <a:endCxn id="337" idx="2"/>
            </p:cNvCxnSpPr>
            <p:nvPr/>
          </p:nvCxnSpPr>
          <p:spPr bwMode="auto">
            <a:xfrm flipV="1">
              <a:off x="5333831" y="5794358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5" name="Straight Connector 334"/>
            <p:cNvCxnSpPr>
              <a:stCxn id="311" idx="2"/>
              <a:endCxn id="337" idx="7"/>
            </p:cNvCxnSpPr>
            <p:nvPr/>
          </p:nvCxnSpPr>
          <p:spPr bwMode="auto">
            <a:xfrm flipH="1" flipV="1">
              <a:off x="6211718" y="5826687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6" name="Straight Connector 335"/>
            <p:cNvCxnSpPr>
              <a:stCxn id="308" idx="1"/>
            </p:cNvCxnSpPr>
            <p:nvPr/>
          </p:nvCxnSpPr>
          <p:spPr bwMode="auto">
            <a:xfrm flipH="1">
              <a:off x="6194257" y="5506012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7" name="Oval 336"/>
            <p:cNvSpPr>
              <a:spLocks noChangeAspect="1"/>
            </p:cNvSpPr>
            <p:nvPr/>
          </p:nvSpPr>
          <p:spPr bwMode="auto">
            <a:xfrm flipV="1">
              <a:off x="6133670" y="5748638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38" name="Straight Connector 337"/>
            <p:cNvCxnSpPr/>
            <p:nvPr/>
          </p:nvCxnSpPr>
          <p:spPr bwMode="auto">
            <a:xfrm flipV="1">
              <a:off x="6179390" y="5460365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9" name="Straight Connector 338"/>
            <p:cNvCxnSpPr>
              <a:stCxn id="312" idx="5"/>
            </p:cNvCxnSpPr>
            <p:nvPr/>
          </p:nvCxnSpPr>
          <p:spPr bwMode="auto">
            <a:xfrm flipV="1">
              <a:off x="5954543" y="5760402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0" name="Straight Connector 339"/>
            <p:cNvCxnSpPr/>
            <p:nvPr/>
          </p:nvCxnSpPr>
          <p:spPr bwMode="auto">
            <a:xfrm flipH="1" flipV="1">
              <a:off x="6194743" y="5808027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1" name="Oval 340"/>
            <p:cNvSpPr>
              <a:spLocks noChangeAspect="1"/>
            </p:cNvSpPr>
            <p:nvPr/>
          </p:nvSpPr>
          <p:spPr bwMode="auto">
            <a:xfrm flipV="1">
              <a:off x="6187645" y="6278863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46" name="Straight Connector 345"/>
            <p:cNvCxnSpPr/>
            <p:nvPr/>
          </p:nvCxnSpPr>
          <p:spPr bwMode="auto">
            <a:xfrm flipV="1">
              <a:off x="5585507" y="5800130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72" name="Group 3071"/>
          <p:cNvGrpSpPr/>
          <p:nvPr/>
        </p:nvGrpSpPr>
        <p:grpSpPr>
          <a:xfrm>
            <a:off x="7186336" y="4557378"/>
            <a:ext cx="1901189" cy="1628140"/>
            <a:chOff x="7186336" y="4557378"/>
            <a:chExt cx="1901189" cy="1628140"/>
          </a:xfrm>
        </p:grpSpPr>
        <p:sp>
          <p:nvSpPr>
            <p:cNvPr id="347" name="Oval 346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57" name="Straight Connector 356"/>
            <p:cNvCxnSpPr>
              <a:stCxn id="353" idx="1"/>
              <a:endCxn id="350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8" name="Straight Connector 357"/>
            <p:cNvCxnSpPr>
              <a:stCxn id="349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9" name="Straight Connector 358"/>
            <p:cNvCxnSpPr>
              <a:stCxn id="348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0" name="Straight Connector 359"/>
            <p:cNvCxnSpPr>
              <a:stCxn id="347" idx="3"/>
              <a:endCxn id="348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1" name="Straight Connector 360"/>
            <p:cNvCxnSpPr>
              <a:stCxn id="356" idx="2"/>
              <a:endCxn id="347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2" name="Straight Connector 361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3" name="Straight Connector 362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4" name="Straight Connector 363"/>
            <p:cNvCxnSpPr>
              <a:stCxn id="352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5" name="Straight Connector 364"/>
            <p:cNvCxnSpPr>
              <a:stCxn id="351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6" name="Straight Connector 365"/>
            <p:cNvCxnSpPr>
              <a:stCxn id="350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7" name="Straight Connector 366"/>
            <p:cNvCxnSpPr>
              <a:stCxn id="353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8" name="Straight Connector 367"/>
            <p:cNvCxnSpPr>
              <a:stCxn id="354" idx="1"/>
              <a:endCxn id="351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9" name="Straight Connector 368"/>
            <p:cNvCxnSpPr>
              <a:stCxn id="354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0" name="Straight Connector 369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1" name="Oval 370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72" name="Straight Connector 371"/>
            <p:cNvCxnSpPr>
              <a:stCxn id="354" idx="7"/>
              <a:endCxn id="371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3" name="Straight Connector 372"/>
            <p:cNvCxnSpPr>
              <a:endCxn id="355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4" name="Straight Connector 373"/>
            <p:cNvCxnSpPr>
              <a:stCxn id="371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5" name="Straight Connector 374"/>
            <p:cNvCxnSpPr>
              <a:endCxn id="351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6" name="Straight Connector 375"/>
            <p:cNvCxnSpPr>
              <a:endCxn id="380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7" name="Straight Connector 376"/>
            <p:cNvCxnSpPr>
              <a:endCxn id="380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8" name="Straight Connector 377"/>
            <p:cNvCxnSpPr>
              <a:stCxn id="355" idx="2"/>
              <a:endCxn id="380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9" name="Straight Connector 378"/>
            <p:cNvCxnSpPr>
              <a:stCxn id="352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0" name="Oval 379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1" name="Straight Connector 380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2" name="Straight Connector 381"/>
            <p:cNvCxnSpPr>
              <a:stCxn id="356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3" name="Straight Connector 382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4" name="Oval 383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85" name="Straight Connector 384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560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/>
              <a:t>Randomized Incremental Construction 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42983"/>
            <a:ext cx="7772400" cy="274351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An edge can become illegal only if one of its incident triangles changes.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Check only edges of new triangles.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new edge created </a:t>
            </a:r>
            <a:r>
              <a:rPr lang="en-US" sz="2000" dirty="0"/>
              <a:t>is </a:t>
            </a:r>
            <a:r>
              <a:rPr lang="en-US" sz="2000" dirty="0" smtClean="0"/>
              <a:t>incident to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r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old edge is legal (if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r</a:t>
            </a:r>
            <a:r>
              <a:rPr lang="en-US" sz="2000" dirty="0" smtClean="0"/>
              <a:t> is on </a:t>
            </a:r>
            <a:r>
              <a:rPr lang="en-US" sz="2000" dirty="0" err="1" smtClean="0"/>
              <a:t>on</a:t>
            </a:r>
            <a:r>
              <a:rPr lang="en-US" sz="2000" dirty="0" smtClean="0"/>
              <a:t> one of th</a:t>
            </a:r>
            <a:r>
              <a:rPr lang="en-US" sz="2000" dirty="0" smtClean="0"/>
              <a:t>e incident triangles, the edge would have been flipped if it were illegal).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Every new edge is legal (since it has been created from flipping a legal edge).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1600" i="1" baseline="-25000" dirty="0" smtClean="0">
              <a:solidFill>
                <a:srgbClr val="008380"/>
              </a:solidFill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 bwMode="auto">
          <a:xfrm flipV="1">
            <a:off x="1952094" y="306698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 bwMode="auto">
          <a:xfrm flipV="1">
            <a:off x="1702158" y="270731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 flipV="1">
            <a:off x="1766775" y="23330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 bwMode="auto">
          <a:xfrm flipV="1">
            <a:off x="2102055" y="1907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 bwMode="auto">
          <a:xfrm flipV="1">
            <a:off x="2591005" y="22631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 bwMode="auto">
          <a:xfrm flipV="1">
            <a:off x="2959305" y="23393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 flipV="1">
            <a:off x="2527505" y="1653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 flipV="1">
            <a:off x="3219655" y="17360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 flipV="1">
            <a:off x="3105355" y="305052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 flipV="1">
            <a:off x="2591005" y="32219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 flipV="1">
            <a:off x="2273505" y="315847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6" idx="1"/>
            <a:endCxn id="43" idx="5"/>
          </p:cNvCxnSpPr>
          <p:nvPr/>
        </p:nvCxnSpPr>
        <p:spPr bwMode="auto">
          <a:xfrm flipH="1">
            <a:off x="2180103" y="1731572"/>
            <a:ext cx="360793" cy="1893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8" idx="5"/>
          </p:cNvCxnSpPr>
          <p:nvPr/>
        </p:nvCxnSpPr>
        <p:spPr bwMode="auto">
          <a:xfrm flipV="1">
            <a:off x="1844823" y="1990764"/>
            <a:ext cx="265431" cy="3556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7" idx="4"/>
          </p:cNvCxnSpPr>
          <p:nvPr/>
        </p:nvCxnSpPr>
        <p:spPr bwMode="auto">
          <a:xfrm flipV="1">
            <a:off x="1747878" y="2371766"/>
            <a:ext cx="76626" cy="3355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6" idx="3"/>
            <a:endCxn id="37" idx="7"/>
          </p:cNvCxnSpPr>
          <p:nvPr/>
        </p:nvCxnSpPr>
        <p:spPr bwMode="auto">
          <a:xfrm flipH="1" flipV="1">
            <a:off x="1780206" y="2785368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50" idx="2"/>
            <a:endCxn id="36" idx="2"/>
          </p:cNvCxnSpPr>
          <p:nvPr/>
        </p:nvCxnSpPr>
        <p:spPr bwMode="auto">
          <a:xfrm flipH="1" flipV="1">
            <a:off x="1952094" y="3112703"/>
            <a:ext cx="321411" cy="914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49" idx="3"/>
          </p:cNvCxnSpPr>
          <p:nvPr/>
        </p:nvCxnSpPr>
        <p:spPr bwMode="auto">
          <a:xfrm flipH="1" flipV="1">
            <a:off x="2351555" y="3216317"/>
            <a:ext cx="252841" cy="190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H="1">
            <a:off x="2669056" y="3105150"/>
            <a:ext cx="432284" cy="136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45" idx="0"/>
          </p:cNvCxnSpPr>
          <p:nvPr/>
        </p:nvCxnSpPr>
        <p:spPr bwMode="auto">
          <a:xfrm>
            <a:off x="3005025" y="2430763"/>
            <a:ext cx="114881" cy="6395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4" idx="3"/>
          </p:cNvCxnSpPr>
          <p:nvPr/>
        </p:nvCxnSpPr>
        <p:spPr bwMode="auto">
          <a:xfrm>
            <a:off x="2604396" y="2276514"/>
            <a:ext cx="401210" cy="95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3" idx="7"/>
          </p:cNvCxnSpPr>
          <p:nvPr/>
        </p:nvCxnSpPr>
        <p:spPr bwMode="auto">
          <a:xfrm>
            <a:off x="2180103" y="1985572"/>
            <a:ext cx="444503" cy="297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46" idx="0"/>
          </p:cNvCxnSpPr>
          <p:nvPr/>
        </p:nvCxnSpPr>
        <p:spPr bwMode="auto">
          <a:xfrm>
            <a:off x="2573225" y="1744963"/>
            <a:ext cx="83131" cy="5252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47" idx="1"/>
            <a:endCxn id="44" idx="5"/>
          </p:cNvCxnSpPr>
          <p:nvPr/>
        </p:nvCxnSpPr>
        <p:spPr bwMode="auto">
          <a:xfrm flipH="1">
            <a:off x="2669053" y="1814122"/>
            <a:ext cx="563993" cy="46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7" idx="5"/>
          </p:cNvCxnSpPr>
          <p:nvPr/>
        </p:nvCxnSpPr>
        <p:spPr bwMode="auto">
          <a:xfrm flipH="1">
            <a:off x="2992906" y="1749464"/>
            <a:ext cx="304797" cy="635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573225" y="1713213"/>
            <a:ext cx="641929" cy="6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>
            <a:spLocks noChangeAspect="1"/>
          </p:cNvSpPr>
          <p:nvPr/>
        </p:nvSpPr>
        <p:spPr bwMode="auto">
          <a:xfrm flipV="1">
            <a:off x="3511908" y="228186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47" idx="7"/>
            <a:endCxn id="85" idx="4"/>
          </p:cNvCxnSpPr>
          <p:nvPr/>
        </p:nvCxnSpPr>
        <p:spPr bwMode="auto">
          <a:xfrm>
            <a:off x="3297703" y="1814122"/>
            <a:ext cx="259925" cy="467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endCxn id="48" idx="4"/>
          </p:cNvCxnSpPr>
          <p:nvPr/>
        </p:nvCxnSpPr>
        <p:spPr bwMode="auto">
          <a:xfrm flipH="1">
            <a:off x="3151075" y="2372922"/>
            <a:ext cx="406978" cy="677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5" idx="2"/>
          </p:cNvCxnSpPr>
          <p:nvPr/>
        </p:nvCxnSpPr>
        <p:spPr bwMode="auto">
          <a:xfrm flipH="1">
            <a:off x="2992325" y="2327589"/>
            <a:ext cx="519583" cy="561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endCxn id="44" idx="2"/>
          </p:cNvCxnSpPr>
          <p:nvPr/>
        </p:nvCxnSpPr>
        <p:spPr bwMode="auto">
          <a:xfrm flipV="1">
            <a:off x="1818153" y="2308843"/>
            <a:ext cx="772852" cy="72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endCxn id="44" idx="1"/>
          </p:cNvCxnSpPr>
          <p:nvPr/>
        </p:nvCxnSpPr>
        <p:spPr bwMode="auto">
          <a:xfrm flipV="1">
            <a:off x="1761003" y="2341172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endCxn id="44" idx="5"/>
          </p:cNvCxnSpPr>
          <p:nvPr/>
        </p:nvCxnSpPr>
        <p:spPr bwMode="auto">
          <a:xfrm flipV="1">
            <a:off x="2003891" y="2276514"/>
            <a:ext cx="665162" cy="8234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50" idx="4"/>
          </p:cNvCxnSpPr>
          <p:nvPr/>
        </p:nvCxnSpPr>
        <p:spPr bwMode="auto">
          <a:xfrm flipV="1">
            <a:off x="2319225" y="2328864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44" idx="4"/>
          </p:cNvCxnSpPr>
          <p:nvPr/>
        </p:nvCxnSpPr>
        <p:spPr bwMode="auto">
          <a:xfrm flipV="1">
            <a:off x="2632541" y="2263123"/>
            <a:ext cx="4184" cy="10226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48" idx="0"/>
          </p:cNvCxnSpPr>
          <p:nvPr/>
        </p:nvCxnSpPr>
        <p:spPr bwMode="auto">
          <a:xfrm flipH="1" flipV="1">
            <a:off x="2654766" y="2341173"/>
            <a:ext cx="496309" cy="800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Oval 99"/>
          <p:cNvSpPr>
            <a:spLocks noChangeAspect="1"/>
          </p:cNvSpPr>
          <p:nvPr/>
        </p:nvSpPr>
        <p:spPr bwMode="auto">
          <a:xfrm flipV="1">
            <a:off x="2530680" y="2659998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/>
          <p:nvPr/>
        </p:nvCxnSpPr>
        <p:spPr bwMode="auto">
          <a:xfrm flipV="1">
            <a:off x="2576400" y="2371725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50" idx="5"/>
          </p:cNvCxnSpPr>
          <p:nvPr/>
        </p:nvCxnSpPr>
        <p:spPr bwMode="auto">
          <a:xfrm flipV="1">
            <a:off x="2351553" y="2671762"/>
            <a:ext cx="216387" cy="500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49" idx="3"/>
          </p:cNvCxnSpPr>
          <p:nvPr/>
        </p:nvCxnSpPr>
        <p:spPr bwMode="auto">
          <a:xfrm flipH="1" flipV="1">
            <a:off x="2591753" y="2719387"/>
            <a:ext cx="12643" cy="515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4930816" y="1638918"/>
            <a:ext cx="1901189" cy="1628140"/>
            <a:chOff x="7186336" y="4557378"/>
            <a:chExt cx="1901189" cy="1628140"/>
          </a:xfrm>
        </p:grpSpPr>
        <p:sp>
          <p:nvSpPr>
            <p:cNvPr id="105" name="Oval 104"/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/>
            <p:cNvCxnSpPr>
              <a:stCxn id="111" idx="1"/>
              <a:endCxn id="108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>
              <a:stCxn id="107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>
              <a:stCxn id="106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>
              <a:stCxn id="105" idx="3"/>
              <a:endCxn id="106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>
              <a:stCxn id="114" idx="2"/>
              <a:endCxn id="105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10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>
              <a:stCxn id="109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>
              <a:stCxn id="108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>
              <a:stCxn id="111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>
              <a:stCxn id="112" idx="1"/>
              <a:endCxn id="109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>
              <a:stCxn id="112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Oval 128"/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>
              <a:stCxn id="112" idx="7"/>
              <a:endCxn id="129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endCxn id="113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29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>
              <a:endCxn id="109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endCxn id="138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>
              <a:endCxn id="138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>
              <a:stCxn id="113" idx="2"/>
              <a:endCxn id="138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>
              <a:stCxn id="110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8" name="Oval 137"/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>
              <a:stCxn id="114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Oval 141"/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Freeform 1"/>
          <p:cNvSpPr/>
          <p:nvPr/>
        </p:nvSpPr>
        <p:spPr bwMode="auto">
          <a:xfrm>
            <a:off x="3764280" y="2390800"/>
            <a:ext cx="769620" cy="238100"/>
          </a:xfrm>
          <a:custGeom>
            <a:avLst/>
            <a:gdLst>
              <a:gd name="connsiteX0" fmla="*/ 0 w 769620"/>
              <a:gd name="connsiteY0" fmla="*/ 238100 h 238100"/>
              <a:gd name="connsiteX1" fmla="*/ 335280 w 769620"/>
              <a:gd name="connsiteY1" fmla="*/ 1880 h 238100"/>
              <a:gd name="connsiteX2" fmla="*/ 769620 w 769620"/>
              <a:gd name="connsiteY2" fmla="*/ 146660 h 2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620" h="238100">
                <a:moveTo>
                  <a:pt x="0" y="238100"/>
                </a:moveTo>
                <a:cubicBezTo>
                  <a:pt x="103505" y="127610"/>
                  <a:pt x="207010" y="17120"/>
                  <a:pt x="335280" y="1880"/>
                </a:cubicBezTo>
                <a:cubicBezTo>
                  <a:pt x="463550" y="-13360"/>
                  <a:pt x="616585" y="66650"/>
                  <a:pt x="769620" y="14666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5699" y="26196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869919" y="2505343"/>
            <a:ext cx="380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i="1" kern="0" dirty="0" err="1">
                <a:solidFill>
                  <a:srgbClr val="C00000"/>
                </a:solidFill>
                <a:latin typeface="Times New Roman"/>
              </a:rPr>
              <a:t>p</a:t>
            </a:r>
            <a:r>
              <a:rPr lang="en-US" sz="2000" i="1" kern="0" baseline="-25000" dirty="0" err="1">
                <a:solidFill>
                  <a:srgbClr val="C00000"/>
                </a:solidFill>
                <a:latin typeface="Times New Roman"/>
              </a:rPr>
              <a:t>r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08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0" r="59703"/>
          <a:stretch/>
        </p:blipFill>
        <p:spPr>
          <a:xfrm>
            <a:off x="4930140" y="3338322"/>
            <a:ext cx="1356360" cy="1293876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Pseudo Code</a:t>
            </a: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018"/>
            <a:ext cx="4678774" cy="483184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5"/>
          <a:stretch/>
        </p:blipFill>
        <p:spPr>
          <a:xfrm>
            <a:off x="4373880" y="4854702"/>
            <a:ext cx="1865376" cy="1293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63" y="1393698"/>
            <a:ext cx="4585799" cy="135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History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The algorithm stores the histor</a:t>
            </a:r>
            <a:r>
              <a:rPr lang="en-US" sz="2000" dirty="0" smtClean="0"/>
              <a:t>y of the constructed triangles. This allows to easily locate the triangle containing a new point by following pointers.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Division of a triangle: 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Flip: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 flipV="1">
            <a:off x="2232865" y="279408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 flipV="1">
            <a:off x="2575765" y="372245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 flipV="1">
            <a:off x="1915365" y="368943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6" idx="3"/>
            <a:endCxn id="27" idx="6"/>
          </p:cNvCxnSpPr>
          <p:nvPr/>
        </p:nvCxnSpPr>
        <p:spPr bwMode="auto">
          <a:xfrm flipH="1" flipV="1">
            <a:off x="2006804" y="3735155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7" idx="4"/>
          </p:cNvCxnSpPr>
          <p:nvPr/>
        </p:nvCxnSpPr>
        <p:spPr bwMode="auto">
          <a:xfrm flipV="1">
            <a:off x="1961085" y="2859826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23" idx="4"/>
          </p:cNvCxnSpPr>
          <p:nvPr/>
        </p:nvCxnSpPr>
        <p:spPr bwMode="auto">
          <a:xfrm flipH="1" flipV="1">
            <a:off x="2278585" y="2794085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>
            <a:spLocks noChangeAspect="1"/>
          </p:cNvSpPr>
          <p:nvPr/>
        </p:nvSpPr>
        <p:spPr bwMode="auto">
          <a:xfrm flipV="1">
            <a:off x="3942603" y="279884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 bwMode="auto">
          <a:xfrm flipV="1">
            <a:off x="4285503" y="372721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 bwMode="auto">
          <a:xfrm flipV="1">
            <a:off x="3625103" y="36941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59" idx="3"/>
            <a:endCxn id="60" idx="6"/>
          </p:cNvCxnSpPr>
          <p:nvPr/>
        </p:nvCxnSpPr>
        <p:spPr bwMode="auto">
          <a:xfrm flipH="1" flipV="1">
            <a:off x="3716542" y="3739917"/>
            <a:ext cx="582352" cy="6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60" idx="4"/>
          </p:cNvCxnSpPr>
          <p:nvPr/>
        </p:nvCxnSpPr>
        <p:spPr bwMode="auto">
          <a:xfrm flipV="1">
            <a:off x="3670823" y="2864588"/>
            <a:ext cx="305865" cy="829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7" idx="4"/>
          </p:cNvCxnSpPr>
          <p:nvPr/>
        </p:nvCxnSpPr>
        <p:spPr bwMode="auto">
          <a:xfrm flipH="1" flipV="1">
            <a:off x="3988323" y="2798847"/>
            <a:ext cx="327455" cy="937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Oval 63"/>
          <p:cNvSpPr>
            <a:spLocks noChangeAspect="1"/>
          </p:cNvSpPr>
          <p:nvPr/>
        </p:nvSpPr>
        <p:spPr bwMode="auto">
          <a:xfrm flipV="1">
            <a:off x="3973718" y="3271922"/>
            <a:ext cx="91439" cy="9144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4"/>
            <a:endCxn id="57" idx="0"/>
          </p:cNvCxnSpPr>
          <p:nvPr/>
        </p:nvCxnSpPr>
        <p:spPr bwMode="auto">
          <a:xfrm flipH="1" flipV="1">
            <a:off x="3988323" y="2890287"/>
            <a:ext cx="31115" cy="381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0" idx="5"/>
            <a:endCxn id="64" idx="1"/>
          </p:cNvCxnSpPr>
          <p:nvPr/>
        </p:nvCxnSpPr>
        <p:spPr bwMode="auto">
          <a:xfrm flipV="1">
            <a:off x="3703151" y="3349971"/>
            <a:ext cx="283958" cy="357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59" idx="3"/>
            <a:endCxn id="64" idx="7"/>
          </p:cNvCxnSpPr>
          <p:nvPr/>
        </p:nvCxnSpPr>
        <p:spPr bwMode="auto">
          <a:xfrm flipH="1" flipV="1">
            <a:off x="4051766" y="3349971"/>
            <a:ext cx="247128" cy="3906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/>
          <p:nvPr/>
        </p:nvSpPr>
        <p:spPr bwMode="auto">
          <a:xfrm>
            <a:off x="2324099" y="3054544"/>
            <a:ext cx="1624013" cy="287246"/>
          </a:xfrm>
          <a:custGeom>
            <a:avLst/>
            <a:gdLst>
              <a:gd name="connsiteX0" fmla="*/ 0 w 1581150"/>
              <a:gd name="connsiteY0" fmla="*/ 253908 h 253908"/>
              <a:gd name="connsiteX1" fmla="*/ 533400 w 1581150"/>
              <a:gd name="connsiteY1" fmla="*/ 1496 h 253908"/>
              <a:gd name="connsiteX2" fmla="*/ 1581150 w 1581150"/>
              <a:gd name="connsiteY2" fmla="*/ 168183 h 25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53908">
                <a:moveTo>
                  <a:pt x="0" y="253908"/>
                </a:moveTo>
                <a:cubicBezTo>
                  <a:pt x="134937" y="134845"/>
                  <a:pt x="269875" y="15783"/>
                  <a:pt x="533400" y="1496"/>
                </a:cubicBezTo>
                <a:cubicBezTo>
                  <a:pt x="796925" y="-12791"/>
                  <a:pt x="1189037" y="77696"/>
                  <a:pt x="1581150" y="16818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>
            <a:off x="2314575" y="3346552"/>
            <a:ext cx="1619250" cy="627121"/>
          </a:xfrm>
          <a:custGeom>
            <a:avLst/>
            <a:gdLst>
              <a:gd name="connsiteX0" fmla="*/ 0 w 1619250"/>
              <a:gd name="connsiteY0" fmla="*/ 0 h 627121"/>
              <a:gd name="connsiteX1" fmla="*/ 1128713 w 1619250"/>
              <a:gd name="connsiteY1" fmla="*/ 619125 h 627121"/>
              <a:gd name="connsiteX2" fmla="*/ 1619250 w 1619250"/>
              <a:gd name="connsiteY2" fmla="*/ 295275 h 62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0" h="627121">
                <a:moveTo>
                  <a:pt x="0" y="0"/>
                </a:moveTo>
                <a:cubicBezTo>
                  <a:pt x="429419" y="284956"/>
                  <a:pt x="858838" y="569912"/>
                  <a:pt x="1128713" y="619125"/>
                </a:cubicBezTo>
                <a:cubicBezTo>
                  <a:pt x="1398588" y="668338"/>
                  <a:pt x="1508919" y="481806"/>
                  <a:pt x="1619250" y="295275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2319338" y="2778797"/>
            <a:ext cx="1762125" cy="562993"/>
          </a:xfrm>
          <a:custGeom>
            <a:avLst/>
            <a:gdLst>
              <a:gd name="connsiteX0" fmla="*/ 0 w 1762125"/>
              <a:gd name="connsiteY0" fmla="*/ 562993 h 562993"/>
              <a:gd name="connsiteX1" fmla="*/ 266700 w 1762125"/>
              <a:gd name="connsiteY1" fmla="*/ 162943 h 562993"/>
              <a:gd name="connsiteX2" fmla="*/ 1076325 w 1762125"/>
              <a:gd name="connsiteY2" fmla="*/ 10543 h 562993"/>
              <a:gd name="connsiteX3" fmla="*/ 1762125 w 1762125"/>
              <a:gd name="connsiteY3" fmla="*/ 429643 h 56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125" h="562993">
                <a:moveTo>
                  <a:pt x="0" y="562993"/>
                </a:moveTo>
                <a:cubicBezTo>
                  <a:pt x="43656" y="409005"/>
                  <a:pt x="87313" y="255018"/>
                  <a:pt x="266700" y="162943"/>
                </a:cubicBezTo>
                <a:cubicBezTo>
                  <a:pt x="446087" y="70868"/>
                  <a:pt x="827087" y="-33907"/>
                  <a:pt x="1076325" y="10543"/>
                </a:cubicBezTo>
                <a:cubicBezTo>
                  <a:pt x="1325563" y="54993"/>
                  <a:pt x="1543844" y="242318"/>
                  <a:pt x="1762125" y="42964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15248" y="2781988"/>
            <a:ext cx="3786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Store pointers from the old triangle</a:t>
            </a:r>
            <a:br>
              <a:rPr lang="en-US" sz="2000" kern="0" dirty="0" smtClean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to the three new triangles.</a:t>
            </a:r>
            <a:endParaRPr lang="en-US" sz="2000" kern="0" dirty="0">
              <a:solidFill>
                <a:srgbClr val="33CC33"/>
              </a:solidFill>
              <a:latin typeface="Times New Roman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 flipV="1">
            <a:off x="1752704" y="5620509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 flipV="1">
            <a:off x="1502768" y="5260845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stCxn id="69" idx="3"/>
            <a:endCxn id="70" idx="7"/>
          </p:cNvCxnSpPr>
          <p:nvPr/>
        </p:nvCxnSpPr>
        <p:spPr bwMode="auto">
          <a:xfrm flipH="1" flipV="1">
            <a:off x="1580816" y="5338894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1561613" y="4894698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endCxn id="108" idx="5"/>
          </p:cNvCxnSpPr>
          <p:nvPr/>
        </p:nvCxnSpPr>
        <p:spPr bwMode="auto">
          <a:xfrm flipV="1">
            <a:off x="1804501" y="4869424"/>
            <a:ext cx="638328" cy="7841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69" idx="6"/>
          </p:cNvCxnSpPr>
          <p:nvPr/>
        </p:nvCxnSpPr>
        <p:spPr bwMode="auto">
          <a:xfrm flipV="1">
            <a:off x="1844143" y="5226916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>
            <a:spLocks noChangeAspect="1"/>
          </p:cNvSpPr>
          <p:nvPr/>
        </p:nvSpPr>
        <p:spPr bwMode="auto">
          <a:xfrm flipV="1">
            <a:off x="2331290" y="5213524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2377010" y="4925251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Oval 107"/>
          <p:cNvSpPr>
            <a:spLocks noChangeAspect="1"/>
          </p:cNvSpPr>
          <p:nvPr/>
        </p:nvSpPr>
        <p:spPr bwMode="auto">
          <a:xfrm flipV="1">
            <a:off x="2364781" y="48560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 bwMode="auto">
          <a:xfrm flipV="1">
            <a:off x="3962504" y="5672897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 bwMode="auto">
          <a:xfrm flipV="1">
            <a:off x="3712568" y="5313233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>
            <a:stCxn id="109" idx="3"/>
            <a:endCxn id="110" idx="7"/>
          </p:cNvCxnSpPr>
          <p:nvPr/>
        </p:nvCxnSpPr>
        <p:spPr bwMode="auto">
          <a:xfrm flipH="1" flipV="1">
            <a:off x="3790616" y="5391282"/>
            <a:ext cx="185279" cy="2950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3771413" y="4947086"/>
            <a:ext cx="843393" cy="406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10" idx="6"/>
            <a:endCxn id="115" idx="2"/>
          </p:cNvCxnSpPr>
          <p:nvPr/>
        </p:nvCxnSpPr>
        <p:spPr bwMode="auto">
          <a:xfrm flipV="1">
            <a:off x="3804007" y="5311632"/>
            <a:ext cx="737083" cy="473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109" idx="6"/>
          </p:cNvCxnSpPr>
          <p:nvPr/>
        </p:nvCxnSpPr>
        <p:spPr bwMode="auto">
          <a:xfrm flipV="1">
            <a:off x="4053943" y="5279304"/>
            <a:ext cx="541382" cy="439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Oval 114"/>
          <p:cNvSpPr>
            <a:spLocks noChangeAspect="1"/>
          </p:cNvSpPr>
          <p:nvPr/>
        </p:nvSpPr>
        <p:spPr bwMode="auto">
          <a:xfrm flipV="1">
            <a:off x="4541090" y="5265912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/>
          <p:nvPr/>
        </p:nvCxnSpPr>
        <p:spPr bwMode="auto">
          <a:xfrm flipV="1">
            <a:off x="4586810" y="4977639"/>
            <a:ext cx="43928" cy="339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4574581" y="4908421"/>
            <a:ext cx="91439" cy="91440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872398" y="4989654"/>
            <a:ext cx="40286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Store pointers from both old triangles</a:t>
            </a:r>
            <a:br>
              <a:rPr lang="en-US" sz="2000" kern="0" dirty="0" smtClean="0">
                <a:solidFill>
                  <a:srgbClr val="33CC33"/>
                </a:solidFill>
                <a:latin typeface="Times New Roman"/>
              </a:rPr>
            </a:br>
            <a:r>
              <a:rPr lang="en-US" sz="2000" kern="0" dirty="0" smtClean="0">
                <a:solidFill>
                  <a:srgbClr val="33CC33"/>
                </a:solidFill>
                <a:latin typeface="Times New Roman"/>
              </a:rPr>
              <a:t>to both new triangles.</a:t>
            </a:r>
            <a:endParaRPr lang="en-US" sz="2000" kern="0" dirty="0">
              <a:solidFill>
                <a:srgbClr val="33CC33"/>
              </a:solidFill>
              <a:latin typeface="Times New Roman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71675" y="4559061"/>
            <a:ext cx="2352675" cy="647495"/>
          </a:xfrm>
          <a:custGeom>
            <a:avLst/>
            <a:gdLst>
              <a:gd name="connsiteX0" fmla="*/ 0 w 2352675"/>
              <a:gd name="connsiteY0" fmla="*/ 647495 h 647495"/>
              <a:gd name="connsiteX1" fmla="*/ 466725 w 2352675"/>
              <a:gd name="connsiteY1" fmla="*/ 28370 h 647495"/>
              <a:gd name="connsiteX2" fmla="*/ 1662113 w 2352675"/>
              <a:gd name="connsiteY2" fmla="*/ 156957 h 647495"/>
              <a:gd name="connsiteX3" fmla="*/ 2352675 w 2352675"/>
              <a:gd name="connsiteY3" fmla="*/ 623682 h 647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2675" h="647495">
                <a:moveTo>
                  <a:pt x="0" y="647495"/>
                </a:moveTo>
                <a:cubicBezTo>
                  <a:pt x="94853" y="378810"/>
                  <a:pt x="189706" y="110126"/>
                  <a:pt x="466725" y="28370"/>
                </a:cubicBezTo>
                <a:cubicBezTo>
                  <a:pt x="743744" y="-53386"/>
                  <a:pt x="1347788" y="57738"/>
                  <a:pt x="1662113" y="156957"/>
                </a:cubicBezTo>
                <a:cubicBezTo>
                  <a:pt x="1976438" y="256176"/>
                  <a:pt x="2164556" y="439929"/>
                  <a:pt x="2352675" y="62368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2252663" y="4782685"/>
            <a:ext cx="1971675" cy="466733"/>
          </a:xfrm>
          <a:custGeom>
            <a:avLst/>
            <a:gdLst>
              <a:gd name="connsiteX0" fmla="*/ 0 w 1971675"/>
              <a:gd name="connsiteY0" fmla="*/ 457208 h 466733"/>
              <a:gd name="connsiteX1" fmla="*/ 800100 w 1971675"/>
              <a:gd name="connsiteY1" fmla="*/ 8 h 466733"/>
              <a:gd name="connsiteX2" fmla="*/ 1971675 w 1971675"/>
              <a:gd name="connsiteY2" fmla="*/ 466733 h 466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1675" h="466733">
                <a:moveTo>
                  <a:pt x="0" y="457208"/>
                </a:moveTo>
                <a:cubicBezTo>
                  <a:pt x="235744" y="227814"/>
                  <a:pt x="471488" y="-1579"/>
                  <a:pt x="800100" y="8"/>
                </a:cubicBezTo>
                <a:cubicBezTo>
                  <a:pt x="1128712" y="1595"/>
                  <a:pt x="1550193" y="234164"/>
                  <a:pt x="1971675" y="466733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1962150" y="5216081"/>
            <a:ext cx="2109788" cy="503121"/>
          </a:xfrm>
          <a:custGeom>
            <a:avLst/>
            <a:gdLst>
              <a:gd name="connsiteX0" fmla="*/ 0 w 2109788"/>
              <a:gd name="connsiteY0" fmla="*/ 0 h 503121"/>
              <a:gd name="connsiteX1" fmla="*/ 590550 w 2109788"/>
              <a:gd name="connsiteY1" fmla="*/ 490537 h 503121"/>
              <a:gd name="connsiteX2" fmla="*/ 2109788 w 2109788"/>
              <a:gd name="connsiteY2" fmla="*/ 309562 h 50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9788" h="503121">
                <a:moveTo>
                  <a:pt x="0" y="0"/>
                </a:moveTo>
                <a:cubicBezTo>
                  <a:pt x="119459" y="219471"/>
                  <a:pt x="238919" y="438943"/>
                  <a:pt x="590550" y="490537"/>
                </a:cubicBezTo>
                <a:cubicBezTo>
                  <a:pt x="942181" y="542131"/>
                  <a:pt x="1525984" y="425846"/>
                  <a:pt x="2109788" y="309562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 bwMode="auto">
          <a:xfrm>
            <a:off x="2256092" y="5244656"/>
            <a:ext cx="1796796" cy="309661"/>
          </a:xfrm>
          <a:custGeom>
            <a:avLst/>
            <a:gdLst>
              <a:gd name="connsiteX0" fmla="*/ 1333 w 1796796"/>
              <a:gd name="connsiteY0" fmla="*/ 0 h 309661"/>
              <a:gd name="connsiteX1" fmla="*/ 229933 w 1796796"/>
              <a:gd name="connsiteY1" fmla="*/ 290512 h 309661"/>
              <a:gd name="connsiteX2" fmla="*/ 1430083 w 1796796"/>
              <a:gd name="connsiteY2" fmla="*/ 271462 h 309661"/>
              <a:gd name="connsiteX3" fmla="*/ 1796796 w 1796796"/>
              <a:gd name="connsiteY3" fmla="*/ 185737 h 30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6796" h="309661">
                <a:moveTo>
                  <a:pt x="1333" y="0"/>
                </a:moveTo>
                <a:cubicBezTo>
                  <a:pt x="-3430" y="122634"/>
                  <a:pt x="-8192" y="245268"/>
                  <a:pt x="229933" y="290512"/>
                </a:cubicBezTo>
                <a:cubicBezTo>
                  <a:pt x="468058" y="335756"/>
                  <a:pt x="1168939" y="288924"/>
                  <a:pt x="1430083" y="271462"/>
                </a:cubicBezTo>
                <a:cubicBezTo>
                  <a:pt x="1691227" y="254000"/>
                  <a:pt x="1744011" y="219868"/>
                  <a:pt x="1796796" y="185737"/>
                </a:cubicBezTo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80589" y="531654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P</a:t>
            </a:r>
            <a:endParaRPr lang="en-US" sz="2000" dirty="0"/>
          </a:p>
        </p:txBody>
      </p:sp>
      <p:sp>
        <p:nvSpPr>
          <p:cNvPr id="68" name="Rectangle 67"/>
          <p:cNvSpPr/>
          <p:nvPr/>
        </p:nvSpPr>
        <p:spPr>
          <a:xfrm>
            <a:off x="8307934" y="3398741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008380"/>
                </a:solidFill>
              </a:rPr>
              <a:t>P*</a:t>
            </a:r>
            <a:endParaRPr lang="en-US" sz="2000" dirty="0"/>
          </a:p>
        </p:txBody>
      </p: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1829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DT and 3D CH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483"/>
            <a:ext cx="8031480" cy="15890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Theorem: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 smtClean="0">
                <a:solidFill>
                  <a:srgbClr val="008380"/>
                </a:solidFill>
              </a:rPr>
              <a:t>,…,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with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 smtClean="0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,0)</a:t>
            </a:r>
            <a:r>
              <a:rPr lang="en-US" sz="2000" dirty="0" smtClean="0"/>
              <a:t>. 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baseline="30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=(</a:t>
            </a:r>
            <a:r>
              <a:rPr lang="en-US" sz="2000" i="1" dirty="0" err="1">
                <a:solidFill>
                  <a:srgbClr val="008380"/>
                </a:solidFill>
              </a:rPr>
              <a:t>a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b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,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a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b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be the vertical projection of each point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onto the paraboloid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</a:t>
            </a:r>
            <a:r>
              <a:rPr lang="en-US" sz="2000" i="1" dirty="0" smtClean="0">
                <a:solidFill>
                  <a:srgbClr val="008380"/>
                </a:solidFill>
              </a:rPr>
              <a:t>x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i="1" dirty="0" smtClean="0">
                <a:solidFill>
                  <a:srgbClr val="008380"/>
                </a:solidFill>
              </a:rPr>
              <a:t> y</a:t>
            </a:r>
            <a:r>
              <a:rPr lang="en-US" sz="2000" i="1" baseline="30000" dirty="0" smtClean="0">
                <a:solidFill>
                  <a:srgbClr val="008380"/>
                </a:solidFill>
              </a:rPr>
              <a:t>2</a:t>
            </a:r>
            <a:r>
              <a:rPr lang="en-US" sz="2000" dirty="0" smtClean="0"/>
              <a:t>. Then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the orthogonal projection onto the plane </a:t>
            </a:r>
            <a:r>
              <a:rPr lang="en-US" sz="2000" i="1" dirty="0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=0</a:t>
            </a:r>
            <a:r>
              <a:rPr lang="en-US" sz="2000" dirty="0" smtClean="0"/>
              <a:t> of the lower convex hull of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*={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,…,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>
                <a:solidFill>
                  <a:srgbClr val="008380"/>
                </a:solidFill>
              </a:rPr>
              <a:t>*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} 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6" t="13292" r="18638" b="24516"/>
          <a:stretch/>
        </p:blipFill>
        <p:spPr bwMode="auto">
          <a:xfrm>
            <a:off x="746149" y="3306924"/>
            <a:ext cx="2465223" cy="2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9" t="69300" r="21684" b="8776"/>
          <a:stretch/>
        </p:blipFill>
        <p:spPr bwMode="auto">
          <a:xfrm>
            <a:off x="5036692" y="5076749"/>
            <a:ext cx="2446758" cy="93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Straight Connector 57"/>
          <p:cNvCxnSpPr/>
          <p:nvPr/>
        </p:nvCxnSpPr>
        <p:spPr bwMode="auto">
          <a:xfrm flipV="1">
            <a:off x="4189171" y="3028493"/>
            <a:ext cx="25636" cy="29163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7" t="6956" r="2069" b="8511"/>
          <a:stretch/>
        </p:blipFill>
        <p:spPr bwMode="auto">
          <a:xfrm>
            <a:off x="5061241" y="2428646"/>
            <a:ext cx="3212249" cy="3584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4130" y="6225236"/>
            <a:ext cx="84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Pictures generated with Hull2VD </a:t>
            </a:r>
            <a:r>
              <a:rPr lang="en-US" sz="1200" dirty="0">
                <a:solidFill>
                  <a:schemeClr val="tx1"/>
                </a:solidFill>
              </a:rPr>
              <a:t>tool available at http://www.cs.mtu.edu/~shene/NSF-2/DM2-BETA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t="14044" r="19379" b="24517"/>
          <a:stretch/>
        </p:blipFill>
        <p:spPr bwMode="auto">
          <a:xfrm>
            <a:off x="899769" y="3332975"/>
            <a:ext cx="2296970" cy="23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3" t="5389" r="4141" b="10371"/>
          <a:stretch/>
        </p:blipFill>
        <p:spPr bwMode="auto">
          <a:xfrm>
            <a:off x="5084064" y="2428065"/>
            <a:ext cx="3050439" cy="3497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5123" r="1931" b="10902"/>
          <a:stretch/>
        </p:blipFill>
        <p:spPr bwMode="auto">
          <a:xfrm>
            <a:off x="5108084" y="2406701"/>
            <a:ext cx="3122704" cy="349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7432243" y="5720486"/>
            <a:ext cx="958291" cy="526695"/>
          </a:xfrm>
          <a:prstGeom prst="rect">
            <a:avLst/>
          </a:prstGeom>
          <a:solidFill>
            <a:schemeClr val="bg1"/>
          </a:solidFill>
          <a:ln w="12700">
            <a:noFill/>
            <a:round/>
            <a:headEnd/>
            <a:tailEnd type="triangl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191609" y="5947258"/>
            <a:ext cx="4425696" cy="219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4197705" y="5018228"/>
            <a:ext cx="988771" cy="935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819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33CC33"/>
          </a:solidFill>
          <a:round/>
          <a:headEnd/>
          <a:tailEnd type="triangle" w="med" len="med"/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7556</TotalTime>
  <Words>673</Words>
  <Application>Microsoft Office PowerPoint</Application>
  <PresentationFormat>On-screen Show (4:3)</PresentationFormat>
  <Paragraphs>120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CMPS 3130/6130 Computational Geometry Spring 2015</vt:lpstr>
      <vt:lpstr>Applications of DT</vt:lpstr>
      <vt:lpstr>Applications of DT</vt:lpstr>
      <vt:lpstr>Randomized Incremental Construction of DT(P)</vt:lpstr>
      <vt:lpstr>Randomized Incremental Construction of DT(P)</vt:lpstr>
      <vt:lpstr>Pseudo Code</vt:lpstr>
      <vt:lpstr>History</vt:lpstr>
      <vt:lpstr>DT and 3D CH</vt:lpstr>
      <vt:lpstr>DT and 3D CH</vt:lpstr>
      <vt:lpstr>DT and 3D CH</vt:lpstr>
      <vt:lpstr>DT and 3D CH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377</cp:revision>
  <cp:lastPrinted>2015-03-05T07:53:34Z</cp:lastPrinted>
  <dcterms:created xsi:type="dcterms:W3CDTF">2001-09-03T00:33:29Z</dcterms:created>
  <dcterms:modified xsi:type="dcterms:W3CDTF">2015-03-05T07:55:25Z</dcterms:modified>
</cp:coreProperties>
</file>