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1083" r:id="rId2"/>
    <p:sldId id="1090" r:id="rId3"/>
    <p:sldId id="1092" r:id="rId4"/>
    <p:sldId id="1091" r:id="rId5"/>
    <p:sldId id="1093" r:id="rId6"/>
  </p:sldIdLst>
  <p:sldSz cx="9144000" cy="6858000" type="screen4x3"/>
  <p:notesSz cx="7315200" cy="9601200"/>
  <p:defaultTextStyle>
    <a:defPPr>
      <a:defRPr lang="de-DE"/>
    </a:defPPr>
    <a:lvl1pPr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66FF"/>
    <a:srgbClr val="00FF00"/>
    <a:srgbClr val="CC9900"/>
    <a:srgbClr val="FFFFFF"/>
    <a:srgbClr val="FFFF00"/>
    <a:srgbClr val="CC00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3" autoAdjust="0"/>
    <p:restoredTop sz="94626" autoAdjust="0"/>
  </p:normalViewPr>
  <p:slideViewPr>
    <p:cSldViewPr snapToGrid="0">
      <p:cViewPr varScale="1">
        <p:scale>
          <a:sx n="109" d="100"/>
          <a:sy n="109" d="100"/>
        </p:scale>
        <p:origin x="-570" y="-84"/>
      </p:cViewPr>
      <p:guideLst>
        <p:guide orient="horz" pos="2379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510"/>
    </p:cViewPr>
  </p:sorterViewPr>
  <p:notesViewPr>
    <p:cSldViewPr snapToGrid="0">
      <p:cViewPr varScale="1">
        <p:scale>
          <a:sx n="82" d="100"/>
          <a:sy n="82" d="100"/>
        </p:scale>
        <p:origin x="-202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t" anchorCtr="0" compatLnSpc="1">
            <a:prstTxWarp prst="textNoShape">
              <a:avLst/>
            </a:prstTxWarp>
          </a:bodyPr>
          <a:lstStyle>
            <a:lvl1pPr algn="l" defTabSz="96325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t" anchorCtr="0" compatLnSpc="1">
            <a:prstTxWarp prst="textNoShape">
              <a:avLst/>
            </a:prstTxWarp>
          </a:bodyPr>
          <a:lstStyle>
            <a:lvl1pPr algn="r" defTabSz="96325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1825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b" anchorCtr="0" compatLnSpc="1">
            <a:prstTxWarp prst="textNoShape">
              <a:avLst/>
            </a:prstTxWarp>
          </a:bodyPr>
          <a:lstStyle>
            <a:lvl1pPr algn="l" defTabSz="96325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1825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b" anchorCtr="0" compatLnSpc="1">
            <a:prstTxWarp prst="textNoShape">
              <a:avLst/>
            </a:prstTxWarp>
          </a:bodyPr>
          <a:lstStyle>
            <a:lvl1pPr algn="r" defTabSz="96325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113251F5-501E-43FE-84E0-3521FB8E9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50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A1F57C-3E93-4837-9E2B-9EB642D99D0F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84297" y="6248400"/>
            <a:ext cx="353431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84332-3D00-40D8-B908-70CCE40C8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80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FA19-814D-4540-8829-8C98A3CC6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52F8D-BE3A-4664-83F4-6C99B319B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4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02103" y="6248400"/>
            <a:ext cx="3626778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FC1D-97FC-4DC1-9218-06C30686F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57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FBE1-F50D-48FB-BBD4-927A95CAE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971AA-D3CB-47D9-8699-E5DE8B3D6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0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24246-F4B7-4DFE-AED6-C999E733F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5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0F936-2DEE-4485-80E6-576A1B106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9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2E694-060B-4F0B-BBD0-D23C0C12A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5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E3F9C-603E-454A-B77B-B8C7AEEF9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7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93BB-EC04-441A-8482-29F79F30E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8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Format des Titel-Masters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5393" y="6248400"/>
            <a:ext cx="3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fld id="{27E79E10-A5B5-41B3-AE75-B912BC95C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4/23/13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5FD5967-697D-45CC-A9F3-CEAA56C433EA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009999"/>
                </a:solidFill>
              </a:rPr>
              <a:t>CMPS 3120: Computational Geometry</a:t>
            </a:r>
            <a:br>
              <a:rPr lang="en-US" sz="3600" smtClean="0">
                <a:solidFill>
                  <a:srgbClr val="009999"/>
                </a:solidFill>
              </a:rPr>
            </a:br>
            <a:r>
              <a:rPr lang="en-US" sz="3600" smtClean="0">
                <a:solidFill>
                  <a:srgbClr val="009999"/>
                </a:solidFill>
              </a:rPr>
              <a:t>Spring 2013</a:t>
            </a:r>
            <a:r>
              <a:rPr lang="en-US" sz="3200" smtClean="0"/>
              <a:t/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Shape Matching II</a:t>
            </a:r>
            <a:endParaRPr lang="en-US" sz="2400" b="1" dirty="0" smtClean="0"/>
          </a:p>
        </p:txBody>
      </p:sp>
      <p:sp>
        <p:nvSpPr>
          <p:cNvPr id="7" name="Line 28"/>
          <p:cNvSpPr>
            <a:spLocks noChangeShapeType="1"/>
          </p:cNvSpPr>
          <p:nvPr/>
        </p:nvSpPr>
        <p:spPr bwMode="auto">
          <a:xfrm>
            <a:off x="4811343" y="2374900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29"/>
          <p:cNvSpPr>
            <a:spLocks noChangeShapeType="1"/>
          </p:cNvSpPr>
          <p:nvPr/>
        </p:nvSpPr>
        <p:spPr bwMode="auto">
          <a:xfrm>
            <a:off x="4819280" y="3101975"/>
            <a:ext cx="615950" cy="19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30"/>
          <p:cNvSpPr>
            <a:spLocks noChangeShapeType="1"/>
          </p:cNvSpPr>
          <p:nvPr/>
        </p:nvSpPr>
        <p:spPr bwMode="auto">
          <a:xfrm flipV="1">
            <a:off x="5435230" y="2374900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 flipH="1" flipV="1">
            <a:off x="4809755" y="2365375"/>
            <a:ext cx="6254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32"/>
          <p:cNvSpPr>
            <a:spLocks noChangeShapeType="1"/>
          </p:cNvSpPr>
          <p:nvPr/>
        </p:nvSpPr>
        <p:spPr bwMode="auto">
          <a:xfrm flipV="1">
            <a:off x="3177805" y="2271713"/>
            <a:ext cx="1922463" cy="4476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33"/>
          <p:cNvSpPr>
            <a:spLocks noChangeShapeType="1"/>
          </p:cNvSpPr>
          <p:nvPr/>
        </p:nvSpPr>
        <p:spPr bwMode="auto">
          <a:xfrm>
            <a:off x="5090743" y="2262188"/>
            <a:ext cx="0" cy="971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34"/>
          <p:cNvSpPr>
            <a:spLocks noChangeShapeType="1"/>
          </p:cNvSpPr>
          <p:nvPr/>
        </p:nvSpPr>
        <p:spPr bwMode="auto">
          <a:xfrm flipH="1" flipV="1">
            <a:off x="3196855" y="2719388"/>
            <a:ext cx="1893888" cy="5222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35"/>
          <p:cNvSpPr txBox="1">
            <a:spLocks noChangeArrowheads="1"/>
          </p:cNvSpPr>
          <p:nvPr/>
        </p:nvSpPr>
        <p:spPr bwMode="auto">
          <a:xfrm>
            <a:off x="5413005" y="2211388"/>
            <a:ext cx="42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en-US"/>
              <a:t>A</a:t>
            </a: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3026993" y="2260600"/>
            <a:ext cx="427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16" name="Line 37"/>
          <p:cNvSpPr>
            <a:spLocks noChangeShapeType="1"/>
          </p:cNvSpPr>
          <p:nvPr/>
        </p:nvSpPr>
        <p:spPr bwMode="auto">
          <a:xfrm flipH="1">
            <a:off x="5081218" y="2794000"/>
            <a:ext cx="35401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38"/>
          <p:cNvSpPr>
            <a:spLocks noChangeShapeType="1"/>
          </p:cNvSpPr>
          <p:nvPr/>
        </p:nvSpPr>
        <p:spPr bwMode="auto">
          <a:xfrm>
            <a:off x="3196855" y="2709863"/>
            <a:ext cx="1612900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3187330" y="2897188"/>
            <a:ext cx="1362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de-DE">
                <a:solidFill>
                  <a:srgbClr val="33CC33"/>
                </a:solidFill>
                <a:latin typeface="Symbol" pitchFamily="18" charset="2"/>
              </a:rPr>
              <a:t>d</a:t>
            </a:r>
            <a:r>
              <a:rPr lang="de-DE" baseline="60000">
                <a:solidFill>
                  <a:srgbClr val="33CC33"/>
                </a:solidFill>
                <a:sym typeface="Symbol" pitchFamily="18" charset="2"/>
              </a:rPr>
              <a:t></a:t>
            </a:r>
            <a:r>
              <a:rPr lang="de-DE">
                <a:solidFill>
                  <a:srgbClr val="33CC33"/>
                </a:solidFill>
              </a:rPr>
              <a:t>(B,A)</a:t>
            </a:r>
            <a:endParaRPr lang="en-US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59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5" name="Text Box 5"/>
          <p:cNvSpPr txBox="1">
            <a:spLocks noChangeArrowheads="1"/>
          </p:cNvSpPr>
          <p:nvPr/>
        </p:nvSpPr>
        <p:spPr bwMode="auto">
          <a:xfrm>
            <a:off x="1087438" y="3495675"/>
            <a:ext cx="890587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0" tIns="360000" rIns="360000" bIns="36000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152400" y="2222249"/>
            <a:ext cx="3871913" cy="1089529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0" rIns="82296" bIns="91440"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dirty="0"/>
              <a:t>Two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CC9900"/>
                </a:solidFill>
              </a:rPr>
              <a:t>geometric shapes</a:t>
            </a:r>
            <a:r>
              <a:rPr lang="en-US" dirty="0"/>
              <a:t>, each composed of a number of basic objects such as</a:t>
            </a:r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>
            <a:off x="146122" y="1664355"/>
            <a:ext cx="1350819" cy="31777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2296" tIns="0" rIns="82296" bIns="0" anchor="ctr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3200" b="1" dirty="0"/>
              <a:t>Given:</a:t>
            </a:r>
            <a:endParaRPr lang="en-US" sz="3200" dirty="0"/>
          </a:p>
        </p:txBody>
      </p:sp>
      <p:sp>
        <p:nvSpPr>
          <p:cNvPr id="204808" name="Text Box 8"/>
          <p:cNvSpPr txBox="1">
            <a:spLocks noChangeArrowheads="1"/>
          </p:cNvSpPr>
          <p:nvPr/>
        </p:nvSpPr>
        <p:spPr bwMode="auto">
          <a:xfrm>
            <a:off x="152400" y="3544489"/>
            <a:ext cx="3871913" cy="1080296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0" rIns="82296" bIns="82296"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dirty="0"/>
              <a:t>An application </a:t>
            </a:r>
            <a:r>
              <a:rPr lang="en-US" dirty="0" err="1"/>
              <a:t>dependant</a:t>
            </a:r>
            <a:r>
              <a:rPr lang="en-US" dirty="0"/>
              <a:t> </a:t>
            </a:r>
            <a:r>
              <a:rPr lang="en-US" dirty="0">
                <a:solidFill>
                  <a:srgbClr val="CC9900"/>
                </a:solidFill>
              </a:rPr>
              <a:t>distance measure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CC9900"/>
                </a:solidFill>
                <a:latin typeface="Symbol" pitchFamily="18" charset="2"/>
              </a:rPr>
              <a:t>d</a:t>
            </a:r>
            <a:r>
              <a:rPr lang="en-US" dirty="0"/>
              <a:t>, e.g., the </a:t>
            </a:r>
            <a:r>
              <a:rPr lang="en-US" dirty="0" err="1"/>
              <a:t>Hausdorff</a:t>
            </a:r>
            <a:r>
              <a:rPr lang="en-US" dirty="0"/>
              <a:t> distance</a:t>
            </a:r>
          </a:p>
        </p:txBody>
      </p:sp>
      <p:sp>
        <p:nvSpPr>
          <p:cNvPr id="204809" name="Text Box 9"/>
          <p:cNvSpPr txBox="1">
            <a:spLocks noChangeArrowheads="1"/>
          </p:cNvSpPr>
          <p:nvPr/>
        </p:nvSpPr>
        <p:spPr bwMode="auto">
          <a:xfrm>
            <a:off x="152400" y="4806065"/>
            <a:ext cx="4493491" cy="74789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0" rIns="82296" bIns="82296"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dirty="0"/>
              <a:t>A set of </a:t>
            </a:r>
            <a:r>
              <a:rPr lang="en-US" dirty="0">
                <a:solidFill>
                  <a:srgbClr val="CC9900"/>
                </a:solidFill>
              </a:rPr>
              <a:t>transformations </a:t>
            </a:r>
            <a:r>
              <a:rPr lang="en-US" b="1" i="1" dirty="0"/>
              <a:t>T</a:t>
            </a:r>
            <a:r>
              <a:rPr lang="en-US" dirty="0"/>
              <a:t>, e.g</a:t>
            </a:r>
            <a:r>
              <a:rPr lang="en-US" dirty="0" smtClean="0"/>
              <a:t>., </a:t>
            </a:r>
            <a:r>
              <a:rPr lang="en-US" dirty="0"/>
              <a:t>translations, rigid </a:t>
            </a:r>
            <a:r>
              <a:rPr lang="en-US" dirty="0" smtClean="0"/>
              <a:t>motions, or none</a:t>
            </a:r>
            <a:endParaRPr lang="en-US" dirty="0"/>
          </a:p>
        </p:txBody>
      </p:sp>
      <p:sp>
        <p:nvSpPr>
          <p:cNvPr id="204810" name="Text Box 10"/>
          <p:cNvSpPr txBox="1">
            <a:spLocks noChangeArrowheads="1"/>
          </p:cNvSpPr>
          <p:nvPr/>
        </p:nvSpPr>
        <p:spPr bwMode="auto">
          <a:xfrm>
            <a:off x="152400" y="5611929"/>
            <a:ext cx="6019800" cy="483979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82296" rIns="82296" bIns="82296" anchor="ctr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3200" b="1" dirty="0"/>
              <a:t>Matching Task:       	     </a:t>
            </a:r>
            <a:r>
              <a:rPr lang="en-US" sz="2800" dirty="0"/>
              <a:t>Compute</a:t>
            </a:r>
            <a:r>
              <a:rPr lang="en-US" sz="3200" b="1" dirty="0"/>
              <a:t>   </a:t>
            </a:r>
          </a:p>
        </p:txBody>
      </p:sp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5962650" y="5527687"/>
            <a:ext cx="2662238" cy="65246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/>
          <a:p>
            <a:pPr algn="ctr">
              <a:buFont typeface="Symbol" pitchFamily="18" charset="2"/>
              <a:buNone/>
            </a:pPr>
            <a:r>
              <a:rPr lang="en-US" sz="2600" dirty="0"/>
              <a:t>min </a:t>
            </a:r>
            <a:r>
              <a:rPr lang="en-US" sz="2600" dirty="0">
                <a:latin typeface="Symbol" pitchFamily="18" charset="2"/>
              </a:rPr>
              <a:t>d</a:t>
            </a:r>
            <a:r>
              <a:rPr lang="en-US" sz="2600" dirty="0"/>
              <a:t>(T(A),B)</a:t>
            </a:r>
          </a:p>
        </p:txBody>
      </p:sp>
      <p:sp>
        <p:nvSpPr>
          <p:cNvPr id="204815" name="Rectangle 15"/>
          <p:cNvSpPr>
            <a:spLocks noChangeArrowheads="1"/>
          </p:cNvSpPr>
          <p:nvPr/>
        </p:nvSpPr>
        <p:spPr bwMode="auto">
          <a:xfrm>
            <a:off x="5791200" y="5978537"/>
            <a:ext cx="1612900" cy="20161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Symbol" pitchFamily="18" charset="2"/>
              </a:rPr>
              <a:t>TÎ</a:t>
            </a:r>
            <a:r>
              <a:rPr lang="en-US" sz="2000" b="1" i="1" dirty="0">
                <a:latin typeface="Symbol" pitchFamily="18" charset="2"/>
              </a:rPr>
              <a:t>T</a:t>
            </a:r>
            <a:endParaRPr lang="en-US" sz="2000" dirty="0">
              <a:latin typeface="Symbol" pitchFamily="18" charset="2"/>
            </a:endParaRPr>
          </a:p>
        </p:txBody>
      </p:sp>
      <p:pic>
        <p:nvPicPr>
          <p:cNvPr id="204816" name="Picture 16" descr="H:\carola\talk\bat00\wa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13" y="1785938"/>
            <a:ext cx="167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17" name="Picture 17" descr="H:\carola\talk\bat00\wal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713" y="1717675"/>
            <a:ext cx="1295400" cy="10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18" name="Picture 18" descr="H:\carola\talk\bat00\triangles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1649413"/>
            <a:ext cx="1338263" cy="109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19" name="Text Box 19"/>
          <p:cNvSpPr txBox="1">
            <a:spLocks noChangeArrowheads="1"/>
          </p:cNvSpPr>
          <p:nvPr/>
        </p:nvSpPr>
        <p:spPr bwMode="auto">
          <a:xfrm>
            <a:off x="4024313" y="2899708"/>
            <a:ext cx="1543050" cy="404534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82296" rIns="82296" bIns="82296" anchor="ctr"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en-US" dirty="0"/>
              <a:t>points</a:t>
            </a:r>
          </a:p>
        </p:txBody>
      </p:sp>
      <p:sp>
        <p:nvSpPr>
          <p:cNvPr id="204820" name="Text Box 20"/>
          <p:cNvSpPr txBox="1">
            <a:spLocks noChangeArrowheads="1"/>
          </p:cNvSpPr>
          <p:nvPr/>
        </p:nvSpPr>
        <p:spPr bwMode="auto">
          <a:xfrm>
            <a:off x="5567363" y="2899708"/>
            <a:ext cx="2057400" cy="404534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82296" rIns="82296" bIns="82296" anchor="ctr"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en-US" dirty="0"/>
              <a:t>line segments</a:t>
            </a:r>
          </a:p>
        </p:txBody>
      </p:sp>
      <p:sp>
        <p:nvSpPr>
          <p:cNvPr id="204821" name="Text Box 21"/>
          <p:cNvSpPr txBox="1">
            <a:spLocks noChangeArrowheads="1"/>
          </p:cNvSpPr>
          <p:nvPr/>
        </p:nvSpPr>
        <p:spPr bwMode="auto">
          <a:xfrm>
            <a:off x="7562850" y="2899708"/>
            <a:ext cx="1295400" cy="404534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82296" rIns="82296" bIns="82296" anchor="ctr"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en-US" dirty="0"/>
              <a:t>triangles</a:t>
            </a:r>
          </a:p>
        </p:txBody>
      </p:sp>
      <p:pic>
        <p:nvPicPr>
          <p:cNvPr id="204822" name="Picture 22" descr="H:\carola\talk\bat00\hdexampl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495675"/>
            <a:ext cx="2514600" cy="120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4000" dirty="0" smtClean="0">
                <a:solidFill>
                  <a:schemeClr val="accent2"/>
                </a:solidFill>
              </a:rPr>
              <a:t>Geometric Shape Matching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84332-3D00-40D8-B908-70CCE40C8A4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1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207963"/>
            <a:ext cx="8162925" cy="1143000"/>
          </a:xfrm>
        </p:spPr>
        <p:txBody>
          <a:bodyPr/>
          <a:lstStyle/>
          <a:p>
            <a:r>
              <a:rPr lang="de-DE" sz="4000" dirty="0" smtClean="0">
                <a:solidFill>
                  <a:schemeClr val="accent2"/>
                </a:solidFill>
              </a:rPr>
              <a:t>Hausdorff distance</a:t>
            </a:r>
            <a:endParaRPr lang="de-DE" sz="4000" dirty="0" smtClean="0"/>
          </a:p>
        </p:txBody>
      </p:sp>
      <p:sp>
        <p:nvSpPr>
          <p:cNvPr id="507907" name="Text Box 3"/>
          <p:cNvSpPr txBox="1">
            <a:spLocks noChangeArrowheads="1"/>
          </p:cNvSpPr>
          <p:nvPr/>
        </p:nvSpPr>
        <p:spPr bwMode="auto">
          <a:xfrm>
            <a:off x="795338" y="1411288"/>
            <a:ext cx="751363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Char char="•"/>
            </a:pPr>
            <a:r>
              <a:rPr lang="de-DE" dirty="0"/>
              <a:t> Directed Hausdorff distance 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dirty="0"/>
              <a:t>          </a:t>
            </a:r>
            <a:r>
              <a:rPr lang="de-DE" dirty="0">
                <a:latin typeface="Symbol" pitchFamily="18" charset="2"/>
              </a:rPr>
              <a:t>d</a:t>
            </a:r>
            <a:r>
              <a:rPr lang="de-DE" baseline="60000" dirty="0">
                <a:sym typeface="Symbol" pitchFamily="18" charset="2"/>
              </a:rPr>
              <a:t></a:t>
            </a:r>
            <a:r>
              <a:rPr lang="de-DE" dirty="0"/>
              <a:t>(A,B) = max min || a-b ||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dirty="0"/>
          </a:p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de-DE" dirty="0"/>
              <a:t> Undirected Hausdorff-distance </a:t>
            </a:r>
          </a:p>
          <a:p>
            <a:pPr lvl="1"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dirty="0">
                <a:latin typeface="Symbol" pitchFamily="18" charset="2"/>
              </a:rPr>
              <a:t>d</a:t>
            </a:r>
            <a:r>
              <a:rPr lang="de-DE" dirty="0"/>
              <a:t>(A,B) = max (</a:t>
            </a:r>
            <a:r>
              <a:rPr lang="de-DE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de-DE" baseline="60000" dirty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de-DE" dirty="0">
                <a:solidFill>
                  <a:srgbClr val="FF0000"/>
                </a:solidFill>
              </a:rPr>
              <a:t>(A,B) </a:t>
            </a:r>
            <a:r>
              <a:rPr lang="de-DE" dirty="0"/>
              <a:t>, </a:t>
            </a:r>
            <a:r>
              <a:rPr lang="de-DE" dirty="0">
                <a:solidFill>
                  <a:srgbClr val="00B050"/>
                </a:solidFill>
                <a:latin typeface="Symbol" pitchFamily="18" charset="2"/>
              </a:rPr>
              <a:t>d</a:t>
            </a:r>
            <a:r>
              <a:rPr lang="de-DE" baseline="60000" dirty="0">
                <a:solidFill>
                  <a:srgbClr val="00B050"/>
                </a:solidFill>
                <a:sym typeface="Symbol" pitchFamily="18" charset="2"/>
              </a:rPr>
              <a:t></a:t>
            </a:r>
            <a:r>
              <a:rPr lang="de-DE" dirty="0">
                <a:solidFill>
                  <a:srgbClr val="00B050"/>
                </a:solidFill>
              </a:rPr>
              <a:t>(B,A) </a:t>
            </a:r>
            <a:r>
              <a:rPr lang="de-DE" dirty="0"/>
              <a:t>)</a:t>
            </a:r>
          </a:p>
          <a:p>
            <a:pPr lvl="1"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dirty="0"/>
          </a:p>
        </p:txBody>
      </p:sp>
      <p:sp>
        <p:nvSpPr>
          <p:cNvPr id="507931" name="Text Box 27"/>
          <p:cNvSpPr txBox="1">
            <a:spLocks noChangeArrowheads="1"/>
          </p:cNvSpPr>
          <p:nvPr/>
        </p:nvSpPr>
        <p:spPr bwMode="auto">
          <a:xfrm>
            <a:off x="795337" y="3943640"/>
            <a:ext cx="7960735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Char char="•"/>
            </a:pPr>
            <a:r>
              <a:rPr lang="en-US" dirty="0"/>
              <a:t> </a:t>
            </a:r>
            <a:r>
              <a:rPr lang="en-US" sz="2000" dirty="0" smtClean="0"/>
              <a:t>If A, B are discrete point sets, |A|=</a:t>
            </a:r>
            <a:r>
              <a:rPr lang="en-US" sz="2000" i="1" dirty="0" smtClean="0"/>
              <a:t>m</a:t>
            </a:r>
            <a:r>
              <a:rPr lang="en-US" sz="2000" dirty="0" smtClean="0"/>
              <a:t>, |A|=</a:t>
            </a:r>
            <a:r>
              <a:rPr lang="en-US" sz="2000" i="1" dirty="0" smtClean="0"/>
              <a:t>n</a:t>
            </a:r>
          </a:p>
          <a:p>
            <a:pPr lvl="1" algn="l">
              <a:lnSpc>
                <a:spcPct val="100000"/>
              </a:lnSpc>
              <a:buClrTx/>
              <a:buSzTx/>
              <a:buFontTx/>
              <a:buChar char="•"/>
            </a:pPr>
            <a:r>
              <a:rPr lang="en-US" sz="2000" dirty="0" smtClean="0"/>
              <a:t>In d dimensions: Compute in O(</a:t>
            </a:r>
            <a:r>
              <a:rPr lang="en-US" sz="2000" i="1" dirty="0" err="1" smtClean="0"/>
              <a:t>mn</a:t>
            </a:r>
            <a:r>
              <a:rPr lang="en-US" sz="2000" dirty="0" smtClean="0"/>
              <a:t>) time brute-force</a:t>
            </a:r>
          </a:p>
          <a:p>
            <a:pPr lvl="1" algn="l">
              <a:lnSpc>
                <a:spcPct val="100000"/>
              </a:lnSpc>
              <a:buClrTx/>
              <a:buSzTx/>
              <a:buFontTx/>
              <a:buChar char="•"/>
            </a:pPr>
            <a:r>
              <a:rPr lang="en-US" sz="2000" dirty="0" smtClean="0"/>
              <a:t>In 2 dimensions: Compute in O((</a:t>
            </a:r>
            <a:r>
              <a:rPr lang="en-US" sz="2000" i="1" dirty="0" err="1" smtClean="0"/>
              <a:t>m</a:t>
            </a:r>
            <a:r>
              <a:rPr lang="en-US" sz="2000" dirty="0" err="1" smtClean="0"/>
              <a:t>+</a:t>
            </a:r>
            <a:r>
              <a:rPr lang="en-US" sz="2000" i="1" dirty="0" err="1" smtClean="0"/>
              <a:t>n</a:t>
            </a:r>
            <a:r>
              <a:rPr lang="en-US" sz="2000" dirty="0" smtClean="0"/>
              <a:t>) log (</a:t>
            </a:r>
            <a:r>
              <a:rPr lang="en-US" sz="2000" i="1" dirty="0" err="1" smtClean="0"/>
              <a:t>m</a:t>
            </a:r>
            <a:r>
              <a:rPr lang="en-US" sz="2000" dirty="0" err="1" smtClean="0"/>
              <a:t>+</a:t>
            </a:r>
            <a:r>
              <a:rPr lang="en-US" sz="2000" i="1" dirty="0" err="1" smtClean="0"/>
              <a:t>n</a:t>
            </a:r>
            <a:r>
              <a:rPr lang="en-US" sz="2000" dirty="0" smtClean="0"/>
              <a:t>) time</a:t>
            </a:r>
          </a:p>
          <a:p>
            <a:pPr lvl="2" algn="l">
              <a:lnSpc>
                <a:spcPct val="100000"/>
              </a:lnSpc>
              <a:buClrTx/>
              <a:buSzTx/>
              <a:buFontTx/>
              <a:buChar char="•"/>
            </a:pPr>
            <a:r>
              <a:rPr lang="en-US" sz="2000" dirty="0" smtClean="0"/>
              <a:t>Compute </a:t>
            </a:r>
            <a:r>
              <a:rPr lang="de-DE" sz="2000" dirty="0">
                <a:latin typeface="Symbol" pitchFamily="18" charset="2"/>
              </a:rPr>
              <a:t>d</a:t>
            </a:r>
            <a:r>
              <a:rPr lang="de-DE" sz="2000" baseline="60000" dirty="0">
                <a:sym typeface="Symbol" pitchFamily="18" charset="2"/>
              </a:rPr>
              <a:t></a:t>
            </a:r>
            <a:r>
              <a:rPr lang="de-DE" sz="2000" dirty="0"/>
              <a:t>(A,B) </a:t>
            </a:r>
            <a:r>
              <a:rPr lang="de-DE" sz="2000" dirty="0" smtClean="0"/>
              <a:t>by computing VD(B) and performing nearest neighbor search for every point in A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4038" name="Line 28"/>
          <p:cNvSpPr>
            <a:spLocks noChangeShapeType="1"/>
          </p:cNvSpPr>
          <p:nvPr/>
        </p:nvSpPr>
        <p:spPr bwMode="auto">
          <a:xfrm>
            <a:off x="7288213" y="1838325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29"/>
          <p:cNvSpPr>
            <a:spLocks noChangeShapeType="1"/>
          </p:cNvSpPr>
          <p:nvPr/>
        </p:nvSpPr>
        <p:spPr bwMode="auto">
          <a:xfrm>
            <a:off x="7296150" y="2565400"/>
            <a:ext cx="615950" cy="19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30"/>
          <p:cNvSpPr>
            <a:spLocks noChangeShapeType="1"/>
          </p:cNvSpPr>
          <p:nvPr/>
        </p:nvSpPr>
        <p:spPr bwMode="auto">
          <a:xfrm flipV="1">
            <a:off x="7912100" y="1838325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Line 31"/>
          <p:cNvSpPr>
            <a:spLocks noChangeShapeType="1"/>
          </p:cNvSpPr>
          <p:nvPr/>
        </p:nvSpPr>
        <p:spPr bwMode="auto">
          <a:xfrm flipH="1" flipV="1">
            <a:off x="7286625" y="1828800"/>
            <a:ext cx="6254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Line 32"/>
          <p:cNvSpPr>
            <a:spLocks noChangeShapeType="1"/>
          </p:cNvSpPr>
          <p:nvPr/>
        </p:nvSpPr>
        <p:spPr bwMode="auto">
          <a:xfrm flipV="1">
            <a:off x="5654675" y="1735138"/>
            <a:ext cx="1922463" cy="4476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Line 33"/>
          <p:cNvSpPr>
            <a:spLocks noChangeShapeType="1"/>
          </p:cNvSpPr>
          <p:nvPr/>
        </p:nvSpPr>
        <p:spPr bwMode="auto">
          <a:xfrm>
            <a:off x="7567613" y="1725613"/>
            <a:ext cx="0" cy="971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34"/>
          <p:cNvSpPr>
            <a:spLocks noChangeShapeType="1"/>
          </p:cNvSpPr>
          <p:nvPr/>
        </p:nvSpPr>
        <p:spPr bwMode="auto">
          <a:xfrm flipH="1" flipV="1">
            <a:off x="5673725" y="2182813"/>
            <a:ext cx="1893888" cy="5222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Text Box 35"/>
          <p:cNvSpPr txBox="1">
            <a:spLocks noChangeArrowheads="1"/>
          </p:cNvSpPr>
          <p:nvPr/>
        </p:nvSpPr>
        <p:spPr bwMode="auto">
          <a:xfrm>
            <a:off x="7889875" y="1674813"/>
            <a:ext cx="42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en-US"/>
              <a:t>A</a:t>
            </a:r>
          </a:p>
        </p:txBody>
      </p:sp>
      <p:sp>
        <p:nvSpPr>
          <p:cNvPr id="44046" name="Text Box 36"/>
          <p:cNvSpPr txBox="1">
            <a:spLocks noChangeArrowheads="1"/>
          </p:cNvSpPr>
          <p:nvPr/>
        </p:nvSpPr>
        <p:spPr bwMode="auto">
          <a:xfrm>
            <a:off x="5503863" y="1724025"/>
            <a:ext cx="427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507941" name="Line 37"/>
          <p:cNvSpPr>
            <a:spLocks noChangeShapeType="1"/>
          </p:cNvSpPr>
          <p:nvPr/>
        </p:nvSpPr>
        <p:spPr bwMode="auto">
          <a:xfrm flipH="1">
            <a:off x="7558088" y="2257425"/>
            <a:ext cx="35401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7942" name="Line 38"/>
          <p:cNvSpPr>
            <a:spLocks noChangeShapeType="1"/>
          </p:cNvSpPr>
          <p:nvPr/>
        </p:nvSpPr>
        <p:spPr bwMode="auto">
          <a:xfrm>
            <a:off x="5673725" y="2173288"/>
            <a:ext cx="1612900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7943" name="Text Box 39"/>
          <p:cNvSpPr txBox="1">
            <a:spLocks noChangeArrowheads="1"/>
          </p:cNvSpPr>
          <p:nvPr/>
        </p:nvSpPr>
        <p:spPr bwMode="auto">
          <a:xfrm>
            <a:off x="5664200" y="2360613"/>
            <a:ext cx="1362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de-DE">
                <a:solidFill>
                  <a:srgbClr val="33CC33"/>
                </a:solidFill>
                <a:latin typeface="Symbol" pitchFamily="18" charset="2"/>
              </a:rPr>
              <a:t>d</a:t>
            </a:r>
            <a:r>
              <a:rPr lang="de-DE" baseline="60000">
                <a:solidFill>
                  <a:srgbClr val="33CC33"/>
                </a:solidFill>
                <a:sym typeface="Symbol" pitchFamily="18" charset="2"/>
              </a:rPr>
              <a:t></a:t>
            </a:r>
            <a:r>
              <a:rPr lang="de-DE">
                <a:solidFill>
                  <a:srgbClr val="33CC33"/>
                </a:solidFill>
              </a:rPr>
              <a:t>(B,A)</a:t>
            </a:r>
            <a:endParaRPr lang="en-US">
              <a:solidFill>
                <a:srgbClr val="33CC33"/>
              </a:solidFill>
            </a:endParaRPr>
          </a:p>
        </p:txBody>
      </p:sp>
      <p:sp>
        <p:nvSpPr>
          <p:cNvPr id="507944" name="Text Box 40"/>
          <p:cNvSpPr txBox="1">
            <a:spLocks noChangeArrowheads="1"/>
          </p:cNvSpPr>
          <p:nvPr/>
        </p:nvSpPr>
        <p:spPr bwMode="auto">
          <a:xfrm>
            <a:off x="7618413" y="2652713"/>
            <a:ext cx="1362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de-DE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de-DE" baseline="6000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de-DE">
                <a:solidFill>
                  <a:srgbClr val="FF0000"/>
                </a:solidFill>
              </a:rPr>
              <a:t>(A,B)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4051" name="TextBox 40"/>
          <p:cNvSpPr txBox="1">
            <a:spLocks noChangeArrowheads="1"/>
          </p:cNvSpPr>
          <p:nvPr/>
        </p:nvSpPr>
        <p:spPr bwMode="auto">
          <a:xfrm>
            <a:off x="2574925" y="2146300"/>
            <a:ext cx="19589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a</a:t>
            </a:r>
            <a:r>
              <a:rPr lang="en-US" sz="1800">
                <a:sym typeface="Symbol" pitchFamily="18" charset="2"/>
              </a:rPr>
              <a:t> A  bB</a:t>
            </a:r>
            <a:endParaRPr lang="en-US" sz="1800"/>
          </a:p>
          <a:p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3FC1D-97FC-4DC1-9218-06C30686FCA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3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31" grpId="0" build="p"/>
      <p:bldP spid="507941" grpId="0" animBg="1"/>
      <p:bldP spid="507942" grpId="0" animBg="1"/>
      <p:bldP spid="507943" grpId="0"/>
      <p:bldP spid="5079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bg1"/>
                </a:solidFill>
              </a:rPr>
              <a:t>Shape Matching - Applications</a:t>
            </a:r>
            <a:endParaRPr lang="de-DE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>
                <a:solidFill>
                  <a:schemeClr val="bg1"/>
                </a:solidFill>
              </a:rPr>
              <a:t>Character Recognition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chemeClr val="bg1"/>
                </a:solidFill>
              </a:rPr>
              <a:t>Fingerprint Identification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chemeClr val="bg1"/>
                </a:solidFill>
              </a:rPr>
              <a:t>Molecule Docking, Drug Design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chemeClr val="bg1"/>
                </a:solidFill>
              </a:rPr>
              <a:t>Image Interpretation and Segmentation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chemeClr val="bg1"/>
                </a:solidFill>
              </a:rPr>
              <a:t>Quality Control of Workpieces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chemeClr val="bg1"/>
                </a:solidFill>
              </a:rPr>
              <a:t>Robotics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chemeClr val="bg1"/>
                </a:solidFill>
              </a:rPr>
              <a:t>Pose Determination of Satellites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chemeClr val="bg1"/>
                </a:solidFill>
              </a:rPr>
              <a:t>Puzzling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chemeClr val="bg1"/>
                </a:solidFill>
              </a:rPr>
              <a:t>. . 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6" t="15356" r="25815" b="10133"/>
          <a:stretch/>
        </p:blipFill>
        <p:spPr bwMode="auto">
          <a:xfrm>
            <a:off x="1067519" y="398265"/>
            <a:ext cx="7226954" cy="5549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3FC1D-97FC-4DC1-9218-06C30686FCA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9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207963"/>
            <a:ext cx="8162925" cy="1143000"/>
          </a:xfrm>
        </p:spPr>
        <p:txBody>
          <a:bodyPr/>
          <a:lstStyle/>
          <a:p>
            <a:r>
              <a:rPr lang="de-DE" sz="4000" dirty="0" smtClean="0">
                <a:solidFill>
                  <a:schemeClr val="accent2"/>
                </a:solidFill>
              </a:rPr>
              <a:t>Hausdorff distance</a:t>
            </a:r>
            <a:endParaRPr lang="de-DE" sz="4000" dirty="0" smtClean="0"/>
          </a:p>
        </p:txBody>
      </p:sp>
      <p:sp>
        <p:nvSpPr>
          <p:cNvPr id="507907" name="Text Box 3"/>
          <p:cNvSpPr txBox="1">
            <a:spLocks noChangeArrowheads="1"/>
          </p:cNvSpPr>
          <p:nvPr/>
        </p:nvSpPr>
        <p:spPr bwMode="auto">
          <a:xfrm>
            <a:off x="795338" y="1411288"/>
            <a:ext cx="7513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Char char="•"/>
            </a:pPr>
            <a:r>
              <a:rPr lang="de-DE" dirty="0"/>
              <a:t> </a:t>
            </a:r>
            <a:r>
              <a:rPr lang="de-DE" dirty="0" smtClean="0">
                <a:latin typeface="Symbol" pitchFamily="18" charset="2"/>
              </a:rPr>
              <a:t>W</a:t>
            </a:r>
            <a:r>
              <a:rPr lang="de-DE" dirty="0" smtClean="0"/>
              <a:t>(</a:t>
            </a:r>
            <a:r>
              <a:rPr lang="de-DE" i="1" dirty="0" smtClean="0"/>
              <a:t>m</a:t>
            </a:r>
            <a:r>
              <a:rPr lang="de-DE" baseline="30000" dirty="0" smtClean="0"/>
              <a:t>2</a:t>
            </a:r>
            <a:r>
              <a:rPr lang="de-DE" i="1" dirty="0" smtClean="0"/>
              <a:t>n</a:t>
            </a:r>
            <a:r>
              <a:rPr lang="de-DE" baseline="30000" dirty="0" smtClean="0"/>
              <a:t>2</a:t>
            </a:r>
            <a:r>
              <a:rPr lang="de-DE" dirty="0" smtClean="0"/>
              <a:t>) lower bound construction for directed Hausdorff distance of line segments under translations</a:t>
            </a:r>
            <a:endParaRPr lang="de-DE" dirty="0"/>
          </a:p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dirty="0"/>
              <a:t>        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4/23/13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3FC1D-97FC-4DC1-9218-06C30686FC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77" t="35226" r="18406" b="19841"/>
          <a:stretch/>
        </p:blipFill>
        <p:spPr bwMode="auto">
          <a:xfrm>
            <a:off x="1336431" y="2494890"/>
            <a:ext cx="6578872" cy="310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42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9900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6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120000"/>
          <a:buFont typeface="Symbol" pitchFamily="18" charset="2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19796</TotalTime>
  <Words>273</Words>
  <Application>Microsoft Office PowerPoint</Application>
  <PresentationFormat>On-screen Show (4:3)</PresentationFormat>
  <Paragraphs>60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CMPS 3120: Computational Geometry Spring 2013 </vt:lpstr>
      <vt:lpstr>PowerPoint Presentation</vt:lpstr>
      <vt:lpstr>Hausdorff distance</vt:lpstr>
      <vt:lpstr>Shape Matching - Applications</vt:lpstr>
      <vt:lpstr>Hausdorff distance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Protein-Spot-Detektion in 2-DE Gelbilder</dc:title>
  <dc:creator>Christof Schultz</dc:creator>
  <cp:lastModifiedBy>carola</cp:lastModifiedBy>
  <cp:revision>625</cp:revision>
  <cp:lastPrinted>2001-04-17T05:04:20Z</cp:lastPrinted>
  <dcterms:created xsi:type="dcterms:W3CDTF">1999-09-08T09:50:48Z</dcterms:created>
  <dcterms:modified xsi:type="dcterms:W3CDTF">2013-04-23T21:16:37Z</dcterms:modified>
</cp:coreProperties>
</file>