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1083" r:id="rId2"/>
    <p:sldId id="1084" r:id="rId3"/>
    <p:sldId id="1085" r:id="rId4"/>
    <p:sldId id="1086" r:id="rId5"/>
    <p:sldId id="1087" r:id="rId6"/>
    <p:sldId id="1088" r:id="rId7"/>
    <p:sldId id="1089" r:id="rId8"/>
    <p:sldId id="1090" r:id="rId9"/>
  </p:sldIdLst>
  <p:sldSz cx="9144000" cy="6858000" type="screen4x3"/>
  <p:notesSz cx="7315200" cy="9601200"/>
  <p:defaultTextStyle>
    <a:defPPr>
      <a:defRPr lang="de-DE"/>
    </a:defPPr>
    <a:lvl1pPr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66FF"/>
    <a:srgbClr val="00FF00"/>
    <a:srgbClr val="CC9900"/>
    <a:srgbClr val="FFFFFF"/>
    <a:srgbClr val="FFFF00"/>
    <a:srgbClr val="CC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3" autoAdjust="0"/>
    <p:restoredTop sz="94626" autoAdjust="0"/>
  </p:normalViewPr>
  <p:slideViewPr>
    <p:cSldViewPr snapToGrid="0">
      <p:cViewPr varScale="1">
        <p:scale>
          <a:sx n="98" d="100"/>
          <a:sy n="98" d="100"/>
        </p:scale>
        <p:origin x="-258" y="-90"/>
      </p:cViewPr>
      <p:guideLst>
        <p:guide orient="horz" pos="2379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510"/>
    </p:cViewPr>
  </p:sorterViewPr>
  <p:notesViewPr>
    <p:cSldViewPr snapToGrid="0">
      <p:cViewPr varScale="1">
        <p:scale>
          <a:sx n="82" d="100"/>
          <a:sy n="82" d="100"/>
        </p:scale>
        <p:origin x="-202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>
            <a:lvl1pPr algn="l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>
            <a:lvl1pPr algn="r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182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b" anchorCtr="0" compatLnSpc="1">
            <a:prstTxWarp prst="textNoShape">
              <a:avLst/>
            </a:prstTxWarp>
          </a:bodyPr>
          <a:lstStyle>
            <a:lvl1pPr algn="l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1825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5" tIns="48177" rIns="96355" bIns="48177" numCol="1" anchor="b" anchorCtr="0" compatLnSpc="1">
            <a:prstTxWarp prst="textNoShape">
              <a:avLst/>
            </a:prstTxWarp>
          </a:bodyPr>
          <a:lstStyle>
            <a:lvl1pPr algn="r" defTabSz="963257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113251F5-501E-43FE-84E0-3521FB8E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50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F57C-3E93-4837-9E2B-9EB642D99D0F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4297" y="6248400"/>
            <a:ext cx="353431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4332-3D00-40D8-B908-70CCE40C8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80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FA19-814D-4540-8829-8C98A3CC6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52F8D-BE3A-4664-83F4-6C99B319B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2103" y="6248400"/>
            <a:ext cx="3626778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FC1D-97FC-4DC1-9218-06C30686F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5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FBE1-F50D-48FB-BBD4-927A95CAE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971AA-D3CB-47D9-8699-E5DE8B3D6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0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24246-F4B7-4DFE-AED6-C999E733F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5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F936-2DEE-4485-80E6-576A1B106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9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2E694-060B-4F0B-BBD0-D23C0C12A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5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E3F9C-603E-454A-B77B-B8C7AEEF9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7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93BB-EC04-441A-8482-29F79F30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8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r>
              <a:rPr lang="en-US" smtClean="0"/>
              <a:t>4/18/13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5393" y="6248400"/>
            <a:ext cx="3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r>
              <a:rPr lang="en-US" smtClean="0"/>
              <a:t>CMPS 3120 Computational Geometry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27E79E10-A5B5-41B3-AE75-B912BC95C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4/18/13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FD5967-697D-45CC-A9F3-CEAA56C433EA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009999"/>
                </a:solidFill>
              </a:rPr>
              <a:t>CMPS 3120: Computational Geometry</a:t>
            </a:r>
            <a:br>
              <a:rPr lang="en-US" sz="3600" smtClean="0">
                <a:solidFill>
                  <a:srgbClr val="009999"/>
                </a:solidFill>
              </a:rPr>
            </a:br>
            <a:r>
              <a:rPr lang="en-US" sz="3600" smtClean="0">
                <a:solidFill>
                  <a:srgbClr val="009999"/>
                </a:solidFill>
              </a:rPr>
              <a:t>Spring 2013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Shape Matching</a:t>
            </a:r>
            <a:endParaRPr lang="en-US" sz="2400" b="1" dirty="0" smtClean="0"/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>
            <a:off x="4811343" y="2374900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>
            <a:off x="4819280" y="3101975"/>
            <a:ext cx="61595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30"/>
          <p:cNvSpPr>
            <a:spLocks noChangeShapeType="1"/>
          </p:cNvSpPr>
          <p:nvPr/>
        </p:nvSpPr>
        <p:spPr bwMode="auto">
          <a:xfrm flipV="1">
            <a:off x="5435230" y="2374900"/>
            <a:ext cx="0" cy="74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 flipH="1" flipV="1">
            <a:off x="4809755" y="2365375"/>
            <a:ext cx="6254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 flipV="1">
            <a:off x="3177805" y="2271713"/>
            <a:ext cx="1922463" cy="4476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>
            <a:off x="5090743" y="2262188"/>
            <a:ext cx="0" cy="971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4"/>
          <p:cNvSpPr>
            <a:spLocks noChangeShapeType="1"/>
          </p:cNvSpPr>
          <p:nvPr/>
        </p:nvSpPr>
        <p:spPr bwMode="auto">
          <a:xfrm flipH="1" flipV="1">
            <a:off x="3196855" y="2719388"/>
            <a:ext cx="1893888" cy="5222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5413005" y="2211388"/>
            <a:ext cx="42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/>
              <a:t>A</a:t>
            </a: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3026993" y="2260600"/>
            <a:ext cx="427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6" name="Line 37"/>
          <p:cNvSpPr>
            <a:spLocks noChangeShapeType="1"/>
          </p:cNvSpPr>
          <p:nvPr/>
        </p:nvSpPr>
        <p:spPr bwMode="auto">
          <a:xfrm flipH="1">
            <a:off x="5081218" y="2794000"/>
            <a:ext cx="3540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8"/>
          <p:cNvSpPr>
            <a:spLocks noChangeShapeType="1"/>
          </p:cNvSpPr>
          <p:nvPr/>
        </p:nvSpPr>
        <p:spPr bwMode="auto">
          <a:xfrm>
            <a:off x="3196855" y="2709863"/>
            <a:ext cx="16129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3187330" y="2897188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de-DE">
                <a:solidFill>
                  <a:srgbClr val="33CC33"/>
                </a:solidFill>
                <a:latin typeface="Symbol" pitchFamily="18" charset="2"/>
              </a:rPr>
              <a:t>d</a:t>
            </a:r>
            <a:r>
              <a:rPr lang="de-DE" baseline="60000">
                <a:solidFill>
                  <a:srgbClr val="33CC33"/>
                </a:solidFill>
                <a:sym typeface="Symbol" pitchFamily="18" charset="2"/>
              </a:rPr>
              <a:t></a:t>
            </a:r>
            <a:r>
              <a:rPr lang="de-DE">
                <a:solidFill>
                  <a:srgbClr val="33CC33"/>
                </a:solidFill>
              </a:rPr>
              <a:t>(B,A)</a:t>
            </a:r>
            <a:endParaRPr lang="en-US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59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2691" name="Group 3"/>
          <p:cNvGrpSpPr>
            <a:grpSpLocks/>
          </p:cNvGrpSpPr>
          <p:nvPr/>
        </p:nvGrpSpPr>
        <p:grpSpPr bwMode="auto">
          <a:xfrm>
            <a:off x="3581400" y="4191000"/>
            <a:ext cx="1905000" cy="1524000"/>
            <a:chOff x="2256" y="2640"/>
            <a:chExt cx="1200" cy="960"/>
          </a:xfrm>
        </p:grpSpPr>
        <p:sp>
          <p:nvSpPr>
            <p:cNvPr id="242692" name="Freeform 4"/>
            <p:cNvSpPr>
              <a:spLocks/>
            </p:cNvSpPr>
            <p:nvPr/>
          </p:nvSpPr>
          <p:spPr bwMode="auto">
            <a:xfrm>
              <a:off x="2256" y="2640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3" name="Freeform 5"/>
            <p:cNvSpPr>
              <a:spLocks/>
            </p:cNvSpPr>
            <p:nvPr/>
          </p:nvSpPr>
          <p:spPr bwMode="auto">
            <a:xfrm>
              <a:off x="3024" y="2640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00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2694" name="Group 6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2695" name="Group 7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2696" name="Freeform 8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697" name="Freeform 9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2698" name="Text Box 10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52920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3715" name="Group 3"/>
          <p:cNvGrpSpPr>
            <a:grpSpLocks/>
          </p:cNvGrpSpPr>
          <p:nvPr/>
        </p:nvGrpSpPr>
        <p:grpSpPr bwMode="auto">
          <a:xfrm>
            <a:off x="3581400" y="4191000"/>
            <a:ext cx="1905000" cy="1524000"/>
            <a:chOff x="2256" y="2640"/>
            <a:chExt cx="1200" cy="960"/>
          </a:xfrm>
        </p:grpSpPr>
        <p:sp>
          <p:nvSpPr>
            <p:cNvPr id="243716" name="Freeform 4"/>
            <p:cNvSpPr>
              <a:spLocks/>
            </p:cNvSpPr>
            <p:nvPr/>
          </p:nvSpPr>
          <p:spPr bwMode="auto">
            <a:xfrm>
              <a:off x="2256" y="2640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17" name="Freeform 5"/>
            <p:cNvSpPr>
              <a:spLocks/>
            </p:cNvSpPr>
            <p:nvPr/>
          </p:nvSpPr>
          <p:spPr bwMode="auto">
            <a:xfrm rot="-712782">
              <a:off x="3024" y="2640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00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3718" name="Group 6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3719" name="Group 7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3720" name="Freeform 8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21" name="Freeform 9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3722" name="Text Box 10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</a:p>
          </p:txBody>
        </p:sp>
      </p:grpSp>
      <p:grpSp>
        <p:nvGrpSpPr>
          <p:cNvPr id="243723" name="Group 11"/>
          <p:cNvGrpSpPr>
            <a:grpSpLocks/>
          </p:cNvGrpSpPr>
          <p:nvPr/>
        </p:nvGrpSpPr>
        <p:grpSpPr bwMode="auto">
          <a:xfrm>
            <a:off x="1676400" y="1981200"/>
            <a:ext cx="2667000" cy="1371600"/>
            <a:chOff x="1344" y="1152"/>
            <a:chExt cx="1680" cy="864"/>
          </a:xfrm>
        </p:grpSpPr>
        <p:grpSp>
          <p:nvGrpSpPr>
            <p:cNvPr id="243724" name="Group 12"/>
            <p:cNvGrpSpPr>
              <a:grpSpLocks/>
            </p:cNvGrpSpPr>
            <p:nvPr/>
          </p:nvGrpSpPr>
          <p:grpSpPr bwMode="auto">
            <a:xfrm>
              <a:off x="1824" y="1152"/>
              <a:ext cx="576" cy="576"/>
              <a:chOff x="1824" y="1200"/>
              <a:chExt cx="576" cy="576"/>
            </a:xfrm>
          </p:grpSpPr>
          <p:sp>
            <p:nvSpPr>
              <p:cNvPr id="243725" name="Freeform 13"/>
              <p:cNvSpPr>
                <a:spLocks/>
              </p:cNvSpPr>
              <p:nvPr/>
            </p:nvSpPr>
            <p:spPr bwMode="auto">
              <a:xfrm>
                <a:off x="1824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726" name="Freeform 14"/>
              <p:cNvSpPr>
                <a:spLocks/>
              </p:cNvSpPr>
              <p:nvPr/>
            </p:nvSpPr>
            <p:spPr bwMode="auto">
              <a:xfrm rot="-712782">
                <a:off x="2193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3727" name="Text Box 15"/>
            <p:cNvSpPr txBox="1">
              <a:spLocks noChangeArrowheads="1"/>
            </p:cNvSpPr>
            <p:nvPr/>
          </p:nvSpPr>
          <p:spPr bwMode="auto">
            <a:xfrm>
              <a:off x="134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Rotate</a:t>
              </a: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203179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4739" name="Group 3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4740" name="Group 4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4741" name="Freeform 5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42" name="Freeform 6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743" name="Text Box 7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</a:p>
          </p:txBody>
        </p:sp>
      </p:grpSp>
      <p:grpSp>
        <p:nvGrpSpPr>
          <p:cNvPr id="244744" name="Group 8"/>
          <p:cNvGrpSpPr>
            <a:grpSpLocks/>
          </p:cNvGrpSpPr>
          <p:nvPr/>
        </p:nvGrpSpPr>
        <p:grpSpPr bwMode="auto">
          <a:xfrm>
            <a:off x="1676400" y="1981200"/>
            <a:ext cx="2667000" cy="1371600"/>
            <a:chOff x="1344" y="1152"/>
            <a:chExt cx="1680" cy="864"/>
          </a:xfrm>
        </p:grpSpPr>
        <p:grpSp>
          <p:nvGrpSpPr>
            <p:cNvPr id="244745" name="Group 9"/>
            <p:cNvGrpSpPr>
              <a:grpSpLocks/>
            </p:cNvGrpSpPr>
            <p:nvPr/>
          </p:nvGrpSpPr>
          <p:grpSpPr bwMode="auto">
            <a:xfrm>
              <a:off x="1824" y="1152"/>
              <a:ext cx="576" cy="576"/>
              <a:chOff x="1824" y="1200"/>
              <a:chExt cx="576" cy="576"/>
            </a:xfrm>
          </p:grpSpPr>
          <p:sp>
            <p:nvSpPr>
              <p:cNvPr id="244746" name="Freeform 10"/>
              <p:cNvSpPr>
                <a:spLocks/>
              </p:cNvSpPr>
              <p:nvPr/>
            </p:nvSpPr>
            <p:spPr bwMode="auto">
              <a:xfrm>
                <a:off x="1824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47" name="Freeform 11"/>
              <p:cNvSpPr>
                <a:spLocks/>
              </p:cNvSpPr>
              <p:nvPr/>
            </p:nvSpPr>
            <p:spPr bwMode="auto">
              <a:xfrm rot="-712782">
                <a:off x="2193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748" name="Text Box 12"/>
            <p:cNvSpPr txBox="1">
              <a:spLocks noChangeArrowheads="1"/>
            </p:cNvSpPr>
            <p:nvPr/>
          </p:nvSpPr>
          <p:spPr bwMode="auto">
            <a:xfrm>
              <a:off x="134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Rotate</a:t>
              </a:r>
            </a:p>
          </p:txBody>
        </p:sp>
      </p:grpSp>
      <p:grpSp>
        <p:nvGrpSpPr>
          <p:cNvPr id="244753" name="Group 17"/>
          <p:cNvGrpSpPr>
            <a:grpSpLocks/>
          </p:cNvGrpSpPr>
          <p:nvPr/>
        </p:nvGrpSpPr>
        <p:grpSpPr bwMode="auto">
          <a:xfrm>
            <a:off x="3429000" y="4114800"/>
            <a:ext cx="2286000" cy="1752600"/>
            <a:chOff x="2160" y="2592"/>
            <a:chExt cx="1440" cy="1104"/>
          </a:xfrm>
        </p:grpSpPr>
        <p:sp>
          <p:nvSpPr>
            <p:cNvPr id="244754" name="Freeform 18"/>
            <p:cNvSpPr>
              <a:spLocks/>
            </p:cNvSpPr>
            <p:nvPr/>
          </p:nvSpPr>
          <p:spPr bwMode="auto">
            <a:xfrm>
              <a:off x="2160" y="2592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755" name="Freeform 19"/>
            <p:cNvSpPr>
              <a:spLocks/>
            </p:cNvSpPr>
            <p:nvPr/>
          </p:nvSpPr>
          <p:spPr bwMode="auto">
            <a:xfrm>
              <a:off x="2928" y="2592"/>
              <a:ext cx="672" cy="1104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00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4756" name="Group 20"/>
          <p:cNvGrpSpPr>
            <a:grpSpLocks/>
          </p:cNvGrpSpPr>
          <p:nvPr/>
        </p:nvGrpSpPr>
        <p:grpSpPr bwMode="auto">
          <a:xfrm>
            <a:off x="4191000" y="1905000"/>
            <a:ext cx="2514600" cy="1447800"/>
            <a:chOff x="2832" y="1200"/>
            <a:chExt cx="1584" cy="912"/>
          </a:xfrm>
        </p:grpSpPr>
        <p:grpSp>
          <p:nvGrpSpPr>
            <p:cNvPr id="244757" name="Group 21"/>
            <p:cNvGrpSpPr>
              <a:grpSpLocks/>
            </p:cNvGrpSpPr>
            <p:nvPr/>
          </p:nvGrpSpPr>
          <p:grpSpPr bwMode="auto">
            <a:xfrm>
              <a:off x="3216" y="1200"/>
              <a:ext cx="720" cy="624"/>
              <a:chOff x="3168" y="1200"/>
              <a:chExt cx="720" cy="624"/>
            </a:xfrm>
          </p:grpSpPr>
          <p:sp>
            <p:nvSpPr>
              <p:cNvPr id="244758" name="Freeform 22"/>
              <p:cNvSpPr>
                <a:spLocks/>
              </p:cNvSpPr>
              <p:nvPr/>
            </p:nvSpPr>
            <p:spPr bwMode="auto">
              <a:xfrm>
                <a:off x="3168" y="1200"/>
                <a:ext cx="216" cy="543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59" name="Freeform 23"/>
              <p:cNvSpPr>
                <a:spLocks/>
              </p:cNvSpPr>
              <p:nvPr/>
            </p:nvSpPr>
            <p:spPr bwMode="auto">
              <a:xfrm>
                <a:off x="3552" y="1200"/>
                <a:ext cx="336" cy="624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760" name="Text Box 24"/>
            <p:cNvSpPr txBox="1">
              <a:spLocks noChangeArrowheads="1"/>
            </p:cNvSpPr>
            <p:nvPr/>
          </p:nvSpPr>
          <p:spPr bwMode="auto">
            <a:xfrm>
              <a:off x="2832" y="1824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Scale</a:t>
              </a:r>
            </a:p>
          </p:txBody>
        </p:sp>
      </p:grp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249993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5763" name="Group 3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5764" name="Group 4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5765" name="Freeform 5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66" name="Freeform 6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767" name="Text Box 7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</a:p>
          </p:txBody>
        </p:sp>
      </p:grpSp>
      <p:grpSp>
        <p:nvGrpSpPr>
          <p:cNvPr id="245768" name="Group 8"/>
          <p:cNvGrpSpPr>
            <a:grpSpLocks/>
          </p:cNvGrpSpPr>
          <p:nvPr/>
        </p:nvGrpSpPr>
        <p:grpSpPr bwMode="auto">
          <a:xfrm>
            <a:off x="1676400" y="1981200"/>
            <a:ext cx="2667000" cy="1371600"/>
            <a:chOff x="1344" y="1152"/>
            <a:chExt cx="1680" cy="864"/>
          </a:xfrm>
        </p:grpSpPr>
        <p:grpSp>
          <p:nvGrpSpPr>
            <p:cNvPr id="245769" name="Group 9"/>
            <p:cNvGrpSpPr>
              <a:grpSpLocks/>
            </p:cNvGrpSpPr>
            <p:nvPr/>
          </p:nvGrpSpPr>
          <p:grpSpPr bwMode="auto">
            <a:xfrm>
              <a:off x="1824" y="1152"/>
              <a:ext cx="576" cy="576"/>
              <a:chOff x="1824" y="1200"/>
              <a:chExt cx="576" cy="576"/>
            </a:xfrm>
          </p:grpSpPr>
          <p:sp>
            <p:nvSpPr>
              <p:cNvPr id="245770" name="Freeform 10"/>
              <p:cNvSpPr>
                <a:spLocks/>
              </p:cNvSpPr>
              <p:nvPr/>
            </p:nvSpPr>
            <p:spPr bwMode="auto">
              <a:xfrm>
                <a:off x="1824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71" name="Freeform 11"/>
              <p:cNvSpPr>
                <a:spLocks/>
              </p:cNvSpPr>
              <p:nvPr/>
            </p:nvSpPr>
            <p:spPr bwMode="auto">
              <a:xfrm rot="-712782">
                <a:off x="2193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772" name="Text Box 12"/>
            <p:cNvSpPr txBox="1">
              <a:spLocks noChangeArrowheads="1"/>
            </p:cNvSpPr>
            <p:nvPr/>
          </p:nvSpPr>
          <p:spPr bwMode="auto">
            <a:xfrm>
              <a:off x="134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Rotate</a:t>
              </a:r>
            </a:p>
          </p:txBody>
        </p:sp>
      </p:grpSp>
      <p:grpSp>
        <p:nvGrpSpPr>
          <p:cNvPr id="245777" name="Group 17"/>
          <p:cNvGrpSpPr>
            <a:grpSpLocks/>
          </p:cNvGrpSpPr>
          <p:nvPr/>
        </p:nvGrpSpPr>
        <p:grpSpPr bwMode="auto">
          <a:xfrm>
            <a:off x="4191000" y="1905000"/>
            <a:ext cx="2514600" cy="1447800"/>
            <a:chOff x="2832" y="1200"/>
            <a:chExt cx="1584" cy="912"/>
          </a:xfrm>
        </p:grpSpPr>
        <p:grpSp>
          <p:nvGrpSpPr>
            <p:cNvPr id="245778" name="Group 18"/>
            <p:cNvGrpSpPr>
              <a:grpSpLocks/>
            </p:cNvGrpSpPr>
            <p:nvPr/>
          </p:nvGrpSpPr>
          <p:grpSpPr bwMode="auto">
            <a:xfrm>
              <a:off x="3216" y="1200"/>
              <a:ext cx="720" cy="624"/>
              <a:chOff x="3168" y="1200"/>
              <a:chExt cx="720" cy="624"/>
            </a:xfrm>
          </p:grpSpPr>
          <p:sp>
            <p:nvSpPr>
              <p:cNvPr id="245779" name="Freeform 19"/>
              <p:cNvSpPr>
                <a:spLocks/>
              </p:cNvSpPr>
              <p:nvPr/>
            </p:nvSpPr>
            <p:spPr bwMode="auto">
              <a:xfrm>
                <a:off x="3168" y="1200"/>
                <a:ext cx="216" cy="543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80" name="Freeform 20"/>
              <p:cNvSpPr>
                <a:spLocks/>
              </p:cNvSpPr>
              <p:nvPr/>
            </p:nvSpPr>
            <p:spPr bwMode="auto">
              <a:xfrm>
                <a:off x="3552" y="1200"/>
                <a:ext cx="336" cy="624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781" name="Text Box 21"/>
            <p:cNvSpPr txBox="1">
              <a:spLocks noChangeArrowheads="1"/>
            </p:cNvSpPr>
            <p:nvPr/>
          </p:nvSpPr>
          <p:spPr bwMode="auto">
            <a:xfrm>
              <a:off x="2832" y="1824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Scale</a:t>
              </a:r>
            </a:p>
          </p:txBody>
        </p:sp>
      </p:grpSp>
      <p:grpSp>
        <p:nvGrpSpPr>
          <p:cNvPr id="245782" name="Group 22"/>
          <p:cNvGrpSpPr>
            <a:grpSpLocks/>
          </p:cNvGrpSpPr>
          <p:nvPr/>
        </p:nvGrpSpPr>
        <p:grpSpPr bwMode="auto">
          <a:xfrm>
            <a:off x="3505200" y="4038600"/>
            <a:ext cx="1905000" cy="1524000"/>
            <a:chOff x="2208" y="2544"/>
            <a:chExt cx="1200" cy="960"/>
          </a:xfrm>
        </p:grpSpPr>
        <p:sp>
          <p:nvSpPr>
            <p:cNvPr id="245783" name="Freeform 23"/>
            <p:cNvSpPr>
              <a:spLocks/>
            </p:cNvSpPr>
            <p:nvPr/>
          </p:nvSpPr>
          <p:spPr bwMode="auto">
            <a:xfrm>
              <a:off x="2208" y="2544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4" name="Freeform 24"/>
            <p:cNvSpPr>
              <a:spLocks/>
            </p:cNvSpPr>
            <p:nvPr/>
          </p:nvSpPr>
          <p:spPr bwMode="auto">
            <a:xfrm flipH="1">
              <a:off x="2976" y="2544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00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785" name="Group 25"/>
          <p:cNvGrpSpPr>
            <a:grpSpLocks/>
          </p:cNvGrpSpPr>
          <p:nvPr/>
        </p:nvGrpSpPr>
        <p:grpSpPr bwMode="auto">
          <a:xfrm>
            <a:off x="6553200" y="1981200"/>
            <a:ext cx="2895600" cy="1371600"/>
            <a:chOff x="4128" y="1248"/>
            <a:chExt cx="1824" cy="864"/>
          </a:xfrm>
        </p:grpSpPr>
        <p:grpSp>
          <p:nvGrpSpPr>
            <p:cNvPr id="245786" name="Group 26"/>
            <p:cNvGrpSpPr>
              <a:grpSpLocks/>
            </p:cNvGrpSpPr>
            <p:nvPr/>
          </p:nvGrpSpPr>
          <p:grpSpPr bwMode="auto">
            <a:xfrm>
              <a:off x="4512" y="1248"/>
              <a:ext cx="624" cy="576"/>
              <a:chOff x="4608" y="1200"/>
              <a:chExt cx="624" cy="576"/>
            </a:xfrm>
          </p:grpSpPr>
          <p:sp>
            <p:nvSpPr>
              <p:cNvPr id="245787" name="Freeform 27"/>
              <p:cNvSpPr>
                <a:spLocks/>
              </p:cNvSpPr>
              <p:nvPr/>
            </p:nvSpPr>
            <p:spPr bwMode="auto">
              <a:xfrm>
                <a:off x="4608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788" name="Freeform 28"/>
              <p:cNvSpPr>
                <a:spLocks/>
              </p:cNvSpPr>
              <p:nvPr/>
            </p:nvSpPr>
            <p:spPr bwMode="auto">
              <a:xfrm flipH="1">
                <a:off x="5007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789" name="Text Box 29"/>
            <p:cNvSpPr txBox="1">
              <a:spLocks noChangeArrowheads="1"/>
            </p:cNvSpPr>
            <p:nvPr/>
          </p:nvSpPr>
          <p:spPr bwMode="auto">
            <a:xfrm>
              <a:off x="4128" y="182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Reflect</a:t>
              </a: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18468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6787" name="Group 3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6788" name="Group 4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6789" name="Freeform 5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790" name="Freeform 6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791" name="Text Box 7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  <a:endParaRPr lang="de-DE"/>
            </a:p>
          </p:txBody>
        </p:sp>
      </p:grpSp>
      <p:grpSp>
        <p:nvGrpSpPr>
          <p:cNvPr id="246792" name="Group 8"/>
          <p:cNvGrpSpPr>
            <a:grpSpLocks/>
          </p:cNvGrpSpPr>
          <p:nvPr/>
        </p:nvGrpSpPr>
        <p:grpSpPr bwMode="auto">
          <a:xfrm>
            <a:off x="1676400" y="1981200"/>
            <a:ext cx="2667000" cy="1371600"/>
            <a:chOff x="1344" y="1152"/>
            <a:chExt cx="1680" cy="864"/>
          </a:xfrm>
        </p:grpSpPr>
        <p:grpSp>
          <p:nvGrpSpPr>
            <p:cNvPr id="246793" name="Group 9"/>
            <p:cNvGrpSpPr>
              <a:grpSpLocks/>
            </p:cNvGrpSpPr>
            <p:nvPr/>
          </p:nvGrpSpPr>
          <p:grpSpPr bwMode="auto">
            <a:xfrm>
              <a:off x="1824" y="1152"/>
              <a:ext cx="576" cy="576"/>
              <a:chOff x="1824" y="1200"/>
              <a:chExt cx="576" cy="576"/>
            </a:xfrm>
          </p:grpSpPr>
          <p:sp>
            <p:nvSpPr>
              <p:cNvPr id="246794" name="Freeform 10"/>
              <p:cNvSpPr>
                <a:spLocks/>
              </p:cNvSpPr>
              <p:nvPr/>
            </p:nvSpPr>
            <p:spPr bwMode="auto">
              <a:xfrm>
                <a:off x="1824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795" name="Freeform 11"/>
              <p:cNvSpPr>
                <a:spLocks/>
              </p:cNvSpPr>
              <p:nvPr/>
            </p:nvSpPr>
            <p:spPr bwMode="auto">
              <a:xfrm rot="-712782">
                <a:off x="2193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796" name="Text Box 12"/>
            <p:cNvSpPr txBox="1">
              <a:spLocks noChangeArrowheads="1"/>
            </p:cNvSpPr>
            <p:nvPr/>
          </p:nvSpPr>
          <p:spPr bwMode="auto">
            <a:xfrm>
              <a:off x="134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Rotate</a:t>
              </a:r>
            </a:p>
          </p:txBody>
        </p:sp>
      </p:grpSp>
      <p:grpSp>
        <p:nvGrpSpPr>
          <p:cNvPr id="246801" name="Group 17"/>
          <p:cNvGrpSpPr>
            <a:grpSpLocks/>
          </p:cNvGrpSpPr>
          <p:nvPr/>
        </p:nvGrpSpPr>
        <p:grpSpPr bwMode="auto">
          <a:xfrm>
            <a:off x="4191000" y="1905000"/>
            <a:ext cx="2514600" cy="1447800"/>
            <a:chOff x="2832" y="1200"/>
            <a:chExt cx="1584" cy="912"/>
          </a:xfrm>
        </p:grpSpPr>
        <p:grpSp>
          <p:nvGrpSpPr>
            <p:cNvPr id="246802" name="Group 18"/>
            <p:cNvGrpSpPr>
              <a:grpSpLocks/>
            </p:cNvGrpSpPr>
            <p:nvPr/>
          </p:nvGrpSpPr>
          <p:grpSpPr bwMode="auto">
            <a:xfrm>
              <a:off x="3216" y="1200"/>
              <a:ext cx="720" cy="624"/>
              <a:chOff x="3168" y="1200"/>
              <a:chExt cx="720" cy="624"/>
            </a:xfrm>
          </p:grpSpPr>
          <p:sp>
            <p:nvSpPr>
              <p:cNvPr id="246803" name="Freeform 19"/>
              <p:cNvSpPr>
                <a:spLocks/>
              </p:cNvSpPr>
              <p:nvPr/>
            </p:nvSpPr>
            <p:spPr bwMode="auto">
              <a:xfrm>
                <a:off x="3168" y="1200"/>
                <a:ext cx="216" cy="543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04" name="Freeform 20"/>
              <p:cNvSpPr>
                <a:spLocks/>
              </p:cNvSpPr>
              <p:nvPr/>
            </p:nvSpPr>
            <p:spPr bwMode="auto">
              <a:xfrm>
                <a:off x="3552" y="1200"/>
                <a:ext cx="336" cy="624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805" name="Text Box 21"/>
            <p:cNvSpPr txBox="1">
              <a:spLocks noChangeArrowheads="1"/>
            </p:cNvSpPr>
            <p:nvPr/>
          </p:nvSpPr>
          <p:spPr bwMode="auto">
            <a:xfrm>
              <a:off x="2832" y="1824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Scale</a:t>
              </a:r>
            </a:p>
          </p:txBody>
        </p:sp>
      </p:grpSp>
      <p:grpSp>
        <p:nvGrpSpPr>
          <p:cNvPr id="246806" name="Group 22"/>
          <p:cNvGrpSpPr>
            <a:grpSpLocks/>
          </p:cNvGrpSpPr>
          <p:nvPr/>
        </p:nvGrpSpPr>
        <p:grpSpPr bwMode="auto">
          <a:xfrm>
            <a:off x="6553200" y="1981200"/>
            <a:ext cx="2895600" cy="1371600"/>
            <a:chOff x="4128" y="1248"/>
            <a:chExt cx="1824" cy="864"/>
          </a:xfrm>
        </p:grpSpPr>
        <p:grpSp>
          <p:nvGrpSpPr>
            <p:cNvPr id="246807" name="Group 23"/>
            <p:cNvGrpSpPr>
              <a:grpSpLocks/>
            </p:cNvGrpSpPr>
            <p:nvPr/>
          </p:nvGrpSpPr>
          <p:grpSpPr bwMode="auto">
            <a:xfrm>
              <a:off x="4512" y="1248"/>
              <a:ext cx="624" cy="576"/>
              <a:chOff x="4608" y="1200"/>
              <a:chExt cx="624" cy="576"/>
            </a:xfrm>
          </p:grpSpPr>
          <p:sp>
            <p:nvSpPr>
              <p:cNvPr id="246808" name="Freeform 24"/>
              <p:cNvSpPr>
                <a:spLocks/>
              </p:cNvSpPr>
              <p:nvPr/>
            </p:nvSpPr>
            <p:spPr bwMode="auto">
              <a:xfrm>
                <a:off x="4608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09" name="Freeform 25"/>
              <p:cNvSpPr>
                <a:spLocks/>
              </p:cNvSpPr>
              <p:nvPr/>
            </p:nvSpPr>
            <p:spPr bwMode="auto">
              <a:xfrm flipH="1">
                <a:off x="5007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810" name="Text Box 26"/>
            <p:cNvSpPr txBox="1">
              <a:spLocks noChangeArrowheads="1"/>
            </p:cNvSpPr>
            <p:nvPr/>
          </p:nvSpPr>
          <p:spPr bwMode="auto">
            <a:xfrm>
              <a:off x="4128" y="182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Reflect</a:t>
              </a:r>
            </a:p>
          </p:txBody>
        </p:sp>
      </p:grpSp>
      <p:grpSp>
        <p:nvGrpSpPr>
          <p:cNvPr id="246811" name="Group 27"/>
          <p:cNvGrpSpPr>
            <a:grpSpLocks/>
          </p:cNvGrpSpPr>
          <p:nvPr/>
        </p:nvGrpSpPr>
        <p:grpSpPr bwMode="auto">
          <a:xfrm>
            <a:off x="3505200" y="4038600"/>
            <a:ext cx="2286000" cy="1524000"/>
            <a:chOff x="2208" y="2544"/>
            <a:chExt cx="1440" cy="960"/>
          </a:xfrm>
        </p:grpSpPr>
        <p:sp>
          <p:nvSpPr>
            <p:cNvPr id="246812" name="Freeform 28"/>
            <p:cNvSpPr>
              <a:spLocks/>
            </p:cNvSpPr>
            <p:nvPr/>
          </p:nvSpPr>
          <p:spPr bwMode="auto">
            <a:xfrm>
              <a:off x="2208" y="2544"/>
              <a:ext cx="432" cy="960"/>
            </a:xfrm>
            <a:custGeom>
              <a:avLst/>
              <a:gdLst>
                <a:gd name="T0" fmla="*/ 192 w 432"/>
                <a:gd name="T1" fmla="*/ 0 h 960"/>
                <a:gd name="T2" fmla="*/ 192 w 432"/>
                <a:gd name="T3" fmla="*/ 720 h 960"/>
                <a:gd name="T4" fmla="*/ 432 w 432"/>
                <a:gd name="T5" fmla="*/ 720 h 960"/>
                <a:gd name="T6" fmla="*/ 432 w 432"/>
                <a:gd name="T7" fmla="*/ 960 h 960"/>
                <a:gd name="T8" fmla="*/ 0 w 432"/>
                <a:gd name="T9" fmla="*/ 960 h 960"/>
                <a:gd name="T10" fmla="*/ 0 w 432"/>
                <a:gd name="T11" fmla="*/ 0 h 960"/>
                <a:gd name="T12" fmla="*/ 192 w 432"/>
                <a:gd name="T13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2" h="960">
                  <a:moveTo>
                    <a:pt x="192" y="0"/>
                  </a:moveTo>
                  <a:lnTo>
                    <a:pt x="192" y="720"/>
                  </a:lnTo>
                  <a:lnTo>
                    <a:pt x="432" y="720"/>
                  </a:lnTo>
                  <a:lnTo>
                    <a:pt x="432" y="960"/>
                  </a:lnTo>
                  <a:lnTo>
                    <a:pt x="0" y="960"/>
                  </a:lnTo>
                  <a:lnTo>
                    <a:pt x="0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13" name="Freeform 29"/>
            <p:cNvSpPr>
              <a:spLocks/>
            </p:cNvSpPr>
            <p:nvPr/>
          </p:nvSpPr>
          <p:spPr bwMode="auto">
            <a:xfrm>
              <a:off x="2976" y="2544"/>
              <a:ext cx="672" cy="960"/>
            </a:xfrm>
            <a:custGeom>
              <a:avLst/>
              <a:gdLst>
                <a:gd name="T0" fmla="*/ 240 w 672"/>
                <a:gd name="T1" fmla="*/ 0 h 960"/>
                <a:gd name="T2" fmla="*/ 240 w 672"/>
                <a:gd name="T3" fmla="*/ 720 h 960"/>
                <a:gd name="T4" fmla="*/ 0 w 672"/>
                <a:gd name="T5" fmla="*/ 720 h 960"/>
                <a:gd name="T6" fmla="*/ 0 w 672"/>
                <a:gd name="T7" fmla="*/ 960 h 960"/>
                <a:gd name="T8" fmla="*/ 672 w 672"/>
                <a:gd name="T9" fmla="*/ 960 h 960"/>
                <a:gd name="T10" fmla="*/ 672 w 672"/>
                <a:gd name="T11" fmla="*/ 720 h 960"/>
                <a:gd name="T12" fmla="*/ 432 w 672"/>
                <a:gd name="T13" fmla="*/ 720 h 960"/>
                <a:gd name="T14" fmla="*/ 432 w 672"/>
                <a:gd name="T15" fmla="*/ 0 h 960"/>
                <a:gd name="T16" fmla="*/ 240 w 672"/>
                <a:gd name="T17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2" h="960">
                  <a:moveTo>
                    <a:pt x="240" y="0"/>
                  </a:moveTo>
                  <a:lnTo>
                    <a:pt x="240" y="720"/>
                  </a:lnTo>
                  <a:lnTo>
                    <a:pt x="0" y="720"/>
                  </a:lnTo>
                  <a:lnTo>
                    <a:pt x="0" y="960"/>
                  </a:lnTo>
                  <a:lnTo>
                    <a:pt x="672" y="960"/>
                  </a:lnTo>
                  <a:lnTo>
                    <a:pt x="672" y="720"/>
                  </a:lnTo>
                  <a:lnTo>
                    <a:pt x="432" y="720"/>
                  </a:lnTo>
                  <a:lnTo>
                    <a:pt x="432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00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814" name="Freeform 30"/>
          <p:cNvSpPr>
            <a:spLocks/>
          </p:cNvSpPr>
          <p:nvPr/>
        </p:nvSpPr>
        <p:spPr bwMode="auto">
          <a:xfrm>
            <a:off x="5105400" y="4038600"/>
            <a:ext cx="685800" cy="1524000"/>
          </a:xfrm>
          <a:custGeom>
            <a:avLst/>
            <a:gdLst>
              <a:gd name="T0" fmla="*/ 192 w 432"/>
              <a:gd name="T1" fmla="*/ 0 h 960"/>
              <a:gd name="T2" fmla="*/ 192 w 432"/>
              <a:gd name="T3" fmla="*/ 720 h 960"/>
              <a:gd name="T4" fmla="*/ 432 w 432"/>
              <a:gd name="T5" fmla="*/ 720 h 960"/>
              <a:gd name="T6" fmla="*/ 432 w 432"/>
              <a:gd name="T7" fmla="*/ 960 h 960"/>
              <a:gd name="T8" fmla="*/ 0 w 432"/>
              <a:gd name="T9" fmla="*/ 960 h 960"/>
              <a:gd name="T10" fmla="*/ 0 w 432"/>
              <a:gd name="T11" fmla="*/ 0 h 960"/>
              <a:gd name="T12" fmla="*/ 192 w 432"/>
              <a:gd name="T13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2" h="960">
                <a:moveTo>
                  <a:pt x="192" y="0"/>
                </a:moveTo>
                <a:lnTo>
                  <a:pt x="192" y="720"/>
                </a:lnTo>
                <a:lnTo>
                  <a:pt x="432" y="720"/>
                </a:lnTo>
                <a:lnTo>
                  <a:pt x="432" y="960"/>
                </a:lnTo>
                <a:lnTo>
                  <a:pt x="0" y="960"/>
                </a:lnTo>
                <a:lnTo>
                  <a:pt x="0" y="0"/>
                </a:lnTo>
                <a:lnTo>
                  <a:pt x="192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6815" name="Group 31"/>
          <p:cNvGrpSpPr>
            <a:grpSpLocks/>
          </p:cNvGrpSpPr>
          <p:nvPr/>
        </p:nvGrpSpPr>
        <p:grpSpPr bwMode="auto">
          <a:xfrm>
            <a:off x="533400" y="4038600"/>
            <a:ext cx="1447800" cy="1587500"/>
            <a:chOff x="336" y="2544"/>
            <a:chExt cx="912" cy="1000"/>
          </a:xfrm>
        </p:grpSpPr>
        <p:grpSp>
          <p:nvGrpSpPr>
            <p:cNvPr id="246816" name="Group 32"/>
            <p:cNvGrpSpPr>
              <a:grpSpLocks/>
            </p:cNvGrpSpPr>
            <p:nvPr/>
          </p:nvGrpSpPr>
          <p:grpSpPr bwMode="auto">
            <a:xfrm>
              <a:off x="336" y="2544"/>
              <a:ext cx="672" cy="480"/>
              <a:chOff x="2208" y="2544"/>
              <a:chExt cx="1440" cy="960"/>
            </a:xfrm>
          </p:grpSpPr>
          <p:sp>
            <p:nvSpPr>
              <p:cNvPr id="246817" name="Freeform 33"/>
              <p:cNvSpPr>
                <a:spLocks/>
              </p:cNvSpPr>
              <p:nvPr/>
            </p:nvSpPr>
            <p:spPr bwMode="auto">
              <a:xfrm>
                <a:off x="2208" y="2544"/>
                <a:ext cx="432" cy="960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8" name="Freeform 34"/>
              <p:cNvSpPr>
                <a:spLocks/>
              </p:cNvSpPr>
              <p:nvPr/>
            </p:nvSpPr>
            <p:spPr bwMode="auto">
              <a:xfrm>
                <a:off x="2976" y="2544"/>
                <a:ext cx="672" cy="960"/>
              </a:xfrm>
              <a:custGeom>
                <a:avLst/>
                <a:gdLst>
                  <a:gd name="T0" fmla="*/ 240 w 672"/>
                  <a:gd name="T1" fmla="*/ 0 h 960"/>
                  <a:gd name="T2" fmla="*/ 240 w 672"/>
                  <a:gd name="T3" fmla="*/ 720 h 960"/>
                  <a:gd name="T4" fmla="*/ 0 w 672"/>
                  <a:gd name="T5" fmla="*/ 720 h 960"/>
                  <a:gd name="T6" fmla="*/ 0 w 672"/>
                  <a:gd name="T7" fmla="*/ 960 h 960"/>
                  <a:gd name="T8" fmla="*/ 672 w 672"/>
                  <a:gd name="T9" fmla="*/ 960 h 960"/>
                  <a:gd name="T10" fmla="*/ 672 w 672"/>
                  <a:gd name="T11" fmla="*/ 720 h 960"/>
                  <a:gd name="T12" fmla="*/ 432 w 672"/>
                  <a:gd name="T13" fmla="*/ 720 h 960"/>
                  <a:gd name="T14" fmla="*/ 432 w 672"/>
                  <a:gd name="T15" fmla="*/ 0 h 960"/>
                  <a:gd name="T16" fmla="*/ 240 w 672"/>
                  <a:gd name="T17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2" h="960">
                    <a:moveTo>
                      <a:pt x="240" y="0"/>
                    </a:moveTo>
                    <a:lnTo>
                      <a:pt x="240" y="720"/>
                    </a:lnTo>
                    <a:lnTo>
                      <a:pt x="0" y="720"/>
                    </a:lnTo>
                    <a:lnTo>
                      <a:pt x="0" y="960"/>
                    </a:lnTo>
                    <a:lnTo>
                      <a:pt x="672" y="960"/>
                    </a:lnTo>
                    <a:lnTo>
                      <a:pt x="672" y="720"/>
                    </a:lnTo>
                    <a:lnTo>
                      <a:pt x="432" y="720"/>
                    </a:lnTo>
                    <a:lnTo>
                      <a:pt x="432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9" name="Freeform 35"/>
              <p:cNvSpPr>
                <a:spLocks/>
              </p:cNvSpPr>
              <p:nvPr/>
            </p:nvSpPr>
            <p:spPr bwMode="auto">
              <a:xfrm>
                <a:off x="3216" y="2544"/>
                <a:ext cx="432" cy="960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820" name="Text Box 36"/>
            <p:cNvSpPr txBox="1">
              <a:spLocks noChangeArrowheads="1"/>
            </p:cNvSpPr>
            <p:nvPr/>
          </p:nvSpPr>
          <p:spPr bwMode="auto">
            <a:xfrm>
              <a:off x="336" y="3072"/>
              <a:ext cx="912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Partial Matching</a:t>
              </a:r>
            </a:p>
          </p:txBody>
        </p:sp>
      </p:grp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86040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chemeClr val="bg1"/>
                </a:solidFill>
              </a:rPr>
              <a:t>Are these shapes similar?</a:t>
            </a:r>
            <a:endParaRPr lang="de-DE"/>
          </a:p>
        </p:txBody>
      </p:sp>
      <p:grpSp>
        <p:nvGrpSpPr>
          <p:cNvPr id="247811" name="Group 3"/>
          <p:cNvGrpSpPr>
            <a:grpSpLocks/>
          </p:cNvGrpSpPr>
          <p:nvPr/>
        </p:nvGrpSpPr>
        <p:grpSpPr bwMode="auto">
          <a:xfrm>
            <a:off x="381000" y="1981200"/>
            <a:ext cx="1447800" cy="1371600"/>
            <a:chOff x="384" y="1248"/>
            <a:chExt cx="912" cy="864"/>
          </a:xfrm>
        </p:grpSpPr>
        <p:grpSp>
          <p:nvGrpSpPr>
            <p:cNvPr id="247812" name="Group 4"/>
            <p:cNvGrpSpPr>
              <a:grpSpLocks/>
            </p:cNvGrpSpPr>
            <p:nvPr/>
          </p:nvGrpSpPr>
          <p:grpSpPr bwMode="auto">
            <a:xfrm>
              <a:off x="480" y="1248"/>
              <a:ext cx="624" cy="528"/>
              <a:chOff x="480" y="1248"/>
              <a:chExt cx="624" cy="528"/>
            </a:xfrm>
          </p:grpSpPr>
          <p:sp>
            <p:nvSpPr>
              <p:cNvPr id="247813" name="Freeform 5"/>
              <p:cNvSpPr>
                <a:spLocks/>
              </p:cNvSpPr>
              <p:nvPr/>
            </p:nvSpPr>
            <p:spPr bwMode="auto">
              <a:xfrm>
                <a:off x="480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14" name="Freeform 6"/>
              <p:cNvSpPr>
                <a:spLocks/>
              </p:cNvSpPr>
              <p:nvPr/>
            </p:nvSpPr>
            <p:spPr bwMode="auto">
              <a:xfrm>
                <a:off x="879" y="1248"/>
                <a:ext cx="225" cy="528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7815" name="Text Box 7"/>
            <p:cNvSpPr txBox="1">
              <a:spLocks noChangeArrowheads="1"/>
            </p:cNvSpPr>
            <p:nvPr/>
          </p:nvSpPr>
          <p:spPr bwMode="auto">
            <a:xfrm>
              <a:off x="384" y="182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</a:t>
              </a:r>
            </a:p>
          </p:txBody>
        </p:sp>
      </p:grpSp>
      <p:grpSp>
        <p:nvGrpSpPr>
          <p:cNvPr id="247816" name="Group 8"/>
          <p:cNvGrpSpPr>
            <a:grpSpLocks/>
          </p:cNvGrpSpPr>
          <p:nvPr/>
        </p:nvGrpSpPr>
        <p:grpSpPr bwMode="auto">
          <a:xfrm>
            <a:off x="1676400" y="1981200"/>
            <a:ext cx="2667000" cy="1371600"/>
            <a:chOff x="1344" y="1152"/>
            <a:chExt cx="1680" cy="864"/>
          </a:xfrm>
        </p:grpSpPr>
        <p:grpSp>
          <p:nvGrpSpPr>
            <p:cNvPr id="247817" name="Group 9"/>
            <p:cNvGrpSpPr>
              <a:grpSpLocks/>
            </p:cNvGrpSpPr>
            <p:nvPr/>
          </p:nvGrpSpPr>
          <p:grpSpPr bwMode="auto">
            <a:xfrm>
              <a:off x="1824" y="1152"/>
              <a:ext cx="576" cy="576"/>
              <a:chOff x="1824" y="1200"/>
              <a:chExt cx="576" cy="576"/>
            </a:xfrm>
          </p:grpSpPr>
          <p:sp>
            <p:nvSpPr>
              <p:cNvPr id="247818" name="Freeform 10"/>
              <p:cNvSpPr>
                <a:spLocks/>
              </p:cNvSpPr>
              <p:nvPr/>
            </p:nvSpPr>
            <p:spPr bwMode="auto">
              <a:xfrm>
                <a:off x="1824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auto">
              <a:xfrm rot="-712782">
                <a:off x="2193" y="1200"/>
                <a:ext cx="207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7820" name="Text Box 12"/>
            <p:cNvSpPr txBox="1">
              <a:spLocks noChangeArrowheads="1"/>
            </p:cNvSpPr>
            <p:nvPr/>
          </p:nvSpPr>
          <p:spPr bwMode="auto">
            <a:xfrm>
              <a:off x="1344" y="1728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Rotate</a:t>
              </a:r>
            </a:p>
          </p:txBody>
        </p:sp>
      </p:grpSp>
      <p:grpSp>
        <p:nvGrpSpPr>
          <p:cNvPr id="247825" name="Group 17"/>
          <p:cNvGrpSpPr>
            <a:grpSpLocks/>
          </p:cNvGrpSpPr>
          <p:nvPr/>
        </p:nvGrpSpPr>
        <p:grpSpPr bwMode="auto">
          <a:xfrm>
            <a:off x="4191000" y="1905000"/>
            <a:ext cx="2514600" cy="1447800"/>
            <a:chOff x="2832" y="1200"/>
            <a:chExt cx="1584" cy="912"/>
          </a:xfrm>
        </p:grpSpPr>
        <p:grpSp>
          <p:nvGrpSpPr>
            <p:cNvPr id="247826" name="Group 18"/>
            <p:cNvGrpSpPr>
              <a:grpSpLocks/>
            </p:cNvGrpSpPr>
            <p:nvPr/>
          </p:nvGrpSpPr>
          <p:grpSpPr bwMode="auto">
            <a:xfrm>
              <a:off x="3216" y="1200"/>
              <a:ext cx="720" cy="624"/>
              <a:chOff x="3168" y="1200"/>
              <a:chExt cx="720" cy="624"/>
            </a:xfrm>
          </p:grpSpPr>
          <p:sp>
            <p:nvSpPr>
              <p:cNvPr id="247827" name="Freeform 19"/>
              <p:cNvSpPr>
                <a:spLocks/>
              </p:cNvSpPr>
              <p:nvPr/>
            </p:nvSpPr>
            <p:spPr bwMode="auto">
              <a:xfrm>
                <a:off x="3168" y="1200"/>
                <a:ext cx="216" cy="543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28" name="Freeform 20"/>
              <p:cNvSpPr>
                <a:spLocks/>
              </p:cNvSpPr>
              <p:nvPr/>
            </p:nvSpPr>
            <p:spPr bwMode="auto">
              <a:xfrm>
                <a:off x="3552" y="1200"/>
                <a:ext cx="336" cy="624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7829" name="Text Box 21"/>
            <p:cNvSpPr txBox="1">
              <a:spLocks noChangeArrowheads="1"/>
            </p:cNvSpPr>
            <p:nvPr/>
          </p:nvSpPr>
          <p:spPr bwMode="auto">
            <a:xfrm>
              <a:off x="2832" y="1824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Scale</a:t>
              </a:r>
            </a:p>
          </p:txBody>
        </p:sp>
      </p:grpSp>
      <p:grpSp>
        <p:nvGrpSpPr>
          <p:cNvPr id="247830" name="Group 22"/>
          <p:cNvGrpSpPr>
            <a:grpSpLocks/>
          </p:cNvGrpSpPr>
          <p:nvPr/>
        </p:nvGrpSpPr>
        <p:grpSpPr bwMode="auto">
          <a:xfrm>
            <a:off x="6553200" y="1981200"/>
            <a:ext cx="2895600" cy="1371600"/>
            <a:chOff x="4128" y="1248"/>
            <a:chExt cx="1824" cy="864"/>
          </a:xfrm>
        </p:grpSpPr>
        <p:grpSp>
          <p:nvGrpSpPr>
            <p:cNvPr id="247831" name="Group 23"/>
            <p:cNvGrpSpPr>
              <a:grpSpLocks/>
            </p:cNvGrpSpPr>
            <p:nvPr/>
          </p:nvGrpSpPr>
          <p:grpSpPr bwMode="auto">
            <a:xfrm>
              <a:off x="4512" y="1248"/>
              <a:ext cx="624" cy="576"/>
              <a:chOff x="4608" y="1200"/>
              <a:chExt cx="624" cy="576"/>
            </a:xfrm>
          </p:grpSpPr>
          <p:sp>
            <p:nvSpPr>
              <p:cNvPr id="247832" name="Freeform 24"/>
              <p:cNvSpPr>
                <a:spLocks/>
              </p:cNvSpPr>
              <p:nvPr/>
            </p:nvSpPr>
            <p:spPr bwMode="auto">
              <a:xfrm>
                <a:off x="4608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33" name="Freeform 25"/>
              <p:cNvSpPr>
                <a:spLocks/>
              </p:cNvSpPr>
              <p:nvPr/>
            </p:nvSpPr>
            <p:spPr bwMode="auto">
              <a:xfrm flipH="1">
                <a:off x="5007" y="1200"/>
                <a:ext cx="225" cy="576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7834" name="Text Box 26"/>
            <p:cNvSpPr txBox="1">
              <a:spLocks noChangeArrowheads="1"/>
            </p:cNvSpPr>
            <p:nvPr/>
          </p:nvSpPr>
          <p:spPr bwMode="auto">
            <a:xfrm>
              <a:off x="4128" y="1824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Translate &amp; Reflect</a:t>
              </a:r>
            </a:p>
          </p:txBody>
        </p:sp>
      </p:grpSp>
      <p:grpSp>
        <p:nvGrpSpPr>
          <p:cNvPr id="247835" name="Group 27"/>
          <p:cNvGrpSpPr>
            <a:grpSpLocks/>
          </p:cNvGrpSpPr>
          <p:nvPr/>
        </p:nvGrpSpPr>
        <p:grpSpPr bwMode="auto">
          <a:xfrm>
            <a:off x="533400" y="4038600"/>
            <a:ext cx="1447800" cy="1587500"/>
            <a:chOff x="336" y="2544"/>
            <a:chExt cx="912" cy="1000"/>
          </a:xfrm>
        </p:grpSpPr>
        <p:grpSp>
          <p:nvGrpSpPr>
            <p:cNvPr id="247836" name="Group 28"/>
            <p:cNvGrpSpPr>
              <a:grpSpLocks/>
            </p:cNvGrpSpPr>
            <p:nvPr/>
          </p:nvGrpSpPr>
          <p:grpSpPr bwMode="auto">
            <a:xfrm>
              <a:off x="336" y="2544"/>
              <a:ext cx="672" cy="480"/>
              <a:chOff x="2208" y="2544"/>
              <a:chExt cx="1440" cy="960"/>
            </a:xfrm>
          </p:grpSpPr>
          <p:sp>
            <p:nvSpPr>
              <p:cNvPr id="247837" name="Freeform 29"/>
              <p:cNvSpPr>
                <a:spLocks/>
              </p:cNvSpPr>
              <p:nvPr/>
            </p:nvSpPr>
            <p:spPr bwMode="auto">
              <a:xfrm>
                <a:off x="2208" y="2544"/>
                <a:ext cx="432" cy="960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38" name="Freeform 30"/>
              <p:cNvSpPr>
                <a:spLocks/>
              </p:cNvSpPr>
              <p:nvPr/>
            </p:nvSpPr>
            <p:spPr bwMode="auto">
              <a:xfrm>
                <a:off x="2976" y="2544"/>
                <a:ext cx="672" cy="960"/>
              </a:xfrm>
              <a:custGeom>
                <a:avLst/>
                <a:gdLst>
                  <a:gd name="T0" fmla="*/ 240 w 672"/>
                  <a:gd name="T1" fmla="*/ 0 h 960"/>
                  <a:gd name="T2" fmla="*/ 240 w 672"/>
                  <a:gd name="T3" fmla="*/ 720 h 960"/>
                  <a:gd name="T4" fmla="*/ 0 w 672"/>
                  <a:gd name="T5" fmla="*/ 720 h 960"/>
                  <a:gd name="T6" fmla="*/ 0 w 672"/>
                  <a:gd name="T7" fmla="*/ 960 h 960"/>
                  <a:gd name="T8" fmla="*/ 672 w 672"/>
                  <a:gd name="T9" fmla="*/ 960 h 960"/>
                  <a:gd name="T10" fmla="*/ 672 w 672"/>
                  <a:gd name="T11" fmla="*/ 720 h 960"/>
                  <a:gd name="T12" fmla="*/ 432 w 672"/>
                  <a:gd name="T13" fmla="*/ 720 h 960"/>
                  <a:gd name="T14" fmla="*/ 432 w 672"/>
                  <a:gd name="T15" fmla="*/ 0 h 960"/>
                  <a:gd name="T16" fmla="*/ 240 w 672"/>
                  <a:gd name="T17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2" h="960">
                    <a:moveTo>
                      <a:pt x="240" y="0"/>
                    </a:moveTo>
                    <a:lnTo>
                      <a:pt x="240" y="720"/>
                    </a:lnTo>
                    <a:lnTo>
                      <a:pt x="0" y="720"/>
                    </a:lnTo>
                    <a:lnTo>
                      <a:pt x="0" y="960"/>
                    </a:lnTo>
                    <a:lnTo>
                      <a:pt x="672" y="960"/>
                    </a:lnTo>
                    <a:lnTo>
                      <a:pt x="672" y="720"/>
                    </a:lnTo>
                    <a:lnTo>
                      <a:pt x="432" y="720"/>
                    </a:lnTo>
                    <a:lnTo>
                      <a:pt x="432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9900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839" name="Freeform 31"/>
              <p:cNvSpPr>
                <a:spLocks/>
              </p:cNvSpPr>
              <p:nvPr/>
            </p:nvSpPr>
            <p:spPr bwMode="auto">
              <a:xfrm>
                <a:off x="3216" y="2544"/>
                <a:ext cx="432" cy="960"/>
              </a:xfrm>
              <a:custGeom>
                <a:avLst/>
                <a:gdLst>
                  <a:gd name="T0" fmla="*/ 192 w 432"/>
                  <a:gd name="T1" fmla="*/ 0 h 960"/>
                  <a:gd name="T2" fmla="*/ 192 w 432"/>
                  <a:gd name="T3" fmla="*/ 720 h 960"/>
                  <a:gd name="T4" fmla="*/ 432 w 432"/>
                  <a:gd name="T5" fmla="*/ 720 h 960"/>
                  <a:gd name="T6" fmla="*/ 432 w 432"/>
                  <a:gd name="T7" fmla="*/ 960 h 960"/>
                  <a:gd name="T8" fmla="*/ 0 w 432"/>
                  <a:gd name="T9" fmla="*/ 960 h 960"/>
                  <a:gd name="T10" fmla="*/ 0 w 432"/>
                  <a:gd name="T11" fmla="*/ 0 h 960"/>
                  <a:gd name="T12" fmla="*/ 192 w 432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2" h="960">
                    <a:moveTo>
                      <a:pt x="192" y="0"/>
                    </a:moveTo>
                    <a:lnTo>
                      <a:pt x="192" y="720"/>
                    </a:lnTo>
                    <a:lnTo>
                      <a:pt x="432" y="720"/>
                    </a:lnTo>
                    <a:lnTo>
                      <a:pt x="432" y="960"/>
                    </a:lnTo>
                    <a:lnTo>
                      <a:pt x="0" y="960"/>
                    </a:lnTo>
                    <a:lnTo>
                      <a:pt x="0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7840" name="Text Box 32"/>
            <p:cNvSpPr txBox="1">
              <a:spLocks noChangeArrowheads="1"/>
            </p:cNvSpPr>
            <p:nvPr/>
          </p:nvSpPr>
          <p:spPr bwMode="auto">
            <a:xfrm>
              <a:off x="336" y="3072"/>
              <a:ext cx="912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buClrTx/>
                <a:buSzTx/>
                <a:buFontTx/>
                <a:buNone/>
              </a:pPr>
              <a:r>
                <a:rPr lang="de-DE">
                  <a:solidFill>
                    <a:schemeClr val="bg1"/>
                  </a:solidFill>
                </a:rPr>
                <a:t>Partial Matching</a:t>
              </a:r>
            </a:p>
          </p:txBody>
        </p:sp>
      </p:grp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When are two shapes similar?</a:t>
            </a:r>
          </a:p>
        </p:txBody>
      </p:sp>
    </p:spTree>
    <p:extLst>
      <p:ext uri="{BB962C8B-B14F-4D97-AF65-F5344CB8AC3E}">
        <p14:creationId xmlns:p14="http://schemas.microsoft.com/office/powerpoint/2010/main" val="15058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1087438" y="3495675"/>
            <a:ext cx="890587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0" tIns="360000" rIns="360000" bIns="36000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152400" y="2222249"/>
            <a:ext cx="3871913" cy="1089529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0" rIns="82296" bIns="91440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Two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CC9900"/>
                </a:solidFill>
              </a:rPr>
              <a:t>geometric shapes</a:t>
            </a:r>
            <a:r>
              <a:rPr lang="en-US" dirty="0"/>
              <a:t>, each composed of a number of basic objects such as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146122" y="1664355"/>
            <a:ext cx="1350819" cy="31777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2296" tIns="0" rIns="82296" bIns="0" anchor="ctr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3200" b="1" dirty="0"/>
              <a:t>Given:</a:t>
            </a:r>
            <a:endParaRPr lang="en-US" sz="3200" dirty="0"/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152400" y="3544489"/>
            <a:ext cx="3871913" cy="1080296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0" rIns="82296" bIns="82296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An application </a:t>
            </a:r>
            <a:r>
              <a:rPr lang="en-US" dirty="0" err="1"/>
              <a:t>dependant</a:t>
            </a:r>
            <a:r>
              <a:rPr lang="en-US" dirty="0"/>
              <a:t> </a:t>
            </a:r>
            <a:r>
              <a:rPr lang="en-US" dirty="0">
                <a:solidFill>
                  <a:srgbClr val="CC9900"/>
                </a:solidFill>
              </a:rPr>
              <a:t>distance measure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CC9900"/>
                </a:solidFill>
                <a:latin typeface="Symbol" pitchFamily="18" charset="2"/>
              </a:rPr>
              <a:t>d</a:t>
            </a:r>
            <a:r>
              <a:rPr lang="en-US" dirty="0"/>
              <a:t>, e.g., the </a:t>
            </a:r>
            <a:r>
              <a:rPr lang="en-US" dirty="0" err="1"/>
              <a:t>Hausdorff</a:t>
            </a:r>
            <a:r>
              <a:rPr lang="en-US" dirty="0"/>
              <a:t> distance</a:t>
            </a:r>
          </a:p>
        </p:txBody>
      </p:sp>
      <p:sp>
        <p:nvSpPr>
          <p:cNvPr id="204809" name="Text Box 9"/>
          <p:cNvSpPr txBox="1">
            <a:spLocks noChangeArrowheads="1"/>
          </p:cNvSpPr>
          <p:nvPr/>
        </p:nvSpPr>
        <p:spPr bwMode="auto">
          <a:xfrm>
            <a:off x="152400" y="4806065"/>
            <a:ext cx="4493491" cy="7478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0" rIns="82296" bIns="82296"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A set of </a:t>
            </a:r>
            <a:r>
              <a:rPr lang="en-US" dirty="0">
                <a:solidFill>
                  <a:srgbClr val="CC9900"/>
                </a:solidFill>
              </a:rPr>
              <a:t>transformations </a:t>
            </a:r>
            <a:r>
              <a:rPr lang="en-US" b="1" i="1" dirty="0"/>
              <a:t>T</a:t>
            </a:r>
            <a:r>
              <a:rPr lang="en-US" dirty="0"/>
              <a:t>, e.g</a:t>
            </a:r>
            <a:r>
              <a:rPr lang="en-US" dirty="0" smtClean="0"/>
              <a:t>., </a:t>
            </a:r>
            <a:r>
              <a:rPr lang="en-US" dirty="0"/>
              <a:t>translations, rigid </a:t>
            </a:r>
            <a:r>
              <a:rPr lang="en-US" dirty="0" smtClean="0"/>
              <a:t>motions, or none</a:t>
            </a:r>
            <a:endParaRPr lang="en-US" dirty="0"/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152400" y="5611929"/>
            <a:ext cx="6019800" cy="483979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3200" b="1" dirty="0"/>
              <a:t>Matching Task:       	     </a:t>
            </a:r>
            <a:r>
              <a:rPr lang="en-US" sz="2800" dirty="0"/>
              <a:t>Compute</a:t>
            </a:r>
            <a:r>
              <a:rPr lang="en-US" sz="3200" b="1" dirty="0"/>
              <a:t>   </a:t>
            </a:r>
          </a:p>
        </p:txBody>
      </p:sp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5962650" y="5527687"/>
            <a:ext cx="2662238" cy="65246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/>
          <a:p>
            <a:pPr algn="ctr">
              <a:buFont typeface="Symbol" pitchFamily="18" charset="2"/>
              <a:buNone/>
            </a:pPr>
            <a:r>
              <a:rPr lang="en-US" sz="2600" dirty="0"/>
              <a:t>min </a:t>
            </a:r>
            <a:r>
              <a:rPr lang="en-US" sz="2600" dirty="0">
                <a:latin typeface="Symbol" pitchFamily="18" charset="2"/>
              </a:rPr>
              <a:t>d</a:t>
            </a:r>
            <a:r>
              <a:rPr lang="en-US" sz="2600" dirty="0"/>
              <a:t>(T(A),B)</a:t>
            </a:r>
          </a:p>
        </p:txBody>
      </p:sp>
      <p:sp>
        <p:nvSpPr>
          <p:cNvPr id="204815" name="Rectangle 15"/>
          <p:cNvSpPr>
            <a:spLocks noChangeArrowheads="1"/>
          </p:cNvSpPr>
          <p:nvPr/>
        </p:nvSpPr>
        <p:spPr bwMode="auto">
          <a:xfrm>
            <a:off x="5791200" y="5978537"/>
            <a:ext cx="1612900" cy="2016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Symbol" pitchFamily="18" charset="2"/>
              </a:rPr>
              <a:t>TÎ</a:t>
            </a:r>
            <a:r>
              <a:rPr lang="en-US" sz="2000" b="1" i="1" dirty="0">
                <a:latin typeface="Symbol" pitchFamily="18" charset="2"/>
              </a:rPr>
              <a:t>T</a:t>
            </a:r>
            <a:endParaRPr lang="en-US" sz="2000" dirty="0">
              <a:latin typeface="Symbol" pitchFamily="18" charset="2"/>
            </a:endParaRPr>
          </a:p>
        </p:txBody>
      </p:sp>
      <p:pic>
        <p:nvPicPr>
          <p:cNvPr id="204816" name="Picture 16" descr="H:\carola\talk\bat00\wag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1785938"/>
            <a:ext cx="167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17" name="Picture 17" descr="H:\carola\talk\bat00\wal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713" y="1717675"/>
            <a:ext cx="1295400" cy="105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18" name="Picture 18" descr="H:\carola\talk\bat00\triangle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1649413"/>
            <a:ext cx="1338263" cy="10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4024313" y="2899708"/>
            <a:ext cx="154305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points</a:t>
            </a:r>
          </a:p>
        </p:txBody>
      </p:sp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5567363" y="2899708"/>
            <a:ext cx="205740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line segments</a:t>
            </a:r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7562850" y="2899708"/>
            <a:ext cx="1295400" cy="404534"/>
          </a:xfrm>
          <a:prstGeom prst="rect">
            <a:avLst/>
          </a:prstGeom>
          <a:noFill/>
          <a:ln>
            <a:noFill/>
          </a:ln>
          <a:effectLst/>
        </p:spPr>
        <p:txBody>
          <a:bodyPr lIns="82296" tIns="82296" rIns="82296" bIns="82296" anchor="ctr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dirty="0"/>
              <a:t>triangles</a:t>
            </a:r>
          </a:p>
        </p:txBody>
      </p:sp>
      <p:pic>
        <p:nvPicPr>
          <p:cNvPr id="204822" name="Picture 22" descr="H:\carola\talk\bat00\hdexampl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495675"/>
            <a:ext cx="2514600" cy="12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4000" dirty="0" smtClean="0">
                <a:solidFill>
                  <a:schemeClr val="accent2"/>
                </a:solidFill>
              </a:rPr>
              <a:t>Geometric Shape Matching</a:t>
            </a:r>
          </a:p>
        </p:txBody>
      </p:sp>
    </p:spTree>
    <p:extLst>
      <p:ext uri="{BB962C8B-B14F-4D97-AF65-F5344CB8AC3E}">
        <p14:creationId xmlns:p14="http://schemas.microsoft.com/office/powerpoint/2010/main" val="33090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99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19743</TotalTime>
  <Words>192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CMPS 3120: Computational Geometry Spring 2013 </vt:lpstr>
      <vt:lpstr>Are these shapes similar?</vt:lpstr>
      <vt:lpstr>Are these shapes similar?</vt:lpstr>
      <vt:lpstr>Are these shapes similar?</vt:lpstr>
      <vt:lpstr>Are these shapes similar?</vt:lpstr>
      <vt:lpstr>Are these shapes similar?</vt:lpstr>
      <vt:lpstr>Are these shapes similar?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Protein-Spot-Detektion in 2-DE Gelbilder</dc:title>
  <dc:creator>Christof Schultz</dc:creator>
  <cp:lastModifiedBy>carola</cp:lastModifiedBy>
  <cp:revision>618</cp:revision>
  <cp:lastPrinted>2001-04-17T05:04:20Z</cp:lastPrinted>
  <dcterms:created xsi:type="dcterms:W3CDTF">1999-09-08T09:50:48Z</dcterms:created>
  <dcterms:modified xsi:type="dcterms:W3CDTF">2013-04-18T22:03:56Z</dcterms:modified>
</cp:coreProperties>
</file>