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84" r:id="rId3"/>
    <p:sldId id="285" r:id="rId4"/>
    <p:sldId id="286" r:id="rId5"/>
    <p:sldId id="287" r:id="rId6"/>
    <p:sldId id="289" r:id="rId7"/>
    <p:sldId id="288" r:id="rId8"/>
  </p:sldIdLst>
  <p:sldSz cx="9144000" cy="6858000" type="screen4x3"/>
  <p:notesSz cx="9601200" cy="7315200"/>
  <p:custDataLst>
    <p:tags r:id="rId1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A0"/>
    <a:srgbClr val="008380"/>
    <a:srgbClr val="252593"/>
    <a:srgbClr val="3333CC"/>
    <a:srgbClr val="6600FF"/>
    <a:srgbClr val="0000CC"/>
    <a:srgbClr val="006600"/>
    <a:srgbClr val="FFCCCC"/>
    <a:srgbClr val="05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713" autoAdjust="0"/>
  </p:normalViewPr>
  <p:slideViewPr>
    <p:cSldViewPr snapToGrid="0">
      <p:cViewPr varScale="1">
        <p:scale>
          <a:sx n="137" d="100"/>
          <a:sy n="137" d="100"/>
        </p:scale>
        <p:origin x="792" y="132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3B388886-3F09-4C8A-9A44-B5520F05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67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F4317E8F-F39E-4028-9B43-315AB0520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7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739A2C-3C87-4530-9E13-CC1952563568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8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722FC-029A-4507-A2D1-C01C4DDBA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40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BFA4-B6A6-4D1C-A195-A51A7F93C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0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52317-43EB-4D56-A179-5F52020D0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769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7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93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3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27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7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8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2E301-C64D-4D48-B1F8-79C9F160E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65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9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29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2F904-9855-4DC8-AECC-EA2F3FAA2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4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BC7F8-E5E0-4C43-9AA1-C52B6A9A5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62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9CAF1-B9B6-4776-9143-D0AADD64C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4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53A3B-5590-4860-96C3-745FBFAD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13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EA551-C9C2-477B-9F14-5FFB3DD26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2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4948C-F98B-468B-9895-498B00913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9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0810C-7279-4AC8-A18D-DC321DF6D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3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2612A49-8560-49DC-B94A-421785D936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3/24/20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altLang="en-US" sz="28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dirty="0">
                <a:solidFill>
                  <a:schemeClr val="accent2"/>
                </a:solidFill>
              </a:rPr>
              <a:t>Point-Line Duality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Carola </a:t>
            </a:r>
            <a:r>
              <a:rPr lang="en-US" altLang="en-US" sz="2800" b="1" dirty="0" err="1"/>
              <a:t>Wenk</a:t>
            </a:r>
            <a:endParaRPr lang="en-US" altLang="en-U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F547AC-A003-4E34-A352-7BC67D7124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2" t="9416" r="3087" b="3447"/>
          <a:stretch/>
        </p:blipFill>
        <p:spPr>
          <a:xfrm>
            <a:off x="2607468" y="1787813"/>
            <a:ext cx="4150520" cy="20266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Point-Line Duality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32154" y="1246602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𝑃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 </m:t>
                        </m:r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⊆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 set of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points. Now define a set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𝑃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Sup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  <m:sup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∗</m:t>
                            </m:r>
                          </m:sup>
                        </m:sSub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 </m:t>
                        </m:r>
                        <m:sSubSup>
                          <m:sSubSup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Sup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  <m:sup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lines as follows: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246602"/>
                <a:ext cx="7758303" cy="646331"/>
              </a:xfrm>
              <a:prstGeom prst="rect">
                <a:avLst/>
              </a:prstGeom>
              <a:blipFill>
                <a:blip r:embed="rId2"/>
                <a:stretch>
                  <a:fillRect l="-707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42873" y="1895511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Primal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73" y="1895511"/>
                <a:ext cx="2253793" cy="945259"/>
              </a:xfrm>
              <a:prstGeom prst="rect">
                <a:avLst/>
              </a:prstGeom>
              <a:blipFill>
                <a:blip r:embed="rId3"/>
                <a:stretch>
                  <a:fillRect l="-243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96839" y="1863245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Dual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 −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839" y="1863245"/>
                <a:ext cx="2362406" cy="945259"/>
              </a:xfrm>
              <a:prstGeom prst="rect">
                <a:avLst/>
              </a:prstGeom>
              <a:blipFill>
                <a:blip r:embed="rId4"/>
                <a:stretch>
                  <a:fillRect l="-206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4AFC9ADD-9E21-4B6B-B696-B28B2F753342}"/>
              </a:ext>
            </a:extLst>
          </p:cNvPr>
          <p:cNvGrpSpPr/>
          <p:nvPr/>
        </p:nvGrpSpPr>
        <p:grpSpPr>
          <a:xfrm>
            <a:off x="932155" y="2840770"/>
            <a:ext cx="6816920" cy="3581400"/>
            <a:chOff x="932155" y="3136392"/>
            <a:chExt cx="6816920" cy="35814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55" r="55941" b="26865"/>
            <a:stretch/>
          </p:blipFill>
          <p:spPr bwMode="auto">
            <a:xfrm>
              <a:off x="1066800" y="3136392"/>
              <a:ext cx="6682275" cy="358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793182" y="5184914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95600" y="553444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443179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05200" y="511759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6434" y="3561326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14200" y="4689530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6839" y="6097833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00142" y="5513558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280" y="374599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81800" y="5203409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94885" y="4742426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54136" y="4373094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932155" y="4431792"/>
              <a:ext cx="3335045" cy="1600200"/>
            </a:xfrm>
            <a:prstGeom prst="line">
              <a:avLst/>
            </a:prstGeom>
            <a:ln w="25400">
              <a:solidFill>
                <a:srgbClr val="F00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361242" y="3418259"/>
              <a:ext cx="2143958" cy="3299533"/>
            </a:xfrm>
            <a:prstGeom prst="line">
              <a:avLst/>
            </a:prstGeom>
            <a:ln w="25400">
              <a:solidFill>
                <a:srgbClr val="F00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710778" y="5416188"/>
              <a:ext cx="53266" cy="58698"/>
            </a:xfrm>
            <a:prstGeom prst="ellipse">
              <a:avLst/>
            </a:prstGeom>
            <a:solidFill>
              <a:srgbClr val="F000A0"/>
            </a:solidFill>
            <a:ln>
              <a:solidFill>
                <a:srgbClr val="F00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5646892" y="4769568"/>
              <a:ext cx="53266" cy="58698"/>
            </a:xfrm>
            <a:prstGeom prst="ellipse">
              <a:avLst/>
            </a:prstGeom>
            <a:solidFill>
              <a:srgbClr val="F000A0"/>
            </a:solidFill>
            <a:ln>
              <a:solidFill>
                <a:srgbClr val="F00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C188433-4521-4C2A-BAEE-81726F354E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3/24/20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F6829A0-F473-42CA-8789-595E8B1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7967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53721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5941" b="26865"/>
          <a:stretch/>
        </p:blipFill>
        <p:spPr bwMode="auto">
          <a:xfrm>
            <a:off x="1066800" y="1600200"/>
            <a:ext cx="66822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3182" y="364872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399824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28956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35814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6434" y="20251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4200" y="31533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6839" y="456164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0142" y="397736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23280" y="220980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800" y="366721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4885" y="32062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54136" y="28369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932155" y="2895600"/>
            <a:ext cx="3335045" cy="1600200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61242" y="1882067"/>
            <a:ext cx="2143958" cy="3299533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6710778" y="387999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5646892" y="323337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32155" y="5486030"/>
                <a:ext cx="40860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⇔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∈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 </a:t>
                </a:r>
                <a:r>
                  <a:rPr kumimoji="0" lang="en-US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incidence-preserving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𝑝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lies above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 ⇔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  <a:sym typeface="Symbol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  <a:sym typeface="Symbol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  <a:sym typeface="Symbol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lies above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∗</m:t>
                        </m:r>
                      </m:sup>
                    </m:sSup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5" y="5486030"/>
                <a:ext cx="4086072" cy="923330"/>
              </a:xfrm>
              <a:prstGeom prst="rect">
                <a:avLst/>
              </a:prstGeom>
              <a:blipFill>
                <a:blip r:embed="rId3"/>
                <a:stretch>
                  <a:fillRect l="-1045" t="-1987" r="-44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8187" y="5499442"/>
            <a:ext cx="361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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 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p*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is above 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 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is above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A9D5070E-D60C-42E9-8EE2-07C582F896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3/24/20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75B62FD1-9A30-48FB-9B08-24E15F99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A22974F1-F1D0-4261-A1D0-E20AF8586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34F9B36-F460-44B9-AD67-4A3DF73EE08C}"/>
                  </a:ext>
                </a:extLst>
              </p:cNvPr>
              <p:cNvSpPr txBox="1"/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Primal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34F9B36-F460-44B9-AD67-4A3DF73EE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blipFill>
                <a:blip r:embed="rId4"/>
                <a:stretch>
                  <a:fillRect l="-2432" t="-3226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E3D93C-ED1E-42EC-A1F6-1A257D329D78}"/>
                  </a:ext>
                </a:extLst>
              </p:cNvPr>
              <p:cNvSpPr txBox="1"/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Dual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 −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E3D93C-ED1E-42EC-A1F6-1A257D329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blipFill>
                <a:blip r:embed="rId5"/>
                <a:stretch>
                  <a:fillRect l="-206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A39A46-BD10-4FBE-A9DB-999F08482ADE}"/>
              </a:ext>
            </a:extLst>
          </p:cNvPr>
          <p:cNvCxnSpPr>
            <a:cxnSpLocks/>
          </p:cNvCxnSpPr>
          <p:nvPr/>
        </p:nvCxnSpPr>
        <p:spPr>
          <a:xfrm>
            <a:off x="4897296" y="-5834"/>
            <a:ext cx="0" cy="909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B7A3EA8-4862-4441-8560-4FA81A3C1F15}"/>
              </a:ext>
            </a:extLst>
          </p:cNvPr>
          <p:cNvCxnSpPr>
            <a:cxnSpLocks/>
          </p:cNvCxnSpPr>
          <p:nvPr/>
        </p:nvCxnSpPr>
        <p:spPr>
          <a:xfrm>
            <a:off x="4897296" y="903196"/>
            <a:ext cx="4275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78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5854694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" t="49523" r="57201" b="13202"/>
          <a:stretch/>
        </p:blipFill>
        <p:spPr bwMode="auto">
          <a:xfrm>
            <a:off x="1221638" y="1762065"/>
            <a:ext cx="6174028" cy="328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785866" y="353899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8284" y="388852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54136" y="28369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243584" y="3174797"/>
            <a:ext cx="2999232" cy="1038758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31881" y="225922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72722" y="380439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60722" y="344032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643996" y="3327508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9EF3E001-63E1-4F6C-A0A3-C00E2CE276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3/24/20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53B6CA3-0638-48B0-96CB-E5A199B2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416AA292-EA14-42A5-BCDA-A33A2963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005DA0-3694-4FD8-9AC8-A9E08F6ECC98}"/>
                  </a:ext>
                </a:extLst>
              </p:cNvPr>
              <p:cNvSpPr txBox="1"/>
              <p:nvPr/>
            </p:nvSpPr>
            <p:spPr>
              <a:xfrm>
                <a:off x="1221638" y="5299704"/>
                <a:ext cx="25350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Points</a:t>
                </a:r>
                <a14:m>
                  <m:oMath xmlns:m="http://schemas.openxmlformats.org/officeDocument/2006/math">
                    <m:r>
                      <a:rPr kumimoji="0" 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lie </a:t>
                </a: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on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005DA0-3694-4FD8-9AC8-A9E08F6EC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638" y="5299704"/>
                <a:ext cx="2535022" cy="646331"/>
              </a:xfrm>
              <a:prstGeom prst="rect">
                <a:avLst/>
              </a:prstGeom>
              <a:blipFill>
                <a:blip r:embed="rId3"/>
                <a:stretch>
                  <a:fillRect l="-144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56E0FF-80CA-4EAF-AAD6-0CBB4233F984}"/>
                  </a:ext>
                </a:extLst>
              </p:cNvPr>
              <p:cNvSpPr txBox="1"/>
              <p:nvPr/>
            </p:nvSpPr>
            <p:spPr>
              <a:xfrm>
                <a:off x="4384068" y="5343240"/>
                <a:ext cx="27330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Lines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b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contain </a:t>
                </a: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point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56E0FF-80CA-4EAF-AAD6-0CBB4233F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068" y="5343240"/>
                <a:ext cx="2733012" cy="646331"/>
              </a:xfrm>
              <a:prstGeom prst="rect">
                <a:avLst/>
              </a:prstGeom>
              <a:blipFill>
                <a:blip r:embed="rId4"/>
                <a:stretch>
                  <a:fillRect l="-1336" t="-5660" r="-22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09A8751-81C2-444B-BB3F-B7FD4CE29FC4}"/>
                  </a:ext>
                </a:extLst>
              </p:cNvPr>
              <p:cNvSpPr txBox="1"/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Primal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09A8751-81C2-444B-BB3F-B7FD4CE29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blipFill>
                <a:blip r:embed="rId5"/>
                <a:stretch>
                  <a:fillRect l="-2432" t="-3226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9EFBB-91D2-477E-B861-33C8EA914886}"/>
                  </a:ext>
                </a:extLst>
              </p:cNvPr>
              <p:cNvSpPr txBox="1"/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Dual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 −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9EFBB-91D2-477E-B861-33C8EA914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blipFill>
                <a:blip r:embed="rId6"/>
                <a:stretch>
                  <a:fillRect l="-206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E409BC5-020E-4EEE-8FAB-7897D9A961BD}"/>
              </a:ext>
            </a:extLst>
          </p:cNvPr>
          <p:cNvCxnSpPr>
            <a:cxnSpLocks/>
          </p:cNvCxnSpPr>
          <p:nvPr/>
        </p:nvCxnSpPr>
        <p:spPr>
          <a:xfrm>
            <a:off x="4897296" y="-5834"/>
            <a:ext cx="0" cy="909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1D696A2-3116-4B99-871A-A5508359BAE4}"/>
              </a:ext>
            </a:extLst>
          </p:cNvPr>
          <p:cNvCxnSpPr>
            <a:cxnSpLocks/>
          </p:cNvCxnSpPr>
          <p:nvPr/>
        </p:nvCxnSpPr>
        <p:spPr>
          <a:xfrm>
            <a:off x="4897296" y="903196"/>
            <a:ext cx="4275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34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FEB4407D-82A3-4E52-808A-45D990A96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660" y="1451816"/>
            <a:ext cx="6126878" cy="305968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Point-Line Duality Puzzle</a:t>
            </a:r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EC188433-4521-4C2A-BAEE-81726F354EB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3/24/20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0F6829A0-F473-42CA-8789-595E8B1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CMPS 3130/6130 Computational Geometry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E33138-E94B-41CD-A3AB-64BE453DC468}"/>
              </a:ext>
            </a:extLst>
          </p:cNvPr>
          <p:cNvSpPr txBox="1"/>
          <p:nvPr/>
        </p:nvSpPr>
        <p:spPr>
          <a:xfrm>
            <a:off x="1394519" y="169684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0C1384F-3189-4CEE-BED7-461B70310782}"/>
              </a:ext>
            </a:extLst>
          </p:cNvPr>
          <p:cNvCxnSpPr>
            <a:cxnSpLocks/>
          </p:cNvCxnSpPr>
          <p:nvPr/>
        </p:nvCxnSpPr>
        <p:spPr>
          <a:xfrm>
            <a:off x="1386587" y="1950177"/>
            <a:ext cx="2522081" cy="2540417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08D87EE-BC2C-4202-9E33-7CB52C5A3B8D}"/>
              </a:ext>
            </a:extLst>
          </p:cNvPr>
          <p:cNvSpPr txBox="1"/>
          <p:nvPr/>
        </p:nvSpPr>
        <p:spPr>
          <a:xfrm>
            <a:off x="3448850" y="170875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BC75AF3-7707-4B52-9472-BEF444111CA8}"/>
              </a:ext>
            </a:extLst>
          </p:cNvPr>
          <p:cNvCxnSpPr>
            <a:cxnSpLocks/>
          </p:cNvCxnSpPr>
          <p:nvPr/>
        </p:nvCxnSpPr>
        <p:spPr>
          <a:xfrm flipV="1">
            <a:off x="2647950" y="1437169"/>
            <a:ext cx="1492250" cy="3053425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F95C72D-381C-4C05-BD6A-62422CA143A3}"/>
              </a:ext>
            </a:extLst>
          </p:cNvPr>
          <p:cNvSpPr txBox="1"/>
          <p:nvPr/>
        </p:nvSpPr>
        <p:spPr>
          <a:xfrm>
            <a:off x="2120833" y="152408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2A53D2-39D5-4927-9081-B224BA687612}"/>
              </a:ext>
            </a:extLst>
          </p:cNvPr>
          <p:cNvSpPr txBox="1"/>
          <p:nvPr/>
        </p:nvSpPr>
        <p:spPr>
          <a:xfrm>
            <a:off x="3097135" y="339702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B46669-E792-497C-B30B-CE0DE5A9F6B9}"/>
              </a:ext>
            </a:extLst>
          </p:cNvPr>
          <p:cNvSpPr txBox="1"/>
          <p:nvPr/>
        </p:nvSpPr>
        <p:spPr>
          <a:xfrm>
            <a:off x="1608137" y="336430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781220-189B-48F8-AD1E-F7497D73223C}"/>
              </a:ext>
            </a:extLst>
          </p:cNvPr>
          <p:cNvSpPr txBox="1"/>
          <p:nvPr/>
        </p:nvSpPr>
        <p:spPr>
          <a:xfrm>
            <a:off x="2881968" y="260218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058C955-683E-42C0-879C-CFD9C86AA789}"/>
              </a:ext>
            </a:extLst>
          </p:cNvPr>
          <p:cNvSpPr>
            <a:spLocks noChangeAspect="1"/>
          </p:cNvSpPr>
          <p:nvPr/>
        </p:nvSpPr>
        <p:spPr>
          <a:xfrm>
            <a:off x="2356669" y="1904553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FC6889B-E8A9-4565-9688-B40F644ECF22}"/>
              </a:ext>
            </a:extLst>
          </p:cNvPr>
          <p:cNvSpPr>
            <a:spLocks noChangeAspect="1"/>
          </p:cNvSpPr>
          <p:nvPr/>
        </p:nvSpPr>
        <p:spPr>
          <a:xfrm>
            <a:off x="1858009" y="3418925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83BEB70-E117-4DED-BBE7-38E032457B83}"/>
              </a:ext>
            </a:extLst>
          </p:cNvPr>
          <p:cNvSpPr>
            <a:spLocks noChangeAspect="1"/>
          </p:cNvSpPr>
          <p:nvPr/>
        </p:nvSpPr>
        <p:spPr>
          <a:xfrm>
            <a:off x="3043869" y="3603591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917FF4B-C6EB-4592-9BEF-9B1C66EBC1EA}"/>
              </a:ext>
            </a:extLst>
          </p:cNvPr>
          <p:cNvSpPr>
            <a:spLocks noChangeAspect="1"/>
          </p:cNvSpPr>
          <p:nvPr/>
        </p:nvSpPr>
        <p:spPr>
          <a:xfrm>
            <a:off x="2867659" y="292370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AE93AF-35FF-4C1B-AD53-392F9D75DC6B}"/>
              </a:ext>
            </a:extLst>
          </p:cNvPr>
          <p:cNvSpPr txBox="1"/>
          <p:nvPr/>
        </p:nvSpPr>
        <p:spPr>
          <a:xfrm>
            <a:off x="4840391" y="313764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0B3A4C-911E-41A5-96C8-A495C8837016}"/>
              </a:ext>
            </a:extLst>
          </p:cNvPr>
          <p:cNvSpPr txBox="1"/>
          <p:nvPr/>
        </p:nvSpPr>
        <p:spPr>
          <a:xfrm>
            <a:off x="6190486" y="173785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74F8A1B-3709-40DF-98C8-E86955159100}"/>
              </a:ext>
            </a:extLst>
          </p:cNvPr>
          <p:cNvSpPr txBox="1"/>
          <p:nvPr/>
        </p:nvSpPr>
        <p:spPr>
          <a:xfrm>
            <a:off x="6792331" y="259538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1C3EC4-195F-4935-A316-64F497197B36}"/>
              </a:ext>
            </a:extLst>
          </p:cNvPr>
          <p:cNvSpPr txBox="1"/>
          <p:nvPr/>
        </p:nvSpPr>
        <p:spPr>
          <a:xfrm>
            <a:off x="6772525" y="152068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FA24E18-1E9B-4001-A9D9-21BA6B1540D0}"/>
              </a:ext>
            </a:extLst>
          </p:cNvPr>
          <p:cNvSpPr txBox="1"/>
          <p:nvPr/>
        </p:nvSpPr>
        <p:spPr>
          <a:xfrm>
            <a:off x="5256000" y="205444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970513D-8B9E-48B4-A5A2-E64AEFBDD4AE}"/>
              </a:ext>
            </a:extLst>
          </p:cNvPr>
          <p:cNvCxnSpPr>
            <a:cxnSpLocks/>
          </p:cNvCxnSpPr>
          <p:nvPr/>
        </p:nvCxnSpPr>
        <p:spPr>
          <a:xfrm>
            <a:off x="4456242" y="2446775"/>
            <a:ext cx="1993794" cy="204381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11380B5-90FC-4B2D-9BCC-4EDC1F9AD055}"/>
              </a:ext>
            </a:extLst>
          </p:cNvPr>
          <p:cNvSpPr txBox="1"/>
          <p:nvPr/>
        </p:nvSpPr>
        <p:spPr>
          <a:xfrm>
            <a:off x="6098986" y="241071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8B12E2E-EFB6-49E2-8C43-26809C06C0E4}"/>
              </a:ext>
            </a:extLst>
          </p:cNvPr>
          <p:cNvCxnSpPr>
            <a:cxnSpLocks/>
          </p:cNvCxnSpPr>
          <p:nvPr/>
        </p:nvCxnSpPr>
        <p:spPr>
          <a:xfrm>
            <a:off x="5471764" y="1452437"/>
            <a:ext cx="1489892" cy="303815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4DE33C1-5ABA-42D6-A4DB-1DA56129505A}"/>
              </a:ext>
            </a:extLst>
          </p:cNvPr>
          <p:cNvCxnSpPr>
            <a:cxnSpLocks/>
          </p:cNvCxnSpPr>
          <p:nvPr/>
        </p:nvCxnSpPr>
        <p:spPr>
          <a:xfrm flipV="1">
            <a:off x="4456242" y="1756878"/>
            <a:ext cx="3079621" cy="105075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C87CEC6-2278-41A8-9BD6-06E2D06CEF22}"/>
              </a:ext>
            </a:extLst>
          </p:cNvPr>
          <p:cNvCxnSpPr>
            <a:cxnSpLocks/>
          </p:cNvCxnSpPr>
          <p:nvPr/>
        </p:nvCxnSpPr>
        <p:spPr>
          <a:xfrm>
            <a:off x="4456242" y="2953051"/>
            <a:ext cx="3089586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464FB163-292C-4005-8B1F-5F5B2BDBB7B5}"/>
              </a:ext>
            </a:extLst>
          </p:cNvPr>
          <p:cNvSpPr>
            <a:spLocks noChangeAspect="1"/>
          </p:cNvSpPr>
          <p:nvPr/>
        </p:nvSpPr>
        <p:spPr>
          <a:xfrm>
            <a:off x="6961656" y="1904553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7AC4228-67E0-4505-B113-5ECF795FD480}"/>
              </a:ext>
            </a:extLst>
          </p:cNvPr>
          <p:cNvSpPr>
            <a:spLocks noChangeAspect="1"/>
          </p:cNvSpPr>
          <p:nvPr/>
        </p:nvSpPr>
        <p:spPr>
          <a:xfrm>
            <a:off x="5445131" y="241742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8EE6A8D2-9CC0-40CF-8910-F531CF73DC28}"/>
                  </a:ext>
                </a:extLst>
              </p:cNvPr>
              <p:cNvSpPr txBox="1"/>
              <p:nvPr/>
            </p:nvSpPr>
            <p:spPr>
              <a:xfrm>
                <a:off x="2586122" y="4681946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8EE6A8D2-9CC0-40CF-8910-F531CF73D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22" y="4681946"/>
                <a:ext cx="347889" cy="369332"/>
              </a:xfrm>
              <a:prstGeom prst="rect">
                <a:avLst/>
              </a:prstGeom>
              <a:blipFill>
                <a:blip r:embed="rId3"/>
                <a:stretch>
                  <a:fillRect r="-526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91">
            <a:extLst>
              <a:ext uri="{FF2B5EF4-FFF2-40B4-BE49-F238E27FC236}">
                <a16:creationId xmlns:a16="http://schemas.microsoft.com/office/drawing/2014/main" id="{7751D90B-722B-443D-AE03-5F16B310E613}"/>
              </a:ext>
            </a:extLst>
          </p:cNvPr>
          <p:cNvSpPr/>
          <p:nvPr/>
        </p:nvSpPr>
        <p:spPr>
          <a:xfrm>
            <a:off x="2841772" y="4720627"/>
            <a:ext cx="111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above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F934B86-20D7-4737-BC53-F370CDC2A6A6}"/>
                  </a:ext>
                </a:extLst>
              </p:cNvPr>
              <p:cNvSpPr/>
              <p:nvPr/>
            </p:nvSpPr>
            <p:spPr>
              <a:xfrm>
                <a:off x="3822941" y="4720627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F934B86-20D7-4737-BC53-F370CDC2A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941" y="4720627"/>
                <a:ext cx="41652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166DF9F-76B3-400C-A652-762D5318F897}"/>
                  </a:ext>
                </a:extLst>
              </p:cNvPr>
              <p:cNvSpPr txBox="1"/>
              <p:nvPr/>
            </p:nvSpPr>
            <p:spPr>
              <a:xfrm>
                <a:off x="2576586" y="5012597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166DF9F-76B3-400C-A652-762D5318F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6" y="5012597"/>
                <a:ext cx="347889" cy="369332"/>
              </a:xfrm>
              <a:prstGeom prst="rect">
                <a:avLst/>
              </a:prstGeom>
              <a:blipFill>
                <a:blip r:embed="rId5"/>
                <a:stretch>
                  <a:fillRect r="-526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AFE3B501-DC4F-4EAD-B4F2-5A1A2F5A4A9C}"/>
              </a:ext>
            </a:extLst>
          </p:cNvPr>
          <p:cNvSpPr/>
          <p:nvPr/>
        </p:nvSpPr>
        <p:spPr>
          <a:xfrm>
            <a:off x="2995710" y="5051278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B03B579-763B-47AE-B6E2-E93655B74E2C}"/>
                  </a:ext>
                </a:extLst>
              </p:cNvPr>
              <p:cNvSpPr/>
              <p:nvPr/>
            </p:nvSpPr>
            <p:spPr>
              <a:xfrm>
                <a:off x="3813405" y="5051278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B03B579-763B-47AE-B6E2-E93655B74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405" y="5051278"/>
                <a:ext cx="416524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AD12175-75B8-4D46-B94D-657082B08903}"/>
                  </a:ext>
                </a:extLst>
              </p:cNvPr>
              <p:cNvSpPr txBox="1"/>
              <p:nvPr/>
            </p:nvSpPr>
            <p:spPr>
              <a:xfrm>
                <a:off x="2575915" y="5316092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AD12175-75B8-4D46-B94D-657082B08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915" y="5316092"/>
                <a:ext cx="347889" cy="369332"/>
              </a:xfrm>
              <a:prstGeom prst="rect">
                <a:avLst/>
              </a:prstGeom>
              <a:blipFill>
                <a:blip r:embed="rId7"/>
                <a:stretch>
                  <a:fillRect r="-526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Rectangle 102">
            <a:extLst>
              <a:ext uri="{FF2B5EF4-FFF2-40B4-BE49-F238E27FC236}">
                <a16:creationId xmlns:a16="http://schemas.microsoft.com/office/drawing/2014/main" id="{31522A0D-549D-470D-9420-2C4786EF8C82}"/>
              </a:ext>
            </a:extLst>
          </p:cNvPr>
          <p:cNvSpPr/>
          <p:nvPr/>
        </p:nvSpPr>
        <p:spPr>
          <a:xfrm>
            <a:off x="2995039" y="5354773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D3D5741-C9F0-4ADC-845D-BC7A34726A6B}"/>
                  </a:ext>
                </a:extLst>
              </p:cNvPr>
              <p:cNvSpPr/>
              <p:nvPr/>
            </p:nvSpPr>
            <p:spPr>
              <a:xfrm>
                <a:off x="3810073" y="5354773"/>
                <a:ext cx="421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D3D5741-C9F0-4ADC-845D-BC7A34726A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73" y="5354773"/>
                <a:ext cx="42184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BC4DC22-B08F-4E42-B69F-B9ECCC0E9B68}"/>
                  </a:ext>
                </a:extLst>
              </p:cNvPr>
              <p:cNvSpPr txBox="1"/>
              <p:nvPr/>
            </p:nvSpPr>
            <p:spPr>
              <a:xfrm>
                <a:off x="2566379" y="5618391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BC4DC22-B08F-4E42-B69F-B9ECCC0E9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379" y="5618391"/>
                <a:ext cx="347889" cy="369332"/>
              </a:xfrm>
              <a:prstGeom prst="rect">
                <a:avLst/>
              </a:prstGeom>
              <a:blipFill>
                <a:blip r:embed="rId9"/>
                <a:stretch>
                  <a:fillRect r="-526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Rectangle 105">
            <a:extLst>
              <a:ext uri="{FF2B5EF4-FFF2-40B4-BE49-F238E27FC236}">
                <a16:creationId xmlns:a16="http://schemas.microsoft.com/office/drawing/2014/main" id="{6E6A7FA6-7980-432A-85D8-412B56B21065}"/>
              </a:ext>
            </a:extLst>
          </p:cNvPr>
          <p:cNvSpPr/>
          <p:nvPr/>
        </p:nvSpPr>
        <p:spPr>
          <a:xfrm>
            <a:off x="2819241" y="5657072"/>
            <a:ext cx="112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below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C1E1475E-0A6F-47FC-8CC6-4D204A478A3A}"/>
                  </a:ext>
                </a:extLst>
              </p:cNvPr>
              <p:cNvSpPr/>
              <p:nvPr/>
            </p:nvSpPr>
            <p:spPr>
              <a:xfrm>
                <a:off x="3803198" y="5657072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C1E1475E-0A6F-47FC-8CC6-4D204A478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198" y="5657072"/>
                <a:ext cx="4165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2F7D2C78-65D0-4006-85F6-6E2B573109E8}"/>
                  </a:ext>
                </a:extLst>
              </p:cNvPr>
              <p:cNvSpPr txBox="1"/>
              <p:nvPr/>
            </p:nvSpPr>
            <p:spPr>
              <a:xfrm>
                <a:off x="2566379" y="5931112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2F7D2C78-65D0-4006-85F6-6E2B57310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379" y="5931112"/>
                <a:ext cx="347889" cy="369332"/>
              </a:xfrm>
              <a:prstGeom prst="rect">
                <a:avLst/>
              </a:prstGeom>
              <a:blipFill>
                <a:blip r:embed="rId11"/>
                <a:stretch>
                  <a:fillRect r="-5263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>
            <a:extLst>
              <a:ext uri="{FF2B5EF4-FFF2-40B4-BE49-F238E27FC236}">
                <a16:creationId xmlns:a16="http://schemas.microsoft.com/office/drawing/2014/main" id="{44366875-A321-4887-BEE4-9364212F0A86}"/>
              </a:ext>
            </a:extLst>
          </p:cNvPr>
          <p:cNvSpPr/>
          <p:nvPr/>
        </p:nvSpPr>
        <p:spPr>
          <a:xfrm>
            <a:off x="2822029" y="5969793"/>
            <a:ext cx="111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above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B8FB35A3-DBB8-46F9-BF53-257EFA7D222C}"/>
                  </a:ext>
                </a:extLst>
              </p:cNvPr>
              <p:cNvSpPr/>
              <p:nvPr/>
            </p:nvSpPr>
            <p:spPr>
              <a:xfrm>
                <a:off x="3800537" y="5969793"/>
                <a:ext cx="421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B8FB35A3-DBB8-46F9-BF53-257EFA7D22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537" y="5969793"/>
                <a:ext cx="42184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9A65E163-59E3-414C-8473-2A438435F1DE}"/>
                  </a:ext>
                </a:extLst>
              </p:cNvPr>
              <p:cNvSpPr txBox="1"/>
              <p:nvPr/>
            </p:nvSpPr>
            <p:spPr>
              <a:xfrm>
                <a:off x="6040500" y="4699133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1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9A65E163-59E3-414C-8473-2A438435F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500" y="4699133"/>
                <a:ext cx="347889" cy="369332"/>
              </a:xfrm>
              <a:prstGeom prst="rect">
                <a:avLst/>
              </a:prstGeom>
              <a:blipFill>
                <a:blip r:embed="rId13"/>
                <a:stretch>
                  <a:fillRect r="-350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 111">
            <a:extLst>
              <a:ext uri="{FF2B5EF4-FFF2-40B4-BE49-F238E27FC236}">
                <a16:creationId xmlns:a16="http://schemas.microsoft.com/office/drawing/2014/main" id="{870FA317-EDE5-4992-A222-9B3D93E6DD71}"/>
              </a:ext>
            </a:extLst>
          </p:cNvPr>
          <p:cNvSpPr/>
          <p:nvPr/>
        </p:nvSpPr>
        <p:spPr>
          <a:xfrm>
            <a:off x="5035221" y="4738203"/>
            <a:ext cx="111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above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2B2AEA8-77FC-4C28-B774-0DAF88C6984C}"/>
                  </a:ext>
                </a:extLst>
              </p:cNvPr>
              <p:cNvSpPr/>
              <p:nvPr/>
            </p:nvSpPr>
            <p:spPr>
              <a:xfrm>
                <a:off x="4784367" y="4703323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2B2AEA8-77FC-4C28-B774-0DAF88C69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67" y="4703323"/>
                <a:ext cx="416524" cy="369332"/>
              </a:xfrm>
              <a:prstGeom prst="rect">
                <a:avLst/>
              </a:prstGeom>
              <a:blipFill>
                <a:blip r:embed="rId1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E3442D3-1C34-4271-936B-956DB6ACBCA2}"/>
                  </a:ext>
                </a:extLst>
              </p:cNvPr>
              <p:cNvSpPr txBox="1"/>
              <p:nvPr/>
            </p:nvSpPr>
            <p:spPr>
              <a:xfrm>
                <a:off x="6022901" y="5036853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2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E3442D3-1C34-4271-936B-956DB6ACB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901" y="5036853"/>
                <a:ext cx="347889" cy="369332"/>
              </a:xfrm>
              <a:prstGeom prst="rect">
                <a:avLst/>
              </a:prstGeom>
              <a:blipFill>
                <a:blip r:embed="rId15"/>
                <a:stretch>
                  <a:fillRect r="-7018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94540676-EE93-4CB4-B549-4919BE9138F6}"/>
              </a:ext>
            </a:extLst>
          </p:cNvPr>
          <p:cNvSpPr/>
          <p:nvPr/>
        </p:nvSpPr>
        <p:spPr>
          <a:xfrm>
            <a:off x="5189159" y="5068854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on</a:t>
            </a:r>
            <a:endParaRPr lang="en-US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CF4D7FA-DA39-4697-9DAB-E0A688EC5E66}"/>
              </a:ext>
            </a:extLst>
          </p:cNvPr>
          <p:cNvSpPr/>
          <p:nvPr/>
        </p:nvSpPr>
        <p:spPr>
          <a:xfrm>
            <a:off x="5188488" y="5372349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137E72D3-A91B-4D8D-8B55-7D9E8095B7F8}"/>
                  </a:ext>
                </a:extLst>
              </p:cNvPr>
              <p:cNvSpPr/>
              <p:nvPr/>
            </p:nvSpPr>
            <p:spPr>
              <a:xfrm>
                <a:off x="4809160" y="5350889"/>
                <a:ext cx="421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2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137E72D3-A91B-4D8D-8B55-7D9E8095B7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160" y="5350889"/>
                <a:ext cx="421846" cy="369332"/>
              </a:xfrm>
              <a:prstGeom prst="rect">
                <a:avLst/>
              </a:prstGeom>
              <a:blipFill>
                <a:blip r:embed="rId1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>
            <a:extLst>
              <a:ext uri="{FF2B5EF4-FFF2-40B4-BE49-F238E27FC236}">
                <a16:creationId xmlns:a16="http://schemas.microsoft.com/office/drawing/2014/main" id="{7A77B0D9-7B0D-4542-B7D0-EC399800690A}"/>
              </a:ext>
            </a:extLst>
          </p:cNvPr>
          <p:cNvSpPr/>
          <p:nvPr/>
        </p:nvSpPr>
        <p:spPr>
          <a:xfrm>
            <a:off x="5012690" y="5674648"/>
            <a:ext cx="112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below</a:t>
            </a:r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A6049B7-73FE-4664-A8EB-66582056F217}"/>
              </a:ext>
            </a:extLst>
          </p:cNvPr>
          <p:cNvSpPr/>
          <p:nvPr/>
        </p:nvSpPr>
        <p:spPr>
          <a:xfrm>
            <a:off x="5015478" y="5987369"/>
            <a:ext cx="111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above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D5880C52-7730-4190-9272-A930F7C1D99E}"/>
                  </a:ext>
                </a:extLst>
              </p:cNvPr>
              <p:cNvSpPr/>
              <p:nvPr/>
            </p:nvSpPr>
            <p:spPr>
              <a:xfrm>
                <a:off x="4801966" y="5034564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D5880C52-7730-4190-9272-A930F7C1D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966" y="5034564"/>
                <a:ext cx="416524" cy="369332"/>
              </a:xfrm>
              <a:prstGeom prst="rect">
                <a:avLst/>
              </a:prstGeom>
              <a:blipFill>
                <a:blip r:embed="rId1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3F550EB-D633-4A9E-9951-FEDE5FAB9D3D}"/>
                  </a:ext>
                </a:extLst>
              </p:cNvPr>
              <p:cNvSpPr txBox="1"/>
              <p:nvPr/>
            </p:nvSpPr>
            <p:spPr>
              <a:xfrm>
                <a:off x="6005302" y="5315140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2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3F550EB-D633-4A9E-9951-FEDE5FAB9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302" y="5315140"/>
                <a:ext cx="347889" cy="369332"/>
              </a:xfrm>
              <a:prstGeom prst="rect">
                <a:avLst/>
              </a:prstGeom>
              <a:blipFill>
                <a:blip r:embed="rId18"/>
                <a:stretch>
                  <a:fillRect r="-701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C943F00D-5BE3-4C84-A8E6-A7BCC2C000C7}"/>
                  </a:ext>
                </a:extLst>
              </p:cNvPr>
              <p:cNvSpPr txBox="1"/>
              <p:nvPr/>
            </p:nvSpPr>
            <p:spPr>
              <a:xfrm>
                <a:off x="6016350" y="5646343"/>
                <a:ext cx="347889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3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C943F00D-5BE3-4C84-A8E6-A7BCC2C00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350" y="5646343"/>
                <a:ext cx="347889" cy="375424"/>
              </a:xfrm>
              <a:prstGeom prst="rect">
                <a:avLst/>
              </a:prstGeom>
              <a:blipFill>
                <a:blip r:embed="rId19"/>
                <a:stretch>
                  <a:fillRect r="-5263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D7A14FE-E578-498B-B360-740888C2C494}"/>
                  </a:ext>
                </a:extLst>
              </p:cNvPr>
              <p:cNvSpPr/>
              <p:nvPr/>
            </p:nvSpPr>
            <p:spPr>
              <a:xfrm>
                <a:off x="4798112" y="5655910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D7A14FE-E578-498B-B360-740888C2C4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112" y="5655910"/>
                <a:ext cx="416524" cy="369332"/>
              </a:xfrm>
              <a:prstGeom prst="rect">
                <a:avLst/>
              </a:prstGeom>
              <a:blipFill>
                <a:blip r:embed="rId20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D31ADEC-B381-4F91-8EAF-F343DE864B2B}"/>
                  </a:ext>
                </a:extLst>
              </p:cNvPr>
              <p:cNvSpPr txBox="1"/>
              <p:nvPr/>
            </p:nvSpPr>
            <p:spPr>
              <a:xfrm>
                <a:off x="6005302" y="5948036"/>
                <a:ext cx="347889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4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D31ADEC-B381-4F91-8EAF-F343DE864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302" y="5948036"/>
                <a:ext cx="347889" cy="375424"/>
              </a:xfrm>
              <a:prstGeom prst="rect">
                <a:avLst/>
              </a:prstGeom>
              <a:blipFill>
                <a:blip r:embed="rId21"/>
                <a:stretch>
                  <a:fillRect r="-7018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CFC13963-A117-410F-81FB-68F750D00606}"/>
                  </a:ext>
                </a:extLst>
              </p:cNvPr>
              <p:cNvSpPr/>
              <p:nvPr/>
            </p:nvSpPr>
            <p:spPr>
              <a:xfrm>
                <a:off x="4798928" y="5942566"/>
                <a:ext cx="421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2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CFC13963-A117-410F-81FB-68F750D006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928" y="5942566"/>
                <a:ext cx="421846" cy="369332"/>
              </a:xfrm>
              <a:prstGeom prst="rect">
                <a:avLst/>
              </a:prstGeom>
              <a:blipFill>
                <a:blip r:embed="rId2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36243910-DDF5-4288-8308-D69352F5ACA1}"/>
              </a:ext>
            </a:extLst>
          </p:cNvPr>
          <p:cNvGrpSpPr/>
          <p:nvPr/>
        </p:nvGrpSpPr>
        <p:grpSpPr>
          <a:xfrm>
            <a:off x="4229502" y="4691587"/>
            <a:ext cx="505027" cy="1645099"/>
            <a:chOff x="4229502" y="4691587"/>
            <a:chExt cx="505027" cy="16450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E0FD88A9-C987-4FD5-A659-384450330B01}"/>
                    </a:ext>
                  </a:extLst>
                </p:cNvPr>
                <p:cNvSpPr/>
                <p:nvPr/>
              </p:nvSpPr>
              <p:spPr>
                <a:xfrm>
                  <a:off x="4229502" y="4691587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E0FD88A9-C987-4FD5-A659-384450330B0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9502" y="4691587"/>
                  <a:ext cx="481221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480CC7F7-B151-440A-8BD4-CBB786CDC915}"/>
                    </a:ext>
                  </a:extLst>
                </p:cNvPr>
                <p:cNvSpPr/>
                <p:nvPr/>
              </p:nvSpPr>
              <p:spPr>
                <a:xfrm>
                  <a:off x="4239038" y="5029793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480CC7F7-B151-440A-8BD4-CBB786CDC91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9038" y="5029793"/>
                  <a:ext cx="48122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EE3C9E14-4DD1-4379-B4EF-A6B3D022E632}"/>
                    </a:ext>
                  </a:extLst>
                </p:cNvPr>
                <p:cNvSpPr/>
                <p:nvPr/>
              </p:nvSpPr>
              <p:spPr>
                <a:xfrm>
                  <a:off x="4241028" y="5381734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EE3C9E14-4DD1-4379-B4EF-A6B3D022E6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1028" y="5381734"/>
                  <a:ext cx="481221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CF11CEFF-FB78-46B7-AB02-5A902CD24452}"/>
                    </a:ext>
                  </a:extLst>
                </p:cNvPr>
                <p:cNvSpPr/>
                <p:nvPr/>
              </p:nvSpPr>
              <p:spPr>
                <a:xfrm>
                  <a:off x="4250860" y="5709617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CF11CEFF-FB78-46B7-AB02-5A902CD244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0860" y="5709617"/>
                  <a:ext cx="481221" cy="36933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B074A15F-7B1A-4F89-A218-6470308BF5A6}"/>
                    </a:ext>
                  </a:extLst>
                </p:cNvPr>
                <p:cNvSpPr/>
                <p:nvPr/>
              </p:nvSpPr>
              <p:spPr>
                <a:xfrm>
                  <a:off x="4253308" y="5967354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B074A15F-7B1A-4F89-A218-6470308BF5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3308" y="5967354"/>
                  <a:ext cx="481221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5332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5425"/>
            <a:ext cx="5653088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 UE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6138" b="27305"/>
          <a:stretch/>
        </p:blipFill>
        <p:spPr bwMode="auto">
          <a:xfrm>
            <a:off x="976542" y="1744458"/>
            <a:ext cx="6396757" cy="340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Freeform 39"/>
          <p:cNvSpPr/>
          <p:nvPr/>
        </p:nvSpPr>
        <p:spPr>
          <a:xfrm>
            <a:off x="5091113" y="2043113"/>
            <a:ext cx="1171575" cy="604837"/>
          </a:xfrm>
          <a:custGeom>
            <a:avLst/>
            <a:gdLst>
              <a:gd name="connsiteX0" fmla="*/ 0 w 1171575"/>
              <a:gd name="connsiteY0" fmla="*/ 23812 h 604837"/>
              <a:gd name="connsiteX1" fmla="*/ 147637 w 1171575"/>
              <a:gd name="connsiteY1" fmla="*/ 342900 h 604837"/>
              <a:gd name="connsiteX2" fmla="*/ 357187 w 1171575"/>
              <a:gd name="connsiteY2" fmla="*/ 604837 h 604837"/>
              <a:gd name="connsiteX3" fmla="*/ 762000 w 1171575"/>
              <a:gd name="connsiteY3" fmla="*/ 576262 h 604837"/>
              <a:gd name="connsiteX4" fmla="*/ 971550 w 1171575"/>
              <a:gd name="connsiteY4" fmla="*/ 409575 h 604837"/>
              <a:gd name="connsiteX5" fmla="*/ 1171575 w 1171575"/>
              <a:gd name="connsiteY5" fmla="*/ 0 h 6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575" h="604837">
                <a:moveTo>
                  <a:pt x="0" y="23812"/>
                </a:moveTo>
                <a:lnTo>
                  <a:pt x="147637" y="342900"/>
                </a:lnTo>
                <a:lnTo>
                  <a:pt x="357187" y="604837"/>
                </a:lnTo>
                <a:lnTo>
                  <a:pt x="762000" y="576262"/>
                </a:lnTo>
                <a:lnTo>
                  <a:pt x="971550" y="409575"/>
                </a:lnTo>
                <a:lnTo>
                  <a:pt x="1171575" y="0"/>
                </a:lnTo>
              </a:path>
            </a:pathLst>
          </a:custGeom>
          <a:solidFill>
            <a:srgbClr val="92D05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</a:t>
            </a:r>
          </a:p>
        </p:txBody>
      </p:sp>
      <p:sp>
        <p:nvSpPr>
          <p:cNvPr id="4" name="Freeform 3"/>
          <p:cNvSpPr/>
          <p:nvPr/>
        </p:nvSpPr>
        <p:spPr>
          <a:xfrm>
            <a:off x="1420427" y="3790765"/>
            <a:ext cx="2095130" cy="727969"/>
          </a:xfrm>
          <a:custGeom>
            <a:avLst/>
            <a:gdLst>
              <a:gd name="connsiteX0" fmla="*/ 0 w 2095130"/>
              <a:gd name="connsiteY0" fmla="*/ 0 h 727969"/>
              <a:gd name="connsiteX1" fmla="*/ 541538 w 2095130"/>
              <a:gd name="connsiteY1" fmla="*/ 461639 h 727969"/>
              <a:gd name="connsiteX2" fmla="*/ 1180730 w 2095130"/>
              <a:gd name="connsiteY2" fmla="*/ 727969 h 727969"/>
              <a:gd name="connsiteX3" fmla="*/ 1535837 w 2095130"/>
              <a:gd name="connsiteY3" fmla="*/ 594804 h 727969"/>
              <a:gd name="connsiteX4" fmla="*/ 2095130 w 2095130"/>
              <a:gd name="connsiteY4" fmla="*/ 168676 h 72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130" h="727969">
                <a:moveTo>
                  <a:pt x="0" y="0"/>
                </a:moveTo>
                <a:lnTo>
                  <a:pt x="541538" y="461639"/>
                </a:lnTo>
                <a:lnTo>
                  <a:pt x="1180730" y="727969"/>
                </a:lnTo>
                <a:lnTo>
                  <a:pt x="1535837" y="594804"/>
                </a:lnTo>
                <a:lnTo>
                  <a:pt x="2095130" y="168676"/>
                </a:lnTo>
              </a:path>
            </a:pathLst>
          </a:custGeom>
          <a:noFill/>
          <a:ln w="28575">
            <a:solidFill>
              <a:srgbClr val="F00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1745" y="371439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3730" y="418291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7992" y="451873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3034" y="43340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52622" y="382570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480660" y="391698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931698" y="4344600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551418" y="448812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400226" y="3754196"/>
            <a:ext cx="53266" cy="58698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1508" y="19771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5075656" y="2064629"/>
            <a:ext cx="1334669" cy="3012196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917935" y="2031291"/>
            <a:ext cx="2268678" cy="271215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174920" y="2571750"/>
            <a:ext cx="3140284" cy="14410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098786" y="2031291"/>
            <a:ext cx="2516327" cy="195514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91050" y="2031291"/>
            <a:ext cx="1704975" cy="317412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91050" y="19771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68484" y="234652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98786" y="334506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186" y="477038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0726" y="5684332"/>
            <a:ext cx="361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LCH =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UE =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48920" y="5205413"/>
            <a:ext cx="22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LCH lower convex hull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56028" y="5218869"/>
            <a:ext cx="450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UE upper envelope (= pointwise maximum)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halfplane intersection (of upper halfplanes)</a:t>
            </a:r>
          </a:p>
        </p:txBody>
      </p:sp>
      <p:sp>
        <p:nvSpPr>
          <p:cNvPr id="41" name="Freeform 40"/>
          <p:cNvSpPr/>
          <p:nvPr/>
        </p:nvSpPr>
        <p:spPr>
          <a:xfrm>
            <a:off x="5076825" y="2057400"/>
            <a:ext cx="1209675" cy="600075"/>
          </a:xfrm>
          <a:custGeom>
            <a:avLst/>
            <a:gdLst>
              <a:gd name="connsiteX0" fmla="*/ 0 w 1209675"/>
              <a:gd name="connsiteY0" fmla="*/ 0 h 600075"/>
              <a:gd name="connsiteX1" fmla="*/ 138113 w 1209675"/>
              <a:gd name="connsiteY1" fmla="*/ 323850 h 600075"/>
              <a:gd name="connsiteX2" fmla="*/ 357188 w 1209675"/>
              <a:gd name="connsiteY2" fmla="*/ 600075 h 600075"/>
              <a:gd name="connsiteX3" fmla="*/ 752475 w 1209675"/>
              <a:gd name="connsiteY3" fmla="*/ 581025 h 600075"/>
              <a:gd name="connsiteX4" fmla="*/ 990600 w 1209675"/>
              <a:gd name="connsiteY4" fmla="*/ 404813 h 600075"/>
              <a:gd name="connsiteX5" fmla="*/ 1209675 w 1209675"/>
              <a:gd name="connsiteY5" fmla="*/ 4763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675" h="600075">
                <a:moveTo>
                  <a:pt x="0" y="0"/>
                </a:moveTo>
                <a:lnTo>
                  <a:pt x="138113" y="323850"/>
                </a:lnTo>
                <a:lnTo>
                  <a:pt x="357188" y="600075"/>
                </a:lnTo>
                <a:lnTo>
                  <a:pt x="752475" y="581025"/>
                </a:lnTo>
                <a:lnTo>
                  <a:pt x="990600" y="404813"/>
                </a:lnTo>
                <a:lnTo>
                  <a:pt x="1209675" y="4763"/>
                </a:ln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165817" y="2303969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418229" y="2613532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794466" y="2599244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6037354" y="2437319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EFF29D4B-5E7F-4544-8A84-3B4A912EF0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866775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3/24/20</a:t>
            </a:r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88F53DF0-B536-41DC-96E6-CAC596D95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0AACEC8-4468-4EA1-901F-BD53CE01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grpSp>
        <p:nvGrpSpPr>
          <p:cNvPr id="2060" name="Group 2059">
            <a:extLst>
              <a:ext uri="{FF2B5EF4-FFF2-40B4-BE49-F238E27FC236}">
                <a16:creationId xmlns:a16="http://schemas.microsoft.com/office/drawing/2014/main" id="{40EB2CAB-6577-4752-BD3D-7DD695C37096}"/>
              </a:ext>
            </a:extLst>
          </p:cNvPr>
          <p:cNvGrpSpPr/>
          <p:nvPr/>
        </p:nvGrpSpPr>
        <p:grpSpPr>
          <a:xfrm>
            <a:off x="895350" y="3345063"/>
            <a:ext cx="3104813" cy="1665087"/>
            <a:chOff x="895350" y="3345063"/>
            <a:chExt cx="3104813" cy="166508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938467-9F01-4387-B8A3-71D1B829D6F1}"/>
                </a:ext>
              </a:extLst>
            </p:cNvPr>
            <p:cNvCxnSpPr>
              <a:cxnSpLocks/>
            </p:cNvCxnSpPr>
            <p:nvPr/>
          </p:nvCxnSpPr>
          <p:spPr>
            <a:xfrm>
              <a:off x="895350" y="3345063"/>
              <a:ext cx="1957684" cy="1665087"/>
            </a:xfrm>
            <a:prstGeom prst="line">
              <a:avLst/>
            </a:prstGeom>
            <a:ln w="9525">
              <a:solidFill>
                <a:srgbClr val="F00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2BD0244-32F3-4799-A6F5-4C59DE143C36}"/>
                </a:ext>
              </a:extLst>
            </p:cNvPr>
            <p:cNvCxnSpPr>
              <a:cxnSpLocks/>
            </p:cNvCxnSpPr>
            <p:nvPr/>
          </p:nvCxnSpPr>
          <p:spPr>
            <a:xfrm>
              <a:off x="1098320" y="3899061"/>
              <a:ext cx="2161176" cy="894758"/>
            </a:xfrm>
            <a:prstGeom prst="line">
              <a:avLst/>
            </a:prstGeom>
            <a:ln w="9525">
              <a:solidFill>
                <a:srgbClr val="F00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FFDD84F-09AF-40F6-8E92-0568446776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8895" y="4004474"/>
              <a:ext cx="2421268" cy="869207"/>
            </a:xfrm>
            <a:prstGeom prst="line">
              <a:avLst/>
            </a:prstGeom>
            <a:ln w="9525">
              <a:solidFill>
                <a:srgbClr val="F00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F5128DE-AC47-456C-AE91-A4BD1B3849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7904" y="3618353"/>
              <a:ext cx="1735512" cy="1391797"/>
            </a:xfrm>
            <a:prstGeom prst="line">
              <a:avLst/>
            </a:prstGeom>
            <a:ln w="9525">
              <a:solidFill>
                <a:srgbClr val="F00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F825573-A46B-4307-8026-B203E7F4371C}"/>
                  </a:ext>
                </a:extLst>
              </p:cNvPr>
              <p:cNvSpPr txBox="1"/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Primal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F825573-A46B-4307-8026-B203E7F43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blipFill>
                <a:blip r:embed="rId3"/>
                <a:stretch>
                  <a:fillRect l="-2432" t="-3226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0D186CA-195F-4BA9-A687-B54D14202AF5}"/>
                  </a:ext>
                </a:extLst>
              </p:cNvPr>
              <p:cNvSpPr txBox="1"/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Dual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 −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0D186CA-195F-4BA9-A687-B54D14202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blipFill>
                <a:blip r:embed="rId4"/>
                <a:stretch>
                  <a:fillRect l="-206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6F55FDD-8973-416D-8B88-019AF600F507}"/>
              </a:ext>
            </a:extLst>
          </p:cNvPr>
          <p:cNvCxnSpPr>
            <a:cxnSpLocks/>
          </p:cNvCxnSpPr>
          <p:nvPr/>
        </p:nvCxnSpPr>
        <p:spPr>
          <a:xfrm>
            <a:off x="4897296" y="-5834"/>
            <a:ext cx="0" cy="909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659B36E-CAF7-44E8-9385-D5FD24A71EDE}"/>
              </a:ext>
            </a:extLst>
          </p:cNvPr>
          <p:cNvCxnSpPr>
            <a:cxnSpLocks/>
          </p:cNvCxnSpPr>
          <p:nvPr/>
        </p:nvCxnSpPr>
        <p:spPr>
          <a:xfrm>
            <a:off x="4897296" y="903196"/>
            <a:ext cx="4275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8959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6119</TotalTime>
  <Words>512</Words>
  <Application>Microsoft Office PowerPoint</Application>
  <PresentationFormat>On-screen Show (4:3)</PresentationFormat>
  <Paragraphs>157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Default Design</vt:lpstr>
      <vt:lpstr>Office Theme</vt:lpstr>
      <vt:lpstr>CMPS 3130/6130 Computational Geometry Spring 2020</vt:lpstr>
      <vt:lpstr>Point-Line Duality</vt:lpstr>
      <vt:lpstr>Properties</vt:lpstr>
      <vt:lpstr>Properties</vt:lpstr>
      <vt:lpstr>Point-Line Duality Puzzle</vt:lpstr>
      <vt:lpstr>LCH  UE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210</cp:revision>
  <dcterms:created xsi:type="dcterms:W3CDTF">2001-09-03T00:33:29Z</dcterms:created>
  <dcterms:modified xsi:type="dcterms:W3CDTF">2020-03-26T04:01:04Z</dcterms:modified>
</cp:coreProperties>
</file>